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9"/>
  </p:notesMasterIdLst>
  <p:handoutMasterIdLst>
    <p:handoutMasterId r:id="rId40"/>
  </p:handoutMasterIdLst>
  <p:sldIdLst>
    <p:sldId id="310" r:id="rId2"/>
    <p:sldId id="265" r:id="rId3"/>
    <p:sldId id="315" r:id="rId4"/>
    <p:sldId id="282" r:id="rId5"/>
    <p:sldId id="283" r:id="rId6"/>
    <p:sldId id="266" r:id="rId7"/>
    <p:sldId id="332" r:id="rId8"/>
    <p:sldId id="333" r:id="rId9"/>
    <p:sldId id="334" r:id="rId10"/>
    <p:sldId id="294" r:id="rId11"/>
    <p:sldId id="291" r:id="rId12"/>
    <p:sldId id="317" r:id="rId13"/>
    <p:sldId id="319" r:id="rId14"/>
    <p:sldId id="330" r:id="rId15"/>
    <p:sldId id="346" r:id="rId16"/>
    <p:sldId id="331" r:id="rId17"/>
    <p:sldId id="320" r:id="rId18"/>
    <p:sldId id="321" r:id="rId19"/>
    <p:sldId id="322" r:id="rId20"/>
    <p:sldId id="323" r:id="rId21"/>
    <p:sldId id="327" r:id="rId22"/>
    <p:sldId id="328" r:id="rId23"/>
    <p:sldId id="329" r:id="rId24"/>
    <p:sldId id="336" r:id="rId25"/>
    <p:sldId id="348" r:id="rId26"/>
    <p:sldId id="337" r:id="rId27"/>
    <p:sldId id="349" r:id="rId28"/>
    <p:sldId id="338" r:id="rId29"/>
    <p:sldId id="341" r:id="rId30"/>
    <p:sldId id="343" r:id="rId31"/>
    <p:sldId id="344" r:id="rId32"/>
    <p:sldId id="345" r:id="rId33"/>
    <p:sldId id="339" r:id="rId34"/>
    <p:sldId id="340" r:id="rId35"/>
    <p:sldId id="342" r:id="rId36"/>
    <p:sldId id="350" r:id="rId37"/>
    <p:sldId id="351" r:id="rId3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54" d="100"/>
          <a:sy n="154" d="100"/>
        </p:scale>
        <p:origin x="-1784" y="-104"/>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notesMaster" Target="notesMasters/notesMaster1.xml"/><Relationship Id="rId40" Type="http://schemas.openxmlformats.org/officeDocument/2006/relationships/handoutMaster" Target="handoutMasters/handoutMaster1.xml"/><Relationship Id="rId41" Type="http://schemas.openxmlformats.org/officeDocument/2006/relationships/printerSettings" Target="printerSettings/printerSettings1.bin"/><Relationship Id="rId42" Type="http://schemas.openxmlformats.org/officeDocument/2006/relationships/presProps" Target="presProps.xml"/><Relationship Id="rId43" Type="http://schemas.openxmlformats.org/officeDocument/2006/relationships/viewProps" Target="viewProps.xml"/><Relationship Id="rId44" Type="http://schemas.openxmlformats.org/officeDocument/2006/relationships/theme" Target="theme/theme1.xml"/><Relationship Id="rId4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9923A65-F834-44E4-9EB0-6DD4F9059B75}" type="datetimeFigureOut">
              <a:rPr lang="en-GB" smtClean="0"/>
              <a:pPr/>
              <a:t>24/11/2014</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07DE513-626B-474C-81E9-9E45E8741C96}" type="slidenum">
              <a:rPr lang="en-GB" smtClean="0"/>
              <a:pPr/>
              <a:t>‹#›</a:t>
            </a:fld>
            <a:endParaRPr lang="en-GB"/>
          </a:p>
        </p:txBody>
      </p:sp>
    </p:spTree>
    <p:extLst>
      <p:ext uri="{BB962C8B-B14F-4D97-AF65-F5344CB8AC3E}">
        <p14:creationId xmlns:p14="http://schemas.microsoft.com/office/powerpoint/2010/main" val="39329364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F2296AA-DC59-491B-A374-433F99D299D2}" type="datetimeFigureOut">
              <a:rPr lang="en-GB" smtClean="0"/>
              <a:pPr/>
              <a:t>24/11/2014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EFCDF77-821F-4C57-B8AF-572B618D815F}" type="slidenum">
              <a:rPr lang="en-GB" smtClean="0"/>
              <a:pPr/>
              <a:t>‹#›</a:t>
            </a:fld>
            <a:endParaRPr lang="en-GB"/>
          </a:p>
        </p:txBody>
      </p:sp>
    </p:spTree>
    <p:extLst>
      <p:ext uri="{BB962C8B-B14F-4D97-AF65-F5344CB8AC3E}">
        <p14:creationId xmlns:p14="http://schemas.microsoft.com/office/powerpoint/2010/main" val="26554817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Drew and Bingham, 116</a:t>
            </a:r>
            <a:endParaRPr lang="en-US"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7</a:t>
            </a:fld>
            <a:endParaRPr lang="en-GB"/>
          </a:p>
        </p:txBody>
      </p:sp>
    </p:spTree>
    <p:extLst>
      <p:ext uri="{BB962C8B-B14F-4D97-AF65-F5344CB8AC3E}">
        <p14:creationId xmlns:p14="http://schemas.microsoft.com/office/powerpoint/2010/main" val="20572414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Drew &amp; Bingham</a:t>
            </a:r>
            <a:endParaRPr lang="en-US"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8</a:t>
            </a:fld>
            <a:endParaRPr lang="en-GB"/>
          </a:p>
        </p:txBody>
      </p:sp>
    </p:spTree>
    <p:extLst>
      <p:ext uri="{BB962C8B-B14F-4D97-AF65-F5344CB8AC3E}">
        <p14:creationId xmlns:p14="http://schemas.microsoft.com/office/powerpoint/2010/main" val="31169743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D54EED-DECB-4074-AC7C-46A07E4675CD}" type="slidenum">
              <a:rPr lang="en-GB" smtClean="0"/>
              <a:t>12</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D54EED-DECB-4074-AC7C-46A07E4675CD}" type="slidenum">
              <a:rPr lang="en-GB" smtClean="0"/>
              <a:t>13</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63D54EED-DECB-4074-AC7C-46A07E4675CD}" type="slidenum">
              <a:rPr lang="en-GB" smtClean="0"/>
              <a:t>17</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Drew &amp; Bingham 249</a:t>
            </a:r>
            <a:endParaRPr lang="en-US"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24</a:t>
            </a:fld>
            <a:endParaRPr lang="en-GB"/>
          </a:p>
        </p:txBody>
      </p:sp>
    </p:spTree>
    <p:extLst>
      <p:ext uri="{BB962C8B-B14F-4D97-AF65-F5344CB8AC3E}">
        <p14:creationId xmlns:p14="http://schemas.microsoft.com/office/powerpoint/2010/main" val="6978598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GRB</a:t>
            </a:r>
            <a:endParaRPr lang="en-US" dirty="0"/>
          </a:p>
        </p:txBody>
      </p:sp>
      <p:sp>
        <p:nvSpPr>
          <p:cNvPr id="4" name="Slide Number Placeholder 3"/>
          <p:cNvSpPr>
            <a:spLocks noGrp="1"/>
          </p:cNvSpPr>
          <p:nvPr>
            <p:ph type="sldNum" sz="quarter" idx="10"/>
          </p:nvPr>
        </p:nvSpPr>
        <p:spPr/>
        <p:txBody>
          <a:bodyPr/>
          <a:lstStyle/>
          <a:p>
            <a:fld id="{CEFCDF77-821F-4C57-B8AF-572B618D815F}" type="slidenum">
              <a:rPr lang="en-GB" smtClean="0"/>
              <a:pPr/>
              <a:t>29</a:t>
            </a:fld>
            <a:endParaRPr lang="en-GB"/>
          </a:p>
        </p:txBody>
      </p:sp>
    </p:spTree>
    <p:extLst>
      <p:ext uri="{BB962C8B-B14F-4D97-AF65-F5344CB8AC3E}">
        <p14:creationId xmlns:p14="http://schemas.microsoft.com/office/powerpoint/2010/main" val="22156656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24/11/2014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xmlns:p14="http://schemas.microsoft.com/office/powerpoint/2010/main">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24/11/2014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xmlns:p14="http://schemas.microsoft.com/office/powerpoint/2010/main">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575DE93F-BD92-44E9-BE67-64146854278E}" type="datetimeFigureOut">
              <a:rPr lang="en-GB" smtClean="0"/>
              <a:pPr/>
              <a:t>24/11/2014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xmlns:p14="http://schemas.microsoft.com/office/powerpoint/2010/main">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575DE93F-BD92-44E9-BE67-64146854278E}" type="datetimeFigureOut">
              <a:rPr lang="en-GB" smtClean="0"/>
              <a:pPr/>
              <a:t>24/11/2014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xmlns:p14="http://schemas.microsoft.com/office/powerpoint/2010/main">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575DE93F-BD92-44E9-BE67-64146854278E}" type="datetimeFigureOut">
              <a:rPr lang="en-GB" smtClean="0"/>
              <a:pPr/>
              <a:t>24/11/2014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xmlns:p14="http://schemas.microsoft.com/office/powerpoint/2010/main">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575DE93F-BD92-44E9-BE67-64146854278E}" type="datetimeFigureOut">
              <a:rPr lang="en-GB" smtClean="0"/>
              <a:pPr/>
              <a:t>24/11/2014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xmlns:p14="http://schemas.microsoft.com/office/powerpoint/2010/mai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75DE93F-BD92-44E9-BE67-64146854278E}" type="datetimeFigureOut">
              <a:rPr lang="en-GB" smtClean="0"/>
              <a:pPr/>
              <a:t>24/11/2014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xmlns:p14="http://schemas.microsoft.com/office/powerpoint/2010/mai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24/11/2014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xmlns:p14="http://schemas.microsoft.com/office/powerpoint/2010/main">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575DE93F-BD92-44E9-BE67-64146854278E}" type="datetimeFigureOut">
              <a:rPr lang="en-GB" smtClean="0"/>
              <a:pPr/>
              <a:t>24/11/2014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xmlns:p14="http://schemas.microsoft.com/office/powerpoint/2010/main">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24/11/2014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xmlns:p14="http://schemas.microsoft.com/office/powerpoint/2010/main">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575DE93F-BD92-44E9-BE67-64146854278E}" type="datetimeFigureOut">
              <a:rPr lang="en-GB" smtClean="0"/>
              <a:pPr/>
              <a:t>24/11/2014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CDE3A-2D03-4CF6-AA62-0D442ACC8EDF}" type="slidenum">
              <a:rPr lang="en-GB" smtClean="0"/>
              <a:pPr/>
              <a:t>‹#›</a:t>
            </a:fld>
            <a:endParaRPr lang="en-GB"/>
          </a:p>
        </p:txBody>
      </p:sp>
    </p:spTree>
  </p:cSld>
  <p:clrMapOvr>
    <a:masterClrMapping/>
  </p:clrMapOvr>
  <p:transition xmlns:p14="http://schemas.microsoft.com/office/powerpoint/2010/main">
    <p:fade/>
  </p:transition>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75DE93F-BD92-44E9-BE67-64146854278E}" type="datetimeFigureOut">
              <a:rPr lang="en-GB" smtClean="0"/>
              <a:pPr/>
              <a:t>24/11/2014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2CDE3A-2D03-4CF6-AA62-0D442ACC8EDF}"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ransition xmlns:p14="http://schemas.microsoft.com/office/powerpoint/2010/main">
    <p:fade/>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jpeg"/><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learning.ox.ac.uk/supervision/stages/presenting/"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www.wired.com/wired/archive/11.09/ppt2.html"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4"/>
          <p:cNvSpPr txBox="1">
            <a:spLocks/>
          </p:cNvSpPr>
          <p:nvPr/>
        </p:nvSpPr>
        <p:spPr>
          <a:xfrm>
            <a:off x="683568" y="1340768"/>
            <a:ext cx="7488832" cy="288032"/>
          </a:xfrm>
          <a:prstGeom prst="rect">
            <a:avLst/>
          </a:prstGeom>
        </p:spPr>
        <p:txBody>
          <a:bodyPr>
            <a:normAutofit fontScale="25000" lnSpcReduction="20000"/>
          </a:bodyPr>
          <a:lstStyle/>
          <a:p>
            <a:pPr marL="342900" marR="0" lvl="0" indent="-342900" algn="l" defTabSz="914400" rtl="0" eaLnBrk="1" fontAlgn="auto" latinLnBrk="0" hangingPunct="1">
              <a:lnSpc>
                <a:spcPct val="100000"/>
              </a:lnSpc>
              <a:spcBef>
                <a:spcPct val="20000"/>
              </a:spcBef>
              <a:spcAft>
                <a:spcPts val="0"/>
              </a:spcAft>
              <a:buClrTx/>
              <a:buSzTx/>
              <a:tabLst/>
              <a:defRPr/>
            </a:pPr>
            <a:r>
              <a:rPr kumimoji="0" lang="en-GB" sz="11200" b="1" i="0" u="none" strike="noStrike" kern="1200" cap="none" spc="0" normalizeH="0" baseline="0" noProof="0" dirty="0" smtClean="0">
                <a:ln>
                  <a:noFill/>
                </a:ln>
                <a:solidFill>
                  <a:schemeClr val="tx2"/>
                </a:solidFill>
                <a:effectLst/>
                <a:uLnTx/>
                <a:uFillTx/>
              </a:rPr>
              <a:t>TRSK5001 - Methods and Approaches for the Study of Theology and Religion</a:t>
            </a:r>
          </a:p>
          <a:p>
            <a:pPr marL="342900" marR="0" lvl="0" indent="-342900" algn="l" defTabSz="914400" rtl="0" eaLnBrk="1" fontAlgn="auto" latinLnBrk="0" hangingPunct="1">
              <a:lnSpc>
                <a:spcPct val="100000"/>
              </a:lnSpc>
              <a:spcBef>
                <a:spcPct val="20000"/>
              </a:spcBef>
              <a:spcAft>
                <a:spcPts val="0"/>
              </a:spcAft>
              <a:buClrTx/>
              <a:buSzTx/>
              <a:tabLst/>
              <a:defRPr/>
            </a:pPr>
            <a:endParaRPr lang="en-GB" sz="11200" b="1" dirty="0">
              <a:solidFill>
                <a:schemeClr val="tx2"/>
              </a:solidFill>
            </a:endParaRPr>
          </a:p>
          <a:p>
            <a:pPr marL="342900" marR="0" lvl="0" indent="-342900" algn="l" defTabSz="914400" rtl="0" eaLnBrk="1" fontAlgn="auto" latinLnBrk="0" hangingPunct="1">
              <a:lnSpc>
                <a:spcPct val="100000"/>
              </a:lnSpc>
              <a:spcBef>
                <a:spcPct val="20000"/>
              </a:spcBef>
              <a:spcAft>
                <a:spcPts val="0"/>
              </a:spcAft>
              <a:buClrTx/>
              <a:buSzTx/>
              <a:tabLst/>
              <a:defRPr/>
            </a:pPr>
            <a:r>
              <a:rPr kumimoji="0" lang="en-GB" sz="11200" b="1" i="0" u="none" strike="noStrike" kern="1200" cap="none" spc="0" normalizeH="0" baseline="0" noProof="0" dirty="0" smtClean="0">
                <a:ln>
                  <a:noFill/>
                </a:ln>
                <a:solidFill>
                  <a:schemeClr val="tx2"/>
                </a:solidFill>
                <a:effectLst/>
                <a:uLnTx/>
                <a:uFillTx/>
              </a:rPr>
              <a:t>Moodle version </a:t>
            </a:r>
          </a:p>
          <a:p>
            <a:pPr marL="342900" marR="0" lvl="0" indent="-342900" algn="l" defTabSz="914400" rtl="0" eaLnBrk="1" fontAlgn="auto" latinLnBrk="0" hangingPunct="1">
              <a:lnSpc>
                <a:spcPct val="100000"/>
              </a:lnSpc>
              <a:spcBef>
                <a:spcPct val="20000"/>
              </a:spcBef>
              <a:spcAft>
                <a:spcPts val="0"/>
              </a:spcAft>
              <a:buClrTx/>
              <a:buSzTx/>
              <a:tabLst/>
              <a:defRPr/>
            </a:pPr>
            <a:endParaRPr lang="en-GB" sz="11200" b="1" dirty="0">
              <a:solidFill>
                <a:schemeClr val="tx2"/>
              </a:solidFill>
            </a:endParaRPr>
          </a:p>
          <a:p>
            <a:pPr marL="342900" marR="0" lvl="0" indent="-342900" algn="l" defTabSz="914400" rtl="0" eaLnBrk="1" fontAlgn="auto" latinLnBrk="0" hangingPunct="1">
              <a:lnSpc>
                <a:spcPct val="100000"/>
              </a:lnSpc>
              <a:spcBef>
                <a:spcPct val="20000"/>
              </a:spcBef>
              <a:spcAft>
                <a:spcPts val="0"/>
              </a:spcAft>
              <a:buClrTx/>
              <a:buSzTx/>
              <a:tabLst/>
              <a:defRPr/>
            </a:pPr>
            <a:endParaRPr lang="en-GB" sz="11200" b="1" baseline="0" dirty="0">
              <a:solidFill>
                <a:schemeClr val="tx2"/>
              </a:solidFill>
            </a:endParaRPr>
          </a:p>
          <a:p>
            <a:pPr marL="342900" marR="0" lvl="0" indent="-342900" algn="l" defTabSz="914400" rtl="0" eaLnBrk="1" fontAlgn="auto" latinLnBrk="0" hangingPunct="1">
              <a:lnSpc>
                <a:spcPct val="100000"/>
              </a:lnSpc>
              <a:spcBef>
                <a:spcPct val="20000"/>
              </a:spcBef>
              <a:spcAft>
                <a:spcPts val="0"/>
              </a:spcAft>
              <a:buClrTx/>
              <a:buSzTx/>
              <a:tabLst/>
              <a:defRPr/>
            </a:pPr>
            <a:r>
              <a:rPr kumimoji="0" lang="en-GB" sz="8000" i="0" u="none" strike="noStrike" kern="1200" cap="none" spc="0" normalizeH="0" baseline="0" noProof="0" dirty="0" smtClean="0">
                <a:ln>
                  <a:noFill/>
                </a:ln>
                <a:effectLst/>
                <a:uLnTx/>
                <a:uFillTx/>
              </a:rPr>
              <a:t>This is provided for information</a:t>
            </a:r>
            <a:r>
              <a:rPr kumimoji="0" lang="en-GB" sz="8000" i="0" u="none" strike="noStrike" kern="1200" cap="none" spc="0" normalizeH="0" noProof="0" dirty="0" smtClean="0">
                <a:ln>
                  <a:noFill/>
                </a:ln>
                <a:effectLst/>
                <a:uLnTx/>
                <a:uFillTx/>
              </a:rPr>
              <a:t> </a:t>
            </a:r>
            <a:r>
              <a:rPr kumimoji="0" lang="en-GB" sz="8000" i="0" u="none" strike="noStrike" kern="1200" cap="none" spc="0" normalizeH="0" baseline="0" noProof="0" dirty="0" smtClean="0">
                <a:ln>
                  <a:noFill/>
                </a:ln>
                <a:effectLst/>
                <a:uLnTx/>
                <a:uFillTx/>
              </a:rPr>
              <a:t>purpose only, to supplement your notes from the discussions in the session</a:t>
            </a:r>
            <a:endParaRPr kumimoji="0" lang="en-GB" sz="8000" i="0" u="none" strike="noStrike" kern="1200" cap="none" spc="0" normalizeH="0" baseline="0" noProof="0" dirty="0" smtClean="0">
              <a:ln>
                <a:noFill/>
              </a:ln>
              <a:effectLst/>
              <a:uLnTx/>
              <a:uFillTx/>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4000" i="0" u="none" strike="noStrike" kern="1200" cap="none" spc="0" normalizeH="0" baseline="0" noProof="0" dirty="0" smtClean="0">
              <a:ln>
                <a:noFill/>
              </a:ln>
              <a:solidFill>
                <a:schemeClr val="tx1"/>
              </a:solidFill>
              <a:effectLst/>
              <a:uLnTx/>
              <a:uFillTx/>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40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Conference Proposal</a:t>
            </a:r>
            <a:endParaRPr lang="en-GB" dirty="0"/>
          </a:p>
        </p:txBody>
      </p:sp>
      <p:sp>
        <p:nvSpPr>
          <p:cNvPr id="3" name="Content Placeholder 2"/>
          <p:cNvSpPr>
            <a:spLocks noGrp="1"/>
          </p:cNvSpPr>
          <p:nvPr>
            <p:ph idx="1"/>
          </p:nvPr>
        </p:nvSpPr>
        <p:spPr/>
        <p:txBody>
          <a:bodyPr>
            <a:normAutofit fontScale="85000" lnSpcReduction="20000"/>
          </a:bodyPr>
          <a:lstStyle/>
          <a:p>
            <a:pPr>
              <a:buNone/>
            </a:pPr>
            <a:endParaRPr lang="en-GB" dirty="0" smtClean="0"/>
          </a:p>
          <a:p>
            <a:r>
              <a:rPr lang="en-GB" dirty="0" smtClean="0"/>
              <a:t>The proposal: What subjects most interest you? </a:t>
            </a:r>
            <a:endParaRPr lang="en-GB" dirty="0"/>
          </a:p>
          <a:p>
            <a:endParaRPr lang="en-GB" dirty="0" smtClean="0"/>
          </a:p>
          <a:p>
            <a:r>
              <a:rPr lang="en-GB" dirty="0" smtClean="0"/>
              <a:t>Evaluating possible subject areas: </a:t>
            </a:r>
          </a:p>
          <a:p>
            <a:pPr>
              <a:buNone/>
            </a:pPr>
            <a:r>
              <a:rPr lang="en-GB" dirty="0" smtClean="0"/>
              <a:t>		What do you know  about the subject already?</a:t>
            </a:r>
          </a:p>
          <a:p>
            <a:pPr>
              <a:buNone/>
            </a:pPr>
            <a:r>
              <a:rPr lang="en-GB" dirty="0" smtClean="0"/>
              <a:t>		What do you not know?</a:t>
            </a:r>
          </a:p>
          <a:p>
            <a:pPr>
              <a:buNone/>
            </a:pPr>
            <a:r>
              <a:rPr lang="en-GB" dirty="0" smtClean="0"/>
              <a:t>		How will you find out?</a:t>
            </a:r>
          </a:p>
          <a:p>
            <a:pPr>
              <a:buNone/>
            </a:pPr>
            <a:r>
              <a:rPr lang="en-GB" dirty="0"/>
              <a:t>	</a:t>
            </a:r>
            <a:r>
              <a:rPr lang="en-GB" dirty="0" smtClean="0"/>
              <a:t>	Is the subject well researched?</a:t>
            </a:r>
          </a:p>
          <a:p>
            <a:pPr>
              <a:buNone/>
            </a:pPr>
            <a:r>
              <a:rPr lang="en-GB" dirty="0" smtClean="0"/>
              <a:t>		What are the hot topics in the subject?</a:t>
            </a:r>
          </a:p>
          <a:p>
            <a:pPr>
              <a:buNone/>
            </a:pPr>
            <a:r>
              <a:rPr lang="en-GB" dirty="0" smtClean="0"/>
              <a:t>		What are the current academic debates?</a:t>
            </a:r>
          </a:p>
          <a:p>
            <a:endParaRPr lang="en-GB" dirty="0" smtClean="0"/>
          </a:p>
          <a:p>
            <a:endParaRPr lang="en-GB" dirty="0" smtClean="0"/>
          </a:p>
          <a:p>
            <a:endParaRPr lang="en-GB" dirty="0"/>
          </a:p>
        </p:txBody>
      </p:sp>
    </p:spTree>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Dissertation planning</a:t>
            </a:r>
            <a:endParaRPr lang="en-US" dirty="0"/>
          </a:p>
        </p:txBody>
      </p:sp>
      <p:sp>
        <p:nvSpPr>
          <p:cNvPr id="3" name="Content Placeholder 2"/>
          <p:cNvSpPr>
            <a:spLocks noGrp="1"/>
          </p:cNvSpPr>
          <p:nvPr>
            <p:ph idx="1"/>
          </p:nvPr>
        </p:nvSpPr>
        <p:spPr/>
        <p:txBody>
          <a:bodyPr/>
          <a:lstStyle/>
          <a:p>
            <a:r>
              <a:rPr lang="en-US" dirty="0" smtClean="0"/>
              <a:t>Another theme to consider as you go through this module is planning for the dissertation</a:t>
            </a:r>
          </a:p>
          <a:p>
            <a:r>
              <a:rPr lang="en-US" dirty="0" smtClean="0"/>
              <a:t>Skills </a:t>
            </a:r>
            <a:r>
              <a:rPr lang="en-US" dirty="0" err="1" smtClean="0"/>
              <a:t>utilised</a:t>
            </a:r>
            <a:r>
              <a:rPr lang="en-US" dirty="0" smtClean="0"/>
              <a:t> in this module are relevant to your planning process</a:t>
            </a:r>
            <a:endParaRPr lang="en-US" dirty="0"/>
          </a:p>
        </p:txBody>
      </p:sp>
    </p:spTree>
    <p:extLst>
      <p:ext uri="{BB962C8B-B14F-4D97-AF65-F5344CB8AC3E}">
        <p14:creationId xmlns:p14="http://schemas.microsoft.com/office/powerpoint/2010/main" val="729355405"/>
      </p:ext>
    </p:extLst>
  </p:cSld>
  <p:clrMapOvr>
    <a:masterClrMapping/>
  </p:clrMapOvr>
  <p:transition xmlns:p14="http://schemas.microsoft.com/office/powerpoint/2010/mai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dirty="0"/>
              <a:t>Choosing </a:t>
            </a:r>
            <a:r>
              <a:rPr lang="en-GB" dirty="0" smtClean="0"/>
              <a:t>your subject area</a:t>
            </a:r>
            <a:endParaRPr lang="en-GB" dirty="0"/>
          </a:p>
        </p:txBody>
      </p:sp>
      <p:sp>
        <p:nvSpPr>
          <p:cNvPr id="3075" name="Rectangle 3"/>
          <p:cNvSpPr>
            <a:spLocks noGrp="1" noChangeArrowheads="1"/>
          </p:cNvSpPr>
          <p:nvPr>
            <p:ph type="body" idx="1"/>
          </p:nvPr>
        </p:nvSpPr>
        <p:spPr/>
        <p:txBody>
          <a:bodyPr/>
          <a:lstStyle/>
          <a:p>
            <a:r>
              <a:rPr lang="en-GB" dirty="0"/>
              <a:t>Factors to consider:</a:t>
            </a:r>
          </a:p>
          <a:p>
            <a:r>
              <a:rPr lang="en-GB" dirty="0"/>
              <a:t>Areas of </a:t>
            </a:r>
            <a:r>
              <a:rPr lang="en-GB" dirty="0" smtClean="0"/>
              <a:t>subject interest </a:t>
            </a:r>
            <a:r>
              <a:rPr lang="en-GB" dirty="0"/>
              <a:t>and motivation</a:t>
            </a:r>
          </a:p>
          <a:p>
            <a:pPr lvl="1"/>
            <a:r>
              <a:rPr lang="en-GB" dirty="0"/>
              <a:t>(Particular modules, authors, </a:t>
            </a:r>
            <a:r>
              <a:rPr lang="en-GB" dirty="0" smtClean="0"/>
              <a:t>career </a:t>
            </a:r>
            <a:r>
              <a:rPr lang="en-GB" dirty="0"/>
              <a:t>aims)</a:t>
            </a:r>
          </a:p>
          <a:p>
            <a:r>
              <a:rPr lang="en-GB" dirty="0"/>
              <a:t>Areas of expertise in the faculty</a:t>
            </a:r>
          </a:p>
          <a:p>
            <a:r>
              <a:rPr lang="en-GB" dirty="0"/>
              <a:t>Scope, time-frame, resources</a:t>
            </a:r>
          </a:p>
          <a:p>
            <a:r>
              <a:rPr lang="en-GB" dirty="0"/>
              <a:t>Personal strengths and weaknesses</a:t>
            </a:r>
          </a:p>
          <a:p>
            <a:endParaRPr lang="en-GB" dirty="0"/>
          </a:p>
        </p:txBody>
      </p:sp>
    </p:spTree>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normAutofit fontScale="90000"/>
          </a:bodyPr>
          <a:lstStyle/>
          <a:p>
            <a:r>
              <a:rPr lang="en-GB" dirty="0" smtClean="0"/>
              <a:t>Getting acquainted with </a:t>
            </a:r>
            <a:br>
              <a:rPr lang="en-GB" dirty="0" smtClean="0"/>
            </a:br>
            <a:r>
              <a:rPr lang="en-GB" dirty="0" smtClean="0"/>
              <a:t>the subject area</a:t>
            </a:r>
            <a:endParaRPr lang="en-GB" dirty="0"/>
          </a:p>
        </p:txBody>
      </p:sp>
      <p:sp>
        <p:nvSpPr>
          <p:cNvPr id="6147" name="Rectangle 3"/>
          <p:cNvSpPr>
            <a:spLocks noGrp="1" noChangeArrowheads="1"/>
          </p:cNvSpPr>
          <p:nvPr>
            <p:ph type="body" idx="1"/>
          </p:nvPr>
        </p:nvSpPr>
        <p:spPr/>
        <p:txBody>
          <a:bodyPr>
            <a:normAutofit fontScale="92500" lnSpcReduction="20000"/>
          </a:bodyPr>
          <a:lstStyle/>
          <a:p>
            <a:r>
              <a:rPr lang="en-GB" dirty="0" smtClean="0"/>
              <a:t>Get going with academic search engines</a:t>
            </a:r>
          </a:p>
          <a:p>
            <a:r>
              <a:rPr lang="en-GB" dirty="0" smtClean="0"/>
              <a:t>Identify relevant academic sources; build up a bibliography</a:t>
            </a:r>
            <a:endParaRPr lang="en-GB" dirty="0"/>
          </a:p>
          <a:p>
            <a:r>
              <a:rPr lang="en-GB" dirty="0" smtClean="0"/>
              <a:t>Start </a:t>
            </a:r>
            <a:r>
              <a:rPr lang="en-GB" dirty="0"/>
              <a:t>with the most recent scholarship</a:t>
            </a:r>
          </a:p>
          <a:p>
            <a:r>
              <a:rPr lang="en-GB" dirty="0" smtClean="0"/>
              <a:t>Explore </a:t>
            </a:r>
            <a:r>
              <a:rPr lang="en-GB" dirty="0"/>
              <a:t>the terrain in terms of key </a:t>
            </a:r>
            <a:r>
              <a:rPr lang="en-GB" dirty="0" smtClean="0"/>
              <a:t>debates</a:t>
            </a:r>
          </a:p>
          <a:p>
            <a:r>
              <a:rPr lang="en-GB" dirty="0" smtClean="0"/>
              <a:t>Consult </a:t>
            </a:r>
            <a:r>
              <a:rPr lang="en-GB" dirty="0"/>
              <a:t>both </a:t>
            </a:r>
            <a:r>
              <a:rPr lang="en-GB" dirty="0" smtClean="0"/>
              <a:t>academic books </a:t>
            </a:r>
            <a:r>
              <a:rPr lang="en-GB" i="1" dirty="0"/>
              <a:t>and</a:t>
            </a:r>
            <a:r>
              <a:rPr lang="en-GB" dirty="0"/>
              <a:t> journal articles</a:t>
            </a:r>
          </a:p>
          <a:p>
            <a:r>
              <a:rPr lang="en-GB" dirty="0" smtClean="0"/>
              <a:t>Obtain familiarity with:</a:t>
            </a:r>
          </a:p>
          <a:p>
            <a:pPr lvl="1"/>
            <a:r>
              <a:rPr lang="en-GB" dirty="0" smtClean="0"/>
              <a:t>Terminology, concepts, definitions, issues, authors, theories, debates</a:t>
            </a:r>
          </a:p>
          <a:p>
            <a:endParaRPr lang="en-GB" dirty="0"/>
          </a:p>
        </p:txBody>
      </p:sp>
    </p:spTree>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Identifying a research question</a:t>
            </a:r>
            <a:endParaRPr lang="en-GB" dirty="0"/>
          </a:p>
        </p:txBody>
      </p:sp>
      <p:sp>
        <p:nvSpPr>
          <p:cNvPr id="3" name="Content Placeholder 2"/>
          <p:cNvSpPr>
            <a:spLocks noGrp="1"/>
          </p:cNvSpPr>
          <p:nvPr>
            <p:ph idx="1"/>
          </p:nvPr>
        </p:nvSpPr>
        <p:spPr/>
        <p:txBody>
          <a:bodyPr>
            <a:normAutofit/>
          </a:bodyPr>
          <a:lstStyle/>
          <a:p>
            <a:endParaRPr lang="en-GB" dirty="0" smtClean="0"/>
          </a:p>
          <a:p>
            <a:r>
              <a:rPr lang="en-GB" dirty="0" smtClean="0"/>
              <a:t>What question(s) could be asked about this topic ?</a:t>
            </a:r>
          </a:p>
          <a:p>
            <a:endParaRPr lang="en-GB" dirty="0" smtClean="0"/>
          </a:p>
          <a:p>
            <a:r>
              <a:rPr lang="en-GB" dirty="0" smtClean="0"/>
              <a:t>How can the question(s) be answered?	</a:t>
            </a:r>
          </a:p>
          <a:p>
            <a:pPr lvl="1"/>
            <a:r>
              <a:rPr lang="en-GB" dirty="0" smtClean="0"/>
              <a:t>What sources and methods can be used?</a:t>
            </a:r>
          </a:p>
          <a:p>
            <a:endParaRPr lang="en-GB" dirty="0"/>
          </a:p>
          <a:p>
            <a:pPr>
              <a:buNone/>
            </a:pPr>
            <a:endParaRPr lang="en-GB" dirty="0"/>
          </a:p>
        </p:txBody>
      </p:sp>
    </p:spTree>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Project Planning</a:t>
            </a:r>
            <a:endParaRPr lang="en-US" dirty="0"/>
          </a:p>
        </p:txBody>
      </p:sp>
      <p:sp>
        <p:nvSpPr>
          <p:cNvPr id="3" name="Content Placeholder 2"/>
          <p:cNvSpPr>
            <a:spLocks noGrp="1"/>
          </p:cNvSpPr>
          <p:nvPr>
            <p:ph idx="1"/>
          </p:nvPr>
        </p:nvSpPr>
        <p:spPr/>
        <p:txBody>
          <a:bodyPr/>
          <a:lstStyle/>
          <a:p>
            <a:r>
              <a:rPr lang="en-US" dirty="0" smtClean="0">
                <a:solidFill>
                  <a:srgbClr val="3366FF"/>
                </a:solidFill>
              </a:rPr>
              <a:t>Pick a topic that interests you</a:t>
            </a:r>
          </a:p>
          <a:p>
            <a:r>
              <a:rPr lang="en-US" dirty="0" smtClean="0">
                <a:solidFill>
                  <a:srgbClr val="3366FF"/>
                </a:solidFill>
              </a:rPr>
              <a:t>Pick a topic that’ll be useful to you</a:t>
            </a:r>
          </a:p>
          <a:p>
            <a:r>
              <a:rPr lang="en-US" dirty="0" smtClean="0">
                <a:solidFill>
                  <a:srgbClr val="3366FF"/>
                </a:solidFill>
              </a:rPr>
              <a:t>Use your project plan: follow it; if you get too far behind it may seem overwhelming</a:t>
            </a:r>
          </a:p>
          <a:p>
            <a:r>
              <a:rPr lang="en-US" dirty="0" smtClean="0">
                <a:solidFill>
                  <a:srgbClr val="3366FF"/>
                </a:solidFill>
              </a:rPr>
              <a:t>Set small targets (make lists) and tick them off when done</a:t>
            </a:r>
          </a:p>
          <a:p>
            <a:r>
              <a:rPr lang="en-US" dirty="0" smtClean="0">
                <a:solidFill>
                  <a:srgbClr val="3366FF"/>
                </a:solidFill>
              </a:rPr>
              <a:t>Ask somebody to act as a ‘progress chaser’ for you</a:t>
            </a:r>
            <a:endParaRPr lang="en-US" dirty="0">
              <a:solidFill>
                <a:srgbClr val="3366FF"/>
              </a:solidFill>
            </a:endParaRPr>
          </a:p>
        </p:txBody>
      </p:sp>
      <p:sp>
        <p:nvSpPr>
          <p:cNvPr id="4" name="TextBox 3"/>
          <p:cNvSpPr txBox="1"/>
          <p:nvPr/>
        </p:nvSpPr>
        <p:spPr>
          <a:xfrm>
            <a:off x="251520" y="6211741"/>
            <a:ext cx="2066291" cy="584776"/>
          </a:xfrm>
          <a:prstGeom prst="rect">
            <a:avLst/>
          </a:prstGeom>
          <a:noFill/>
        </p:spPr>
        <p:txBody>
          <a:bodyPr wrap="none" rtlCol="0">
            <a:spAutoFit/>
          </a:bodyPr>
          <a:lstStyle/>
          <a:p>
            <a:r>
              <a:rPr lang="en-US" sz="1400" dirty="0"/>
              <a:t>Drew and Bingham, 116</a:t>
            </a:r>
          </a:p>
          <a:p>
            <a:endParaRPr lang="en-US" dirty="0"/>
          </a:p>
        </p:txBody>
      </p:sp>
    </p:spTree>
    <p:extLst>
      <p:ext uri="{BB962C8B-B14F-4D97-AF65-F5344CB8AC3E}">
        <p14:creationId xmlns:p14="http://schemas.microsoft.com/office/powerpoint/2010/main" val="1504551985"/>
      </p:ext>
    </p:extLst>
  </p:cSld>
  <p:clrMapOvr>
    <a:masterClrMapping/>
  </p:clrMapOvr>
  <p:transition xmlns:p14="http://schemas.microsoft.com/office/powerpoint/2010/mai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Project Planning </a:t>
            </a:r>
            <a:endParaRPr lang="en-US" dirty="0"/>
          </a:p>
        </p:txBody>
      </p:sp>
      <p:sp>
        <p:nvSpPr>
          <p:cNvPr id="3" name="Content Placeholder 2"/>
          <p:cNvSpPr>
            <a:spLocks noGrp="1"/>
          </p:cNvSpPr>
          <p:nvPr>
            <p:ph idx="1"/>
          </p:nvPr>
        </p:nvSpPr>
        <p:spPr/>
        <p:txBody>
          <a:bodyPr/>
          <a:lstStyle/>
          <a:p>
            <a:r>
              <a:rPr lang="en-US" dirty="0" smtClean="0">
                <a:solidFill>
                  <a:srgbClr val="3366FF"/>
                </a:solidFill>
              </a:rPr>
              <a:t>Just decide! Don’t spend so long on deciding on your topic that you start late.</a:t>
            </a:r>
          </a:p>
          <a:p>
            <a:r>
              <a:rPr lang="en-US" dirty="0" smtClean="0">
                <a:solidFill>
                  <a:srgbClr val="3366FF"/>
                </a:solidFill>
              </a:rPr>
              <a:t>Give yourself a break. Don’t work nonstop or you’ll get fed up of it.</a:t>
            </a:r>
          </a:p>
          <a:p>
            <a:r>
              <a:rPr lang="en-US" dirty="0" smtClean="0">
                <a:solidFill>
                  <a:srgbClr val="3366FF"/>
                </a:solidFill>
              </a:rPr>
              <a:t>Be prepared to get things wrong.</a:t>
            </a:r>
          </a:p>
          <a:p>
            <a:r>
              <a:rPr lang="en-US" dirty="0" smtClean="0">
                <a:solidFill>
                  <a:srgbClr val="3366FF"/>
                </a:solidFill>
              </a:rPr>
              <a:t>Be willing to try again.</a:t>
            </a:r>
          </a:p>
          <a:p>
            <a:r>
              <a:rPr lang="en-US" dirty="0" smtClean="0">
                <a:solidFill>
                  <a:srgbClr val="3366FF"/>
                </a:solidFill>
              </a:rPr>
              <a:t>Work at the time of day that suits you best.</a:t>
            </a:r>
          </a:p>
          <a:p>
            <a:pPr marL="0" indent="0">
              <a:buNone/>
            </a:pPr>
            <a:endParaRPr lang="en-US" dirty="0" smtClean="0">
              <a:solidFill>
                <a:srgbClr val="3366FF"/>
              </a:solidFill>
            </a:endParaRPr>
          </a:p>
        </p:txBody>
      </p:sp>
      <p:sp>
        <p:nvSpPr>
          <p:cNvPr id="4" name="TextBox 3"/>
          <p:cNvSpPr txBox="1"/>
          <p:nvPr/>
        </p:nvSpPr>
        <p:spPr>
          <a:xfrm>
            <a:off x="251520" y="6211741"/>
            <a:ext cx="5840060" cy="584776"/>
          </a:xfrm>
          <a:prstGeom prst="rect">
            <a:avLst/>
          </a:prstGeom>
          <a:noFill/>
        </p:spPr>
        <p:txBody>
          <a:bodyPr wrap="none" rtlCol="0">
            <a:spAutoFit/>
          </a:bodyPr>
          <a:lstStyle/>
          <a:p>
            <a:r>
              <a:rPr lang="en-US" sz="1400" dirty="0" smtClean="0"/>
              <a:t>S. Drew </a:t>
            </a:r>
            <a:r>
              <a:rPr lang="en-US" sz="1400" dirty="0"/>
              <a:t>and </a:t>
            </a:r>
            <a:r>
              <a:rPr lang="en-US" sz="1400" dirty="0" smtClean="0"/>
              <a:t>R. Bingham</a:t>
            </a:r>
            <a:r>
              <a:rPr lang="en-US" sz="1400" dirty="0"/>
              <a:t>, </a:t>
            </a:r>
            <a:r>
              <a:rPr lang="en-US" sz="1400" i="1" dirty="0"/>
              <a:t>The Guide to Learning and Study Skills </a:t>
            </a:r>
            <a:r>
              <a:rPr lang="en-US" sz="1400" dirty="0" smtClean="0"/>
              <a:t>116</a:t>
            </a:r>
            <a:r>
              <a:rPr lang="en-US" sz="1400" dirty="0" smtClean="0"/>
              <a:t>-7</a:t>
            </a:r>
            <a:endParaRPr lang="en-US" sz="1400" dirty="0"/>
          </a:p>
          <a:p>
            <a:endParaRPr lang="en-US" dirty="0"/>
          </a:p>
        </p:txBody>
      </p:sp>
    </p:spTree>
    <p:extLst>
      <p:ext uri="{BB962C8B-B14F-4D97-AF65-F5344CB8AC3E}">
        <p14:creationId xmlns:p14="http://schemas.microsoft.com/office/powerpoint/2010/main" val="2849154338"/>
      </p:ext>
    </p:extLst>
  </p:cSld>
  <p:clrMapOvr>
    <a:masterClrMapping/>
  </p:clrMapOvr>
  <p:transition xmlns:p14="http://schemas.microsoft.com/office/powerpoint/2010/mai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Project Planning</a:t>
            </a:r>
            <a:endParaRPr lang="en-US" dirty="0"/>
          </a:p>
        </p:txBody>
      </p:sp>
      <p:sp>
        <p:nvSpPr>
          <p:cNvPr id="3" name="Content Placeholder 2"/>
          <p:cNvSpPr>
            <a:spLocks noGrp="1"/>
          </p:cNvSpPr>
          <p:nvPr>
            <p:ph idx="1"/>
          </p:nvPr>
        </p:nvSpPr>
        <p:spPr/>
        <p:txBody>
          <a:bodyPr/>
          <a:lstStyle/>
          <a:p>
            <a:r>
              <a:rPr lang="en-US" dirty="0" smtClean="0">
                <a:solidFill>
                  <a:srgbClr val="3366FF"/>
                </a:solidFill>
              </a:rPr>
              <a:t>Set aside a certain amount of time each day to work on it and stick to it</a:t>
            </a:r>
          </a:p>
          <a:p>
            <a:r>
              <a:rPr lang="en-US" dirty="0" smtClean="0">
                <a:solidFill>
                  <a:srgbClr val="3366FF"/>
                </a:solidFill>
              </a:rPr>
              <a:t>Give yourself rewards when you’ve done something </a:t>
            </a:r>
          </a:p>
          <a:p>
            <a:r>
              <a:rPr lang="en-US" dirty="0" smtClean="0">
                <a:solidFill>
                  <a:srgbClr val="3366FF"/>
                </a:solidFill>
              </a:rPr>
              <a:t>Work in a setting that you find comfortable</a:t>
            </a:r>
          </a:p>
          <a:p>
            <a:r>
              <a:rPr lang="en-US" dirty="0" smtClean="0">
                <a:solidFill>
                  <a:srgbClr val="008000"/>
                </a:solidFill>
              </a:rPr>
              <a:t>Discuss your work with a friend!  </a:t>
            </a:r>
          </a:p>
          <a:p>
            <a:r>
              <a:rPr lang="en-US" dirty="0" smtClean="0">
                <a:solidFill>
                  <a:srgbClr val="008000"/>
                </a:solidFill>
              </a:rPr>
              <a:t>Peer review can provide useful feedback</a:t>
            </a:r>
            <a:r>
              <a:rPr lang="en-US" dirty="0" smtClean="0">
                <a:solidFill>
                  <a:srgbClr val="3366FF"/>
                </a:solidFill>
              </a:rPr>
              <a:t>.</a:t>
            </a:r>
          </a:p>
          <a:p>
            <a:pPr marL="0" indent="0">
              <a:buNone/>
            </a:pPr>
            <a:endParaRPr lang="en-US" dirty="0" smtClean="0"/>
          </a:p>
          <a:p>
            <a:pPr marL="0" indent="0">
              <a:buNone/>
            </a:pPr>
            <a:endParaRPr lang="en-US" dirty="0"/>
          </a:p>
        </p:txBody>
      </p:sp>
      <p:sp>
        <p:nvSpPr>
          <p:cNvPr id="4" name="TextBox 3"/>
          <p:cNvSpPr txBox="1"/>
          <p:nvPr/>
        </p:nvSpPr>
        <p:spPr>
          <a:xfrm>
            <a:off x="251520" y="6165304"/>
            <a:ext cx="2681343" cy="584776"/>
          </a:xfrm>
          <a:prstGeom prst="rect">
            <a:avLst/>
          </a:prstGeom>
          <a:noFill/>
        </p:spPr>
        <p:txBody>
          <a:bodyPr wrap="none" rtlCol="0">
            <a:spAutoFit/>
          </a:bodyPr>
          <a:lstStyle/>
          <a:p>
            <a:r>
              <a:rPr lang="en-US" sz="1400" dirty="0">
                <a:solidFill>
                  <a:srgbClr val="3366FF"/>
                </a:solidFill>
              </a:rPr>
              <a:t>Drew and Bingham, </a:t>
            </a:r>
            <a:r>
              <a:rPr lang="en-US" sz="1400" dirty="0" smtClean="0">
                <a:solidFill>
                  <a:srgbClr val="3366FF"/>
                </a:solidFill>
              </a:rPr>
              <a:t>116-7</a:t>
            </a:r>
            <a:r>
              <a:rPr lang="en-US" sz="1400" dirty="0" smtClean="0"/>
              <a:t>/</a:t>
            </a:r>
            <a:r>
              <a:rPr lang="en-US" sz="1400" dirty="0" smtClean="0">
                <a:solidFill>
                  <a:srgbClr val="008000"/>
                </a:solidFill>
              </a:rPr>
              <a:t>GRB</a:t>
            </a:r>
            <a:endParaRPr lang="en-US" sz="1400" dirty="0">
              <a:solidFill>
                <a:srgbClr val="008000"/>
              </a:solidFill>
            </a:endParaRPr>
          </a:p>
          <a:p>
            <a:endParaRPr lang="en-US" dirty="0"/>
          </a:p>
        </p:txBody>
      </p:sp>
    </p:spTree>
    <p:extLst>
      <p:ext uri="{BB962C8B-B14F-4D97-AF65-F5344CB8AC3E}">
        <p14:creationId xmlns:p14="http://schemas.microsoft.com/office/powerpoint/2010/main" val="1439437523"/>
      </p:ext>
    </p:extLst>
  </p:cSld>
  <p:clrMapOvr>
    <a:masterClrMapping/>
  </p:clrMapOvr>
  <p:transition xmlns:p14="http://schemas.microsoft.com/office/powerpoint/2010/main">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39552" y="476672"/>
            <a:ext cx="7772400" cy="1470025"/>
          </a:xfrm>
        </p:spPr>
        <p:txBody>
          <a:bodyPr/>
          <a:lstStyle/>
          <a:p>
            <a:r>
              <a:rPr lang="en-GB" dirty="0" smtClean="0"/>
              <a:t>Typical Subjects</a:t>
            </a:r>
            <a:endParaRPr lang="en-GB" dirty="0"/>
          </a:p>
        </p:txBody>
      </p:sp>
      <p:sp>
        <p:nvSpPr>
          <p:cNvPr id="3" name="Subtitle 2"/>
          <p:cNvSpPr>
            <a:spLocks noGrp="1"/>
          </p:cNvSpPr>
          <p:nvPr>
            <p:ph type="subTitle" idx="1"/>
          </p:nvPr>
        </p:nvSpPr>
        <p:spPr>
          <a:xfrm>
            <a:off x="1115616" y="1844824"/>
            <a:ext cx="6656784" cy="3793976"/>
          </a:xfrm>
        </p:spPr>
        <p:txBody>
          <a:bodyPr>
            <a:normAutofit fontScale="92500" lnSpcReduction="20000"/>
          </a:bodyPr>
          <a:lstStyle/>
          <a:p>
            <a:pPr algn="l">
              <a:buFont typeface="Arial" pitchFamily="34" charset="0"/>
              <a:buChar char="•"/>
            </a:pPr>
            <a:r>
              <a:rPr lang="en-GB" dirty="0" smtClean="0">
                <a:solidFill>
                  <a:srgbClr val="FF0000"/>
                </a:solidFill>
              </a:rPr>
              <a:t>Religion and media representation</a:t>
            </a:r>
          </a:p>
          <a:p>
            <a:pPr algn="l">
              <a:buFont typeface="Arial" pitchFamily="34" charset="0"/>
              <a:buChar char="•"/>
            </a:pPr>
            <a:r>
              <a:rPr lang="en-GB" dirty="0" smtClean="0">
                <a:solidFill>
                  <a:srgbClr val="FF0000"/>
                </a:solidFill>
              </a:rPr>
              <a:t>Education and curriculum issues</a:t>
            </a:r>
          </a:p>
          <a:p>
            <a:pPr algn="l">
              <a:buFont typeface="Arial" pitchFamily="34" charset="0"/>
              <a:buChar char="•"/>
            </a:pPr>
            <a:r>
              <a:rPr lang="en-GB" dirty="0" smtClean="0">
                <a:solidFill>
                  <a:srgbClr val="FF0000"/>
                </a:solidFill>
              </a:rPr>
              <a:t>Ritual</a:t>
            </a:r>
          </a:p>
          <a:p>
            <a:pPr algn="l">
              <a:buFont typeface="Arial" pitchFamily="34" charset="0"/>
              <a:buChar char="•"/>
            </a:pPr>
            <a:r>
              <a:rPr lang="en-GB" dirty="0" smtClean="0">
                <a:solidFill>
                  <a:srgbClr val="FF0000"/>
                </a:solidFill>
              </a:rPr>
              <a:t>Portrait of a religious community</a:t>
            </a:r>
          </a:p>
          <a:p>
            <a:pPr algn="l">
              <a:buFont typeface="Arial" pitchFamily="34" charset="0"/>
              <a:buChar char="•"/>
            </a:pPr>
            <a:r>
              <a:rPr lang="en-GB" dirty="0" smtClean="0">
                <a:solidFill>
                  <a:srgbClr val="FF0000"/>
                </a:solidFill>
              </a:rPr>
              <a:t>An historical issue relating to religion</a:t>
            </a:r>
          </a:p>
          <a:p>
            <a:pPr algn="l">
              <a:buFont typeface="Arial" pitchFamily="34" charset="0"/>
              <a:buChar char="•"/>
            </a:pPr>
            <a:r>
              <a:rPr lang="en-GB" dirty="0" smtClean="0">
                <a:solidFill>
                  <a:srgbClr val="FF0000"/>
                </a:solidFill>
              </a:rPr>
              <a:t>Religious texts</a:t>
            </a:r>
          </a:p>
          <a:p>
            <a:pPr algn="l"/>
            <a:endParaRPr lang="en-GB" dirty="0" smtClean="0">
              <a:solidFill>
                <a:srgbClr val="FF0000"/>
              </a:solidFill>
            </a:endParaRPr>
          </a:p>
          <a:p>
            <a:pPr algn="l"/>
            <a:r>
              <a:rPr lang="en-GB" dirty="0" smtClean="0">
                <a:solidFill>
                  <a:srgbClr val="FF0000"/>
                </a:solidFill>
              </a:rPr>
              <a:t>THE CHOICE IS YOURS!</a:t>
            </a:r>
            <a:endParaRPr lang="en-GB" dirty="0">
              <a:solidFill>
                <a:srgbClr val="FF0000"/>
              </a:solidFill>
            </a:endParaRPr>
          </a:p>
        </p:txBody>
      </p:sp>
    </p:spTree>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6001643"/>
          </a:xfrm>
          <a:prstGeom prst="rect">
            <a:avLst/>
          </a:prstGeom>
        </p:spPr>
        <p:txBody>
          <a:bodyPr wrap="square">
            <a:spAutoFit/>
          </a:bodyPr>
          <a:lstStyle/>
          <a:p>
            <a:r>
              <a:rPr lang="en-GB" sz="2400" dirty="0" smtClean="0"/>
              <a:t>Can the question(s) (for a dissertation) be answered through 200-400 hours of researching and in 8,000-10,000 words? </a:t>
            </a:r>
          </a:p>
          <a:p>
            <a:endParaRPr lang="en-GB" sz="2400" dirty="0" smtClean="0"/>
          </a:p>
          <a:p>
            <a:pPr lvl="1"/>
            <a:r>
              <a:rPr lang="en-GB" sz="2400" dirty="0" smtClean="0"/>
              <a:t>You need a reality check – you need to evaluate your research question in relation to the  time it will require, the availability of resources, the word length of the intended project</a:t>
            </a:r>
          </a:p>
          <a:p>
            <a:endParaRPr lang="en-GB" sz="2400" dirty="0" smtClean="0"/>
          </a:p>
          <a:p>
            <a:r>
              <a:rPr lang="en-GB" sz="2400" dirty="0" smtClean="0"/>
              <a:t>How far can you narrow the topic?</a:t>
            </a:r>
          </a:p>
          <a:p>
            <a:endParaRPr lang="en-GB" sz="2400" dirty="0" smtClean="0"/>
          </a:p>
          <a:p>
            <a:pPr lvl="1"/>
            <a:r>
              <a:rPr lang="en-GB" sz="2400" dirty="0" smtClean="0"/>
              <a:t>The more precise the question the better you will be able to present more than a general overview </a:t>
            </a:r>
          </a:p>
          <a:p>
            <a:pPr lvl="1"/>
            <a:endParaRPr lang="en-GB" sz="2400" dirty="0" smtClean="0"/>
          </a:p>
          <a:p>
            <a:pPr lvl="1"/>
            <a:r>
              <a:rPr lang="en-GB" sz="2400" dirty="0" smtClean="0"/>
              <a:t>Less is often more…….</a:t>
            </a:r>
          </a:p>
          <a:p>
            <a:pPr lvl="1"/>
            <a:endParaRPr lang="en-GB" sz="2400" dirty="0" smtClean="0"/>
          </a:p>
          <a:p>
            <a:pPr lvl="1"/>
            <a:r>
              <a:rPr lang="en-GB" sz="2400" dirty="0" smtClean="0"/>
              <a:t>+ you have to live with the topic!</a:t>
            </a:r>
          </a:p>
        </p:txBody>
      </p:sp>
    </p:spTree>
  </p:cSld>
  <p:clrMapOvr>
    <a:masterClrMapping/>
  </p:clrMapOvr>
  <p:transition xmlns:p14="http://schemas.microsoft.com/office/powerpoint/2010/main">
    <p:fade/>
  </p:transition>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http://t2.gstatic.com/images?q=tbn:ANd9GcRwqzKimeWJKmft-7_LQUj8RCBIcO5LjxNtmtyCYb_QwPhMMWR62A"/>
          <p:cNvPicPr>
            <a:picLocks noChangeAspect="1" noChangeArrowheads="1"/>
          </p:cNvPicPr>
          <p:nvPr/>
        </p:nvPicPr>
        <p:blipFill>
          <a:blip r:embed="rId3" cstate="print"/>
          <a:srcRect/>
          <a:stretch>
            <a:fillRect/>
          </a:stretch>
        </p:blipFill>
        <p:spPr bwMode="auto">
          <a:xfrm>
            <a:off x="1691680" y="2564904"/>
            <a:ext cx="2133600" cy="2133601"/>
          </a:xfrm>
          <a:prstGeom prst="rect">
            <a:avLst/>
          </a:prstGeom>
          <a:noFill/>
        </p:spPr>
      </p:pic>
      <p:pic>
        <p:nvPicPr>
          <p:cNvPr id="25604" name="Picture 4" descr="http://t1.gstatic.com/images?q=tbn:ANd9GcQgRROM5XZHQz_aAzDe-1dXFkhgQmAN220ETR8Bx1RRkvuY2eEt"/>
          <p:cNvPicPr>
            <a:picLocks noChangeAspect="1" noChangeArrowheads="1"/>
          </p:cNvPicPr>
          <p:nvPr/>
        </p:nvPicPr>
        <p:blipFill>
          <a:blip r:embed="rId4" cstate="print"/>
          <a:srcRect/>
          <a:stretch>
            <a:fillRect/>
          </a:stretch>
        </p:blipFill>
        <p:spPr bwMode="auto">
          <a:xfrm>
            <a:off x="5076056" y="2708920"/>
            <a:ext cx="2466975" cy="1847851"/>
          </a:xfrm>
          <a:prstGeom prst="rect">
            <a:avLst/>
          </a:prstGeom>
          <a:noFill/>
        </p:spPr>
      </p:pic>
      <p:sp>
        <p:nvSpPr>
          <p:cNvPr id="4" name="TextBox 3"/>
          <p:cNvSpPr txBox="1"/>
          <p:nvPr/>
        </p:nvSpPr>
        <p:spPr>
          <a:xfrm>
            <a:off x="3275856" y="1412776"/>
            <a:ext cx="2670923" cy="584776"/>
          </a:xfrm>
          <a:prstGeom prst="rect">
            <a:avLst/>
          </a:prstGeom>
          <a:noFill/>
        </p:spPr>
        <p:txBody>
          <a:bodyPr wrap="none" rtlCol="0">
            <a:spAutoFit/>
          </a:bodyPr>
          <a:lstStyle/>
          <a:p>
            <a:r>
              <a:rPr lang="en-GB" sz="3200" dirty="0"/>
              <a:t>P</a:t>
            </a:r>
            <a:r>
              <a:rPr lang="en-GB" sz="3200" dirty="0" smtClean="0"/>
              <a:t>resentations</a:t>
            </a:r>
            <a:endParaRPr lang="en-GB" sz="3200" dirty="0"/>
          </a:p>
        </p:txBody>
      </p:sp>
    </p:spTree>
    <p:extLst>
      <p:ext uri="{BB962C8B-B14F-4D97-AF65-F5344CB8AC3E}">
        <p14:creationId xmlns:p14="http://schemas.microsoft.com/office/powerpoint/2010/main" val="107052983"/>
      </p:ext>
    </p:extLst>
  </p:cSld>
  <p:clrMapOvr>
    <a:masterClrMapping/>
  </p:clrMapOvr>
  <p:transition xmlns:p14="http://schemas.microsoft.com/office/powerpoint/2010/mai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87445" y="260648"/>
            <a:ext cx="8748464" cy="5632310"/>
          </a:xfrm>
          <a:prstGeom prst="rect">
            <a:avLst/>
          </a:prstGeom>
          <a:noFill/>
        </p:spPr>
        <p:txBody>
          <a:bodyPr wrap="square" rtlCol="0">
            <a:spAutoFit/>
          </a:bodyPr>
          <a:lstStyle/>
          <a:p>
            <a:r>
              <a:rPr lang="en-GB" sz="2400" b="1" dirty="0" smtClean="0"/>
              <a:t>Proposals – proposal (and dissertation)</a:t>
            </a:r>
            <a:endParaRPr lang="en-GB" sz="2400" b="1" dirty="0" smtClean="0"/>
          </a:p>
          <a:p>
            <a:endParaRPr lang="en-GB" sz="2400" dirty="0" smtClean="0"/>
          </a:p>
          <a:p>
            <a:r>
              <a:rPr lang="en-GB" sz="2400" dirty="0" smtClean="0"/>
              <a:t>What we are looking for:</a:t>
            </a:r>
          </a:p>
          <a:p>
            <a:endParaRPr lang="en-GB" sz="2400" dirty="0"/>
          </a:p>
          <a:p>
            <a:r>
              <a:rPr lang="en-GB" sz="2400" dirty="0" smtClean="0"/>
              <a:t>Demonstrate interests in the subject</a:t>
            </a:r>
          </a:p>
          <a:p>
            <a:r>
              <a:rPr lang="en-GB" sz="2400" dirty="0" smtClean="0"/>
              <a:t>Ability to present information effectively, individually and as one of a team</a:t>
            </a:r>
          </a:p>
          <a:p>
            <a:r>
              <a:rPr lang="en-GB" sz="2400" dirty="0" smtClean="0"/>
              <a:t>Presentation can have visual elements </a:t>
            </a:r>
            <a:endParaRPr lang="en-GB" sz="2400" dirty="0" smtClean="0"/>
          </a:p>
          <a:p>
            <a:r>
              <a:rPr lang="en-GB" sz="2400" dirty="0" smtClean="0"/>
              <a:t>Remember </a:t>
            </a:r>
            <a:r>
              <a:rPr lang="en-GB" sz="2400" dirty="0" smtClean="0"/>
              <a:t>to reference all sources!</a:t>
            </a:r>
          </a:p>
          <a:p>
            <a:r>
              <a:rPr lang="en-GB" sz="2400" dirty="0" smtClean="0"/>
              <a:t>Communication skills (need to practice any associated presentation)</a:t>
            </a:r>
          </a:p>
          <a:p>
            <a:r>
              <a:rPr lang="en-GB" sz="2400" dirty="0" smtClean="0"/>
              <a:t>Ability to present an argument (and answer related questions)</a:t>
            </a:r>
          </a:p>
          <a:p>
            <a:r>
              <a:rPr lang="en-GB" sz="2400" dirty="0" smtClean="0"/>
              <a:t>Timing – keeping it effective in terms of time, delivery, not over-running </a:t>
            </a:r>
          </a:p>
          <a:p>
            <a:endParaRPr lang="en-GB" sz="2400" dirty="0"/>
          </a:p>
        </p:txBody>
      </p:sp>
    </p:spTree>
    <p:extLst>
      <p:ext uri="{BB962C8B-B14F-4D97-AF65-F5344CB8AC3E}">
        <p14:creationId xmlns:p14="http://schemas.microsoft.com/office/powerpoint/2010/main" val="4269803400"/>
      </p:ext>
    </p:extLst>
  </p:cSld>
  <p:clrMapOvr>
    <a:masterClrMapping/>
  </p:clrMapOvr>
  <p:transition xmlns:p14="http://schemas.microsoft.com/office/powerpoint/2010/mai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1520" y="116632"/>
            <a:ext cx="8568952" cy="5970866"/>
          </a:xfrm>
          <a:prstGeom prst="rect">
            <a:avLst/>
          </a:prstGeom>
        </p:spPr>
        <p:txBody>
          <a:bodyPr wrap="square">
            <a:spAutoFit/>
          </a:bodyPr>
          <a:lstStyle/>
          <a:p>
            <a:endParaRPr lang="en-US" dirty="0"/>
          </a:p>
          <a:p>
            <a:r>
              <a:rPr lang="en-US" dirty="0"/>
              <a:t>    </a:t>
            </a:r>
            <a:r>
              <a:rPr lang="en-US" sz="2800" dirty="0"/>
              <a:t>Who the audience is and what their background knowledge and interests are likely to be</a:t>
            </a:r>
            <a:r>
              <a:rPr lang="en-US" sz="2800" dirty="0" smtClean="0"/>
              <a:t>;</a:t>
            </a:r>
          </a:p>
          <a:p>
            <a:endParaRPr lang="en-US" sz="2800" dirty="0"/>
          </a:p>
          <a:p>
            <a:r>
              <a:rPr lang="en-US" sz="2800" dirty="0"/>
              <a:t>    What is significant about the topic (the take home message)</a:t>
            </a:r>
            <a:r>
              <a:rPr lang="en-US" sz="2800" dirty="0" smtClean="0"/>
              <a:t>;</a:t>
            </a:r>
          </a:p>
          <a:p>
            <a:endParaRPr lang="en-US" sz="2800" dirty="0"/>
          </a:p>
          <a:p>
            <a:r>
              <a:rPr lang="en-US" sz="2800" dirty="0"/>
              <a:t>    How one might prepare slides in a way that makes them interesting and legible</a:t>
            </a:r>
            <a:r>
              <a:rPr lang="en-US" sz="2800" dirty="0" smtClean="0"/>
              <a:t>;</a:t>
            </a:r>
          </a:p>
          <a:p>
            <a:endParaRPr lang="en-US" sz="2800" dirty="0"/>
          </a:p>
          <a:p>
            <a:r>
              <a:rPr lang="en-US" sz="2800" dirty="0"/>
              <a:t>    The number of slides per presentation: e.g. trying to get through 40 slides in a 40 minute presentation is likely to leave the presenter and the audience in a daze</a:t>
            </a:r>
            <a:r>
              <a:rPr lang="en-US" sz="2800" dirty="0" smtClean="0"/>
              <a:t>!</a:t>
            </a:r>
          </a:p>
        </p:txBody>
      </p:sp>
      <p:sp>
        <p:nvSpPr>
          <p:cNvPr id="3" name="TextBox 2"/>
          <p:cNvSpPr txBox="1"/>
          <p:nvPr/>
        </p:nvSpPr>
        <p:spPr>
          <a:xfrm>
            <a:off x="323528" y="5949280"/>
            <a:ext cx="8496944" cy="523220"/>
          </a:xfrm>
          <a:prstGeom prst="rect">
            <a:avLst/>
          </a:prstGeom>
          <a:noFill/>
        </p:spPr>
        <p:txBody>
          <a:bodyPr wrap="square" rtlCol="0">
            <a:spAutoFit/>
          </a:bodyPr>
          <a:lstStyle/>
          <a:p>
            <a:r>
              <a:rPr lang="en-US" sz="1400" dirty="0" smtClean="0"/>
              <a:t>Oxford Learning Institute, Presenting </a:t>
            </a:r>
            <a:r>
              <a:rPr lang="en-US" sz="1400" dirty="0"/>
              <a:t>at seminars and conferences</a:t>
            </a:r>
          </a:p>
          <a:p>
            <a:r>
              <a:rPr lang="en-US" sz="1400" dirty="0" smtClean="0"/>
              <a:t>https</a:t>
            </a:r>
            <a:r>
              <a:rPr lang="en-US" sz="1400" dirty="0"/>
              <a:t>://</a:t>
            </a:r>
            <a:r>
              <a:rPr lang="en-US" sz="1400" dirty="0" err="1"/>
              <a:t>www.learning.ox.ac.uk</a:t>
            </a:r>
            <a:r>
              <a:rPr lang="en-US" sz="1400" dirty="0"/>
              <a:t>/supervision/stages/presenting/</a:t>
            </a:r>
          </a:p>
        </p:txBody>
      </p:sp>
    </p:spTree>
    <p:extLst>
      <p:ext uri="{BB962C8B-B14F-4D97-AF65-F5344CB8AC3E}">
        <p14:creationId xmlns:p14="http://schemas.microsoft.com/office/powerpoint/2010/main" val="3456312093"/>
      </p:ext>
    </p:extLst>
  </p:cSld>
  <p:clrMapOvr>
    <a:masterClrMapping/>
  </p:clrMapOvr>
  <p:transition xmlns:p14="http://schemas.microsoft.com/office/powerpoint/2010/mai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188640"/>
            <a:ext cx="8712968" cy="5509200"/>
          </a:xfrm>
          <a:prstGeom prst="rect">
            <a:avLst/>
          </a:prstGeom>
        </p:spPr>
        <p:txBody>
          <a:bodyPr wrap="square">
            <a:spAutoFit/>
          </a:bodyPr>
          <a:lstStyle/>
          <a:p>
            <a:endParaRPr lang="en-US" sz="3200" dirty="0"/>
          </a:p>
          <a:p>
            <a:r>
              <a:rPr lang="en-US" sz="3200" dirty="0"/>
              <a:t>    How to structure the presentation: introduction, middle, conclusion; aim for 3-5 main points;</a:t>
            </a:r>
          </a:p>
          <a:p>
            <a:endParaRPr lang="en-US" sz="3200" dirty="0"/>
          </a:p>
          <a:p>
            <a:r>
              <a:rPr lang="en-US" sz="3200" dirty="0"/>
              <a:t>    How to time a presentation: e.g. bringing together the significant aspects of the topic with the structure and the time allocation;</a:t>
            </a:r>
          </a:p>
          <a:p>
            <a:endParaRPr lang="en-US" sz="3200" dirty="0"/>
          </a:p>
          <a:p>
            <a:r>
              <a:rPr lang="en-US" sz="3200" dirty="0"/>
              <a:t>    How to manage effectively the different situations that </a:t>
            </a:r>
            <a:r>
              <a:rPr lang="en-US" sz="3200" dirty="0" err="1"/>
              <a:t>characterise</a:t>
            </a:r>
            <a:r>
              <a:rPr lang="en-US" sz="3200" dirty="0"/>
              <a:t> question time.</a:t>
            </a:r>
          </a:p>
        </p:txBody>
      </p:sp>
    </p:spTree>
    <p:extLst>
      <p:ext uri="{BB962C8B-B14F-4D97-AF65-F5344CB8AC3E}">
        <p14:creationId xmlns:p14="http://schemas.microsoft.com/office/powerpoint/2010/main" val="1836480734"/>
      </p:ext>
    </p:extLst>
  </p:cSld>
  <p:clrMapOvr>
    <a:masterClrMapping/>
  </p:clrMapOvr>
  <p:transition xmlns:p14="http://schemas.microsoft.com/office/powerpoint/2010/mai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79512" y="260648"/>
            <a:ext cx="8928992" cy="4832093"/>
          </a:xfrm>
          <a:prstGeom prst="rect">
            <a:avLst/>
          </a:prstGeom>
        </p:spPr>
        <p:txBody>
          <a:bodyPr wrap="square">
            <a:spAutoFit/>
          </a:bodyPr>
          <a:lstStyle/>
          <a:p>
            <a:r>
              <a:rPr lang="en-US" sz="2800" i="1" dirty="0" smtClean="0"/>
              <a:t>“There </a:t>
            </a:r>
            <a:r>
              <a:rPr lang="en-US" sz="2800" i="1" dirty="0"/>
              <a:t>is very little point in choosing a very good topic, figuring out what other people have done, deciding that you’re going to take a novel tack, going off and doing it, if you cannot then communicate what you do. So a final part of it, to me, is [to develop] the ability to articulate, at different levels, whether it’s to a …a group of people who work in a very, very closely related subject where you can talk technology, versus the ability to stand back and explain, if not to readers of the Daily Mail, at least to an intelligent conference, a general audience</a:t>
            </a:r>
            <a:r>
              <a:rPr lang="en-US" sz="2800" i="1" dirty="0" smtClean="0"/>
              <a:t>.” </a:t>
            </a:r>
            <a:r>
              <a:rPr lang="en-US" sz="2800" dirty="0" smtClean="0"/>
              <a:t>Supervisor comment</a:t>
            </a:r>
            <a:endParaRPr lang="en-US" sz="2800" i="1" dirty="0"/>
          </a:p>
        </p:txBody>
      </p:sp>
      <p:sp>
        <p:nvSpPr>
          <p:cNvPr id="4" name="TextBox 3"/>
          <p:cNvSpPr txBox="1"/>
          <p:nvPr/>
        </p:nvSpPr>
        <p:spPr>
          <a:xfrm>
            <a:off x="323528" y="5949280"/>
            <a:ext cx="8496944" cy="523220"/>
          </a:xfrm>
          <a:prstGeom prst="rect">
            <a:avLst/>
          </a:prstGeom>
          <a:noFill/>
        </p:spPr>
        <p:txBody>
          <a:bodyPr wrap="square" rtlCol="0">
            <a:spAutoFit/>
          </a:bodyPr>
          <a:lstStyle/>
          <a:p>
            <a:r>
              <a:rPr lang="en-US" sz="1400" dirty="0" smtClean="0"/>
              <a:t>Oxford Learning Institute, Presenting </a:t>
            </a:r>
            <a:r>
              <a:rPr lang="en-US" sz="1400" dirty="0"/>
              <a:t>at seminars and conferences</a:t>
            </a:r>
          </a:p>
          <a:p>
            <a:r>
              <a:rPr lang="en-US" sz="1400" dirty="0" smtClean="0">
                <a:hlinkClick r:id="rId2"/>
              </a:rPr>
              <a:t>https</a:t>
            </a:r>
            <a:r>
              <a:rPr lang="en-US" sz="1400" dirty="0">
                <a:hlinkClick r:id="rId2"/>
              </a:rPr>
              <a:t>://</a:t>
            </a:r>
            <a:r>
              <a:rPr lang="en-US" sz="1400" dirty="0" err="1">
                <a:hlinkClick r:id="rId2"/>
              </a:rPr>
              <a:t>www.learning.ox.ac.uk</a:t>
            </a:r>
            <a:r>
              <a:rPr lang="en-US" sz="1400" dirty="0">
                <a:hlinkClick r:id="rId2"/>
              </a:rPr>
              <a:t>/supervision/stages/presenting/</a:t>
            </a:r>
            <a:endParaRPr lang="en-US" sz="1400" dirty="0"/>
          </a:p>
        </p:txBody>
      </p:sp>
    </p:spTree>
    <p:extLst>
      <p:ext uri="{BB962C8B-B14F-4D97-AF65-F5344CB8AC3E}">
        <p14:creationId xmlns:p14="http://schemas.microsoft.com/office/powerpoint/2010/main" val="2076308630"/>
      </p:ext>
    </p:extLst>
  </p:cSld>
  <p:clrMapOvr>
    <a:masterClrMapping/>
  </p:clrMapOvr>
  <p:transition xmlns:p14="http://schemas.microsoft.com/office/powerpoint/2010/mai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1520" y="188640"/>
            <a:ext cx="7920880" cy="6863416"/>
          </a:xfrm>
          <a:prstGeom prst="rect">
            <a:avLst/>
          </a:prstGeom>
          <a:noFill/>
        </p:spPr>
        <p:txBody>
          <a:bodyPr wrap="square" rtlCol="0">
            <a:spAutoFit/>
          </a:bodyPr>
          <a:lstStyle/>
          <a:p>
            <a:r>
              <a:rPr lang="en-GB" sz="3200" dirty="0" smtClean="0"/>
              <a:t>Need to start discussing possible areas for conference paper</a:t>
            </a:r>
          </a:p>
          <a:p>
            <a:endParaRPr lang="en-GB" sz="3200" dirty="0"/>
          </a:p>
          <a:p>
            <a:r>
              <a:rPr lang="en-GB" sz="3200" dirty="0" smtClean="0"/>
              <a:t>Research, planning, ‘mind shower’ process</a:t>
            </a:r>
          </a:p>
          <a:p>
            <a:endParaRPr lang="en-GB" sz="3200" dirty="0"/>
          </a:p>
          <a:p>
            <a:r>
              <a:rPr lang="en-GB" sz="3200" dirty="0" smtClean="0"/>
              <a:t>Shouldn’t reproduce something that you also write about in an essay</a:t>
            </a:r>
          </a:p>
          <a:p>
            <a:endParaRPr lang="en-GB" sz="3200" dirty="0"/>
          </a:p>
          <a:p>
            <a:r>
              <a:rPr lang="en-GB" sz="3200" dirty="0" smtClean="0"/>
              <a:t>Don’t make it a ‘last-minute’ production</a:t>
            </a:r>
          </a:p>
          <a:p>
            <a:endParaRPr lang="en-GB" sz="3200" dirty="0"/>
          </a:p>
          <a:p>
            <a:r>
              <a:rPr lang="en-GB" sz="3200" dirty="0" smtClean="0"/>
              <a:t>Try running through </a:t>
            </a:r>
            <a:r>
              <a:rPr lang="en-GB" sz="3200" dirty="0" smtClean="0"/>
              <a:t>possible presentation</a:t>
            </a:r>
            <a:r>
              <a:rPr lang="en-GB" sz="3200" dirty="0" smtClean="0"/>
              <a:t>/paper </a:t>
            </a:r>
          </a:p>
          <a:p>
            <a:r>
              <a:rPr lang="en-GB" sz="3200" dirty="0" smtClean="0"/>
              <a:t>options</a:t>
            </a:r>
          </a:p>
          <a:p>
            <a:endParaRPr lang="en-GB" sz="2400" dirty="0"/>
          </a:p>
        </p:txBody>
      </p:sp>
    </p:spTree>
    <p:extLst>
      <p:ext uri="{BB962C8B-B14F-4D97-AF65-F5344CB8AC3E}">
        <p14:creationId xmlns:p14="http://schemas.microsoft.com/office/powerpoint/2010/main" val="1081178028"/>
      </p:ext>
    </p:extLst>
  </p:cSld>
  <p:clrMapOvr>
    <a:masterClrMapping/>
  </p:clrMapOvr>
  <p:transition xmlns:p14="http://schemas.microsoft.com/office/powerpoint/2010/mai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764704"/>
            <a:ext cx="8568952" cy="4985981"/>
          </a:xfrm>
          <a:prstGeom prst="rect">
            <a:avLst/>
          </a:prstGeom>
        </p:spPr>
        <p:txBody>
          <a:bodyPr wrap="square">
            <a:spAutoFit/>
          </a:bodyPr>
          <a:lstStyle/>
          <a:p>
            <a:r>
              <a:rPr lang="en-US" sz="2400" dirty="0" smtClean="0"/>
              <a:t>“Although </a:t>
            </a:r>
            <a:r>
              <a:rPr lang="en-US" sz="2400" dirty="0"/>
              <a:t>the use of PowerPoint for presentations is often seen as the norm, there are common pitfalls associated with this technology:</a:t>
            </a:r>
          </a:p>
          <a:p>
            <a:endParaRPr lang="en-US" sz="2400" dirty="0"/>
          </a:p>
          <a:p>
            <a:r>
              <a:rPr lang="en-US" sz="2400" dirty="0" smtClean="0"/>
              <a:t>“PowerPoint </a:t>
            </a:r>
            <a:r>
              <a:rPr lang="en-US" sz="2400" dirty="0"/>
              <a:t>is a competent slide manager and projector. But rather than supplementing a presentation, it has [all too often] become a substitute for it. Such misuse ignores the most important rule of speaking: respect your audience</a:t>
            </a:r>
            <a:r>
              <a:rPr lang="en-US" sz="2400" dirty="0" smtClean="0"/>
              <a:t>.”</a:t>
            </a:r>
          </a:p>
          <a:p>
            <a:endParaRPr lang="en-US" dirty="0"/>
          </a:p>
          <a:p>
            <a:r>
              <a:rPr lang="en-US" dirty="0" smtClean="0"/>
              <a:t>(</a:t>
            </a:r>
            <a:r>
              <a:rPr lang="en-US" dirty="0" err="1"/>
              <a:t>Tufte</a:t>
            </a:r>
            <a:r>
              <a:rPr lang="en-US" dirty="0"/>
              <a:t>, 2003</a:t>
            </a:r>
            <a:r>
              <a:rPr lang="en-US" dirty="0" smtClean="0"/>
              <a:t>)</a:t>
            </a:r>
          </a:p>
          <a:p>
            <a:endParaRPr lang="en-US" dirty="0"/>
          </a:p>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a:t>
            </a:r>
            <a:r>
              <a:rPr lang="en-US" dirty="0" smtClean="0"/>
              <a:t>2003 [author of </a:t>
            </a:r>
            <a:r>
              <a:rPr lang="en-US" i="1" dirty="0"/>
              <a:t>The Cognitive Style of PowerPoint</a:t>
            </a:r>
            <a:r>
              <a:rPr lang="en-US" i="1" dirty="0" smtClean="0"/>
              <a:t>, </a:t>
            </a:r>
            <a:r>
              <a:rPr lang="en-US" dirty="0" smtClean="0"/>
              <a:t>Professor emeritus </a:t>
            </a:r>
            <a:r>
              <a:rPr lang="en-US" dirty="0"/>
              <a:t>of political science, computer science and statistics, and graphic design at Yale.</a:t>
            </a:r>
          </a:p>
        </p:txBody>
      </p:sp>
    </p:spTree>
    <p:extLst>
      <p:ext uri="{BB962C8B-B14F-4D97-AF65-F5344CB8AC3E}">
        <p14:creationId xmlns:p14="http://schemas.microsoft.com/office/powerpoint/2010/main" val="3929819453"/>
      </p:ext>
    </p:extLst>
  </p:cSld>
  <p:clrMapOvr>
    <a:masterClrMapping/>
  </p:clrMapOvr>
  <p:transition xmlns:p14="http://schemas.microsoft.com/office/powerpoint/2010/main">
    <p:fade/>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9552" y="908720"/>
            <a:ext cx="6318448" cy="2677656"/>
          </a:xfrm>
          <a:prstGeom prst="rect">
            <a:avLst/>
          </a:prstGeom>
        </p:spPr>
        <p:txBody>
          <a:bodyPr wrap="square">
            <a:spAutoFit/>
          </a:bodyPr>
          <a:lstStyle/>
          <a:p>
            <a:r>
              <a:rPr lang="en-US" sz="2400" dirty="0"/>
              <a:t>In a business setting, a PowerPoint slide typically shows 40 words, which is about eight seconds' worth of silent reading material. With so little information per slide, many, many slides are needed. Audiences consequently endure a relentless </a:t>
            </a:r>
            <a:r>
              <a:rPr lang="en-US" sz="2400" dirty="0" err="1"/>
              <a:t>sequentiality</a:t>
            </a:r>
            <a:r>
              <a:rPr lang="en-US" sz="2400" dirty="0"/>
              <a:t>, one damn slide after another. </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588149143"/>
      </p:ext>
    </p:extLst>
  </p:cSld>
  <p:clrMapOvr>
    <a:masterClrMapping/>
  </p:clrMapOvr>
  <p:transition xmlns:p14="http://schemas.microsoft.com/office/powerpoint/2010/main">
    <p:fade/>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23528" y="260648"/>
            <a:ext cx="8496944" cy="4154983"/>
          </a:xfrm>
          <a:prstGeom prst="rect">
            <a:avLst/>
          </a:prstGeom>
        </p:spPr>
        <p:txBody>
          <a:bodyPr wrap="square">
            <a:spAutoFit/>
          </a:bodyPr>
          <a:lstStyle/>
          <a:p>
            <a:r>
              <a:rPr lang="en-US" sz="2400" dirty="0"/>
              <a:t>When information is stacked in time, it is difficult to understand context and evaluate relationships. </a:t>
            </a:r>
            <a:endParaRPr lang="en-US" sz="2400" dirty="0" smtClean="0"/>
          </a:p>
          <a:p>
            <a:endParaRPr lang="en-US" sz="2400" dirty="0"/>
          </a:p>
          <a:p>
            <a:r>
              <a:rPr lang="en-US" sz="2400" dirty="0" smtClean="0"/>
              <a:t>Visual </a:t>
            </a:r>
            <a:r>
              <a:rPr lang="en-US" sz="2400" dirty="0"/>
              <a:t>reasoning usually works more effectively when relevant information is shown side by side. </a:t>
            </a:r>
            <a:endParaRPr lang="en-US" sz="2400" dirty="0" smtClean="0"/>
          </a:p>
          <a:p>
            <a:endParaRPr lang="en-US" sz="2400" dirty="0"/>
          </a:p>
          <a:p>
            <a:r>
              <a:rPr lang="en-US" sz="2400" dirty="0" smtClean="0"/>
              <a:t>Often</a:t>
            </a:r>
            <a:r>
              <a:rPr lang="en-US" sz="2400" dirty="0"/>
              <a:t>, the more intense the detail, the greater the clarity and understanding. </a:t>
            </a:r>
            <a:endParaRPr lang="en-US" sz="2400" dirty="0" smtClean="0"/>
          </a:p>
          <a:p>
            <a:endParaRPr lang="en-US" sz="2400" dirty="0"/>
          </a:p>
          <a:p>
            <a:r>
              <a:rPr lang="en-US" sz="2400" dirty="0" smtClean="0"/>
              <a:t>This </a:t>
            </a:r>
            <a:r>
              <a:rPr lang="en-US" sz="2400" dirty="0"/>
              <a:t>is especially so for statistical data, where the fundamental analytical act is to make comparisons.</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823338825"/>
      </p:ext>
    </p:extLst>
  </p:cSld>
  <p:clrMapOvr>
    <a:masterClrMapping/>
  </p:clrMapOvr>
  <p:transition xmlns:p14="http://schemas.microsoft.com/office/powerpoint/2010/main">
    <p:fad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7544" y="980728"/>
            <a:ext cx="7704856" cy="3539431"/>
          </a:xfrm>
          <a:prstGeom prst="rect">
            <a:avLst/>
          </a:prstGeom>
        </p:spPr>
        <p:txBody>
          <a:bodyPr wrap="square">
            <a:spAutoFit/>
          </a:bodyPr>
          <a:lstStyle/>
          <a:p>
            <a:r>
              <a:rPr lang="en-US" sz="2800" dirty="0"/>
              <a:t>Presentations largely stand or fall on the quality, relevance, and integrity of the content. If your numbers are boring, then you've got the wrong numbers. If your words or images are not on point, making them dance in color won't make them relevant. Audience boredom is usually a content failure, not a decoration failure. </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3216058211"/>
      </p:ext>
    </p:extLst>
  </p:cSld>
  <p:clrMapOvr>
    <a:masterClrMapping/>
  </p:clrMapOvr>
  <p:transition xmlns:p14="http://schemas.microsoft.com/office/powerpoint/2010/main">
    <p:fad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11560" y="1124744"/>
            <a:ext cx="6174432" cy="2308324"/>
          </a:xfrm>
          <a:prstGeom prst="rect">
            <a:avLst/>
          </a:prstGeom>
        </p:spPr>
        <p:txBody>
          <a:bodyPr wrap="square">
            <a:spAutoFit/>
          </a:bodyPr>
          <a:lstStyle/>
          <a:p>
            <a:r>
              <a:rPr lang="en-US" sz="2400" dirty="0"/>
              <a:t>At a minimum, a presentation format should do no harm. Yet the PowerPoint style routinely disrupts, dominates, and trivializes content. Thus PowerPoint presentations too often resemble a school play </a:t>
            </a:r>
            <a:r>
              <a:rPr lang="en-US" sz="2400" dirty="0" smtClean="0"/>
              <a:t>- very </a:t>
            </a:r>
            <a:r>
              <a:rPr lang="en-US" sz="2400" dirty="0"/>
              <a:t>loud, very slow, and very simple.</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1414755047"/>
      </p:ext>
    </p:extLst>
  </p:cSld>
  <p:clrMapOvr>
    <a:masterClrMapping/>
  </p:clrMapOvr>
  <p:transition xmlns:p14="http://schemas.microsoft.com/office/powerpoint/2010/main">
    <p:fad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83568" y="1412776"/>
            <a:ext cx="7344816" cy="1938992"/>
          </a:xfrm>
          <a:prstGeom prst="rect">
            <a:avLst/>
          </a:prstGeom>
        </p:spPr>
        <p:txBody>
          <a:bodyPr wrap="square">
            <a:spAutoFit/>
          </a:bodyPr>
          <a:lstStyle/>
          <a:p>
            <a:r>
              <a:rPr lang="en-US" sz="2400" dirty="0"/>
              <a:t>The practical conclusions are clear. PowerPoint is a competent slide manager and projector. But rather than supplementing a presentation, it has become a substitute for it. Such misuse ignores the most important rule of speaking: Respect your audience.</a:t>
            </a:r>
          </a:p>
        </p:txBody>
      </p:sp>
      <p:sp>
        <p:nvSpPr>
          <p:cNvPr id="3" name="Rectangle 2"/>
          <p:cNvSpPr/>
          <p:nvPr/>
        </p:nvSpPr>
        <p:spPr>
          <a:xfrm>
            <a:off x="251520" y="5229200"/>
            <a:ext cx="8136904" cy="646331"/>
          </a:xfrm>
          <a:prstGeom prst="rect">
            <a:avLst/>
          </a:prstGeom>
        </p:spPr>
        <p:txBody>
          <a:bodyPr wrap="square">
            <a:spAutoFit/>
          </a:bodyPr>
          <a:lstStyle/>
          <a:p>
            <a:r>
              <a:rPr lang="en-US" dirty="0" err="1"/>
              <a:t>Tufte</a:t>
            </a:r>
            <a:r>
              <a:rPr lang="en-US" dirty="0"/>
              <a:t>, E. </a:t>
            </a:r>
            <a:r>
              <a:rPr lang="en-US" dirty="0">
                <a:hlinkClick r:id="rId2"/>
              </a:rPr>
              <a:t>PowerPoint is evil: Power corrupts. PowerPoint corrupts absolutely</a:t>
            </a:r>
            <a:r>
              <a:rPr lang="en-US" i="1" dirty="0"/>
              <a:t>. Wired Magazine</a:t>
            </a:r>
            <a:r>
              <a:rPr lang="en-US" dirty="0"/>
              <a:t>, September 2003</a:t>
            </a:r>
          </a:p>
        </p:txBody>
      </p:sp>
    </p:spTree>
    <p:extLst>
      <p:ext uri="{BB962C8B-B14F-4D97-AF65-F5344CB8AC3E}">
        <p14:creationId xmlns:p14="http://schemas.microsoft.com/office/powerpoint/2010/main" val="3697130514"/>
      </p:ext>
    </p:extLst>
  </p:cSld>
  <p:clrMapOvr>
    <a:masterClrMapping/>
  </p:clrMapOvr>
  <p:transition xmlns:p14="http://schemas.microsoft.com/office/powerpoint/2010/main">
    <p:fad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0959" y="1052736"/>
            <a:ext cx="8431522" cy="3416320"/>
          </a:xfrm>
          <a:prstGeom prst="rect">
            <a:avLst/>
          </a:prstGeom>
          <a:noFill/>
        </p:spPr>
        <p:txBody>
          <a:bodyPr wrap="square" rtlCol="0">
            <a:spAutoFit/>
          </a:bodyPr>
          <a:lstStyle/>
          <a:p>
            <a:r>
              <a:rPr lang="en-US" sz="2400" b="1" dirty="0" smtClean="0">
                <a:solidFill>
                  <a:srgbClr val="FF0000"/>
                </a:solidFill>
              </a:rPr>
              <a:t>Effective presentations</a:t>
            </a:r>
          </a:p>
          <a:p>
            <a:endParaRPr lang="en-US" sz="2400" dirty="0">
              <a:solidFill>
                <a:srgbClr val="FF0000"/>
              </a:solidFill>
            </a:endParaRPr>
          </a:p>
          <a:p>
            <a:r>
              <a:rPr lang="en-US" sz="2400" dirty="0" smtClean="0">
                <a:solidFill>
                  <a:srgbClr val="FF0000"/>
                </a:solidFill>
              </a:rPr>
              <a:t>Awareness of body language/impression it generates</a:t>
            </a:r>
          </a:p>
          <a:p>
            <a:endParaRPr lang="en-US" sz="2400" dirty="0">
              <a:solidFill>
                <a:srgbClr val="FF0000"/>
              </a:solidFill>
            </a:endParaRPr>
          </a:p>
          <a:p>
            <a:r>
              <a:rPr lang="en-US" sz="2400" dirty="0" smtClean="0">
                <a:solidFill>
                  <a:srgbClr val="FF0000"/>
                </a:solidFill>
              </a:rPr>
              <a:t>Awareness of tone of voice/impression it creates</a:t>
            </a:r>
          </a:p>
          <a:p>
            <a:endParaRPr lang="en-US" sz="2400" dirty="0">
              <a:solidFill>
                <a:srgbClr val="FF0000"/>
              </a:solidFill>
            </a:endParaRPr>
          </a:p>
          <a:p>
            <a:r>
              <a:rPr lang="en-US" sz="2400" dirty="0" smtClean="0">
                <a:solidFill>
                  <a:srgbClr val="FF0000"/>
                </a:solidFill>
              </a:rPr>
              <a:t>Aware of the sorts of words you use and the impression they create</a:t>
            </a:r>
          </a:p>
          <a:p>
            <a:endParaRPr lang="en-US" sz="2400" dirty="0">
              <a:solidFill>
                <a:srgbClr val="FF0000"/>
              </a:solidFill>
            </a:endParaRPr>
          </a:p>
        </p:txBody>
      </p:sp>
    </p:spTree>
    <p:extLst>
      <p:ext uri="{BB962C8B-B14F-4D97-AF65-F5344CB8AC3E}">
        <p14:creationId xmlns:p14="http://schemas.microsoft.com/office/powerpoint/2010/main" val="1508837921"/>
      </p:ext>
    </p:extLst>
  </p:cSld>
  <p:clrMapOvr>
    <a:masterClrMapping/>
  </p:clrMapOvr>
  <p:transition xmlns:p14="http://schemas.microsoft.com/office/powerpoint/2010/mai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43608" y="2136339"/>
            <a:ext cx="5814392" cy="3785652"/>
          </a:xfrm>
          <a:prstGeom prst="rect">
            <a:avLst/>
          </a:prstGeom>
        </p:spPr>
        <p:txBody>
          <a:bodyPr wrap="square">
            <a:spAutoFit/>
          </a:bodyPr>
          <a:lstStyle/>
          <a:p>
            <a:r>
              <a:rPr lang="en-US" sz="2400" dirty="0">
                <a:solidFill>
                  <a:srgbClr val="FF0000"/>
                </a:solidFill>
              </a:rPr>
              <a:t>Acknowledge everything someone else says (verbal and non-verbal communication)</a:t>
            </a:r>
          </a:p>
          <a:p>
            <a:endParaRPr lang="en-US" sz="2400" dirty="0">
              <a:solidFill>
                <a:srgbClr val="FF0000"/>
              </a:solidFill>
            </a:endParaRPr>
          </a:p>
          <a:p>
            <a:r>
              <a:rPr lang="en-US" sz="2400" dirty="0">
                <a:solidFill>
                  <a:srgbClr val="FF0000"/>
                </a:solidFill>
              </a:rPr>
              <a:t>Offer supportive comments to others</a:t>
            </a:r>
          </a:p>
          <a:p>
            <a:endParaRPr lang="en-US" sz="2400" dirty="0">
              <a:solidFill>
                <a:srgbClr val="FF0000"/>
              </a:solidFill>
            </a:endParaRPr>
          </a:p>
          <a:p>
            <a:r>
              <a:rPr lang="en-US" sz="2400" dirty="0">
                <a:solidFill>
                  <a:srgbClr val="FF0000"/>
                </a:solidFill>
              </a:rPr>
              <a:t>Find a way of saying what you think that is acceptable to others</a:t>
            </a:r>
          </a:p>
          <a:p>
            <a:endParaRPr lang="en-US" sz="2400" dirty="0">
              <a:solidFill>
                <a:srgbClr val="FF0000"/>
              </a:solidFill>
            </a:endParaRPr>
          </a:p>
          <a:p>
            <a:r>
              <a:rPr lang="en-US" sz="2400" dirty="0">
                <a:solidFill>
                  <a:srgbClr val="FF0000"/>
                </a:solidFill>
              </a:rPr>
              <a:t>Know when to stop speaking.</a:t>
            </a:r>
          </a:p>
        </p:txBody>
      </p:sp>
    </p:spTree>
    <p:extLst>
      <p:ext uri="{BB962C8B-B14F-4D97-AF65-F5344CB8AC3E}">
        <p14:creationId xmlns:p14="http://schemas.microsoft.com/office/powerpoint/2010/main" val="918660463"/>
      </p:ext>
    </p:extLst>
  </p:cSld>
  <p:clrMapOvr>
    <a:masterClrMapping/>
  </p:clrMapOvr>
  <p:transition xmlns:p14="http://schemas.microsoft.com/office/powerpoint/2010/mai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87624" y="404664"/>
            <a:ext cx="6224781" cy="3785652"/>
          </a:xfrm>
          <a:prstGeom prst="rect">
            <a:avLst/>
          </a:prstGeom>
          <a:noFill/>
        </p:spPr>
        <p:txBody>
          <a:bodyPr wrap="none" rtlCol="0">
            <a:spAutoFit/>
          </a:bodyPr>
          <a:lstStyle/>
          <a:p>
            <a:r>
              <a:rPr lang="en-US" sz="2400" b="1" dirty="0" smtClean="0"/>
              <a:t>Presentations – What is the point?</a:t>
            </a:r>
          </a:p>
          <a:p>
            <a:endParaRPr lang="en-US" sz="2400" dirty="0"/>
          </a:p>
          <a:p>
            <a:r>
              <a:rPr lang="en-US" sz="2400" dirty="0" smtClean="0"/>
              <a:t>To explain a topic</a:t>
            </a:r>
          </a:p>
          <a:p>
            <a:endParaRPr lang="en-US" sz="2400" dirty="0"/>
          </a:p>
          <a:p>
            <a:r>
              <a:rPr lang="en-US" sz="2400" dirty="0" smtClean="0"/>
              <a:t>To show what you know about a topic</a:t>
            </a:r>
          </a:p>
          <a:p>
            <a:endParaRPr lang="en-US" sz="2400" dirty="0"/>
          </a:p>
          <a:p>
            <a:r>
              <a:rPr lang="en-US" sz="2400" dirty="0" smtClean="0"/>
              <a:t>To share information with others</a:t>
            </a:r>
          </a:p>
          <a:p>
            <a:endParaRPr lang="en-US" sz="2400" dirty="0"/>
          </a:p>
          <a:p>
            <a:r>
              <a:rPr lang="en-US" sz="2400" dirty="0" smtClean="0"/>
              <a:t>To give the finds of a project or investigation</a:t>
            </a:r>
          </a:p>
          <a:p>
            <a:endParaRPr lang="en-US" sz="2400" dirty="0"/>
          </a:p>
        </p:txBody>
      </p:sp>
      <p:sp>
        <p:nvSpPr>
          <p:cNvPr id="3" name="TextBox 2"/>
          <p:cNvSpPr txBox="1"/>
          <p:nvPr/>
        </p:nvSpPr>
        <p:spPr>
          <a:xfrm>
            <a:off x="866964" y="6213458"/>
            <a:ext cx="2298563" cy="369332"/>
          </a:xfrm>
          <a:prstGeom prst="rect">
            <a:avLst/>
          </a:prstGeom>
          <a:noFill/>
        </p:spPr>
        <p:txBody>
          <a:bodyPr wrap="none" rtlCol="0">
            <a:spAutoFit/>
          </a:bodyPr>
          <a:lstStyle/>
          <a:p>
            <a:r>
              <a:rPr lang="en-US" dirty="0" smtClean="0"/>
              <a:t>Drew &amp; Bingham, 72</a:t>
            </a:r>
            <a:endParaRPr lang="en-US" dirty="0"/>
          </a:p>
        </p:txBody>
      </p:sp>
    </p:spTree>
    <p:extLst>
      <p:ext uri="{BB962C8B-B14F-4D97-AF65-F5344CB8AC3E}">
        <p14:creationId xmlns:p14="http://schemas.microsoft.com/office/powerpoint/2010/main" val="1401193723"/>
      </p:ext>
    </p:extLst>
  </p:cSld>
  <p:clrMapOvr>
    <a:masterClrMapping/>
  </p:clrMapOvr>
  <p:transition xmlns:p14="http://schemas.microsoft.com/office/powerpoint/2010/main">
    <p:fad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27584" y="2136339"/>
            <a:ext cx="6030416" cy="3416320"/>
          </a:xfrm>
          <a:prstGeom prst="rect">
            <a:avLst/>
          </a:prstGeom>
        </p:spPr>
        <p:txBody>
          <a:bodyPr wrap="square">
            <a:spAutoFit/>
          </a:bodyPr>
          <a:lstStyle/>
          <a:p>
            <a:r>
              <a:rPr lang="en-US" sz="2400" dirty="0"/>
              <a:t>To demonstrate your presentation skills</a:t>
            </a:r>
          </a:p>
          <a:p>
            <a:endParaRPr lang="en-US" sz="2400" dirty="0"/>
          </a:p>
          <a:p>
            <a:r>
              <a:rPr lang="en-US" sz="2400" dirty="0"/>
              <a:t>To practice using presentation skills</a:t>
            </a:r>
          </a:p>
          <a:p>
            <a:endParaRPr lang="en-US" sz="2400" dirty="0"/>
          </a:p>
          <a:p>
            <a:r>
              <a:rPr lang="en-US" sz="2400" dirty="0"/>
              <a:t>To persuade others </a:t>
            </a:r>
          </a:p>
          <a:p>
            <a:endParaRPr lang="en-US" sz="2400" dirty="0"/>
          </a:p>
          <a:p>
            <a:r>
              <a:rPr lang="en-US" sz="2400" dirty="0"/>
              <a:t>To </a:t>
            </a:r>
            <a:r>
              <a:rPr lang="en-US" sz="2400" dirty="0" err="1"/>
              <a:t>publicise</a:t>
            </a:r>
            <a:r>
              <a:rPr lang="en-US" sz="2400" dirty="0"/>
              <a:t> something</a:t>
            </a:r>
          </a:p>
          <a:p>
            <a:endParaRPr lang="en-US" sz="2400" dirty="0"/>
          </a:p>
          <a:p>
            <a:r>
              <a:rPr lang="en-US" sz="2400" dirty="0"/>
              <a:t>To demonstrate your professional skills.</a:t>
            </a:r>
          </a:p>
        </p:txBody>
      </p:sp>
    </p:spTree>
    <p:extLst>
      <p:ext uri="{BB962C8B-B14F-4D97-AF65-F5344CB8AC3E}">
        <p14:creationId xmlns:p14="http://schemas.microsoft.com/office/powerpoint/2010/main" val="2006129426"/>
      </p:ext>
    </p:extLst>
  </p:cSld>
  <p:clrMapOvr>
    <a:masterClrMapping/>
  </p:clrMapOvr>
  <p:transition xmlns:p14="http://schemas.microsoft.com/office/powerpoint/2010/main">
    <p:fad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95536" y="980728"/>
            <a:ext cx="8352928" cy="4524315"/>
          </a:xfrm>
          <a:prstGeom prst="rect">
            <a:avLst/>
          </a:prstGeom>
          <a:noFill/>
        </p:spPr>
        <p:txBody>
          <a:bodyPr wrap="square" rtlCol="0">
            <a:spAutoFit/>
          </a:bodyPr>
          <a:lstStyle/>
          <a:p>
            <a:r>
              <a:rPr lang="en-US" sz="2400" dirty="0" smtClean="0"/>
              <a:t>Acting ‘professionally’</a:t>
            </a:r>
          </a:p>
          <a:p>
            <a:endParaRPr lang="en-US" sz="2400" dirty="0"/>
          </a:p>
          <a:p>
            <a:r>
              <a:rPr lang="en-US" sz="2400" dirty="0" smtClean="0"/>
              <a:t>Type of language </a:t>
            </a:r>
            <a:r>
              <a:rPr lang="en-US" sz="2400" dirty="0" err="1" smtClean="0"/>
              <a:t>utilised</a:t>
            </a:r>
            <a:r>
              <a:rPr lang="en-US" sz="2400" dirty="0" smtClean="0"/>
              <a:t>?</a:t>
            </a:r>
          </a:p>
          <a:p>
            <a:endParaRPr lang="en-US" sz="2400" dirty="0"/>
          </a:p>
          <a:p>
            <a:r>
              <a:rPr lang="en-US" sz="2400" dirty="0" smtClean="0"/>
              <a:t>Problematic terms?  Terms that can offend people?</a:t>
            </a:r>
          </a:p>
          <a:p>
            <a:endParaRPr lang="en-US" sz="2400" dirty="0"/>
          </a:p>
          <a:p>
            <a:r>
              <a:rPr lang="en-US" sz="2400" dirty="0" smtClean="0"/>
              <a:t>Ethical issues: can you name someone in research, and does this impact</a:t>
            </a:r>
          </a:p>
          <a:p>
            <a:r>
              <a:rPr lang="en-US" sz="2400" dirty="0" smtClean="0"/>
              <a:t>on confidentiality codes</a:t>
            </a:r>
          </a:p>
          <a:p>
            <a:endParaRPr lang="en-US" sz="2400" dirty="0"/>
          </a:p>
          <a:p>
            <a:r>
              <a:rPr lang="en-US" sz="2400" dirty="0" smtClean="0"/>
              <a:t>Differentiate between ‘academic’ language, and language used in other spheres</a:t>
            </a:r>
            <a:endParaRPr lang="en-US" sz="2400" dirty="0"/>
          </a:p>
        </p:txBody>
      </p:sp>
    </p:spTree>
    <p:extLst>
      <p:ext uri="{BB962C8B-B14F-4D97-AF65-F5344CB8AC3E}">
        <p14:creationId xmlns:p14="http://schemas.microsoft.com/office/powerpoint/2010/main" val="3029371221"/>
      </p:ext>
    </p:extLst>
  </p:cSld>
  <p:clrMapOvr>
    <a:masterClrMapping/>
  </p:clrMapOvr>
  <p:transition xmlns:p14="http://schemas.microsoft.com/office/powerpoint/2010/main">
    <p:fad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332656"/>
            <a:ext cx="8568952" cy="6924972"/>
          </a:xfrm>
          <a:prstGeom prst="rect">
            <a:avLst/>
          </a:prstGeom>
        </p:spPr>
        <p:txBody>
          <a:bodyPr wrap="square">
            <a:spAutoFit/>
          </a:bodyPr>
          <a:lstStyle/>
          <a:p>
            <a:r>
              <a:rPr lang="en-US" sz="2400" b="1" dirty="0"/>
              <a:t>Computer </a:t>
            </a:r>
            <a:r>
              <a:rPr lang="en-US" sz="2400" b="1" dirty="0" smtClean="0"/>
              <a:t>problems</a:t>
            </a:r>
            <a:endParaRPr lang="en-US" sz="2400" dirty="0" smtClean="0"/>
          </a:p>
          <a:p>
            <a:endParaRPr lang="en-US" sz="2400" dirty="0"/>
          </a:p>
          <a:p>
            <a:r>
              <a:rPr lang="en-US" sz="2400" dirty="0" smtClean="0"/>
              <a:t>have </a:t>
            </a:r>
            <a:r>
              <a:rPr lang="en-US" sz="2400" dirty="0"/>
              <a:t>a spare copy of your presentation, </a:t>
            </a:r>
            <a:endParaRPr lang="en-US" sz="2400" dirty="0" smtClean="0"/>
          </a:p>
          <a:p>
            <a:endParaRPr lang="en-US" sz="2400" dirty="0"/>
          </a:p>
          <a:p>
            <a:r>
              <a:rPr lang="en-US" sz="2400" dirty="0" smtClean="0"/>
              <a:t>double</a:t>
            </a:r>
            <a:r>
              <a:rPr lang="en-US" sz="2400" dirty="0"/>
              <a:t>-check the USB </a:t>
            </a:r>
            <a:r>
              <a:rPr lang="en-US" sz="2400" dirty="0" smtClean="0"/>
              <a:t>stick is functional </a:t>
            </a:r>
          </a:p>
          <a:p>
            <a:endParaRPr lang="en-US" sz="2400" dirty="0"/>
          </a:p>
          <a:p>
            <a:r>
              <a:rPr lang="en-US" sz="2400" dirty="0" smtClean="0"/>
              <a:t>ensure </a:t>
            </a:r>
            <a:r>
              <a:rPr lang="en-US" sz="2400" dirty="0"/>
              <a:t>format is correct for the equipment being used; </a:t>
            </a:r>
            <a:endParaRPr lang="en-US" sz="2400" dirty="0" smtClean="0"/>
          </a:p>
          <a:p>
            <a:endParaRPr lang="en-US" sz="2400" dirty="0"/>
          </a:p>
          <a:p>
            <a:r>
              <a:rPr lang="en-US" sz="2400" dirty="0" smtClean="0"/>
              <a:t>is </a:t>
            </a:r>
            <a:r>
              <a:rPr lang="en-US" sz="2400" dirty="0"/>
              <a:t>there A/V available, and is it compatible with your </a:t>
            </a:r>
            <a:r>
              <a:rPr lang="en-US" sz="2400" dirty="0" smtClean="0"/>
              <a:t>file?</a:t>
            </a:r>
          </a:p>
          <a:p>
            <a:endParaRPr lang="en-US" sz="2400" dirty="0"/>
          </a:p>
          <a:p>
            <a:r>
              <a:rPr lang="en-US" sz="2400" dirty="0" smtClean="0"/>
              <a:t>If </a:t>
            </a:r>
            <a:r>
              <a:rPr lang="en-US" sz="2400" dirty="0"/>
              <a:t>you are using web links, make sure they are correct, functional – and that the presentation room is online</a:t>
            </a:r>
            <a:r>
              <a:rPr lang="en-US" sz="2400" dirty="0" smtClean="0"/>
              <a:t>!</a:t>
            </a:r>
          </a:p>
          <a:p>
            <a:endParaRPr lang="en-US" sz="2400" dirty="0"/>
          </a:p>
          <a:p>
            <a:r>
              <a:rPr lang="en-US" sz="2400" dirty="0" smtClean="0"/>
              <a:t>If you are plugging a device into the system, ensure you have cables, and that the system is compatible!!!</a:t>
            </a:r>
          </a:p>
          <a:p>
            <a:endParaRPr lang="en-US" sz="2400" dirty="0"/>
          </a:p>
          <a:p>
            <a:r>
              <a:rPr lang="en-US" sz="2400" dirty="0" smtClean="0"/>
              <a:t>Remember your password for protected material!</a:t>
            </a:r>
          </a:p>
          <a:p>
            <a:endParaRPr lang="en-US" dirty="0"/>
          </a:p>
          <a:p>
            <a:endParaRPr lang="en-US" dirty="0"/>
          </a:p>
        </p:txBody>
      </p:sp>
    </p:spTree>
    <p:extLst>
      <p:ext uri="{BB962C8B-B14F-4D97-AF65-F5344CB8AC3E}">
        <p14:creationId xmlns:p14="http://schemas.microsoft.com/office/powerpoint/2010/main" val="2341454181"/>
      </p:ext>
    </p:extLst>
  </p:cSld>
  <p:clrMapOvr>
    <a:masterClrMapping/>
  </p:clrMapOvr>
  <p:transition xmlns:p14="http://schemas.microsoft.com/office/powerpoint/2010/main">
    <p:fad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95113" y="927836"/>
            <a:ext cx="7725359" cy="5632310"/>
          </a:xfrm>
          <a:prstGeom prst="rect">
            <a:avLst/>
          </a:prstGeom>
          <a:noFill/>
        </p:spPr>
        <p:txBody>
          <a:bodyPr wrap="square" rtlCol="0">
            <a:spAutoFit/>
          </a:bodyPr>
          <a:lstStyle/>
          <a:p>
            <a:r>
              <a:rPr lang="en-US" sz="2400" b="1" dirty="0" smtClean="0"/>
              <a:t>Communication issues</a:t>
            </a:r>
          </a:p>
          <a:p>
            <a:endParaRPr lang="en-US" sz="2400" dirty="0"/>
          </a:p>
          <a:p>
            <a:r>
              <a:rPr lang="en-US" sz="2400" dirty="0" smtClean="0"/>
              <a:t>Technical language – should be explained</a:t>
            </a:r>
          </a:p>
          <a:p>
            <a:endParaRPr lang="en-US" sz="2400" dirty="0"/>
          </a:p>
          <a:p>
            <a:r>
              <a:rPr lang="en-US" sz="2400" dirty="0" smtClean="0"/>
              <a:t>Depending on audience, use terms they will understand</a:t>
            </a:r>
          </a:p>
          <a:p>
            <a:endParaRPr lang="en-US" sz="2400" dirty="0"/>
          </a:p>
          <a:p>
            <a:r>
              <a:rPr lang="en-US" sz="2400" dirty="0" smtClean="0"/>
              <a:t>Avoid gender stereotyping (i.e. ‘she or he’/’they’ is acceptable (unless discussing specific people</a:t>
            </a:r>
          </a:p>
          <a:p>
            <a:endParaRPr lang="en-US" sz="2400" dirty="0"/>
          </a:p>
          <a:p>
            <a:r>
              <a:rPr lang="en-US" sz="2400" dirty="0" smtClean="0"/>
              <a:t>Avoid stereotyping and assumptions</a:t>
            </a:r>
          </a:p>
          <a:p>
            <a:endParaRPr lang="en-US" sz="2400" dirty="0"/>
          </a:p>
          <a:p>
            <a:r>
              <a:rPr lang="en-US" sz="2400" dirty="0" smtClean="0"/>
              <a:t>Avoid being aggressive, swearing or obscenities</a:t>
            </a:r>
          </a:p>
          <a:p>
            <a:endParaRPr lang="en-US" sz="2400" dirty="0"/>
          </a:p>
          <a:p>
            <a:r>
              <a:rPr lang="en-US" sz="2400" dirty="0" smtClean="0"/>
              <a:t>Use language that is inclusive</a:t>
            </a:r>
          </a:p>
          <a:p>
            <a:endParaRPr lang="en-US" sz="2400" dirty="0"/>
          </a:p>
        </p:txBody>
      </p:sp>
    </p:spTree>
    <p:extLst>
      <p:ext uri="{BB962C8B-B14F-4D97-AF65-F5344CB8AC3E}">
        <p14:creationId xmlns:p14="http://schemas.microsoft.com/office/powerpoint/2010/main" val="2877060008"/>
      </p:ext>
    </p:extLst>
  </p:cSld>
  <p:clrMapOvr>
    <a:masterClrMapping/>
  </p:clrMapOvr>
  <p:transition xmlns:p14="http://schemas.microsoft.com/office/powerpoint/2010/main">
    <p:fad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193977" y="1954540"/>
            <a:ext cx="6264756" cy="3046988"/>
          </a:xfrm>
          <a:prstGeom prst="rect">
            <a:avLst/>
          </a:prstGeom>
          <a:noFill/>
        </p:spPr>
        <p:txBody>
          <a:bodyPr wrap="none" rtlCol="0">
            <a:spAutoFit/>
          </a:bodyPr>
          <a:lstStyle/>
          <a:p>
            <a:r>
              <a:rPr lang="en-US" sz="2400" dirty="0">
                <a:solidFill>
                  <a:srgbClr val="1F497D"/>
                </a:solidFill>
              </a:rPr>
              <a:t>Use </a:t>
            </a:r>
            <a:r>
              <a:rPr lang="en-US" sz="2400" dirty="0" smtClean="0">
                <a:solidFill>
                  <a:srgbClr val="1F497D"/>
                </a:solidFill>
              </a:rPr>
              <a:t>correct language </a:t>
            </a:r>
          </a:p>
          <a:p>
            <a:endParaRPr lang="en-US" sz="2400" dirty="0">
              <a:solidFill>
                <a:srgbClr val="1F497D"/>
              </a:solidFill>
            </a:endParaRPr>
          </a:p>
          <a:p>
            <a:r>
              <a:rPr lang="en-US" sz="2400" dirty="0" smtClean="0">
                <a:solidFill>
                  <a:srgbClr val="1F497D"/>
                </a:solidFill>
              </a:rPr>
              <a:t>i.e. words used appropriately</a:t>
            </a:r>
          </a:p>
          <a:p>
            <a:endParaRPr lang="en-US" sz="2400" dirty="0">
              <a:solidFill>
                <a:srgbClr val="1F497D"/>
              </a:solidFill>
            </a:endParaRPr>
          </a:p>
          <a:p>
            <a:r>
              <a:rPr lang="en-US" sz="2400" dirty="0" smtClean="0">
                <a:solidFill>
                  <a:srgbClr val="1F497D"/>
                </a:solidFill>
              </a:rPr>
              <a:t>Correct spelling and punctuation throughout</a:t>
            </a:r>
          </a:p>
          <a:p>
            <a:endParaRPr lang="en-US" sz="2400" dirty="0">
              <a:solidFill>
                <a:srgbClr val="1F497D"/>
              </a:solidFill>
            </a:endParaRPr>
          </a:p>
          <a:p>
            <a:r>
              <a:rPr lang="en-US" sz="2400" dirty="0" smtClean="0">
                <a:solidFill>
                  <a:srgbClr val="1F497D"/>
                </a:solidFill>
              </a:rPr>
              <a:t>Avoid bad spelling on visual aids  </a:t>
            </a:r>
            <a:endParaRPr lang="en-US" sz="2400" dirty="0">
              <a:solidFill>
                <a:srgbClr val="1F497D"/>
              </a:solidFill>
            </a:endParaRPr>
          </a:p>
          <a:p>
            <a:endParaRPr lang="en-US" sz="2400" dirty="0"/>
          </a:p>
        </p:txBody>
      </p:sp>
    </p:spTree>
    <p:extLst>
      <p:ext uri="{BB962C8B-B14F-4D97-AF65-F5344CB8AC3E}">
        <p14:creationId xmlns:p14="http://schemas.microsoft.com/office/powerpoint/2010/main" val="1177615370"/>
      </p:ext>
    </p:extLst>
  </p:cSld>
  <p:clrMapOvr>
    <a:masterClrMapping/>
  </p:clrMapOvr>
  <p:transition xmlns:p14="http://schemas.microsoft.com/office/powerpoint/2010/main">
    <p:fade/>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611560" y="836712"/>
            <a:ext cx="7525532" cy="5262979"/>
          </a:xfrm>
          <a:prstGeom prst="rect">
            <a:avLst/>
          </a:prstGeom>
          <a:noFill/>
        </p:spPr>
        <p:txBody>
          <a:bodyPr wrap="square" rtlCol="0">
            <a:spAutoFit/>
          </a:bodyPr>
          <a:lstStyle/>
          <a:p>
            <a:r>
              <a:rPr lang="en-US" sz="2400" b="1" dirty="0" smtClean="0"/>
              <a:t>Visual aids</a:t>
            </a:r>
          </a:p>
          <a:p>
            <a:endParaRPr lang="en-US" sz="2400" dirty="0"/>
          </a:p>
          <a:p>
            <a:r>
              <a:rPr lang="en-US" sz="2400" dirty="0" smtClean="0"/>
              <a:t>Help if you are nervous</a:t>
            </a:r>
          </a:p>
          <a:p>
            <a:endParaRPr lang="en-US" sz="2400" dirty="0"/>
          </a:p>
          <a:p>
            <a:r>
              <a:rPr lang="en-US" sz="2400" dirty="0" smtClean="0"/>
              <a:t>Variety helps keep interest (i.e. not just listening to a speaker)</a:t>
            </a:r>
          </a:p>
          <a:p>
            <a:endParaRPr lang="en-US" sz="2400" dirty="0"/>
          </a:p>
          <a:p>
            <a:r>
              <a:rPr lang="en-US" sz="2400" dirty="0" smtClean="0"/>
              <a:t>Visual material reinforces what is said</a:t>
            </a:r>
          </a:p>
          <a:p>
            <a:endParaRPr lang="en-US" sz="2400" dirty="0"/>
          </a:p>
          <a:p>
            <a:r>
              <a:rPr lang="en-US" sz="2400" dirty="0" smtClean="0"/>
              <a:t>Handouts can be useful, to explain what you have said.</a:t>
            </a:r>
          </a:p>
          <a:p>
            <a:endParaRPr lang="en-US" sz="2400" dirty="0"/>
          </a:p>
          <a:p>
            <a:r>
              <a:rPr lang="en-US" sz="2400" dirty="0" smtClean="0"/>
              <a:t>Visual aids can indicate a degree of effort </a:t>
            </a:r>
            <a:r>
              <a:rPr lang="en-US" sz="2400" dirty="0" smtClean="0">
                <a:effectLst>
                  <a:glow rad="63500">
                    <a:schemeClr val="accent2">
                      <a:satMod val="175000"/>
                      <a:alpha val="40000"/>
                    </a:schemeClr>
                  </a:glow>
                </a:effectLst>
              </a:rPr>
              <a:t>(</a:t>
            </a:r>
            <a:r>
              <a:rPr lang="en-US" sz="2400" b="1" dirty="0" smtClean="0">
                <a:ln w="12700">
                  <a:solidFill>
                    <a:schemeClr val="tx2">
                      <a:satMod val="155000"/>
                    </a:schemeClr>
                  </a:solidFill>
                  <a:prstDash val="solid"/>
                </a:ln>
                <a:solidFill>
                  <a:schemeClr val="bg2">
                    <a:tint val="85000"/>
                    <a:satMod val="155000"/>
                  </a:schemeClr>
                </a:solidFill>
                <a:effectLst>
                  <a:glow rad="63500">
                    <a:schemeClr val="accent2">
                      <a:satMod val="175000"/>
                      <a:alpha val="40000"/>
                    </a:schemeClr>
                  </a:glow>
                  <a:outerShdw blurRad="41275" dist="20320" dir="1800000" algn="tl" rotWithShape="0">
                    <a:srgbClr val="000000">
                      <a:alpha val="40000"/>
                    </a:srgbClr>
                  </a:outerShdw>
                </a:effectLst>
              </a:rPr>
              <a:t>if they are clear</a:t>
            </a:r>
            <a:r>
              <a:rPr lang="en-US" sz="2400" dirty="0" smtClean="0">
                <a:effectLst>
                  <a:glow rad="63500">
                    <a:schemeClr val="accent2">
                      <a:satMod val="175000"/>
                      <a:alpha val="40000"/>
                    </a:schemeClr>
                  </a:glow>
                </a:effectLst>
              </a:rPr>
              <a:t>)</a:t>
            </a:r>
          </a:p>
        </p:txBody>
      </p:sp>
    </p:spTree>
    <p:extLst>
      <p:ext uri="{BB962C8B-B14F-4D97-AF65-F5344CB8AC3E}">
        <p14:creationId xmlns:p14="http://schemas.microsoft.com/office/powerpoint/2010/main" val="3700469753"/>
      </p:ext>
    </p:extLst>
  </p:cSld>
  <p:clrMapOvr>
    <a:masterClrMapping/>
  </p:clrMapOvr>
  <p:transition xmlns:p14="http://schemas.microsoft.com/office/powerpoint/2010/main">
    <p:fade/>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332656"/>
            <a:ext cx="6186985" cy="369332"/>
          </a:xfrm>
          <a:prstGeom prst="rect">
            <a:avLst/>
          </a:prstGeom>
          <a:noFill/>
        </p:spPr>
        <p:txBody>
          <a:bodyPr wrap="none" rtlCol="0">
            <a:spAutoFit/>
          </a:bodyPr>
          <a:lstStyle/>
          <a:p>
            <a:r>
              <a:rPr lang="en-US" b="1" dirty="0" smtClean="0">
                <a:solidFill>
                  <a:schemeClr val="tx2"/>
                </a:solidFill>
              </a:rPr>
              <a:t>Things that can go wrong </a:t>
            </a:r>
            <a:r>
              <a:rPr lang="en-US" b="1" dirty="0" smtClean="0">
                <a:solidFill>
                  <a:srgbClr val="FF0000"/>
                </a:solidFill>
              </a:rPr>
              <a:t>… and how to avoid them</a:t>
            </a:r>
            <a:endParaRPr lang="en-US" b="1" dirty="0">
              <a:solidFill>
                <a:srgbClr val="FF0000"/>
              </a:solidFill>
            </a:endParaRPr>
          </a:p>
        </p:txBody>
      </p:sp>
      <p:sp>
        <p:nvSpPr>
          <p:cNvPr id="3" name="TextBox 2"/>
          <p:cNvSpPr txBox="1"/>
          <p:nvPr/>
        </p:nvSpPr>
        <p:spPr>
          <a:xfrm>
            <a:off x="346175" y="1628800"/>
            <a:ext cx="8402290" cy="5078314"/>
          </a:xfrm>
          <a:prstGeom prst="rect">
            <a:avLst/>
          </a:prstGeom>
          <a:noFill/>
        </p:spPr>
        <p:txBody>
          <a:bodyPr wrap="square" rtlCol="0">
            <a:spAutoFit/>
          </a:bodyPr>
          <a:lstStyle/>
          <a:p>
            <a:r>
              <a:rPr lang="en-US" dirty="0" smtClean="0"/>
              <a:t>Room problems – check in advance</a:t>
            </a:r>
          </a:p>
          <a:p>
            <a:endParaRPr lang="en-US" dirty="0"/>
          </a:p>
          <a:p>
            <a:r>
              <a:rPr lang="en-US" dirty="0" smtClean="0"/>
              <a:t>Lack of equipment and facilities – check in advance, have a Plan B if things go wrong</a:t>
            </a:r>
          </a:p>
          <a:p>
            <a:endParaRPr lang="en-US" dirty="0"/>
          </a:p>
          <a:p>
            <a:r>
              <a:rPr lang="en-US" dirty="0" smtClean="0"/>
              <a:t>Audience not cooperating – design presentation for maximum interactivity</a:t>
            </a:r>
          </a:p>
          <a:p>
            <a:endParaRPr lang="en-US" dirty="0"/>
          </a:p>
          <a:p>
            <a:r>
              <a:rPr lang="en-US" dirty="0" smtClean="0"/>
              <a:t>Not being able to find the information that you need to prepare your work – plan in advance</a:t>
            </a:r>
          </a:p>
          <a:p>
            <a:endParaRPr lang="en-US" dirty="0"/>
          </a:p>
          <a:p>
            <a:r>
              <a:rPr lang="en-US" dirty="0" smtClean="0"/>
              <a:t>Not having enough time to prepare; leaving it too late – start early, limit what you do according to time available</a:t>
            </a:r>
          </a:p>
          <a:p>
            <a:endParaRPr lang="en-US" dirty="0"/>
          </a:p>
          <a:p>
            <a:r>
              <a:rPr lang="en-US" dirty="0" smtClean="0"/>
              <a:t>Limited presentation experience – practice on people (or in front of a mirror)</a:t>
            </a:r>
          </a:p>
          <a:p>
            <a:endParaRPr lang="en-US" dirty="0"/>
          </a:p>
          <a:p>
            <a:r>
              <a:rPr lang="en-US" dirty="0" smtClean="0"/>
              <a:t>Being very nervous – talk to others, prepare well in advance</a:t>
            </a:r>
          </a:p>
          <a:p>
            <a:endParaRPr lang="en-US" dirty="0"/>
          </a:p>
          <a:p>
            <a:endParaRPr lang="en-US" dirty="0"/>
          </a:p>
        </p:txBody>
      </p:sp>
    </p:spTree>
    <p:extLst>
      <p:ext uri="{BB962C8B-B14F-4D97-AF65-F5344CB8AC3E}">
        <p14:creationId xmlns:p14="http://schemas.microsoft.com/office/powerpoint/2010/main" val="3242455484"/>
      </p:ext>
    </p:extLst>
  </p:cSld>
  <p:clrMapOvr>
    <a:masterClrMapping/>
  </p:clrMapOvr>
  <p:transition xmlns:p14="http://schemas.microsoft.com/office/powerpoint/2010/main">
    <p:fade/>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67544" y="332656"/>
            <a:ext cx="6186985" cy="369332"/>
          </a:xfrm>
          <a:prstGeom prst="rect">
            <a:avLst/>
          </a:prstGeom>
          <a:noFill/>
        </p:spPr>
        <p:txBody>
          <a:bodyPr wrap="none" rtlCol="0">
            <a:spAutoFit/>
          </a:bodyPr>
          <a:lstStyle/>
          <a:p>
            <a:r>
              <a:rPr lang="en-US" b="1" dirty="0" smtClean="0">
                <a:solidFill>
                  <a:schemeClr val="tx2"/>
                </a:solidFill>
              </a:rPr>
              <a:t>Things that can go wrong </a:t>
            </a:r>
            <a:r>
              <a:rPr lang="en-US" b="1" dirty="0" smtClean="0">
                <a:solidFill>
                  <a:srgbClr val="FF0000"/>
                </a:solidFill>
              </a:rPr>
              <a:t>… and how to avoid them</a:t>
            </a:r>
            <a:endParaRPr lang="en-US" b="1" dirty="0">
              <a:solidFill>
                <a:srgbClr val="FF0000"/>
              </a:solidFill>
            </a:endParaRPr>
          </a:p>
        </p:txBody>
      </p:sp>
      <p:sp>
        <p:nvSpPr>
          <p:cNvPr id="4" name="TextBox 3"/>
          <p:cNvSpPr txBox="1"/>
          <p:nvPr/>
        </p:nvSpPr>
        <p:spPr>
          <a:xfrm>
            <a:off x="897384" y="1977355"/>
            <a:ext cx="7995096" cy="2308324"/>
          </a:xfrm>
          <a:prstGeom prst="rect">
            <a:avLst/>
          </a:prstGeom>
          <a:noFill/>
        </p:spPr>
        <p:txBody>
          <a:bodyPr wrap="square" rtlCol="0">
            <a:spAutoFit/>
          </a:bodyPr>
          <a:lstStyle/>
          <a:p>
            <a:r>
              <a:rPr lang="en-US" dirty="0" smtClean="0"/>
              <a:t>Having a very quiet voice – imagine you are speaking to someone on the back  row, and project your voice to them</a:t>
            </a:r>
          </a:p>
          <a:p>
            <a:endParaRPr lang="en-US" dirty="0"/>
          </a:p>
          <a:p>
            <a:r>
              <a:rPr lang="en-US" dirty="0" smtClean="0"/>
              <a:t>Being afraid of the audience – what is the worst they can do? Imagine they’re cardboard cutouts…</a:t>
            </a:r>
          </a:p>
          <a:p>
            <a:endParaRPr lang="en-US" dirty="0"/>
          </a:p>
          <a:p>
            <a:endParaRPr lang="en-US" dirty="0"/>
          </a:p>
          <a:p>
            <a:r>
              <a:rPr lang="en-US" dirty="0" smtClean="0"/>
              <a:t>Other factors …</a:t>
            </a:r>
            <a:endParaRPr lang="en-US" dirty="0"/>
          </a:p>
        </p:txBody>
      </p:sp>
    </p:spTree>
    <p:extLst>
      <p:ext uri="{BB962C8B-B14F-4D97-AF65-F5344CB8AC3E}">
        <p14:creationId xmlns:p14="http://schemas.microsoft.com/office/powerpoint/2010/main" val="2272402813"/>
      </p:ext>
    </p:extLst>
  </p:cSld>
  <p:clrMapOvr>
    <a:masterClrMapping/>
  </p:clrMapOvr>
  <p:transition xmlns:p14="http://schemas.microsoft.com/office/powerpoint/2010/main">
    <p:fade/>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7544" y="332656"/>
            <a:ext cx="6186985" cy="369332"/>
          </a:xfrm>
          <a:prstGeom prst="rect">
            <a:avLst/>
          </a:prstGeom>
          <a:noFill/>
        </p:spPr>
        <p:txBody>
          <a:bodyPr wrap="none" rtlCol="0">
            <a:spAutoFit/>
          </a:bodyPr>
          <a:lstStyle/>
          <a:p>
            <a:r>
              <a:rPr lang="en-US" b="1" dirty="0" smtClean="0">
                <a:solidFill>
                  <a:schemeClr val="tx2"/>
                </a:solidFill>
              </a:rPr>
              <a:t>Things that can go wrong </a:t>
            </a:r>
            <a:r>
              <a:rPr lang="en-US" b="1" dirty="0" smtClean="0">
                <a:solidFill>
                  <a:srgbClr val="FF0000"/>
                </a:solidFill>
              </a:rPr>
              <a:t>… and how to avoid them</a:t>
            </a:r>
            <a:endParaRPr lang="en-US" b="1" dirty="0">
              <a:solidFill>
                <a:srgbClr val="FF0000"/>
              </a:solidFill>
            </a:endParaRPr>
          </a:p>
        </p:txBody>
      </p:sp>
      <p:sp>
        <p:nvSpPr>
          <p:cNvPr id="3" name="TextBox 2"/>
          <p:cNvSpPr txBox="1"/>
          <p:nvPr/>
        </p:nvSpPr>
        <p:spPr>
          <a:xfrm>
            <a:off x="611561" y="1484784"/>
            <a:ext cx="8352928" cy="2308324"/>
          </a:xfrm>
          <a:prstGeom prst="rect">
            <a:avLst/>
          </a:prstGeom>
          <a:noFill/>
        </p:spPr>
        <p:txBody>
          <a:bodyPr wrap="square" rtlCol="0">
            <a:spAutoFit/>
          </a:bodyPr>
          <a:lstStyle/>
          <a:p>
            <a:r>
              <a:rPr lang="en-US" dirty="0" smtClean="0"/>
              <a:t>Legibility of notes – prepare a version you can read (avoid poorly handwritten notes</a:t>
            </a:r>
          </a:p>
          <a:p>
            <a:endParaRPr lang="en-US" dirty="0"/>
          </a:p>
          <a:p>
            <a:r>
              <a:rPr lang="en-US" dirty="0" smtClean="0"/>
              <a:t>The better prepared you are, the fewer notes you need, just reminders</a:t>
            </a:r>
          </a:p>
          <a:p>
            <a:endParaRPr lang="en-US" dirty="0"/>
          </a:p>
          <a:p>
            <a:r>
              <a:rPr lang="en-US" dirty="0" smtClean="0"/>
              <a:t>Well-</a:t>
            </a:r>
            <a:r>
              <a:rPr lang="en-US" dirty="0" err="1" smtClean="0"/>
              <a:t>organised</a:t>
            </a:r>
            <a:r>
              <a:rPr lang="en-US" dirty="0" smtClean="0"/>
              <a:t> notes with highlighted words help (especially if you are nervous)</a:t>
            </a:r>
          </a:p>
          <a:p>
            <a:endParaRPr lang="en-US" dirty="0"/>
          </a:p>
          <a:p>
            <a:r>
              <a:rPr lang="en-US" dirty="0" smtClean="0"/>
              <a:t>Use numbered cards – one idea per page</a:t>
            </a:r>
          </a:p>
        </p:txBody>
      </p:sp>
      <p:sp>
        <p:nvSpPr>
          <p:cNvPr id="4" name="TextBox 3"/>
          <p:cNvSpPr txBox="1"/>
          <p:nvPr/>
        </p:nvSpPr>
        <p:spPr>
          <a:xfrm>
            <a:off x="608396" y="6304721"/>
            <a:ext cx="3768429" cy="369332"/>
          </a:xfrm>
          <a:prstGeom prst="rect">
            <a:avLst/>
          </a:prstGeom>
          <a:noFill/>
        </p:spPr>
        <p:txBody>
          <a:bodyPr wrap="none" rtlCol="0">
            <a:spAutoFit/>
          </a:bodyPr>
          <a:lstStyle/>
          <a:p>
            <a:r>
              <a:rPr lang="en-US" dirty="0" smtClean="0"/>
              <a:t>Adapted from Drew &amp; Bingham, 79</a:t>
            </a:r>
            <a:endParaRPr lang="en-US" dirty="0"/>
          </a:p>
        </p:txBody>
      </p:sp>
    </p:spTree>
    <p:extLst>
      <p:ext uri="{BB962C8B-B14F-4D97-AF65-F5344CB8AC3E}">
        <p14:creationId xmlns:p14="http://schemas.microsoft.com/office/powerpoint/2010/main" val="254458922"/>
      </p:ext>
    </p:extLst>
  </p:cSld>
  <p:clrMapOvr>
    <a:masterClrMapping/>
  </p:clrMapOvr>
  <p:transition xmlns:p14="http://schemas.microsoft.com/office/powerpoint/2010/main">
    <p:fade/>
  </p:transition>
  <p:timing>
    <p:tnLst>
      <p:par>
        <p:cTn xmlns:p14="http://schemas.microsoft.com/office/powerpoint/2010/mai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286000" y="2136339"/>
            <a:ext cx="4572000" cy="2585323"/>
          </a:xfrm>
          <a:prstGeom prst="rect">
            <a:avLst/>
          </a:prstGeom>
        </p:spPr>
        <p:txBody>
          <a:bodyPr>
            <a:spAutoFit/>
          </a:bodyPr>
          <a:lstStyle/>
          <a:p>
            <a:endParaRPr lang="en-US" dirty="0"/>
          </a:p>
          <a:p>
            <a:r>
              <a:rPr lang="en-US" dirty="0"/>
              <a:t>Use PowerPoint slides as speaker’s notes</a:t>
            </a:r>
          </a:p>
          <a:p>
            <a:endParaRPr lang="en-US" dirty="0"/>
          </a:p>
          <a:p>
            <a:r>
              <a:rPr lang="en-US" dirty="0"/>
              <a:t>Engage the audience – don’t just read notes!  Your notes are reference sources, not to be read verbatim</a:t>
            </a:r>
          </a:p>
          <a:p>
            <a:endParaRPr lang="en-US" dirty="0"/>
          </a:p>
          <a:p>
            <a:r>
              <a:rPr lang="en-US" dirty="0"/>
              <a:t>Keep eye contact with the audience (don’t hide your face with your notes)</a:t>
            </a:r>
          </a:p>
        </p:txBody>
      </p:sp>
    </p:spTree>
    <p:extLst>
      <p:ext uri="{BB962C8B-B14F-4D97-AF65-F5344CB8AC3E}">
        <p14:creationId xmlns:p14="http://schemas.microsoft.com/office/powerpoint/2010/main" val="1133643063"/>
      </p:ext>
    </p:extLst>
  </p:cSld>
  <p:clrMapOvr>
    <a:masterClrMapping/>
  </p:clrMapOvr>
  <p:transition xmlns:p14="http://schemas.microsoft.com/office/powerpoint/2010/main">
    <p:fade/>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971600" y="1412776"/>
            <a:ext cx="7550740" cy="4524316"/>
          </a:xfrm>
          <a:prstGeom prst="rect">
            <a:avLst/>
          </a:prstGeom>
          <a:noFill/>
        </p:spPr>
        <p:txBody>
          <a:bodyPr wrap="none" rtlCol="0">
            <a:spAutoFit/>
          </a:bodyPr>
          <a:lstStyle/>
          <a:p>
            <a:r>
              <a:rPr lang="en-US" sz="2800" dirty="0" smtClean="0"/>
              <a:t>Things do go wrong … </a:t>
            </a:r>
          </a:p>
          <a:p>
            <a:endParaRPr lang="en-US" sz="2800" dirty="0"/>
          </a:p>
          <a:p>
            <a:r>
              <a:rPr lang="en-US" sz="2800" dirty="0" smtClean="0"/>
              <a:t>Presentations can be a learning experience</a:t>
            </a:r>
          </a:p>
          <a:p>
            <a:endParaRPr lang="en-US" sz="2800" dirty="0"/>
          </a:p>
          <a:p>
            <a:r>
              <a:rPr lang="en-US" sz="2800" dirty="0" smtClean="0"/>
              <a:t>Develop your own style</a:t>
            </a:r>
          </a:p>
          <a:p>
            <a:endParaRPr lang="en-US" sz="2800" dirty="0"/>
          </a:p>
          <a:p>
            <a:r>
              <a:rPr lang="en-US" sz="2800" dirty="0" smtClean="0"/>
              <a:t>Refine what you do – gather any feedback</a:t>
            </a:r>
          </a:p>
          <a:p>
            <a:endParaRPr lang="en-US" sz="2800" dirty="0"/>
          </a:p>
          <a:p>
            <a:r>
              <a:rPr lang="en-US" sz="2800" dirty="0" smtClean="0"/>
              <a:t>Practice and recording presentations can help!</a:t>
            </a:r>
          </a:p>
          <a:p>
            <a:endParaRPr lang="en-US" dirty="0"/>
          </a:p>
          <a:p>
            <a:endParaRPr lang="en-US" dirty="0"/>
          </a:p>
        </p:txBody>
      </p:sp>
    </p:spTree>
    <p:extLst>
      <p:ext uri="{BB962C8B-B14F-4D97-AF65-F5344CB8AC3E}">
        <p14:creationId xmlns:p14="http://schemas.microsoft.com/office/powerpoint/2010/main" val="2379836825"/>
      </p:ext>
    </p:extLst>
  </p:cSld>
  <p:clrMapOvr>
    <a:masterClrMapping/>
  </p:clrMapOvr>
  <p:transition xmlns:p14="http://schemas.microsoft.com/office/powerpoint/2010/main">
    <p:fade/>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Urban">
      <a:majorFont>
        <a:latin typeface="Trebuchet MS"/>
        <a:ea typeface=""/>
        <a:cs typeface=""/>
        <a:font script="Jpan" typeface="HGｺﾞｼｯｸM"/>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eorgia"/>
        <a:ea typeface=""/>
        <a:cs typeface=""/>
        <a:font script="Jpan" typeface="HG明朝B"/>
        <a:font script="Hang" typeface="맑은 고딕"/>
        <a:font script="Hans" typeface="宋体"/>
        <a:font script="Hant" typeface="新細明體"/>
        <a:font script="Arab" typeface="Arial"/>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Metro</Template>
  <TotalTime>752</TotalTime>
  <Words>2184</Words>
  <Application>Microsoft Macintosh PowerPoint</Application>
  <PresentationFormat>On-screen Show (4:3)</PresentationFormat>
  <Paragraphs>292</Paragraphs>
  <Slides>37</Slides>
  <Notes>7</Notes>
  <HiddenSlides>0</HiddenSlides>
  <MMClips>0</MMClips>
  <ScaleCrop>false</ScaleCrop>
  <HeadingPairs>
    <vt:vector size="4" baseType="variant">
      <vt:variant>
        <vt:lpstr>Theme</vt:lpstr>
      </vt:variant>
      <vt:variant>
        <vt:i4>1</vt:i4>
      </vt:variant>
      <vt:variant>
        <vt:lpstr>Slide Titles</vt:lpstr>
      </vt:variant>
      <vt:variant>
        <vt:i4>37</vt:i4>
      </vt:variant>
    </vt:vector>
  </HeadingPairs>
  <TitlesOfParts>
    <vt:vector size="38" baseType="lpstr">
      <vt:lpstr>Office Theme</vt:lpstr>
      <vt:lpstr>PowerPoint Presentation</vt:lpstr>
      <vt:lpstr>The Conference Proposal</vt:lpstr>
      <vt:lpstr>Dissertation planning</vt:lpstr>
      <vt:lpstr>Choosing your subject area</vt:lpstr>
      <vt:lpstr>Getting acquainted with  the subject area</vt:lpstr>
      <vt:lpstr>Identifying a research question</vt:lpstr>
      <vt:lpstr>Project Planning</vt:lpstr>
      <vt:lpstr>Project Planning </vt:lpstr>
      <vt:lpstr>Project Planning</vt:lpstr>
      <vt:lpstr>Typical Subjects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 (HUSK)</dc:title>
  <dc:creator>Kathy Ehrensperger</dc:creator>
  <cp:lastModifiedBy>Gary Bunt</cp:lastModifiedBy>
  <cp:revision>46</cp:revision>
  <dcterms:created xsi:type="dcterms:W3CDTF">2011-11-29T10:33:14Z</dcterms:created>
  <dcterms:modified xsi:type="dcterms:W3CDTF">2014-11-24T13:35:09Z</dcterms:modified>
</cp:coreProperties>
</file>