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Lst>
  <p:notesMasterIdLst>
    <p:notesMasterId r:id="rId14"/>
  </p:notesMasterIdLst>
  <p:sldIdLst>
    <p:sldId id="257" r:id="rId2"/>
    <p:sldId id="258" r:id="rId3"/>
    <p:sldId id="259" r:id="rId4"/>
    <p:sldId id="269" r:id="rId5"/>
    <p:sldId id="261" r:id="rId6"/>
    <p:sldId id="262" r:id="rId7"/>
    <p:sldId id="271" r:id="rId8"/>
    <p:sldId id="264" r:id="rId9"/>
    <p:sldId id="265" r:id="rId10"/>
    <p:sldId id="266" r:id="rId11"/>
    <p:sldId id="270" r:id="rId12"/>
    <p:sldId id="268" r:id="rId13"/>
  </p:sldIdLst>
  <p:sldSz cx="9144000" cy="5143500" type="screen16x9"/>
  <p:notesSz cx="6858000" cy="9144000"/>
  <p:embeddedFontLst>
    <p:embeddedFont>
      <p:font typeface="ADLaM Display" panose="02010000000000000000" pitchFamily="2" charset="0"/>
      <p:regular r:id="rId15"/>
    </p:embeddedFont>
    <p:embeddedFont>
      <p:font typeface="Arial Black" panose="020B0A04020102020204" pitchFamily="34" charset="0"/>
      <p:bold r:id="rId16"/>
    </p:embeddedFont>
    <p:embeddedFont>
      <p:font typeface="Century Gothic" panose="020B0502020202020204" pitchFamily="34" charset="0"/>
      <p:regular r:id="rId17"/>
      <p:bold r:id="rId18"/>
      <p:italic r:id="rId19"/>
      <p:boldItalic r:id="rId20"/>
    </p:embeddedFont>
    <p:embeddedFont>
      <p:font typeface="Proxima Nova" panose="020B0604020202020204" charset="0"/>
      <p:regular r:id="rId21"/>
      <p:bold r:id="rId22"/>
      <p:italic r:id="rId23"/>
      <p:boldItalic r:id="rId24"/>
    </p:embeddedFont>
    <p:embeddedFont>
      <p:font typeface="Wingdings 2" panose="05020102010507070707" pitchFamily="18" charset="2"/>
      <p:regular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31729A-B0E3-45C4-9D04-C22516E97B7B}" type="doc">
      <dgm:prSet loTypeId="urn:microsoft.com/office/officeart/2005/8/layout/hProcess9" loCatId="process" qsTypeId="urn:microsoft.com/office/officeart/2005/8/quickstyle/simple1" qsCatId="simple" csTypeId="urn:microsoft.com/office/officeart/2005/8/colors/accent1_2" csCatId="accent1" phldr="1"/>
      <dgm:spPr/>
    </dgm:pt>
    <dgm:pt modelId="{9198C56C-87B2-4B6A-B9D0-3A96DB1FE61E}">
      <dgm:prSet phldrT="[Text]" custT="1"/>
      <dgm:spPr/>
      <dgm:t>
        <a:bodyPr/>
        <a:lstStyle/>
        <a:p>
          <a:r>
            <a:rPr lang="en-US" sz="800" dirty="0">
              <a:solidFill>
                <a:schemeClr val="bg1"/>
              </a:solidFill>
            </a:rPr>
            <a:t>Hospitality managers looking to modernize their operations. </a:t>
          </a:r>
        </a:p>
      </dgm:t>
    </dgm:pt>
    <dgm:pt modelId="{159BF6A9-35DD-4DC7-8CF7-DDB26C736D93}" type="parTrans" cxnId="{6B1D01A2-D2E8-4B3E-98E9-EF3F0657B3D2}">
      <dgm:prSet/>
      <dgm:spPr/>
      <dgm:t>
        <a:bodyPr/>
        <a:lstStyle/>
        <a:p>
          <a:endParaRPr lang="en-US" sz="800"/>
        </a:p>
      </dgm:t>
    </dgm:pt>
    <dgm:pt modelId="{6D25BD2A-E084-4E2B-BA6D-1744292D4AA3}" type="sibTrans" cxnId="{6B1D01A2-D2E8-4B3E-98E9-EF3F0657B3D2}">
      <dgm:prSet/>
      <dgm:spPr/>
      <dgm:t>
        <a:bodyPr/>
        <a:lstStyle/>
        <a:p>
          <a:endParaRPr lang="en-US" sz="800"/>
        </a:p>
      </dgm:t>
    </dgm:pt>
    <dgm:pt modelId="{DA3C18BD-CAA9-4370-A238-19EA01700749}">
      <dgm:prSet custT="1"/>
      <dgm:spPr/>
      <dgm:t>
        <a:bodyPr/>
        <a:lstStyle/>
        <a:p>
          <a:r>
            <a:rPr lang="en-US" sz="800" dirty="0">
              <a:solidFill>
                <a:schemeClr val="bg1"/>
              </a:solidFill>
            </a:rPr>
            <a:t>Tech startups and software developers creating solutions for the hospitality sector.</a:t>
          </a:r>
        </a:p>
      </dgm:t>
    </dgm:pt>
    <dgm:pt modelId="{E54BA348-AA9C-414D-9A48-4E805E1953F7}" type="parTrans" cxnId="{0E955551-A291-46E0-8D8D-D381899306B3}">
      <dgm:prSet/>
      <dgm:spPr/>
      <dgm:t>
        <a:bodyPr/>
        <a:lstStyle/>
        <a:p>
          <a:endParaRPr lang="en-US" sz="800"/>
        </a:p>
      </dgm:t>
    </dgm:pt>
    <dgm:pt modelId="{A1BC9895-6DA9-4FEE-B40C-D5AC8434FCDE}" type="sibTrans" cxnId="{0E955551-A291-46E0-8D8D-D381899306B3}">
      <dgm:prSet/>
      <dgm:spPr/>
      <dgm:t>
        <a:bodyPr/>
        <a:lstStyle/>
        <a:p>
          <a:endParaRPr lang="en-US" sz="800"/>
        </a:p>
      </dgm:t>
    </dgm:pt>
    <dgm:pt modelId="{5A8F727B-7B7C-4A71-8BA4-6167B154EE73}">
      <dgm:prSet custT="1"/>
      <dgm:spPr/>
      <dgm:t>
        <a:bodyPr/>
        <a:lstStyle/>
        <a:p>
          <a:r>
            <a:rPr lang="en-US" sz="800" dirty="0">
              <a:solidFill>
                <a:schemeClr val="bg1"/>
              </a:solidFill>
            </a:rPr>
            <a:t>Hotel owners interested in integrating advanced technology into their properties.</a:t>
          </a:r>
        </a:p>
      </dgm:t>
    </dgm:pt>
    <dgm:pt modelId="{5D4B8A77-5F5B-47C6-9F74-70D8BC0B5510}" type="parTrans" cxnId="{6790D800-27CB-46B1-94AB-76BE651F7093}">
      <dgm:prSet/>
      <dgm:spPr/>
      <dgm:t>
        <a:bodyPr/>
        <a:lstStyle/>
        <a:p>
          <a:endParaRPr lang="en-US" sz="800"/>
        </a:p>
      </dgm:t>
    </dgm:pt>
    <dgm:pt modelId="{E7ECD115-B90C-4555-B3DA-FD744664DB63}" type="sibTrans" cxnId="{6790D800-27CB-46B1-94AB-76BE651F7093}">
      <dgm:prSet/>
      <dgm:spPr/>
      <dgm:t>
        <a:bodyPr/>
        <a:lstStyle/>
        <a:p>
          <a:endParaRPr lang="en-US" sz="800"/>
        </a:p>
      </dgm:t>
    </dgm:pt>
    <dgm:pt modelId="{4639A72D-C539-45A2-94B2-66CD66FED8BD}">
      <dgm:prSet custT="1"/>
      <dgm:spPr/>
      <dgm:t>
        <a:bodyPr/>
        <a:lstStyle/>
        <a:p>
          <a:r>
            <a:rPr lang="en-US" sz="800" dirty="0">
              <a:solidFill>
                <a:schemeClr val="bg1"/>
              </a:solidFill>
            </a:rPr>
            <a:t>Industry consultants specializing in digital transformation and tech integration. </a:t>
          </a:r>
          <a:r>
            <a:rPr lang="en-US" sz="800" b="0" i="0" dirty="0">
              <a:solidFill>
                <a:schemeClr val="bg1">
                  <a:lumMod val="75000"/>
                  <a:lumOff val="25000"/>
                </a:schemeClr>
              </a:solidFill>
              <a:latin typeface="Proxima Nova"/>
            </a:rPr>
            <a:t>(Smith, 2023).</a:t>
          </a:r>
          <a:endParaRPr lang="en-US" sz="800" dirty="0"/>
        </a:p>
      </dgm:t>
    </dgm:pt>
    <dgm:pt modelId="{731BB5DC-E870-4E4F-B4F5-4EA8A7639EA0}" type="parTrans" cxnId="{B4EA8A57-6EFF-4E53-A63D-B60C90E15F2A}">
      <dgm:prSet/>
      <dgm:spPr/>
      <dgm:t>
        <a:bodyPr/>
        <a:lstStyle/>
        <a:p>
          <a:endParaRPr lang="en-US" sz="800"/>
        </a:p>
      </dgm:t>
    </dgm:pt>
    <dgm:pt modelId="{F75341E2-D296-4201-AFA5-70DA3961C70E}" type="sibTrans" cxnId="{B4EA8A57-6EFF-4E53-A63D-B60C90E15F2A}">
      <dgm:prSet/>
      <dgm:spPr/>
      <dgm:t>
        <a:bodyPr/>
        <a:lstStyle/>
        <a:p>
          <a:endParaRPr lang="en-US" sz="800"/>
        </a:p>
      </dgm:t>
    </dgm:pt>
    <dgm:pt modelId="{AF42ED43-B463-451B-8F1E-E521E1B7C9F0}" type="pres">
      <dgm:prSet presAssocID="{FB31729A-B0E3-45C4-9D04-C22516E97B7B}" presName="CompostProcess" presStyleCnt="0">
        <dgm:presLayoutVars>
          <dgm:dir/>
          <dgm:resizeHandles val="exact"/>
        </dgm:presLayoutVars>
      </dgm:prSet>
      <dgm:spPr/>
    </dgm:pt>
    <dgm:pt modelId="{CD40FEA5-F3BC-4C28-B1B7-5B30E989D80C}" type="pres">
      <dgm:prSet presAssocID="{FB31729A-B0E3-45C4-9D04-C22516E97B7B}" presName="arrow" presStyleLbl="bgShp" presStyleIdx="0" presStyleCnt="1"/>
      <dgm:spPr/>
    </dgm:pt>
    <dgm:pt modelId="{1C4CEA1F-4690-4A27-8CA6-7B8CE35D11F5}" type="pres">
      <dgm:prSet presAssocID="{FB31729A-B0E3-45C4-9D04-C22516E97B7B}" presName="linearProcess" presStyleCnt="0"/>
      <dgm:spPr/>
    </dgm:pt>
    <dgm:pt modelId="{6D371740-6444-4D22-BA56-7DD0DB08B7B0}" type="pres">
      <dgm:prSet presAssocID="{9198C56C-87B2-4B6A-B9D0-3A96DB1FE61E}" presName="textNode" presStyleLbl="node1" presStyleIdx="0" presStyleCnt="4">
        <dgm:presLayoutVars>
          <dgm:bulletEnabled val="1"/>
        </dgm:presLayoutVars>
      </dgm:prSet>
      <dgm:spPr/>
    </dgm:pt>
    <dgm:pt modelId="{96EF0790-E8CF-4739-AA7E-8D23E474C96E}" type="pres">
      <dgm:prSet presAssocID="{6D25BD2A-E084-4E2B-BA6D-1744292D4AA3}" presName="sibTrans" presStyleCnt="0"/>
      <dgm:spPr/>
    </dgm:pt>
    <dgm:pt modelId="{C0E7D4B4-D791-4C50-89BA-98185B50CEE9}" type="pres">
      <dgm:prSet presAssocID="{DA3C18BD-CAA9-4370-A238-19EA01700749}" presName="textNode" presStyleLbl="node1" presStyleIdx="1" presStyleCnt="4">
        <dgm:presLayoutVars>
          <dgm:bulletEnabled val="1"/>
        </dgm:presLayoutVars>
      </dgm:prSet>
      <dgm:spPr/>
    </dgm:pt>
    <dgm:pt modelId="{186BB2B2-0B67-4CC2-9616-DA0881B80E1C}" type="pres">
      <dgm:prSet presAssocID="{A1BC9895-6DA9-4FEE-B40C-D5AC8434FCDE}" presName="sibTrans" presStyleCnt="0"/>
      <dgm:spPr/>
    </dgm:pt>
    <dgm:pt modelId="{A3C2460C-21BF-48A6-A4C3-31154DE79D76}" type="pres">
      <dgm:prSet presAssocID="{5A8F727B-7B7C-4A71-8BA4-6167B154EE73}" presName="textNode" presStyleLbl="node1" presStyleIdx="2" presStyleCnt="4">
        <dgm:presLayoutVars>
          <dgm:bulletEnabled val="1"/>
        </dgm:presLayoutVars>
      </dgm:prSet>
      <dgm:spPr/>
    </dgm:pt>
    <dgm:pt modelId="{45054098-EEAE-4BF3-B4BA-B1A32D821B85}" type="pres">
      <dgm:prSet presAssocID="{E7ECD115-B90C-4555-B3DA-FD744664DB63}" presName="sibTrans" presStyleCnt="0"/>
      <dgm:spPr/>
    </dgm:pt>
    <dgm:pt modelId="{DD163BF0-F3F0-4D26-9EAC-0CC8EBADD089}" type="pres">
      <dgm:prSet presAssocID="{4639A72D-C539-45A2-94B2-66CD66FED8BD}" presName="textNode" presStyleLbl="node1" presStyleIdx="3" presStyleCnt="4">
        <dgm:presLayoutVars>
          <dgm:bulletEnabled val="1"/>
        </dgm:presLayoutVars>
      </dgm:prSet>
      <dgm:spPr/>
    </dgm:pt>
  </dgm:ptLst>
  <dgm:cxnLst>
    <dgm:cxn modelId="{6790D800-27CB-46B1-94AB-76BE651F7093}" srcId="{FB31729A-B0E3-45C4-9D04-C22516E97B7B}" destId="{5A8F727B-7B7C-4A71-8BA4-6167B154EE73}" srcOrd="2" destOrd="0" parTransId="{5D4B8A77-5F5B-47C6-9F74-70D8BC0B5510}" sibTransId="{E7ECD115-B90C-4555-B3DA-FD744664DB63}"/>
    <dgm:cxn modelId="{BEDF450A-E7DA-456D-98D3-EC7A1EA632A0}" type="presOf" srcId="{DA3C18BD-CAA9-4370-A238-19EA01700749}" destId="{C0E7D4B4-D791-4C50-89BA-98185B50CEE9}" srcOrd="0" destOrd="0" presId="urn:microsoft.com/office/officeart/2005/8/layout/hProcess9"/>
    <dgm:cxn modelId="{D2C10C37-6B45-421B-B482-ACC80D2D83A2}" type="presOf" srcId="{9198C56C-87B2-4B6A-B9D0-3A96DB1FE61E}" destId="{6D371740-6444-4D22-BA56-7DD0DB08B7B0}" srcOrd="0" destOrd="0" presId="urn:microsoft.com/office/officeart/2005/8/layout/hProcess9"/>
    <dgm:cxn modelId="{D675E367-B51B-4D9A-B0EB-D44D7AE28CF6}" type="presOf" srcId="{5A8F727B-7B7C-4A71-8BA4-6167B154EE73}" destId="{A3C2460C-21BF-48A6-A4C3-31154DE79D76}" srcOrd="0" destOrd="0" presId="urn:microsoft.com/office/officeart/2005/8/layout/hProcess9"/>
    <dgm:cxn modelId="{0E955551-A291-46E0-8D8D-D381899306B3}" srcId="{FB31729A-B0E3-45C4-9D04-C22516E97B7B}" destId="{DA3C18BD-CAA9-4370-A238-19EA01700749}" srcOrd="1" destOrd="0" parTransId="{E54BA348-AA9C-414D-9A48-4E805E1953F7}" sibTransId="{A1BC9895-6DA9-4FEE-B40C-D5AC8434FCDE}"/>
    <dgm:cxn modelId="{B4EA8A57-6EFF-4E53-A63D-B60C90E15F2A}" srcId="{FB31729A-B0E3-45C4-9D04-C22516E97B7B}" destId="{4639A72D-C539-45A2-94B2-66CD66FED8BD}" srcOrd="3" destOrd="0" parTransId="{731BB5DC-E870-4E4F-B4F5-4EA8A7639EA0}" sibTransId="{F75341E2-D296-4201-AFA5-70DA3961C70E}"/>
    <dgm:cxn modelId="{60179A57-9488-4842-A481-DF5F212EF2A8}" type="presOf" srcId="{FB31729A-B0E3-45C4-9D04-C22516E97B7B}" destId="{AF42ED43-B463-451B-8F1E-E521E1B7C9F0}" srcOrd="0" destOrd="0" presId="urn:microsoft.com/office/officeart/2005/8/layout/hProcess9"/>
    <dgm:cxn modelId="{933F878B-41AC-4EDC-8FD6-61E524CD19DA}" type="presOf" srcId="{4639A72D-C539-45A2-94B2-66CD66FED8BD}" destId="{DD163BF0-F3F0-4D26-9EAC-0CC8EBADD089}" srcOrd="0" destOrd="0" presId="urn:microsoft.com/office/officeart/2005/8/layout/hProcess9"/>
    <dgm:cxn modelId="{6B1D01A2-D2E8-4B3E-98E9-EF3F0657B3D2}" srcId="{FB31729A-B0E3-45C4-9D04-C22516E97B7B}" destId="{9198C56C-87B2-4B6A-B9D0-3A96DB1FE61E}" srcOrd="0" destOrd="0" parTransId="{159BF6A9-35DD-4DC7-8CF7-DDB26C736D93}" sibTransId="{6D25BD2A-E084-4E2B-BA6D-1744292D4AA3}"/>
    <dgm:cxn modelId="{3C4E08DF-3EE0-407B-ADB2-AF0033AE8A28}" type="presParOf" srcId="{AF42ED43-B463-451B-8F1E-E521E1B7C9F0}" destId="{CD40FEA5-F3BC-4C28-B1B7-5B30E989D80C}" srcOrd="0" destOrd="0" presId="urn:microsoft.com/office/officeart/2005/8/layout/hProcess9"/>
    <dgm:cxn modelId="{D5D9856B-B32A-4EC5-9C98-14F75E3FB935}" type="presParOf" srcId="{AF42ED43-B463-451B-8F1E-E521E1B7C9F0}" destId="{1C4CEA1F-4690-4A27-8CA6-7B8CE35D11F5}" srcOrd="1" destOrd="0" presId="urn:microsoft.com/office/officeart/2005/8/layout/hProcess9"/>
    <dgm:cxn modelId="{34688B5C-B768-4D03-B646-C6641F238A0F}" type="presParOf" srcId="{1C4CEA1F-4690-4A27-8CA6-7B8CE35D11F5}" destId="{6D371740-6444-4D22-BA56-7DD0DB08B7B0}" srcOrd="0" destOrd="0" presId="urn:microsoft.com/office/officeart/2005/8/layout/hProcess9"/>
    <dgm:cxn modelId="{8F4DEB14-84DE-4600-9EB8-86A9579B8657}" type="presParOf" srcId="{1C4CEA1F-4690-4A27-8CA6-7B8CE35D11F5}" destId="{96EF0790-E8CF-4739-AA7E-8D23E474C96E}" srcOrd="1" destOrd="0" presId="urn:microsoft.com/office/officeart/2005/8/layout/hProcess9"/>
    <dgm:cxn modelId="{2A4E9EB6-70BB-4760-A49A-854D1EC819B1}" type="presParOf" srcId="{1C4CEA1F-4690-4A27-8CA6-7B8CE35D11F5}" destId="{C0E7D4B4-D791-4C50-89BA-98185B50CEE9}" srcOrd="2" destOrd="0" presId="urn:microsoft.com/office/officeart/2005/8/layout/hProcess9"/>
    <dgm:cxn modelId="{5A7C9275-737E-4770-8B8F-3FA00C0BBD38}" type="presParOf" srcId="{1C4CEA1F-4690-4A27-8CA6-7B8CE35D11F5}" destId="{186BB2B2-0B67-4CC2-9616-DA0881B80E1C}" srcOrd="3" destOrd="0" presId="urn:microsoft.com/office/officeart/2005/8/layout/hProcess9"/>
    <dgm:cxn modelId="{6583AEE4-BB6B-4EE8-A59E-6D37DAB73B8D}" type="presParOf" srcId="{1C4CEA1F-4690-4A27-8CA6-7B8CE35D11F5}" destId="{A3C2460C-21BF-48A6-A4C3-31154DE79D76}" srcOrd="4" destOrd="0" presId="urn:microsoft.com/office/officeart/2005/8/layout/hProcess9"/>
    <dgm:cxn modelId="{0C0FC7F1-9D44-4FE5-9B34-71F840BCE3A1}" type="presParOf" srcId="{1C4CEA1F-4690-4A27-8CA6-7B8CE35D11F5}" destId="{45054098-EEAE-4BF3-B4BA-B1A32D821B85}" srcOrd="5" destOrd="0" presId="urn:microsoft.com/office/officeart/2005/8/layout/hProcess9"/>
    <dgm:cxn modelId="{B2F1D0C8-6114-4216-BB89-5CC4284DF3B3}" type="presParOf" srcId="{1C4CEA1F-4690-4A27-8CA6-7B8CE35D11F5}" destId="{DD163BF0-F3F0-4D26-9EAC-0CC8EBADD089}"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6638F0-5945-4025-B409-847C3F0A23D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7FEC3226-4F95-477D-97EF-B355E3AF61C5}">
      <dgm:prSet phldrT="[Text]" custT="1"/>
      <dgm:spPr/>
      <dgm:t>
        <a:bodyPr/>
        <a:lstStyle/>
        <a:p>
          <a:r>
            <a:rPr lang="en-US" sz="1200" b="1" dirty="0">
              <a:solidFill>
                <a:schemeClr val="bg1">
                  <a:lumMod val="75000"/>
                  <a:lumOff val="25000"/>
                </a:schemeClr>
              </a:solidFill>
              <a:latin typeface="Proxima Nova"/>
            </a:rPr>
            <a:t>Venue Selection</a:t>
          </a:r>
          <a:r>
            <a:rPr lang="en-US" sz="1200" b="1" dirty="0">
              <a:solidFill>
                <a:schemeClr val="tx2"/>
              </a:solidFill>
              <a:latin typeface="Arial Black" panose="020B0604020202020204" pitchFamily="34" charset="0"/>
              <a:ea typeface="ADLaM Display" panose="02010000000000000000" pitchFamily="2" charset="0"/>
              <a:cs typeface="Arial Black" panose="020B0604020202020204" pitchFamily="34" charset="0"/>
            </a:rPr>
            <a:t>: "</a:t>
          </a:r>
          <a:r>
            <a:rPr lang="en-US" sz="1000" dirty="0">
              <a:solidFill>
                <a:schemeClr val="bg2"/>
              </a:solidFill>
              <a:latin typeface="Arial Black" panose="020B0604020202020204" pitchFamily="34" charset="0"/>
              <a:ea typeface="ADLaM Display" panose="02010000000000000000" pitchFamily="2" charset="0"/>
              <a:cs typeface="Arial Black" panose="020B0604020202020204" pitchFamily="34" charset="0"/>
            </a:rPr>
            <a:t>The Glasshouse Edinburgh", Scotland</a:t>
          </a:r>
        </a:p>
      </dgm:t>
    </dgm:pt>
    <dgm:pt modelId="{5256E641-9605-4178-A715-CCED7CA3F5E2}" type="parTrans" cxnId="{977ABDB1-581B-41C5-A3FB-7829E78EC9D8}">
      <dgm:prSet/>
      <dgm:spPr/>
      <dgm:t>
        <a:bodyPr/>
        <a:lstStyle/>
        <a:p>
          <a:endParaRPr lang="en-US" sz="1000"/>
        </a:p>
      </dgm:t>
    </dgm:pt>
    <dgm:pt modelId="{857A600F-5120-4D52-A2AA-6085CA1F0C39}" type="sibTrans" cxnId="{977ABDB1-581B-41C5-A3FB-7829E78EC9D8}">
      <dgm:prSet/>
      <dgm:spPr/>
      <dgm:t>
        <a:bodyPr/>
        <a:lstStyle/>
        <a:p>
          <a:endParaRPr lang="en-US" sz="1000"/>
        </a:p>
      </dgm:t>
    </dgm:pt>
    <dgm:pt modelId="{8FA91C1D-F80A-4377-879C-6C0F91D18ECB}" type="pres">
      <dgm:prSet presAssocID="{2A6638F0-5945-4025-B409-847C3F0A23DE}" presName="Name0" presStyleCnt="0">
        <dgm:presLayoutVars>
          <dgm:chMax val="7"/>
          <dgm:chPref val="7"/>
          <dgm:dir/>
        </dgm:presLayoutVars>
      </dgm:prSet>
      <dgm:spPr/>
    </dgm:pt>
    <dgm:pt modelId="{4BA2A433-D9A5-44C9-967B-5B4694F321E5}" type="pres">
      <dgm:prSet presAssocID="{2A6638F0-5945-4025-B409-847C3F0A23DE}" presName="Name1" presStyleCnt="0"/>
      <dgm:spPr/>
    </dgm:pt>
    <dgm:pt modelId="{C1135F1E-A259-4962-8B8B-B148CDB45C07}" type="pres">
      <dgm:prSet presAssocID="{2A6638F0-5945-4025-B409-847C3F0A23DE}" presName="cycle" presStyleCnt="0"/>
      <dgm:spPr/>
    </dgm:pt>
    <dgm:pt modelId="{34BFE664-56A5-4845-AB4A-6A280F35A775}" type="pres">
      <dgm:prSet presAssocID="{2A6638F0-5945-4025-B409-847C3F0A23DE}" presName="srcNode" presStyleLbl="node1" presStyleIdx="0" presStyleCnt="1"/>
      <dgm:spPr/>
    </dgm:pt>
    <dgm:pt modelId="{E6293AF7-B704-4507-9946-66C205510038}" type="pres">
      <dgm:prSet presAssocID="{2A6638F0-5945-4025-B409-847C3F0A23DE}" presName="conn" presStyleLbl="parChTrans1D2" presStyleIdx="0" presStyleCnt="1"/>
      <dgm:spPr/>
    </dgm:pt>
    <dgm:pt modelId="{AD44FB52-8B32-4E1D-A385-FA12484B1F3E}" type="pres">
      <dgm:prSet presAssocID="{2A6638F0-5945-4025-B409-847C3F0A23DE}" presName="extraNode" presStyleLbl="node1" presStyleIdx="0" presStyleCnt="1"/>
      <dgm:spPr/>
    </dgm:pt>
    <dgm:pt modelId="{2808DB3A-E2A8-4A39-85E0-1E6126D83E97}" type="pres">
      <dgm:prSet presAssocID="{2A6638F0-5945-4025-B409-847C3F0A23DE}" presName="dstNode" presStyleLbl="node1" presStyleIdx="0" presStyleCnt="1"/>
      <dgm:spPr/>
    </dgm:pt>
    <dgm:pt modelId="{56E20FB7-9CA0-4135-9E1F-12B321D24A0C}" type="pres">
      <dgm:prSet presAssocID="{7FEC3226-4F95-477D-97EF-B355E3AF61C5}" presName="text_1" presStyleLbl="node1" presStyleIdx="0" presStyleCnt="1">
        <dgm:presLayoutVars>
          <dgm:bulletEnabled val="1"/>
        </dgm:presLayoutVars>
      </dgm:prSet>
      <dgm:spPr/>
    </dgm:pt>
    <dgm:pt modelId="{77455EAA-414A-4080-9AD9-4A8C10E9835E}" type="pres">
      <dgm:prSet presAssocID="{7FEC3226-4F95-477D-97EF-B355E3AF61C5}" presName="accent_1" presStyleCnt="0"/>
      <dgm:spPr/>
    </dgm:pt>
    <dgm:pt modelId="{263AB931-1021-456D-A326-7C8EB8C076FA}" type="pres">
      <dgm:prSet presAssocID="{7FEC3226-4F95-477D-97EF-B355E3AF61C5}" presName="accentRepeatNode" presStyleLbl="solidFgAcc1" presStyleIdx="0" presStyleCnt="1"/>
      <dgm:spPr/>
    </dgm:pt>
  </dgm:ptLst>
  <dgm:cxnLst>
    <dgm:cxn modelId="{521E9D14-69F7-4378-A34F-8A52A5EB6A35}" type="presOf" srcId="{857A600F-5120-4D52-A2AA-6085CA1F0C39}" destId="{E6293AF7-B704-4507-9946-66C205510038}" srcOrd="0" destOrd="0" presId="urn:microsoft.com/office/officeart/2008/layout/VerticalCurvedList"/>
    <dgm:cxn modelId="{10CDEB55-8E90-47F9-B40E-8A552D34C020}" type="presOf" srcId="{2A6638F0-5945-4025-B409-847C3F0A23DE}" destId="{8FA91C1D-F80A-4377-879C-6C0F91D18ECB}" srcOrd="0" destOrd="0" presId="urn:microsoft.com/office/officeart/2008/layout/VerticalCurvedList"/>
    <dgm:cxn modelId="{37C39994-A3AD-4B43-9758-FF8B7199F1BF}" type="presOf" srcId="{7FEC3226-4F95-477D-97EF-B355E3AF61C5}" destId="{56E20FB7-9CA0-4135-9E1F-12B321D24A0C}" srcOrd="0" destOrd="0" presId="urn:microsoft.com/office/officeart/2008/layout/VerticalCurvedList"/>
    <dgm:cxn modelId="{977ABDB1-581B-41C5-A3FB-7829E78EC9D8}" srcId="{2A6638F0-5945-4025-B409-847C3F0A23DE}" destId="{7FEC3226-4F95-477D-97EF-B355E3AF61C5}" srcOrd="0" destOrd="0" parTransId="{5256E641-9605-4178-A715-CCED7CA3F5E2}" sibTransId="{857A600F-5120-4D52-A2AA-6085CA1F0C39}"/>
    <dgm:cxn modelId="{6192279F-6078-4130-813A-999EE15CD97C}" type="presParOf" srcId="{8FA91C1D-F80A-4377-879C-6C0F91D18ECB}" destId="{4BA2A433-D9A5-44C9-967B-5B4694F321E5}" srcOrd="0" destOrd="0" presId="urn:microsoft.com/office/officeart/2008/layout/VerticalCurvedList"/>
    <dgm:cxn modelId="{EC16C480-4EBD-4433-A98C-A827B859EFE1}" type="presParOf" srcId="{4BA2A433-D9A5-44C9-967B-5B4694F321E5}" destId="{C1135F1E-A259-4962-8B8B-B148CDB45C07}" srcOrd="0" destOrd="0" presId="urn:microsoft.com/office/officeart/2008/layout/VerticalCurvedList"/>
    <dgm:cxn modelId="{5F040E1A-BDD4-42D4-BD76-8ACB2FFC4325}" type="presParOf" srcId="{C1135F1E-A259-4962-8B8B-B148CDB45C07}" destId="{34BFE664-56A5-4845-AB4A-6A280F35A775}" srcOrd="0" destOrd="0" presId="urn:microsoft.com/office/officeart/2008/layout/VerticalCurvedList"/>
    <dgm:cxn modelId="{620D382B-EDC6-4143-A314-5A18E59CCCDC}" type="presParOf" srcId="{C1135F1E-A259-4962-8B8B-B148CDB45C07}" destId="{E6293AF7-B704-4507-9946-66C205510038}" srcOrd="1" destOrd="0" presId="urn:microsoft.com/office/officeart/2008/layout/VerticalCurvedList"/>
    <dgm:cxn modelId="{EC4D5406-8E26-4BE7-BFCC-18AD2A5CFC6B}" type="presParOf" srcId="{C1135F1E-A259-4962-8B8B-B148CDB45C07}" destId="{AD44FB52-8B32-4E1D-A385-FA12484B1F3E}" srcOrd="2" destOrd="0" presId="urn:microsoft.com/office/officeart/2008/layout/VerticalCurvedList"/>
    <dgm:cxn modelId="{C08E6395-CDC1-47F3-A288-7ED34DCA3FF3}" type="presParOf" srcId="{C1135F1E-A259-4962-8B8B-B148CDB45C07}" destId="{2808DB3A-E2A8-4A39-85E0-1E6126D83E97}" srcOrd="3" destOrd="0" presId="urn:microsoft.com/office/officeart/2008/layout/VerticalCurvedList"/>
    <dgm:cxn modelId="{629AB750-1799-43A2-BB6F-377CF9E6AEED}" type="presParOf" srcId="{4BA2A433-D9A5-44C9-967B-5B4694F321E5}" destId="{56E20FB7-9CA0-4135-9E1F-12B321D24A0C}" srcOrd="1" destOrd="0" presId="urn:microsoft.com/office/officeart/2008/layout/VerticalCurvedList"/>
    <dgm:cxn modelId="{B4B751EC-D4C5-48F6-BC7C-397D716E3C25}" type="presParOf" srcId="{4BA2A433-D9A5-44C9-967B-5B4694F321E5}" destId="{77455EAA-414A-4080-9AD9-4A8C10E9835E}" srcOrd="2" destOrd="0" presId="urn:microsoft.com/office/officeart/2008/layout/VerticalCurvedList"/>
    <dgm:cxn modelId="{DFCC0E49-4654-48C6-B87E-6ECEE52668CE}" type="presParOf" srcId="{77455EAA-414A-4080-9AD9-4A8C10E9835E}" destId="{263AB931-1021-456D-A326-7C8EB8C076F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952280-0A77-4A0C-A6B2-D7ACC486118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4610897-B169-4993-96D2-9485D0784C36}">
      <dgm:prSet phldrT="[Text]" custT="1"/>
      <dgm:spPr/>
      <dgm:t>
        <a:bodyPr/>
        <a:lstStyle/>
        <a:p>
          <a:r>
            <a:rPr lang="en-US" sz="800" b="1" i="0" kern="1200" dirty="0">
              <a:solidFill>
                <a:prstClr val="black">
                  <a:lumMod val="75000"/>
                  <a:lumOff val="25000"/>
                </a:prstClr>
              </a:solidFill>
              <a:latin typeface="Proxima Nova"/>
              <a:ea typeface="+mn-ea"/>
              <a:cs typeface="+mn-cs"/>
            </a:rPr>
            <a:t>Capacities</a:t>
          </a:r>
          <a:r>
            <a:rPr lang="en-US" sz="800" b="0" i="0" kern="1200" dirty="0">
              <a:solidFill>
                <a:prstClr val="black">
                  <a:lumMod val="75000"/>
                  <a:lumOff val="25000"/>
                </a:prstClr>
              </a:solidFill>
              <a:latin typeface="Proxima Nova"/>
              <a:ea typeface="+mn-ea"/>
              <a:cs typeface="+mn-cs"/>
            </a:rPr>
            <a:t>: Suitable for large-scale events, offering a variety of spaces including a main conference hall, breakout rooms, and exhibition areas.</a:t>
          </a:r>
        </a:p>
      </dgm:t>
    </dgm:pt>
    <dgm:pt modelId="{17C8A399-4DF8-40FB-BA7F-E250D830A1D5}" type="parTrans" cxnId="{AF13E705-4512-43FB-97B4-4D11DE5E562E}">
      <dgm:prSet/>
      <dgm:spPr/>
      <dgm:t>
        <a:bodyPr/>
        <a:lstStyle/>
        <a:p>
          <a:endParaRPr lang="en-US"/>
        </a:p>
      </dgm:t>
    </dgm:pt>
    <dgm:pt modelId="{C8516881-B9E9-488B-B1C5-A20E68657EE7}" type="sibTrans" cxnId="{AF13E705-4512-43FB-97B4-4D11DE5E562E}">
      <dgm:prSet/>
      <dgm:spPr/>
      <dgm:t>
        <a:bodyPr/>
        <a:lstStyle/>
        <a:p>
          <a:endParaRPr lang="en-US"/>
        </a:p>
      </dgm:t>
    </dgm:pt>
    <dgm:pt modelId="{5182C625-3604-4ECE-86DD-12BCF34D023F}">
      <dgm:prSet/>
      <dgm:spPr/>
      <dgm:t>
        <a:bodyPr/>
        <a:lstStyle/>
        <a:p>
          <a:r>
            <a:rPr lang="en-US" b="1" i="0" dirty="0">
              <a:solidFill>
                <a:schemeClr val="bg1">
                  <a:lumMod val="75000"/>
                  <a:lumOff val="25000"/>
                </a:schemeClr>
              </a:solidFill>
              <a:latin typeface="Proxima Nova"/>
            </a:rPr>
            <a:t>Lighting and AV Equipment</a:t>
          </a:r>
          <a:r>
            <a:rPr lang="en-US" b="0" i="0" dirty="0">
              <a:solidFill>
                <a:schemeClr val="bg1">
                  <a:lumMod val="75000"/>
                  <a:lumOff val="25000"/>
                </a:schemeClr>
              </a:solidFill>
              <a:latin typeface="Proxima Nova"/>
            </a:rPr>
            <a:t>: Projectors, screens, microphones, and sound systems.</a:t>
          </a:r>
          <a:endParaRPr lang="en-US" dirty="0"/>
        </a:p>
      </dgm:t>
    </dgm:pt>
    <dgm:pt modelId="{6CF65B3F-8254-4E07-A433-6132833C8A5C}" type="parTrans" cxnId="{0893864E-B8EE-461E-BE19-341F097923EE}">
      <dgm:prSet/>
      <dgm:spPr/>
      <dgm:t>
        <a:bodyPr/>
        <a:lstStyle/>
        <a:p>
          <a:endParaRPr lang="en-US"/>
        </a:p>
      </dgm:t>
    </dgm:pt>
    <dgm:pt modelId="{3FBEC1FE-B0D7-42BB-8DC3-51F63585AFA7}" type="sibTrans" cxnId="{0893864E-B8EE-461E-BE19-341F097923EE}">
      <dgm:prSet/>
      <dgm:spPr/>
      <dgm:t>
        <a:bodyPr/>
        <a:lstStyle/>
        <a:p>
          <a:endParaRPr lang="en-US"/>
        </a:p>
      </dgm:t>
    </dgm:pt>
    <dgm:pt modelId="{A06CDA3C-C577-4AF2-AD90-7BC71C25B3AF}">
      <dgm:prSet custT="1"/>
      <dgm:spPr/>
      <dgm:t>
        <a:bodyPr/>
        <a:lstStyle/>
        <a:p>
          <a:r>
            <a:rPr lang="en-US" sz="800" b="1" i="0" kern="1200" dirty="0">
              <a:solidFill>
                <a:prstClr val="black">
                  <a:lumMod val="75000"/>
                  <a:lumOff val="25000"/>
                </a:prstClr>
              </a:solidFill>
              <a:latin typeface="Proxima Nova"/>
              <a:ea typeface="+mn-ea"/>
              <a:cs typeface="+mn-cs"/>
            </a:rPr>
            <a:t>Layout</a:t>
          </a:r>
          <a:r>
            <a:rPr lang="en-US" sz="800" b="0" i="0" kern="1200" dirty="0">
              <a:solidFill>
                <a:prstClr val="black">
                  <a:lumMod val="75000"/>
                  <a:lumOff val="25000"/>
                </a:prstClr>
              </a:solidFill>
              <a:latin typeface="Proxima Nova"/>
              <a:ea typeface="+mn-ea"/>
              <a:cs typeface="+mn-cs"/>
            </a:rPr>
            <a:t>: Flexible spaces that can be customized for different setups such as keynotes, panels, workshops, and exhibitions.</a:t>
          </a:r>
        </a:p>
      </dgm:t>
    </dgm:pt>
    <dgm:pt modelId="{BDCF0A64-7236-4091-93E1-F262F7C8CA08}" type="parTrans" cxnId="{F8080270-76E5-4143-9CF6-E51419AD1C98}">
      <dgm:prSet/>
      <dgm:spPr/>
      <dgm:t>
        <a:bodyPr/>
        <a:lstStyle/>
        <a:p>
          <a:endParaRPr lang="en-US"/>
        </a:p>
      </dgm:t>
    </dgm:pt>
    <dgm:pt modelId="{21CCAEC3-2686-46A8-B3E8-C23F94DEA39D}" type="sibTrans" cxnId="{F8080270-76E5-4143-9CF6-E51419AD1C98}">
      <dgm:prSet/>
      <dgm:spPr/>
      <dgm:t>
        <a:bodyPr/>
        <a:lstStyle/>
        <a:p>
          <a:endParaRPr lang="en-US"/>
        </a:p>
      </dgm:t>
    </dgm:pt>
    <dgm:pt modelId="{81015497-D303-4A5B-B450-639DF5B191CA}">
      <dgm:prSet custT="1"/>
      <dgm:spPr/>
      <dgm:t>
        <a:bodyPr/>
        <a:lstStyle/>
        <a:p>
          <a:r>
            <a:rPr lang="en-US" sz="800" b="1" i="0" kern="1200" dirty="0">
              <a:solidFill>
                <a:prstClr val="black">
                  <a:lumMod val="75000"/>
                  <a:lumOff val="25000"/>
                </a:prstClr>
              </a:solidFill>
              <a:latin typeface="Proxima Nova"/>
              <a:ea typeface="+mn-ea"/>
              <a:cs typeface="+mn-cs"/>
            </a:rPr>
            <a:t>Technological Amenities</a:t>
          </a:r>
          <a:r>
            <a:rPr lang="en-US" sz="800" b="0" i="0" kern="1200" dirty="0">
              <a:solidFill>
                <a:prstClr val="black">
                  <a:lumMod val="75000"/>
                  <a:lumOff val="25000"/>
                </a:prstClr>
              </a:solidFill>
              <a:latin typeface="Proxima Nova"/>
              <a:ea typeface="+mn-ea"/>
              <a:cs typeface="+mn-cs"/>
            </a:rPr>
            <a:t>: High-speed internet access, digital conferencing tools, and on-site technical support (Garcia and Moore, 2023).</a:t>
          </a:r>
        </a:p>
      </dgm:t>
    </dgm:pt>
    <dgm:pt modelId="{13DCEDBC-BF22-4DE4-80B6-5253216B45CE}" type="parTrans" cxnId="{6AF5272A-79FB-4B12-A454-B20333F03525}">
      <dgm:prSet/>
      <dgm:spPr/>
      <dgm:t>
        <a:bodyPr/>
        <a:lstStyle/>
        <a:p>
          <a:endParaRPr lang="en-US"/>
        </a:p>
      </dgm:t>
    </dgm:pt>
    <dgm:pt modelId="{83BE2484-0B3A-4D8F-81F7-9D2FC95B5A6F}" type="sibTrans" cxnId="{6AF5272A-79FB-4B12-A454-B20333F03525}">
      <dgm:prSet/>
      <dgm:spPr/>
      <dgm:t>
        <a:bodyPr/>
        <a:lstStyle/>
        <a:p>
          <a:endParaRPr lang="en-US"/>
        </a:p>
      </dgm:t>
    </dgm:pt>
    <dgm:pt modelId="{A784CF50-E027-8B4A-9DE2-7FE2B384F3E8}">
      <dgm:prSet/>
      <dgm:spPr/>
      <dgm:t>
        <a:bodyPr/>
        <a:lstStyle/>
        <a:p>
          <a:endParaRPr lang="en-US" dirty="0"/>
        </a:p>
      </dgm:t>
    </dgm:pt>
    <dgm:pt modelId="{F5B5FE5F-2259-F64F-965F-2F1BD5E1AA8B}" type="parTrans" cxnId="{ACAF2A2E-2CAD-304D-8730-F524D67ADA5B}">
      <dgm:prSet/>
      <dgm:spPr/>
      <dgm:t>
        <a:bodyPr/>
        <a:lstStyle/>
        <a:p>
          <a:endParaRPr lang="en-US"/>
        </a:p>
      </dgm:t>
    </dgm:pt>
    <dgm:pt modelId="{D1318D9E-1C2A-FD46-AEEC-A302858F4D9E}" type="sibTrans" cxnId="{ACAF2A2E-2CAD-304D-8730-F524D67ADA5B}">
      <dgm:prSet/>
      <dgm:spPr/>
      <dgm:t>
        <a:bodyPr/>
        <a:lstStyle/>
        <a:p>
          <a:endParaRPr lang="en-US"/>
        </a:p>
      </dgm:t>
    </dgm:pt>
    <dgm:pt modelId="{ED3F47E6-3D5F-FD4C-BB53-ECFE16AEE5EE}">
      <dgm:prSet/>
      <dgm:spPr/>
      <dgm:t>
        <a:bodyPr/>
        <a:lstStyle/>
        <a:p>
          <a:endParaRPr lang="en-US" dirty="0"/>
        </a:p>
      </dgm:t>
    </dgm:pt>
    <dgm:pt modelId="{9FD44C29-5287-1949-9C0C-D0DF664806FB}" type="parTrans" cxnId="{B62C758B-B2F1-2D49-AB7C-997AB97DC856}">
      <dgm:prSet/>
      <dgm:spPr/>
      <dgm:t>
        <a:bodyPr/>
        <a:lstStyle/>
        <a:p>
          <a:endParaRPr lang="en-US"/>
        </a:p>
      </dgm:t>
    </dgm:pt>
    <dgm:pt modelId="{FFE46104-E9F8-624E-B020-0DF1DF4BB37D}" type="sibTrans" cxnId="{B62C758B-B2F1-2D49-AB7C-997AB97DC856}">
      <dgm:prSet/>
      <dgm:spPr/>
      <dgm:t>
        <a:bodyPr/>
        <a:lstStyle/>
        <a:p>
          <a:endParaRPr lang="en-US"/>
        </a:p>
      </dgm:t>
    </dgm:pt>
    <dgm:pt modelId="{93104F81-D0D6-A24A-8E4A-ED1A1C4A5BD5}">
      <dgm:prSet/>
      <dgm:spPr/>
      <dgm:t>
        <a:bodyPr/>
        <a:lstStyle/>
        <a:p>
          <a:endParaRPr lang="en-US" dirty="0"/>
        </a:p>
      </dgm:t>
    </dgm:pt>
    <dgm:pt modelId="{EFC9572B-139E-1D4B-8F4B-9BE1B3A92FF4}" type="parTrans" cxnId="{69BC0812-FB9A-3D49-82C5-BD51AF8D6F33}">
      <dgm:prSet/>
      <dgm:spPr/>
      <dgm:t>
        <a:bodyPr/>
        <a:lstStyle/>
        <a:p>
          <a:endParaRPr lang="en-US"/>
        </a:p>
      </dgm:t>
    </dgm:pt>
    <dgm:pt modelId="{7F4F2CA9-A23A-6542-B385-8F45AC4F5245}" type="sibTrans" cxnId="{69BC0812-FB9A-3D49-82C5-BD51AF8D6F33}">
      <dgm:prSet/>
      <dgm:spPr/>
      <dgm:t>
        <a:bodyPr/>
        <a:lstStyle/>
        <a:p>
          <a:endParaRPr lang="en-US"/>
        </a:p>
      </dgm:t>
    </dgm:pt>
    <dgm:pt modelId="{B5014404-0ED3-0E48-8E01-3024DE3F009B}">
      <dgm:prSet/>
      <dgm:spPr/>
      <dgm:t>
        <a:bodyPr/>
        <a:lstStyle/>
        <a:p>
          <a:endParaRPr lang="en-US" dirty="0"/>
        </a:p>
      </dgm:t>
    </dgm:pt>
    <dgm:pt modelId="{DE8A6057-A497-B044-BA08-4ED0CDEB16C4}" type="parTrans" cxnId="{9842205B-98D3-1343-816B-71C4C624C9B2}">
      <dgm:prSet/>
      <dgm:spPr/>
      <dgm:t>
        <a:bodyPr/>
        <a:lstStyle/>
        <a:p>
          <a:endParaRPr lang="en-US"/>
        </a:p>
      </dgm:t>
    </dgm:pt>
    <dgm:pt modelId="{89A9ABD2-B8BD-B04F-B7A9-AECEBBECD5C8}" type="sibTrans" cxnId="{9842205B-98D3-1343-816B-71C4C624C9B2}">
      <dgm:prSet/>
      <dgm:spPr/>
      <dgm:t>
        <a:bodyPr/>
        <a:lstStyle/>
        <a:p>
          <a:endParaRPr lang="en-US"/>
        </a:p>
      </dgm:t>
    </dgm:pt>
    <dgm:pt modelId="{15A55B2F-0239-45EA-B616-5A55E3E1A41A}" type="pres">
      <dgm:prSet presAssocID="{86952280-0A77-4A0C-A6B2-D7ACC486118C}" presName="linear" presStyleCnt="0">
        <dgm:presLayoutVars>
          <dgm:dir/>
          <dgm:animLvl val="lvl"/>
          <dgm:resizeHandles val="exact"/>
        </dgm:presLayoutVars>
      </dgm:prSet>
      <dgm:spPr/>
    </dgm:pt>
    <dgm:pt modelId="{FF488290-29F2-42C1-BD51-2CB585DD2E79}" type="pres">
      <dgm:prSet presAssocID="{F4610897-B169-4993-96D2-9485D0784C36}" presName="parentLin" presStyleCnt="0"/>
      <dgm:spPr/>
    </dgm:pt>
    <dgm:pt modelId="{49892977-762C-4B9E-A039-B68CFD668295}" type="pres">
      <dgm:prSet presAssocID="{F4610897-B169-4993-96D2-9485D0784C36}" presName="parentLeftMargin" presStyleLbl="node1" presStyleIdx="0" presStyleCnt="4"/>
      <dgm:spPr/>
    </dgm:pt>
    <dgm:pt modelId="{E4A545E3-9920-4B23-BA65-5363E60D46F5}" type="pres">
      <dgm:prSet presAssocID="{F4610897-B169-4993-96D2-9485D0784C36}" presName="parentText" presStyleLbl="node1" presStyleIdx="0" presStyleCnt="4">
        <dgm:presLayoutVars>
          <dgm:chMax val="0"/>
          <dgm:bulletEnabled val="1"/>
        </dgm:presLayoutVars>
      </dgm:prSet>
      <dgm:spPr/>
    </dgm:pt>
    <dgm:pt modelId="{2F17229C-21A8-48F1-BE3C-2BB70F273501}" type="pres">
      <dgm:prSet presAssocID="{F4610897-B169-4993-96D2-9485D0784C36}" presName="negativeSpace" presStyleCnt="0"/>
      <dgm:spPr/>
    </dgm:pt>
    <dgm:pt modelId="{EA309F95-2CD2-4D88-A014-4FDC0587BAD5}" type="pres">
      <dgm:prSet presAssocID="{F4610897-B169-4993-96D2-9485D0784C36}" presName="childText" presStyleLbl="conFgAcc1" presStyleIdx="0" presStyleCnt="4">
        <dgm:presLayoutVars>
          <dgm:bulletEnabled val="1"/>
        </dgm:presLayoutVars>
      </dgm:prSet>
      <dgm:spPr/>
    </dgm:pt>
    <dgm:pt modelId="{D3A4BBFC-46E8-4B80-9517-790127AE34F1}" type="pres">
      <dgm:prSet presAssocID="{C8516881-B9E9-488B-B1C5-A20E68657EE7}" presName="spaceBetweenRectangles" presStyleCnt="0"/>
      <dgm:spPr/>
    </dgm:pt>
    <dgm:pt modelId="{3DE8B206-240A-4298-86D2-33B68C68BEFF}" type="pres">
      <dgm:prSet presAssocID="{5182C625-3604-4ECE-86DD-12BCF34D023F}" presName="parentLin" presStyleCnt="0"/>
      <dgm:spPr/>
    </dgm:pt>
    <dgm:pt modelId="{AEE90951-5163-48EF-A40F-E8DC00FA8172}" type="pres">
      <dgm:prSet presAssocID="{5182C625-3604-4ECE-86DD-12BCF34D023F}" presName="parentLeftMargin" presStyleLbl="node1" presStyleIdx="0" presStyleCnt="4"/>
      <dgm:spPr/>
    </dgm:pt>
    <dgm:pt modelId="{5AAAB003-98D8-45CD-A7FC-10C73261FEA7}" type="pres">
      <dgm:prSet presAssocID="{5182C625-3604-4ECE-86DD-12BCF34D023F}" presName="parentText" presStyleLbl="node1" presStyleIdx="1" presStyleCnt="4">
        <dgm:presLayoutVars>
          <dgm:chMax val="0"/>
          <dgm:bulletEnabled val="1"/>
        </dgm:presLayoutVars>
      </dgm:prSet>
      <dgm:spPr/>
    </dgm:pt>
    <dgm:pt modelId="{88387D7C-EBF8-43F4-B9B7-7B0ED8AFE3B9}" type="pres">
      <dgm:prSet presAssocID="{5182C625-3604-4ECE-86DD-12BCF34D023F}" presName="negativeSpace" presStyleCnt="0"/>
      <dgm:spPr/>
    </dgm:pt>
    <dgm:pt modelId="{6AE12014-5A13-474B-A90E-DAC7A3CE4FA2}" type="pres">
      <dgm:prSet presAssocID="{5182C625-3604-4ECE-86DD-12BCF34D023F}" presName="childText" presStyleLbl="conFgAcc1" presStyleIdx="1" presStyleCnt="4">
        <dgm:presLayoutVars>
          <dgm:bulletEnabled val="1"/>
        </dgm:presLayoutVars>
      </dgm:prSet>
      <dgm:spPr/>
    </dgm:pt>
    <dgm:pt modelId="{9E64D678-B86E-4530-83F6-6376A0DDB86B}" type="pres">
      <dgm:prSet presAssocID="{3FBEC1FE-B0D7-42BB-8DC3-51F63585AFA7}" presName="spaceBetweenRectangles" presStyleCnt="0"/>
      <dgm:spPr/>
    </dgm:pt>
    <dgm:pt modelId="{09E1CA05-2261-4F71-802B-CCDA1E1D06E5}" type="pres">
      <dgm:prSet presAssocID="{A06CDA3C-C577-4AF2-AD90-7BC71C25B3AF}" presName="parentLin" presStyleCnt="0"/>
      <dgm:spPr/>
    </dgm:pt>
    <dgm:pt modelId="{294A0320-1BDF-452F-8C60-F9F849ED3A86}" type="pres">
      <dgm:prSet presAssocID="{A06CDA3C-C577-4AF2-AD90-7BC71C25B3AF}" presName="parentLeftMargin" presStyleLbl="node1" presStyleIdx="1" presStyleCnt="4"/>
      <dgm:spPr/>
    </dgm:pt>
    <dgm:pt modelId="{46BFA7AD-FB11-4FA1-82EC-057A08E995A7}" type="pres">
      <dgm:prSet presAssocID="{A06CDA3C-C577-4AF2-AD90-7BC71C25B3AF}" presName="parentText" presStyleLbl="node1" presStyleIdx="2" presStyleCnt="4">
        <dgm:presLayoutVars>
          <dgm:chMax val="0"/>
          <dgm:bulletEnabled val="1"/>
        </dgm:presLayoutVars>
      </dgm:prSet>
      <dgm:spPr/>
    </dgm:pt>
    <dgm:pt modelId="{E9ED1A16-1249-4F86-A8C1-0F153702CB67}" type="pres">
      <dgm:prSet presAssocID="{A06CDA3C-C577-4AF2-AD90-7BC71C25B3AF}" presName="negativeSpace" presStyleCnt="0"/>
      <dgm:spPr/>
    </dgm:pt>
    <dgm:pt modelId="{A7CC5FD7-088A-4A17-A083-8A0076F0D6CB}" type="pres">
      <dgm:prSet presAssocID="{A06CDA3C-C577-4AF2-AD90-7BC71C25B3AF}" presName="childText" presStyleLbl="conFgAcc1" presStyleIdx="2" presStyleCnt="4">
        <dgm:presLayoutVars>
          <dgm:bulletEnabled val="1"/>
        </dgm:presLayoutVars>
      </dgm:prSet>
      <dgm:spPr/>
    </dgm:pt>
    <dgm:pt modelId="{63FCFF32-C321-41A4-B039-C1ED20612F17}" type="pres">
      <dgm:prSet presAssocID="{21CCAEC3-2686-46A8-B3E8-C23F94DEA39D}" presName="spaceBetweenRectangles" presStyleCnt="0"/>
      <dgm:spPr/>
    </dgm:pt>
    <dgm:pt modelId="{059A5430-77A0-499A-94FB-C1BC4B85BF66}" type="pres">
      <dgm:prSet presAssocID="{81015497-D303-4A5B-B450-639DF5B191CA}" presName="parentLin" presStyleCnt="0"/>
      <dgm:spPr/>
    </dgm:pt>
    <dgm:pt modelId="{3E4BF623-F495-47B7-B9BA-BC0DA3900163}" type="pres">
      <dgm:prSet presAssocID="{81015497-D303-4A5B-B450-639DF5B191CA}" presName="parentLeftMargin" presStyleLbl="node1" presStyleIdx="2" presStyleCnt="4"/>
      <dgm:spPr/>
    </dgm:pt>
    <dgm:pt modelId="{EB5AC707-D462-41EE-93CD-4EE37C399966}" type="pres">
      <dgm:prSet presAssocID="{81015497-D303-4A5B-B450-639DF5B191CA}" presName="parentText" presStyleLbl="node1" presStyleIdx="3" presStyleCnt="4">
        <dgm:presLayoutVars>
          <dgm:chMax val="0"/>
          <dgm:bulletEnabled val="1"/>
        </dgm:presLayoutVars>
      </dgm:prSet>
      <dgm:spPr/>
    </dgm:pt>
    <dgm:pt modelId="{1D306023-02CB-42EE-B304-8FBD1A592FA5}" type="pres">
      <dgm:prSet presAssocID="{81015497-D303-4A5B-B450-639DF5B191CA}" presName="negativeSpace" presStyleCnt="0"/>
      <dgm:spPr/>
    </dgm:pt>
    <dgm:pt modelId="{D7807B16-08C1-438E-87FB-C442D7611088}" type="pres">
      <dgm:prSet presAssocID="{81015497-D303-4A5B-B450-639DF5B191CA}" presName="childText" presStyleLbl="conFgAcc1" presStyleIdx="3" presStyleCnt="4">
        <dgm:presLayoutVars>
          <dgm:bulletEnabled val="1"/>
        </dgm:presLayoutVars>
      </dgm:prSet>
      <dgm:spPr/>
    </dgm:pt>
  </dgm:ptLst>
  <dgm:cxnLst>
    <dgm:cxn modelId="{AF13E705-4512-43FB-97B4-4D11DE5E562E}" srcId="{86952280-0A77-4A0C-A6B2-D7ACC486118C}" destId="{F4610897-B169-4993-96D2-9485D0784C36}" srcOrd="0" destOrd="0" parTransId="{17C8A399-4DF8-40FB-BA7F-E250D830A1D5}" sibTransId="{C8516881-B9E9-488B-B1C5-A20E68657EE7}"/>
    <dgm:cxn modelId="{69BC0812-FB9A-3D49-82C5-BD51AF8D6F33}" srcId="{F4610897-B169-4993-96D2-9485D0784C36}" destId="{93104F81-D0D6-A24A-8E4A-ED1A1C4A5BD5}" srcOrd="0" destOrd="0" parTransId="{EFC9572B-139E-1D4B-8F4B-9BE1B3A92FF4}" sibTransId="{7F4F2CA9-A23A-6542-B385-8F45AC4F5245}"/>
    <dgm:cxn modelId="{48EA0927-70F2-4567-8380-A98E45565793}" type="presOf" srcId="{81015497-D303-4A5B-B450-639DF5B191CA}" destId="{EB5AC707-D462-41EE-93CD-4EE37C399966}" srcOrd="1" destOrd="0" presId="urn:microsoft.com/office/officeart/2005/8/layout/list1"/>
    <dgm:cxn modelId="{6AF5272A-79FB-4B12-A454-B20333F03525}" srcId="{86952280-0A77-4A0C-A6B2-D7ACC486118C}" destId="{81015497-D303-4A5B-B450-639DF5B191CA}" srcOrd="3" destOrd="0" parTransId="{13DCEDBC-BF22-4DE4-80B6-5253216B45CE}" sibTransId="{83BE2484-0B3A-4D8F-81F7-9D2FC95B5A6F}"/>
    <dgm:cxn modelId="{ACAF2A2E-2CAD-304D-8730-F524D67ADA5B}" srcId="{A06CDA3C-C577-4AF2-AD90-7BC71C25B3AF}" destId="{A784CF50-E027-8B4A-9DE2-7FE2B384F3E8}" srcOrd="0" destOrd="0" parTransId="{F5B5FE5F-2259-F64F-965F-2F1BD5E1AA8B}" sibTransId="{D1318D9E-1C2A-FD46-AEEC-A302858F4D9E}"/>
    <dgm:cxn modelId="{9842205B-98D3-1343-816B-71C4C624C9B2}" srcId="{5182C625-3604-4ECE-86DD-12BCF34D023F}" destId="{B5014404-0ED3-0E48-8E01-3024DE3F009B}" srcOrd="0" destOrd="0" parTransId="{DE8A6057-A497-B044-BA08-4ED0CDEB16C4}" sibTransId="{89A9ABD2-B8BD-B04F-B7A9-AECEBBECD5C8}"/>
    <dgm:cxn modelId="{7AE23B63-836C-4513-A761-B0BF68C23D5D}" type="presOf" srcId="{5182C625-3604-4ECE-86DD-12BCF34D023F}" destId="{AEE90951-5163-48EF-A40F-E8DC00FA8172}" srcOrd="0" destOrd="0" presId="urn:microsoft.com/office/officeart/2005/8/layout/list1"/>
    <dgm:cxn modelId="{A61D0244-9C1D-4088-8288-09D58DFFE8B8}" type="presOf" srcId="{5182C625-3604-4ECE-86DD-12BCF34D023F}" destId="{5AAAB003-98D8-45CD-A7FC-10C73261FEA7}" srcOrd="1" destOrd="0" presId="urn:microsoft.com/office/officeart/2005/8/layout/list1"/>
    <dgm:cxn modelId="{0893864E-B8EE-461E-BE19-341F097923EE}" srcId="{86952280-0A77-4A0C-A6B2-D7ACC486118C}" destId="{5182C625-3604-4ECE-86DD-12BCF34D023F}" srcOrd="1" destOrd="0" parTransId="{6CF65B3F-8254-4E07-A433-6132833C8A5C}" sibTransId="{3FBEC1FE-B0D7-42BB-8DC3-51F63585AFA7}"/>
    <dgm:cxn modelId="{F8080270-76E5-4143-9CF6-E51419AD1C98}" srcId="{86952280-0A77-4A0C-A6B2-D7ACC486118C}" destId="{A06CDA3C-C577-4AF2-AD90-7BC71C25B3AF}" srcOrd="2" destOrd="0" parTransId="{BDCF0A64-7236-4091-93E1-F262F7C8CA08}" sibTransId="{21CCAEC3-2686-46A8-B3E8-C23F94DEA39D}"/>
    <dgm:cxn modelId="{0CDA0372-A957-430D-A899-899C649535B7}" type="presOf" srcId="{A06CDA3C-C577-4AF2-AD90-7BC71C25B3AF}" destId="{294A0320-1BDF-452F-8C60-F9F849ED3A86}" srcOrd="0" destOrd="0" presId="urn:microsoft.com/office/officeart/2005/8/layout/list1"/>
    <dgm:cxn modelId="{4FDE7278-9567-461C-BB2C-7C0B877E8A67}" type="presOf" srcId="{86952280-0A77-4A0C-A6B2-D7ACC486118C}" destId="{15A55B2F-0239-45EA-B616-5A55E3E1A41A}" srcOrd="0" destOrd="0" presId="urn:microsoft.com/office/officeart/2005/8/layout/list1"/>
    <dgm:cxn modelId="{69F31B87-3FFC-8845-8721-76EA6DF2E9C1}" type="presOf" srcId="{B5014404-0ED3-0E48-8E01-3024DE3F009B}" destId="{6AE12014-5A13-474B-A90E-DAC7A3CE4FA2}" srcOrd="0" destOrd="0" presId="urn:microsoft.com/office/officeart/2005/8/layout/list1"/>
    <dgm:cxn modelId="{B62C758B-B2F1-2D49-AB7C-997AB97DC856}" srcId="{81015497-D303-4A5B-B450-639DF5B191CA}" destId="{ED3F47E6-3D5F-FD4C-BB53-ECFE16AEE5EE}" srcOrd="0" destOrd="0" parTransId="{9FD44C29-5287-1949-9C0C-D0DF664806FB}" sibTransId="{FFE46104-E9F8-624E-B020-0DF1DF4BB37D}"/>
    <dgm:cxn modelId="{662F0E91-1E33-4FDD-8A68-48A770901395}" type="presOf" srcId="{F4610897-B169-4993-96D2-9485D0784C36}" destId="{49892977-762C-4B9E-A039-B68CFD668295}" srcOrd="0" destOrd="0" presId="urn:microsoft.com/office/officeart/2005/8/layout/list1"/>
    <dgm:cxn modelId="{E0185C9F-9A7B-4A5C-A69E-931560DDCCC0}" type="presOf" srcId="{F4610897-B169-4993-96D2-9485D0784C36}" destId="{E4A545E3-9920-4B23-BA65-5363E60D46F5}" srcOrd="1" destOrd="0" presId="urn:microsoft.com/office/officeart/2005/8/layout/list1"/>
    <dgm:cxn modelId="{F0179DA8-0955-9749-896A-5B8DE5A959BC}" type="presOf" srcId="{93104F81-D0D6-A24A-8E4A-ED1A1C4A5BD5}" destId="{EA309F95-2CD2-4D88-A014-4FDC0587BAD5}" srcOrd="0" destOrd="0" presId="urn:microsoft.com/office/officeart/2005/8/layout/list1"/>
    <dgm:cxn modelId="{17BCBCC0-B2A2-4E5E-8BC5-E63F96FF0D02}" type="presOf" srcId="{81015497-D303-4A5B-B450-639DF5B191CA}" destId="{3E4BF623-F495-47B7-B9BA-BC0DA3900163}" srcOrd="0" destOrd="0" presId="urn:microsoft.com/office/officeart/2005/8/layout/list1"/>
    <dgm:cxn modelId="{0C642DC1-6CCE-D84A-9587-B150791FC471}" type="presOf" srcId="{A784CF50-E027-8B4A-9DE2-7FE2B384F3E8}" destId="{A7CC5FD7-088A-4A17-A083-8A0076F0D6CB}" srcOrd="0" destOrd="0" presId="urn:microsoft.com/office/officeart/2005/8/layout/list1"/>
    <dgm:cxn modelId="{A9E895C8-9802-48FA-A90C-202099DA59EC}" type="presOf" srcId="{A06CDA3C-C577-4AF2-AD90-7BC71C25B3AF}" destId="{46BFA7AD-FB11-4FA1-82EC-057A08E995A7}" srcOrd="1" destOrd="0" presId="urn:microsoft.com/office/officeart/2005/8/layout/list1"/>
    <dgm:cxn modelId="{E327BEE2-D722-5547-9A5F-BB971F0D8B12}" type="presOf" srcId="{ED3F47E6-3D5F-FD4C-BB53-ECFE16AEE5EE}" destId="{D7807B16-08C1-438E-87FB-C442D7611088}" srcOrd="0" destOrd="0" presId="urn:microsoft.com/office/officeart/2005/8/layout/list1"/>
    <dgm:cxn modelId="{8971459F-0FD4-40F8-9019-7A114FB53AC1}" type="presParOf" srcId="{15A55B2F-0239-45EA-B616-5A55E3E1A41A}" destId="{FF488290-29F2-42C1-BD51-2CB585DD2E79}" srcOrd="0" destOrd="0" presId="urn:microsoft.com/office/officeart/2005/8/layout/list1"/>
    <dgm:cxn modelId="{A49DEE72-9AC0-4B9F-AF5D-E36AD1782CB2}" type="presParOf" srcId="{FF488290-29F2-42C1-BD51-2CB585DD2E79}" destId="{49892977-762C-4B9E-A039-B68CFD668295}" srcOrd="0" destOrd="0" presId="urn:microsoft.com/office/officeart/2005/8/layout/list1"/>
    <dgm:cxn modelId="{653D710A-2DF8-48E3-9118-F1812E4289BE}" type="presParOf" srcId="{FF488290-29F2-42C1-BD51-2CB585DD2E79}" destId="{E4A545E3-9920-4B23-BA65-5363E60D46F5}" srcOrd="1" destOrd="0" presId="urn:microsoft.com/office/officeart/2005/8/layout/list1"/>
    <dgm:cxn modelId="{22052321-59B5-4A46-BD49-72C65E45C43C}" type="presParOf" srcId="{15A55B2F-0239-45EA-B616-5A55E3E1A41A}" destId="{2F17229C-21A8-48F1-BE3C-2BB70F273501}" srcOrd="1" destOrd="0" presId="urn:microsoft.com/office/officeart/2005/8/layout/list1"/>
    <dgm:cxn modelId="{3F24B1D2-7115-4C72-BCF8-4E4262FC397F}" type="presParOf" srcId="{15A55B2F-0239-45EA-B616-5A55E3E1A41A}" destId="{EA309F95-2CD2-4D88-A014-4FDC0587BAD5}" srcOrd="2" destOrd="0" presId="urn:microsoft.com/office/officeart/2005/8/layout/list1"/>
    <dgm:cxn modelId="{4EFCCD74-430F-41DD-BDF1-D3775DB33AB1}" type="presParOf" srcId="{15A55B2F-0239-45EA-B616-5A55E3E1A41A}" destId="{D3A4BBFC-46E8-4B80-9517-790127AE34F1}" srcOrd="3" destOrd="0" presId="urn:microsoft.com/office/officeart/2005/8/layout/list1"/>
    <dgm:cxn modelId="{C990EB0A-EA6D-420F-B3EA-A70991F2EC7B}" type="presParOf" srcId="{15A55B2F-0239-45EA-B616-5A55E3E1A41A}" destId="{3DE8B206-240A-4298-86D2-33B68C68BEFF}" srcOrd="4" destOrd="0" presId="urn:microsoft.com/office/officeart/2005/8/layout/list1"/>
    <dgm:cxn modelId="{B4351B4D-B81A-4F9C-99B4-243CB27D8CC1}" type="presParOf" srcId="{3DE8B206-240A-4298-86D2-33B68C68BEFF}" destId="{AEE90951-5163-48EF-A40F-E8DC00FA8172}" srcOrd="0" destOrd="0" presId="urn:microsoft.com/office/officeart/2005/8/layout/list1"/>
    <dgm:cxn modelId="{F5155E32-D7EC-4E2C-8421-CE4F1AD1081B}" type="presParOf" srcId="{3DE8B206-240A-4298-86D2-33B68C68BEFF}" destId="{5AAAB003-98D8-45CD-A7FC-10C73261FEA7}" srcOrd="1" destOrd="0" presId="urn:microsoft.com/office/officeart/2005/8/layout/list1"/>
    <dgm:cxn modelId="{FB1DF0D1-FB4A-4B64-AC18-CE9C5501F40E}" type="presParOf" srcId="{15A55B2F-0239-45EA-B616-5A55E3E1A41A}" destId="{88387D7C-EBF8-43F4-B9B7-7B0ED8AFE3B9}" srcOrd="5" destOrd="0" presId="urn:microsoft.com/office/officeart/2005/8/layout/list1"/>
    <dgm:cxn modelId="{D4628818-CF37-49DB-8348-3E41DC4F5F70}" type="presParOf" srcId="{15A55B2F-0239-45EA-B616-5A55E3E1A41A}" destId="{6AE12014-5A13-474B-A90E-DAC7A3CE4FA2}" srcOrd="6" destOrd="0" presId="urn:microsoft.com/office/officeart/2005/8/layout/list1"/>
    <dgm:cxn modelId="{D7049BB3-04FF-443D-BDFB-EFFB034DD72C}" type="presParOf" srcId="{15A55B2F-0239-45EA-B616-5A55E3E1A41A}" destId="{9E64D678-B86E-4530-83F6-6376A0DDB86B}" srcOrd="7" destOrd="0" presId="urn:microsoft.com/office/officeart/2005/8/layout/list1"/>
    <dgm:cxn modelId="{65B9DE0F-836D-4608-B271-C59C5E0AE9B4}" type="presParOf" srcId="{15A55B2F-0239-45EA-B616-5A55E3E1A41A}" destId="{09E1CA05-2261-4F71-802B-CCDA1E1D06E5}" srcOrd="8" destOrd="0" presId="urn:microsoft.com/office/officeart/2005/8/layout/list1"/>
    <dgm:cxn modelId="{3E30D0A4-EFD2-4FBE-B088-F08E5E36A88D}" type="presParOf" srcId="{09E1CA05-2261-4F71-802B-CCDA1E1D06E5}" destId="{294A0320-1BDF-452F-8C60-F9F849ED3A86}" srcOrd="0" destOrd="0" presId="urn:microsoft.com/office/officeart/2005/8/layout/list1"/>
    <dgm:cxn modelId="{74901A58-8725-4BC5-BD2B-60795B41BDD4}" type="presParOf" srcId="{09E1CA05-2261-4F71-802B-CCDA1E1D06E5}" destId="{46BFA7AD-FB11-4FA1-82EC-057A08E995A7}" srcOrd="1" destOrd="0" presId="urn:microsoft.com/office/officeart/2005/8/layout/list1"/>
    <dgm:cxn modelId="{1BD10A35-9014-4CBA-8FE1-FF8D5AB154F8}" type="presParOf" srcId="{15A55B2F-0239-45EA-B616-5A55E3E1A41A}" destId="{E9ED1A16-1249-4F86-A8C1-0F153702CB67}" srcOrd="9" destOrd="0" presId="urn:microsoft.com/office/officeart/2005/8/layout/list1"/>
    <dgm:cxn modelId="{4B1DE29E-555C-46B5-9651-327ED4609A0E}" type="presParOf" srcId="{15A55B2F-0239-45EA-B616-5A55E3E1A41A}" destId="{A7CC5FD7-088A-4A17-A083-8A0076F0D6CB}" srcOrd="10" destOrd="0" presId="urn:microsoft.com/office/officeart/2005/8/layout/list1"/>
    <dgm:cxn modelId="{9747919A-76A5-400C-8517-6EDE3F8B8FC6}" type="presParOf" srcId="{15A55B2F-0239-45EA-B616-5A55E3E1A41A}" destId="{63FCFF32-C321-41A4-B039-C1ED20612F17}" srcOrd="11" destOrd="0" presId="urn:microsoft.com/office/officeart/2005/8/layout/list1"/>
    <dgm:cxn modelId="{C2FA41AE-B7A2-4912-9FBD-BD82AF536BF3}" type="presParOf" srcId="{15A55B2F-0239-45EA-B616-5A55E3E1A41A}" destId="{059A5430-77A0-499A-94FB-C1BC4B85BF66}" srcOrd="12" destOrd="0" presId="urn:microsoft.com/office/officeart/2005/8/layout/list1"/>
    <dgm:cxn modelId="{B87674A2-4EDF-4042-BC36-CFB2F2EAFD8E}" type="presParOf" srcId="{059A5430-77A0-499A-94FB-C1BC4B85BF66}" destId="{3E4BF623-F495-47B7-B9BA-BC0DA3900163}" srcOrd="0" destOrd="0" presId="urn:microsoft.com/office/officeart/2005/8/layout/list1"/>
    <dgm:cxn modelId="{EF1287D2-2F7D-4BB3-A998-3F2A26996E69}" type="presParOf" srcId="{059A5430-77A0-499A-94FB-C1BC4B85BF66}" destId="{EB5AC707-D462-41EE-93CD-4EE37C399966}" srcOrd="1" destOrd="0" presId="urn:microsoft.com/office/officeart/2005/8/layout/list1"/>
    <dgm:cxn modelId="{4B1DDDAE-9E81-4244-90D4-6A706CF9FBC1}" type="presParOf" srcId="{15A55B2F-0239-45EA-B616-5A55E3E1A41A}" destId="{1D306023-02CB-42EE-B304-8FBD1A592FA5}" srcOrd="13" destOrd="0" presId="urn:microsoft.com/office/officeart/2005/8/layout/list1"/>
    <dgm:cxn modelId="{E019CA6D-267D-4A39-B9EE-38095A2AE22C}" type="presParOf" srcId="{15A55B2F-0239-45EA-B616-5A55E3E1A41A}" destId="{D7807B16-08C1-438E-87FB-C442D761108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0FEA5-F3BC-4C28-B1B7-5B30E989D80C}">
      <dsp:nvSpPr>
        <dsp:cNvPr id="0" name=""/>
        <dsp:cNvSpPr/>
      </dsp:nvSpPr>
      <dsp:spPr>
        <a:xfrm>
          <a:off x="430768" y="0"/>
          <a:ext cx="4882038" cy="18967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71740-6444-4D22-BA56-7DD0DB08B7B0}">
      <dsp:nvSpPr>
        <dsp:cNvPr id="0" name=""/>
        <dsp:cNvSpPr/>
      </dsp:nvSpPr>
      <dsp:spPr>
        <a:xfrm>
          <a:off x="1963" y="569019"/>
          <a:ext cx="1275477" cy="75869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solidFill>
                <a:schemeClr val="bg1"/>
              </a:solidFill>
            </a:rPr>
            <a:t>Hospitality managers looking to modernize their operations. </a:t>
          </a:r>
        </a:p>
      </dsp:txBody>
      <dsp:txXfrm>
        <a:off x="38999" y="606055"/>
        <a:ext cx="1201405" cy="684620"/>
      </dsp:txXfrm>
    </dsp:sp>
    <dsp:sp modelId="{C0E7D4B4-D791-4C50-89BA-98185B50CEE9}">
      <dsp:nvSpPr>
        <dsp:cNvPr id="0" name=""/>
        <dsp:cNvSpPr/>
      </dsp:nvSpPr>
      <dsp:spPr>
        <a:xfrm>
          <a:off x="1490020" y="569019"/>
          <a:ext cx="1275477" cy="75869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solidFill>
                <a:schemeClr val="bg1"/>
              </a:solidFill>
            </a:rPr>
            <a:t>Tech startups and software developers creating solutions for the hospitality sector.</a:t>
          </a:r>
        </a:p>
      </dsp:txBody>
      <dsp:txXfrm>
        <a:off x="1527056" y="606055"/>
        <a:ext cx="1201405" cy="684620"/>
      </dsp:txXfrm>
    </dsp:sp>
    <dsp:sp modelId="{A3C2460C-21BF-48A6-A4C3-31154DE79D76}">
      <dsp:nvSpPr>
        <dsp:cNvPr id="0" name=""/>
        <dsp:cNvSpPr/>
      </dsp:nvSpPr>
      <dsp:spPr>
        <a:xfrm>
          <a:off x="2978077" y="569019"/>
          <a:ext cx="1275477" cy="75869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solidFill>
                <a:schemeClr val="bg1"/>
              </a:solidFill>
            </a:rPr>
            <a:t>Hotel owners interested in integrating advanced technology into their properties.</a:t>
          </a:r>
        </a:p>
      </dsp:txBody>
      <dsp:txXfrm>
        <a:off x="3015113" y="606055"/>
        <a:ext cx="1201405" cy="684620"/>
      </dsp:txXfrm>
    </dsp:sp>
    <dsp:sp modelId="{DD163BF0-F3F0-4D26-9EAC-0CC8EBADD089}">
      <dsp:nvSpPr>
        <dsp:cNvPr id="0" name=""/>
        <dsp:cNvSpPr/>
      </dsp:nvSpPr>
      <dsp:spPr>
        <a:xfrm>
          <a:off x="4466134" y="569019"/>
          <a:ext cx="1275477" cy="75869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solidFill>
                <a:schemeClr val="bg1"/>
              </a:solidFill>
            </a:rPr>
            <a:t>Industry consultants specializing in digital transformation and tech integration. </a:t>
          </a:r>
          <a:r>
            <a:rPr lang="en-US" sz="800" b="0" i="0" kern="1200" dirty="0">
              <a:solidFill>
                <a:schemeClr val="bg1">
                  <a:lumMod val="75000"/>
                  <a:lumOff val="25000"/>
                </a:schemeClr>
              </a:solidFill>
              <a:latin typeface="Proxima Nova"/>
            </a:rPr>
            <a:t>(Smith, 2023).</a:t>
          </a:r>
          <a:endParaRPr lang="en-US" sz="800" kern="1200" dirty="0"/>
        </a:p>
      </dsp:txBody>
      <dsp:txXfrm>
        <a:off x="4503170" y="606055"/>
        <a:ext cx="1201405" cy="684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93AF7-B704-4507-9946-66C205510038}">
      <dsp:nvSpPr>
        <dsp:cNvPr id="0" name=""/>
        <dsp:cNvSpPr/>
      </dsp:nvSpPr>
      <dsp:spPr>
        <a:xfrm>
          <a:off x="-1336424" y="-226967"/>
          <a:ext cx="1742117" cy="1742117"/>
        </a:xfrm>
        <a:prstGeom prst="blockArc">
          <a:avLst>
            <a:gd name="adj1" fmla="val 18900000"/>
            <a:gd name="adj2" fmla="val 2700000"/>
            <a:gd name="adj3" fmla="val 1240"/>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E20FB7-9CA0-4135-9E1F-12B321D24A0C}">
      <dsp:nvSpPr>
        <dsp:cNvPr id="0" name=""/>
        <dsp:cNvSpPr/>
      </dsp:nvSpPr>
      <dsp:spPr>
        <a:xfrm>
          <a:off x="393532" y="329265"/>
          <a:ext cx="4504755" cy="6296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1248" tIns="30480" rIns="30480" bIns="3048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bg1">
                  <a:lumMod val="75000"/>
                  <a:lumOff val="25000"/>
                </a:schemeClr>
              </a:solidFill>
              <a:latin typeface="Proxima Nova"/>
            </a:rPr>
            <a:t>Venue Selection</a:t>
          </a:r>
          <a:r>
            <a:rPr lang="en-US" sz="1200" b="1" kern="1200" dirty="0">
              <a:solidFill>
                <a:schemeClr val="tx2"/>
              </a:solidFill>
              <a:latin typeface="Arial Black" panose="020B0604020202020204" pitchFamily="34" charset="0"/>
              <a:ea typeface="ADLaM Display" panose="02010000000000000000" pitchFamily="2" charset="0"/>
              <a:cs typeface="Arial Black" panose="020B0604020202020204" pitchFamily="34" charset="0"/>
            </a:rPr>
            <a:t>: "</a:t>
          </a:r>
          <a:r>
            <a:rPr lang="en-US" sz="1000" kern="1200" dirty="0">
              <a:solidFill>
                <a:schemeClr val="bg2"/>
              </a:solidFill>
              <a:latin typeface="Arial Black" panose="020B0604020202020204" pitchFamily="34" charset="0"/>
              <a:ea typeface="ADLaM Display" panose="02010000000000000000" pitchFamily="2" charset="0"/>
              <a:cs typeface="Arial Black" panose="020B0604020202020204" pitchFamily="34" charset="0"/>
            </a:rPr>
            <a:t>The Glasshouse Edinburgh", Scotland</a:t>
          </a:r>
        </a:p>
      </dsp:txBody>
      <dsp:txXfrm>
        <a:off x="393532" y="329265"/>
        <a:ext cx="4504755" cy="629652"/>
      </dsp:txXfrm>
    </dsp:sp>
    <dsp:sp modelId="{263AB931-1021-456D-A326-7C8EB8C076FA}">
      <dsp:nvSpPr>
        <dsp:cNvPr id="0" name=""/>
        <dsp:cNvSpPr/>
      </dsp:nvSpPr>
      <dsp:spPr>
        <a:xfrm>
          <a:off x="0" y="250558"/>
          <a:ext cx="787065" cy="78706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09F95-2CD2-4D88-A014-4FDC0587BAD5}">
      <dsp:nvSpPr>
        <dsp:cNvPr id="0" name=""/>
        <dsp:cNvSpPr/>
      </dsp:nvSpPr>
      <dsp:spPr>
        <a:xfrm>
          <a:off x="0" y="485108"/>
          <a:ext cx="7290951" cy="2520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5859" tIns="208280" rIns="565859" bIns="71120" numCol="1" spcCol="1270" anchor="t" anchorCtr="0">
          <a:noAutofit/>
        </a:bodyPr>
        <a:lstStyle/>
        <a:p>
          <a:pPr marL="57150" lvl="1" indent="-57150" algn="l" defTabSz="444500">
            <a:lnSpc>
              <a:spcPct val="90000"/>
            </a:lnSpc>
            <a:spcBef>
              <a:spcPct val="0"/>
            </a:spcBef>
            <a:spcAft>
              <a:spcPct val="15000"/>
            </a:spcAft>
            <a:buChar char="•"/>
          </a:pPr>
          <a:endParaRPr lang="en-US" sz="1000" kern="1200" dirty="0"/>
        </a:p>
      </dsp:txBody>
      <dsp:txXfrm>
        <a:off x="0" y="485108"/>
        <a:ext cx="7290951" cy="252000"/>
      </dsp:txXfrm>
    </dsp:sp>
    <dsp:sp modelId="{E4A545E3-9920-4B23-BA65-5363E60D46F5}">
      <dsp:nvSpPr>
        <dsp:cNvPr id="0" name=""/>
        <dsp:cNvSpPr/>
      </dsp:nvSpPr>
      <dsp:spPr>
        <a:xfrm>
          <a:off x="364547" y="337508"/>
          <a:ext cx="5103665" cy="295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906" tIns="0" rIns="192906" bIns="0" numCol="1" spcCol="1270" anchor="ctr" anchorCtr="0">
          <a:noAutofit/>
        </a:bodyPr>
        <a:lstStyle/>
        <a:p>
          <a:pPr marL="0" lvl="0" indent="0" algn="l" defTabSz="355600">
            <a:lnSpc>
              <a:spcPct val="90000"/>
            </a:lnSpc>
            <a:spcBef>
              <a:spcPct val="0"/>
            </a:spcBef>
            <a:spcAft>
              <a:spcPct val="35000"/>
            </a:spcAft>
            <a:buNone/>
          </a:pPr>
          <a:r>
            <a:rPr lang="en-US" sz="800" b="1" i="0" kern="1200" dirty="0">
              <a:solidFill>
                <a:prstClr val="black">
                  <a:lumMod val="75000"/>
                  <a:lumOff val="25000"/>
                </a:prstClr>
              </a:solidFill>
              <a:latin typeface="Proxima Nova"/>
              <a:ea typeface="+mn-ea"/>
              <a:cs typeface="+mn-cs"/>
            </a:rPr>
            <a:t>Capacities</a:t>
          </a:r>
          <a:r>
            <a:rPr lang="en-US" sz="800" b="0" i="0" kern="1200" dirty="0">
              <a:solidFill>
                <a:prstClr val="black">
                  <a:lumMod val="75000"/>
                  <a:lumOff val="25000"/>
                </a:prstClr>
              </a:solidFill>
              <a:latin typeface="Proxima Nova"/>
              <a:ea typeface="+mn-ea"/>
              <a:cs typeface="+mn-cs"/>
            </a:rPr>
            <a:t>: Suitable for large-scale events, offering a variety of spaces including a main conference hall, breakout rooms, and exhibition areas.</a:t>
          </a:r>
        </a:p>
      </dsp:txBody>
      <dsp:txXfrm>
        <a:off x="378957" y="351918"/>
        <a:ext cx="5074845" cy="266380"/>
      </dsp:txXfrm>
    </dsp:sp>
    <dsp:sp modelId="{6AE12014-5A13-474B-A90E-DAC7A3CE4FA2}">
      <dsp:nvSpPr>
        <dsp:cNvPr id="0" name=""/>
        <dsp:cNvSpPr/>
      </dsp:nvSpPr>
      <dsp:spPr>
        <a:xfrm>
          <a:off x="0" y="938708"/>
          <a:ext cx="7290951" cy="2520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5859" tIns="208280" rIns="565859" bIns="71120" numCol="1" spcCol="1270" anchor="t" anchorCtr="0">
          <a:noAutofit/>
        </a:bodyPr>
        <a:lstStyle/>
        <a:p>
          <a:pPr marL="57150" lvl="1" indent="-57150" algn="l" defTabSz="444500">
            <a:lnSpc>
              <a:spcPct val="90000"/>
            </a:lnSpc>
            <a:spcBef>
              <a:spcPct val="0"/>
            </a:spcBef>
            <a:spcAft>
              <a:spcPct val="15000"/>
            </a:spcAft>
            <a:buChar char="•"/>
          </a:pPr>
          <a:endParaRPr lang="en-US" sz="1000" kern="1200" dirty="0"/>
        </a:p>
      </dsp:txBody>
      <dsp:txXfrm>
        <a:off x="0" y="938708"/>
        <a:ext cx="7290951" cy="252000"/>
      </dsp:txXfrm>
    </dsp:sp>
    <dsp:sp modelId="{5AAAB003-98D8-45CD-A7FC-10C73261FEA7}">
      <dsp:nvSpPr>
        <dsp:cNvPr id="0" name=""/>
        <dsp:cNvSpPr/>
      </dsp:nvSpPr>
      <dsp:spPr>
        <a:xfrm>
          <a:off x="364547" y="791108"/>
          <a:ext cx="5103665" cy="295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906" tIns="0" rIns="192906" bIns="0" numCol="1" spcCol="1270" anchor="ctr" anchorCtr="0">
          <a:noAutofit/>
        </a:bodyPr>
        <a:lstStyle/>
        <a:p>
          <a:pPr marL="0" lvl="0" indent="0" algn="l" defTabSz="444500">
            <a:lnSpc>
              <a:spcPct val="90000"/>
            </a:lnSpc>
            <a:spcBef>
              <a:spcPct val="0"/>
            </a:spcBef>
            <a:spcAft>
              <a:spcPct val="35000"/>
            </a:spcAft>
            <a:buNone/>
          </a:pPr>
          <a:r>
            <a:rPr lang="en-US" sz="1000" b="1" i="0" kern="1200" dirty="0">
              <a:solidFill>
                <a:schemeClr val="bg1">
                  <a:lumMod val="75000"/>
                  <a:lumOff val="25000"/>
                </a:schemeClr>
              </a:solidFill>
              <a:latin typeface="Proxima Nova"/>
            </a:rPr>
            <a:t>Lighting and AV Equipment</a:t>
          </a:r>
          <a:r>
            <a:rPr lang="en-US" sz="1000" b="0" i="0" kern="1200" dirty="0">
              <a:solidFill>
                <a:schemeClr val="bg1">
                  <a:lumMod val="75000"/>
                  <a:lumOff val="25000"/>
                </a:schemeClr>
              </a:solidFill>
              <a:latin typeface="Proxima Nova"/>
            </a:rPr>
            <a:t>: Projectors, screens, microphones, and sound systems.</a:t>
          </a:r>
          <a:endParaRPr lang="en-US" sz="1000" kern="1200" dirty="0"/>
        </a:p>
      </dsp:txBody>
      <dsp:txXfrm>
        <a:off x="378957" y="805518"/>
        <a:ext cx="5074845" cy="266380"/>
      </dsp:txXfrm>
    </dsp:sp>
    <dsp:sp modelId="{A7CC5FD7-088A-4A17-A083-8A0076F0D6CB}">
      <dsp:nvSpPr>
        <dsp:cNvPr id="0" name=""/>
        <dsp:cNvSpPr/>
      </dsp:nvSpPr>
      <dsp:spPr>
        <a:xfrm>
          <a:off x="0" y="1392309"/>
          <a:ext cx="7290951" cy="2520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5859" tIns="208280" rIns="565859" bIns="71120" numCol="1" spcCol="1270" anchor="t" anchorCtr="0">
          <a:noAutofit/>
        </a:bodyPr>
        <a:lstStyle/>
        <a:p>
          <a:pPr marL="57150" lvl="1" indent="-57150" algn="l" defTabSz="444500">
            <a:lnSpc>
              <a:spcPct val="90000"/>
            </a:lnSpc>
            <a:spcBef>
              <a:spcPct val="0"/>
            </a:spcBef>
            <a:spcAft>
              <a:spcPct val="15000"/>
            </a:spcAft>
            <a:buChar char="•"/>
          </a:pPr>
          <a:endParaRPr lang="en-US" sz="1000" kern="1200" dirty="0"/>
        </a:p>
      </dsp:txBody>
      <dsp:txXfrm>
        <a:off x="0" y="1392309"/>
        <a:ext cx="7290951" cy="252000"/>
      </dsp:txXfrm>
    </dsp:sp>
    <dsp:sp modelId="{46BFA7AD-FB11-4FA1-82EC-057A08E995A7}">
      <dsp:nvSpPr>
        <dsp:cNvPr id="0" name=""/>
        <dsp:cNvSpPr/>
      </dsp:nvSpPr>
      <dsp:spPr>
        <a:xfrm>
          <a:off x="364547" y="1244708"/>
          <a:ext cx="5103665" cy="295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906" tIns="0" rIns="192906" bIns="0" numCol="1" spcCol="1270" anchor="ctr" anchorCtr="0">
          <a:noAutofit/>
        </a:bodyPr>
        <a:lstStyle/>
        <a:p>
          <a:pPr marL="0" lvl="0" indent="0" algn="l" defTabSz="355600">
            <a:lnSpc>
              <a:spcPct val="90000"/>
            </a:lnSpc>
            <a:spcBef>
              <a:spcPct val="0"/>
            </a:spcBef>
            <a:spcAft>
              <a:spcPct val="35000"/>
            </a:spcAft>
            <a:buNone/>
          </a:pPr>
          <a:r>
            <a:rPr lang="en-US" sz="800" b="1" i="0" kern="1200" dirty="0">
              <a:solidFill>
                <a:prstClr val="black">
                  <a:lumMod val="75000"/>
                  <a:lumOff val="25000"/>
                </a:prstClr>
              </a:solidFill>
              <a:latin typeface="Proxima Nova"/>
              <a:ea typeface="+mn-ea"/>
              <a:cs typeface="+mn-cs"/>
            </a:rPr>
            <a:t>Layout</a:t>
          </a:r>
          <a:r>
            <a:rPr lang="en-US" sz="800" b="0" i="0" kern="1200" dirty="0">
              <a:solidFill>
                <a:prstClr val="black">
                  <a:lumMod val="75000"/>
                  <a:lumOff val="25000"/>
                </a:prstClr>
              </a:solidFill>
              <a:latin typeface="Proxima Nova"/>
              <a:ea typeface="+mn-ea"/>
              <a:cs typeface="+mn-cs"/>
            </a:rPr>
            <a:t>: Flexible spaces that can be customized for different setups such as keynotes, panels, workshops, and exhibitions.</a:t>
          </a:r>
        </a:p>
      </dsp:txBody>
      <dsp:txXfrm>
        <a:off x="378957" y="1259118"/>
        <a:ext cx="5074845" cy="266380"/>
      </dsp:txXfrm>
    </dsp:sp>
    <dsp:sp modelId="{D7807B16-08C1-438E-87FB-C442D7611088}">
      <dsp:nvSpPr>
        <dsp:cNvPr id="0" name=""/>
        <dsp:cNvSpPr/>
      </dsp:nvSpPr>
      <dsp:spPr>
        <a:xfrm>
          <a:off x="0" y="1845909"/>
          <a:ext cx="7290951" cy="2520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5859" tIns="208280" rIns="565859" bIns="71120" numCol="1" spcCol="1270" anchor="t" anchorCtr="0">
          <a:noAutofit/>
        </a:bodyPr>
        <a:lstStyle/>
        <a:p>
          <a:pPr marL="57150" lvl="1" indent="-57150" algn="l" defTabSz="444500">
            <a:lnSpc>
              <a:spcPct val="90000"/>
            </a:lnSpc>
            <a:spcBef>
              <a:spcPct val="0"/>
            </a:spcBef>
            <a:spcAft>
              <a:spcPct val="15000"/>
            </a:spcAft>
            <a:buChar char="•"/>
          </a:pPr>
          <a:endParaRPr lang="en-US" sz="1000" kern="1200" dirty="0"/>
        </a:p>
      </dsp:txBody>
      <dsp:txXfrm>
        <a:off x="0" y="1845909"/>
        <a:ext cx="7290951" cy="252000"/>
      </dsp:txXfrm>
    </dsp:sp>
    <dsp:sp modelId="{EB5AC707-D462-41EE-93CD-4EE37C399966}">
      <dsp:nvSpPr>
        <dsp:cNvPr id="0" name=""/>
        <dsp:cNvSpPr/>
      </dsp:nvSpPr>
      <dsp:spPr>
        <a:xfrm>
          <a:off x="364547" y="1698309"/>
          <a:ext cx="5103665" cy="295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906" tIns="0" rIns="192906" bIns="0" numCol="1" spcCol="1270" anchor="ctr" anchorCtr="0">
          <a:noAutofit/>
        </a:bodyPr>
        <a:lstStyle/>
        <a:p>
          <a:pPr marL="0" lvl="0" indent="0" algn="l" defTabSz="355600">
            <a:lnSpc>
              <a:spcPct val="90000"/>
            </a:lnSpc>
            <a:spcBef>
              <a:spcPct val="0"/>
            </a:spcBef>
            <a:spcAft>
              <a:spcPct val="35000"/>
            </a:spcAft>
            <a:buNone/>
          </a:pPr>
          <a:r>
            <a:rPr lang="en-US" sz="800" b="1" i="0" kern="1200" dirty="0">
              <a:solidFill>
                <a:prstClr val="black">
                  <a:lumMod val="75000"/>
                  <a:lumOff val="25000"/>
                </a:prstClr>
              </a:solidFill>
              <a:latin typeface="Proxima Nova"/>
              <a:ea typeface="+mn-ea"/>
              <a:cs typeface="+mn-cs"/>
            </a:rPr>
            <a:t>Technological Amenities</a:t>
          </a:r>
          <a:r>
            <a:rPr lang="en-US" sz="800" b="0" i="0" kern="1200" dirty="0">
              <a:solidFill>
                <a:prstClr val="black">
                  <a:lumMod val="75000"/>
                  <a:lumOff val="25000"/>
                </a:prstClr>
              </a:solidFill>
              <a:latin typeface="Proxima Nova"/>
              <a:ea typeface="+mn-ea"/>
              <a:cs typeface="+mn-cs"/>
            </a:rPr>
            <a:t>: High-speed internet access, digital conferencing tools, and on-site technical support (Garcia and Moore, 2023).</a:t>
          </a:r>
        </a:p>
      </dsp:txBody>
      <dsp:txXfrm>
        <a:off x="378957" y="1712719"/>
        <a:ext cx="5074845" cy="26638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01185051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Technology is no stranger to the hotel industry who is just one step ahead of the game. Today, we will discover the recent technical innovations which are making a difference. First, we want to demonstrate the technologies that have already been introduced, as discussed by Doe (2022), who presents how these innovations such as artificial intelligence and robotics are transforming the guest services to become more customized and effective.</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Moreover, this partnership will be focused on developing experience sharing and creating a dynamic networking platform, where technology developers and hospitality professionals can interact. According to Brown, the exchange of ideas among the team members is very important for the development of new methods, which are very important in the industry’s innovation movement. Now we will look at the details and find out how they can dramatically improve from both the point of view of operational efficiency and from the customer’s experience.</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dirty="0"/>
          </a:p>
        </p:txBody>
      </p:sp>
    </p:spTree>
    <p:extLst>
      <p:ext uri="{BB962C8B-B14F-4D97-AF65-F5344CB8AC3E}">
        <p14:creationId xmlns:p14="http://schemas.microsoft.com/office/powerpoint/2010/main" val="2680857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Times New Roman" panose="02020603050405020304" pitchFamily="18" charset="0"/>
                <a:cs typeface="Vrinda" panose="020B0502040204020203" pitchFamily="34" charset="0"/>
              </a:rPr>
              <a:t>At the heart of our research on market variables lies the dynamics of the hospitality industry that present a clear trend – embracing cutting-edge technology.</a:t>
            </a:r>
            <a:r>
              <a:rPr lang="en-US" sz="1800" kern="100" dirty="0">
                <a:effectLst/>
                <a:latin typeface="Arial" panose="020B0604020202020204" pitchFamily="34" charset="0"/>
                <a:ea typeface="Calibri" panose="020F0502020204030204" pitchFamily="34" charset="0"/>
                <a:cs typeface="Vrinda" panose="020B0502040204020203" pitchFamily="34" charset="0"/>
              </a:rPr>
              <a:t> We strongly focus on hotel administrators, technology entrepreneurs, owners of hotels, and consultants who are attracted to improve their operations in digitalization (Williams, 2023).</a:t>
            </a:r>
          </a:p>
          <a:p>
            <a:r>
              <a:rPr lang="en-US" sz="1800" kern="100" dirty="0">
                <a:effectLst/>
                <a:latin typeface="Times New Roman" panose="02020603050405020304" pitchFamily="18" charset="0"/>
                <a:ea typeface="Times New Roman" panose="02020603050405020304" pitchFamily="18" charset="0"/>
                <a:cs typeface="Vrinda" panose="020B0502040204020203" pitchFamily="34" charset="0"/>
              </a:rPr>
              <a:t>Nowadays, these technologies including AI, IoT, and automated systems are not just growing in demand but also turning out as the major expectation of the industries in the hospitality sector in terms of efficiency and customer satisfaction (Williams, 2023).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effectLst/>
                <a:latin typeface="Times New Roman" panose="02020603050405020304" pitchFamily="18" charset="0"/>
                <a:ea typeface="Times New Roman" panose="02020603050405020304" pitchFamily="18" charset="0"/>
                <a:cs typeface="Vrinda" panose="020B0502040204020203" pitchFamily="34" charset="0"/>
              </a:rPr>
              <a:t>Besides, on studying the competition and the market gaps it becomes clear that though many events do cover general trends only a few of them look at specific technological applications (Johnson, 2023). We intend to close this gap by the attention to high-tech solutions for traditional issues. Our event is unusual, it has a special place among the market place (Johnson, 2023).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748524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800" kern="100" dirty="0">
                <a:effectLst/>
                <a:latin typeface="Times New Roman" panose="02020603050405020304" pitchFamily="18" charset="0"/>
                <a:ea typeface="Times New Roman" panose="02020603050405020304" pitchFamily="18" charset="0"/>
                <a:cs typeface="Vrinda" panose="020B0502040204020203" pitchFamily="34" charset="0"/>
              </a:rPr>
              <a:t>The conference venue that we have chosen is the Glasshouse in Edinburgh, Scotland, which is an exemplar of modern architectural masterpiece coupled with up-to-date amenities.</a:t>
            </a:r>
            <a:r>
              <a:rPr lang="en-US" sz="1800" kern="100" dirty="0">
                <a:effectLst/>
                <a:latin typeface="Arial" panose="020B0604020202020204" pitchFamily="34" charset="0"/>
                <a:ea typeface="Calibri" panose="020F0502020204030204" pitchFamily="34" charset="0"/>
                <a:cs typeface="Vrinda" panose="020B0502040204020203" pitchFamily="34" charset="0"/>
              </a:rPr>
              <a:t> This place is a fully-fledged venue with internet that is super-fast, and modern audio-visual systems which are all purpose-built for hosting international events that can only be possible if they have state-of-the-art technology (Tennyson, 2023).</a:t>
            </a:r>
          </a:p>
          <a:p>
            <a:pPr marL="158750" indent="0">
              <a:buNone/>
            </a:pPr>
            <a:endParaRPr lang="en-US" sz="1800" kern="100" dirty="0">
              <a:effectLst/>
              <a:latin typeface="Times New Roman" panose="02020603050405020304" pitchFamily="18" charset="0"/>
              <a:ea typeface="Times New Roman" panose="02020603050405020304" pitchFamily="18" charset="0"/>
              <a:cs typeface="Vrinda" panose="020B0502040204020203" pitchFamily="34" charset="0"/>
            </a:endParaRPr>
          </a:p>
          <a:p>
            <a:pPr marL="158750" indent="0">
              <a:buNone/>
            </a:pPr>
            <a:r>
              <a:rPr lang="en-US" sz="1800" kern="100" dirty="0">
                <a:effectLst/>
                <a:latin typeface="Times New Roman" panose="02020603050405020304" pitchFamily="18" charset="0"/>
                <a:ea typeface="Times New Roman" panose="02020603050405020304" pitchFamily="18" charset="0"/>
                <a:cs typeface="Vrinda" panose="020B0502040204020203" pitchFamily="34" charset="0"/>
              </a:rPr>
              <a:t>Edinburgh, with its central location and impressive communication links, will serve best, making it convenient for all participants to reach the place. The city has become famous for its tech scene and becomes a place where visitors and businessmen can gather and this event opens doors for international exposure and attendance with high probability (Tennyson, 2023). The 'Glasshouse' and Edinburgh is a good fit to our strategy of melding tradition with modernity by providing both a historic establishment and a modern facility.</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4441F4A-A266-4AC4-9721-57629742C80D}" type="slidenum">
              <a:rPr lang="en-US" smtClean="0"/>
              <a:t>4</a:t>
            </a:fld>
            <a:endParaRPr lang="en-US"/>
          </a:p>
        </p:txBody>
      </p:sp>
    </p:spTree>
    <p:extLst>
      <p:ext uri="{BB962C8B-B14F-4D97-AF65-F5344CB8AC3E}">
        <p14:creationId xmlns:p14="http://schemas.microsoft.com/office/powerpoint/2010/main" val="860464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 focus of our conference, whether it is on operational excellence is paramount. We have very particular preferences with respect to the venue and we have chosen it with the idea of versatility and technological advancement in view. The space is multi-purpose that can be adjusted and used for the various types of events including, keynotes, panels, seminars, and exhibitions. In addition, each room is equipped with the current in lighting and AV gear, meaning that each and every presentation is easily viewed and conveyed (Garcia and Moore, 2023).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dirty="0">
                <a:effectLst/>
                <a:latin typeface="Times New Roman" panose="02020603050405020304" pitchFamily="18" charset="0"/>
                <a:ea typeface="Calibri" panose="020F0502020204030204" pitchFamily="34" charset="0"/>
              </a:rPr>
              <a:t>In addition to transportation and accommodation, they also important as a key to the success of our event. The fact that the venue is right next to major transport links means that both local and international participants don’t have to worry about how they travel to the site. Additionally, during establishing partnership programs with the nearby hotels our main goal is to get the most affordable rates and packages. These programs will obviously increase the convenience of all participants of the event (Taylor and Brown, 2023). Our operational planning is structured to guarantee the streamlined connectivity and comfort of every attendee, which creates a learning and networking space that is conducive to the needs of our guests</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066321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This slide underlines the importance of well-staffed and prompt resource deployment to ensure the success of the event. Technicians will set up and operate virtual reality and audiovisual systems, and they'll make sure that everything run properly. The front of house team will attend to registration and sort out any questions attendees might have, making it a smooth and engaging experience for everyone. Security will address safety issues and control of crowd. The major instruments are interactive kiosks for streamlined registration, VR to illustrate future tech in hospitality, and a mobile event app to provide information on time schedule, updates, and networking. Keeping these components in check is of great importance they allow for a vivid and multi-layered event space. </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dirty="0"/>
          </a:p>
        </p:txBody>
      </p:sp>
    </p:spTree>
    <p:extLst>
      <p:ext uri="{BB962C8B-B14F-4D97-AF65-F5344CB8AC3E}">
        <p14:creationId xmlns:p14="http://schemas.microsoft.com/office/powerpoint/2010/main" val="4281488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This slide is a financial sheet critical for the successful financial management of the event. The positive cash flow of $75,000 projected for the budget year indicates economic viability. The sources of income are tickets sales of 400 at $100 each expected to generate $40,000, and sponsorships and exhibitor fees that combined make up $30,000. Moreover, digital streaming are hoped to generate $5,000 in revenue in 2023 (Clark and Lee 2023). The largest expenditures for the event would be venue hire, technology rentals at $10,000, $5,000 and staffing at $7,000. For marketing expenses and miscellaneous cost is an estimated sum which is $33,000 that is included in the budget and will maintain the event good and profitable.</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dirty="0"/>
          </a:p>
        </p:txBody>
      </p:sp>
    </p:spTree>
    <p:extLst>
      <p:ext uri="{BB962C8B-B14F-4D97-AF65-F5344CB8AC3E}">
        <p14:creationId xmlns:p14="http://schemas.microsoft.com/office/powerpoint/2010/main" val="4281488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Pest factor analysis helps to determine the external factors that could impact on the event’s viability. From the political point of view regulations of events in the hospitality industry and overall political stability are very important. Changes in these rules or political turbulence can have an impact on foreign or tourist trips (Johnson and Smith, 2023).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Economic factors in this case include all the matters that impact spending on hospitality events such as inflation rates, recession or depression, and overall economic growth. Additionally, exchange rates are an important factor that can either affect international travel or spending by tourists (Williams, 2023). Social factors have the tendency of converting consumer behavior and choice towards technological acceptance as the hospitality grows. It should be remembered that cultural dynamics can also have an impact on event themes and content (Smith, 2023). Technological factors are of the nature of how new technologies, like AI and automation are being adopted, and how the venue's technological infrastructure is impacting the event success (Taylor and Brown, 2023).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 SWOT analysis is about the internal and external factors. The event's advantages are with a great feature on the technology and innovation areas, as it is also the case with strong partnerships with technology providers and industry experts (Clark and Lee, 2023). The pitfalls may include the lack of experience with big events, the risk of challenges associated with the event's size, and the complexity (Lee, 2023). There is a lot to get with the growing popularity of tech events and the possibility of international cooperation altogether. On the other hand, the competitors within the same event’s category or the unpredictable political or economic transitions can reduce travel and attendance as well (Garcia and </a:t>
            </a:r>
            <a:r>
              <a:rPr lang="en-US" sz="1800"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Johnson</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2023).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dirty="0"/>
          </a:p>
        </p:txBody>
      </p:sp>
    </p:spTree>
    <p:extLst>
      <p:ext uri="{BB962C8B-B14F-4D97-AF65-F5344CB8AC3E}">
        <p14:creationId xmlns:p14="http://schemas.microsoft.com/office/powerpoint/2010/main" val="2687955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This slide moves on to our plan of getting and maintaining sponsorships and partnerships that are of utmost importance in us achieving the event’s success. We are looking at Mark Zuckerberg’s Facebook, Bill Gates’ Microsoft, Mark Cuban’s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Broadcast.com</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and Larry Page’s Alphabet as the companies that can gain from the hospitality industry. Therefore we are presenting their innovative creations that can change the guests’ experiences (Lee 2023). In addition, our team is liaising with local businesses in Edinburgh and the surrounding areas to ask for their support and services, which will bring about a greater economic impact and community involvement (Garcia and Moore 2023). The hospitality industry majors are also addressed in this regard to collaborate with them, considering their high-level know-how and influence in the industry, in which the project intends to be successful. Building relationships with tech vendors and experienced market professionals is key to providing the audience with not just an influential event but also with the most valuable and comprehensive experience. These connections play overwhelming roles in the development of a framework that enhances innovation and formulates new regulations within the hospitality sectors. </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815032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This slide illustrates a complete marketing plan so as to establish the maximum attendance and enthusiastic participation for the event. Through a multi-faceted digital marketing strategy that incorporates SEO and PPC campaigns specifically targeted at potential customers looking for hospitality and technology (Johnson, 2023), we are utilizing this approach. Social media campaigns on LinkedIn, Twitter and Instagram are the perfect with the professionals and tech enthusiasts using stimulating content that demonstrates the novelty of the event (Smith 2023). A multi-channel outreach strategy will be in place with webinars and direct mails, which will be specially targeted at industry leaders and motivate them to contribute and share their expertise. Further, we have teamed up with the local tourism bureaus abroad to make the event the world's largest industry event for the hospitality sector. This strategic way of thinking guarantees us that the right and the diverse crowd gets involved, contributing to the number of registrations as well as the event final success.</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endParaRPr lang="en-US" dirty="0"/>
          </a:p>
        </p:txBody>
      </p:sp>
    </p:spTree>
    <p:extLst>
      <p:ext uri="{BB962C8B-B14F-4D97-AF65-F5344CB8AC3E}">
        <p14:creationId xmlns:p14="http://schemas.microsoft.com/office/powerpoint/2010/main" val="3272598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Themed around 'Innovate Hospitality: The event 'Technology and Tradition,' by merging Technology and tradition, will be disrupting the hospitality industry by demonstrating how the latest technologies improve service efficiency and quality. The venue that we are using for our event in Carmarthen has a variety of the latest technological features and is reachable to all, so our attendees will have a top-notch experience. Our financial plan demands a strong business model diversified to generate revenues from tickets, sponsorships, and merchandising ensuring the economic viability of the business. We've established strategic partnerships that allow us to generate the most attendees and engagement levels. Eventually, a full-time risk assessment and all the necessary measures were carried out in order for a perfect launch of the event to take place. If you are planning to attend the event, we urge you to register as soon as possible, grab the best suitable promo offers, and be a part of an event that sets the new benchmark in the hospitality industry.</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59683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Brown, J. (2023). 'Automation in Hospitality Operations.'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Hospitality Technology Journal</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12(4), pp. 45-49.</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Clark, L., and Lee, A. (2023). 'The Impact of AI on Customer Experience in Hotels.'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Innovations</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18(2), pp. 33-37.</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Doe, M. (2023). 'Marketing Strategies for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Marketing Today</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5(1), pp. 27-31.</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Garcia, K., and Moore, S. (2023). 'Resource Management for Large-Scale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Planning Quarterly</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9(3), pp. 55-58.</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Garcia, K., and Johnson, P. (2023). 'Event Logistics and Accessibility.'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Event Management</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15(3), pp. 67-71.</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Jordan, P., and Brown, J. (2023). ‘Technology Trends in the Hospitality Sector.’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Technology in Hospitality Review</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10(2), pp. 22-26.</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Johnson, P., and Lee, A. (2023). ‘Revenue Generation in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Business</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14(1), pp. 19-24.</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Johnson, P., and Smith, T. (2023). ‘Venue Selection and Planning.’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Management Today</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7(2), pp. 41-44.</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Josef, P., and Taylor, S. (2023). 'Managing Event Costs and Budgets.'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Finance</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11(3), pp. 50-54.</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Johnson, P. (2023). 'Keynote Speakers and Their Role in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Organization Review</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16(2), pp. 14-18.</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Lee, A., and Smith, T. (2023). 'Marketing and Promotion for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Event Marketing</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12(1), pp. 23-27.</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Lee, A. (2023). 'The Importance of Partnerships in Event Planning.'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Partnerships Journal</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13(3), pp. 34-38.</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Miller, R. (2023). 'Panel Discussions in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Leadership</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8(2), pp. 19-23.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Smith, T. (2023). 'Artificial Intelligence in Hospitality Services.'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AI in Hospitality Journal</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9(1), pp. 11-15.</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Smith, T., and Jones, R. (2023). 'Technology Innovations in Hospitality.'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Technology</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17(4), pp. 29-34.</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Smith, T. (2023). 'Competitive Analysis in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Competition Review</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10(1), pp. 12-16.</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Taylor, S., and Brown, J. (2023). 'Networking Opportunities at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Event Networking</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15(1), pp. 35-39.</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err="1">
                <a:solidFill>
                  <a:srgbClr val="000000"/>
                </a:solidFill>
                <a:effectLst/>
                <a:latin typeface="Times New Roman" panose="02020603050405020304" pitchFamily="18" charset="0"/>
                <a:ea typeface="Arial" panose="020B0604020202020204" pitchFamily="34" charset="0"/>
                <a:cs typeface="Vrinda" panose="020B0502040204020203" pitchFamily="34" charset="0"/>
              </a:rPr>
              <a:t>Tenison</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S. (2023). 'PEST Analysis for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Analysis Journal</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6(2), pp. 21-25.</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Williams, K. (2023). 'Operational Factors in Hospitality Events.'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Operations</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12(2), pp. 42-46.</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Williams, K., and Smith, T. (2023). 'Advertising and Publicity in Event Planning.' </a:t>
            </a:r>
            <a:r>
              <a:rPr lang="en-US" sz="18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Marketing for Events Review</a:t>
            </a:r>
            <a:r>
              <a:rPr lang="en-US" sz="18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9(3), pp.28-33</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endParaRPr lang="en-US" sz="1800" kern="100" dirty="0">
              <a:effectLst/>
              <a:latin typeface="Arial" panose="020B0604020202020204" pitchFamily="34" charset="0"/>
              <a:ea typeface="Calibri" panose="020F0502020204030204" pitchFamily="34" charset="0"/>
              <a:cs typeface="Vrinda" panose="020B0502040204020203" pitchFamily="34" charset="0"/>
            </a:endParaRPr>
          </a:p>
          <a:p>
            <a:pPr marL="158750" indent="0">
              <a:buNone/>
            </a:pPr>
            <a:endParaRPr lang="en-US" dirty="0"/>
          </a:p>
        </p:txBody>
      </p:sp>
    </p:spTree>
    <p:extLst>
      <p:ext uri="{BB962C8B-B14F-4D97-AF65-F5344CB8AC3E}">
        <p14:creationId xmlns:p14="http://schemas.microsoft.com/office/powerpoint/2010/main" val="1437237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7538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2408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34937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7176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5/8/2024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3289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5/8/2024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4187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7676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4389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5/8/2024</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350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05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59179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17211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160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2189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23"/>
        <p:cNvGrpSpPr/>
        <p:nvPr/>
      </p:nvGrpSpPr>
      <p:grpSpPr>
        <a:xfrm>
          <a:off x="0" y="0"/>
          <a:ext cx="0" cy="0"/>
          <a:chOff x="0" y="0"/>
          <a:chExt cx="0" cy="0"/>
        </a:xfrm>
      </p:grpSpPr>
      <p:sp>
        <p:nvSpPr>
          <p:cNvPr id="24" name="Google Shape;24;p5"/>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5"/>
          <p:cNvSpPr txBox="1">
            <a:spLocks noGrp="1"/>
          </p:cNvSpPr>
          <p:nvPr>
            <p:ph type="title"/>
          </p:nvPr>
        </p:nvSpPr>
        <p:spPr>
          <a:xfrm>
            <a:off x="311700" y="1402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2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6" name="Google Shape;26;p5"/>
          <p:cNvSpPr txBox="1">
            <a:spLocks noGrp="1"/>
          </p:cNvSpPr>
          <p:nvPr>
            <p:ph type="body" idx="1"/>
          </p:nvPr>
        </p:nvSpPr>
        <p:spPr>
          <a:xfrm>
            <a:off x="311700" y="695275"/>
            <a:ext cx="8520600" cy="3416400"/>
          </a:xfrm>
          <a:prstGeom prst="rect">
            <a:avLst/>
          </a:prstGeom>
        </p:spPr>
        <p:txBody>
          <a:bodyPr spcFirstLastPara="1" wrap="square" lIns="91425" tIns="91425" rIns="91425" bIns="91425" anchor="t" anchorCtr="0">
            <a:normAutofit/>
          </a:bodyPr>
          <a:lstStyle>
            <a:lvl1pPr marL="457200" lvl="0" indent="-330200" rtl="0">
              <a:spcBef>
                <a:spcPts val="0"/>
              </a:spcBef>
              <a:spcAft>
                <a:spcPts val="0"/>
              </a:spcAft>
              <a:buSzPts val="1600"/>
              <a:buChar char="●"/>
              <a:defRPr sz="1600"/>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27" name="Google Shape;27;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solidFill>
                  <a:schemeClr val="accent4"/>
                </a:solidFill>
              </a:defRPr>
            </a:lvl1pPr>
            <a:lvl2pPr lvl="1" rtl="0">
              <a:buNone/>
              <a:defRPr>
                <a:solidFill>
                  <a:schemeClr val="accent4"/>
                </a:solidFill>
              </a:defRPr>
            </a:lvl2pPr>
            <a:lvl3pPr lvl="2" rtl="0">
              <a:buNone/>
              <a:defRPr>
                <a:solidFill>
                  <a:schemeClr val="accent4"/>
                </a:solidFill>
              </a:defRPr>
            </a:lvl3pPr>
            <a:lvl4pPr lvl="3" rtl="0">
              <a:buNone/>
              <a:defRPr>
                <a:solidFill>
                  <a:schemeClr val="accent4"/>
                </a:solidFill>
              </a:defRPr>
            </a:lvl4pPr>
            <a:lvl5pPr lvl="4" rtl="0">
              <a:buNone/>
              <a:defRPr>
                <a:solidFill>
                  <a:schemeClr val="accent4"/>
                </a:solidFill>
              </a:defRPr>
            </a:lvl5pPr>
            <a:lvl6pPr lvl="5" rtl="0">
              <a:buNone/>
              <a:defRPr>
                <a:solidFill>
                  <a:schemeClr val="accent4"/>
                </a:solidFill>
              </a:defRPr>
            </a:lvl6pPr>
            <a:lvl7pPr lvl="6" rtl="0">
              <a:buNone/>
              <a:defRPr>
                <a:solidFill>
                  <a:schemeClr val="accent4"/>
                </a:solidFill>
              </a:defRPr>
            </a:lvl7pPr>
            <a:lvl8pPr lvl="7" rtl="0">
              <a:buNone/>
              <a:defRPr>
                <a:solidFill>
                  <a:schemeClr val="accent4"/>
                </a:solidFill>
              </a:defRPr>
            </a:lvl8pPr>
            <a:lvl9pPr lvl="8" rtl="0">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095895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5/8/2024</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562983"/>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100" y="332500"/>
            <a:ext cx="8520600" cy="998040"/>
          </a:xfrm>
        </p:spPr>
        <p:txBody>
          <a:bodyPr anchor="ctr">
            <a:normAutofit/>
          </a:bodyPr>
          <a:lstStyle/>
          <a:p>
            <a:pPr algn="ctr"/>
            <a:r>
              <a:rPr dirty="0">
                <a:solidFill>
                  <a:schemeClr val="accent3">
                    <a:lumMod val="60000"/>
                    <a:lumOff val="40000"/>
                  </a:schemeClr>
                </a:solidFill>
              </a:rPr>
              <a:t>Feasibility Plan for an International </a:t>
            </a:r>
            <a:r>
              <a:rPr lang="en-US" dirty="0">
                <a:solidFill>
                  <a:schemeClr val="accent3">
                    <a:lumMod val="60000"/>
                    <a:lumOff val="40000"/>
                  </a:schemeClr>
                </a:solidFill>
              </a:rPr>
              <a:t>Meeting: Technology and Innovation in the Hospitality Sector</a:t>
            </a:r>
            <a:endParaRPr dirty="0">
              <a:solidFill>
                <a:schemeClr val="accent3">
                  <a:lumMod val="60000"/>
                  <a:lumOff val="40000"/>
                </a:schemeClr>
              </a:solidFill>
            </a:endParaRPr>
          </a:p>
        </p:txBody>
      </p:sp>
      <p:pic>
        <p:nvPicPr>
          <p:cNvPr id="10" name="Picture 9" descr="tmpaxfgnuxc.png"/>
          <p:cNvPicPr>
            <a:picLocks noChangeAspect="1"/>
          </p:cNvPicPr>
          <p:nvPr/>
        </p:nvPicPr>
        <p:blipFill>
          <a:blip r:embed="rId2"/>
          <a:stretch>
            <a:fillRect/>
          </a:stretch>
        </p:blipFill>
        <p:spPr>
          <a:xfrm>
            <a:off x="2877345" y="1418507"/>
            <a:ext cx="3389308" cy="1908051"/>
          </a:xfrm>
          <a:prstGeom prst="rect">
            <a:avLst/>
          </a:prstGeom>
        </p:spPr>
      </p:pic>
      <p:sp>
        <p:nvSpPr>
          <p:cNvPr id="4" name="TextBox 3">
            <a:extLst>
              <a:ext uri="{FF2B5EF4-FFF2-40B4-BE49-F238E27FC236}">
                <a16:creationId xmlns:a16="http://schemas.microsoft.com/office/drawing/2014/main" id="{16530618-FB4E-DE80-1840-41E4D2D9F41D}"/>
              </a:ext>
            </a:extLst>
          </p:cNvPr>
          <p:cNvSpPr txBox="1"/>
          <p:nvPr/>
        </p:nvSpPr>
        <p:spPr>
          <a:xfrm>
            <a:off x="795375" y="3466118"/>
            <a:ext cx="7371053" cy="1677382"/>
          </a:xfrm>
          <a:prstGeom prst="rect">
            <a:avLst/>
          </a:prstGeom>
          <a:noFill/>
        </p:spPr>
        <p:txBody>
          <a:bodyPr wrap="square" anchor="ctr">
            <a:spAutoFit/>
          </a:bodyPr>
          <a:lstStyle/>
          <a:p>
            <a:pPr algn="ctr"/>
            <a:r>
              <a:rPr lang="en-US" sz="1800" b="1" dirty="0">
                <a:solidFill>
                  <a:srgbClr val="002060"/>
                </a:solidFill>
                <a:latin typeface="Proxima Nova"/>
              </a:rPr>
              <a:t>Title: "Innovate Hospitality: Merging Technology with Tradition"</a:t>
            </a:r>
          </a:p>
          <a:p>
            <a:pPr algn="ctr"/>
            <a:r>
              <a:rPr lang="en-US" sz="1800" b="1" dirty="0">
                <a:solidFill>
                  <a:srgbClr val="002060"/>
                </a:solidFill>
                <a:latin typeface="Proxima Nova"/>
              </a:rPr>
              <a:t>STUDENT : ANTU BHOMIK</a:t>
            </a:r>
          </a:p>
          <a:p>
            <a:pPr algn="ctr"/>
            <a:r>
              <a:rPr lang="en-US" sz="1800" b="1" dirty="0">
                <a:solidFill>
                  <a:srgbClr val="002060"/>
                </a:solidFill>
                <a:latin typeface="Proxima Nova"/>
              </a:rPr>
              <a:t>STUDENT ID : 1818298</a:t>
            </a:r>
          </a:p>
          <a:p>
            <a:pPr algn="ctr"/>
            <a:r>
              <a:rPr lang="en-US" sz="1800" b="1" dirty="0">
                <a:solidFill>
                  <a:srgbClr val="002060"/>
                </a:solidFill>
                <a:latin typeface="Proxima Nova"/>
              </a:rPr>
              <a:t>MODULE CODE : BMIH6007</a:t>
            </a:r>
          </a:p>
          <a:p>
            <a:pPr algn="ctr"/>
            <a:r>
              <a:rPr lang="en-US" sz="1800" b="1" dirty="0">
                <a:solidFill>
                  <a:srgbClr val="002060"/>
                </a:solidFill>
                <a:latin typeface="Proxima Nova"/>
              </a:rPr>
              <a:t>LECTURER’S NAME : JEMMA SMITH</a:t>
            </a:r>
          </a:p>
          <a:p>
            <a:pPr algn="just"/>
            <a:endParaRPr lang="en-US" sz="1300" b="1" dirty="0">
              <a:solidFill>
                <a:srgbClr val="616161"/>
              </a:solidFill>
              <a:latin typeface="Proxima Nov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69757" y="231544"/>
            <a:ext cx="4190998" cy="581380"/>
          </a:xfrm>
        </p:spPr>
        <p:txBody>
          <a:bodyPr>
            <a:normAutofit fontScale="90000"/>
          </a:bodyPr>
          <a:lstStyle/>
          <a:p>
            <a:r>
              <a:rPr lang="en-US" dirty="0"/>
              <a:t> </a:t>
            </a:r>
            <a:r>
              <a:rPr lang="en-US" sz="2700" b="1" dirty="0"/>
              <a:t>Event Concept and Theme</a:t>
            </a:r>
            <a:br>
              <a:rPr lang="en-US" sz="2700" b="1" dirty="0"/>
            </a:br>
            <a:endParaRPr sz="2700" dirty="0"/>
          </a:p>
        </p:txBody>
      </p:sp>
      <p:sp>
        <p:nvSpPr>
          <p:cNvPr id="11" name="Rectangle 10"/>
          <p:cNvSpPr/>
          <p:nvPr/>
        </p:nvSpPr>
        <p:spPr>
          <a:xfrm>
            <a:off x="4724400" y="3944242"/>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a:extLst>
              <a:ext uri="{FF2B5EF4-FFF2-40B4-BE49-F238E27FC236}">
                <a16:creationId xmlns:a16="http://schemas.microsoft.com/office/drawing/2014/main" id="{7AF0462B-9597-CF7E-1161-393ED810C054}"/>
              </a:ext>
            </a:extLst>
          </p:cNvPr>
          <p:cNvSpPr txBox="1"/>
          <p:nvPr/>
        </p:nvSpPr>
        <p:spPr>
          <a:xfrm>
            <a:off x="129987" y="2002757"/>
            <a:ext cx="5078507" cy="1846659"/>
          </a:xfrm>
          <a:prstGeom prst="rect">
            <a:avLst/>
          </a:prstGeom>
          <a:noFill/>
        </p:spPr>
        <p:txBody>
          <a:bodyPr wrap="square" anchor="ctr">
            <a:spAutoFit/>
          </a:bodyPr>
          <a:lstStyle/>
          <a:p>
            <a:pPr algn="just"/>
            <a:r>
              <a:rPr lang="en-US" sz="1600" b="1" dirty="0"/>
              <a:t>Objectives</a:t>
            </a:r>
            <a:r>
              <a:rPr lang="en-US" sz="1600" dirty="0"/>
              <a:t>:</a:t>
            </a:r>
          </a:p>
          <a:p>
            <a:pPr marL="742950" lvl="1" indent="-285750" algn="just">
              <a:buFont typeface="Arial" panose="020B0604020202020204" pitchFamily="34" charset="0"/>
              <a:buChar char="•"/>
            </a:pPr>
            <a:r>
              <a:rPr lang="en-US" b="1" dirty="0"/>
              <a:t>Showcase Innovations</a:t>
            </a:r>
            <a:r>
              <a:rPr lang="en-US" dirty="0"/>
              <a:t>: Introduce the latest technological advancements that transform guest services in the hospitality industry (Doe, 2023).</a:t>
            </a:r>
          </a:p>
          <a:p>
            <a:pPr marL="742950" lvl="1" indent="-285750" algn="just">
              <a:buFont typeface="Arial" panose="020B0604020202020204" pitchFamily="34" charset="0"/>
              <a:buChar char="•"/>
            </a:pPr>
            <a:r>
              <a:rPr lang="en-US" b="1" dirty="0"/>
              <a:t>Facilitate Networking</a:t>
            </a:r>
            <a:r>
              <a:rPr lang="en-US" dirty="0"/>
              <a:t>: Provide a dynamic platform for interaction between technology developers and hospitality professionals to foster collaborations and exchange ideas (Brown, 2023).</a:t>
            </a:r>
          </a:p>
        </p:txBody>
      </p:sp>
      <p:sp>
        <p:nvSpPr>
          <p:cNvPr id="15" name="TextBox 14">
            <a:extLst>
              <a:ext uri="{FF2B5EF4-FFF2-40B4-BE49-F238E27FC236}">
                <a16:creationId xmlns:a16="http://schemas.microsoft.com/office/drawing/2014/main" id="{D3FB9582-B9AD-8FB8-3EA8-E15CB5ACAEC7}"/>
              </a:ext>
            </a:extLst>
          </p:cNvPr>
          <p:cNvSpPr txBox="1"/>
          <p:nvPr/>
        </p:nvSpPr>
        <p:spPr>
          <a:xfrm>
            <a:off x="0" y="1168102"/>
            <a:ext cx="5585012" cy="646331"/>
          </a:xfrm>
          <a:prstGeom prst="rect">
            <a:avLst/>
          </a:prstGeom>
          <a:noFill/>
        </p:spPr>
        <p:txBody>
          <a:bodyPr wrap="square">
            <a:spAutoFit/>
          </a:bodyPr>
          <a:lstStyle/>
          <a:p>
            <a:pPr algn="ctr"/>
            <a:r>
              <a:rPr lang="en-US" sz="1800" b="1" dirty="0"/>
              <a:t>Theme</a:t>
            </a:r>
            <a:r>
              <a:rPr lang="en-US" sz="1800" dirty="0"/>
              <a:t>: "</a:t>
            </a:r>
            <a:r>
              <a:rPr lang="en-US" sz="1800" b="1" dirty="0"/>
              <a:t>Technology and Innovation in Hospitality</a:t>
            </a:r>
            <a:r>
              <a:rPr lang="en-US" sz="1800" dirty="0"/>
              <a:t>"</a:t>
            </a:r>
          </a:p>
        </p:txBody>
      </p:sp>
      <p:pic>
        <p:nvPicPr>
          <p:cNvPr id="3" name="Picture 2">
            <a:extLst>
              <a:ext uri="{FF2B5EF4-FFF2-40B4-BE49-F238E27FC236}">
                <a16:creationId xmlns:a16="http://schemas.microsoft.com/office/drawing/2014/main" id="{B53561D4-0821-8F93-9286-CF294DD5F1BC}"/>
              </a:ext>
            </a:extLst>
          </p:cNvPr>
          <p:cNvPicPr>
            <a:picLocks noChangeAspect="1"/>
          </p:cNvPicPr>
          <p:nvPr/>
        </p:nvPicPr>
        <p:blipFill>
          <a:blip r:embed="rId3"/>
          <a:stretch>
            <a:fillRect/>
          </a:stretch>
        </p:blipFill>
        <p:spPr>
          <a:xfrm>
            <a:off x="6113930" y="932329"/>
            <a:ext cx="2472222" cy="357440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700" y="555812"/>
            <a:ext cx="8520600" cy="511802"/>
          </a:xfrm>
        </p:spPr>
        <p:txBody>
          <a:bodyPr>
            <a:normAutofit fontScale="90000"/>
          </a:bodyPr>
          <a:lstStyle/>
          <a:p>
            <a:r>
              <a:t>Market Factors</a:t>
            </a:r>
          </a:p>
        </p:txBody>
      </p:sp>
      <p:sp>
        <p:nvSpPr>
          <p:cNvPr id="6" name="Rectangle 5"/>
          <p:cNvSpPr/>
          <p:nvPr/>
        </p:nvSpPr>
        <p:spPr>
          <a:xfrm>
            <a:off x="228600" y="1508670"/>
            <a:ext cx="4190999" cy="2749565"/>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173254" y="1046858"/>
            <a:ext cx="6820040" cy="3747180"/>
          </a:xfrm>
          <a:prstGeom prst="rect">
            <a:avLst/>
          </a:prstGeom>
          <a:noFill/>
          <a:ln>
            <a:noFill/>
          </a:ln>
        </p:spPr>
        <p:txBody>
          <a:bodyPr wrap="square" lIns="190500" tIns="0" rIns="0" bIns="190500" anchor="t">
            <a:spAutoFit/>
          </a:bodyPr>
          <a:lstStyle/>
          <a:p>
            <a:pPr marL="137160" algn="just">
              <a:spcBef>
                <a:spcPts val="0"/>
              </a:spcBef>
              <a:spcAft>
                <a:spcPts val="800"/>
              </a:spcAft>
              <a:buSzPct val="100000"/>
            </a:pPr>
            <a:r>
              <a:rPr b="1" dirty="0"/>
              <a:t>Target Market: </a:t>
            </a:r>
            <a:endParaRPr lang="en-US" b="1" dirty="0"/>
          </a:p>
          <a:p>
            <a:pPr marL="228600" indent="-91440" algn="just">
              <a:spcBef>
                <a:spcPts val="0"/>
              </a:spcBef>
              <a:spcAft>
                <a:spcPts val="800"/>
              </a:spcAft>
              <a:buSzPct val="100000"/>
              <a:buFont typeface="Arial"/>
              <a:buChar char="•"/>
            </a:pPr>
            <a:endParaRPr lang="en-US" sz="1100" dirty="0">
              <a:solidFill>
                <a:schemeClr val="bg1">
                  <a:lumMod val="75000"/>
                  <a:lumOff val="25000"/>
                </a:schemeClr>
              </a:solidFill>
              <a:latin typeface="Proxima Nova"/>
            </a:endParaRPr>
          </a:p>
          <a:p>
            <a:pPr marL="228600" indent="-91440" algn="just">
              <a:spcBef>
                <a:spcPts val="0"/>
              </a:spcBef>
              <a:spcAft>
                <a:spcPts val="800"/>
              </a:spcAft>
              <a:buSzPct val="100000"/>
              <a:buFont typeface="Arial"/>
              <a:buChar char="•"/>
            </a:pPr>
            <a:endParaRPr lang="en-US" sz="1100" b="0" i="0" dirty="0">
              <a:solidFill>
                <a:schemeClr val="bg1">
                  <a:lumMod val="75000"/>
                  <a:lumOff val="25000"/>
                </a:schemeClr>
              </a:solidFill>
              <a:latin typeface="Proxima Nova"/>
            </a:endParaRPr>
          </a:p>
          <a:p>
            <a:pPr marL="228600" indent="-91440" algn="just">
              <a:spcBef>
                <a:spcPts val="0"/>
              </a:spcBef>
              <a:spcAft>
                <a:spcPts val="800"/>
              </a:spcAft>
              <a:buSzPct val="100000"/>
              <a:buFont typeface="Arial"/>
              <a:buChar char="•"/>
            </a:pPr>
            <a:endParaRPr lang="en-US" sz="1100" dirty="0">
              <a:solidFill>
                <a:schemeClr val="bg1">
                  <a:lumMod val="75000"/>
                  <a:lumOff val="25000"/>
                </a:schemeClr>
              </a:solidFill>
              <a:latin typeface="Proxima Nova"/>
            </a:endParaRPr>
          </a:p>
          <a:p>
            <a:pPr marL="228600" indent="-91440" algn="just">
              <a:spcBef>
                <a:spcPts val="0"/>
              </a:spcBef>
              <a:spcAft>
                <a:spcPts val="800"/>
              </a:spcAft>
              <a:buSzPct val="100000"/>
              <a:buFont typeface="Arial"/>
              <a:buChar char="•"/>
            </a:pPr>
            <a:endParaRPr lang="en-US" sz="1100" b="0" i="0" dirty="0">
              <a:solidFill>
                <a:schemeClr val="bg1">
                  <a:lumMod val="75000"/>
                  <a:lumOff val="25000"/>
                </a:schemeClr>
              </a:solidFill>
              <a:latin typeface="Proxima Nova"/>
            </a:endParaRPr>
          </a:p>
          <a:p>
            <a:pPr marL="137160" algn="just">
              <a:spcBef>
                <a:spcPts val="0"/>
              </a:spcBef>
              <a:spcAft>
                <a:spcPts val="800"/>
              </a:spcAft>
              <a:buSzPct val="100000"/>
            </a:pPr>
            <a:endParaRPr sz="1100" b="0" i="0" dirty="0">
              <a:solidFill>
                <a:schemeClr val="bg1">
                  <a:lumMod val="75000"/>
                  <a:lumOff val="25000"/>
                </a:schemeClr>
              </a:solidFill>
              <a:latin typeface="Proxima Nova"/>
            </a:endParaRPr>
          </a:p>
          <a:p>
            <a:pPr algn="just"/>
            <a:r>
              <a:rPr lang="en-US" sz="1400" b="1" dirty="0">
                <a:latin typeface="ADLaM Display"/>
              </a:rPr>
              <a:t>Market</a:t>
            </a:r>
            <a:r>
              <a:rPr lang="en-US" sz="1200" b="1" dirty="0">
                <a:latin typeface="ADLaM Display"/>
              </a:rPr>
              <a:t> Demand: </a:t>
            </a:r>
          </a:p>
          <a:p>
            <a:pPr marL="285750" indent="-285750" algn="just">
              <a:buFont typeface="Arial" panose="020B0604020202020204" pitchFamily="34" charset="0"/>
              <a:buChar char="•"/>
            </a:pPr>
            <a:r>
              <a:rPr lang="en-US" sz="1200" dirty="0">
                <a:latin typeface="ADLaM Display"/>
              </a:rPr>
              <a:t>Growing need for digital solutions that enhance operational efficiency and customer satisfaction.</a:t>
            </a:r>
          </a:p>
          <a:p>
            <a:pPr marL="285750" indent="-285750" algn="just">
              <a:buFont typeface="Arial" panose="020B0604020202020204" pitchFamily="34" charset="0"/>
              <a:buChar char="•"/>
            </a:pPr>
            <a:r>
              <a:rPr lang="en-US" sz="1200" dirty="0">
                <a:latin typeface="ADLaM Display"/>
              </a:rPr>
              <a:t>Increased interest in technologies such as AI, IoT, and automated systems within the hospitality industry (Williams, 2023).</a:t>
            </a:r>
          </a:p>
          <a:p>
            <a:pPr algn="just"/>
            <a:r>
              <a:rPr lang="en-US" sz="1200" b="1" dirty="0">
                <a:latin typeface="ADLaM Display"/>
              </a:rPr>
              <a:t>Competition and Market Gap: </a:t>
            </a:r>
          </a:p>
          <a:p>
            <a:pPr marL="285750" indent="-285750" algn="just">
              <a:buFont typeface="Arial" panose="020B0604020202020204" pitchFamily="34" charset="0"/>
              <a:buChar char="•"/>
            </a:pPr>
            <a:r>
              <a:rPr lang="en-US" sz="1200" dirty="0">
                <a:latin typeface="ADLaM Display"/>
              </a:rPr>
              <a:t>Analysis of competing events: Most focus broadly on general hospitality trends without a deep dive into specific technological applications.</a:t>
            </a:r>
          </a:p>
          <a:p>
            <a:pPr algn="just"/>
            <a:r>
              <a:rPr lang="en-US" sz="1200" b="1" dirty="0">
                <a:latin typeface="ADLaM Display"/>
              </a:rPr>
              <a:t>Event Niche</a:t>
            </a:r>
            <a:r>
              <a:rPr lang="en-US" sz="1200" dirty="0">
                <a:latin typeface="ADLaM Display"/>
              </a:rPr>
              <a:t>: This event will specifically target high-tech solutions for traditional challenges, positioning it uniquely in the marketplace (Johnson, 2023).</a:t>
            </a:r>
            <a:endParaRPr sz="1200" dirty="0">
              <a:latin typeface="ADLaM Display"/>
            </a:endParaRPr>
          </a:p>
        </p:txBody>
      </p:sp>
      <p:graphicFrame>
        <p:nvGraphicFramePr>
          <p:cNvPr id="4" name="Content Placeholder 3">
            <a:extLst>
              <a:ext uri="{FF2B5EF4-FFF2-40B4-BE49-F238E27FC236}">
                <a16:creationId xmlns:a16="http://schemas.microsoft.com/office/drawing/2014/main" id="{31DEAC44-BF92-1676-A8DE-45B5CEFD5682}"/>
              </a:ext>
            </a:extLst>
          </p:cNvPr>
          <p:cNvGraphicFramePr>
            <a:graphicFrameLocks/>
          </p:cNvGraphicFramePr>
          <p:nvPr>
            <p:extLst>
              <p:ext uri="{D42A27DB-BD31-4B8C-83A1-F6EECF244321}">
                <p14:modId xmlns:p14="http://schemas.microsoft.com/office/powerpoint/2010/main" val="2655158204"/>
              </p:ext>
            </p:extLst>
          </p:nvPr>
        </p:nvGraphicFramePr>
        <p:xfrm>
          <a:off x="1768850" y="972867"/>
          <a:ext cx="5743575" cy="18967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76993760"/>
              </p:ext>
            </p:extLst>
          </p:nvPr>
        </p:nvGraphicFramePr>
        <p:xfrm>
          <a:off x="2122856" y="1927658"/>
          <a:ext cx="4898288" cy="1288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1">
            <a:extLst>
              <a:ext uri="{FF2B5EF4-FFF2-40B4-BE49-F238E27FC236}">
                <a16:creationId xmlns:a16="http://schemas.microsoft.com/office/drawing/2014/main" id="{9B2101CB-C8B9-B8AB-FAE5-738F801EB9B9}"/>
              </a:ext>
            </a:extLst>
          </p:cNvPr>
          <p:cNvSpPr txBox="1">
            <a:spLocks noGrp="1"/>
          </p:cNvSpPr>
          <p:nvPr>
            <p:ph type="title"/>
          </p:nvPr>
        </p:nvSpPr>
        <p:spPr>
          <a:prstGeom prst="rect">
            <a:avLst/>
          </a:prstGeom>
          <a:effectLst>
            <a:outerShdw blurRad="50800" dir="14400000">
              <a:srgbClr val="000000">
                <a:alpha val="60000"/>
              </a:srgbClr>
            </a:outerShdw>
          </a:effectLst>
        </p:spPr>
        <p:txBody>
          <a:bodyPr vert="horz" lIns="91440" tIns="45720" rIns="91440" bIns="45720" rtlCol="0" anchor="t">
            <a:norm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dirty="0"/>
              <a:t>Event Location and Venue</a:t>
            </a:r>
            <a:br>
              <a:rPr lang="en-US" sz="2800" dirty="0"/>
            </a:br>
            <a:endParaRPr lang="en-US" sz="2800" dirty="0"/>
          </a:p>
        </p:txBody>
      </p:sp>
      <p:sp>
        <p:nvSpPr>
          <p:cNvPr id="3" name="TextBox 2">
            <a:extLst>
              <a:ext uri="{FF2B5EF4-FFF2-40B4-BE49-F238E27FC236}">
                <a16:creationId xmlns:a16="http://schemas.microsoft.com/office/drawing/2014/main" id="{EFD2E8BE-EA6D-E874-11EF-1B0E423AE601}"/>
              </a:ext>
            </a:extLst>
          </p:cNvPr>
          <p:cNvSpPr txBox="1"/>
          <p:nvPr/>
        </p:nvSpPr>
        <p:spPr>
          <a:xfrm>
            <a:off x="563437" y="3012139"/>
            <a:ext cx="5353270" cy="1954381"/>
          </a:xfrm>
          <a:prstGeom prst="rect">
            <a:avLst/>
          </a:prstGeom>
          <a:noFill/>
        </p:spPr>
        <p:txBody>
          <a:bodyPr wrap="square">
            <a:spAutoFit/>
          </a:bodyPr>
          <a:lstStyle/>
          <a:p>
            <a:pPr>
              <a:buFont typeface="Arial" panose="020B0604020202020204" pitchFamily="34" charset="0"/>
              <a:buChar char="•"/>
            </a:pPr>
            <a:endParaRPr lang="en-US" sz="1100" dirty="0"/>
          </a:p>
          <a:p>
            <a:pPr marL="742950" lvl="1" indent="-285750" algn="just">
              <a:buFont typeface="Arial" panose="020B0604020202020204" pitchFamily="34" charset="0"/>
              <a:buChar char="•"/>
            </a:pPr>
            <a:r>
              <a:rPr lang="en-US" sz="1100" b="1" dirty="0">
                <a:solidFill>
                  <a:schemeClr val="tx1"/>
                </a:solidFill>
              </a:rPr>
              <a:t>Technological Facilities</a:t>
            </a:r>
            <a:r>
              <a:rPr lang="en-US" sz="1100" dirty="0">
                <a:solidFill>
                  <a:schemeClr val="tx1"/>
                </a:solidFill>
              </a:rPr>
              <a:t>: Equipped with state-of-the-art technology for conferences including high-speed internet and advanced AV systems.</a:t>
            </a:r>
          </a:p>
          <a:p>
            <a:pPr marL="742950" lvl="1" indent="-285750" algn="just">
              <a:buFont typeface="Arial" panose="020B0604020202020204" pitchFamily="34" charset="0"/>
              <a:buChar char="•"/>
            </a:pPr>
            <a:r>
              <a:rPr lang="en-US" sz="1100" b="1" dirty="0">
                <a:solidFill>
                  <a:schemeClr val="tx1"/>
                </a:solidFill>
              </a:rPr>
              <a:t>Central Location</a:t>
            </a:r>
            <a:r>
              <a:rPr lang="en-US" sz="1100" dirty="0">
                <a:solidFill>
                  <a:schemeClr val="tx1"/>
                </a:solidFill>
              </a:rPr>
              <a:t>: Situated in the heart of Edinburgh, making</a:t>
            </a:r>
          </a:p>
          <a:p>
            <a:pPr algn="just">
              <a:buFont typeface="Arial" panose="020B0604020202020204" pitchFamily="34" charset="0"/>
              <a:buChar char="•"/>
            </a:pPr>
            <a:r>
              <a:rPr lang="en-US" sz="1100" b="1" dirty="0">
                <a:solidFill>
                  <a:schemeClr val="tx1"/>
                </a:solidFill>
              </a:rPr>
              <a:t>Why Edinburgh?</a:t>
            </a:r>
            <a:r>
              <a:rPr lang="en-US" sz="1100" dirty="0">
                <a:solidFill>
                  <a:schemeClr val="tx1"/>
                </a:solidFill>
              </a:rPr>
              <a:t>:</a:t>
            </a:r>
          </a:p>
          <a:p>
            <a:pPr marL="742950" indent="-285750" algn="just">
              <a:buFont typeface="Arial" panose="020B0604020202020204" pitchFamily="34" charset="0"/>
              <a:buChar char="•"/>
            </a:pPr>
            <a:r>
              <a:rPr lang="en-US" sz="1100" b="1" dirty="0">
                <a:solidFill>
                  <a:schemeClr val="tx1"/>
                </a:solidFill>
              </a:rPr>
              <a:t>Accessibility</a:t>
            </a:r>
            <a:r>
              <a:rPr lang="en-US" sz="1100" dirty="0">
                <a:solidFill>
                  <a:schemeClr val="tx1"/>
                </a:solidFill>
              </a:rPr>
              <a:t>: Excellent transport links including</a:t>
            </a:r>
          </a:p>
          <a:p>
            <a:pPr marL="742950" lvl="1" indent="-285750" algn="just">
              <a:buFont typeface="Arial" panose="020B0604020202020204" pitchFamily="34" charset="0"/>
              <a:buChar char="•"/>
            </a:pPr>
            <a:r>
              <a:rPr lang="en-US" sz="1100" b="1" dirty="0">
                <a:solidFill>
                  <a:schemeClr val="tx1"/>
                </a:solidFill>
              </a:rPr>
              <a:t>Tech-Savvy Population</a:t>
            </a:r>
            <a:r>
              <a:rPr lang="en-US" sz="1100" dirty="0">
                <a:solidFill>
                  <a:schemeClr val="tx1"/>
                </a:solidFill>
              </a:rPr>
              <a:t>: Home to numerous tech companies and a vibrant startup scene.</a:t>
            </a:r>
          </a:p>
          <a:p>
            <a:pPr marL="742950" lvl="1" indent="-285750" algn="just">
              <a:buFont typeface="Arial" panose="020B0604020202020204" pitchFamily="34" charset="0"/>
              <a:buChar char="•"/>
            </a:pPr>
            <a:r>
              <a:rPr lang="en-US" sz="1100" b="1" dirty="0">
                <a:solidFill>
                  <a:schemeClr val="tx1"/>
                </a:solidFill>
              </a:rPr>
              <a:t>Tourist and Business Hub</a:t>
            </a:r>
            <a:r>
              <a:rPr lang="en-US" sz="1100" dirty="0">
                <a:solidFill>
                  <a:schemeClr val="tx1"/>
                </a:solidFill>
              </a:rPr>
              <a:t>: Attracts visitors from around the world, enhancing the potential for international exposure and attendance (Tennyson, 2023).</a:t>
            </a:r>
          </a:p>
        </p:txBody>
      </p:sp>
      <p:pic>
        <p:nvPicPr>
          <p:cNvPr id="2" name="Picture 1">
            <a:extLst>
              <a:ext uri="{FF2B5EF4-FFF2-40B4-BE49-F238E27FC236}">
                <a16:creationId xmlns:a16="http://schemas.microsoft.com/office/drawing/2014/main" id="{E113C63D-8541-2157-452A-26BB8D4CC3B6}"/>
              </a:ext>
            </a:extLst>
          </p:cNvPr>
          <p:cNvPicPr>
            <a:picLocks noChangeAspect="1"/>
          </p:cNvPicPr>
          <p:nvPr/>
        </p:nvPicPr>
        <p:blipFill>
          <a:blip r:embed="rId8"/>
          <a:stretch>
            <a:fillRect/>
          </a:stretch>
        </p:blipFill>
        <p:spPr>
          <a:xfrm>
            <a:off x="6527679" y="3047424"/>
            <a:ext cx="1896894" cy="1883812"/>
          </a:xfrm>
          <a:prstGeom prst="rect">
            <a:avLst/>
          </a:prstGeom>
        </p:spPr>
      </p:pic>
    </p:spTree>
    <p:extLst>
      <p:ext uri="{BB962C8B-B14F-4D97-AF65-F5344CB8AC3E}">
        <p14:creationId xmlns:p14="http://schemas.microsoft.com/office/powerpoint/2010/main" val="546647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8600" y="355094"/>
            <a:ext cx="8520600" cy="572700"/>
          </a:xfrm>
        </p:spPr>
        <p:txBody>
          <a:bodyPr>
            <a:normAutofit/>
          </a:bodyPr>
          <a:lstStyle/>
          <a:p>
            <a:r>
              <a:rPr lang="en-US" sz="2400" b="1" dirty="0"/>
              <a:t>Operational Planning </a:t>
            </a:r>
            <a:endParaRPr sz="2400" b="1" dirty="0"/>
          </a:p>
        </p:txBody>
      </p:sp>
      <p:sp>
        <p:nvSpPr>
          <p:cNvPr id="7" name="TextBox 6"/>
          <p:cNvSpPr txBox="1"/>
          <p:nvPr/>
        </p:nvSpPr>
        <p:spPr>
          <a:xfrm>
            <a:off x="762000" y="998724"/>
            <a:ext cx="6710083" cy="407804"/>
          </a:xfrm>
          <a:prstGeom prst="rect">
            <a:avLst/>
          </a:prstGeom>
          <a:noFill/>
          <a:ln>
            <a:noFill/>
          </a:ln>
        </p:spPr>
        <p:txBody>
          <a:bodyPr wrap="square" lIns="190500" tIns="0" rIns="0" bIns="190500" anchor="t">
            <a:spAutoFit/>
          </a:bodyPr>
          <a:lstStyle/>
          <a:p>
            <a:pPr marL="137160" lvl="1" algn="just">
              <a:spcBef>
                <a:spcPts val="1200"/>
              </a:spcBef>
              <a:spcAft>
                <a:spcPts val="0"/>
              </a:spcAft>
              <a:buSzPct val="100000"/>
            </a:pPr>
            <a:r>
              <a:rPr lang="en-US" sz="1400" b="1" dirty="0"/>
              <a:t>Venue Details</a:t>
            </a:r>
            <a:r>
              <a:rPr sz="1100" b="1" i="0" dirty="0">
                <a:solidFill>
                  <a:schemeClr val="bg1">
                    <a:lumMod val="75000"/>
                    <a:lumOff val="25000"/>
                  </a:schemeClr>
                </a:solidFill>
                <a:latin typeface="Proxima Nova"/>
              </a:rPr>
              <a:t>:</a:t>
            </a:r>
            <a:r>
              <a:rPr sz="1100" b="0" i="0" dirty="0">
                <a:solidFill>
                  <a:schemeClr val="bg1">
                    <a:lumMod val="75000"/>
                    <a:lumOff val="25000"/>
                  </a:schemeClr>
                </a:solidFill>
                <a:latin typeface="Proxima Nova"/>
              </a:rPr>
              <a:t> - </a:t>
            </a:r>
          </a:p>
        </p:txBody>
      </p:sp>
      <p:graphicFrame>
        <p:nvGraphicFramePr>
          <p:cNvPr id="9" name="Content Placeholder 3">
            <a:extLst>
              <a:ext uri="{FF2B5EF4-FFF2-40B4-BE49-F238E27FC236}">
                <a16:creationId xmlns:a16="http://schemas.microsoft.com/office/drawing/2014/main" id="{B6747976-FC31-2932-81DF-8BA03F990524}"/>
              </a:ext>
            </a:extLst>
          </p:cNvPr>
          <p:cNvGraphicFramePr>
            <a:graphicFrameLocks/>
          </p:cNvGraphicFramePr>
          <p:nvPr>
            <p:extLst>
              <p:ext uri="{D42A27DB-BD31-4B8C-83A1-F6EECF244321}">
                <p14:modId xmlns:p14="http://schemas.microsoft.com/office/powerpoint/2010/main" val="2654556159"/>
              </p:ext>
            </p:extLst>
          </p:nvPr>
        </p:nvGraphicFramePr>
        <p:xfrm>
          <a:off x="1103035" y="1023822"/>
          <a:ext cx="7290951" cy="24354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980C8DFE-B22C-F28B-FFB6-3127F683E069}"/>
              </a:ext>
            </a:extLst>
          </p:cNvPr>
          <p:cNvSpPr txBox="1"/>
          <p:nvPr/>
        </p:nvSpPr>
        <p:spPr>
          <a:xfrm>
            <a:off x="994906" y="3318852"/>
            <a:ext cx="6987987" cy="1415772"/>
          </a:xfrm>
          <a:prstGeom prst="rect">
            <a:avLst/>
          </a:prstGeom>
          <a:noFill/>
        </p:spPr>
        <p:txBody>
          <a:bodyPr wrap="square">
            <a:spAutoFit/>
          </a:bodyPr>
          <a:lstStyle/>
          <a:p>
            <a:r>
              <a:rPr lang="en-US" b="1" dirty="0"/>
              <a:t>Logistical Needs: </a:t>
            </a:r>
          </a:p>
          <a:p>
            <a:pPr algn="just">
              <a:buFont typeface="Arial" panose="020B0604020202020204" pitchFamily="34" charset="0"/>
              <a:buChar char="•"/>
            </a:pPr>
            <a:r>
              <a:rPr lang="en-US" sz="1200" b="1" dirty="0">
                <a:solidFill>
                  <a:schemeClr val="bg1">
                    <a:lumMod val="75000"/>
                    <a:lumOff val="25000"/>
                  </a:schemeClr>
                </a:solidFill>
                <a:latin typeface="Calibri" panose="020F0502020204030204" pitchFamily="34" charset="0"/>
                <a:cs typeface="Calibri" panose="020F0502020204030204" pitchFamily="34" charset="0"/>
              </a:rPr>
              <a:t>Transportation Options</a:t>
            </a:r>
            <a:r>
              <a:rPr lang="en-US" sz="1200" dirty="0">
                <a:solidFill>
                  <a:schemeClr val="bg1">
                    <a:lumMod val="75000"/>
                    <a:lumOff val="25000"/>
                  </a:schemeClr>
                </a:solidFill>
                <a:latin typeface="Calibri" panose="020F0502020204030204" pitchFamily="34" charset="0"/>
                <a:cs typeface="Calibri" panose="020F0502020204030204" pitchFamily="34" charset="0"/>
              </a:rPr>
              <a:t>: Proximity to Edinburgh's main transport links ensures easy accessibility for local and international attendees.</a:t>
            </a:r>
          </a:p>
          <a:p>
            <a:pPr algn="just">
              <a:buFont typeface="Arial" panose="020B0604020202020204" pitchFamily="34" charset="0"/>
              <a:buChar char="•"/>
            </a:pPr>
            <a:r>
              <a:rPr lang="en-US" sz="1200" b="1" dirty="0">
                <a:solidFill>
                  <a:schemeClr val="bg1">
                    <a:lumMod val="75000"/>
                    <a:lumOff val="25000"/>
                  </a:schemeClr>
                </a:solidFill>
                <a:latin typeface="Calibri" panose="020F0502020204030204" pitchFamily="34" charset="0"/>
                <a:cs typeface="Calibri" panose="020F0502020204030204" pitchFamily="34" charset="0"/>
              </a:rPr>
              <a:t>Accommodation Partnerships</a:t>
            </a:r>
            <a:r>
              <a:rPr lang="en-US" sz="1200" dirty="0">
                <a:solidFill>
                  <a:schemeClr val="bg1">
                    <a:lumMod val="75000"/>
                    <a:lumOff val="25000"/>
                  </a:schemeClr>
                </a:solidFill>
                <a:latin typeface="Calibri" panose="020F0502020204030204" pitchFamily="34" charset="0"/>
                <a:cs typeface="Calibri" panose="020F0502020204030204" pitchFamily="34" charset="0"/>
              </a:rPr>
              <a:t>: Partnerships with local hotels to provide special rates and packages, enhancing the convenience and affordability for attendees.</a:t>
            </a:r>
          </a:p>
          <a:p>
            <a:pPr algn="just">
              <a:buFont typeface="Arial" panose="020B0604020202020204" pitchFamily="34" charset="0"/>
              <a:buChar char="•"/>
            </a:pPr>
            <a:r>
              <a:rPr lang="en-US" sz="1200" b="1" dirty="0">
                <a:solidFill>
                  <a:schemeClr val="bg1">
                    <a:lumMod val="75000"/>
                    <a:lumOff val="25000"/>
                  </a:schemeClr>
                </a:solidFill>
                <a:latin typeface="Calibri" panose="020F0502020204030204" pitchFamily="34" charset="0"/>
                <a:cs typeface="Calibri" panose="020F0502020204030204" pitchFamily="34" charset="0"/>
              </a:rPr>
              <a:t>Special Rates</a:t>
            </a:r>
            <a:r>
              <a:rPr lang="en-US" sz="1200" dirty="0">
                <a:solidFill>
                  <a:schemeClr val="bg1">
                    <a:lumMod val="75000"/>
                    <a:lumOff val="25000"/>
                  </a:schemeClr>
                </a:solidFill>
                <a:latin typeface="Calibri" panose="020F0502020204030204" pitchFamily="34" charset="0"/>
                <a:cs typeface="Calibri" panose="020F0502020204030204" pitchFamily="34" charset="0"/>
              </a:rPr>
              <a:t>: Negotiated discounts and block reservations to ensure availability and competitive pricing for participants (Taylor and Brown,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5CB2ED6-E861-41B8-56F8-F0D3572F63B4}"/>
              </a:ext>
            </a:extLst>
          </p:cNvPr>
          <p:cNvSpPr txBox="1"/>
          <p:nvPr/>
        </p:nvSpPr>
        <p:spPr>
          <a:xfrm>
            <a:off x="-125506" y="579666"/>
            <a:ext cx="6078070" cy="830997"/>
          </a:xfrm>
          <a:prstGeom prst="rect">
            <a:avLst/>
          </a:prstGeom>
          <a:noFill/>
        </p:spPr>
        <p:txBody>
          <a:bodyPr wrap="square" anchor="ctr">
            <a:spAutoFit/>
          </a:bodyPr>
          <a:lstStyle/>
          <a:p>
            <a:pPr algn="ctr"/>
            <a:r>
              <a:rPr lang="en-US" sz="2400" b="1" kern="1200" dirty="0">
                <a:solidFill>
                  <a:srgbClr val="FEFEFE"/>
                </a:solidFill>
                <a:latin typeface="+mj-lt"/>
                <a:ea typeface="+mj-ea"/>
                <a:cs typeface="+mj-cs"/>
              </a:rPr>
              <a:t>Staffing and Resource Management</a:t>
            </a:r>
          </a:p>
          <a:p>
            <a:endParaRPr lang="en-US" sz="2400" b="1" kern="1200" dirty="0">
              <a:solidFill>
                <a:srgbClr val="FEFEFE"/>
              </a:solidFill>
              <a:latin typeface="+mj-lt"/>
              <a:ea typeface="+mj-ea"/>
              <a:cs typeface="+mj-cs"/>
            </a:endParaRPr>
          </a:p>
        </p:txBody>
      </p:sp>
      <p:sp>
        <p:nvSpPr>
          <p:cNvPr id="3" name="TextBox 2">
            <a:extLst>
              <a:ext uri="{FF2B5EF4-FFF2-40B4-BE49-F238E27FC236}">
                <a16:creationId xmlns:a16="http://schemas.microsoft.com/office/drawing/2014/main" id="{6E000D1C-6912-65A5-87EA-B979C0DE39C4}"/>
              </a:ext>
            </a:extLst>
          </p:cNvPr>
          <p:cNvSpPr txBox="1"/>
          <p:nvPr/>
        </p:nvSpPr>
        <p:spPr>
          <a:xfrm>
            <a:off x="179293" y="1509921"/>
            <a:ext cx="5773271" cy="2368293"/>
          </a:xfrm>
          <a:prstGeom prst="rect">
            <a:avLst/>
          </a:prstGeom>
          <a:noFill/>
        </p:spPr>
        <p:txBody>
          <a:bodyPr wrap="square">
            <a:spAutoFit/>
          </a:bodyPr>
          <a:lstStyle/>
          <a:p>
            <a:pPr algn="just"/>
            <a:r>
              <a:rPr lang="en-US" sz="1200" b="1" dirty="0"/>
              <a:t>Human Resources</a:t>
            </a:r>
            <a:r>
              <a:rPr lang="en-US" sz="1200" dirty="0"/>
              <a:t>:</a:t>
            </a:r>
          </a:p>
          <a:p>
            <a:pPr marL="742950" lvl="1" indent="-285750" algn="just">
              <a:buFont typeface="Arial" panose="020B0604020202020204" pitchFamily="34" charset="0"/>
              <a:buChar char="•"/>
            </a:pPr>
            <a:r>
              <a:rPr lang="en-US" sz="1200" b="1" dirty="0"/>
              <a:t>Technical Support</a:t>
            </a:r>
            <a:r>
              <a:rPr lang="en-US" sz="1200" dirty="0"/>
              <a:t>: Manage and troubleshoot technology setups (e.g., VR, AV systems).</a:t>
            </a:r>
          </a:p>
          <a:p>
            <a:pPr marL="742950" lvl="1" indent="-285750" algn="just">
              <a:buFont typeface="Arial" panose="020B0604020202020204" pitchFamily="34" charset="0"/>
              <a:buChar char="•"/>
            </a:pPr>
            <a:r>
              <a:rPr lang="en-US" sz="1200" b="1" dirty="0"/>
              <a:t>Guest Relations</a:t>
            </a:r>
            <a:r>
              <a:rPr lang="en-US" sz="1200" dirty="0"/>
              <a:t>: Handle registration, inquiries, and overall attendee experience.</a:t>
            </a:r>
          </a:p>
          <a:p>
            <a:pPr marL="742950" lvl="1" indent="-285750" algn="just">
              <a:buFont typeface="Arial" panose="020B0604020202020204" pitchFamily="34" charset="0"/>
              <a:buChar char="•"/>
            </a:pPr>
            <a:r>
              <a:rPr lang="en-US" sz="1200" b="1" dirty="0"/>
              <a:t>Security</a:t>
            </a:r>
            <a:r>
              <a:rPr lang="en-US" sz="1200" dirty="0"/>
              <a:t>: Ensure safety protocols are followed, manage crowd control and venue security.</a:t>
            </a:r>
          </a:p>
          <a:p>
            <a:pPr algn="just"/>
            <a:r>
              <a:rPr lang="en-US" sz="1200" b="1" dirty="0"/>
              <a:t>Resource Allocation</a:t>
            </a:r>
            <a:r>
              <a:rPr lang="en-US" sz="1200" dirty="0"/>
              <a:t>:</a:t>
            </a:r>
          </a:p>
          <a:p>
            <a:pPr marL="742950" lvl="1" indent="-285750" algn="just">
              <a:buFont typeface="Arial" panose="020B0604020202020204" pitchFamily="34" charset="0"/>
              <a:buChar char="•"/>
            </a:pPr>
            <a:r>
              <a:rPr lang="en-US" sz="1200" b="1" dirty="0"/>
              <a:t>Interactive Kiosks</a:t>
            </a:r>
            <a:r>
              <a:rPr lang="en-US" sz="1200" dirty="0"/>
              <a:t>: Deploy kiosks for registration and information.</a:t>
            </a:r>
          </a:p>
          <a:p>
            <a:pPr marL="742950" lvl="1" indent="-285750" algn="just">
              <a:buFont typeface="Arial" panose="020B0604020202020204" pitchFamily="34" charset="0"/>
              <a:buChar char="•"/>
            </a:pPr>
            <a:r>
              <a:rPr lang="en-US" sz="1200" b="1" dirty="0"/>
              <a:t>VR Setups</a:t>
            </a:r>
            <a:r>
              <a:rPr lang="en-US" sz="1200" dirty="0"/>
              <a:t>: Utilize virtual reality to demonstrate future hospitality tech.</a:t>
            </a:r>
          </a:p>
          <a:p>
            <a:pPr marL="742950" lvl="1" indent="-285750" algn="just">
              <a:buFont typeface="Arial" panose="020B0604020202020204" pitchFamily="34" charset="0"/>
              <a:buChar char="•"/>
            </a:pPr>
            <a:r>
              <a:rPr lang="en-US" sz="1200" b="1" dirty="0"/>
              <a:t>Mobile Event Apps</a:t>
            </a:r>
            <a:r>
              <a:rPr lang="en-US" sz="1200" dirty="0"/>
              <a:t>: Launch a comprehensive app for schedules, networking, and live updates (Smith and Jones, 2022).</a:t>
            </a:r>
          </a:p>
        </p:txBody>
      </p:sp>
      <p:pic>
        <p:nvPicPr>
          <p:cNvPr id="2" name="Picture 1">
            <a:extLst>
              <a:ext uri="{FF2B5EF4-FFF2-40B4-BE49-F238E27FC236}">
                <a16:creationId xmlns:a16="http://schemas.microsoft.com/office/drawing/2014/main" id="{9C730443-673F-2B6E-2A9F-581B11ADAE63}"/>
              </a:ext>
            </a:extLst>
          </p:cNvPr>
          <p:cNvPicPr>
            <a:picLocks noChangeAspect="1"/>
          </p:cNvPicPr>
          <p:nvPr/>
        </p:nvPicPr>
        <p:blipFill>
          <a:blip r:embed="rId3"/>
          <a:stretch>
            <a:fillRect/>
          </a:stretch>
        </p:blipFill>
        <p:spPr>
          <a:xfrm>
            <a:off x="6110006" y="1252542"/>
            <a:ext cx="2854701" cy="28830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p:cNvSpPr/>
          <p:nvPr/>
        </p:nvSpPr>
        <p:spPr>
          <a:xfrm>
            <a:off x="4724400" y="3944242"/>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id="{A5CB2ED6-E861-41B8-56F8-F0D3572F63B4}"/>
              </a:ext>
            </a:extLst>
          </p:cNvPr>
          <p:cNvSpPr txBox="1"/>
          <p:nvPr/>
        </p:nvSpPr>
        <p:spPr>
          <a:xfrm>
            <a:off x="295835" y="293083"/>
            <a:ext cx="8552329" cy="461665"/>
          </a:xfrm>
          <a:prstGeom prst="rect">
            <a:avLst/>
          </a:prstGeom>
          <a:noFill/>
        </p:spPr>
        <p:txBody>
          <a:bodyPr wrap="square">
            <a:spAutoFit/>
          </a:bodyPr>
          <a:lstStyle/>
          <a:p>
            <a:r>
              <a:rPr lang="en-US" sz="2400" b="1" kern="1200" dirty="0">
                <a:solidFill>
                  <a:srgbClr val="FEFEFE"/>
                </a:solidFill>
                <a:latin typeface="+mj-lt"/>
                <a:ea typeface="+mj-ea"/>
                <a:cs typeface="+mj-cs"/>
              </a:rPr>
              <a:t>Financial Factors - Income and Expenditure Breakdown</a:t>
            </a:r>
          </a:p>
        </p:txBody>
      </p:sp>
      <p:graphicFrame>
        <p:nvGraphicFramePr>
          <p:cNvPr id="3" name="Table 2">
            <a:extLst>
              <a:ext uri="{FF2B5EF4-FFF2-40B4-BE49-F238E27FC236}">
                <a16:creationId xmlns:a16="http://schemas.microsoft.com/office/drawing/2014/main" id="{78DA5BD5-1D84-2E7F-506E-ED81400E3DAA}"/>
              </a:ext>
            </a:extLst>
          </p:cNvPr>
          <p:cNvGraphicFramePr/>
          <p:nvPr>
            <p:extLst>
              <p:ext uri="{D42A27DB-BD31-4B8C-83A1-F6EECF244321}">
                <p14:modId xmlns:p14="http://schemas.microsoft.com/office/powerpoint/2010/main" val="198947576"/>
              </p:ext>
            </p:extLst>
          </p:nvPr>
        </p:nvGraphicFramePr>
        <p:xfrm>
          <a:off x="1586752" y="1315342"/>
          <a:ext cx="5970494" cy="1600200"/>
        </p:xfrm>
        <a:graphic>
          <a:graphicData uri="http://schemas.openxmlformats.org/drawingml/2006/table">
            <a:tbl>
              <a:tblPr>
                <a:tableStyleId>{5C22544A-7EE6-4342-B048-85BDC9FD1C3A}</a:tableStyleId>
              </a:tblPr>
              <a:tblGrid>
                <a:gridCol w="2985247">
                  <a:extLst>
                    <a:ext uri="{9D8B030D-6E8A-4147-A177-3AD203B41FA5}">
                      <a16:colId xmlns:a16="http://schemas.microsoft.com/office/drawing/2014/main" val="1473083951"/>
                    </a:ext>
                  </a:extLst>
                </a:gridCol>
                <a:gridCol w="2985247">
                  <a:extLst>
                    <a:ext uri="{9D8B030D-6E8A-4147-A177-3AD203B41FA5}">
                      <a16:colId xmlns:a16="http://schemas.microsoft.com/office/drawing/2014/main" val="1122152173"/>
                    </a:ext>
                  </a:extLst>
                </a:gridCol>
              </a:tblGrid>
              <a:tr h="154865">
                <a:tc>
                  <a:txBody>
                    <a:bodyPr/>
                    <a:lstStyle/>
                    <a:p>
                      <a:pPr algn="l"/>
                      <a:r>
                        <a:rPr lang="en-US" sz="900" dirty="0">
                          <a:latin typeface="Arial Black" panose="020B0604020202020204" pitchFamily="34" charset="0"/>
                          <a:cs typeface="Arial Black" panose="020B0604020202020204" pitchFamily="34" charset="0"/>
                        </a:rPr>
                        <a:t>Expense Category</a:t>
                      </a:r>
                    </a:p>
                  </a:txBody>
                  <a:tcPr anchor="ctr"/>
                </a:tc>
                <a:tc>
                  <a:txBody>
                    <a:bodyPr/>
                    <a:lstStyle/>
                    <a:p>
                      <a:pPr algn="ctr"/>
                      <a:r>
                        <a:rPr lang="en-US" sz="900" dirty="0">
                          <a:latin typeface="Arial Black" panose="020B0604020202020204" pitchFamily="34" charset="0"/>
                          <a:cs typeface="Arial Black" panose="020B0604020202020204" pitchFamily="34" charset="0"/>
                        </a:rPr>
                        <a:t>Estimated Cost</a:t>
                      </a:r>
                    </a:p>
                  </a:txBody>
                  <a:tcPr anchor="ctr"/>
                </a:tc>
                <a:extLst>
                  <a:ext uri="{0D108BD9-81ED-4DB2-BD59-A6C34878D82A}">
                    <a16:rowId xmlns:a16="http://schemas.microsoft.com/office/drawing/2014/main" val="134003737"/>
                  </a:ext>
                </a:extLst>
              </a:tr>
              <a:tr h="154865">
                <a:tc>
                  <a:txBody>
                    <a:bodyPr/>
                    <a:lstStyle/>
                    <a:p>
                      <a:pPr algn="l"/>
                      <a:r>
                        <a:rPr lang="en-US" sz="900">
                          <a:latin typeface="Arial Black" panose="020B0604020202020204" pitchFamily="34" charset="0"/>
                          <a:cs typeface="Arial Black" panose="020B0604020202020204" pitchFamily="34" charset="0"/>
                        </a:rPr>
                        <a:t>Venue Hire</a:t>
                      </a:r>
                    </a:p>
                  </a:txBody>
                  <a:tcPr anchor="ctr"/>
                </a:tc>
                <a:tc>
                  <a:txBody>
                    <a:bodyPr/>
                    <a:lstStyle/>
                    <a:p>
                      <a:pPr algn="ctr"/>
                      <a:r>
                        <a:rPr lang="en-US" sz="900" dirty="0">
                          <a:latin typeface="Arial Black" panose="020B0604020202020204" pitchFamily="34" charset="0"/>
                          <a:cs typeface="Arial Black" panose="020B0604020202020204" pitchFamily="34" charset="0"/>
                        </a:rPr>
                        <a:t>£10,000</a:t>
                      </a:r>
                    </a:p>
                  </a:txBody>
                  <a:tcPr anchor="ctr"/>
                </a:tc>
                <a:extLst>
                  <a:ext uri="{0D108BD9-81ED-4DB2-BD59-A6C34878D82A}">
                    <a16:rowId xmlns:a16="http://schemas.microsoft.com/office/drawing/2014/main" val="2668260653"/>
                  </a:ext>
                </a:extLst>
              </a:tr>
              <a:tr h="154865">
                <a:tc>
                  <a:txBody>
                    <a:bodyPr/>
                    <a:lstStyle/>
                    <a:p>
                      <a:pPr algn="l"/>
                      <a:r>
                        <a:rPr lang="en-US" sz="900" dirty="0">
                          <a:latin typeface="Arial Black" panose="020B0604020202020204" pitchFamily="34" charset="0"/>
                          <a:cs typeface="Arial Black" panose="020B0604020202020204" pitchFamily="34" charset="0"/>
                        </a:rPr>
                        <a:t>Technology Rentals</a:t>
                      </a:r>
                    </a:p>
                  </a:txBody>
                  <a:tcPr anchor="ctr"/>
                </a:tc>
                <a:tc>
                  <a:txBody>
                    <a:bodyPr/>
                    <a:lstStyle/>
                    <a:p>
                      <a:pPr algn="ctr"/>
                      <a:r>
                        <a:rPr lang="en-US" sz="900" dirty="0">
                          <a:latin typeface="Arial Black" panose="020B0604020202020204" pitchFamily="34" charset="0"/>
                          <a:cs typeface="Arial Black" panose="020B0604020202020204" pitchFamily="34" charset="0"/>
                        </a:rPr>
                        <a:t>£5,000</a:t>
                      </a:r>
                    </a:p>
                  </a:txBody>
                  <a:tcPr anchor="ctr"/>
                </a:tc>
                <a:extLst>
                  <a:ext uri="{0D108BD9-81ED-4DB2-BD59-A6C34878D82A}">
                    <a16:rowId xmlns:a16="http://schemas.microsoft.com/office/drawing/2014/main" val="1752669590"/>
                  </a:ext>
                </a:extLst>
              </a:tr>
              <a:tr h="154865">
                <a:tc>
                  <a:txBody>
                    <a:bodyPr/>
                    <a:lstStyle/>
                    <a:p>
                      <a:pPr algn="l"/>
                      <a:r>
                        <a:rPr lang="en-US" sz="900">
                          <a:latin typeface="Arial Black" panose="020B0604020202020204" pitchFamily="34" charset="0"/>
                          <a:cs typeface="Arial Black" panose="020B0604020202020204" pitchFamily="34" charset="0"/>
                        </a:rPr>
                        <a:t>Staffing</a:t>
                      </a:r>
                    </a:p>
                  </a:txBody>
                  <a:tcPr anchor="ctr"/>
                </a:tc>
                <a:tc>
                  <a:txBody>
                    <a:bodyPr/>
                    <a:lstStyle/>
                    <a:p>
                      <a:pPr algn="ctr"/>
                      <a:r>
                        <a:rPr lang="en-US" sz="900" dirty="0">
                          <a:latin typeface="Arial Black" panose="020B0604020202020204" pitchFamily="34" charset="0"/>
                          <a:cs typeface="Arial Black" panose="020B0604020202020204" pitchFamily="34" charset="0"/>
                        </a:rPr>
                        <a:t>£7,000</a:t>
                      </a:r>
                    </a:p>
                  </a:txBody>
                  <a:tcPr anchor="ctr"/>
                </a:tc>
                <a:extLst>
                  <a:ext uri="{0D108BD9-81ED-4DB2-BD59-A6C34878D82A}">
                    <a16:rowId xmlns:a16="http://schemas.microsoft.com/office/drawing/2014/main" val="4253770016"/>
                  </a:ext>
                </a:extLst>
              </a:tr>
              <a:tr h="154865">
                <a:tc>
                  <a:txBody>
                    <a:bodyPr/>
                    <a:lstStyle/>
                    <a:p>
                      <a:pPr algn="l"/>
                      <a:r>
                        <a:rPr lang="en-US" sz="900">
                          <a:latin typeface="Arial Black" panose="020B0604020202020204" pitchFamily="34" charset="0"/>
                          <a:cs typeface="Arial Black" panose="020B0604020202020204" pitchFamily="34" charset="0"/>
                        </a:rPr>
                        <a:t>Marketing and Promotion</a:t>
                      </a:r>
                    </a:p>
                  </a:txBody>
                  <a:tcPr anchor="ctr"/>
                </a:tc>
                <a:tc>
                  <a:txBody>
                    <a:bodyPr/>
                    <a:lstStyle/>
                    <a:p>
                      <a:pPr algn="ctr"/>
                      <a:r>
                        <a:rPr lang="en-US" sz="900" dirty="0">
                          <a:latin typeface="Arial Black" panose="020B0604020202020204" pitchFamily="34" charset="0"/>
                          <a:cs typeface="Arial Black" panose="020B0604020202020204" pitchFamily="34" charset="0"/>
                        </a:rPr>
                        <a:t>£8,000</a:t>
                      </a:r>
                    </a:p>
                  </a:txBody>
                  <a:tcPr anchor="ctr"/>
                </a:tc>
                <a:extLst>
                  <a:ext uri="{0D108BD9-81ED-4DB2-BD59-A6C34878D82A}">
                    <a16:rowId xmlns:a16="http://schemas.microsoft.com/office/drawing/2014/main" val="323640961"/>
                  </a:ext>
                </a:extLst>
              </a:tr>
              <a:tr h="154865">
                <a:tc>
                  <a:txBody>
                    <a:bodyPr/>
                    <a:lstStyle/>
                    <a:p>
                      <a:pPr algn="l"/>
                      <a:r>
                        <a:rPr lang="en-US" sz="900">
                          <a:latin typeface="Arial Black" panose="020B0604020202020204" pitchFamily="34" charset="0"/>
                          <a:cs typeface="Arial Black" panose="020B0604020202020204" pitchFamily="34" charset="0"/>
                        </a:rPr>
                        <a:t>Miscellaneous (10%)</a:t>
                      </a:r>
                    </a:p>
                  </a:txBody>
                  <a:tcPr anchor="ctr"/>
                </a:tc>
                <a:tc>
                  <a:txBody>
                    <a:bodyPr/>
                    <a:lstStyle/>
                    <a:p>
                      <a:pPr algn="ctr"/>
                      <a:r>
                        <a:rPr lang="en-US" sz="900" dirty="0">
                          <a:latin typeface="Arial Black" panose="020B0604020202020204" pitchFamily="34" charset="0"/>
                          <a:cs typeface="Arial Black" panose="020B0604020202020204" pitchFamily="34" charset="0"/>
                        </a:rPr>
                        <a:t>£3,000</a:t>
                      </a:r>
                    </a:p>
                  </a:txBody>
                  <a:tcPr anchor="ctr"/>
                </a:tc>
                <a:extLst>
                  <a:ext uri="{0D108BD9-81ED-4DB2-BD59-A6C34878D82A}">
                    <a16:rowId xmlns:a16="http://schemas.microsoft.com/office/drawing/2014/main" val="83108329"/>
                  </a:ext>
                </a:extLst>
              </a:tr>
              <a:tr h="154865">
                <a:tc>
                  <a:txBody>
                    <a:bodyPr/>
                    <a:lstStyle/>
                    <a:p>
                      <a:pPr algn="l"/>
                      <a:r>
                        <a:rPr lang="en-US" sz="900">
                          <a:latin typeface="Arial Black" panose="020B0604020202020204" pitchFamily="34" charset="0"/>
                          <a:cs typeface="Arial Black" panose="020B0604020202020204" pitchFamily="34" charset="0"/>
                        </a:rPr>
                        <a:t>Total Estimated Costs</a:t>
                      </a:r>
                    </a:p>
                  </a:txBody>
                  <a:tcPr anchor="ctr"/>
                </a:tc>
                <a:tc>
                  <a:txBody>
                    <a:bodyPr/>
                    <a:lstStyle/>
                    <a:p>
                      <a:pPr algn="ctr"/>
                      <a:r>
                        <a:rPr lang="en-US" sz="900" dirty="0">
                          <a:latin typeface="Arial Black" panose="020B0604020202020204" pitchFamily="34" charset="0"/>
                          <a:cs typeface="Arial Black" panose="020B0604020202020204" pitchFamily="34" charset="0"/>
                        </a:rPr>
                        <a:t>£33,000</a:t>
                      </a:r>
                    </a:p>
                  </a:txBody>
                  <a:tcPr anchor="ctr"/>
                </a:tc>
                <a:extLst>
                  <a:ext uri="{0D108BD9-81ED-4DB2-BD59-A6C34878D82A}">
                    <a16:rowId xmlns:a16="http://schemas.microsoft.com/office/drawing/2014/main" val="2717522834"/>
                  </a:ext>
                </a:extLst>
              </a:tr>
            </a:tbl>
          </a:graphicData>
        </a:graphic>
      </p:graphicFrame>
      <p:graphicFrame>
        <p:nvGraphicFramePr>
          <p:cNvPr id="5" name="Table 4">
            <a:extLst>
              <a:ext uri="{FF2B5EF4-FFF2-40B4-BE49-F238E27FC236}">
                <a16:creationId xmlns:a16="http://schemas.microsoft.com/office/drawing/2014/main" id="{6DAE7794-BF86-129D-CFC1-EA94C3266BFB}"/>
              </a:ext>
            </a:extLst>
          </p:cNvPr>
          <p:cNvGraphicFramePr/>
          <p:nvPr>
            <p:extLst>
              <p:ext uri="{D42A27DB-BD31-4B8C-83A1-F6EECF244321}">
                <p14:modId xmlns:p14="http://schemas.microsoft.com/office/powerpoint/2010/main" val="2593439441"/>
              </p:ext>
            </p:extLst>
          </p:nvPr>
        </p:nvGraphicFramePr>
        <p:xfrm>
          <a:off x="1586752" y="3258442"/>
          <a:ext cx="5970494" cy="1371600"/>
        </p:xfrm>
        <a:graphic>
          <a:graphicData uri="http://schemas.openxmlformats.org/drawingml/2006/table">
            <a:tbl>
              <a:tblPr>
                <a:tableStyleId>{5C22544A-7EE6-4342-B048-85BDC9FD1C3A}</a:tableStyleId>
              </a:tblPr>
              <a:tblGrid>
                <a:gridCol w="2985247">
                  <a:extLst>
                    <a:ext uri="{9D8B030D-6E8A-4147-A177-3AD203B41FA5}">
                      <a16:colId xmlns:a16="http://schemas.microsoft.com/office/drawing/2014/main" val="2321610323"/>
                    </a:ext>
                  </a:extLst>
                </a:gridCol>
                <a:gridCol w="2985247">
                  <a:extLst>
                    <a:ext uri="{9D8B030D-6E8A-4147-A177-3AD203B41FA5}">
                      <a16:colId xmlns:a16="http://schemas.microsoft.com/office/drawing/2014/main" val="2519365950"/>
                    </a:ext>
                  </a:extLst>
                </a:gridCol>
              </a:tblGrid>
              <a:tr h="226248">
                <a:tc>
                  <a:txBody>
                    <a:bodyPr/>
                    <a:lstStyle/>
                    <a:p>
                      <a:r>
                        <a:rPr lang="en-US" sz="900">
                          <a:latin typeface="Arial Black" panose="020B0604020202020204" pitchFamily="34" charset="0"/>
                          <a:cs typeface="Arial Black" panose="020B0604020202020204" pitchFamily="34" charset="0"/>
                        </a:rPr>
                        <a:t>Revenue Source</a:t>
                      </a:r>
                    </a:p>
                  </a:txBody>
                  <a:tcPr anchor="ctr"/>
                </a:tc>
                <a:tc>
                  <a:txBody>
                    <a:bodyPr/>
                    <a:lstStyle/>
                    <a:p>
                      <a:pPr algn="ctr"/>
                      <a:r>
                        <a:rPr lang="en-US" sz="900" dirty="0">
                          <a:latin typeface="Arial Black" panose="020B0604020202020204" pitchFamily="34" charset="0"/>
                          <a:cs typeface="Arial Black" panose="020B0604020202020204" pitchFamily="34" charset="0"/>
                        </a:rPr>
                        <a:t>Projected Income</a:t>
                      </a:r>
                    </a:p>
                  </a:txBody>
                  <a:tcPr anchor="ctr"/>
                </a:tc>
                <a:extLst>
                  <a:ext uri="{0D108BD9-81ED-4DB2-BD59-A6C34878D82A}">
                    <a16:rowId xmlns:a16="http://schemas.microsoft.com/office/drawing/2014/main" val="3448615267"/>
                  </a:ext>
                </a:extLst>
              </a:tr>
              <a:tr h="226248">
                <a:tc>
                  <a:txBody>
                    <a:bodyPr/>
                    <a:lstStyle/>
                    <a:p>
                      <a:r>
                        <a:rPr lang="en-US" sz="900" dirty="0">
                          <a:latin typeface="Arial Black" panose="020B0604020202020204" pitchFamily="34" charset="0"/>
                          <a:cs typeface="Arial Black" panose="020B0604020202020204" pitchFamily="34" charset="0"/>
                        </a:rPr>
                        <a:t>Ticket Sales (400 @ £100)</a:t>
                      </a:r>
                    </a:p>
                  </a:txBody>
                  <a:tcPr anchor="ctr"/>
                </a:tc>
                <a:tc>
                  <a:txBody>
                    <a:bodyPr/>
                    <a:lstStyle/>
                    <a:p>
                      <a:pPr algn="ctr"/>
                      <a:r>
                        <a:rPr lang="en-US" sz="900" dirty="0">
                          <a:latin typeface="Arial Black" panose="020B0604020202020204" pitchFamily="34" charset="0"/>
                          <a:cs typeface="Arial Black" panose="020B0604020202020204" pitchFamily="34" charset="0"/>
                        </a:rPr>
                        <a:t>£40,000</a:t>
                      </a:r>
                    </a:p>
                  </a:txBody>
                  <a:tcPr anchor="ctr"/>
                </a:tc>
                <a:extLst>
                  <a:ext uri="{0D108BD9-81ED-4DB2-BD59-A6C34878D82A}">
                    <a16:rowId xmlns:a16="http://schemas.microsoft.com/office/drawing/2014/main" val="2579036306"/>
                  </a:ext>
                </a:extLst>
              </a:tr>
              <a:tr h="226248">
                <a:tc>
                  <a:txBody>
                    <a:bodyPr/>
                    <a:lstStyle/>
                    <a:p>
                      <a:r>
                        <a:rPr lang="en-US" sz="900">
                          <a:latin typeface="Arial Black" panose="020B0604020202020204" pitchFamily="34" charset="0"/>
                          <a:cs typeface="Arial Black" panose="020B0604020202020204" pitchFamily="34" charset="0"/>
                        </a:rPr>
                        <a:t>Sponsorships</a:t>
                      </a:r>
                    </a:p>
                  </a:txBody>
                  <a:tcPr anchor="ctr"/>
                </a:tc>
                <a:tc>
                  <a:txBody>
                    <a:bodyPr/>
                    <a:lstStyle/>
                    <a:p>
                      <a:pPr algn="ctr"/>
                      <a:r>
                        <a:rPr lang="en-US" sz="900" dirty="0">
                          <a:latin typeface="Arial Black" panose="020B0604020202020204" pitchFamily="34" charset="0"/>
                          <a:cs typeface="Arial Black" panose="020B0604020202020204" pitchFamily="34" charset="0"/>
                        </a:rPr>
                        <a:t>£20,000</a:t>
                      </a:r>
                    </a:p>
                  </a:txBody>
                  <a:tcPr anchor="ctr"/>
                </a:tc>
                <a:extLst>
                  <a:ext uri="{0D108BD9-81ED-4DB2-BD59-A6C34878D82A}">
                    <a16:rowId xmlns:a16="http://schemas.microsoft.com/office/drawing/2014/main" val="2403168811"/>
                  </a:ext>
                </a:extLst>
              </a:tr>
              <a:tr h="226248">
                <a:tc>
                  <a:txBody>
                    <a:bodyPr/>
                    <a:lstStyle/>
                    <a:p>
                      <a:r>
                        <a:rPr lang="en-US" sz="900">
                          <a:latin typeface="Arial Black" panose="020B0604020202020204" pitchFamily="34" charset="0"/>
                          <a:cs typeface="Arial Black" panose="020B0604020202020204" pitchFamily="34" charset="0"/>
                        </a:rPr>
                        <a:t>Exhibitor Fees</a:t>
                      </a:r>
                    </a:p>
                  </a:txBody>
                  <a:tcPr anchor="ctr"/>
                </a:tc>
                <a:tc>
                  <a:txBody>
                    <a:bodyPr/>
                    <a:lstStyle/>
                    <a:p>
                      <a:pPr algn="ctr"/>
                      <a:r>
                        <a:rPr lang="en-US" sz="900" dirty="0">
                          <a:latin typeface="Arial Black" panose="020B0604020202020204" pitchFamily="34" charset="0"/>
                          <a:cs typeface="Arial Black" panose="020B0604020202020204" pitchFamily="34" charset="0"/>
                        </a:rPr>
                        <a:t>£10,000</a:t>
                      </a:r>
                    </a:p>
                  </a:txBody>
                  <a:tcPr anchor="ctr"/>
                </a:tc>
                <a:extLst>
                  <a:ext uri="{0D108BD9-81ED-4DB2-BD59-A6C34878D82A}">
                    <a16:rowId xmlns:a16="http://schemas.microsoft.com/office/drawing/2014/main" val="2118906505"/>
                  </a:ext>
                </a:extLst>
              </a:tr>
              <a:tr h="226248">
                <a:tc>
                  <a:txBody>
                    <a:bodyPr/>
                    <a:lstStyle/>
                    <a:p>
                      <a:r>
                        <a:rPr lang="en-US" sz="900">
                          <a:latin typeface="Arial Black" panose="020B0604020202020204" pitchFamily="34" charset="0"/>
                          <a:cs typeface="Arial Black" panose="020B0604020202020204" pitchFamily="34" charset="0"/>
                        </a:rPr>
                        <a:t>Digital Streaming</a:t>
                      </a:r>
                    </a:p>
                  </a:txBody>
                  <a:tcPr anchor="ctr"/>
                </a:tc>
                <a:tc>
                  <a:txBody>
                    <a:bodyPr/>
                    <a:lstStyle/>
                    <a:p>
                      <a:pPr algn="ctr"/>
                      <a:r>
                        <a:rPr lang="en-US" sz="900" dirty="0">
                          <a:latin typeface="Arial Black" panose="020B0604020202020204" pitchFamily="34" charset="0"/>
                          <a:cs typeface="Arial Black" panose="020B0604020202020204" pitchFamily="34" charset="0"/>
                        </a:rPr>
                        <a:t>£5,000</a:t>
                      </a:r>
                    </a:p>
                  </a:txBody>
                  <a:tcPr anchor="ctr"/>
                </a:tc>
                <a:extLst>
                  <a:ext uri="{0D108BD9-81ED-4DB2-BD59-A6C34878D82A}">
                    <a16:rowId xmlns:a16="http://schemas.microsoft.com/office/drawing/2014/main" val="2613657054"/>
                  </a:ext>
                </a:extLst>
              </a:tr>
              <a:tr h="226248">
                <a:tc>
                  <a:txBody>
                    <a:bodyPr/>
                    <a:lstStyle/>
                    <a:p>
                      <a:r>
                        <a:rPr lang="en-US" sz="900">
                          <a:latin typeface="Arial Black" panose="020B0604020202020204" pitchFamily="34" charset="0"/>
                          <a:cs typeface="Arial Black" panose="020B0604020202020204" pitchFamily="34" charset="0"/>
                        </a:rPr>
                        <a:t>Total Projected Income</a:t>
                      </a:r>
                    </a:p>
                  </a:txBody>
                  <a:tcPr anchor="ctr"/>
                </a:tc>
                <a:tc>
                  <a:txBody>
                    <a:bodyPr/>
                    <a:lstStyle/>
                    <a:p>
                      <a:pPr algn="ctr"/>
                      <a:r>
                        <a:rPr lang="en-US" sz="900" dirty="0">
                          <a:latin typeface="Arial Black" panose="020B0604020202020204" pitchFamily="34" charset="0"/>
                          <a:cs typeface="Arial Black" panose="020B0604020202020204" pitchFamily="34" charset="0"/>
                        </a:rPr>
                        <a:t>£75,000</a:t>
                      </a:r>
                    </a:p>
                  </a:txBody>
                  <a:tcPr anchor="ctr"/>
                </a:tc>
                <a:extLst>
                  <a:ext uri="{0D108BD9-81ED-4DB2-BD59-A6C34878D82A}">
                    <a16:rowId xmlns:a16="http://schemas.microsoft.com/office/drawing/2014/main" val="2744204766"/>
                  </a:ext>
                </a:extLst>
              </a:tr>
            </a:tbl>
          </a:graphicData>
        </a:graphic>
      </p:graphicFrame>
      <p:sp>
        <p:nvSpPr>
          <p:cNvPr id="9" name="TextBox 8">
            <a:extLst>
              <a:ext uri="{FF2B5EF4-FFF2-40B4-BE49-F238E27FC236}">
                <a16:creationId xmlns:a16="http://schemas.microsoft.com/office/drawing/2014/main" id="{7BBED27C-922E-634E-31FB-B2E56649CBEA}"/>
              </a:ext>
            </a:extLst>
          </p:cNvPr>
          <p:cNvSpPr txBox="1"/>
          <p:nvPr/>
        </p:nvSpPr>
        <p:spPr>
          <a:xfrm>
            <a:off x="1335741" y="973495"/>
            <a:ext cx="4572000" cy="307777"/>
          </a:xfrm>
          <a:prstGeom prst="rect">
            <a:avLst/>
          </a:prstGeom>
          <a:noFill/>
        </p:spPr>
        <p:txBody>
          <a:bodyPr wrap="square">
            <a:spAutoFit/>
          </a:bodyPr>
          <a:lstStyle/>
          <a:p>
            <a:r>
              <a:rPr lang="en-US" b="1" dirty="0"/>
              <a:t>Budget Outline:</a:t>
            </a:r>
          </a:p>
        </p:txBody>
      </p:sp>
      <p:sp>
        <p:nvSpPr>
          <p:cNvPr id="12" name="TextBox 11">
            <a:extLst>
              <a:ext uri="{FF2B5EF4-FFF2-40B4-BE49-F238E27FC236}">
                <a16:creationId xmlns:a16="http://schemas.microsoft.com/office/drawing/2014/main" id="{135D235A-F877-3E81-D7EF-BD3F745E9976}"/>
              </a:ext>
            </a:extLst>
          </p:cNvPr>
          <p:cNvSpPr txBox="1"/>
          <p:nvPr/>
        </p:nvSpPr>
        <p:spPr>
          <a:xfrm>
            <a:off x="1335741" y="2909643"/>
            <a:ext cx="4572000" cy="307777"/>
          </a:xfrm>
          <a:prstGeom prst="rect">
            <a:avLst/>
          </a:prstGeom>
          <a:noFill/>
        </p:spPr>
        <p:txBody>
          <a:bodyPr wrap="square">
            <a:spAutoFit/>
          </a:bodyPr>
          <a:lstStyle/>
          <a:p>
            <a:r>
              <a:rPr lang="en-US" b="1" dirty="0"/>
              <a:t>Revenue Streams:</a:t>
            </a:r>
          </a:p>
        </p:txBody>
      </p:sp>
    </p:spTree>
    <p:extLst>
      <p:ext uri="{BB962C8B-B14F-4D97-AF65-F5344CB8AC3E}">
        <p14:creationId xmlns:p14="http://schemas.microsoft.com/office/powerpoint/2010/main" val="559252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700" y="191015"/>
            <a:ext cx="8520600" cy="572700"/>
          </a:xfrm>
        </p:spPr>
        <p:txBody>
          <a:bodyPr>
            <a:normAutofit/>
          </a:bodyPr>
          <a:lstStyle/>
          <a:p>
            <a:r>
              <a:rPr dirty="0"/>
              <a:t>Situational Analysis</a:t>
            </a:r>
          </a:p>
        </p:txBody>
      </p:sp>
      <p:sp>
        <p:nvSpPr>
          <p:cNvPr id="11" name="Rectangle 10"/>
          <p:cNvSpPr/>
          <p:nvPr/>
        </p:nvSpPr>
        <p:spPr>
          <a:xfrm>
            <a:off x="4724400" y="3944242"/>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5" name="Table 4">
            <a:extLst>
              <a:ext uri="{FF2B5EF4-FFF2-40B4-BE49-F238E27FC236}">
                <a16:creationId xmlns:a16="http://schemas.microsoft.com/office/drawing/2014/main" id="{DB77BCB1-2DAA-ABAB-F2CA-6F3DA93160D6}"/>
              </a:ext>
            </a:extLst>
          </p:cNvPr>
          <p:cNvGraphicFramePr/>
          <p:nvPr>
            <p:extLst>
              <p:ext uri="{D42A27DB-BD31-4B8C-83A1-F6EECF244321}">
                <p14:modId xmlns:p14="http://schemas.microsoft.com/office/powerpoint/2010/main" val="1644603574"/>
              </p:ext>
            </p:extLst>
          </p:nvPr>
        </p:nvGraphicFramePr>
        <p:xfrm>
          <a:off x="394799" y="1797659"/>
          <a:ext cx="4634402" cy="2868476"/>
        </p:xfrm>
        <a:graphic>
          <a:graphicData uri="http://schemas.openxmlformats.org/drawingml/2006/table">
            <a:tbl>
              <a:tblPr>
                <a:tableStyleId>{35758FB7-9AC5-4552-8A53-C91805E547FA}</a:tableStyleId>
              </a:tblPr>
              <a:tblGrid>
                <a:gridCol w="2317201">
                  <a:extLst>
                    <a:ext uri="{9D8B030D-6E8A-4147-A177-3AD203B41FA5}">
                      <a16:colId xmlns:a16="http://schemas.microsoft.com/office/drawing/2014/main" val="4171688298"/>
                    </a:ext>
                  </a:extLst>
                </a:gridCol>
                <a:gridCol w="2317201">
                  <a:extLst>
                    <a:ext uri="{9D8B030D-6E8A-4147-A177-3AD203B41FA5}">
                      <a16:colId xmlns:a16="http://schemas.microsoft.com/office/drawing/2014/main" val="3372847966"/>
                    </a:ext>
                  </a:extLst>
                </a:gridCol>
              </a:tblGrid>
              <a:tr h="145919">
                <a:tc>
                  <a:txBody>
                    <a:bodyPr/>
                    <a:lstStyle/>
                    <a:p>
                      <a:pPr marL="0" marR="0" algn="ctr">
                        <a:lnSpc>
                          <a:spcPct val="150000"/>
                        </a:lnSpc>
                        <a:spcBef>
                          <a:spcPts val="0"/>
                        </a:spcBef>
                        <a:spcAft>
                          <a:spcPts val="0"/>
                        </a:spcAft>
                      </a:pPr>
                      <a:r>
                        <a:rPr lang="en-GB" sz="700" b="1" dirty="0">
                          <a:effectLst/>
                        </a:rPr>
                        <a:t>Aspect</a:t>
                      </a:r>
                      <a:endParaRPr lang="en-US" sz="700" b="1" dirty="0">
                        <a:effectLst/>
                        <a:latin typeface="Times New Roman" panose="02020603050405020304" pitchFamily="18" charset="0"/>
                        <a:ea typeface="Times New Roman" panose="02020603050405020304" pitchFamily="18" charset="0"/>
                      </a:endParaRPr>
                    </a:p>
                  </a:txBody>
                  <a:tcPr marL="40010" marR="40010" marT="0" marB="0" anchor="ctr"/>
                </a:tc>
                <a:tc>
                  <a:txBody>
                    <a:bodyPr/>
                    <a:lstStyle/>
                    <a:p>
                      <a:pPr marL="0" marR="0" algn="justLow">
                        <a:lnSpc>
                          <a:spcPct val="150000"/>
                        </a:lnSpc>
                        <a:spcBef>
                          <a:spcPts val="0"/>
                        </a:spcBef>
                        <a:spcAft>
                          <a:spcPts val="0"/>
                        </a:spcAft>
                      </a:pPr>
                      <a:r>
                        <a:rPr lang="en-GB" sz="700">
                          <a:effectLst/>
                        </a:rPr>
                        <a:t>Factors</a:t>
                      </a:r>
                      <a:endParaRPr lang="en-US" sz="700">
                        <a:effectLst/>
                        <a:latin typeface="Times New Roman" panose="02020603050405020304" pitchFamily="18" charset="0"/>
                        <a:ea typeface="Times New Roman" panose="02020603050405020304" pitchFamily="18" charset="0"/>
                      </a:endParaRPr>
                    </a:p>
                  </a:txBody>
                  <a:tcPr marL="40010" marR="40010" marT="0" marB="0"/>
                </a:tc>
                <a:extLst>
                  <a:ext uri="{0D108BD9-81ED-4DB2-BD59-A6C34878D82A}">
                    <a16:rowId xmlns:a16="http://schemas.microsoft.com/office/drawing/2014/main" val="3023348373"/>
                  </a:ext>
                </a:extLst>
              </a:tr>
              <a:tr h="652875">
                <a:tc>
                  <a:txBody>
                    <a:bodyPr/>
                    <a:lstStyle/>
                    <a:p>
                      <a:pPr marL="0" marR="0" algn="ctr">
                        <a:lnSpc>
                          <a:spcPct val="150000"/>
                        </a:lnSpc>
                        <a:spcBef>
                          <a:spcPts val="0"/>
                        </a:spcBef>
                        <a:spcAft>
                          <a:spcPts val="0"/>
                        </a:spcAft>
                      </a:pPr>
                      <a:r>
                        <a:rPr lang="en-GB" sz="700" b="1" dirty="0">
                          <a:effectLst/>
                        </a:rPr>
                        <a:t>Political</a:t>
                      </a:r>
                      <a:endParaRPr lang="en-US" sz="700" b="1" dirty="0">
                        <a:effectLst/>
                        <a:latin typeface="Times New Roman" panose="02020603050405020304" pitchFamily="18" charset="0"/>
                        <a:ea typeface="Times New Roman" panose="02020603050405020304" pitchFamily="18" charset="0"/>
                      </a:endParaRPr>
                    </a:p>
                  </a:txBody>
                  <a:tcPr marL="40010" marR="40010" marT="0" marB="0" anchor="ctr"/>
                </a:tc>
                <a:tc>
                  <a:txBody>
                    <a:bodyPr/>
                    <a:lstStyle/>
                    <a:p>
                      <a:pPr marL="0" marR="0" algn="justLow">
                        <a:lnSpc>
                          <a:spcPct val="150000"/>
                        </a:lnSpc>
                        <a:spcBef>
                          <a:spcPts val="0"/>
                        </a:spcBef>
                        <a:spcAft>
                          <a:spcPts val="0"/>
                        </a:spcAft>
                      </a:pPr>
                      <a:r>
                        <a:rPr lang="en-GB" sz="700">
                          <a:effectLst/>
                        </a:rPr>
                        <a:t>★★Government regulations affecting events in the hospitality sector.</a:t>
                      </a:r>
                      <a:endParaRPr lang="en-US" sz="700">
                        <a:effectLst/>
                      </a:endParaRPr>
                    </a:p>
                    <a:p>
                      <a:pPr marL="0" marR="0" algn="justLow">
                        <a:lnSpc>
                          <a:spcPct val="150000"/>
                        </a:lnSpc>
                        <a:spcBef>
                          <a:spcPts val="0"/>
                        </a:spcBef>
                        <a:spcAft>
                          <a:spcPts val="0"/>
                        </a:spcAft>
                      </a:pPr>
                      <a:r>
                        <a:rPr lang="en-GB" sz="700">
                          <a:effectLst/>
                        </a:rPr>
                        <a:t>★★Political stability and its impact on international travel and tourism</a:t>
                      </a:r>
                      <a:endParaRPr lang="en-US" sz="700">
                        <a:effectLst/>
                        <a:latin typeface="Times New Roman" panose="02020603050405020304" pitchFamily="18" charset="0"/>
                        <a:ea typeface="Times New Roman" panose="02020603050405020304" pitchFamily="18" charset="0"/>
                      </a:endParaRPr>
                    </a:p>
                  </a:txBody>
                  <a:tcPr marL="40010" marR="40010" marT="0" marB="0"/>
                </a:tc>
                <a:extLst>
                  <a:ext uri="{0D108BD9-81ED-4DB2-BD59-A6C34878D82A}">
                    <a16:rowId xmlns:a16="http://schemas.microsoft.com/office/drawing/2014/main" val="1381416009"/>
                  </a:ext>
                </a:extLst>
              </a:tr>
              <a:tr h="652875">
                <a:tc>
                  <a:txBody>
                    <a:bodyPr/>
                    <a:lstStyle/>
                    <a:p>
                      <a:pPr marL="0" marR="0" algn="ctr">
                        <a:lnSpc>
                          <a:spcPct val="150000"/>
                        </a:lnSpc>
                        <a:spcBef>
                          <a:spcPts val="0"/>
                        </a:spcBef>
                        <a:spcAft>
                          <a:spcPts val="0"/>
                        </a:spcAft>
                      </a:pPr>
                      <a:r>
                        <a:rPr lang="en-GB" sz="700" b="1" dirty="0">
                          <a:effectLst/>
                        </a:rPr>
                        <a:t>Economic</a:t>
                      </a:r>
                      <a:endParaRPr lang="en-US" sz="700" b="1" dirty="0">
                        <a:effectLst/>
                        <a:latin typeface="Times New Roman" panose="02020603050405020304" pitchFamily="18" charset="0"/>
                        <a:ea typeface="Times New Roman" panose="02020603050405020304" pitchFamily="18" charset="0"/>
                      </a:endParaRPr>
                    </a:p>
                  </a:txBody>
                  <a:tcPr marL="40010" marR="40010" marT="0" marB="0" anchor="ctr"/>
                </a:tc>
                <a:tc>
                  <a:txBody>
                    <a:bodyPr/>
                    <a:lstStyle/>
                    <a:p>
                      <a:pPr marL="0" marR="0" algn="justLow">
                        <a:lnSpc>
                          <a:spcPct val="150000"/>
                        </a:lnSpc>
                        <a:spcBef>
                          <a:spcPts val="0"/>
                        </a:spcBef>
                        <a:spcAft>
                          <a:spcPts val="0"/>
                        </a:spcAft>
                      </a:pPr>
                      <a:r>
                        <a:rPr lang="en-GB" sz="700">
                          <a:effectLst/>
                        </a:rPr>
                        <a:t>★★Current economic trends affecting spending on hospitality events.</a:t>
                      </a:r>
                      <a:endParaRPr lang="en-US" sz="700">
                        <a:effectLst/>
                      </a:endParaRPr>
                    </a:p>
                    <a:p>
                      <a:pPr marL="0" marR="0" algn="justLow">
                        <a:lnSpc>
                          <a:spcPct val="150000"/>
                        </a:lnSpc>
                        <a:spcBef>
                          <a:spcPts val="0"/>
                        </a:spcBef>
                        <a:spcAft>
                          <a:spcPts val="0"/>
                        </a:spcAft>
                      </a:pPr>
                      <a:r>
                        <a:rPr lang="en-GB" sz="700">
                          <a:effectLst/>
                        </a:rPr>
                        <a:t>★★Exchange rates and their impact on international attendees.</a:t>
                      </a:r>
                      <a:endParaRPr lang="en-US" sz="700">
                        <a:effectLst/>
                        <a:latin typeface="Times New Roman" panose="02020603050405020304" pitchFamily="18" charset="0"/>
                        <a:ea typeface="Times New Roman" panose="02020603050405020304" pitchFamily="18" charset="0"/>
                      </a:endParaRPr>
                    </a:p>
                  </a:txBody>
                  <a:tcPr marL="40010" marR="40010" marT="0" marB="0"/>
                </a:tc>
                <a:extLst>
                  <a:ext uri="{0D108BD9-81ED-4DB2-BD59-A6C34878D82A}">
                    <a16:rowId xmlns:a16="http://schemas.microsoft.com/office/drawing/2014/main" val="3307725564"/>
                  </a:ext>
                </a:extLst>
              </a:tr>
              <a:tr h="652875">
                <a:tc>
                  <a:txBody>
                    <a:bodyPr/>
                    <a:lstStyle/>
                    <a:p>
                      <a:pPr marL="0" marR="0" algn="ctr">
                        <a:lnSpc>
                          <a:spcPct val="150000"/>
                        </a:lnSpc>
                        <a:spcBef>
                          <a:spcPts val="0"/>
                        </a:spcBef>
                        <a:spcAft>
                          <a:spcPts val="0"/>
                        </a:spcAft>
                      </a:pPr>
                      <a:r>
                        <a:rPr lang="en-GB" sz="700" b="1" dirty="0">
                          <a:effectLst/>
                        </a:rPr>
                        <a:t>Social</a:t>
                      </a:r>
                      <a:endParaRPr lang="en-US" sz="700" b="1" dirty="0">
                        <a:effectLst/>
                        <a:latin typeface="Times New Roman" panose="02020603050405020304" pitchFamily="18" charset="0"/>
                        <a:ea typeface="Times New Roman" panose="02020603050405020304" pitchFamily="18" charset="0"/>
                      </a:endParaRPr>
                    </a:p>
                  </a:txBody>
                  <a:tcPr marL="40010" marR="40010" marT="0" marB="0" anchor="ctr"/>
                </a:tc>
                <a:tc>
                  <a:txBody>
                    <a:bodyPr/>
                    <a:lstStyle/>
                    <a:p>
                      <a:pPr marL="0" marR="0" algn="justLow">
                        <a:lnSpc>
                          <a:spcPct val="150000"/>
                        </a:lnSpc>
                        <a:spcBef>
                          <a:spcPts val="0"/>
                        </a:spcBef>
                        <a:spcAft>
                          <a:spcPts val="0"/>
                        </a:spcAft>
                      </a:pPr>
                      <a:r>
                        <a:rPr lang="en-GB" sz="700" dirty="0">
                          <a:effectLst/>
                        </a:rPr>
                        <a:t>★★Changes in consumer behavior and preferences for technology in hospitality.</a:t>
                      </a:r>
                      <a:endParaRPr lang="en-US" sz="700" dirty="0">
                        <a:effectLst/>
                      </a:endParaRPr>
                    </a:p>
                    <a:p>
                      <a:pPr marL="0" marR="0" algn="justLow">
                        <a:lnSpc>
                          <a:spcPct val="150000"/>
                        </a:lnSpc>
                        <a:spcBef>
                          <a:spcPts val="0"/>
                        </a:spcBef>
                        <a:spcAft>
                          <a:spcPts val="0"/>
                        </a:spcAft>
                      </a:pPr>
                      <a:r>
                        <a:rPr lang="en-GB" sz="700" dirty="0">
                          <a:effectLst/>
                        </a:rPr>
                        <a:t>★★Cultural factors that influence event themes and content.</a:t>
                      </a:r>
                      <a:endParaRPr lang="en-US" sz="700" dirty="0">
                        <a:effectLst/>
                        <a:latin typeface="Times New Roman" panose="02020603050405020304" pitchFamily="18" charset="0"/>
                        <a:ea typeface="Times New Roman" panose="02020603050405020304" pitchFamily="18" charset="0"/>
                      </a:endParaRPr>
                    </a:p>
                  </a:txBody>
                  <a:tcPr marL="40010" marR="40010" marT="0" marB="0"/>
                </a:tc>
                <a:extLst>
                  <a:ext uri="{0D108BD9-81ED-4DB2-BD59-A6C34878D82A}">
                    <a16:rowId xmlns:a16="http://schemas.microsoft.com/office/drawing/2014/main" val="3039631489"/>
                  </a:ext>
                </a:extLst>
              </a:tr>
              <a:tr h="763932">
                <a:tc>
                  <a:txBody>
                    <a:bodyPr/>
                    <a:lstStyle/>
                    <a:p>
                      <a:pPr marL="0" marR="0" algn="ctr">
                        <a:lnSpc>
                          <a:spcPct val="150000"/>
                        </a:lnSpc>
                        <a:spcBef>
                          <a:spcPts val="0"/>
                        </a:spcBef>
                        <a:spcAft>
                          <a:spcPts val="0"/>
                        </a:spcAft>
                      </a:pPr>
                      <a:r>
                        <a:rPr lang="en-GB" sz="700" b="1" dirty="0">
                          <a:effectLst/>
                        </a:rPr>
                        <a:t>Technological</a:t>
                      </a:r>
                      <a:endParaRPr lang="en-US" sz="700" b="1" dirty="0">
                        <a:effectLst/>
                        <a:latin typeface="Times New Roman" panose="02020603050405020304" pitchFamily="18" charset="0"/>
                        <a:ea typeface="Times New Roman" panose="02020603050405020304" pitchFamily="18" charset="0"/>
                      </a:endParaRPr>
                    </a:p>
                  </a:txBody>
                  <a:tcPr marL="40010" marR="40010" marT="0" marB="0" anchor="ctr"/>
                </a:tc>
                <a:tc>
                  <a:txBody>
                    <a:bodyPr/>
                    <a:lstStyle/>
                    <a:p>
                      <a:pPr marL="0" marR="0" algn="justLow">
                        <a:lnSpc>
                          <a:spcPct val="150000"/>
                        </a:lnSpc>
                        <a:spcBef>
                          <a:spcPts val="0"/>
                        </a:spcBef>
                        <a:spcAft>
                          <a:spcPts val="0"/>
                        </a:spcAft>
                      </a:pPr>
                      <a:r>
                        <a:rPr lang="en-GB" sz="700" dirty="0">
                          <a:effectLst/>
                        </a:rPr>
                        <a:t>★★The adoption of new technologies in the hospitality sector, such as AI and automation.</a:t>
                      </a:r>
                      <a:endParaRPr lang="en-US" sz="700" dirty="0">
                        <a:effectLst/>
                      </a:endParaRPr>
                    </a:p>
                    <a:p>
                      <a:pPr marL="0" marR="0" algn="justLow">
                        <a:lnSpc>
                          <a:spcPct val="150000"/>
                        </a:lnSpc>
                        <a:spcBef>
                          <a:spcPts val="0"/>
                        </a:spcBef>
                        <a:spcAft>
                          <a:spcPts val="0"/>
                        </a:spcAft>
                      </a:pPr>
                      <a:r>
                        <a:rPr lang="en-GB" sz="700" dirty="0">
                          <a:effectLst/>
                        </a:rPr>
                        <a:t>★★Technological infrastructure at the venue and its impact on the event</a:t>
                      </a:r>
                      <a:r>
                        <a:rPr lang="en-US" sz="700" dirty="0">
                          <a:effectLst/>
                        </a:rPr>
                        <a:t> (Miller, 2023).</a:t>
                      </a:r>
                      <a:endParaRPr lang="en-US" sz="700" dirty="0">
                        <a:effectLst/>
                        <a:latin typeface="Times New Roman" panose="02020603050405020304" pitchFamily="18" charset="0"/>
                        <a:ea typeface="Times New Roman" panose="02020603050405020304" pitchFamily="18" charset="0"/>
                      </a:endParaRPr>
                    </a:p>
                  </a:txBody>
                  <a:tcPr marL="40010" marR="40010" marT="0" marB="0"/>
                </a:tc>
                <a:extLst>
                  <a:ext uri="{0D108BD9-81ED-4DB2-BD59-A6C34878D82A}">
                    <a16:rowId xmlns:a16="http://schemas.microsoft.com/office/drawing/2014/main" val="3770639739"/>
                  </a:ext>
                </a:extLst>
              </a:tr>
            </a:tbl>
          </a:graphicData>
        </a:graphic>
      </p:graphicFrame>
      <p:graphicFrame>
        <p:nvGraphicFramePr>
          <p:cNvPr id="7" name="Table 6">
            <a:extLst>
              <a:ext uri="{FF2B5EF4-FFF2-40B4-BE49-F238E27FC236}">
                <a16:creationId xmlns:a16="http://schemas.microsoft.com/office/drawing/2014/main" id="{45CAC672-CD4E-F1C4-D3D0-65C0612F5497}"/>
              </a:ext>
            </a:extLst>
          </p:cNvPr>
          <p:cNvGraphicFramePr/>
          <p:nvPr>
            <p:extLst>
              <p:ext uri="{D42A27DB-BD31-4B8C-83A1-F6EECF244321}">
                <p14:modId xmlns:p14="http://schemas.microsoft.com/office/powerpoint/2010/main" val="122866991"/>
              </p:ext>
            </p:extLst>
          </p:nvPr>
        </p:nvGraphicFramePr>
        <p:xfrm>
          <a:off x="5325035" y="896242"/>
          <a:ext cx="3590364" cy="3769893"/>
        </p:xfrm>
        <a:graphic>
          <a:graphicData uri="http://schemas.openxmlformats.org/drawingml/2006/table">
            <a:tbl>
              <a:tblPr>
                <a:tableStyleId>{F5AB1C69-6EDB-4FF4-983F-18BD219EF322}</a:tableStyleId>
              </a:tblPr>
              <a:tblGrid>
                <a:gridCol w="1795182">
                  <a:extLst>
                    <a:ext uri="{9D8B030D-6E8A-4147-A177-3AD203B41FA5}">
                      <a16:colId xmlns:a16="http://schemas.microsoft.com/office/drawing/2014/main" val="787368567"/>
                    </a:ext>
                  </a:extLst>
                </a:gridCol>
                <a:gridCol w="1795182">
                  <a:extLst>
                    <a:ext uri="{9D8B030D-6E8A-4147-A177-3AD203B41FA5}">
                      <a16:colId xmlns:a16="http://schemas.microsoft.com/office/drawing/2014/main" val="132514040"/>
                    </a:ext>
                  </a:extLst>
                </a:gridCol>
              </a:tblGrid>
              <a:tr h="119129">
                <a:tc>
                  <a:txBody>
                    <a:bodyPr/>
                    <a:lstStyle/>
                    <a:p>
                      <a:pPr marL="0" marR="0" algn="ctr">
                        <a:lnSpc>
                          <a:spcPct val="150000"/>
                        </a:lnSpc>
                        <a:spcBef>
                          <a:spcPts val="0"/>
                        </a:spcBef>
                        <a:spcAft>
                          <a:spcPts val="0"/>
                        </a:spcAft>
                      </a:pPr>
                      <a:r>
                        <a:rPr lang="en-GB" sz="800" dirty="0">
                          <a:effectLst/>
                        </a:rPr>
                        <a:t>Aspect</a:t>
                      </a:r>
                      <a:endParaRPr lang="en-US" sz="800" b="1"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nchor="ctr"/>
                </a:tc>
                <a:tc>
                  <a:txBody>
                    <a:bodyPr/>
                    <a:lstStyle/>
                    <a:p>
                      <a:pPr marL="0" marR="0" algn="ctr">
                        <a:lnSpc>
                          <a:spcPct val="150000"/>
                        </a:lnSpc>
                        <a:spcBef>
                          <a:spcPts val="0"/>
                        </a:spcBef>
                        <a:spcAft>
                          <a:spcPts val="0"/>
                        </a:spcAft>
                      </a:pPr>
                      <a:r>
                        <a:rPr lang="en-GB" sz="800" dirty="0">
                          <a:effectLst/>
                        </a:rPr>
                        <a:t>Factors</a:t>
                      </a:r>
                      <a:endParaRPr lang="en-US" sz="800" b="1"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nchor="ctr"/>
                </a:tc>
                <a:extLst>
                  <a:ext uri="{0D108BD9-81ED-4DB2-BD59-A6C34878D82A}">
                    <a16:rowId xmlns:a16="http://schemas.microsoft.com/office/drawing/2014/main" val="684921781"/>
                  </a:ext>
                </a:extLst>
              </a:tr>
              <a:tr h="796903">
                <a:tc>
                  <a:txBody>
                    <a:bodyPr/>
                    <a:lstStyle/>
                    <a:p>
                      <a:pPr marL="0" marR="0" algn="ctr">
                        <a:lnSpc>
                          <a:spcPct val="150000"/>
                        </a:lnSpc>
                        <a:spcBef>
                          <a:spcPts val="0"/>
                        </a:spcBef>
                        <a:spcAft>
                          <a:spcPts val="0"/>
                        </a:spcAft>
                      </a:pPr>
                      <a:r>
                        <a:rPr lang="en-GB" sz="800" dirty="0">
                          <a:effectLst/>
                        </a:rPr>
                        <a:t>Strengths</a:t>
                      </a:r>
                      <a:endParaRPr lang="en-US" sz="800" b="1"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nchor="ctr"/>
                </a:tc>
                <a:tc>
                  <a:txBody>
                    <a:bodyPr/>
                    <a:lstStyle/>
                    <a:p>
                      <a:pPr marL="0" marR="0" algn="just">
                        <a:lnSpc>
                          <a:spcPct val="150000"/>
                        </a:lnSpc>
                        <a:spcBef>
                          <a:spcPts val="0"/>
                        </a:spcBef>
                        <a:spcAft>
                          <a:spcPts val="0"/>
                        </a:spcAft>
                      </a:pPr>
                      <a:r>
                        <a:rPr lang="en-GB" sz="800" dirty="0">
                          <a:effectLst/>
                        </a:rPr>
                        <a:t>★★Unique event theme focusing on technology and innovation.</a:t>
                      </a:r>
                      <a:endParaRPr lang="en-US" sz="800" dirty="0">
                        <a:effectLst/>
                      </a:endParaRPr>
                    </a:p>
                    <a:p>
                      <a:pPr marL="0" marR="0" algn="just">
                        <a:lnSpc>
                          <a:spcPct val="150000"/>
                        </a:lnSpc>
                        <a:spcBef>
                          <a:spcPts val="0"/>
                        </a:spcBef>
                        <a:spcAft>
                          <a:spcPts val="0"/>
                        </a:spcAft>
                      </a:pPr>
                      <a:r>
                        <a:rPr lang="en-GB" sz="800" dirty="0">
                          <a:effectLst/>
                        </a:rPr>
                        <a:t>★★Strong partnerships with technology providers and industry experts.</a:t>
                      </a:r>
                      <a:endParaRPr lang="en-US" sz="800"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tc>
                <a:extLst>
                  <a:ext uri="{0D108BD9-81ED-4DB2-BD59-A6C34878D82A}">
                    <a16:rowId xmlns:a16="http://schemas.microsoft.com/office/drawing/2014/main" val="3302827172"/>
                  </a:ext>
                </a:extLst>
              </a:tr>
              <a:tr h="724810">
                <a:tc>
                  <a:txBody>
                    <a:bodyPr/>
                    <a:lstStyle/>
                    <a:p>
                      <a:pPr marL="0" marR="0" algn="ctr">
                        <a:lnSpc>
                          <a:spcPct val="150000"/>
                        </a:lnSpc>
                        <a:spcBef>
                          <a:spcPts val="0"/>
                        </a:spcBef>
                        <a:spcAft>
                          <a:spcPts val="0"/>
                        </a:spcAft>
                      </a:pPr>
                      <a:r>
                        <a:rPr lang="en-GB" sz="800" dirty="0">
                          <a:effectLst/>
                        </a:rPr>
                        <a:t>Weaknesses</a:t>
                      </a:r>
                      <a:endParaRPr lang="en-US" sz="800" b="1"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nchor="ctr"/>
                </a:tc>
                <a:tc>
                  <a:txBody>
                    <a:bodyPr/>
                    <a:lstStyle/>
                    <a:p>
                      <a:pPr marL="0" marR="0" algn="just">
                        <a:lnSpc>
                          <a:spcPct val="150000"/>
                        </a:lnSpc>
                        <a:spcBef>
                          <a:spcPts val="0"/>
                        </a:spcBef>
                        <a:spcAft>
                          <a:spcPts val="0"/>
                        </a:spcAft>
                      </a:pPr>
                      <a:r>
                        <a:rPr lang="en-GB" sz="800">
                          <a:effectLst/>
                        </a:rPr>
                        <a:t>★★Limited experience with large-scale events in the past.</a:t>
                      </a:r>
                      <a:endParaRPr lang="en-US" sz="800">
                        <a:effectLst/>
                      </a:endParaRPr>
                    </a:p>
                    <a:p>
                      <a:pPr marL="0" marR="0" algn="just">
                        <a:lnSpc>
                          <a:spcPct val="150000"/>
                        </a:lnSpc>
                        <a:spcBef>
                          <a:spcPts val="0"/>
                        </a:spcBef>
                        <a:spcAft>
                          <a:spcPts val="0"/>
                        </a:spcAft>
                      </a:pPr>
                      <a:r>
                        <a:rPr lang="en-GB" sz="800">
                          <a:effectLst/>
                        </a:rPr>
                        <a:t>★★Potential logistical challenges due to the size and complexity of the event.</a:t>
                      </a:r>
                      <a:endParaRPr lang="en-US" sz="800">
                        <a:solidFill>
                          <a:schemeClr val="bg1"/>
                        </a:solidFill>
                        <a:effectLst/>
                        <a:latin typeface="Times New Roman" panose="02020603050405020304" pitchFamily="18" charset="0"/>
                        <a:ea typeface="Times New Roman" panose="02020603050405020304" pitchFamily="18" charset="0"/>
                      </a:endParaRPr>
                    </a:p>
                  </a:txBody>
                  <a:tcPr marL="47491" marR="47491" marT="0" marB="0"/>
                </a:tc>
                <a:extLst>
                  <a:ext uri="{0D108BD9-81ED-4DB2-BD59-A6C34878D82A}">
                    <a16:rowId xmlns:a16="http://schemas.microsoft.com/office/drawing/2014/main" val="637259208"/>
                  </a:ext>
                </a:extLst>
              </a:tr>
              <a:tr h="796903">
                <a:tc>
                  <a:txBody>
                    <a:bodyPr/>
                    <a:lstStyle/>
                    <a:p>
                      <a:pPr marL="0" marR="0" algn="ctr">
                        <a:lnSpc>
                          <a:spcPct val="150000"/>
                        </a:lnSpc>
                        <a:spcBef>
                          <a:spcPts val="0"/>
                        </a:spcBef>
                        <a:spcAft>
                          <a:spcPts val="0"/>
                        </a:spcAft>
                      </a:pPr>
                      <a:r>
                        <a:rPr lang="en-GB" sz="800" dirty="0">
                          <a:effectLst/>
                        </a:rPr>
                        <a:t>Opportunities</a:t>
                      </a:r>
                      <a:endParaRPr lang="en-US" sz="800" b="1"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nchor="ctr"/>
                </a:tc>
                <a:tc>
                  <a:txBody>
                    <a:bodyPr/>
                    <a:lstStyle/>
                    <a:p>
                      <a:pPr marL="0" marR="0" algn="just">
                        <a:lnSpc>
                          <a:spcPct val="150000"/>
                        </a:lnSpc>
                        <a:spcBef>
                          <a:spcPts val="0"/>
                        </a:spcBef>
                        <a:spcAft>
                          <a:spcPts val="0"/>
                        </a:spcAft>
                      </a:pPr>
                      <a:r>
                        <a:rPr lang="en-GB" sz="800">
                          <a:effectLst/>
                        </a:rPr>
                        <a:t>★★Growing interest in technology-focused events within the hospitality sector.</a:t>
                      </a:r>
                      <a:endParaRPr lang="en-US" sz="800">
                        <a:effectLst/>
                      </a:endParaRPr>
                    </a:p>
                    <a:p>
                      <a:pPr marL="0" marR="0" algn="just">
                        <a:lnSpc>
                          <a:spcPct val="150000"/>
                        </a:lnSpc>
                        <a:spcBef>
                          <a:spcPts val="0"/>
                        </a:spcBef>
                        <a:spcAft>
                          <a:spcPts val="0"/>
                        </a:spcAft>
                      </a:pPr>
                      <a:r>
                        <a:rPr lang="en-GB" sz="800">
                          <a:effectLst/>
                        </a:rPr>
                        <a:t>★★Potential for international collaboration and partnerships</a:t>
                      </a:r>
                      <a:endParaRPr lang="en-US" sz="800">
                        <a:solidFill>
                          <a:schemeClr val="bg1"/>
                        </a:solidFill>
                        <a:effectLst/>
                        <a:latin typeface="Times New Roman" panose="02020603050405020304" pitchFamily="18" charset="0"/>
                        <a:ea typeface="Times New Roman" panose="02020603050405020304" pitchFamily="18" charset="0"/>
                      </a:endParaRPr>
                    </a:p>
                  </a:txBody>
                  <a:tcPr marL="47491" marR="47491" marT="0" marB="0"/>
                </a:tc>
                <a:extLst>
                  <a:ext uri="{0D108BD9-81ED-4DB2-BD59-A6C34878D82A}">
                    <a16:rowId xmlns:a16="http://schemas.microsoft.com/office/drawing/2014/main" val="2353152201"/>
                  </a:ext>
                </a:extLst>
              </a:tr>
              <a:tr h="932457">
                <a:tc>
                  <a:txBody>
                    <a:bodyPr/>
                    <a:lstStyle/>
                    <a:p>
                      <a:pPr marL="0" marR="0" algn="ctr">
                        <a:lnSpc>
                          <a:spcPct val="150000"/>
                        </a:lnSpc>
                        <a:spcBef>
                          <a:spcPts val="0"/>
                        </a:spcBef>
                        <a:spcAft>
                          <a:spcPts val="0"/>
                        </a:spcAft>
                      </a:pPr>
                      <a:r>
                        <a:rPr lang="en-GB" sz="800" dirty="0">
                          <a:effectLst/>
                        </a:rPr>
                        <a:t>Threats</a:t>
                      </a:r>
                      <a:endParaRPr lang="en-US" sz="800" b="1"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nchor="ctr"/>
                </a:tc>
                <a:tc>
                  <a:txBody>
                    <a:bodyPr/>
                    <a:lstStyle/>
                    <a:p>
                      <a:pPr marL="0" marR="0" algn="just">
                        <a:lnSpc>
                          <a:spcPct val="150000"/>
                        </a:lnSpc>
                        <a:spcBef>
                          <a:spcPts val="0"/>
                        </a:spcBef>
                        <a:spcAft>
                          <a:spcPts val="0"/>
                        </a:spcAft>
                      </a:pPr>
                      <a:r>
                        <a:rPr lang="en-GB" sz="800" dirty="0">
                          <a:effectLst/>
                        </a:rPr>
                        <a:t>★★Competition from other events focusing on similar themes.</a:t>
                      </a:r>
                      <a:endParaRPr lang="en-US" sz="800" dirty="0">
                        <a:effectLst/>
                      </a:endParaRPr>
                    </a:p>
                    <a:p>
                      <a:pPr marL="0" marR="0" algn="just">
                        <a:lnSpc>
                          <a:spcPct val="150000"/>
                        </a:lnSpc>
                        <a:spcBef>
                          <a:spcPts val="0"/>
                        </a:spcBef>
                        <a:spcAft>
                          <a:spcPts val="0"/>
                        </a:spcAft>
                      </a:pPr>
                      <a:r>
                        <a:rPr lang="en-GB" sz="800" dirty="0">
                          <a:effectLst/>
                        </a:rPr>
                        <a:t>★★Unexpected political or economic changes that could impact travel and attendance</a:t>
                      </a:r>
                      <a:endParaRPr lang="en-US" sz="800" dirty="0">
                        <a:solidFill>
                          <a:schemeClr val="bg1"/>
                        </a:solidFill>
                        <a:effectLst/>
                        <a:latin typeface="Times New Roman" panose="02020603050405020304" pitchFamily="18" charset="0"/>
                        <a:ea typeface="Times New Roman" panose="02020603050405020304" pitchFamily="18" charset="0"/>
                      </a:endParaRPr>
                    </a:p>
                  </a:txBody>
                  <a:tcPr marL="47491" marR="47491" marT="0" marB="0"/>
                </a:tc>
                <a:extLst>
                  <a:ext uri="{0D108BD9-81ED-4DB2-BD59-A6C34878D82A}">
                    <a16:rowId xmlns:a16="http://schemas.microsoft.com/office/drawing/2014/main" val="3262425566"/>
                  </a:ext>
                </a:extLst>
              </a:tr>
            </a:tbl>
          </a:graphicData>
        </a:graphic>
      </p:graphicFrame>
      <p:sp>
        <p:nvSpPr>
          <p:cNvPr id="9" name="Title 1">
            <a:extLst>
              <a:ext uri="{FF2B5EF4-FFF2-40B4-BE49-F238E27FC236}">
                <a16:creationId xmlns:a16="http://schemas.microsoft.com/office/drawing/2014/main" id="{B69A6CB0-BE3A-DB38-AB5B-DEBC5F3BC0A7}"/>
              </a:ext>
            </a:extLst>
          </p:cNvPr>
          <p:cNvSpPr>
            <a:spLocks noGrp="1"/>
          </p:cNvSpPr>
          <p:nvPr>
            <p:ph type="title"/>
          </p:nvPr>
        </p:nvSpPr>
        <p:spPr>
          <a:xfrm>
            <a:off x="1672768" y="1116526"/>
            <a:ext cx="2583899" cy="448981"/>
          </a:xfrm>
        </p:spPr>
        <p:txBody>
          <a:bodyPr>
            <a:normAutofit/>
          </a:bodyPr>
          <a:lstStyle/>
          <a:p>
            <a:r>
              <a:rPr lang="en-US" sz="1600" dirty="0">
                <a:solidFill>
                  <a:schemeClr val="accent3">
                    <a:lumMod val="40000"/>
                    <a:lumOff val="60000"/>
                  </a:schemeClr>
                </a:solidFill>
              </a:rPr>
              <a:t>PEST</a:t>
            </a:r>
            <a:r>
              <a:rPr sz="1600" dirty="0">
                <a:solidFill>
                  <a:schemeClr val="accent3">
                    <a:lumMod val="40000"/>
                    <a:lumOff val="60000"/>
                  </a:schemeClr>
                </a:solidFill>
              </a:rPr>
              <a:t> Analysis</a:t>
            </a:r>
          </a:p>
        </p:txBody>
      </p:sp>
      <p:sp>
        <p:nvSpPr>
          <p:cNvPr id="12" name="Title 1">
            <a:extLst>
              <a:ext uri="{FF2B5EF4-FFF2-40B4-BE49-F238E27FC236}">
                <a16:creationId xmlns:a16="http://schemas.microsoft.com/office/drawing/2014/main" id="{C9BFE521-180A-61F0-2DDB-DE8236851D54}"/>
              </a:ext>
            </a:extLst>
          </p:cNvPr>
          <p:cNvSpPr>
            <a:spLocks noGrp="1"/>
          </p:cNvSpPr>
          <p:nvPr>
            <p:ph type="title"/>
          </p:nvPr>
        </p:nvSpPr>
        <p:spPr>
          <a:xfrm>
            <a:off x="6331500" y="252874"/>
            <a:ext cx="2583899" cy="448981"/>
          </a:xfrm>
        </p:spPr>
        <p:txBody>
          <a:bodyPr>
            <a:normAutofit/>
          </a:bodyPr>
          <a:lstStyle/>
          <a:p>
            <a:r>
              <a:rPr lang="en-US" sz="1600" dirty="0">
                <a:solidFill>
                  <a:schemeClr val="accent3">
                    <a:lumMod val="40000"/>
                    <a:lumOff val="60000"/>
                  </a:schemeClr>
                </a:solidFill>
              </a:rPr>
              <a:t>SWOT</a:t>
            </a:r>
            <a:r>
              <a:rPr sz="1600" dirty="0">
                <a:solidFill>
                  <a:schemeClr val="accent3">
                    <a:lumMod val="40000"/>
                    <a:lumOff val="60000"/>
                  </a:schemeClr>
                </a:solidFill>
              </a:rPr>
              <a:t> Analysis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6912" y="356333"/>
            <a:ext cx="8520600" cy="572700"/>
          </a:xfrm>
        </p:spPr>
        <p:txBody>
          <a:bodyPr anchor="ctr">
            <a:normAutofit fontScale="90000"/>
          </a:bodyPr>
          <a:lstStyle/>
          <a:p>
            <a:pPr algn="ctr"/>
            <a:r>
              <a:rPr lang="en-US" dirty="0"/>
              <a:t>Sponsorships and Partnerships</a:t>
            </a:r>
            <a:br>
              <a:rPr lang="en-US" dirty="0"/>
            </a:br>
            <a:r>
              <a:rPr lang="en-US" b="1" dirty="0"/>
              <a:t> </a:t>
            </a:r>
            <a:endParaRPr dirty="0"/>
          </a:p>
        </p:txBody>
      </p:sp>
      <p:sp>
        <p:nvSpPr>
          <p:cNvPr id="13" name="TextBox 12">
            <a:extLst>
              <a:ext uri="{FF2B5EF4-FFF2-40B4-BE49-F238E27FC236}">
                <a16:creationId xmlns:a16="http://schemas.microsoft.com/office/drawing/2014/main" id="{F749EC86-D950-79DE-8FE7-8266103710E9}"/>
              </a:ext>
            </a:extLst>
          </p:cNvPr>
          <p:cNvSpPr txBox="1"/>
          <p:nvPr/>
        </p:nvSpPr>
        <p:spPr>
          <a:xfrm>
            <a:off x="413029" y="1158058"/>
            <a:ext cx="4598894" cy="369332"/>
          </a:xfrm>
          <a:prstGeom prst="rect">
            <a:avLst/>
          </a:prstGeom>
          <a:noFill/>
        </p:spPr>
        <p:txBody>
          <a:bodyPr wrap="square">
            <a:spAutoFit/>
          </a:bodyPr>
          <a:lstStyle/>
          <a:p>
            <a:r>
              <a:rPr lang="en-US" sz="1800" b="1" dirty="0"/>
              <a:t>Identifying Potential Sponsors</a:t>
            </a:r>
          </a:p>
        </p:txBody>
      </p:sp>
      <p:sp>
        <p:nvSpPr>
          <p:cNvPr id="4" name="TextBox 3">
            <a:extLst>
              <a:ext uri="{FF2B5EF4-FFF2-40B4-BE49-F238E27FC236}">
                <a16:creationId xmlns:a16="http://schemas.microsoft.com/office/drawing/2014/main" id="{3A2628FF-EE63-119A-1375-9D1F590F3A07}"/>
              </a:ext>
            </a:extLst>
          </p:cNvPr>
          <p:cNvSpPr txBox="1"/>
          <p:nvPr/>
        </p:nvSpPr>
        <p:spPr>
          <a:xfrm>
            <a:off x="447609" y="1656639"/>
            <a:ext cx="8279206" cy="1384995"/>
          </a:xfrm>
          <a:prstGeom prst="rect">
            <a:avLst/>
          </a:prstGeom>
          <a:noFill/>
        </p:spPr>
        <p:txBody>
          <a:bodyPr vert="horz" wrap="square">
            <a:spAutoFit/>
          </a:bodyPr>
          <a:lstStyle/>
          <a:p>
            <a:pPr algn="just">
              <a:buFont typeface="Arial" panose="020B0604020202020204" pitchFamily="34" charset="0"/>
              <a:buChar char="•"/>
            </a:pPr>
            <a:r>
              <a:rPr lang="en-US" b="1" dirty="0"/>
              <a:t>Tech Companies</a:t>
            </a:r>
            <a:r>
              <a:rPr lang="en-US" dirty="0"/>
              <a:t>: Target leading technology firms that benefit from exposure to the hospitality industry.</a:t>
            </a:r>
          </a:p>
          <a:p>
            <a:pPr algn="just">
              <a:buFont typeface="Arial" panose="020B0604020202020204" pitchFamily="34" charset="0"/>
              <a:buChar char="•"/>
            </a:pPr>
            <a:r>
              <a:rPr lang="en-US" b="1" dirty="0"/>
              <a:t>Local Businesses</a:t>
            </a:r>
            <a:r>
              <a:rPr lang="en-US" dirty="0"/>
              <a:t>: Engage businesses in Edinburgh and surrounding areas for local support and services.</a:t>
            </a:r>
          </a:p>
          <a:p>
            <a:pPr algn="just">
              <a:buFont typeface="Arial" panose="020B0604020202020204" pitchFamily="34" charset="0"/>
              <a:buChar char="•"/>
            </a:pPr>
            <a:r>
              <a:rPr lang="en-US" b="1" dirty="0"/>
              <a:t>Industry Giants</a:t>
            </a:r>
            <a:r>
              <a:rPr lang="en-US" dirty="0"/>
              <a:t>: Approach major players in the hospitality industry for sponsorship and collaboration (Lee, 2023).</a:t>
            </a:r>
          </a:p>
        </p:txBody>
      </p:sp>
      <p:pic>
        <p:nvPicPr>
          <p:cNvPr id="3" name="Picture 2">
            <a:extLst>
              <a:ext uri="{FF2B5EF4-FFF2-40B4-BE49-F238E27FC236}">
                <a16:creationId xmlns:a16="http://schemas.microsoft.com/office/drawing/2014/main" id="{995FBBE0-B5D0-0E36-4F1A-2B76BC2672E6}"/>
              </a:ext>
            </a:extLst>
          </p:cNvPr>
          <p:cNvPicPr>
            <a:picLocks noChangeAspect="1"/>
          </p:cNvPicPr>
          <p:nvPr/>
        </p:nvPicPr>
        <p:blipFill>
          <a:blip r:embed="rId3"/>
          <a:stretch>
            <a:fillRect/>
          </a:stretch>
        </p:blipFill>
        <p:spPr>
          <a:xfrm>
            <a:off x="4634753" y="3087626"/>
            <a:ext cx="3505853" cy="173831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700" y="465448"/>
            <a:ext cx="8520600" cy="572700"/>
          </a:xfrm>
        </p:spPr>
        <p:txBody>
          <a:bodyPr>
            <a:normAutofit fontScale="90000"/>
          </a:bodyPr>
          <a:lstStyle/>
          <a:p>
            <a:r>
              <a:rPr lang="en-US" dirty="0"/>
              <a:t> </a:t>
            </a:r>
            <a:r>
              <a:rPr lang="en-US" sz="2700" b="1" dirty="0"/>
              <a:t>Marketing Strategy</a:t>
            </a:r>
            <a:br>
              <a:rPr lang="en-US" sz="2700" b="1" dirty="0"/>
            </a:br>
            <a:endParaRPr sz="2700" dirty="0"/>
          </a:p>
        </p:txBody>
      </p:sp>
      <p:sp>
        <p:nvSpPr>
          <p:cNvPr id="4" name="TextBox 3">
            <a:extLst>
              <a:ext uri="{FF2B5EF4-FFF2-40B4-BE49-F238E27FC236}">
                <a16:creationId xmlns:a16="http://schemas.microsoft.com/office/drawing/2014/main" id="{0528CE56-7313-679C-885C-01C718E15504}"/>
              </a:ext>
            </a:extLst>
          </p:cNvPr>
          <p:cNvSpPr txBox="1"/>
          <p:nvPr/>
        </p:nvSpPr>
        <p:spPr>
          <a:xfrm>
            <a:off x="311700" y="1448365"/>
            <a:ext cx="5253318" cy="2246769"/>
          </a:xfrm>
          <a:prstGeom prst="rect">
            <a:avLst/>
          </a:prstGeom>
          <a:noFill/>
        </p:spPr>
        <p:txBody>
          <a:bodyPr wrap="square">
            <a:spAutoFit/>
          </a:bodyPr>
          <a:lstStyle/>
          <a:p>
            <a:pPr algn="just"/>
            <a:r>
              <a:rPr lang="en-US" b="1" dirty="0"/>
              <a:t>Digital Marketing</a:t>
            </a:r>
            <a:r>
              <a:rPr lang="en-US" dirty="0"/>
              <a:t>: Leverage SEO, PPC campaigns, and online ads to target specific audiences.</a:t>
            </a:r>
          </a:p>
          <a:p>
            <a:pPr algn="just"/>
            <a:r>
              <a:rPr lang="en-US" b="1" dirty="0"/>
              <a:t>Social Media Campaigns</a:t>
            </a:r>
            <a:r>
              <a:rPr lang="en-US" dirty="0"/>
              <a:t>: Utilize platforms like LinkedIn, Twitter, and Instagram to engage with professionals and tech enthusiasts.</a:t>
            </a:r>
          </a:p>
          <a:p>
            <a:pPr algn="just"/>
            <a:r>
              <a:rPr lang="en-US" b="1" dirty="0"/>
              <a:t>Targeted Industry Outreach</a:t>
            </a:r>
            <a:r>
              <a:rPr lang="en-US" dirty="0"/>
              <a:t>: Direct outreach to hospitality industry leaders through webinars, direct mails, and industry forums (Johnson, 2023).</a:t>
            </a:r>
          </a:p>
          <a:p>
            <a:pPr algn="just"/>
            <a:r>
              <a:rPr lang="en-US" b="1" dirty="0"/>
              <a:t>Partnerships with Tourism Boards</a:t>
            </a:r>
            <a:r>
              <a:rPr lang="en-US" dirty="0"/>
              <a:t>: Collaborate to promote the event as a must-attend for international visitors.</a:t>
            </a:r>
          </a:p>
        </p:txBody>
      </p:sp>
      <p:pic>
        <p:nvPicPr>
          <p:cNvPr id="3" name="Picture 2">
            <a:extLst>
              <a:ext uri="{FF2B5EF4-FFF2-40B4-BE49-F238E27FC236}">
                <a16:creationId xmlns:a16="http://schemas.microsoft.com/office/drawing/2014/main" id="{FA4EBB18-6690-CBE5-1579-94D7EE57B2A2}"/>
              </a:ext>
            </a:extLst>
          </p:cNvPr>
          <p:cNvPicPr>
            <a:picLocks noChangeAspect="1"/>
          </p:cNvPicPr>
          <p:nvPr/>
        </p:nvPicPr>
        <p:blipFill>
          <a:blip r:embed="rId3"/>
          <a:stretch>
            <a:fillRect/>
          </a:stretch>
        </p:blipFill>
        <p:spPr>
          <a:xfrm>
            <a:off x="5750759" y="1038148"/>
            <a:ext cx="3258770" cy="305509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7964" y="618991"/>
            <a:ext cx="8520600" cy="751132"/>
          </a:xfrm>
        </p:spPr>
        <p:txBody>
          <a:bodyPr>
            <a:normAutofit/>
          </a:bodyPr>
          <a:lstStyle/>
          <a:p>
            <a:r>
              <a:rPr lang="en-GB" dirty="0"/>
              <a:t>CONCLUSION </a:t>
            </a:r>
            <a:endParaRPr dirty="0"/>
          </a:p>
        </p:txBody>
      </p:sp>
      <p:sp>
        <p:nvSpPr>
          <p:cNvPr id="11" name="Rectangle 10"/>
          <p:cNvSpPr/>
          <p:nvPr/>
        </p:nvSpPr>
        <p:spPr>
          <a:xfrm>
            <a:off x="4724400" y="3944242"/>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a:extLst>
              <a:ext uri="{FF2B5EF4-FFF2-40B4-BE49-F238E27FC236}">
                <a16:creationId xmlns:a16="http://schemas.microsoft.com/office/drawing/2014/main" id="{3B2D7B74-524E-1567-BE1A-BC5BFE387EFB}"/>
              </a:ext>
            </a:extLst>
          </p:cNvPr>
          <p:cNvSpPr txBox="1"/>
          <p:nvPr/>
        </p:nvSpPr>
        <p:spPr>
          <a:xfrm>
            <a:off x="1268507" y="1249834"/>
            <a:ext cx="6302188" cy="3108543"/>
          </a:xfrm>
          <a:prstGeom prst="rect">
            <a:avLst/>
          </a:prstGeom>
          <a:noFill/>
        </p:spPr>
        <p:txBody>
          <a:bodyPr wrap="square">
            <a:spAutoFit/>
          </a:bodyPr>
          <a:lstStyle/>
          <a:p>
            <a:pPr algn="just"/>
            <a:r>
              <a:rPr lang="en-US" b="1" dirty="0"/>
              <a:t>Event Impact</a:t>
            </a:r>
            <a:r>
              <a:rPr lang="en-US" dirty="0"/>
              <a:t>:</a:t>
            </a:r>
          </a:p>
          <a:p>
            <a:pPr marL="457200" lvl="1" algn="just"/>
            <a:r>
              <a:rPr lang="en-US" b="1" dirty="0"/>
              <a:t>Industry Standard</a:t>
            </a:r>
            <a:r>
              <a:rPr lang="en-US" dirty="0"/>
              <a:t>: Position the event as a pioneering platform that sets new standards for integrating technology in hospitality.</a:t>
            </a:r>
          </a:p>
          <a:p>
            <a:pPr marL="457200" lvl="1" algn="just"/>
            <a:r>
              <a:rPr lang="en-US" b="1" dirty="0"/>
              <a:t>Innovation Showcase</a:t>
            </a:r>
            <a:r>
              <a:rPr lang="en-US" dirty="0"/>
              <a:t>: Highlight how the event will showcase innovative solutions that could revolutionize guest experiences and operational efficiencies.</a:t>
            </a:r>
          </a:p>
          <a:p>
            <a:pPr algn="just"/>
            <a:r>
              <a:rPr lang="en-US" b="1" dirty="0"/>
              <a:t>Call to Action</a:t>
            </a:r>
            <a:r>
              <a:rPr lang="en-US" dirty="0"/>
              <a:t>:</a:t>
            </a:r>
          </a:p>
          <a:p>
            <a:pPr marL="457200" lvl="1" algn="just"/>
            <a:r>
              <a:rPr lang="en-US" b="1" dirty="0"/>
              <a:t>Encourage Sign-Ups</a:t>
            </a:r>
            <a:r>
              <a:rPr lang="en-US" dirty="0"/>
              <a:t>: Urge potential attendees to register early to take advantage of early bird rates and special offers.</a:t>
            </a:r>
          </a:p>
          <a:p>
            <a:pPr marL="457200" lvl="1" algn="just"/>
            <a:r>
              <a:rPr lang="en-US" b="1" dirty="0"/>
              <a:t>Highlight Uniqueness</a:t>
            </a:r>
            <a:r>
              <a:rPr lang="en-US" dirty="0"/>
              <a:t>: Emphasize the unique aspects of the event that differentiate it from other industry conferences.</a:t>
            </a:r>
          </a:p>
          <a:p>
            <a:pPr marL="457200" lvl="1" algn="just"/>
            <a:r>
              <a:rPr lang="en-US" b="1" dirty="0"/>
              <a:t>Invite Feedback</a:t>
            </a:r>
            <a:r>
              <a:rPr lang="en-US" dirty="0"/>
              <a:t>: Request input on the proposed event format and content to ensure it meets the needs and expectations of the target audience.</a:t>
            </a:r>
          </a:p>
        </p:txBody>
      </p:sp>
    </p:spTree>
    <p:extLst>
      <p:ext uri="{BB962C8B-B14F-4D97-AF65-F5344CB8AC3E}">
        <p14:creationId xmlns:p14="http://schemas.microsoft.com/office/powerpoint/2010/main" val="161749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700" y="429972"/>
            <a:ext cx="8520600" cy="572700"/>
          </a:xfrm>
        </p:spPr>
        <p:txBody>
          <a:bodyPr>
            <a:normAutofit/>
          </a:bodyPr>
          <a:lstStyle/>
          <a:p>
            <a:r>
              <a:rPr lang="en-US" dirty="0"/>
              <a:t>REFERENCES</a:t>
            </a:r>
            <a:endParaRPr dirty="0"/>
          </a:p>
        </p:txBody>
      </p:sp>
      <p:sp>
        <p:nvSpPr>
          <p:cNvPr id="8" name="Rectangle 7"/>
          <p:cNvSpPr/>
          <p:nvPr/>
        </p:nvSpPr>
        <p:spPr>
          <a:xfrm>
            <a:off x="4724400" y="1508670"/>
            <a:ext cx="4190999" cy="31518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Rectangle 10"/>
          <p:cNvSpPr/>
          <p:nvPr/>
        </p:nvSpPr>
        <p:spPr>
          <a:xfrm>
            <a:off x="4724400" y="3944242"/>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a:extLst>
              <a:ext uri="{FF2B5EF4-FFF2-40B4-BE49-F238E27FC236}">
                <a16:creationId xmlns:a16="http://schemas.microsoft.com/office/drawing/2014/main" id="{15463002-0B50-9B00-5EFC-B75B42A9160E}"/>
              </a:ext>
            </a:extLst>
          </p:cNvPr>
          <p:cNvSpPr txBox="1"/>
          <p:nvPr/>
        </p:nvSpPr>
        <p:spPr>
          <a:xfrm>
            <a:off x="311700" y="835380"/>
            <a:ext cx="8520600" cy="4308872"/>
          </a:xfrm>
          <a:prstGeom prst="rect">
            <a:avLst/>
          </a:prstGeom>
          <a:noFill/>
        </p:spPr>
        <p:txBody>
          <a:bodyPr wrap="square" anchor="t">
            <a:spAutoFit/>
          </a:bodyPr>
          <a:lstStyle/>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Brown, J. (2023). 'Automation in Hospitality Operations.'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Hospitality Technology Journal</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12(4), pp. 45-49.</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Clark, L., and Lee, A. (2023). 'The Impact of AI on Customer Experience in Hotels.'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Innovations</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18(2), pp. 33-37.</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Doe, M. (2023). 'Marketing Strategies for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Marketing Today</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5(1), pp. 27-31.</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Garcia, K., and Moore, S. (2023). 'Resource Management for Large-Scale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Planning Quarterly</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9(3), pp. 55-58.</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Garcia, K., and Johnson, P. (2023). 'Event Logistics and Accessibility.'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Event Management</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15(3), pp. 67-71.</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Jordan, P., and Brown, J. (2023). ‘Technology Trends in the Hospitality Sector.’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Technology in Hospitality Review</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10(2), pp. 22-26.</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Johnson, P., and Lee, A. (2023). ‘Revenue Generation in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Business</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14(1), pp. 19-24.</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Johnson, P., and Smith, T. (2023). ‘Venue Selection and Planning.’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Management Today</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7(2), pp. 41-44.</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Josef, P., and Taylor, S. (2023). 'Managing Event Costs and Budgets.'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Finance</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11(3), pp. 50-54.</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Johnson, P. (2023). 'Keynote Speakers and Their Role in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Organization Review</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16(2), pp. 14-18.</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Lee, A., and Smith, T. (2023). 'Marketing and Promotion for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Event Marketing</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12(1), pp. 23-27.</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Lee, A. (2023). 'The Importance of Partnerships in Event Planning.'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Partnerships Journal</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13(3), pp. 34-38.</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Miller, R. (2023). 'Panel Discussions in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Leadership</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8(2), pp. 19-23.</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Smith, T. (2023). 'Artificial Intelligence in Hospitality Services.'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AI in Hospitality Journal</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9(1), pp. 11-15.</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Smith, T., and Jones, R. (2022). 'Technology Innovations in Hospitality.'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Technology</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17(4), pp. 29-34.</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Smith, T. (2023). 'Competitive Analysis in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Competition Review</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10(1), pp. 12-16.</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Taylor, S., and Brown, J. (2023). 'Networking Opportunities at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Event Networking</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15(1), pp. 35-39.</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err="1">
                <a:solidFill>
                  <a:srgbClr val="000000"/>
                </a:solidFill>
                <a:effectLst/>
                <a:latin typeface="Times New Roman" panose="02020603050405020304" pitchFamily="18" charset="0"/>
                <a:ea typeface="Arial" panose="020B0604020202020204" pitchFamily="34" charset="0"/>
                <a:cs typeface="Vrinda" panose="020B0502040204020203" pitchFamily="34" charset="0"/>
              </a:rPr>
              <a:t>Tenison</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S. (2023). 'PEST Analysis for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Event Analysis Journal</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6(2), pp. 21-25.</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Williams, K. (2023). 'Operational Factors in Hospitality Events.'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Journal of Hospitality Operations</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12(2), pp. 42-46.</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Williams, K., and Smith, T. (2023). 'Advertising and Publicity in Event Planning.' </a:t>
            </a:r>
            <a:r>
              <a:rPr lang="en-US" sz="1200" i="1"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Marketing for Events Review</a:t>
            </a:r>
            <a:r>
              <a:rPr lang="en-US" sz="1200" kern="100" dirty="0">
                <a:solidFill>
                  <a:srgbClr val="000000"/>
                </a:solidFill>
                <a:effectLst/>
                <a:latin typeface="Times New Roman" panose="02020603050405020304" pitchFamily="18" charset="0"/>
                <a:ea typeface="Arial" panose="020B0604020202020204" pitchFamily="34" charset="0"/>
                <a:cs typeface="Vrinda" panose="020B0502040204020203" pitchFamily="34" charset="0"/>
              </a:rPr>
              <a:t>, 9(3), pp.28-33</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r>
              <a:rPr lang="en-US" sz="1200" kern="100" dirty="0">
                <a:effectLst/>
                <a:latin typeface="Times New Roman" panose="02020603050405020304" pitchFamily="18" charset="0"/>
                <a:ea typeface="Calibri" panose="020F0502020204030204" pitchFamily="34" charset="0"/>
                <a:cs typeface="Vrinda" panose="020B0502040204020203" pitchFamily="34" charset="0"/>
              </a:rPr>
              <a:t> </a:t>
            </a:r>
            <a:endParaRPr lang="en-US" sz="1200" kern="100" dirty="0">
              <a:effectLst/>
              <a:latin typeface="Arial" panose="020B0604020202020204" pitchFamily="34" charset="0"/>
              <a:ea typeface="Calibri" panose="020F0502020204030204" pitchFamily="34" charset="0"/>
              <a:cs typeface="Vrinda" panose="020B0502040204020203" pitchFamily="34" charset="0"/>
            </a:endParaRPr>
          </a:p>
          <a:p>
            <a:pPr algn="just"/>
            <a:endParaRPr lang="en-US" sz="1000" dirty="0"/>
          </a:p>
        </p:txBody>
      </p:sp>
    </p:spTree>
    <p:extLst>
      <p:ext uri="{BB962C8B-B14F-4D97-AF65-F5344CB8AC3E}">
        <p14:creationId xmlns:p14="http://schemas.microsoft.com/office/powerpoint/2010/main" val="40722049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4073</Words>
  <Application>Microsoft Office PowerPoint</Application>
  <PresentationFormat>On-screen Show (16:9)</PresentationFormat>
  <Paragraphs>197</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Proxima Nova</vt:lpstr>
      <vt:lpstr>Century Gothic</vt:lpstr>
      <vt:lpstr>Calibri</vt:lpstr>
      <vt:lpstr>Arial</vt:lpstr>
      <vt:lpstr>Wingdings 2</vt:lpstr>
      <vt:lpstr>Arial Black</vt:lpstr>
      <vt:lpstr>ADLaM Display</vt:lpstr>
      <vt:lpstr>Times New Roman</vt:lpstr>
      <vt:lpstr>Quotable</vt:lpstr>
      <vt:lpstr>Feasibility Plan for an International Meeting: Technology and Innovation in the Hospitality Sector</vt:lpstr>
      <vt:lpstr> Event Concept and Theme </vt:lpstr>
      <vt:lpstr>Market Factors</vt:lpstr>
      <vt:lpstr>Event Location and Venue </vt:lpstr>
      <vt:lpstr>Operational Planning </vt:lpstr>
      <vt:lpstr>PowerPoint Presentation</vt:lpstr>
      <vt:lpstr>PowerPoint Presentation</vt:lpstr>
      <vt:lpstr>Situational Analysis</vt:lpstr>
      <vt:lpstr>Sponsorships and Partnerships  </vt:lpstr>
      <vt:lpstr> Marketing Strategy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Feasibility Plan for an International Meeting: Technology and Innovation in the Hospitality Sector</dc:title>
  <cp:lastModifiedBy>Antu Bhomik (1818298)</cp:lastModifiedBy>
  <cp:revision>1</cp:revision>
  <dcterms:modified xsi:type="dcterms:W3CDTF">2024-05-08T22:32:24Z</dcterms:modified>
</cp:coreProperties>
</file>