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65" r:id="rId3"/>
    <p:sldId id="291" r:id="rId4"/>
    <p:sldId id="290" r:id="rId5"/>
    <p:sldId id="315" r:id="rId6"/>
    <p:sldId id="316" r:id="rId7"/>
    <p:sldId id="288" r:id="rId8"/>
    <p:sldId id="300" r:id="rId9"/>
    <p:sldId id="301" r:id="rId10"/>
    <p:sldId id="306" r:id="rId11"/>
    <p:sldId id="307" r:id="rId12"/>
    <p:sldId id="305" r:id="rId13"/>
    <p:sldId id="264" r:id="rId14"/>
  </p:sldIdLst>
  <p:sldSz cx="12192000" cy="6858000"/>
  <p:notesSz cx="6858000" cy="9144000"/>
  <p:custDataLst>
    <p:tags r:id="rId1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6" userDrawn="1">
          <p15:clr>
            <a:srgbClr val="A4A3A4"/>
          </p15:clr>
        </p15:guide>
        <p15:guide id="2" pos="37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4E504B"/>
    <a:srgbClr val="1B22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487" autoAdjust="0"/>
    <p:restoredTop sz="96154" autoAdjust="0"/>
  </p:normalViewPr>
  <p:slideViewPr>
    <p:cSldViewPr showGuides="1">
      <p:cViewPr varScale="1">
        <p:scale>
          <a:sx n="76" d="100"/>
          <a:sy n="76" d="100"/>
        </p:scale>
        <p:origin x="144" y="654"/>
      </p:cViewPr>
      <p:guideLst>
        <p:guide orient="horz" pos="2156"/>
        <p:guide pos="3763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ADFE7C-8EF6-46D1-928B-7A9FAB7B6995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657DE9-F1C3-41BC-A4BF-6511B0F48DB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57DE9-F1C3-41BC-A4BF-6511B0F48DB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57DE9-F1C3-41BC-A4BF-6511B0F48DB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 advTm="3000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2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A_图片 3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9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PA_矩形 12"/>
          <p:cNvSpPr/>
          <p:nvPr>
            <p:custDataLst>
              <p:tags r:id="rId2"/>
            </p:custDataLst>
          </p:nvPr>
        </p:nvSpPr>
        <p:spPr>
          <a:xfrm>
            <a:off x="1203188" y="1906083"/>
            <a:ext cx="9785628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 </a:t>
            </a:r>
          </a:p>
          <a:p>
            <a:pPr algn="ctr"/>
            <a:r>
              <a:rPr lang="en-US" altLang="zh-CN" sz="4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New Energy Vehicle Revolution</a:t>
            </a:r>
            <a:endParaRPr lang="zh-CN" altLang="en-US" sz="4000" dirty="0"/>
          </a:p>
        </p:txBody>
      </p:sp>
      <p:pic>
        <p:nvPicPr>
          <p:cNvPr id="1026" name="Picture 2" descr="Tesla PNG Images Transparent Free Download | PNGMar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93" r="38790" b="49226"/>
          <a:stretch>
            <a:fillRect/>
          </a:stretch>
        </p:blipFill>
        <p:spPr bwMode="auto">
          <a:xfrm>
            <a:off x="5843971" y="775495"/>
            <a:ext cx="504057" cy="101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A_矩形 12"/>
          <p:cNvSpPr/>
          <p:nvPr>
            <p:custDataLst>
              <p:tags r:id="rId3"/>
            </p:custDataLst>
          </p:nvPr>
        </p:nvSpPr>
        <p:spPr>
          <a:xfrm>
            <a:off x="7061365" y="6380895"/>
            <a:ext cx="51306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000" dirty="0"/>
              <a:t>Prepare by: Wang Shuo Zhou </a:t>
            </a:r>
            <a:r>
              <a:rPr lang="en-US" altLang="zh-CN" sz="2000" dirty="0" err="1"/>
              <a:t>Xun</a:t>
            </a:r>
            <a:r>
              <a:rPr lang="en-US" altLang="zh-CN" sz="2000" dirty="0"/>
              <a:t> Huang </a:t>
            </a:r>
            <a:r>
              <a:rPr lang="en-US" altLang="zh-CN" sz="2000" dirty="0" err="1"/>
              <a:t>Ziqian</a:t>
            </a:r>
            <a:r>
              <a:rPr lang="en-US" altLang="zh-CN" sz="2000" dirty="0"/>
              <a:t> </a:t>
            </a:r>
            <a:endParaRPr lang="zh-CN" altLang="en-US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8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86434" y="109664"/>
            <a:ext cx="35016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b="1" i="0" dirty="0">
                <a:solidFill>
                  <a:srgbClr val="1A1A1A"/>
                </a:solidFill>
                <a:effectLst/>
                <a:latin typeface="Rubik"/>
              </a:rPr>
              <a:t>Introduction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" r="24339" b="-66"/>
          <a:stretch>
            <a:fillRect/>
          </a:stretch>
        </p:blipFill>
        <p:spPr>
          <a:xfrm>
            <a:off x="8015536" y="0"/>
            <a:ext cx="4176464" cy="6862204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86434" y="1196752"/>
            <a:ext cx="7829102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2003: Tesla is founded.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2008: Launches its first electric vehicle, the Roadster.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2012: Introduces the Model S, an all-electric sedan, earning widespread acclaim.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2015: Unveils the electric SUV, the Model X.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2017: Releases the more affordable electric sedan, the Model 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2020: Launches the compact electric SUV, the Model 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2020: Tesla becomes the world's most valuable automaker by market capitalization.</a:t>
            </a:r>
          </a:p>
          <a:p>
            <a:pPr algn="r"/>
            <a:endParaRPr lang="zh-CN" altLang="en-US" sz="2000" dirty="0">
              <a:solidFill>
                <a:srgbClr val="1B2229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267961" y="168620"/>
            <a:ext cx="8705983" cy="98315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287688" y="1270628"/>
            <a:ext cx="8694399" cy="987048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09722" y="4602315"/>
            <a:ext cx="8672363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09721" y="5715203"/>
            <a:ext cx="867235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" name="文本框 7"/>
          <p:cNvSpPr txBox="1">
            <a:spLocks noChangeAspect="1"/>
          </p:cNvSpPr>
          <p:nvPr/>
        </p:nvSpPr>
        <p:spPr>
          <a:xfrm>
            <a:off x="3855551" y="178507"/>
            <a:ext cx="300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P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3769225" y="1305570"/>
            <a:ext cx="430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779480" y="4690511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>
            <a:spLocks noChangeAspect="1"/>
          </p:cNvSpPr>
          <p:nvPr/>
        </p:nvSpPr>
        <p:spPr>
          <a:xfrm>
            <a:off x="3682943" y="5651900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L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60484" y="-93875"/>
            <a:ext cx="3641833" cy="119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6000" dirty="0">
                <a:solidFill>
                  <a:srgbClr val="4E504B"/>
                </a:solidFill>
              </a:rPr>
              <a:t>PESTEL</a:t>
            </a:r>
            <a:endParaRPr kumimoji="1" lang="zh-CN" altLang="en-US" sz="1050" dirty="0">
              <a:solidFill>
                <a:schemeClr val="bg1"/>
              </a:solidFill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288267" y="2376534"/>
            <a:ext cx="8693820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288266" y="3489424"/>
            <a:ext cx="869381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3763876" y="2483873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S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>
            <a:spLocks noChangeAspect="1"/>
          </p:cNvSpPr>
          <p:nvPr/>
        </p:nvSpPr>
        <p:spPr>
          <a:xfrm>
            <a:off x="3654898" y="3588619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T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799856" y="17566"/>
            <a:ext cx="0" cy="7848872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/>
        </p:nvSpPr>
        <p:spPr>
          <a:xfrm>
            <a:off x="5087887" y="40466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Reduce CO2 releasing and relying of oil. 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5087887" y="3605800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The development of battery technology and automation control technology made the idea of green power cars possible.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5087887" y="2657673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Environmental friendly and cheaper price attract young people.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5087887" y="157599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Cheaper in production means lower product price.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087887" y="4726775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Lower </a:t>
            </a:r>
            <a:r>
              <a:rPr lang="en-US" altLang="zh-CN" dirty="0">
                <a:solidFill>
                  <a:schemeClr val="bg1"/>
                </a:solidFill>
                <a:sym typeface="+mn-ea"/>
              </a:rPr>
              <a:t> CO2 releasing and minerals requirement</a:t>
            </a:r>
            <a:r>
              <a:rPr lang="en-US" altLang="zh-CN" sz="1800" dirty="0">
                <a:sym typeface="+mn-ea"/>
              </a:rPr>
              <a:t>.</a:t>
            </a:r>
            <a:endParaRPr lang="en-US" altLang="zh-CN" sz="1800" dirty="0"/>
          </a:p>
          <a:p>
            <a:r>
              <a:rPr lang="en-US" altLang="zh-CN" sz="1800" dirty="0">
                <a:solidFill>
                  <a:schemeClr val="bg1"/>
                </a:solidFill>
              </a:rPr>
              <a:t>.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087887" y="5958521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Kyoto Protocol and CO2 releasing control policy.</a:t>
            </a:r>
          </a:p>
          <a:p>
            <a:r>
              <a:rPr lang="en-US" altLang="zh-CN" sz="1800" dirty="0">
                <a:solidFill>
                  <a:schemeClr val="bg1"/>
                </a:solidFill>
              </a:rPr>
              <a:t>.</a:t>
            </a:r>
            <a:endParaRPr lang="zh-CN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267961" y="168620"/>
            <a:ext cx="8705983" cy="98315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287688" y="1270628"/>
            <a:ext cx="8694399" cy="987048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09722" y="4602315"/>
            <a:ext cx="8672363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09721" y="5715203"/>
            <a:ext cx="867235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" name="文本框 7"/>
          <p:cNvSpPr txBox="1">
            <a:spLocks noChangeAspect="1"/>
          </p:cNvSpPr>
          <p:nvPr/>
        </p:nvSpPr>
        <p:spPr>
          <a:xfrm>
            <a:off x="3855551" y="178507"/>
            <a:ext cx="300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P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3769225" y="1305570"/>
            <a:ext cx="430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779480" y="4690511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>
            <a:spLocks noChangeAspect="1"/>
          </p:cNvSpPr>
          <p:nvPr/>
        </p:nvSpPr>
        <p:spPr>
          <a:xfrm>
            <a:off x="3682943" y="5651900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L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60484" y="-93875"/>
            <a:ext cx="3641833" cy="119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6000" dirty="0">
                <a:solidFill>
                  <a:srgbClr val="4E504B"/>
                </a:solidFill>
              </a:rPr>
              <a:t>PESTEL</a:t>
            </a:r>
            <a:endParaRPr kumimoji="1" lang="zh-CN" altLang="en-US" sz="1050" dirty="0">
              <a:solidFill>
                <a:schemeClr val="bg1"/>
              </a:solidFill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288267" y="2376534"/>
            <a:ext cx="8693820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288266" y="3489424"/>
            <a:ext cx="869381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3763876" y="2483873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S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>
            <a:spLocks noChangeAspect="1"/>
          </p:cNvSpPr>
          <p:nvPr/>
        </p:nvSpPr>
        <p:spPr>
          <a:xfrm>
            <a:off x="3654898" y="3588619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T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799856" y="17566"/>
            <a:ext cx="0" cy="7848872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/>
        </p:nvSpPr>
        <p:spPr>
          <a:xfrm>
            <a:off x="5087887" y="40466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Relying on lithium and unstable supply chain due to trade war.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5087887" y="3592693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Voyage of the green power car is still limited due to the battery technology.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5087887" y="2581156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Challenge to traditional car industry may cause union problems.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5092492" y="1361855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Capital market turmoil make the green power car company hard to get investment.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5087887" y="478284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The recycle technology of green power car is still underdeveloped.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5087887" y="5889053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Trade law may make the business prospects of green power car uncertain.</a:t>
            </a: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>
            <a:spLocks noChangeAspect="1"/>
          </p:cNvSpPr>
          <p:nvPr>
            <p:custDataLst>
              <p:tags r:id="rId1"/>
            </p:custDataLst>
          </p:nvPr>
        </p:nvSpPr>
        <p:spPr>
          <a:xfrm>
            <a:off x="47625" y="4747895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71120" y="2834005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71120" y="920115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-816610" y="1341120"/>
            <a:ext cx="64452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Competitive Rivalry</a:t>
            </a: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263525" y="-171450"/>
            <a:ext cx="6986270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4800" dirty="0">
                <a:solidFill>
                  <a:srgbClr val="4E504B"/>
                </a:solidFill>
              </a:rPr>
              <a:t>Porter’s Five Forces</a:t>
            </a:r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263525" y="3068955"/>
            <a:ext cx="4170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Threat of new entrants</a:t>
            </a:r>
          </a:p>
        </p:txBody>
      </p:sp>
      <p:sp>
        <p:nvSpPr>
          <p:cNvPr id="18" name="文本框 17"/>
          <p:cNvSpPr txBox="1">
            <a:spLocks noChangeAspect="1"/>
          </p:cNvSpPr>
          <p:nvPr/>
        </p:nvSpPr>
        <p:spPr>
          <a:xfrm>
            <a:off x="-672465" y="5013325"/>
            <a:ext cx="613473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Bargaining Power </a:t>
            </a:r>
          </a:p>
          <a:p>
            <a:pPr algn="ctr"/>
            <a:r>
              <a:rPr lang="en-US" altLang="zh-CN" sz="32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of Suppliers</a:t>
            </a: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655711" y="908471"/>
            <a:ext cx="0" cy="7848872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4584332" y="5085350"/>
            <a:ext cx="6408711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anose="05000000000000000000" charset="0"/>
              <a:buChar char="l"/>
            </a:pPr>
            <a:r>
              <a:rPr lang="zh-CN" altLang="zh-CN" sz="2000" b="1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Long-term contracts and vertical integration</a:t>
            </a:r>
            <a:endParaRPr lang="zh-CN" altLang="zh-CN" sz="2000" b="1" dirty="0">
              <a:solidFill>
                <a:schemeClr val="bg1"/>
              </a:solidFill>
              <a:effectLst/>
              <a:latin typeface="Times New Roman" panose="02020603050405020304" charset="0"/>
              <a:ea typeface="等线" panose="02010600030101010101" pitchFamily="2" charset="-122"/>
              <a:cs typeface="Times New Roman" panose="02020603050405020304" charset="0"/>
            </a:endParaRPr>
          </a:p>
          <a:p>
            <a:pPr marL="285750" indent="-285750" algn="l">
              <a:buFont typeface="Wingdings" panose="05000000000000000000" charset="0"/>
              <a:buChar char="l"/>
            </a:pPr>
            <a:r>
              <a:rPr lang="zh-CN" sz="20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number of suppliers is small</a:t>
            </a:r>
          </a:p>
          <a:p>
            <a:pPr marL="285750" indent="-285750" algn="l">
              <a:buFont typeface="Wingdings" panose="05000000000000000000" charset="0"/>
              <a:buChar char="l"/>
            </a:pPr>
            <a:r>
              <a:rPr lang="zh-CN" sz="20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Dependence on suppliers is strong</a:t>
            </a:r>
            <a:endParaRPr lang="zh-CN" altLang="zh-CN" sz="2000" b="1" dirty="0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584065" y="943610"/>
            <a:ext cx="585724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T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raditional car brands, </a:t>
            </a: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N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ew energy vehicle brands</a:t>
            </a: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In 2022 EV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s accounted for 14.2% of the total sales</a:t>
            </a:r>
            <a:r>
              <a:rPr 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，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Tesla's sales are the most</a:t>
            </a: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</a:rPr>
              <a:t>S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</a:rPr>
              <a:t>tarted late, did not accumulate core technology</a:t>
            </a:r>
          </a:p>
          <a:p>
            <a:pPr marL="342900" indent="-342900">
              <a:buFont typeface="Wingdings" panose="05000000000000000000" charset="0"/>
              <a:buChar char="l"/>
            </a:pPr>
            <a:endParaRPr lang="en-US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等线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584065" y="2945765"/>
            <a:ext cx="570738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Need </a:t>
            </a: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significant capital investment, technical expertise, and R&amp;D time</a:t>
            </a:r>
          </a:p>
          <a:p>
            <a:pPr marL="342900" lvl="0" indent="-342900">
              <a:buFont typeface="Wingdings" panose="05000000000000000000" charset="0"/>
              <a:buChar char="l"/>
            </a:pP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The government's promotion and the transformation of traditional car companies</a:t>
            </a:r>
          </a:p>
        </p:txBody>
      </p:sp>
      <p:cxnSp>
        <p:nvCxnSpPr>
          <p:cNvPr id="15" name="直接连接符 31"/>
          <p:cNvCxnSpPr>
            <a:cxnSpLocks noChangeAspect="1"/>
          </p:cNvCxnSpPr>
          <p:nvPr>
            <p:custDataLst>
              <p:tags r:id="rId3"/>
            </p:custDataLst>
          </p:nvPr>
        </p:nvCxnSpPr>
        <p:spPr>
          <a:xfrm>
            <a:off x="10488186" y="332526"/>
            <a:ext cx="0" cy="633349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10632440" y="1351915"/>
            <a:ext cx="123888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dirty="0">
                <a:solidFill>
                  <a:srgbClr val="FFC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Medium</a:t>
            </a:r>
            <a:r>
              <a:rPr lang="en-US" altLang="zh-CN" sz="2000" b="1" dirty="0">
                <a:solidFill>
                  <a:srgbClr val="FFC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Rivalry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10632440" y="3269615"/>
            <a:ext cx="10541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High threat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10570845" y="5074920"/>
            <a:ext cx="132461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kern="100" dirty="0">
                <a:solidFill>
                  <a:srgbClr val="FF0000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High</a:t>
            </a:r>
            <a:r>
              <a:rPr lang="en-US" altLang="zh-CN" sz="2000" b="1" dirty="0">
                <a:solidFill>
                  <a:srgbClr val="FF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Power of Suppliers</a:t>
            </a: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>
            <a:spLocks noChangeAspect="1"/>
          </p:cNvSpPr>
          <p:nvPr>
            <p:custDataLst>
              <p:tags r:id="rId1"/>
            </p:custDataLst>
          </p:nvPr>
        </p:nvSpPr>
        <p:spPr>
          <a:xfrm>
            <a:off x="140652" y="3717032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140652" y="1803142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140544" y="2076827"/>
            <a:ext cx="4680519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Threat of Substitute </a:t>
            </a:r>
          </a:p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Products </a:t>
            </a:r>
            <a:endParaRPr lang="en-US" altLang="zh-CN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91770" y="-171450"/>
            <a:ext cx="6986270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4800" dirty="0">
                <a:solidFill>
                  <a:srgbClr val="4E504B"/>
                </a:solidFill>
              </a:rPr>
              <a:t>Porter’s Five Forces</a:t>
            </a:r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333057" y="3951982"/>
            <a:ext cx="4170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Bargaining Power </a:t>
            </a:r>
          </a:p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of Buyers</a:t>
            </a:r>
            <a:endParaRPr lang="en-US" altLang="zh-CN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653488" y="1791498"/>
            <a:ext cx="0" cy="363601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/>
          <p:cNvSpPr txBox="1"/>
          <p:nvPr>
            <p:custDataLst>
              <p:tags r:id="rId2"/>
            </p:custDataLst>
          </p:nvPr>
        </p:nvSpPr>
        <p:spPr>
          <a:xfrm>
            <a:off x="4808537" y="2141597"/>
            <a:ext cx="585724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anose="05000000000000000000" charset="0"/>
              <a:buChar char="l"/>
            </a:pP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Traditional cars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: </a:t>
            </a: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Environmental problem</a:t>
            </a:r>
            <a:endParaRPr lang="en-US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等线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P</a:t>
            </a: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ublic transport means</a:t>
            </a:r>
            <a:r>
              <a:rPr lang="zh-CN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N</a:t>
            </a:r>
            <a:r>
              <a:rPr lang="zh-CN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ot very convenient</a:t>
            </a: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zh-CN" sz="2000" b="1" dirty="0">
                <a:solidFill>
                  <a:schemeClr val="bg1"/>
                </a:solidFill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Can meet the needs of customers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4797742" y="3951982"/>
            <a:ext cx="570738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anose="05000000000000000000" charset="0"/>
              <a:buChar char="l"/>
            </a:pPr>
            <a:r>
              <a:rPr lang="zh-CN" alt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A leader in the new energy vehicle industry</a:t>
            </a:r>
            <a:endParaRPr lang="zh-CN" altLang="zh-CN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等线" panose="02010600030101010101" pitchFamily="2" charset="-122"/>
              <a:cs typeface="Times New Roman" panose="02020603050405020304" charset="0"/>
            </a:endParaRP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zh-CN" alt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Loved by consumers around the world</a:t>
            </a:r>
            <a:endParaRPr lang="zh-CN" altLang="zh-CN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等线" panose="02010600030101010101" pitchFamily="2" charset="-122"/>
              <a:cs typeface="Times New Roman" panose="02020603050405020304" charset="0"/>
            </a:endParaRP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zh-CN" alt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Customers have fewer brands to choose from</a:t>
            </a:r>
          </a:p>
        </p:txBody>
      </p:sp>
      <p:cxnSp>
        <p:nvCxnSpPr>
          <p:cNvPr id="15" name="直接连接符 31"/>
          <p:cNvCxnSpPr>
            <a:cxnSpLocks noChangeAspect="1"/>
          </p:cNvCxnSpPr>
          <p:nvPr>
            <p:custDataLst>
              <p:tags r:id="rId3"/>
            </p:custDataLst>
          </p:nvPr>
        </p:nvCxnSpPr>
        <p:spPr>
          <a:xfrm>
            <a:off x="10505013" y="1863253"/>
            <a:ext cx="0" cy="352044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10701972" y="2234942"/>
            <a:ext cx="123888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dirty="0">
                <a:solidFill>
                  <a:srgbClr val="FFC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Medium threat</a:t>
            </a:r>
            <a:endParaRPr lang="en-US" altLang="zh-CN" sz="2000" b="1" dirty="0">
              <a:solidFill>
                <a:srgbClr val="92D05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0665777" y="4024372"/>
            <a:ext cx="124460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kern="100" dirty="0">
                <a:solidFill>
                  <a:srgbClr val="92D050"/>
                </a:solidFill>
                <a:effectLst/>
                <a:latin typeface="Times New Roman" panose="02020603050405020304" charset="0"/>
                <a:ea typeface="等线" panose="02010600030101010101" pitchFamily="2" charset="-122"/>
                <a:cs typeface="Times New Roman" panose="02020603050405020304" charset="0"/>
                <a:sym typeface="+mn-ea"/>
              </a:rPr>
              <a:t>Low</a:t>
            </a:r>
            <a:r>
              <a:rPr lang="en-US" altLang="zh-CN" sz="2000" b="1" dirty="0">
                <a:solidFill>
                  <a:srgbClr val="92D05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Power of Buyers</a:t>
            </a:r>
            <a:endParaRPr lang="en-US" altLang="zh-CN" sz="2000" b="1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359696" y="293936"/>
            <a:ext cx="8651510" cy="1342474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359696" y="1971632"/>
            <a:ext cx="8685814" cy="1347798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59696" y="3654652"/>
            <a:ext cx="8747274" cy="135733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62485" y="5347208"/>
            <a:ext cx="8747272" cy="135733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>
            <a:spLocks noChangeAspect="1"/>
          </p:cNvSpPr>
          <p:nvPr/>
        </p:nvSpPr>
        <p:spPr>
          <a:xfrm>
            <a:off x="3953499" y="521955"/>
            <a:ext cx="451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S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3860374" y="2228565"/>
            <a:ext cx="6462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W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850911" y="3914063"/>
            <a:ext cx="615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O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>
            <a:spLocks noChangeAspect="1"/>
          </p:cNvSpPr>
          <p:nvPr/>
        </p:nvSpPr>
        <p:spPr>
          <a:xfrm>
            <a:off x="3689333" y="5512565"/>
            <a:ext cx="9897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T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799856" y="17566"/>
            <a:ext cx="0" cy="7848872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/>
          <p:cNvSpPr txBox="1">
            <a:spLocks noChangeAspect="1"/>
          </p:cNvSpPr>
          <p:nvPr/>
        </p:nvSpPr>
        <p:spPr>
          <a:xfrm>
            <a:off x="5039509" y="277723"/>
            <a:ext cx="6854222" cy="1736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Better Positioned</a:t>
            </a:r>
          </a:p>
          <a:p>
            <a:pPr lvl="0"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Tesla’s revenue increased to $53 Billion in 2021 and delivered more than 900,000 cars by the end of 2021, which is about double compared to 2020. (Pettitt, 2020)</a:t>
            </a: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Efficient innovation</a:t>
            </a:r>
          </a:p>
          <a:p>
            <a:pPr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Tesla's battery technology undergoes frequent iterations, making it less prone to replacement or obsolescence.</a:t>
            </a:r>
          </a:p>
          <a:p>
            <a:pPr lvl="0" defTabSz="457200">
              <a:lnSpc>
                <a:spcPct val="130000"/>
              </a:lnSpc>
            </a:pPr>
            <a:endParaRPr kumimoji="1" lang="en-US" altLang="zh-CN" sz="1000" dirty="0">
              <a:solidFill>
                <a:schemeClr val="bg1"/>
              </a:solidFill>
            </a:endParaRPr>
          </a:p>
          <a:p>
            <a:pPr lvl="0" defTabSz="457200">
              <a:lnSpc>
                <a:spcPct val="130000"/>
              </a:lnSpc>
            </a:pPr>
            <a:endParaRPr kumimoji="1" lang="zh-CN" altLang="en-US" sz="1000" dirty="0">
              <a:solidFill>
                <a:schemeClr val="bg1"/>
              </a:solidFill>
            </a:endParaRPr>
          </a:p>
        </p:txBody>
      </p:sp>
      <p:sp>
        <p:nvSpPr>
          <p:cNvPr id="14" name="文本框 13"/>
          <p:cNvSpPr txBox="1">
            <a:spLocks noChangeAspect="1"/>
          </p:cNvSpPr>
          <p:nvPr/>
        </p:nvSpPr>
        <p:spPr>
          <a:xfrm>
            <a:off x="5039509" y="1963029"/>
            <a:ext cx="6963642" cy="1345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Manufacturing Complications</a:t>
            </a:r>
          </a:p>
          <a:p>
            <a:pPr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The higher standard of innovation, the greater will be mechanical complications and production risk factor.(Jones, 2023)</a:t>
            </a: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Lack of High Volume Production</a:t>
            </a:r>
          </a:p>
          <a:p>
            <a:pPr lvl="0"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In the annual shareholder meetings, CEO Elon Musk accepted that their production rate has decreased due to the limited supply of batteries.</a:t>
            </a:r>
          </a:p>
        </p:txBody>
      </p:sp>
      <p:sp>
        <p:nvSpPr>
          <p:cNvPr id="15" name="文本框 14"/>
          <p:cNvSpPr txBox="1">
            <a:spLocks noChangeAspect="1"/>
          </p:cNvSpPr>
          <p:nvPr/>
        </p:nvSpPr>
        <p:spPr>
          <a:xfrm>
            <a:off x="5016283" y="3642806"/>
            <a:ext cx="7029227" cy="1426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Bringing battery production technology in-house</a:t>
            </a:r>
            <a:r>
              <a:rPr kumimoji="1" lang="en-US" altLang="zh-CN" sz="1000" dirty="0">
                <a:solidFill>
                  <a:schemeClr val="bg1"/>
                </a:solidFill>
              </a:rPr>
              <a:t>(Kolodny,2019)</a:t>
            </a:r>
          </a:p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Market Confidence in Tesla</a:t>
            </a:r>
            <a:br>
              <a:rPr kumimoji="1" lang="en-US" altLang="zh-CN" sz="1000" dirty="0">
                <a:solidFill>
                  <a:schemeClr val="bg1"/>
                </a:solidFill>
              </a:rPr>
            </a:br>
            <a:r>
              <a:rPr kumimoji="1" lang="en-US" altLang="zh-CN" sz="1000" dirty="0">
                <a:solidFill>
                  <a:schemeClr val="bg1"/>
                </a:solidFill>
              </a:rPr>
              <a:t>The stock market has shown confidence in Tesla after beating the projected car deliveries. As a result, Tesla has reached a Trillion Dollar market cap. (Zandt,2021)</a:t>
            </a:r>
          </a:p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aligns with Chinese policies</a:t>
            </a:r>
          </a:p>
        </p:txBody>
      </p:sp>
      <p:sp>
        <p:nvSpPr>
          <p:cNvPr id="16" name="文本框 15"/>
          <p:cNvSpPr txBox="1">
            <a:spLocks noChangeAspect="1"/>
          </p:cNvSpPr>
          <p:nvPr/>
        </p:nvSpPr>
        <p:spPr>
          <a:xfrm>
            <a:off x="5013500" y="5339981"/>
            <a:ext cx="7067459" cy="1666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Extensive Competition</a:t>
            </a:r>
            <a:r>
              <a:rPr kumimoji="1" lang="en-US" altLang="zh-CN" sz="1000" dirty="0">
                <a:solidFill>
                  <a:schemeClr val="bg1"/>
                </a:solidFill>
              </a:rPr>
              <a:t>(Parker,2019)</a:t>
            </a: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High-Risk Factor Due to Usage of Lithium-ion</a:t>
            </a: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doubted by the public(in China)</a:t>
            </a: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kumimoji="1" lang="en-US" altLang="zh-CN" sz="1600" b="1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kumimoji="1" lang="en-US" altLang="zh-CN" sz="16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91840" y="142691"/>
            <a:ext cx="3641833" cy="119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6000" dirty="0">
                <a:solidFill>
                  <a:srgbClr val="4E504B"/>
                </a:solidFill>
              </a:rPr>
              <a:t>SWOT</a:t>
            </a:r>
            <a:endParaRPr kumimoji="1" lang="zh-CN" altLang="en-US" sz="105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6" y="1295050"/>
            <a:ext cx="11819807" cy="2231709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850911" y="3914063"/>
            <a:ext cx="615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O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0" y="-102796"/>
            <a:ext cx="10920536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Key Advantages and Disadvantages</a:t>
            </a:r>
            <a:endParaRPr kumimoji="1" lang="zh-CN" altLang="en-US" sz="1000" dirty="0">
              <a:solidFill>
                <a:schemeClr val="bg1"/>
              </a:solidFill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86096" y="3914063"/>
            <a:ext cx="11819807" cy="2231709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466384" y="982566"/>
            <a:ext cx="0" cy="560645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Advantages</a:t>
            </a:r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659198" y="4765904"/>
            <a:ext cx="3343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Disadvantages</a:t>
            </a:r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4888895" y="1682921"/>
            <a:ext cx="66247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i="0" dirty="0">
                <a:solidFill>
                  <a:schemeClr val="bg1"/>
                </a:solidFill>
                <a:effectLst/>
                <a:latin typeface="Söhne"/>
              </a:rPr>
              <a:t>Some countries offer preferential policies for the purchase of new energy vehicles.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i="0" dirty="0">
                <a:solidFill>
                  <a:schemeClr val="bg1"/>
                </a:solidFill>
                <a:effectLst/>
                <a:latin typeface="Söhne"/>
              </a:rPr>
              <a:t>People's awareness of environmental protection is strengthening</a:t>
            </a:r>
            <a:r>
              <a:rPr lang="en-US" altLang="zh-CN" sz="2400" b="1" i="0" dirty="0">
                <a:solidFill>
                  <a:srgbClr val="0F0F0F"/>
                </a:solidFill>
                <a:effectLst/>
                <a:latin typeface="Söhne"/>
              </a:rPr>
              <a:t>.</a:t>
            </a:r>
            <a:endParaRPr lang="zh-CN" altLang="en-US" sz="2400" b="1" dirty="0">
              <a:solidFill>
                <a:schemeClr val="bg1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888895" y="4402441"/>
            <a:ext cx="66247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i="0" dirty="0">
                <a:solidFill>
                  <a:schemeClr val="bg1"/>
                </a:solidFill>
                <a:effectLst/>
                <a:latin typeface="Söhne"/>
              </a:rPr>
              <a:t>There are increasingly more competitors in this industry. Some companies may launch smear campaigns against Tesla to provoke public doubt about the company’s produces.</a:t>
            </a: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7" y="1295050"/>
            <a:ext cx="11819807" cy="501427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-1" y="-102796"/>
            <a:ext cx="14697925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suggestions</a:t>
            </a:r>
            <a:endParaRPr kumimoji="1" lang="zh-CN" altLang="en-US" sz="2000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6096000" y="1295050"/>
            <a:ext cx="0" cy="560645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95399" y="2078982"/>
            <a:ext cx="482453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bg1"/>
                </a:solidFill>
                <a:latin typeface="Söhne"/>
              </a:rPr>
              <a:t>It is essential to continue investing a reasonable amount in research funding to maintain a leading position.</a:t>
            </a:r>
            <a:endParaRPr lang="zh-CN" altLang="en-US" sz="3200" b="1" dirty="0">
              <a:solidFill>
                <a:schemeClr val="bg1"/>
              </a:solidFill>
              <a:latin typeface="Söhne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888088" y="2078982"/>
            <a:ext cx="482453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bg1"/>
                </a:solidFill>
                <a:latin typeface="Söhne"/>
              </a:rPr>
              <a:t>It is crucial to engage in effective public relations to protect tesla’s reputation, as recurring negative news can lead to public skepticism</a:t>
            </a:r>
            <a:endParaRPr lang="zh-CN" altLang="en-US" sz="3200" b="1" dirty="0">
              <a:solidFill>
                <a:schemeClr val="bg1"/>
              </a:solidFill>
              <a:latin typeface="Söhne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7" y="1295050"/>
            <a:ext cx="11819807" cy="501427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-1" y="-102796"/>
            <a:ext cx="14697925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Contribution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95400" y="2078982"/>
            <a:ext cx="77048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Wang Shuo (2304699)SWOT analysis, summarize key issues, and provide recommendations.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Huang </a:t>
            </a:r>
            <a:r>
              <a:rPr lang="en-US" altLang="zh-CN" sz="2800" b="1" dirty="0" err="1">
                <a:solidFill>
                  <a:schemeClr val="bg1"/>
                </a:solidFill>
                <a:latin typeface="Söhne"/>
              </a:rPr>
              <a:t>Ziqian</a:t>
            </a: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(2304510) Porter’s Five Forces, provide some key issues.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Zhou </a:t>
            </a:r>
            <a:r>
              <a:rPr lang="en-US" altLang="zh-CN" sz="2800" b="1" dirty="0" err="1">
                <a:solidFill>
                  <a:schemeClr val="bg1"/>
                </a:solidFill>
                <a:latin typeface="Söhne"/>
              </a:rPr>
              <a:t>Xun</a:t>
            </a: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(2227421) PESTLE analysis, Provision of Information, provide key issues.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zh-CN" altLang="en-US" sz="2800" b="1" dirty="0">
              <a:solidFill>
                <a:schemeClr val="bg1"/>
              </a:solidFill>
              <a:latin typeface="Söhne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7" y="1124744"/>
            <a:ext cx="11819807" cy="540060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-1" y="-102796"/>
            <a:ext cx="14697925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References</a:t>
            </a:r>
            <a:endParaRPr kumimoji="1" lang="zh-CN" altLang="en-US" sz="2000" dirty="0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38975" y="1120188"/>
            <a:ext cx="1071404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Thomas V J, Maine E. Market entry strategies for electric vehicle start-ups in the automotive industry – Lessons from Tesla Motors [J]. Journal of Cleaner Production. 2019, 235: 653-663.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 err="1">
                <a:solidFill>
                  <a:schemeClr val="bg1"/>
                </a:solidFill>
                <a:latin typeface="Söhne"/>
              </a:rPr>
              <a:t>Wassiliadis</a:t>
            </a: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 N, Schneider J, Frank A, et al. Review of fast charging strategies for lithium-ion battery systems and their applicability for battery electric vehicles [J]. Journal of Energy Storage. 2021, 44: 103306.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 err="1">
                <a:solidFill>
                  <a:schemeClr val="bg1"/>
                </a:solidFill>
                <a:latin typeface="Söhne"/>
              </a:rPr>
              <a:t>Mangram</a:t>
            </a: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 M E. The globalization of Tesla Motors: a strategic marketing plan analysis[J]. Journal of Strategic Marketing, 2012, 20(4): 289-312.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Yan J. BYD and Tesla’s competitive advantages and future development prospects[J].</a:t>
            </a:r>
            <a:endParaRPr lang="zh-CN" altLang="en-US" sz="2800" b="1" dirty="0">
              <a:solidFill>
                <a:schemeClr val="bg1"/>
              </a:solidFill>
              <a:latin typeface="Söhne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7" y="1295050"/>
            <a:ext cx="11819807" cy="501427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-1" y="-102796"/>
            <a:ext cx="14697925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References</a:t>
            </a:r>
            <a:endParaRPr kumimoji="1" lang="zh-CN" altLang="en-US" sz="2000" dirty="0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59395" y="1601582"/>
            <a:ext cx="1087320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Pettitt, J. (2020, May 9). These experts think Tesla’s in a better position than other US automakers to survive the recession. CNBC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Peter, J.(2023,October19). Why Are </a:t>
            </a:r>
            <a:r>
              <a:rPr lang="en-US" altLang="zh-CN" sz="2800" b="1" dirty="0" err="1">
                <a:solidFill>
                  <a:schemeClr val="bg1"/>
                </a:solidFill>
                <a:latin typeface="Söhne"/>
              </a:rPr>
              <a:t>Teslas</a:t>
            </a: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 Always Delayed? (6 Main Reasons) | Motor &amp; Wheels (motorandwheels.com)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 err="1">
                <a:solidFill>
                  <a:schemeClr val="bg1"/>
                </a:solidFill>
                <a:latin typeface="Söhne"/>
              </a:rPr>
              <a:t>Kolodny</a:t>
            </a: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, L.(2019,June26). Tesla secret lab building battery cells to reduce Panasonic dependency (cnbc.com)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Zandt, F.(2021,October27). Chart: Tesla Joins the Trillion-Dollar Club | Statista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bg1"/>
                </a:solidFill>
                <a:latin typeface="Söhne"/>
              </a:rPr>
              <a:t>Parker, B.(2019,September22). Top 10 Tesla Competitors &amp; Alternatives | Business Strategy Hub (bstrategyhub.com)</a:t>
            </a: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4560965" y="2093947"/>
            <a:ext cx="307007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5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THANKS</a:t>
            </a:r>
            <a:endParaRPr lang="zh-CN" altLang="en-US" sz="5400" dirty="0"/>
          </a:p>
        </p:txBody>
      </p:sp>
      <p:sp>
        <p:nvSpPr>
          <p:cNvPr id="5" name="任意多边形: 形状 4"/>
          <p:cNvSpPr/>
          <p:nvPr/>
        </p:nvSpPr>
        <p:spPr>
          <a:xfrm>
            <a:off x="5676953" y="1268760"/>
            <a:ext cx="838094" cy="675482"/>
          </a:xfrm>
          <a:custGeom>
            <a:avLst/>
            <a:gdLst>
              <a:gd name="connsiteX0" fmla="*/ 468052 w 1224136"/>
              <a:gd name="connsiteY0" fmla="*/ 0 h 986622"/>
              <a:gd name="connsiteX1" fmla="*/ 760814 w 1224136"/>
              <a:gd name="connsiteY1" fmla="*/ 617122 h 986622"/>
              <a:gd name="connsiteX2" fmla="*/ 900100 w 1224136"/>
              <a:gd name="connsiteY2" fmla="*/ 338550 h 986622"/>
              <a:gd name="connsiteX3" fmla="*/ 1224136 w 1224136"/>
              <a:gd name="connsiteY3" fmla="*/ 986622 h 986622"/>
              <a:gd name="connsiteX4" fmla="*/ 936104 w 1224136"/>
              <a:gd name="connsiteY4" fmla="*/ 986622 h 986622"/>
              <a:gd name="connsiteX5" fmla="*/ 576064 w 1224136"/>
              <a:gd name="connsiteY5" fmla="*/ 986622 h 986622"/>
              <a:gd name="connsiteX6" fmla="*/ 0 w 1224136"/>
              <a:gd name="connsiteY6" fmla="*/ 986622 h 986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136" h="986622">
                <a:moveTo>
                  <a:pt x="468052" y="0"/>
                </a:moveTo>
                <a:lnTo>
                  <a:pt x="760814" y="617122"/>
                </a:lnTo>
                <a:lnTo>
                  <a:pt x="900100" y="338550"/>
                </a:lnTo>
                <a:lnTo>
                  <a:pt x="1224136" y="986622"/>
                </a:lnTo>
                <a:lnTo>
                  <a:pt x="936104" y="986622"/>
                </a:lnTo>
                <a:lnTo>
                  <a:pt x="576064" y="986622"/>
                </a:lnTo>
                <a:lnTo>
                  <a:pt x="0" y="986622"/>
                </a:lnTo>
                <a:close/>
              </a:path>
            </a:pathLst>
          </a:custGeom>
          <a:noFill/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2728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N2MzMDYwYjFiMDc4ZmJlMGI4YzkyZTJjZmRjYTE5YWI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6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979</Words>
  <Application>Microsoft Office PowerPoint</Application>
  <PresentationFormat>宽屏</PresentationFormat>
  <Paragraphs>121</Paragraphs>
  <Slides>13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1" baseType="lpstr">
      <vt:lpstr>Rubik</vt:lpstr>
      <vt:lpstr>Söhne</vt:lpstr>
      <vt:lpstr>Arial</vt:lpstr>
      <vt:lpstr>Calibri</vt:lpstr>
      <vt:lpstr>Segoe UI</vt:lpstr>
      <vt:lpstr>Times New Roman</vt:lpstr>
      <vt:lpstr>Wingdings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Shuo Wang (2304699)</cp:lastModifiedBy>
  <cp:revision>114</cp:revision>
  <dcterms:created xsi:type="dcterms:W3CDTF">2017-02-25T07:51:00Z</dcterms:created>
  <dcterms:modified xsi:type="dcterms:W3CDTF">2023-11-27T11:35:23Z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46A172F9A150402295C13A7FDD6C82EC_13</vt:lpwstr>
  </property>
  <property fmtid="{D5CDD505-2E9C-101B-9397-08002B2CF9AE}" pid="3" name="KSOProductBuildVer">
    <vt:lpwstr>2052-12.1.0.15712</vt:lpwstr>
  </property>
</Properties>
</file>