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8" r:id="rId3"/>
    <p:sldId id="259" r:id="rId4"/>
    <p:sldId id="262" r:id="rId5"/>
    <p:sldId id="263" r:id="rId6"/>
    <p:sldId id="265" r:id="rId7"/>
    <p:sldId id="264" r:id="rId8"/>
    <p:sldId id="266" r:id="rId9"/>
    <p:sldId id="267" r:id="rId10"/>
    <p:sldId id="269" r:id="rId11"/>
    <p:sldId id="270" r:id="rId12"/>
    <p:sldId id="268" r:id="rId13"/>
    <p:sldId id="271" r:id="rId14"/>
    <p:sldId id="273" r:id="rId15"/>
    <p:sldId id="274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1166" y="2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65B0F1-EE91-4B4D-9D88-CAC1E1EE4BEB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0223A7-FA02-4F81-8262-46E9865685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0961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0223A7-FA02-4F81-8262-46E9865685C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413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992F1-331B-9421-6D72-D20E6364C0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319038-671F-2C0E-2100-F373A953DB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41BC5-11E0-CEE6-F54F-E539D548C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E84B-1692-4B55-AD4A-C474AE08D13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6C96FC-EE4D-BF29-106C-66622A606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94E47-24F3-E425-E327-C3AFB694A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52A56-1BAE-455C-A03D-F7170E998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144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ED0CF-2ED1-D93A-6AA5-6969D8020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61D5F-0EAF-480C-C432-F071EC31B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681D6-578F-16E9-39C3-BE1B99975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E84B-1692-4B55-AD4A-C474AE08D13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7EDDDD-7742-104E-7244-F8A300115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D71567-57FE-6C3A-60D5-FE3734E7F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52A56-1BAE-455C-A03D-F7170E998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536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6904F-FA35-1435-3194-A0610417F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20FD25-EA6F-228D-B7D8-E3E26B30A4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60D810-4617-55D7-856A-0B39FDE77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E84B-1692-4B55-AD4A-C474AE08D13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32291A-016F-7046-7D99-D0383B8BB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AD66FA-6304-85CA-1B09-5F571DFF8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52A56-1BAE-455C-A03D-F7170E998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776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0D713-57B6-743B-C101-F744D9F8A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70097-D048-3C4F-20C9-F6DE4FE570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F899AE-229C-1FEB-76AD-630633550D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CD3E47-D0AC-C03F-A5B4-C78C86E279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E84B-1692-4B55-AD4A-C474AE08D13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1F1D83-B3AC-ABDB-836A-E6AF525A4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CD33FA-FCED-C57C-BF38-3DFAFF425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52A56-1BAE-455C-A03D-F7170E998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632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103B1-6CD1-1E6B-0322-F78E44380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0D947C-4146-8A09-26CC-950602C210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DAB9F-37B3-C308-3B4B-B75788EF72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B9A1B6-D5FD-FEA4-560D-85461062D0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5AC89-7CAC-8136-2ABB-A143F2544C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6121FD-5271-EA84-FA44-3065118DF7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E84B-1692-4B55-AD4A-C474AE08D13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5DB683-8A45-0085-768C-54AC21DD0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1BA63A-8E8C-01FD-D388-D49A41F4F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52A56-1BAE-455C-A03D-F7170E998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244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C361C-FDA7-9223-CD18-2398D17F0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A99CA2-B609-E8A8-EBFE-6358B8C97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E84B-1692-4B55-AD4A-C474AE08D13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3343F2-D6D4-745C-2CBC-EA8F98C06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54BEB4-DC64-73D6-4B1A-80E67B92D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52A56-1BAE-455C-A03D-F7170E998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8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7806EB-5DA0-1C5B-E844-2FE7F2EDE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E84B-1692-4B55-AD4A-C474AE08D13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6E871D-899C-D7B4-3B25-F4BD6512E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9CC6D9-6BF0-6B9F-1798-51E9E043B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52A56-1BAE-455C-A03D-F7170E998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719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BCB35-2F61-370D-FC7E-4241B49DB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E0EE8-4947-6CA4-A6DE-C6C384558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22DB3C-9A8D-ED48-0367-3CADEEACDB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486BF8-0387-6599-A759-DE55A6247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E84B-1692-4B55-AD4A-C474AE08D13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D55F3-C562-5809-E8E6-B4D9ED111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6BD7B4-9E6B-B880-D562-BFB3A5464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52A56-1BAE-455C-A03D-F7170E998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29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1089A-3B05-41CC-6460-46E767ABD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617B43-A40F-A993-6588-72A6AE9536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092A76-BD97-0F68-D314-0AE63F2530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6CB6F1-EA95-4ED4-FE17-27145A248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E84B-1692-4B55-AD4A-C474AE08D13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02CD87-4182-D900-8ADF-DC3868230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5BFEA9-0308-4800-F20B-717364CA1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52A56-1BAE-455C-A03D-F7170E998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239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65644-659C-B02E-64A7-040E3491F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EDB0F6-FC01-33ED-7BBC-73F4F8BD8D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857CFF-49C5-AB14-B85A-7ECE48377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E84B-1692-4B55-AD4A-C474AE08D13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8C3052-2FE0-402C-6DC8-A8D11DA6B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C3F3C-D6A1-B61F-7C8E-081B16815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52A56-1BAE-455C-A03D-F7170E998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038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5A3292-886B-784E-806D-8E913455E9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10F7F-8A32-AD88-C14E-6D69F580EE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35F939-C867-F51F-AD4C-D05AC28EA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1E84B-1692-4B55-AD4A-C474AE08D13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EF50D5-37AE-E4AA-1A9B-A0D37670D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C63390-049C-56BE-47FD-872CF34AB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52A56-1BAE-455C-A03D-F7170E998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632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9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4BCE30-9877-78B3-09F7-59ABA56FC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21F672-7B52-51DD-A092-CC780693C7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6AEE07-03D8-1807-6148-2121EC256D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D1E84B-1692-4B55-AD4A-C474AE08D13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C53E28-7157-34B7-2082-AD18E91F59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D0E026-F411-3118-5AC2-43FE0731BF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452A56-1BAE-455C-A03D-F7170E998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129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202DD-FEB5-66EF-D797-91DACDA8BF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217714"/>
            <a:ext cx="9144000" cy="806994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br>
              <a:rPr lang="en-GB" sz="3000" b="1" dirty="0"/>
            </a:br>
            <a:r>
              <a:rPr lang="en-GB" sz="3000" b="1" dirty="0"/>
              <a:t> </a:t>
            </a:r>
            <a:r>
              <a:rPr lang="en-US" sz="3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NAME: EDINAH NYIRANKUSI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3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MODULE: DIGITAL TRANSFORMATION IN THE HEALTH AND SOCIAL CARE PROFESSIONAL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3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 CODE: BMHP5026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3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LECTURER: MARTIN SVEJDA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3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ASSIGNMENT TITLE: COMPONENT: </a:t>
            </a:r>
            <a:r>
              <a:rPr lang="en-US" sz="3200" b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 PRESENTATION.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GB" sz="3000" dirty="0"/>
            </a:br>
            <a:endParaRPr lang="en-GB" sz="3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155D67-483A-C4D2-1446-003907C208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0"/>
            <a:ext cx="12192000" cy="7039897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95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84A02-5CFF-B197-406D-A61D153BB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</a:t>
            </a:r>
            <a:r>
              <a:rPr lang="en-GB" b="1" dirty="0" err="1"/>
              <a:t>Oxevision</a:t>
            </a:r>
            <a:r>
              <a:rPr lang="en-GB" b="1" dirty="0"/>
              <a:t> Matters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7DB74E-1434-D3BD-8530-3B1CB5604F97}"/>
              </a:ext>
            </a:extLst>
          </p:cNvPr>
          <p:cNvSpPr txBox="1"/>
          <p:nvPr/>
        </p:nvSpPr>
        <p:spPr>
          <a:xfrm>
            <a:off x="693420" y="1812801"/>
            <a:ext cx="5501640" cy="42670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Oxevision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 a contact-free monitoring system that helps healthcare staff keep patients safe by tracking breathing, heart rate, and movement without needing patients to wear any equipment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Challenge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and social care organisations face: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Increasing patient demand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Workforce shortages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Patient safety concerns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Need for digital transformation 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dirty="0"/>
              <a:t>NHS England (2022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5D04B6-9387-62C9-A93F-932FA16BD1F0}"/>
              </a:ext>
            </a:extLst>
          </p:cNvPr>
          <p:cNvSpPr txBox="1"/>
          <p:nvPr/>
        </p:nvSpPr>
        <p:spPr>
          <a:xfrm>
            <a:off x="6603683" y="1812802"/>
            <a:ext cx="4894897" cy="25008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Why </a:t>
            </a:r>
            <a:r>
              <a:rPr lang="en-GB" sz="1800" b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Oxevision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Oxevision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was developed to: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Improve patient safety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Reduce intrusive observations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Support staff decision-making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Enhance monitoring capabilities </a:t>
            </a:r>
          </a:p>
        </p:txBody>
      </p:sp>
    </p:spTree>
    <p:extLst>
      <p:ext uri="{BB962C8B-B14F-4D97-AF65-F5344CB8AC3E}">
        <p14:creationId xmlns:p14="http://schemas.microsoft.com/office/powerpoint/2010/main" val="3187879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770B9F-8296-D68B-1815-2086A4531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5232654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Case Study Background: </a:t>
            </a:r>
            <a:br>
              <a:rPr lang="en-US" sz="3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Mersey Care NHS Foundation Trust 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F7443C-A5C5-AC93-4DC4-AF8FDFE5E34E}"/>
              </a:ext>
            </a:extLst>
          </p:cNvPr>
          <p:cNvSpPr txBox="1"/>
          <p:nvPr/>
        </p:nvSpPr>
        <p:spPr>
          <a:xfrm>
            <a:off x="630936" y="2660904"/>
            <a:ext cx="4818888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/>
              <a:t>Why </a:t>
            </a:r>
            <a:r>
              <a:rPr lang="en-US" sz="1900" b="1" dirty="0" err="1"/>
              <a:t>Oxevision</a:t>
            </a:r>
            <a:r>
              <a:rPr lang="en-US" sz="1900" b="1" dirty="0"/>
              <a:t> Was Introduced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Traditional observations: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Frequent room checks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Sleep disruption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Staff workload pressures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Difficulty identifying deterioration early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/>
              <a:t>Aim: </a:t>
            </a:r>
            <a:r>
              <a:rPr lang="en-US" sz="1900" dirty="0"/>
              <a:t>Improve patient safety while reducing intrusive observation practices(Mersey Care NHS Foundation Trust (2022).</a:t>
            </a:r>
            <a:r>
              <a:rPr lang="en-US" sz="19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0E7E3F-7B68-028C-AF77-14B811F569D3}"/>
              </a:ext>
            </a:extLst>
          </p:cNvPr>
          <p:cNvSpPr txBox="1"/>
          <p:nvPr/>
        </p:nvSpPr>
        <p:spPr>
          <a:xfrm>
            <a:off x="6494525" y="763918"/>
            <a:ext cx="5054197" cy="55968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Comparing observation process before and after </a:t>
            </a:r>
            <a:r>
              <a:rPr lang="en-GB" sz="1600" dirty="0" err="1"/>
              <a:t>Oxevision</a:t>
            </a:r>
            <a:r>
              <a:rPr lang="en-GB" sz="1600" dirty="0"/>
              <a:t>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/>
              <a:t>Primary method done manually before, now hybrid using digital interface.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/>
              <a:t>Vital signs capture uses physical medical equipment before, now contact-free software.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/>
              <a:t>Nighttime disruptions have frequent physical entries, now remote spot-checks via tablet is used.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/>
              <a:t>Risk detection relied on a nurse intervention, but now automated software alerts is used.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600" dirty="0"/>
              <a:t>Data logging where manual paper charts is used but now uses digitised observation (“</a:t>
            </a:r>
            <a:r>
              <a:rPr lang="en-GB" sz="1600" dirty="0" err="1"/>
              <a:t>OxeObs</a:t>
            </a:r>
            <a:r>
              <a:rPr lang="en-GB" sz="1600" dirty="0"/>
              <a:t>”) logged directly on handheld tablets at the point of care.</a:t>
            </a:r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87508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5FC47E-33E5-167C-DA22-44BAC9445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21BA8-7115-A7E0-316B-6E1C091CF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</a:t>
            </a:r>
            <a:r>
              <a:rPr lang="en-GB" b="1" dirty="0" err="1"/>
              <a:t>Oxevision</a:t>
            </a:r>
            <a:r>
              <a:rPr lang="en-GB" b="1" dirty="0"/>
              <a:t> Works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3337A7-348F-0AB6-D933-1A2950351186}"/>
              </a:ext>
            </a:extLst>
          </p:cNvPr>
          <p:cNvSpPr txBox="1"/>
          <p:nvPr/>
        </p:nvSpPr>
        <p:spPr>
          <a:xfrm>
            <a:off x="591503" y="1382078"/>
            <a:ext cx="3306127" cy="2129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Technology Overview</a:t>
            </a:r>
          </a:p>
          <a:p>
            <a:pPr>
              <a:lnSpc>
                <a:spcPct val="150000"/>
              </a:lnSpc>
              <a:buNone/>
            </a:pPr>
            <a:r>
              <a:rPr lang="en-GB" dirty="0" err="1"/>
              <a:t>Oxevision</a:t>
            </a:r>
            <a:r>
              <a:rPr lang="en-GB" dirty="0"/>
              <a:t> uses: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Infrared sensors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Computer vision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Artificial intelligence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667DA4-BB8B-1CB7-F4FC-23B20CC4E60E}"/>
              </a:ext>
            </a:extLst>
          </p:cNvPr>
          <p:cNvSpPr txBox="1"/>
          <p:nvPr/>
        </p:nvSpPr>
        <p:spPr>
          <a:xfrm>
            <a:off x="591503" y="3866287"/>
            <a:ext cx="4106227" cy="25453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Monitors: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Respiration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Pulse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Movement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Occupancy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without requiring wearable devices.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C232E5-C6B6-00EC-75FD-6E7B907E5B48}"/>
              </a:ext>
            </a:extLst>
          </p:cNvPr>
          <p:cNvSpPr txBox="1"/>
          <p:nvPr/>
        </p:nvSpPr>
        <p:spPr>
          <a:xfrm>
            <a:off x="5240826" y="1581209"/>
            <a:ext cx="6097904" cy="1298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Why This Is Innovative</a:t>
            </a:r>
          </a:p>
          <a:p>
            <a:pPr>
              <a:lnSpc>
                <a:spcPct val="150000"/>
              </a:lnSpc>
              <a:buNone/>
            </a:pPr>
            <a:r>
              <a:rPr lang="en-GB" dirty="0"/>
              <a:t>Continuous monitoring without physical intrusion. </a:t>
            </a:r>
          </a:p>
          <a:p>
            <a:pPr>
              <a:lnSpc>
                <a:spcPct val="150000"/>
              </a:lnSpc>
              <a:buNone/>
            </a:pPr>
            <a:r>
              <a:rPr lang="en-GB" dirty="0"/>
              <a:t>(</a:t>
            </a:r>
            <a:r>
              <a:rPr lang="en-GB" dirty="0" err="1"/>
              <a:t>Oxhealth</a:t>
            </a:r>
            <a:r>
              <a:rPr lang="en-GB" dirty="0"/>
              <a:t> (2023))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D2926C5-C7CD-C185-F34F-310A2537DB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276" y="3155130"/>
            <a:ext cx="5658228" cy="3256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9723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DABE48-51CD-CB34-5E06-FC02C0BA6A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F5967-2008-B570-AC41-D16036261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Positive Workforce Impact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03697B-236D-AB89-3C09-768F9D86EF9D}"/>
              </a:ext>
            </a:extLst>
          </p:cNvPr>
          <p:cNvSpPr txBox="1"/>
          <p:nvPr/>
        </p:nvSpPr>
        <p:spPr>
          <a:xfrm>
            <a:off x="980123" y="1806208"/>
            <a:ext cx="4643437" cy="3376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What Changed?</a:t>
            </a:r>
          </a:p>
          <a:p>
            <a:pPr>
              <a:lnSpc>
                <a:spcPct val="150000"/>
              </a:lnSpc>
              <a:buNone/>
            </a:pPr>
            <a:r>
              <a:rPr lang="en-GB" b="1" dirty="0"/>
              <a:t>Before: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Repeated physical observations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Reactive monitoring </a:t>
            </a:r>
          </a:p>
          <a:p>
            <a:pPr>
              <a:lnSpc>
                <a:spcPct val="150000"/>
              </a:lnSpc>
              <a:buNone/>
            </a:pPr>
            <a:r>
              <a:rPr lang="en-GB" b="1" dirty="0"/>
              <a:t>After: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Continuous monitoring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Earlier risk identification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Better prioritisation of staff time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C07ED0-97D7-D90E-9CB9-D7FF28F94FCD}"/>
              </a:ext>
            </a:extLst>
          </p:cNvPr>
          <p:cNvSpPr txBox="1"/>
          <p:nvPr/>
        </p:nvSpPr>
        <p:spPr>
          <a:xfrm>
            <a:off x="6096000" y="1806208"/>
            <a:ext cx="5420677" cy="2129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Benefits</a:t>
            </a:r>
          </a:p>
          <a:p>
            <a:pPr>
              <a:lnSpc>
                <a:spcPct val="150000"/>
              </a:lnSpc>
            </a:pPr>
            <a:r>
              <a:rPr lang="en-GB" dirty="0"/>
              <a:t>✔ Increased efficiency</a:t>
            </a:r>
          </a:p>
          <a:p>
            <a:pPr>
              <a:lnSpc>
                <a:spcPct val="150000"/>
              </a:lnSpc>
            </a:pPr>
            <a:r>
              <a:rPr lang="en-GB" dirty="0"/>
              <a:t>✔ Improved patient oversight</a:t>
            </a:r>
          </a:p>
          <a:p>
            <a:pPr>
              <a:lnSpc>
                <a:spcPct val="150000"/>
              </a:lnSpc>
            </a:pPr>
            <a:r>
              <a:rPr lang="en-GB" dirty="0"/>
              <a:t>✔ Better allocation of workforce resources (NHS England (2022))</a:t>
            </a:r>
          </a:p>
        </p:txBody>
      </p:sp>
    </p:spTree>
    <p:extLst>
      <p:ext uri="{BB962C8B-B14F-4D97-AF65-F5344CB8AC3E}">
        <p14:creationId xmlns:p14="http://schemas.microsoft.com/office/powerpoint/2010/main" val="2264493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C6A39B-5E27-E977-3F39-D23FF38BAD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A0418-E9E7-FD70-8E27-BA3DBF965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Critical Workforce Evaluation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41E6AA-C5AE-AE0E-A116-6ED87FE28E8A}"/>
              </a:ext>
            </a:extLst>
          </p:cNvPr>
          <p:cNvSpPr txBox="1"/>
          <p:nvPr/>
        </p:nvSpPr>
        <p:spPr>
          <a:xfrm>
            <a:off x="420053" y="1585912"/>
            <a:ext cx="6097904" cy="2127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Challenges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Staff training requirements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Digital literacy gaps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Resistance to change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Risk of over-reliance on technology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9653E1-F986-2CE2-41AA-B3C14342B46A}"/>
              </a:ext>
            </a:extLst>
          </p:cNvPr>
          <p:cNvSpPr txBox="1"/>
          <p:nvPr/>
        </p:nvSpPr>
        <p:spPr>
          <a:xfrm>
            <a:off x="5255895" y="1585912"/>
            <a:ext cx="6516051" cy="2960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Critical Analysis</a:t>
            </a:r>
          </a:p>
          <a:p>
            <a:pPr>
              <a:lnSpc>
                <a:spcPct val="150000"/>
              </a:lnSpc>
              <a:buNone/>
            </a:pPr>
            <a:r>
              <a:rPr lang="en-GB" dirty="0"/>
              <a:t>Topol (2019) argues digital technologies should augment—not replace—clinical judgement.</a:t>
            </a:r>
          </a:p>
          <a:p>
            <a:pPr>
              <a:lnSpc>
                <a:spcPct val="150000"/>
              </a:lnSpc>
              <a:buNone/>
            </a:pPr>
            <a:endParaRPr lang="en-GB" dirty="0"/>
          </a:p>
          <a:p>
            <a:pPr>
              <a:lnSpc>
                <a:spcPct val="150000"/>
              </a:lnSpc>
              <a:buNone/>
            </a:pPr>
            <a:r>
              <a:rPr lang="en-GB" b="1" dirty="0"/>
              <a:t>Judgement</a:t>
            </a:r>
          </a:p>
          <a:p>
            <a:pPr>
              <a:lnSpc>
                <a:spcPct val="150000"/>
              </a:lnSpc>
              <a:buNone/>
            </a:pPr>
            <a:r>
              <a:rPr lang="en-GB" dirty="0" err="1"/>
              <a:t>Oxevision</a:t>
            </a:r>
            <a:r>
              <a:rPr lang="en-GB" dirty="0"/>
              <a:t> enhances professional practice but cannot substitute human observation and therapeutic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1185560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BF0812-C953-7E51-42AC-270CF22C7D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AD722-4615-F183-E58E-00C8B7371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Positive Service Delivery Impact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8DE124-6360-ADC0-2C88-5A7A3463ACDC}"/>
              </a:ext>
            </a:extLst>
          </p:cNvPr>
          <p:cNvSpPr txBox="1"/>
          <p:nvPr/>
        </p:nvSpPr>
        <p:spPr>
          <a:xfrm>
            <a:off x="838200" y="2244566"/>
            <a:ext cx="6097904" cy="2127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Improvements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Continuous patient monitoring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Earlier intervention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Better quality of care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Improved patient safety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64D5F7-0EED-6661-7D66-9C514BC5117A}"/>
              </a:ext>
            </a:extLst>
          </p:cNvPr>
          <p:cNvSpPr txBox="1"/>
          <p:nvPr/>
        </p:nvSpPr>
        <p:spPr>
          <a:xfrm>
            <a:off x="922972" y="4831765"/>
            <a:ext cx="7386637" cy="883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Additional Benefit</a:t>
            </a:r>
          </a:p>
          <a:p>
            <a:pPr>
              <a:lnSpc>
                <a:spcPct val="150000"/>
              </a:lnSpc>
              <a:buNone/>
            </a:pPr>
            <a:r>
              <a:rPr lang="en-GB" dirty="0"/>
              <a:t>Improved sleep quality through reduced room entry (Walker 2017)</a:t>
            </a:r>
          </a:p>
        </p:txBody>
      </p:sp>
      <p:pic>
        <p:nvPicPr>
          <p:cNvPr id="5" name="Picture 4" descr="Oxehealth Granted Regulatory Clearances for Mental Health Sleep Monitoring">
            <a:extLst>
              <a:ext uri="{FF2B5EF4-FFF2-40B4-BE49-F238E27FC236}">
                <a16:creationId xmlns:a16="http://schemas.microsoft.com/office/drawing/2014/main" id="{56E1B938-EA48-531A-032A-603A83FAD5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586" r="12021"/>
          <a:stretch>
            <a:fillRect/>
          </a:stretch>
        </p:blipFill>
        <p:spPr>
          <a:xfrm>
            <a:off x="5570146" y="1369378"/>
            <a:ext cx="5698882" cy="390407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11BC282-2811-0265-5B09-2352E75A15DE}"/>
              </a:ext>
            </a:extLst>
          </p:cNvPr>
          <p:cNvSpPr txBox="1"/>
          <p:nvPr/>
        </p:nvSpPr>
        <p:spPr>
          <a:xfrm>
            <a:off x="9456801" y="5273456"/>
            <a:ext cx="1812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Oxehealth</a:t>
            </a:r>
            <a:r>
              <a:rPr lang="en-GB" dirty="0"/>
              <a:t>, 2024</a:t>
            </a:r>
          </a:p>
        </p:txBody>
      </p:sp>
    </p:spTree>
    <p:extLst>
      <p:ext uri="{BB962C8B-B14F-4D97-AF65-F5344CB8AC3E}">
        <p14:creationId xmlns:p14="http://schemas.microsoft.com/office/powerpoint/2010/main" val="1640895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58FDB1-0B23-76A4-D698-8F50D5390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8D26-051E-DD7C-159F-4C30B0F8D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Critical Service Delivery Evaluation – Limitations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850A78-3151-A6A0-1A52-757047D27A2C}"/>
              </a:ext>
            </a:extLst>
          </p:cNvPr>
          <p:cNvSpPr txBox="1"/>
          <p:nvPr/>
        </p:nvSpPr>
        <p:spPr>
          <a:xfrm>
            <a:off x="717233" y="1914436"/>
            <a:ext cx="6097904" cy="17118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High implementation costs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Dependence on infrastructure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Technical failure risks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Requirement for contingency planning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294D8A-02F3-3305-3CD6-82CA40E9B846}"/>
              </a:ext>
            </a:extLst>
          </p:cNvPr>
          <p:cNvSpPr txBox="1"/>
          <p:nvPr/>
        </p:nvSpPr>
        <p:spPr>
          <a:xfrm>
            <a:off x="717232" y="4120426"/>
            <a:ext cx="7969567" cy="1298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Critical Analysis</a:t>
            </a:r>
          </a:p>
          <a:p>
            <a:pPr>
              <a:lnSpc>
                <a:spcPct val="150000"/>
              </a:lnSpc>
              <a:buNone/>
            </a:pPr>
            <a:r>
              <a:rPr lang="en-GB" dirty="0"/>
              <a:t>Technology can improve service quality, but only when supported by strong governance and organisational readiness (NHSX 2021)</a:t>
            </a:r>
          </a:p>
        </p:txBody>
      </p:sp>
    </p:spTree>
    <p:extLst>
      <p:ext uri="{BB962C8B-B14F-4D97-AF65-F5344CB8AC3E}">
        <p14:creationId xmlns:p14="http://schemas.microsoft.com/office/powerpoint/2010/main" val="2963514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CE860C-2C7D-CE23-8ED0-5871382BD0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B6C12-BAF9-5071-25DD-8B5CC4C22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Patients &amp; Service Users: Positive Patient Impact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12A0F7-3C5E-F6E4-18F9-CB2E6EC9EAAC}"/>
              </a:ext>
            </a:extLst>
          </p:cNvPr>
          <p:cNvSpPr txBox="1"/>
          <p:nvPr/>
        </p:nvSpPr>
        <p:spPr>
          <a:xfrm>
            <a:off x="941070" y="1948562"/>
            <a:ext cx="9140190" cy="2960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Benefits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Enhanced safety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Increased comfort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Reduced intrusive observations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Greater reassurance</a:t>
            </a:r>
          </a:p>
          <a:p>
            <a:pPr>
              <a:lnSpc>
                <a:spcPct val="150000"/>
              </a:lnSpc>
              <a:buNone/>
            </a:pPr>
            <a:r>
              <a:rPr lang="en-GB" dirty="0"/>
              <a:t>Many service users report improved sleep and reduced disruption (Mersey Care NHS Foundation Trust (2022))</a:t>
            </a:r>
          </a:p>
        </p:txBody>
      </p:sp>
    </p:spTree>
    <p:extLst>
      <p:ext uri="{BB962C8B-B14F-4D97-AF65-F5344CB8AC3E}">
        <p14:creationId xmlns:p14="http://schemas.microsoft.com/office/powerpoint/2010/main" val="41248619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CA08CE-648A-95F2-027D-C0B95DF8F3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4A514-2B28-285C-62D9-2A5A57774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Critical Patient Evaluation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283308-B2A1-B9E2-3913-AB00AE575E62}"/>
              </a:ext>
            </a:extLst>
          </p:cNvPr>
          <p:cNvSpPr txBox="1"/>
          <p:nvPr/>
        </p:nvSpPr>
        <p:spPr>
          <a:xfrm>
            <a:off x="838200" y="1564958"/>
            <a:ext cx="9284018" cy="42073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Concerns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Privacy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Surveillance perceptions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Consent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Risk of depersonalisation</a:t>
            </a:r>
          </a:p>
          <a:p>
            <a:pPr>
              <a:lnSpc>
                <a:spcPct val="150000"/>
              </a:lnSpc>
              <a:buNone/>
            </a:pPr>
            <a:r>
              <a:rPr lang="en-GB" b="1" dirty="0"/>
              <a:t>Critical Reflection</a:t>
            </a:r>
          </a:p>
          <a:p>
            <a:pPr>
              <a:lnSpc>
                <a:spcPct val="150000"/>
              </a:lnSpc>
              <a:buNone/>
            </a:pPr>
            <a:r>
              <a:rPr lang="en-GB" dirty="0"/>
              <a:t>A key ethical challenge is balancing patient safety with autonomy and dignity. </a:t>
            </a:r>
          </a:p>
          <a:p>
            <a:pPr>
              <a:lnSpc>
                <a:spcPct val="150000"/>
              </a:lnSpc>
              <a:buNone/>
            </a:pPr>
            <a:r>
              <a:rPr lang="en-GB" b="1" dirty="0"/>
              <a:t>Judgement</a:t>
            </a:r>
          </a:p>
          <a:p>
            <a:pPr>
              <a:lnSpc>
                <a:spcPct val="150000"/>
              </a:lnSpc>
              <a:buNone/>
            </a:pPr>
            <a:r>
              <a:rPr lang="en-GB" dirty="0"/>
              <a:t>The technology is most effective when used to support person-centred care rather than replace direct human interaction.</a:t>
            </a:r>
          </a:p>
        </p:txBody>
      </p:sp>
    </p:spTree>
    <p:extLst>
      <p:ext uri="{BB962C8B-B14F-4D97-AF65-F5344CB8AC3E}">
        <p14:creationId xmlns:p14="http://schemas.microsoft.com/office/powerpoint/2010/main" val="18059130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F42492-8D57-21D6-DD6C-69C1EE6141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E6E9D-A08A-6239-18D1-9F770A80B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Wider NHS and Community Impact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77D56A-93B6-8980-F0A5-B4558A3441B0}"/>
              </a:ext>
            </a:extLst>
          </p:cNvPr>
          <p:cNvSpPr txBox="1"/>
          <p:nvPr/>
        </p:nvSpPr>
        <p:spPr>
          <a:xfrm>
            <a:off x="1072515" y="1690688"/>
            <a:ext cx="4145280" cy="2129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Contribution to NHS Priorities</a:t>
            </a:r>
          </a:p>
          <a:p>
            <a:pPr>
              <a:lnSpc>
                <a:spcPct val="150000"/>
              </a:lnSpc>
              <a:buNone/>
            </a:pPr>
            <a:r>
              <a:rPr lang="en-GB" dirty="0"/>
              <a:t>Supports: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NHS Long Term Plan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Digital Transformation Agenda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Patient Safety Strategy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78ADB4-A34D-A32E-350B-4FCBCFB021F6}"/>
              </a:ext>
            </a:extLst>
          </p:cNvPr>
          <p:cNvSpPr txBox="1"/>
          <p:nvPr/>
        </p:nvSpPr>
        <p:spPr>
          <a:xfrm>
            <a:off x="1072515" y="4108996"/>
            <a:ext cx="4613910" cy="17118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Community Benefits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Increased public confidence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Modernised services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Improved quality of care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C334B6-9AA1-516A-5422-84A06AC530AB}"/>
              </a:ext>
            </a:extLst>
          </p:cNvPr>
          <p:cNvSpPr txBox="1"/>
          <p:nvPr/>
        </p:nvSpPr>
        <p:spPr>
          <a:xfrm>
            <a:off x="5739765" y="1690688"/>
            <a:ext cx="4857750" cy="1296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Risks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Public concerns about surveillance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Data governance concerns (DHSC 2022)</a:t>
            </a:r>
          </a:p>
        </p:txBody>
      </p:sp>
    </p:spTree>
    <p:extLst>
      <p:ext uri="{BB962C8B-B14F-4D97-AF65-F5344CB8AC3E}">
        <p14:creationId xmlns:p14="http://schemas.microsoft.com/office/powerpoint/2010/main" val="29863255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18C67C-835C-F248-41BA-B1E5BF5E26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8D019-32A9-17AF-2DC2-DDFA0AD28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Overall Critical Evaluation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4BCA27-16A1-EF22-8EE8-6166DBA0E740}"/>
              </a:ext>
            </a:extLst>
          </p:cNvPr>
          <p:cNvSpPr txBox="1"/>
          <p:nvPr/>
        </p:nvSpPr>
        <p:spPr>
          <a:xfrm>
            <a:off x="838200" y="1690688"/>
            <a:ext cx="4545330" cy="2129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Strengths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Continuous monitoring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Improved safety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Workforce efficiency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Enhanced decision-making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F746FC-521F-06CA-E7AB-27AC51471572}"/>
              </a:ext>
            </a:extLst>
          </p:cNvPr>
          <p:cNvSpPr txBox="1"/>
          <p:nvPr/>
        </p:nvSpPr>
        <p:spPr>
          <a:xfrm>
            <a:off x="6808472" y="1725098"/>
            <a:ext cx="4682490" cy="17143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Weaknesses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Ethical concerns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Cost implications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Technology dependence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19C3B3-5BAE-411A-534B-9775F5B914B8}"/>
              </a:ext>
            </a:extLst>
          </p:cNvPr>
          <p:cNvSpPr txBox="1"/>
          <p:nvPr/>
        </p:nvSpPr>
        <p:spPr>
          <a:xfrm>
            <a:off x="838200" y="4426357"/>
            <a:ext cx="9535477" cy="17143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Final Judgement</a:t>
            </a:r>
          </a:p>
          <a:p>
            <a:pPr>
              <a:lnSpc>
                <a:spcPct val="150000"/>
              </a:lnSpc>
              <a:buNone/>
            </a:pPr>
            <a:r>
              <a:rPr lang="en-GB" dirty="0" err="1"/>
              <a:t>Oxevision</a:t>
            </a:r>
            <a:r>
              <a:rPr lang="en-GB" dirty="0"/>
              <a:t> is a successful digital innovation because it delivers measurable improvements in patient safety and service delivery. However, its long-term success depends on ethical implementation, workforce engagement, and maintaining human-centred care. </a:t>
            </a:r>
          </a:p>
        </p:txBody>
      </p:sp>
    </p:spTree>
    <p:extLst>
      <p:ext uri="{BB962C8B-B14F-4D97-AF65-F5344CB8AC3E}">
        <p14:creationId xmlns:p14="http://schemas.microsoft.com/office/powerpoint/2010/main" val="10261375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1C1BB0-0701-782A-BD90-F9010BD778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8BFF3-6363-C809-715F-00CD2586A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Recommendations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6F6768-EE3E-B1BC-8F22-32B7BE59DCAA}"/>
              </a:ext>
            </a:extLst>
          </p:cNvPr>
          <p:cNvSpPr txBox="1"/>
          <p:nvPr/>
        </p:nvSpPr>
        <p:spPr>
          <a:xfrm>
            <a:off x="838200" y="1439228"/>
            <a:ext cx="8362950" cy="17143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Expand implementation where evidence demonstrates improved outcomes.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Strengthen informed consent and patient engagement.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Continue workforce digital skills development.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Maintain robust governance and GDPR compliance.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7F4AF9-E88B-BE10-365A-66EE356F8698}"/>
              </a:ext>
            </a:extLst>
          </p:cNvPr>
          <p:cNvSpPr txBox="1"/>
          <p:nvPr/>
        </p:nvSpPr>
        <p:spPr>
          <a:xfrm>
            <a:off x="838200" y="3704392"/>
            <a:ext cx="2933700" cy="17143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Barriers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Funding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Staff adoption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Public trust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3ED354-1FEF-C12F-8DC9-CA787272E223}"/>
              </a:ext>
            </a:extLst>
          </p:cNvPr>
          <p:cNvSpPr txBox="1"/>
          <p:nvPr/>
        </p:nvSpPr>
        <p:spPr>
          <a:xfrm>
            <a:off x="5542600" y="3704392"/>
            <a:ext cx="3830000" cy="17143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Solutions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Training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Communication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Stakeholder engagement</a:t>
            </a:r>
          </a:p>
        </p:txBody>
      </p:sp>
    </p:spTree>
    <p:extLst>
      <p:ext uri="{BB962C8B-B14F-4D97-AF65-F5344CB8AC3E}">
        <p14:creationId xmlns:p14="http://schemas.microsoft.com/office/powerpoint/2010/main" val="34850336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12D44B-58CD-B8BD-9D7B-920BC7D230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33225-711E-43D2-A4CC-DB0FB5912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441C4A-04EF-EE52-F096-FCCA3FCF7F5F}"/>
              </a:ext>
            </a:extLst>
          </p:cNvPr>
          <p:cNvSpPr txBox="1"/>
          <p:nvPr/>
        </p:nvSpPr>
        <p:spPr>
          <a:xfrm>
            <a:off x="758190" y="1450658"/>
            <a:ext cx="6097904" cy="2127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Key Findings</a:t>
            </a:r>
          </a:p>
          <a:p>
            <a:pPr>
              <a:lnSpc>
                <a:spcPct val="150000"/>
              </a:lnSpc>
              <a:buNone/>
            </a:pPr>
            <a:r>
              <a:rPr lang="en-GB" dirty="0" err="1"/>
              <a:t>Oxevision</a:t>
            </a:r>
            <a:r>
              <a:rPr lang="en-GB" dirty="0"/>
              <a:t> has: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Improved patient safety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Enhanced workforce efficiency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Improved service delivery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A09E75-7AC7-FDC8-78C3-BC6F4FAB4CFE}"/>
              </a:ext>
            </a:extLst>
          </p:cNvPr>
          <p:cNvSpPr txBox="1"/>
          <p:nvPr/>
        </p:nvSpPr>
        <p:spPr>
          <a:xfrm>
            <a:off x="6237923" y="1450658"/>
            <a:ext cx="5115877" cy="1296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dirty="0"/>
              <a:t>However: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Privacy and ethical concerns remain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Human interaction remains essential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FF2A9D-BB96-DD3A-615B-1C8358AE7A2D}"/>
              </a:ext>
            </a:extLst>
          </p:cNvPr>
          <p:cNvSpPr txBox="1"/>
          <p:nvPr/>
        </p:nvSpPr>
        <p:spPr>
          <a:xfrm>
            <a:off x="838200" y="4111026"/>
            <a:ext cx="11071860" cy="883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 err="1"/>
              <a:t>Oxevision</a:t>
            </a:r>
            <a:r>
              <a:rPr lang="en-GB" dirty="0"/>
              <a:t> demonstrates how AI and digital innovation can transform healthcare when technology is implemented responsibly, ethically, and alongside professional judgement.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6341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CAA44-FDC2-0D99-D8E6-C5B6FD1D7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Value of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3F420-0D99-69D7-63F8-53C8987DF4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This evaluates the existence and influence of </a:t>
            </a:r>
            <a:r>
              <a:rPr lang="en-GB" dirty="0" err="1"/>
              <a:t>Oxevision</a:t>
            </a:r>
            <a:r>
              <a:rPr lang="en-GB" dirty="0"/>
              <a:t> for healthcare professionals and service users within the health and care sector.</a:t>
            </a:r>
          </a:p>
          <a:p>
            <a:pPr>
              <a:lnSpc>
                <a:spcPct val="150000"/>
              </a:lnSpc>
            </a:pPr>
            <a:r>
              <a:rPr lang="en-GB" dirty="0"/>
              <a:t>The </a:t>
            </a:r>
            <a:r>
              <a:rPr lang="en-GB" dirty="0" err="1"/>
              <a:t>Oxevision</a:t>
            </a:r>
            <a:r>
              <a:rPr lang="en-GB" dirty="0"/>
              <a:t> by </a:t>
            </a:r>
            <a:r>
              <a:rPr lang="en-GB" dirty="0" err="1"/>
              <a:t>Oxehealth</a:t>
            </a:r>
            <a:r>
              <a:rPr lang="en-GB" dirty="0"/>
              <a:t> is investigated a medical device and its impact were critically evaluated.</a:t>
            </a:r>
          </a:p>
        </p:txBody>
      </p:sp>
    </p:spTree>
    <p:extLst>
      <p:ext uri="{BB962C8B-B14F-4D97-AF65-F5344CB8AC3E}">
        <p14:creationId xmlns:p14="http://schemas.microsoft.com/office/powerpoint/2010/main" val="6450446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E53BC0-5183-29BE-A711-56F67F0BBE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41C81-ED85-A5A8-D8FD-493D20028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A374ACB-1EA2-083E-7CEF-D0BF63D8800C}"/>
              </a:ext>
            </a:extLst>
          </p:cNvPr>
          <p:cNvSpPr txBox="1"/>
          <p:nvPr/>
        </p:nvSpPr>
        <p:spPr>
          <a:xfrm>
            <a:off x="705802" y="1413659"/>
            <a:ext cx="10838498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Department of Health and Social Care (2022) </a:t>
            </a:r>
            <a:r>
              <a:rPr lang="en-GB" i="1" dirty="0"/>
              <a:t>A Plan for Digital Health and Social Care</a:t>
            </a:r>
            <a:r>
              <a:rPr lang="en-GB" dirty="0"/>
              <a:t>. London: Department of Health and Social Care.</a:t>
            </a:r>
          </a:p>
          <a:p>
            <a:pPr>
              <a:buNone/>
            </a:pPr>
            <a:r>
              <a:rPr lang="en-GB" dirty="0"/>
              <a:t>Greenhalgh, T., </a:t>
            </a:r>
            <a:r>
              <a:rPr lang="en-GB" dirty="0" err="1"/>
              <a:t>Wherton</a:t>
            </a:r>
            <a:r>
              <a:rPr lang="en-GB" dirty="0"/>
              <a:t>, J., Papoutsi, C., Lynch, J., Hughes, G., A’Court, C. and Shaw, S. (2017) ‘Beyond adoption: A new framework for theorising and evaluating non-adoption, abandonment and challenges to the scale-up of health and care technologies’, </a:t>
            </a:r>
            <a:r>
              <a:rPr lang="en-GB" i="1" dirty="0"/>
              <a:t>Journal of Medical Internet Research</a:t>
            </a:r>
            <a:r>
              <a:rPr lang="en-GB" dirty="0"/>
              <a:t>, 19(11), pp. 1–21.</a:t>
            </a:r>
          </a:p>
          <a:p>
            <a:pPr>
              <a:buNone/>
            </a:pPr>
            <a:r>
              <a:rPr lang="en-GB" dirty="0"/>
              <a:t>Health Education England (2023) </a:t>
            </a:r>
            <a:r>
              <a:rPr lang="en-GB" i="1" dirty="0"/>
              <a:t>Digital Capability Framework for Health and Care</a:t>
            </a:r>
            <a:r>
              <a:rPr lang="en-GB" dirty="0"/>
              <a:t>. London: Health Education England.</a:t>
            </a:r>
          </a:p>
          <a:p>
            <a:pPr>
              <a:buNone/>
            </a:pPr>
            <a:r>
              <a:rPr lang="en-GB" dirty="0"/>
              <a:t>Mersey Care NHS Foundation Trust (2022) </a:t>
            </a:r>
            <a:r>
              <a:rPr lang="en-GB" i="1" dirty="0" err="1"/>
              <a:t>Oxevision</a:t>
            </a:r>
            <a:r>
              <a:rPr lang="en-GB" i="1" dirty="0"/>
              <a:t> Service Evaluation Report</a:t>
            </a:r>
            <a:r>
              <a:rPr lang="en-GB" dirty="0"/>
              <a:t>. Liverpool: Mersey Care NHS Foundation Trust.</a:t>
            </a:r>
          </a:p>
          <a:p>
            <a:pPr>
              <a:buNone/>
            </a:pPr>
            <a:r>
              <a:rPr lang="en-GB" dirty="0"/>
              <a:t>NHS England (2019) </a:t>
            </a:r>
            <a:r>
              <a:rPr lang="en-GB" i="1" dirty="0"/>
              <a:t>The NHS Long Term Plan</a:t>
            </a:r>
            <a:r>
              <a:rPr lang="en-GB" dirty="0"/>
              <a:t>. London: NHS England.</a:t>
            </a:r>
          </a:p>
          <a:p>
            <a:pPr>
              <a:buNone/>
            </a:pPr>
            <a:r>
              <a:rPr lang="en-GB" dirty="0"/>
              <a:t>NHS England (2022) </a:t>
            </a:r>
            <a:r>
              <a:rPr lang="en-GB" i="1" dirty="0"/>
              <a:t>Digital Transformation in Mental Health Services</a:t>
            </a:r>
            <a:r>
              <a:rPr lang="en-GB" dirty="0"/>
              <a:t>. London: NHS England.</a:t>
            </a:r>
          </a:p>
          <a:p>
            <a:pPr>
              <a:buNone/>
            </a:pPr>
            <a:r>
              <a:rPr lang="en-GB" dirty="0"/>
              <a:t>NHSX (2021) </a:t>
            </a:r>
            <a:r>
              <a:rPr lang="en-GB" i="1" dirty="0"/>
              <a:t>Artificial Intelligence and Digital Innovation in NHS Care</a:t>
            </a:r>
            <a:r>
              <a:rPr lang="en-GB" dirty="0"/>
              <a:t>. London: NHSX.</a:t>
            </a:r>
          </a:p>
          <a:p>
            <a:pPr>
              <a:buNone/>
            </a:pPr>
            <a:r>
              <a:rPr lang="en-GB" dirty="0" err="1"/>
              <a:t>Oxehealth</a:t>
            </a:r>
            <a:r>
              <a:rPr lang="en-GB" dirty="0"/>
              <a:t> (2023) </a:t>
            </a:r>
            <a:r>
              <a:rPr lang="en-GB" i="1" dirty="0" err="1"/>
              <a:t>Oxevision</a:t>
            </a:r>
            <a:r>
              <a:rPr lang="en-GB" i="1" dirty="0"/>
              <a:t> Technology Overview</a:t>
            </a:r>
            <a:r>
              <a:rPr lang="en-GB" dirty="0"/>
              <a:t>. Oxford: </a:t>
            </a:r>
            <a:r>
              <a:rPr lang="en-GB" dirty="0" err="1"/>
              <a:t>Oxehealth</a:t>
            </a:r>
            <a:r>
              <a:rPr lang="en-GB" dirty="0"/>
              <a:t> Ltd.</a:t>
            </a:r>
          </a:p>
          <a:p>
            <a:pPr>
              <a:buNone/>
            </a:pPr>
            <a:r>
              <a:rPr lang="en-GB" dirty="0" err="1"/>
              <a:t>Oxehealth</a:t>
            </a:r>
            <a:r>
              <a:rPr lang="en-GB" dirty="0"/>
              <a:t> (2024) ‘</a:t>
            </a:r>
            <a:r>
              <a:rPr lang="en-GB" dirty="0" err="1"/>
              <a:t>Oxehealth</a:t>
            </a:r>
            <a:r>
              <a:rPr lang="en-GB" dirty="0"/>
              <a:t> Granted Regulatory Clearances for Mental Health Sleep Monitoring’</a:t>
            </a:r>
          </a:p>
          <a:p>
            <a:pPr>
              <a:buNone/>
            </a:pPr>
            <a:r>
              <a:rPr lang="en-GB" dirty="0"/>
              <a:t>Topol, E. (2019) </a:t>
            </a:r>
            <a:r>
              <a:rPr lang="en-GB" i="1" dirty="0"/>
              <a:t>The Topol Review: Preparing the Healthcare Workforce to Deliver the Digital Future</a:t>
            </a:r>
            <a:r>
              <a:rPr lang="en-GB" dirty="0"/>
              <a:t>. London: Health Education England.</a:t>
            </a:r>
          </a:p>
          <a:p>
            <a:pPr>
              <a:buNone/>
            </a:pPr>
            <a:r>
              <a:rPr lang="en-GB" dirty="0"/>
              <a:t>Walker, M. (2017) </a:t>
            </a:r>
            <a:r>
              <a:rPr lang="en-GB" i="1" dirty="0"/>
              <a:t>Why We Sleep: The New Science of Sleep and Dreams</a:t>
            </a:r>
            <a:r>
              <a:rPr lang="en-GB" dirty="0"/>
              <a:t>. London: Penguin Book</a:t>
            </a:r>
          </a:p>
        </p:txBody>
      </p:sp>
    </p:spTree>
    <p:extLst>
      <p:ext uri="{BB962C8B-B14F-4D97-AF65-F5344CB8AC3E}">
        <p14:creationId xmlns:p14="http://schemas.microsoft.com/office/powerpoint/2010/main" val="30740089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1047</Words>
  <Application>Microsoft Office PowerPoint</Application>
  <PresentationFormat>Widescreen</PresentationFormat>
  <Paragraphs>166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</vt:lpstr>
      <vt:lpstr>Aptos Display</vt:lpstr>
      <vt:lpstr>Arial</vt:lpstr>
      <vt:lpstr>Symbol</vt:lpstr>
      <vt:lpstr>Times New Roman</vt:lpstr>
      <vt:lpstr>Wingdings</vt:lpstr>
      <vt:lpstr>Office Theme</vt:lpstr>
      <vt:lpstr>  STUDENT NAME: EDINAH NYIRANKUSI MODULE: DIGITAL TRANSFORMATION IN THE HEALTH AND SOCIAL CARE PROFESSIONAL MODULE CODE: BMHP5026 LECTURER: MARTIN SVEJDA ASSIGNMENT TITLE: COMPONENT: 2 PRESENTATION.  </vt:lpstr>
      <vt:lpstr>Why Oxevision Matters</vt:lpstr>
      <vt:lpstr>Case Study Background:  Mersey Care NHS Foundation Trust </vt:lpstr>
      <vt:lpstr>How Oxevision Works</vt:lpstr>
      <vt:lpstr>Positive Workforce Impact</vt:lpstr>
      <vt:lpstr>Critical Workforce Evaluation</vt:lpstr>
      <vt:lpstr>Positive Service Delivery Impact</vt:lpstr>
      <vt:lpstr>Critical Service Delivery Evaluation – Limitations</vt:lpstr>
      <vt:lpstr>Patients &amp; Service Users: Positive Patient Impact</vt:lpstr>
      <vt:lpstr>Critical Patient Evaluation</vt:lpstr>
      <vt:lpstr>Wider NHS and Community Impact</vt:lpstr>
      <vt:lpstr>Overall Critical Evaluation</vt:lpstr>
      <vt:lpstr>Recommendations</vt:lpstr>
      <vt:lpstr>Conclusion</vt:lpstr>
      <vt:lpstr>Value of my Work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Edinah Nyirankusi (2333162)</dc:creator>
  <cp:lastModifiedBy>Edinah Nyirankusi (2333162)</cp:lastModifiedBy>
  <cp:revision>34</cp:revision>
  <dcterms:created xsi:type="dcterms:W3CDTF">2026-06-18T10:57:57Z</dcterms:created>
  <dcterms:modified xsi:type="dcterms:W3CDTF">2026-07-05T11:20:23Z</dcterms:modified>
</cp:coreProperties>
</file>