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7" r:id="rId11"/>
    <p:sldId id="266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415"/>
    <p:restoredTop sz="94617"/>
  </p:normalViewPr>
  <p:slideViewPr>
    <p:cSldViewPr snapToGrid="0">
      <p:cViewPr>
        <p:scale>
          <a:sx n="79" d="100"/>
          <a:sy n="79" d="100"/>
        </p:scale>
        <p:origin x="304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7385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247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317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065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7673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565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632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237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916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666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331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3/10/23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4473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ourses.lumenlearning.com/wmopen-humanresourcesmgmt/chapter/employees-vs-contractors/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researchleap.com/a-study-on-contribution-of-digital-human-resource-management-towards-organizational-performance/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courses.lumenlearning.com/wmopen-humanresourcesmgmt/chapter/why-it-matters-human-resource-strategy-and-planning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courses.lumenlearning.com/wmopen-humanresourcesmgmt/chapter/employees-vs-contractors/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researchleap.com/a-study-on-contribution-of-digital-human-resource-management-towards-organizational-performance/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courses.lumenlearning.com/wmopen-humanresourcesmgmt/chapter/why-it-matters-human-resource-strategy-and-planning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microsoft.com/office/2017/06/relationships/model3d" Target="../media/model3d2.glb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microsoft.com/office/2017/06/relationships/model3d" Target="../media/model3d2.glb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microsoft.com/office/2017/06/relationships/model3d" Target="../media/model3d3.glb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microsoft.com/office/2017/06/relationships/model3d" Target="../media/model3d3.glb"/><Relationship Id="rId1" Type="http://schemas.openxmlformats.org/officeDocument/2006/relationships/slideLayout" Target="../slideLayouts/slideLayout2.xml"/><Relationship Id="rId6" Type="http://schemas.microsoft.com/office/2017/06/relationships/model3d" Target="../media/model3d5.glb"/><Relationship Id="rId5" Type="http://schemas.openxmlformats.org/officeDocument/2006/relationships/image" Target="../media/image13.png"/><Relationship Id="rId4" Type="http://schemas.microsoft.com/office/2017/06/relationships/model3d" Target="../media/model3d4.glb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microsoft.com/office/2017/06/relationships/model3d" Target="../media/model3d4.glb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microsoft.com/office/2017/06/relationships/model3d" Target="../media/model3d5.glb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1C3281D-A46F-4842-9340-4CBC29E1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05D60060-F3B8-F1A9-87D2-82D05331A5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1604" b="41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DCBC7C-0D9A-76CC-4547-A734C31817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907393" y="2512295"/>
            <a:ext cx="4666388" cy="18291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The role of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Human Resource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Professional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57B63E-CBE1-E977-139A-666453BC4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4432472" y="7145097"/>
            <a:ext cx="3716546" cy="108584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By</a:t>
            </a:r>
          </a:p>
          <a:p>
            <a:r>
              <a:rPr lang="en-US" dirty="0">
                <a:solidFill>
                  <a:srgbClr val="FFFFFF"/>
                </a:solidFill>
              </a:rPr>
              <a:t>Enes </a:t>
            </a:r>
            <a:r>
              <a:rPr lang="en-US" dirty="0" err="1">
                <a:solidFill>
                  <a:srgbClr val="FFFFFF"/>
                </a:solidFill>
              </a:rPr>
              <a:t>Mustafov</a:t>
            </a:r>
            <a:r>
              <a:rPr lang="en-US" dirty="0">
                <a:solidFill>
                  <a:srgbClr val="FFFFFF"/>
                </a:solidFill>
              </a:rPr>
              <a:t> (2007660)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8595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DCCB1E74-1DB7-356B-92DF-7C24BA67DBC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-2833" b="2833"/>
          <a:stretch/>
        </p:blipFill>
        <p:spPr>
          <a:xfrm>
            <a:off x="6216592" y="-3083722"/>
            <a:ext cx="3026508" cy="2347743"/>
          </a:xfrm>
          <a:prstGeom prst="ellipse">
            <a:avLst/>
          </a:prstGeom>
        </p:spPr>
      </p:pic>
      <p:pic>
        <p:nvPicPr>
          <p:cNvPr id="10" name="Picture 9" descr="A picture containing person, indoor, black&#10;&#10;Description automatically generated">
            <a:extLst>
              <a:ext uri="{FF2B5EF4-FFF2-40B4-BE49-F238E27FC236}">
                <a16:creationId xmlns:a16="http://schemas.microsoft.com/office/drawing/2014/main" id="{FC0AE1FA-897B-A48B-BF10-5A0952B226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3283519" y="2275123"/>
            <a:ext cx="2828307" cy="2303472"/>
          </a:xfrm>
          <a:prstGeom prst="ellipse">
            <a:avLst/>
          </a:prstGeom>
        </p:spPr>
      </p:pic>
      <p:pic>
        <p:nvPicPr>
          <p:cNvPr id="14" name="Picture 13" descr="A person talking on the phone&#10;&#10;Description automatically generated with low confidence">
            <a:extLst>
              <a:ext uri="{FF2B5EF4-FFF2-40B4-BE49-F238E27FC236}">
                <a16:creationId xmlns:a16="http://schemas.microsoft.com/office/drawing/2014/main" id="{DF9E413D-8496-88A4-8D98-69F5FC3E49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216592" y="7871974"/>
            <a:ext cx="2828307" cy="2148850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EDDD610-B151-3B3D-9FE7-3DD0F3195683}"/>
              </a:ext>
            </a:extLst>
          </p:cNvPr>
          <p:cNvSpPr txBox="1"/>
          <p:nvPr/>
        </p:nvSpPr>
        <p:spPr>
          <a:xfrm>
            <a:off x="2386013" y="2318863"/>
            <a:ext cx="82001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/>
              <a:t>PRESENTATION FOR:</a:t>
            </a:r>
          </a:p>
        </p:txBody>
      </p:sp>
    </p:spTree>
    <p:extLst>
      <p:ext uri="{BB962C8B-B14F-4D97-AF65-F5344CB8AC3E}">
        <p14:creationId xmlns:p14="http://schemas.microsoft.com/office/powerpoint/2010/main" val="9301177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1C3281D-A46F-4842-9340-4CBC29E1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05D60060-F3B8-F1A9-87D2-82D05331A5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1604" b="41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DCBC7C-0D9A-76CC-4547-A734C31817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6952388" cy="326063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 role of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Human Resource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Professional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57B63E-CBE1-E977-139A-666453BC4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By</a:t>
            </a:r>
          </a:p>
          <a:p>
            <a:r>
              <a:rPr lang="en-US">
                <a:solidFill>
                  <a:srgbClr val="FFFFFF"/>
                </a:solidFill>
              </a:rPr>
              <a:t>Enes Mustafov (2007660)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8595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DCCB1E74-1DB7-356B-92DF-7C24BA67DBC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-2833" b="2833"/>
          <a:stretch/>
        </p:blipFill>
        <p:spPr>
          <a:xfrm>
            <a:off x="6216592" y="364455"/>
            <a:ext cx="3026508" cy="2347743"/>
          </a:xfrm>
          <a:prstGeom prst="ellipse">
            <a:avLst/>
          </a:prstGeom>
        </p:spPr>
      </p:pic>
      <p:pic>
        <p:nvPicPr>
          <p:cNvPr id="10" name="Picture 9" descr="A picture containing person, indoor, black&#10;&#10;Description automatically generated">
            <a:extLst>
              <a:ext uri="{FF2B5EF4-FFF2-40B4-BE49-F238E27FC236}">
                <a16:creationId xmlns:a16="http://schemas.microsoft.com/office/drawing/2014/main" id="{FC0AE1FA-897B-A48B-BF10-5A0952B226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043864" y="2486673"/>
            <a:ext cx="2828307" cy="2303472"/>
          </a:xfrm>
          <a:prstGeom prst="ellipse">
            <a:avLst/>
          </a:prstGeom>
        </p:spPr>
      </p:pic>
      <p:pic>
        <p:nvPicPr>
          <p:cNvPr id="14" name="Picture 13" descr="A person talking on the phone&#10;&#10;Description automatically generated with low confidence">
            <a:extLst>
              <a:ext uri="{FF2B5EF4-FFF2-40B4-BE49-F238E27FC236}">
                <a16:creationId xmlns:a16="http://schemas.microsoft.com/office/drawing/2014/main" id="{DF9E413D-8496-88A4-8D98-69F5FC3E49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315693" y="4391258"/>
            <a:ext cx="2828307" cy="21488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512435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5E183CC-BBFB-4440-B192-64C806A4D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E5BD89-6A5F-4A85-8770-18685C9BB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3" name="3D Model 22" descr="Magnetic Whiteboard With Markers">
                <a:extLst>
                  <a:ext uri="{FF2B5EF4-FFF2-40B4-BE49-F238E27FC236}">
                    <a16:creationId xmlns:a16="http://schemas.microsoft.com/office/drawing/2014/main" id="{ABECC422-AD3C-6A20-BBEE-AC4E1ACBE5B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575236787"/>
                  </p:ext>
                </p:extLst>
              </p:nvPr>
            </p:nvGraphicFramePr>
            <p:xfrm>
              <a:off x="-5121357" y="7588405"/>
              <a:ext cx="7769184" cy="6256885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7769184" cy="6256885"/>
                    </a:xfrm>
                    <a:prstGeom prst="rect">
                      <a:avLst/>
                    </a:prstGeom>
                  </am3d:spPr>
                  <am3d:camera>
                    <am3d:pos x="0" y="0" z="5849924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73151" d="1000000"/>
                    <am3d:preTrans dx="0" dy="-58172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27061" ay="1349976" az="10361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993740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3" name="3D Model 22" descr="Magnetic Whiteboard With Markers">
                <a:extLst>
                  <a:ext uri="{FF2B5EF4-FFF2-40B4-BE49-F238E27FC236}">
                    <a16:creationId xmlns:a16="http://schemas.microsoft.com/office/drawing/2014/main" id="{ABECC422-AD3C-6A20-BBEE-AC4E1ACBE5B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5121357" y="7588405"/>
                <a:ext cx="7769184" cy="625688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D42D8-8E52-A6C4-ADFC-93B53B1DE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796813" y="1526248"/>
            <a:ext cx="6901588" cy="4279796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US" sz="2600" dirty="0"/>
              <a:t>The role of a Human Resource Professional</a:t>
            </a:r>
          </a:p>
          <a:p>
            <a:pPr>
              <a:buFont typeface="Wingdings" pitchFamily="2" charset="2"/>
              <a:buChar char="§"/>
            </a:pPr>
            <a:r>
              <a:rPr lang="en-US" sz="2600" dirty="0"/>
              <a:t>Values that govern their duties</a:t>
            </a:r>
          </a:p>
          <a:p>
            <a:pPr>
              <a:buFont typeface="Wingdings" pitchFamily="2" charset="2"/>
              <a:buChar char="§"/>
            </a:pPr>
            <a:r>
              <a:rPr lang="en-US" sz="2600" dirty="0"/>
              <a:t>CIPD Profession Map</a:t>
            </a:r>
          </a:p>
          <a:p>
            <a:pPr>
              <a:buFont typeface="Wingdings" pitchFamily="2" charset="2"/>
              <a:buChar char="§"/>
            </a:pPr>
            <a:r>
              <a:rPr lang="en-US" sz="2600" dirty="0"/>
              <a:t>Areas of expertise and behaviors (CIPD Profession Map)</a:t>
            </a:r>
          </a:p>
          <a:p>
            <a:pPr>
              <a:buFont typeface="Wingdings" pitchFamily="2" charset="2"/>
              <a:buChar char="§"/>
            </a:pPr>
            <a:r>
              <a:rPr lang="en-US" sz="2600" dirty="0"/>
              <a:t>Types of Relationships between Employer and Employee</a:t>
            </a:r>
          </a:p>
          <a:p>
            <a:pPr>
              <a:buFont typeface="Wingdings" pitchFamily="2" charset="2"/>
              <a:buChar char="§"/>
            </a:pPr>
            <a:r>
              <a:rPr lang="en-US" sz="2600" dirty="0"/>
              <a:t>Factors influencing Positive Relationship and examples</a:t>
            </a:r>
          </a:p>
          <a:p>
            <a:pPr>
              <a:buFont typeface="Wingdings" pitchFamily="2" charset="2"/>
              <a:buChar char="§"/>
            </a:pPr>
            <a:endParaRPr lang="en-US" sz="2400" dirty="0"/>
          </a:p>
          <a:p>
            <a:pPr>
              <a:buFont typeface="Wingdings" pitchFamily="2" charset="2"/>
              <a:buChar char="§"/>
            </a:pPr>
            <a:endParaRPr lang="en-US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4" name="3D Model 23" descr="Books">
                <a:extLst>
                  <a:ext uri="{FF2B5EF4-FFF2-40B4-BE49-F238E27FC236}">
                    <a16:creationId xmlns:a16="http://schemas.microsoft.com/office/drawing/2014/main" id="{D167D2CF-2CD5-C0C5-8AA6-2E5BDE6FC91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274124226"/>
                  </p:ext>
                </p:extLst>
              </p:nvPr>
            </p:nvGraphicFramePr>
            <p:xfrm>
              <a:off x="774047" y="3468974"/>
              <a:ext cx="2471060" cy="2202101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2471060" cy="2202101"/>
                    </a:xfrm>
                    <a:prstGeom prst="rect">
                      <a:avLst/>
                    </a:prstGeom>
                  </am3d:spPr>
                  <am3d:camera>
                    <am3d:pos x="0" y="0" z="6923615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964344" d="1000000"/>
                    <am3d:preTrans dx="0" dy="-8821788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7514029" ay="2633198" az="8132133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353008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4" name="3D Model 23" descr="Books">
                <a:extLst>
                  <a:ext uri="{FF2B5EF4-FFF2-40B4-BE49-F238E27FC236}">
                    <a16:creationId xmlns:a16="http://schemas.microsoft.com/office/drawing/2014/main" id="{D167D2CF-2CD5-C0C5-8AA6-2E5BDE6FC91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74047" y="3468974"/>
                <a:ext cx="2471060" cy="2202101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77735A1A-6F89-554A-F972-8F1751353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3377" y="1960389"/>
            <a:ext cx="8020050" cy="6492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873377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5E183CC-BBFB-4440-B192-64C806A4D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735A1A-6F89-554A-F972-8F1751353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5975" y="63411"/>
            <a:ext cx="8020050" cy="6492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E5BD89-6A5F-4A85-8770-18685C9BB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3" name="3D Model 22" descr="Magnetic Whiteboard With Markers">
                <a:extLst>
                  <a:ext uri="{FF2B5EF4-FFF2-40B4-BE49-F238E27FC236}">
                    <a16:creationId xmlns:a16="http://schemas.microsoft.com/office/drawing/2014/main" id="{ABECC422-AD3C-6A20-BBEE-AC4E1ACBE5B6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220808" y="537704"/>
              <a:ext cx="7769184" cy="6256885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7769184" cy="6256885"/>
                    </a:xfrm>
                    <a:prstGeom prst="rect">
                      <a:avLst/>
                    </a:prstGeom>
                  </am3d:spPr>
                  <am3d:camera>
                    <am3d:pos x="0" y="0" z="5849924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73151" d="1000000"/>
                    <am3d:preTrans dx="0" dy="-58172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27061" ay="1349976" az="10361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993740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3" name="3D Model 22" descr="Magnetic Whiteboard With Markers">
                <a:extLst>
                  <a:ext uri="{FF2B5EF4-FFF2-40B4-BE49-F238E27FC236}">
                    <a16:creationId xmlns:a16="http://schemas.microsoft.com/office/drawing/2014/main" id="{ABECC422-AD3C-6A20-BBEE-AC4E1ACBE5B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20808" y="537704"/>
                <a:ext cx="7769184" cy="625688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D42D8-8E52-A6C4-ADFC-93B53B1DE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526247"/>
            <a:ext cx="6901588" cy="494599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US" sz="2400" dirty="0"/>
              <a:t>The role of a Human Resource Professional</a:t>
            </a:r>
          </a:p>
          <a:p>
            <a:pPr>
              <a:buFont typeface="Wingdings" pitchFamily="2" charset="2"/>
              <a:buChar char="§"/>
            </a:pPr>
            <a:r>
              <a:rPr lang="en-US" sz="2400" dirty="0"/>
              <a:t>CIPD Profession Map</a:t>
            </a:r>
          </a:p>
          <a:p>
            <a:pPr>
              <a:buFont typeface="Wingdings" pitchFamily="2" charset="2"/>
              <a:buChar char="§"/>
            </a:pPr>
            <a:r>
              <a:rPr lang="en-US" sz="2400" dirty="0"/>
              <a:t>Values that govern their duties </a:t>
            </a:r>
          </a:p>
          <a:p>
            <a:pPr>
              <a:buFont typeface="Wingdings" pitchFamily="2" charset="2"/>
              <a:buChar char="§"/>
            </a:pPr>
            <a:r>
              <a:rPr lang="en-US" sz="2400" dirty="0"/>
              <a:t>Types of Relationships between Employer and Employee</a:t>
            </a:r>
          </a:p>
          <a:p>
            <a:pPr>
              <a:buFont typeface="Wingdings" pitchFamily="2" charset="2"/>
              <a:buChar char="§"/>
            </a:pPr>
            <a:r>
              <a:rPr lang="en-US" sz="2400" dirty="0"/>
              <a:t>Factors influencing Positive Relationship and examples</a:t>
            </a:r>
          </a:p>
          <a:p>
            <a:pPr>
              <a:buFont typeface="Wingdings" pitchFamily="2" charset="2"/>
              <a:buChar char="§"/>
            </a:pPr>
            <a:endParaRPr lang="en-US" sz="2400" dirty="0"/>
          </a:p>
          <a:p>
            <a:pPr>
              <a:buFont typeface="Wingdings" pitchFamily="2" charset="2"/>
              <a:buChar char="§"/>
            </a:pPr>
            <a:endParaRPr lang="en-US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4" name="3D Model 23" descr="Books">
                <a:extLst>
                  <a:ext uri="{FF2B5EF4-FFF2-40B4-BE49-F238E27FC236}">
                    <a16:creationId xmlns:a16="http://schemas.microsoft.com/office/drawing/2014/main" id="{D167D2CF-2CD5-C0C5-8AA6-2E5BDE6FC91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47737583"/>
                  </p:ext>
                </p:extLst>
              </p:nvPr>
            </p:nvGraphicFramePr>
            <p:xfrm>
              <a:off x="8334579" y="1589620"/>
              <a:ext cx="3346039" cy="3675572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3346039" cy="3675572"/>
                    </a:xfrm>
                    <a:prstGeom prst="rect">
                      <a:avLst/>
                    </a:prstGeom>
                  </am3d:spPr>
                  <am3d:camera>
                    <am3d:pos x="0" y="0" z="6923615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964344" d="1000000"/>
                    <am3d:preTrans dx="0" dy="-8821788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1984365" ay="-1295884" az="-808792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32324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4" name="3D Model 23" descr="Books">
                <a:extLst>
                  <a:ext uri="{FF2B5EF4-FFF2-40B4-BE49-F238E27FC236}">
                    <a16:creationId xmlns:a16="http://schemas.microsoft.com/office/drawing/2014/main" id="{D167D2CF-2CD5-C0C5-8AA6-2E5BDE6FC91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334579" y="1589620"/>
                <a:ext cx="3346039" cy="367557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582103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533AE-242B-93CB-B1DF-D289B752B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16055"/>
            <a:ext cx="9768086" cy="85755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The Role of human resource professional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EDB47-3431-F73D-0AEE-BA5F111B65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726" y="1342987"/>
            <a:ext cx="11467474" cy="53989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bg1"/>
                </a:solidFill>
              </a:rPr>
              <a:t>HR Professionals play crucial role in managing and supporting people in an organization. They are responsible for:</a:t>
            </a:r>
          </a:p>
          <a:p>
            <a:r>
              <a:rPr lang="en-US" sz="2400" dirty="0">
                <a:solidFill>
                  <a:schemeClr val="bg1"/>
                </a:solidFill>
              </a:rPr>
              <a:t>Recruitment and Selection</a:t>
            </a:r>
          </a:p>
          <a:p>
            <a:r>
              <a:rPr lang="en-US" sz="2400" dirty="0">
                <a:solidFill>
                  <a:schemeClr val="bg1"/>
                </a:solidFill>
              </a:rPr>
              <a:t>Employee Training and Development</a:t>
            </a:r>
          </a:p>
          <a:p>
            <a:r>
              <a:rPr lang="en-US" sz="2400" dirty="0">
                <a:solidFill>
                  <a:schemeClr val="bg1"/>
                </a:solidFill>
              </a:rPr>
              <a:t>Performance Management</a:t>
            </a:r>
          </a:p>
          <a:p>
            <a:r>
              <a:rPr lang="en-US" sz="2400" dirty="0">
                <a:solidFill>
                  <a:schemeClr val="bg1"/>
                </a:solidFill>
              </a:rPr>
              <a:t>Employee Relations</a:t>
            </a:r>
          </a:p>
          <a:p>
            <a:r>
              <a:rPr lang="en-US" sz="2400" dirty="0">
                <a:solidFill>
                  <a:schemeClr val="bg1"/>
                </a:solidFill>
              </a:rPr>
              <a:t>Compliance (complying with all employment laws and regulations,  discrimination, harassment and workplace safety)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545117-A907-810D-C2FA-5458EA20427B}"/>
              </a:ext>
            </a:extLst>
          </p:cNvPr>
          <p:cNvSpPr txBox="1"/>
          <p:nvPr/>
        </p:nvSpPr>
        <p:spPr>
          <a:xfrm>
            <a:off x="9623685" y="6310859"/>
            <a:ext cx="2263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 err="1">
                <a:solidFill>
                  <a:schemeClr val="bg1"/>
                </a:solidFill>
              </a:rPr>
              <a:t>Tsui</a:t>
            </a:r>
            <a:r>
              <a:rPr lang="en-US" dirty="0">
                <a:solidFill>
                  <a:schemeClr val="bg1"/>
                </a:solidFill>
              </a:rPr>
              <a:t> and Lai, 2009)</a:t>
            </a:r>
          </a:p>
        </p:txBody>
      </p:sp>
    </p:spTree>
    <p:extLst>
      <p:ext uri="{BB962C8B-B14F-4D97-AF65-F5344CB8AC3E}">
        <p14:creationId xmlns:p14="http://schemas.microsoft.com/office/powerpoint/2010/main" val="3778739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7D186177-3A6F-F578-72CD-70981AEC8C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51" t="7980" r="17737" b="7244"/>
          <a:stretch/>
        </p:blipFill>
        <p:spPr>
          <a:xfrm>
            <a:off x="0" y="1401056"/>
            <a:ext cx="5171607" cy="37475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5A88EF-5B47-531B-AB4D-8DD6718F4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898" y="0"/>
            <a:ext cx="5016204" cy="647697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CIPD Profession map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53490BC-403A-B178-212C-651C35207384}"/>
              </a:ext>
            </a:extLst>
          </p:cNvPr>
          <p:cNvSpPr txBox="1"/>
          <p:nvPr/>
        </p:nvSpPr>
        <p:spPr>
          <a:xfrm>
            <a:off x="6220918" y="1514007"/>
            <a:ext cx="517160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CIPD Map is a set of standards used to guide those who work in Human Resource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It guides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Professional values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Better decisions in different situations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Effective HR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Confidence boost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Better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Progress in career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7824D4B-E54D-D98D-48D1-BFBC5B543B5D}"/>
              </a:ext>
            </a:extLst>
          </p:cNvPr>
          <p:cNvSpPr txBox="1"/>
          <p:nvPr/>
        </p:nvSpPr>
        <p:spPr>
          <a:xfrm>
            <a:off x="10660177" y="6368143"/>
            <a:ext cx="146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(CIPD, 2022)</a:t>
            </a:r>
          </a:p>
        </p:txBody>
      </p:sp>
    </p:spTree>
    <p:extLst>
      <p:ext uri="{BB962C8B-B14F-4D97-AF65-F5344CB8AC3E}">
        <p14:creationId xmlns:p14="http://schemas.microsoft.com/office/powerpoint/2010/main" val="3007576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9CD7C-CDD3-A218-D867-866600699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572" y="0"/>
            <a:ext cx="8598855" cy="85755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Values that govern their duties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E5419F-A605-0DD6-758D-DEF1573BFE77}"/>
              </a:ext>
            </a:extLst>
          </p:cNvPr>
          <p:cNvSpPr txBox="1"/>
          <p:nvPr/>
        </p:nvSpPr>
        <p:spPr>
          <a:xfrm>
            <a:off x="132664" y="1152163"/>
            <a:ext cx="7674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They are outlined by CIPD (Chartered Institute  of Personnel Development)</a:t>
            </a:r>
          </a:p>
        </p:txBody>
      </p:sp>
      <p:pic>
        <p:nvPicPr>
          <p:cNvPr id="8" name="Picture 7" descr="Chart&#10;&#10;Description automatically generated">
            <a:extLst>
              <a:ext uri="{FF2B5EF4-FFF2-40B4-BE49-F238E27FC236}">
                <a16:creationId xmlns:a16="http://schemas.microsoft.com/office/drawing/2014/main" id="{01E7E9DD-F395-6051-C68F-9A8341FE1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5400" y="1816100"/>
            <a:ext cx="4546600" cy="3340516"/>
          </a:xfrm>
          <a:prstGeom prst="rect">
            <a:avLst/>
          </a:prstGeom>
        </p:spPr>
      </p:pic>
      <p:pic>
        <p:nvPicPr>
          <p:cNvPr id="10" name="Picture 9" descr="Chart&#10;&#10;Description automatically generated">
            <a:extLst>
              <a:ext uri="{FF2B5EF4-FFF2-40B4-BE49-F238E27FC236}">
                <a16:creationId xmlns:a16="http://schemas.microsoft.com/office/drawing/2014/main" id="{AA216F26-0420-1710-1493-50D66234A6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03250" y="4184650"/>
            <a:ext cx="4483100" cy="30607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8EB8A87-7E4C-8990-7419-1A68E86D1A4E}"/>
              </a:ext>
            </a:extLst>
          </p:cNvPr>
          <p:cNvSpPr txBox="1"/>
          <p:nvPr/>
        </p:nvSpPr>
        <p:spPr>
          <a:xfrm>
            <a:off x="585788" y="2314575"/>
            <a:ext cx="652938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Core Knowledge: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People Practice: Recruiting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Culture and behavior: People Engagement, Promote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Business acumen: Strategic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Evidence-based practice: Using Data and Analytics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Technology and people: Learning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Change: Plan and Deliver Projects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C4ACAD-41B8-39C9-136C-5016A57B47EF}"/>
              </a:ext>
            </a:extLst>
          </p:cNvPr>
          <p:cNvSpPr txBox="1"/>
          <p:nvPr/>
        </p:nvSpPr>
        <p:spPr>
          <a:xfrm>
            <a:off x="-5338496" y="2431336"/>
            <a:ext cx="618243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Core Behaviors: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Ethical Practice: Treat people right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Valuing People: Power to the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Working Inclusively: Working Together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Passion for Learning: Strive for The Best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Insight Focused: Disciplined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Situational Decision-Making: Flexible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7880451-3C78-0BFF-D07B-05AF7BB2C482}"/>
              </a:ext>
            </a:extLst>
          </p:cNvPr>
          <p:cNvSpPr txBox="1"/>
          <p:nvPr/>
        </p:nvSpPr>
        <p:spPr>
          <a:xfrm>
            <a:off x="10727304" y="6302829"/>
            <a:ext cx="146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(CIPD, 2022)</a:t>
            </a:r>
          </a:p>
        </p:txBody>
      </p:sp>
    </p:spTree>
    <p:extLst>
      <p:ext uri="{BB962C8B-B14F-4D97-AF65-F5344CB8AC3E}">
        <p14:creationId xmlns:p14="http://schemas.microsoft.com/office/powerpoint/2010/main" val="33174233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D44C6CA2-C200-2956-C24B-D5321D158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900" y="1898650"/>
            <a:ext cx="4483100" cy="30607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A1EFD0A-D6F7-E528-3196-711F53F8E8E6}"/>
              </a:ext>
            </a:extLst>
          </p:cNvPr>
          <p:cNvSpPr txBox="1"/>
          <p:nvPr/>
        </p:nvSpPr>
        <p:spPr>
          <a:xfrm>
            <a:off x="573207" y="1898650"/>
            <a:ext cx="618243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Core Behaviors: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Ethical Practice: Treat people right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Valuing People: Power to the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Working Inclusively: Working Together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Passion for Learning: Strive for The Best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Insight Focused: Disciplined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Situational Decision-Making: Flexible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33740D-11F6-2AC4-9392-156F1814A423}"/>
              </a:ext>
            </a:extLst>
          </p:cNvPr>
          <p:cNvSpPr txBox="1"/>
          <p:nvPr/>
        </p:nvSpPr>
        <p:spPr>
          <a:xfrm>
            <a:off x="10515600" y="6204857"/>
            <a:ext cx="146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(CIPD, 2022)</a:t>
            </a:r>
          </a:p>
        </p:txBody>
      </p:sp>
    </p:spTree>
    <p:extLst>
      <p:ext uri="{BB962C8B-B14F-4D97-AF65-F5344CB8AC3E}">
        <p14:creationId xmlns:p14="http://schemas.microsoft.com/office/powerpoint/2010/main" val="19639652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4AA81-87A1-A0F6-2741-3E93FFC2C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333220"/>
            <a:ext cx="9238434" cy="857559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Types of relationships between employer and employee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9D1D0-E88C-C574-440E-8CA201557C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225" y="1747991"/>
            <a:ext cx="11915775" cy="5538634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1. Unitary and Pluralist perspectives (Framework which helps to understand the nature of relationship)</a:t>
            </a:r>
          </a:p>
          <a:p>
            <a:r>
              <a:rPr lang="en-US" dirty="0">
                <a:solidFill>
                  <a:schemeClr val="bg1"/>
                </a:solidFill>
              </a:rPr>
              <a:t>Unitary: The employees and employer have the same concerns/interests, both are working towards the same goals. The relationship will be positive, with no conflicts and no disagreements.</a:t>
            </a:r>
          </a:p>
          <a:p>
            <a:r>
              <a:rPr lang="en-US" dirty="0">
                <a:solidFill>
                  <a:schemeClr val="bg1"/>
                </a:solidFill>
              </a:rPr>
              <a:t>Pluralist: Groups are having their own interests, they may have different goals. The relationship will be negative, with conflicts and disagreements.</a:t>
            </a:r>
          </a:p>
          <a:p>
            <a:pPr marL="342900" indent="-342900">
              <a:buAutoNum type="arabicPeriod" startAt="2"/>
            </a:pPr>
            <a:r>
              <a:rPr lang="en-US" dirty="0">
                <a:solidFill>
                  <a:schemeClr val="bg1"/>
                </a:solidFill>
              </a:rPr>
              <a:t>Partnership</a:t>
            </a:r>
          </a:p>
          <a:p>
            <a:r>
              <a:rPr lang="en-US" dirty="0">
                <a:solidFill>
                  <a:schemeClr val="bg1"/>
                </a:solidFill>
              </a:rPr>
              <a:t>Work together collaboratively to achieve shared goals.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3. Participative Management</a:t>
            </a:r>
          </a:p>
          <a:p>
            <a:r>
              <a:rPr lang="en-US" dirty="0">
                <a:solidFill>
                  <a:schemeClr val="bg1"/>
                </a:solidFill>
              </a:rPr>
              <a:t>Employers provides opportunities to the Employees to participate in HR activities, which provides confidence to the employees and they consider themselves as a part of the company.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BEC00F-2235-AFED-D7D3-3148A19AECE2}"/>
              </a:ext>
            </a:extLst>
          </p:cNvPr>
          <p:cNvSpPr txBox="1"/>
          <p:nvPr/>
        </p:nvSpPr>
        <p:spPr>
          <a:xfrm>
            <a:off x="7941606" y="6340114"/>
            <a:ext cx="4325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 err="1">
                <a:solidFill>
                  <a:schemeClr val="bg1"/>
                </a:solidFill>
              </a:rPr>
              <a:t>Pinnington</a:t>
            </a:r>
            <a:r>
              <a:rPr lang="en-US" dirty="0">
                <a:solidFill>
                  <a:schemeClr val="bg1"/>
                </a:solidFill>
              </a:rPr>
              <a:t>, Macklin and Campbell, 2007)</a:t>
            </a:r>
          </a:p>
        </p:txBody>
      </p:sp>
    </p:spTree>
    <p:extLst>
      <p:ext uri="{BB962C8B-B14F-4D97-AF65-F5344CB8AC3E}">
        <p14:creationId xmlns:p14="http://schemas.microsoft.com/office/powerpoint/2010/main" val="2503086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AB1B5-46D9-11D4-322F-E046E2E04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783" y="333220"/>
            <a:ext cx="9238434" cy="857559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Factors influencing positive relationship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4E20B-9846-8507-86BE-98F62FE67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1375445"/>
            <a:ext cx="11072813" cy="5334001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</a:rPr>
              <a:t>Effective Communication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According to Ansari, (2021) effective communication plays crucial role for building and maintaining positive relationship.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Tips:</a:t>
            </a:r>
          </a:p>
          <a:p>
            <a:r>
              <a:rPr lang="en-US" sz="2400" dirty="0">
                <a:solidFill>
                  <a:schemeClr val="bg1"/>
                </a:solidFill>
              </a:rPr>
              <a:t>Active Listening</a:t>
            </a:r>
          </a:p>
          <a:p>
            <a:r>
              <a:rPr lang="en-US" sz="2400" dirty="0">
                <a:solidFill>
                  <a:schemeClr val="bg1"/>
                </a:solidFill>
              </a:rPr>
              <a:t>Clarity</a:t>
            </a:r>
          </a:p>
          <a:p>
            <a:r>
              <a:rPr lang="en-US" sz="2400" dirty="0">
                <a:solidFill>
                  <a:schemeClr val="bg1"/>
                </a:solidFill>
              </a:rPr>
              <a:t>Empathy</a:t>
            </a:r>
          </a:p>
          <a:p>
            <a:r>
              <a:rPr lang="en-US" sz="2400" dirty="0">
                <a:solidFill>
                  <a:schemeClr val="bg1"/>
                </a:solidFill>
              </a:rPr>
              <a:t>Active Feedback</a:t>
            </a:r>
          </a:p>
          <a:p>
            <a:pPr marL="342900" indent="-342900">
              <a:buFont typeface="+mj-lt"/>
              <a:buAutoNum type="arabicPeriod"/>
            </a:pPr>
            <a:endParaRPr lang="en-US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40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EBFE3C-2E25-2610-EC78-057F1F1C56AD}"/>
              </a:ext>
            </a:extLst>
          </p:cNvPr>
          <p:cNvSpPr txBox="1"/>
          <p:nvPr/>
        </p:nvSpPr>
        <p:spPr>
          <a:xfrm>
            <a:off x="10345544" y="6340114"/>
            <a:ext cx="1589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(Ansari, 2021)</a:t>
            </a:r>
          </a:p>
        </p:txBody>
      </p:sp>
    </p:spTree>
    <p:extLst>
      <p:ext uri="{BB962C8B-B14F-4D97-AF65-F5344CB8AC3E}">
        <p14:creationId xmlns:p14="http://schemas.microsoft.com/office/powerpoint/2010/main" val="3790810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AB1B5-46D9-11D4-322F-E046E2E04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783" y="333220"/>
            <a:ext cx="9238434" cy="857559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Factors influencing positive relationship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4E20B-9846-8507-86BE-98F62FE67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1190779"/>
            <a:ext cx="11072813" cy="5334001"/>
          </a:xfrm>
        </p:spPr>
        <p:txBody>
          <a:bodyPr>
            <a:normAutofit fontScale="92500"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</a:rPr>
              <a:t>Employee Involvement: Engaging employees in the decision-making and problem-solving process.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</a:rPr>
              <a:t>Recognition and Rewards: Make employees feel appreciated for their efforts.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</a:rPr>
              <a:t>Leadership: Supportive, respectful and effective leadership.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</a:rPr>
              <a:t>Respectful Treatment: Treat employees with respect and consideration.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</a:rPr>
              <a:t>Flexibility: Employees are	given the freedom to balance their work and personal responsibilities. </a:t>
            </a:r>
          </a:p>
          <a:p>
            <a:pPr marL="342900" indent="-342900">
              <a:buFont typeface="+mj-lt"/>
              <a:buAutoNum type="arabicPeriod"/>
            </a:pPr>
            <a:endParaRPr lang="en-US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40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AAE906-ADB4-0C1A-7583-3492BABBD84F}"/>
              </a:ext>
            </a:extLst>
          </p:cNvPr>
          <p:cNvSpPr txBox="1"/>
          <p:nvPr/>
        </p:nvSpPr>
        <p:spPr>
          <a:xfrm>
            <a:off x="9856457" y="6340114"/>
            <a:ext cx="2263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(Wallace et al., 2016)</a:t>
            </a:r>
          </a:p>
        </p:txBody>
      </p:sp>
    </p:spTree>
    <p:extLst>
      <p:ext uri="{BB962C8B-B14F-4D97-AF65-F5344CB8AC3E}">
        <p14:creationId xmlns:p14="http://schemas.microsoft.com/office/powerpoint/2010/main" val="2816119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C8269-E710-58BB-3EDA-3DC0F3F97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333220"/>
            <a:ext cx="9238434" cy="857559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EXAMPLE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Content Placeholder 3" descr="Dark Grey Question mark">
                <a:extLst>
                  <a:ext uri="{FF2B5EF4-FFF2-40B4-BE49-F238E27FC236}">
                    <a16:creationId xmlns:a16="http://schemas.microsoft.com/office/drawing/2014/main" id="{BEDB4D9E-20FA-63A9-C76C-CA3964A7F8D1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538431820"/>
                  </p:ext>
                </p:extLst>
              </p:nvPr>
            </p:nvGraphicFramePr>
            <p:xfrm>
              <a:off x="12994833" y="1841499"/>
              <a:ext cx="1921634" cy="3175000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921634" cy="3175000"/>
                    </a:xfrm>
                    <a:prstGeom prst="rect">
                      <a:avLst/>
                    </a:prstGeom>
                  </am3d:spPr>
                  <am3d:camera>
                    <am3d:pos x="0" y="0" z="5538953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517042" d="1000000"/>
                    <am3d:preTrans dx="0" dy="-18004113" dz="-4973"/>
                    <am3d:scale>
                      <am3d:sx n="1000000" d="1000000"/>
                      <am3d:sy n="1000000" d="1000000"/>
                      <am3d:sz n="1000000" d="1000000"/>
                    </am3d:scale>
                    <am3d:rot ax="10618910" ay="795394" az="10758444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381000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Content Placeholder 3" descr="Dark Grey Question mark">
                <a:extLst>
                  <a:ext uri="{FF2B5EF4-FFF2-40B4-BE49-F238E27FC236}">
                    <a16:creationId xmlns:a16="http://schemas.microsoft.com/office/drawing/2014/main" id="{BEDB4D9E-20FA-63A9-C76C-CA3964A7F8D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994833" y="1841499"/>
                <a:ext cx="1921634" cy="31750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57038DD5-F106-37EE-D5C5-FF6EA19C714D}"/>
              </a:ext>
            </a:extLst>
          </p:cNvPr>
          <p:cNvSpPr txBox="1"/>
          <p:nvPr/>
        </p:nvSpPr>
        <p:spPr>
          <a:xfrm>
            <a:off x="7288897" y="8720418"/>
            <a:ext cx="43508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WITH A QUESTION</a:t>
            </a:r>
          </a:p>
        </p:txBody>
      </p:sp>
    </p:spTree>
    <p:extLst>
      <p:ext uri="{BB962C8B-B14F-4D97-AF65-F5344CB8AC3E}">
        <p14:creationId xmlns:p14="http://schemas.microsoft.com/office/powerpoint/2010/main" val="537473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C8269-E710-58BB-3EDA-3DC0F3F97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333220"/>
            <a:ext cx="9238434" cy="857559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EXAMPLE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Content Placeholder 3" descr="Dark Grey Question mark">
                <a:extLst>
                  <a:ext uri="{FF2B5EF4-FFF2-40B4-BE49-F238E27FC236}">
                    <a16:creationId xmlns:a16="http://schemas.microsoft.com/office/drawing/2014/main" id="{BEDB4D9E-20FA-63A9-C76C-CA3964A7F8D1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648404454"/>
                  </p:ext>
                </p:extLst>
              </p:nvPr>
            </p:nvGraphicFramePr>
            <p:xfrm>
              <a:off x="5055907" y="1852200"/>
              <a:ext cx="1985745" cy="3153597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985745" cy="3153597"/>
                    </a:xfrm>
                    <a:prstGeom prst="rect">
                      <a:avLst/>
                    </a:prstGeom>
                  </am3d:spPr>
                  <am3d:camera>
                    <am3d:pos x="0" y="0" z="5538953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517042" d="1000000"/>
                    <am3d:preTrans dx="0" dy="-18004113" dz="-4973"/>
                    <am3d:scale>
                      <am3d:sx n="1000000" d="1000000"/>
                      <am3d:sy n="1000000" d="1000000"/>
                      <am3d:sz n="1000000" d="1000000"/>
                    </am3d:scale>
                    <am3d:rot ax="481229" ay="41471" az="5869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380999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Content Placeholder 3" descr="Dark Grey Question mark">
                <a:extLst>
                  <a:ext uri="{FF2B5EF4-FFF2-40B4-BE49-F238E27FC236}">
                    <a16:creationId xmlns:a16="http://schemas.microsoft.com/office/drawing/2014/main" id="{BEDB4D9E-20FA-63A9-C76C-CA3964A7F8D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055907" y="1852200"/>
                <a:ext cx="1985745" cy="3153597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57038DD5-F106-37EE-D5C5-FF6EA19C714D}"/>
              </a:ext>
            </a:extLst>
          </p:cNvPr>
          <p:cNvSpPr txBox="1"/>
          <p:nvPr/>
        </p:nvSpPr>
        <p:spPr>
          <a:xfrm>
            <a:off x="3873344" y="5143501"/>
            <a:ext cx="43508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WITH A QUESTION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3652B7-3DB2-BF59-0A9A-140D6E52DF75}"/>
              </a:ext>
            </a:extLst>
          </p:cNvPr>
          <p:cNvSpPr txBox="1"/>
          <p:nvPr/>
        </p:nvSpPr>
        <p:spPr>
          <a:xfrm>
            <a:off x="751113" y="577176"/>
            <a:ext cx="3122229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Company A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Employers are: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Listening to feedback, offering opportunities, responding to concerns fast and reliable.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Employees are being treated with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respect, their contribution is valued, and they are being treated fair and equal.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Employees are being:</a:t>
            </a:r>
            <a:br>
              <a:rPr lang="en-US" b="1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Rewarded for the hard work with bonuses and promotions.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83467A-0311-301C-F1FB-1A926CCF01B9}"/>
              </a:ext>
            </a:extLst>
          </p:cNvPr>
          <p:cNvSpPr txBox="1"/>
          <p:nvPr/>
        </p:nvSpPr>
        <p:spPr>
          <a:xfrm>
            <a:off x="8458142" y="761999"/>
            <a:ext cx="312222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Company B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There is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lack of communication, ineffective communication and the workplace is toxic.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Employees are: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being subject of harassment and discrimination, not treated right.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They are also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not being provided with the right support, training, mentorship.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D99481-FECF-0BD3-657D-10105DDE2A77}"/>
              </a:ext>
            </a:extLst>
          </p:cNvPr>
          <p:cNvSpPr txBox="1"/>
          <p:nvPr/>
        </p:nvSpPr>
        <p:spPr>
          <a:xfrm>
            <a:off x="-3412325" y="-5262979"/>
            <a:ext cx="416343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Company A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Effective Communication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(Listening to feedback, offering opportunities, responding to concerns fast and reliable)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Respectful Treatment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(Respect, value their contribution, fair and equal treatment)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Recognition and Rewards</a:t>
            </a:r>
            <a:br>
              <a:rPr lang="en-US" sz="2000" b="1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(Rewarded for the hard work, bonuses and promotions)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1F86E1-4ADE-3FB1-0DFC-EEB72704F936}"/>
              </a:ext>
            </a:extLst>
          </p:cNvPr>
          <p:cNvSpPr txBox="1"/>
          <p:nvPr/>
        </p:nvSpPr>
        <p:spPr>
          <a:xfrm>
            <a:off x="10668000" y="-5588149"/>
            <a:ext cx="3683210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Company B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</a:rPr>
              <a:t>Poor Communication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(Lack of communication, ineffective communication and the workplace is toxic)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</a:rPr>
              <a:t>Unfair Treatment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(Being subject of harassment and discrimination)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</a:rPr>
              <a:t>Lack of Support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(Not being provided with the right support, training, mentorship)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3" name="3D Model 12" descr="Green tick mark">
                <a:extLst>
                  <a:ext uri="{FF2B5EF4-FFF2-40B4-BE49-F238E27FC236}">
                    <a16:creationId xmlns:a16="http://schemas.microsoft.com/office/drawing/2014/main" id="{389212B8-0E3B-40CF-28BC-18338CD7B30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529988979"/>
                  </p:ext>
                </p:extLst>
              </p:nvPr>
            </p:nvGraphicFramePr>
            <p:xfrm rot="13547899">
              <a:off x="-7747544" y="10901883"/>
              <a:ext cx="1203142" cy="2393620"/>
            </p:xfrm>
            <a:graphic>
              <a:graphicData uri="http://schemas.microsoft.com/office/drawing/2017/model3d">
                <am3d:model3d r:embed="rId4">
                  <am3d:spPr>
                    <a:xfrm rot="13547899">
                      <a:off x="0" y="0"/>
                      <a:ext cx="1203142" cy="2393620"/>
                    </a:xfrm>
                    <a:prstGeom prst="rect">
                      <a:avLst/>
                    </a:prstGeom>
                  </am3d:spPr>
                  <am3d:camera>
                    <am3d:pos x="0" y="0" z="6563663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06523" d="1000000"/>
                    <am3d:preTrans dx="0" dy="-14800077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-5559535" ay="-1785424" az="-5079349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300152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3" name="3D Model 12" descr="Green tick mark">
                <a:extLst>
                  <a:ext uri="{FF2B5EF4-FFF2-40B4-BE49-F238E27FC236}">
                    <a16:creationId xmlns:a16="http://schemas.microsoft.com/office/drawing/2014/main" id="{389212B8-0E3B-40CF-28BC-18338CD7B30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3547899">
                <a:off x="-7747544" y="10901883"/>
                <a:ext cx="1203142" cy="23936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4" name="3D Model 13" descr="Red X">
                <a:extLst>
                  <a:ext uri="{FF2B5EF4-FFF2-40B4-BE49-F238E27FC236}">
                    <a16:creationId xmlns:a16="http://schemas.microsoft.com/office/drawing/2014/main" id="{92ADBCE2-7942-2958-CE68-D461F754E66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005940805"/>
                  </p:ext>
                </p:extLst>
              </p:nvPr>
            </p:nvGraphicFramePr>
            <p:xfrm>
              <a:off x="17528047" y="10547801"/>
              <a:ext cx="877401" cy="2443751"/>
            </p:xfrm>
            <a:graphic>
              <a:graphicData uri="http://schemas.microsoft.com/office/drawing/2017/model3d">
                <am3d:model3d r:embed="rId6">
                  <am3d:spPr>
                    <a:xfrm>
                      <a:off x="0" y="0"/>
                      <a:ext cx="877401" cy="2443751"/>
                    </a:xfrm>
                    <a:prstGeom prst="rect">
                      <a:avLst/>
                    </a:prstGeom>
                  </am3d:spPr>
                  <am3d:camera>
                    <am3d:pos x="0" y="0" z="66067292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51450" d="1000000"/>
                    <am3d:preTrans dx="15192" dy="-1800000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-4369437" ay="3186306" az="6667907"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251753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4" name="3D Model 13" descr="Red X">
                <a:extLst>
                  <a:ext uri="{FF2B5EF4-FFF2-40B4-BE49-F238E27FC236}">
                    <a16:creationId xmlns:a16="http://schemas.microsoft.com/office/drawing/2014/main" id="{92ADBCE2-7942-2958-CE68-D461F754E66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7528047" y="10547801"/>
                <a:ext cx="877401" cy="2443751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562232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3652B7-3DB2-BF59-0A9A-140D6E52DF75}"/>
              </a:ext>
            </a:extLst>
          </p:cNvPr>
          <p:cNvSpPr txBox="1"/>
          <p:nvPr/>
        </p:nvSpPr>
        <p:spPr>
          <a:xfrm>
            <a:off x="899122" y="228871"/>
            <a:ext cx="416343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Company A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Effective Communication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(Listening to feedback, offering opportunities, responding to concerns fast and reliable)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Respectful Treatment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(Respect, value their contribution, fair and equal treatment)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Recognition and Rewards</a:t>
            </a:r>
            <a:br>
              <a:rPr lang="en-US" sz="2000" b="1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(Rewarded for the hard work, bonuses and promotions)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9" name="3D Model 8" descr="Green tick mark">
                <a:extLst>
                  <a:ext uri="{FF2B5EF4-FFF2-40B4-BE49-F238E27FC236}">
                    <a16:creationId xmlns:a16="http://schemas.microsoft.com/office/drawing/2014/main" id="{55867CB3-AA1D-AB43-B0DA-E6175DA6D76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919221987"/>
                  </p:ext>
                </p:extLst>
              </p:nvPr>
            </p:nvGraphicFramePr>
            <p:xfrm>
              <a:off x="1698696" y="4912963"/>
              <a:ext cx="2281158" cy="1716166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2281158" cy="1716166"/>
                    </a:xfrm>
                    <a:prstGeom prst="rect">
                      <a:avLst/>
                    </a:prstGeom>
                  </am3d:spPr>
                  <am3d:camera>
                    <am3d:pos x="0" y="0" z="6563663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06523" d="1000000"/>
                    <am3d:preTrans dx="0" dy="-14800077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214217" ay="1518077" az="91648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300152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9" name="3D Model 8" descr="Green tick mark">
                <a:extLst>
                  <a:ext uri="{FF2B5EF4-FFF2-40B4-BE49-F238E27FC236}">
                    <a16:creationId xmlns:a16="http://schemas.microsoft.com/office/drawing/2014/main" id="{55867CB3-AA1D-AB43-B0DA-E6175DA6D76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98696" y="4912963"/>
                <a:ext cx="2281158" cy="1716166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315D2013-A090-ED45-AA6F-56EA329B6924}"/>
              </a:ext>
            </a:extLst>
          </p:cNvPr>
          <p:cNvSpPr txBox="1"/>
          <p:nvPr/>
        </p:nvSpPr>
        <p:spPr>
          <a:xfrm>
            <a:off x="7609668" y="228871"/>
            <a:ext cx="3683210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Company B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</a:rPr>
              <a:t>Poor Communication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(Lack of communication, ineffective communication and the workplace is toxic)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</a:rPr>
              <a:t>Unfair Treatment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(Being subject of harassment and discrimination)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</a:rPr>
              <a:t>Lack of Support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(Not being provided with the right support, training, mentorship)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5" name="3D Model 14" descr="Red X">
                <a:extLst>
                  <a:ext uri="{FF2B5EF4-FFF2-40B4-BE49-F238E27FC236}">
                    <a16:creationId xmlns:a16="http://schemas.microsoft.com/office/drawing/2014/main" id="{6EC45DE7-CA1D-47AC-A726-22CC58DDA1DB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935966932"/>
                  </p:ext>
                </p:extLst>
              </p:nvPr>
            </p:nvGraphicFramePr>
            <p:xfrm>
              <a:off x="8468928" y="4968630"/>
              <a:ext cx="2024376" cy="1716166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2024376" cy="1716166"/>
                    </a:xfrm>
                    <a:prstGeom prst="rect">
                      <a:avLst/>
                    </a:prstGeom>
                  </am3d:spPr>
                  <am3d:camera>
                    <am3d:pos x="0" y="0" z="66067292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51450" d="1000000"/>
                    <am3d:preTrans dx="15192" dy="-18000000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251753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5" name="3D Model 14" descr="Red X">
                <a:extLst>
                  <a:ext uri="{FF2B5EF4-FFF2-40B4-BE49-F238E27FC236}">
                    <a16:creationId xmlns:a16="http://schemas.microsoft.com/office/drawing/2014/main" id="{6EC45DE7-CA1D-47AC-A726-22CC58DDA1D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468928" y="4968630"/>
                <a:ext cx="2024376" cy="1716166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990782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1D262-A9AF-BAB3-71D6-F22088913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14" y="0"/>
            <a:ext cx="4588329" cy="64570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F1732-A808-FDC7-8C82-8B82B5385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614" y="645703"/>
            <a:ext cx="11832772" cy="6212297"/>
          </a:xfrm>
        </p:spPr>
        <p:txBody>
          <a:bodyPr>
            <a:normAutofit/>
          </a:bodyPr>
          <a:lstStyle/>
          <a:p>
            <a:r>
              <a:rPr lang="en-GB" sz="16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Ansari, A., 2021. The role of interpersonal communication skills in human resource and management. </a:t>
            </a:r>
            <a:r>
              <a:rPr lang="en-GB" sz="16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Int. J. Sci. Res</a:t>
            </a:r>
            <a:r>
              <a:rPr lang="en-GB" sz="16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10</a:t>
            </a:r>
            <a:r>
              <a:rPr lang="en-GB" sz="16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pp.916-922.</a:t>
            </a:r>
          </a:p>
          <a:p>
            <a:r>
              <a:rPr lang="en-GB" sz="1600" b="0" i="0" u="none" strike="noStrike" dirty="0" err="1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Pinnington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, A., Macklin, R. and Campbell, T. (2007) </a:t>
            </a:r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Human Resource </a:t>
            </a:r>
            <a:r>
              <a:rPr lang="en-GB" sz="1600" b="0" i="1" u="none" strike="noStrike" dirty="0" err="1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Management:Ethics</a:t>
            </a:r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 and Employment: Ethics and Employment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 OUP Oxford.</a:t>
            </a:r>
          </a:p>
          <a:p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CIPD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 (2022). </a:t>
            </a:r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Situational decision-making. 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Available at: https://</a:t>
            </a:r>
            <a:r>
              <a:rPr lang="en-GB" sz="1600" b="0" i="0" u="none" strike="noStrike" dirty="0" err="1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peopleprofession.cipd.org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/profession-map/core-behaviours/situational-decision-making. (Accessed: 10 March 2023)</a:t>
            </a:r>
          </a:p>
          <a:p>
            <a:r>
              <a:rPr lang="en-GB" sz="1600" b="0" i="0" u="none" strike="noStrike" dirty="0" err="1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Tsui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, A.P.Y. and Lai, K.T. (2009) </a:t>
            </a:r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Professional Practices of Human Resource Management in Hong Kong: Linking HRM to Organizational Success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 Hong Kong University Press.</a:t>
            </a:r>
          </a:p>
          <a:p>
            <a:pPr algn="l"/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Wallace, J.C. </a:t>
            </a:r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et al.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 (2013) “Regulatory Focus, Thriving, and Employee Involvement Climate A Multilevel Model of Employee Innovation: Understanding the Effects of,” </a:t>
            </a:r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Journal of Management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  <a:endParaRPr lang="en-GB" sz="1600" b="0" i="0" u="none" strike="noStrike" dirty="0">
              <a:solidFill>
                <a:srgbClr val="05103E"/>
              </a:solidFill>
              <a:effectLst/>
              <a:latin typeface="Times New Roman" panose="02020603050405020304" pitchFamily="18" charset="0"/>
            </a:endParaRPr>
          </a:p>
          <a:p>
            <a:pPr marL="0" indent="0" algn="l">
              <a:buNone/>
            </a:pPr>
            <a:endParaRPr lang="en-GB" sz="1600" b="0" i="0" u="none" strike="noStrike" dirty="0">
              <a:solidFill>
                <a:srgbClr val="05103E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600" dirty="0"/>
              <a:t>Copy to clipboard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40646546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AnalogousFromRegularSeedLeftStep">
      <a:dk1>
        <a:srgbClr val="000000"/>
      </a:dk1>
      <a:lt1>
        <a:srgbClr val="FFFFFF"/>
      </a:lt1>
      <a:dk2>
        <a:srgbClr val="1B2431"/>
      </a:dk2>
      <a:lt2>
        <a:srgbClr val="F3F3F0"/>
      </a:lt2>
      <a:accent1>
        <a:srgbClr val="5429E7"/>
      </a:accent1>
      <a:accent2>
        <a:srgbClr val="1B3ED6"/>
      </a:accent2>
      <a:accent3>
        <a:srgbClr val="299CE7"/>
      </a:accent3>
      <a:accent4>
        <a:srgbClr val="15C0BC"/>
      </a:accent4>
      <a:accent5>
        <a:srgbClr val="23C57E"/>
      </a:accent5>
      <a:accent6>
        <a:srgbClr val="16C72F"/>
      </a:accent6>
      <a:hlink>
        <a:srgbClr val="7F9531"/>
      </a:hlink>
      <a:folHlink>
        <a:srgbClr val="7F7F7F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2168</TotalTime>
  <Words>1093</Words>
  <Application>Microsoft Macintosh PowerPoint</Application>
  <PresentationFormat>Widescreen</PresentationFormat>
  <Paragraphs>145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Times New Roman</vt:lpstr>
      <vt:lpstr>Trade Gothic Next Cond</vt:lpstr>
      <vt:lpstr>Trade Gothic Next Light</vt:lpstr>
      <vt:lpstr>Wingdings</vt:lpstr>
      <vt:lpstr>PortalVTI</vt:lpstr>
      <vt:lpstr>The role of Human Resource Professional</vt:lpstr>
      <vt:lpstr>The role of Human Resource Professional</vt:lpstr>
      <vt:lpstr>Introduction</vt:lpstr>
      <vt:lpstr>PowerPoint Presentation</vt:lpstr>
      <vt:lpstr>The Role of human resource professional</vt:lpstr>
      <vt:lpstr>CIPD Profession map</vt:lpstr>
      <vt:lpstr>Values that govern their duties</vt:lpstr>
      <vt:lpstr>PowerPoint Presentation</vt:lpstr>
      <vt:lpstr>Types of relationships between employer and employee</vt:lpstr>
      <vt:lpstr>Factors influencing positive relationship </vt:lpstr>
      <vt:lpstr>Factors influencing positive relationship </vt:lpstr>
      <vt:lpstr>EXAMPLE</vt:lpstr>
      <vt:lpstr>EXAMPLE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Human Resource Professional</dc:title>
  <dc:creator>Enes Mustafov (2007660)</dc:creator>
  <cp:lastModifiedBy>Enes Mustafov (2007660)</cp:lastModifiedBy>
  <cp:revision>2</cp:revision>
  <dcterms:created xsi:type="dcterms:W3CDTF">2023-03-10T14:49:22Z</dcterms:created>
  <dcterms:modified xsi:type="dcterms:W3CDTF">2023-03-12T02:58:11Z</dcterms:modified>
</cp:coreProperties>
</file>