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Default Extension="wmf" ContentType="image/x-w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15"/>
  </p:notesMasterIdLst>
  <p:sldIdLst>
    <p:sldId id="256" r:id="rId2"/>
    <p:sldId id="257" r:id="rId3"/>
    <p:sldId id="258" r:id="rId4"/>
    <p:sldId id="259" r:id="rId5"/>
    <p:sldId id="264" r:id="rId6"/>
    <p:sldId id="265" r:id="rId7"/>
    <p:sldId id="266" r:id="rId8"/>
    <p:sldId id="267" r:id="rId9"/>
    <p:sldId id="268" r:id="rId10"/>
    <p:sldId id="269" r:id="rId11"/>
    <p:sldId id="270" r:id="rId12"/>
    <p:sldId id="271" r:id="rId13"/>
    <p:sldId id="272" r:id="rId14"/>
    <p:sldId id="273" r:id="rId15"/>
    <p:sldId id="274" r:id="rId16"/>
    <p:sldId id="275" r:id="rId17"/>
    <p:sldId id="276" r:id="rId18"/>
    <p:sldId id="277" r:id="rId19"/>
    <p:sldId id="278" r:id="rId20"/>
    <p:sldId id="279" r:id="rId21"/>
    <p:sldId id="280" r:id="rId22"/>
    <p:sldId id="281" r:id="rId23"/>
    <p:sldId id="283" r:id="rId24"/>
    <p:sldId id="285" r:id="rId25"/>
    <p:sldId id="286" r:id="rId26"/>
    <p:sldId id="287" r:id="rId27"/>
    <p:sldId id="288" r:id="rId28"/>
    <p:sldId id="289" r:id="rId29"/>
    <p:sldId id="290" r:id="rId30"/>
    <p:sldId id="291" r:id="rId31"/>
    <p:sldId id="292" r:id="rId32"/>
    <p:sldId id="293" r:id="rId33"/>
    <p:sldId id="294" r:id="rId34"/>
    <p:sldId id="295" r:id="rId35"/>
    <p:sldId id="296" r:id="rId36"/>
    <p:sldId id="297" r:id="rId37"/>
    <p:sldId id="298" r:id="rId38"/>
    <p:sldId id="299" r:id="rId39"/>
    <p:sldId id="300" r:id="rId40"/>
    <p:sldId id="301" r:id="rId41"/>
    <p:sldId id="376" r:id="rId42"/>
    <p:sldId id="375" r:id="rId43"/>
    <p:sldId id="374" r:id="rId44"/>
    <p:sldId id="373" r:id="rId45"/>
    <p:sldId id="303" r:id="rId46"/>
    <p:sldId id="302" r:id="rId47"/>
    <p:sldId id="304" r:id="rId48"/>
    <p:sldId id="305" r:id="rId49"/>
    <p:sldId id="306" r:id="rId50"/>
    <p:sldId id="307" r:id="rId51"/>
    <p:sldId id="308" r:id="rId52"/>
    <p:sldId id="309" r:id="rId53"/>
    <p:sldId id="310" r:id="rId54"/>
    <p:sldId id="311" r:id="rId55"/>
    <p:sldId id="312" r:id="rId56"/>
    <p:sldId id="313" r:id="rId57"/>
    <p:sldId id="314" r:id="rId58"/>
    <p:sldId id="315" r:id="rId59"/>
    <p:sldId id="316" r:id="rId60"/>
    <p:sldId id="318" r:id="rId61"/>
    <p:sldId id="319" r:id="rId62"/>
    <p:sldId id="320" r:id="rId63"/>
    <p:sldId id="321" r:id="rId64"/>
    <p:sldId id="322" r:id="rId65"/>
    <p:sldId id="323" r:id="rId66"/>
    <p:sldId id="324" r:id="rId67"/>
    <p:sldId id="325" r:id="rId68"/>
    <p:sldId id="326" r:id="rId69"/>
    <p:sldId id="327" r:id="rId70"/>
    <p:sldId id="328" r:id="rId71"/>
    <p:sldId id="329" r:id="rId72"/>
    <p:sldId id="330" r:id="rId73"/>
    <p:sldId id="331" r:id="rId74"/>
    <p:sldId id="332" r:id="rId75"/>
    <p:sldId id="333" r:id="rId76"/>
    <p:sldId id="334" r:id="rId77"/>
    <p:sldId id="335" r:id="rId78"/>
    <p:sldId id="336" r:id="rId79"/>
    <p:sldId id="337" r:id="rId80"/>
    <p:sldId id="338" r:id="rId81"/>
    <p:sldId id="340" r:id="rId82"/>
    <p:sldId id="342" r:id="rId83"/>
    <p:sldId id="343" r:id="rId84"/>
    <p:sldId id="344" r:id="rId85"/>
    <p:sldId id="345" r:id="rId86"/>
    <p:sldId id="346" r:id="rId87"/>
    <p:sldId id="347" r:id="rId88"/>
    <p:sldId id="348" r:id="rId89"/>
    <p:sldId id="349" r:id="rId90"/>
    <p:sldId id="350" r:id="rId91"/>
    <p:sldId id="351" r:id="rId92"/>
    <p:sldId id="352" r:id="rId93"/>
    <p:sldId id="353" r:id="rId94"/>
    <p:sldId id="354" r:id="rId95"/>
    <p:sldId id="355" r:id="rId96"/>
    <p:sldId id="356" r:id="rId97"/>
    <p:sldId id="357" r:id="rId98"/>
    <p:sldId id="358" r:id="rId99"/>
    <p:sldId id="359" r:id="rId100"/>
    <p:sldId id="360" r:id="rId101"/>
    <p:sldId id="361" r:id="rId102"/>
    <p:sldId id="362" r:id="rId103"/>
    <p:sldId id="363" r:id="rId104"/>
    <p:sldId id="364" r:id="rId105"/>
    <p:sldId id="365" r:id="rId106"/>
    <p:sldId id="366" r:id="rId107"/>
    <p:sldId id="367" r:id="rId108"/>
    <p:sldId id="368" r:id="rId109"/>
    <p:sldId id="369" r:id="rId110"/>
    <p:sldId id="370" r:id="rId111"/>
    <p:sldId id="371" r:id="rId112"/>
    <p:sldId id="372" r:id="rId113"/>
    <p:sldId id="317" r:id="rId1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84" autoAdjust="0"/>
    <p:restoredTop sz="94660"/>
  </p:normalViewPr>
  <p:slideViewPr>
    <p:cSldViewPr snapToGrid="0" snapToObjects="1">
      <p:cViewPr varScale="1">
        <p:scale>
          <a:sx n="125" d="100"/>
          <a:sy n="125" d="100"/>
        </p:scale>
        <p:origin x="-57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slide" Target="slides/slide67.xml"/><Relationship Id="rId69" Type="http://schemas.openxmlformats.org/officeDocument/2006/relationships/slide" Target="slides/slide68.xml"/><Relationship Id="rId120" Type="http://schemas.openxmlformats.org/officeDocument/2006/relationships/tableStyles" Target="tableStyle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90" Type="http://schemas.openxmlformats.org/officeDocument/2006/relationships/slide" Target="slides/slide89.xml"/><Relationship Id="rId91" Type="http://schemas.openxmlformats.org/officeDocument/2006/relationships/slide" Target="slides/slide90.xml"/><Relationship Id="rId92" Type="http://schemas.openxmlformats.org/officeDocument/2006/relationships/slide" Target="slides/slide91.xml"/><Relationship Id="rId93" Type="http://schemas.openxmlformats.org/officeDocument/2006/relationships/slide" Target="slides/slide92.xml"/><Relationship Id="rId94" Type="http://schemas.openxmlformats.org/officeDocument/2006/relationships/slide" Target="slides/slide93.xml"/><Relationship Id="rId95" Type="http://schemas.openxmlformats.org/officeDocument/2006/relationships/slide" Target="slides/slide94.xml"/><Relationship Id="rId96" Type="http://schemas.openxmlformats.org/officeDocument/2006/relationships/slide" Target="slides/slide95.xml"/><Relationship Id="rId101" Type="http://schemas.openxmlformats.org/officeDocument/2006/relationships/slide" Target="slides/slide100.xml"/><Relationship Id="rId102" Type="http://schemas.openxmlformats.org/officeDocument/2006/relationships/slide" Target="slides/slide101.xml"/><Relationship Id="rId103" Type="http://schemas.openxmlformats.org/officeDocument/2006/relationships/slide" Target="slides/slide102.xml"/><Relationship Id="rId104" Type="http://schemas.openxmlformats.org/officeDocument/2006/relationships/slide" Target="slides/slide103.xml"/><Relationship Id="rId105" Type="http://schemas.openxmlformats.org/officeDocument/2006/relationships/slide" Target="slides/slide104.xml"/><Relationship Id="rId106" Type="http://schemas.openxmlformats.org/officeDocument/2006/relationships/slide" Target="slides/slide105.xml"/><Relationship Id="rId107" Type="http://schemas.openxmlformats.org/officeDocument/2006/relationships/slide" Target="slides/slide106.xml"/><Relationship Id="rId108" Type="http://schemas.openxmlformats.org/officeDocument/2006/relationships/slide" Target="slides/slide107.xml"/><Relationship Id="rId109" Type="http://schemas.openxmlformats.org/officeDocument/2006/relationships/slide" Target="slides/slide108.xml"/><Relationship Id="rId97" Type="http://schemas.openxmlformats.org/officeDocument/2006/relationships/slide" Target="slides/slide96.xml"/><Relationship Id="rId98" Type="http://schemas.openxmlformats.org/officeDocument/2006/relationships/slide" Target="slides/slide97.xml"/><Relationship Id="rId99" Type="http://schemas.openxmlformats.org/officeDocument/2006/relationships/slide" Target="slides/slide98.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00" Type="http://schemas.openxmlformats.org/officeDocument/2006/relationships/slide" Target="slides/slide99.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70" Type="http://schemas.openxmlformats.org/officeDocument/2006/relationships/slide" Target="slides/slide69.xml"/><Relationship Id="rId71" Type="http://schemas.openxmlformats.org/officeDocument/2006/relationships/slide" Target="slides/slide70.xml"/><Relationship Id="rId72" Type="http://schemas.openxmlformats.org/officeDocument/2006/relationships/slide" Target="slides/slide71.xml"/><Relationship Id="rId73" Type="http://schemas.openxmlformats.org/officeDocument/2006/relationships/slide" Target="slides/slide72.xml"/><Relationship Id="rId74" Type="http://schemas.openxmlformats.org/officeDocument/2006/relationships/slide" Target="slides/slide73.xml"/><Relationship Id="rId75" Type="http://schemas.openxmlformats.org/officeDocument/2006/relationships/slide" Target="slides/slide74.xml"/><Relationship Id="rId76" Type="http://schemas.openxmlformats.org/officeDocument/2006/relationships/slide" Target="slides/slide75.xml"/><Relationship Id="rId77" Type="http://schemas.openxmlformats.org/officeDocument/2006/relationships/slide" Target="slides/slide76.xml"/><Relationship Id="rId78" Type="http://schemas.openxmlformats.org/officeDocument/2006/relationships/slide" Target="slides/slide77.xml"/><Relationship Id="rId79" Type="http://schemas.openxmlformats.org/officeDocument/2006/relationships/slide" Target="slides/slide78.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110" Type="http://schemas.openxmlformats.org/officeDocument/2006/relationships/slide" Target="slides/slide109.xml"/><Relationship Id="rId111" Type="http://schemas.openxmlformats.org/officeDocument/2006/relationships/slide" Target="slides/slide110.xml"/><Relationship Id="rId112" Type="http://schemas.openxmlformats.org/officeDocument/2006/relationships/slide" Target="slides/slide111.xml"/><Relationship Id="rId113" Type="http://schemas.openxmlformats.org/officeDocument/2006/relationships/slide" Target="slides/slide112.xml"/><Relationship Id="rId114" Type="http://schemas.openxmlformats.org/officeDocument/2006/relationships/slide" Target="slides/slide113.xml"/><Relationship Id="rId115" Type="http://schemas.openxmlformats.org/officeDocument/2006/relationships/notesMaster" Target="notesMasters/notesMaster1.xml"/><Relationship Id="rId116" Type="http://schemas.openxmlformats.org/officeDocument/2006/relationships/printerSettings" Target="printerSettings/printerSettings1.bin"/><Relationship Id="rId117" Type="http://schemas.openxmlformats.org/officeDocument/2006/relationships/presProps" Target="presProps.xml"/><Relationship Id="rId118" Type="http://schemas.openxmlformats.org/officeDocument/2006/relationships/viewProps" Target="viewProps.xml"/><Relationship Id="rId119" Type="http://schemas.openxmlformats.org/officeDocument/2006/relationships/theme" Target="theme/theme1.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80" Type="http://schemas.openxmlformats.org/officeDocument/2006/relationships/slide" Target="slides/slide79.xml"/><Relationship Id="rId81" Type="http://schemas.openxmlformats.org/officeDocument/2006/relationships/slide" Target="slides/slide80.xml"/><Relationship Id="rId82" Type="http://schemas.openxmlformats.org/officeDocument/2006/relationships/slide" Target="slides/slide81.xml"/><Relationship Id="rId83" Type="http://schemas.openxmlformats.org/officeDocument/2006/relationships/slide" Target="slides/slide82.xml"/><Relationship Id="rId84" Type="http://schemas.openxmlformats.org/officeDocument/2006/relationships/slide" Target="slides/slide83.xml"/><Relationship Id="rId85" Type="http://schemas.openxmlformats.org/officeDocument/2006/relationships/slide" Target="slides/slide84.xml"/><Relationship Id="rId86" Type="http://schemas.openxmlformats.org/officeDocument/2006/relationships/slide" Target="slides/slide85.xml"/><Relationship Id="rId87" Type="http://schemas.openxmlformats.org/officeDocument/2006/relationships/slide" Target="slides/slide86.xml"/><Relationship Id="rId88" Type="http://schemas.openxmlformats.org/officeDocument/2006/relationships/slide" Target="slides/slide87.xml"/><Relationship Id="rId89" Type="http://schemas.openxmlformats.org/officeDocument/2006/relationships/slide" Target="slides/slide8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68F6CDA-5BBF-054C-B971-BDCEEA058CD2}" type="datetimeFigureOut">
              <a:rPr lang="en-US" smtClean="0"/>
              <a:t>20/03/16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006E835-0D30-BE44-9872-7D25DAD489E3}" type="slidenum">
              <a:rPr lang="en-US" smtClean="0"/>
              <a:t>‹#›</a:t>
            </a:fld>
            <a:endParaRPr lang="en-US"/>
          </a:p>
        </p:txBody>
      </p:sp>
    </p:spTree>
    <p:extLst>
      <p:ext uri="{BB962C8B-B14F-4D97-AF65-F5344CB8AC3E}">
        <p14:creationId xmlns:p14="http://schemas.microsoft.com/office/powerpoint/2010/main" val="349936668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0.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4.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7.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3.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4.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5.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6.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7.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8.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9.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0.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2.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3.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4.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5.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6.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7.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8.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9.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0.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F22AB91C-DFD4-0241-B055-6F92D55120FD}" type="slidenum">
              <a:rPr lang="en-US" smtClean="0"/>
              <a:pPr eaLnBrk="1" hangingPunct="1">
                <a:defRPr/>
              </a:pPr>
              <a:t>2</a:t>
            </a:fld>
            <a:endParaRPr lang="en-US" smtClean="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44D9A658-9AC8-4C46-AB97-499161DD1DC9}" type="slidenum">
              <a:rPr lang="en-US" smtClean="0"/>
              <a:pPr eaLnBrk="1" hangingPunct="1">
                <a:defRPr/>
              </a:pPr>
              <a:t>4</a:t>
            </a:fld>
            <a:endParaRPr lang="en-US" smtClean="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DD9398BA-6A6B-FF4F-A641-C507F02A5918}" type="slidenum">
              <a:rPr lang="en-US" smtClean="0"/>
              <a:pPr eaLnBrk="1" hangingPunct="1">
                <a:defRPr/>
              </a:pPr>
              <a:t>5</a:t>
            </a:fld>
            <a:endParaRPr lang="en-US" smtClean="0"/>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B7157FBF-67F1-F742-96ED-425FA1532F41}" type="slidenum">
              <a:rPr lang="en-US" smtClean="0"/>
              <a:pPr eaLnBrk="1" hangingPunct="1">
                <a:defRPr/>
              </a:pPr>
              <a:t>6</a:t>
            </a:fld>
            <a:endParaRPr lang="en-US" smtClean="0"/>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BD117EAE-191F-F446-B2F7-797D577FC343}" type="slidenum">
              <a:rPr lang="en-US" smtClean="0"/>
              <a:pPr eaLnBrk="1" hangingPunct="1">
                <a:defRPr/>
              </a:pPr>
              <a:t>7</a:t>
            </a:fld>
            <a:endParaRPr lang="en-US" smtClean="0"/>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3A66C3B2-689E-3D4A-9D0F-E32BC1E3732F}" type="slidenum">
              <a:rPr lang="en-US" smtClean="0"/>
              <a:pPr eaLnBrk="1" hangingPunct="1">
                <a:defRPr/>
              </a:pPr>
              <a:t>8</a:t>
            </a:fld>
            <a:endParaRPr lang="en-US" smtClean="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1733C3FE-7254-2440-9060-3A6616EA3C91}" type="slidenum">
              <a:rPr lang="en-US" smtClean="0"/>
              <a:pPr eaLnBrk="1" hangingPunct="1">
                <a:defRPr/>
              </a:pPr>
              <a:t>9</a:t>
            </a:fld>
            <a:endParaRPr lang="en-US" smtClean="0"/>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A707D863-CEC6-094A-B28F-280BEB2E8251}" type="slidenum">
              <a:rPr lang="en-US" smtClean="0"/>
              <a:pPr eaLnBrk="1" hangingPunct="1">
                <a:defRPr/>
              </a:pPr>
              <a:t>10</a:t>
            </a:fld>
            <a:endParaRPr lang="en-US" smtClean="0"/>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E20E555A-58D6-B140-B2E7-52811DB85F98}" type="slidenum">
              <a:rPr lang="en-US" smtClean="0"/>
              <a:pPr eaLnBrk="1" hangingPunct="1">
                <a:defRPr/>
              </a:pPr>
              <a:t>11</a:t>
            </a:fld>
            <a:endParaRPr lang="en-US" smtClean="0"/>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BA52BF5C-9FCE-564F-86F8-2B9F45092B7E}" type="slidenum">
              <a:rPr lang="en-US" smtClean="0"/>
              <a:pPr eaLnBrk="1" hangingPunct="1">
                <a:defRPr/>
              </a:pPr>
              <a:t>12</a:t>
            </a:fld>
            <a:endParaRPr lang="en-US" smtClean="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3C5E989E-2659-B94B-BBA4-5652D71BEEA3}" type="slidenum">
              <a:rPr lang="en-US" smtClean="0"/>
              <a:pPr eaLnBrk="1" hangingPunct="1">
                <a:defRPr/>
              </a:pPr>
              <a:t>13</a:t>
            </a:fld>
            <a:endParaRPr lang="en-US" smtClean="0"/>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0300894D-1D30-CC4D-9D69-4EAA2EAE9F38}" type="slidenum">
              <a:rPr lang="en-US" smtClean="0"/>
              <a:pPr eaLnBrk="1" hangingPunct="1">
                <a:defRPr/>
              </a:pPr>
              <a:t>14</a:t>
            </a:fld>
            <a:endParaRPr lang="en-US" smtClean="0"/>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28AF9F99-EA10-1141-8256-DE24DBEBFBBF}" type="slidenum">
              <a:rPr lang="en-US" smtClean="0"/>
              <a:pPr eaLnBrk="1" hangingPunct="1">
                <a:defRPr/>
              </a:pPr>
              <a:t>15</a:t>
            </a:fld>
            <a:endParaRPr lang="en-US" smtClean="0"/>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B318F848-03F9-C940-B9D1-004A27495CE4}" type="slidenum">
              <a:rPr lang="en-US" smtClean="0"/>
              <a:pPr eaLnBrk="1" hangingPunct="1">
                <a:defRPr/>
              </a:pPr>
              <a:t>16</a:t>
            </a:fld>
            <a:endParaRPr lang="en-US" smtClean="0"/>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A85779F7-9686-0D4E-ACC8-7AB7EA974A27}" type="slidenum">
              <a:rPr lang="en-US" smtClean="0"/>
              <a:pPr eaLnBrk="1" hangingPunct="1">
                <a:defRPr/>
              </a:pPr>
              <a:t>17</a:t>
            </a:fld>
            <a:endParaRPr lang="en-US" smtClean="0"/>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258A6DA4-6AB3-A544-B1E8-032B6860C7AC}" type="slidenum">
              <a:rPr lang="en-US" smtClean="0"/>
              <a:pPr eaLnBrk="1" hangingPunct="1">
                <a:defRPr/>
              </a:pPr>
              <a:t>18</a:t>
            </a:fld>
            <a:endParaRPr lang="en-US" smtClean="0"/>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BAEAF6A8-2779-864A-A1EE-3773FE1C48C7}" type="slidenum">
              <a:rPr lang="en-US" smtClean="0"/>
              <a:pPr eaLnBrk="1" hangingPunct="1">
                <a:defRPr/>
              </a:pPr>
              <a:t>19</a:t>
            </a:fld>
            <a:endParaRPr lang="en-US" smtClean="0"/>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E6CDB7BF-6F1E-B541-B02C-FA434EEAB6C2}" type="slidenum">
              <a:rPr lang="en-US" smtClean="0"/>
              <a:pPr eaLnBrk="1" hangingPunct="1">
                <a:defRPr/>
              </a:pPr>
              <a:t>20</a:t>
            </a:fld>
            <a:endParaRPr lang="en-US"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02C554DB-48B2-CD43-8993-FDC54A5FBAAE}" type="slidenum">
              <a:rPr lang="en-US" smtClean="0"/>
              <a:pPr eaLnBrk="1" hangingPunct="1">
                <a:defRPr/>
              </a:pPr>
              <a:t>21</a:t>
            </a:fld>
            <a:endParaRPr lang="en-US" smtClean="0"/>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CF76B033-5868-3341-8C12-BE6DF458CB2E}" type="slidenum">
              <a:rPr lang="en-US" smtClean="0"/>
              <a:pPr eaLnBrk="1" hangingPunct="1">
                <a:defRPr/>
              </a:pPr>
              <a:t>22</a:t>
            </a:fld>
            <a:endParaRPr lang="en-US" smtClean="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CA26A0A8-28A6-A743-8908-7693DF842335}" type="slidenum">
              <a:rPr lang="en-US" smtClean="0"/>
              <a:pPr eaLnBrk="1" hangingPunct="1">
                <a:defRPr/>
              </a:pPr>
              <a:t>23</a:t>
            </a:fld>
            <a:endParaRPr lang="en-US" smtClean="0"/>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p:txBody>
          <a:bodyPr/>
          <a:lstStyle>
            <a:lvl1pPr eaLnBrk="0" hangingPunct="0">
              <a:defRPr>
                <a:solidFill>
                  <a:schemeClr val="tx1"/>
                </a:solidFill>
                <a:latin typeface="Tahoma" charset="0"/>
                <a:ea typeface="MS PGothic" charset="0"/>
                <a:cs typeface="MS PGothic" charset="0"/>
              </a:defRPr>
            </a:lvl1pPr>
            <a:lvl2pPr marL="742950" indent="-285750" eaLnBrk="0" hangingPunct="0">
              <a:defRPr>
                <a:solidFill>
                  <a:schemeClr val="tx1"/>
                </a:solidFill>
                <a:latin typeface="Tahoma" charset="0"/>
                <a:ea typeface="MS PGothic" charset="0"/>
                <a:cs typeface="MS PGothic" charset="0"/>
              </a:defRPr>
            </a:lvl2pPr>
            <a:lvl3pPr marL="1143000" indent="-228600" eaLnBrk="0" hangingPunct="0">
              <a:defRPr>
                <a:solidFill>
                  <a:schemeClr val="tx1"/>
                </a:solidFill>
                <a:latin typeface="Tahoma" charset="0"/>
                <a:ea typeface="MS PGothic" charset="0"/>
                <a:cs typeface="MS PGothic" charset="0"/>
              </a:defRPr>
            </a:lvl3pPr>
            <a:lvl4pPr marL="1600200" indent="-228600" eaLnBrk="0" hangingPunct="0">
              <a:defRPr>
                <a:solidFill>
                  <a:schemeClr val="tx1"/>
                </a:solidFill>
                <a:latin typeface="Tahoma" charset="0"/>
                <a:ea typeface="MS PGothic" charset="0"/>
                <a:cs typeface="MS PGothic" charset="0"/>
              </a:defRPr>
            </a:lvl4pPr>
            <a:lvl5pPr marL="2057400" indent="-228600" eaLnBrk="0" hangingPunct="0">
              <a:defRPr>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Tahoma" charset="0"/>
                <a:ea typeface="MS PGothic" charset="0"/>
                <a:cs typeface="MS PGothic" charset="0"/>
              </a:defRPr>
            </a:lvl9pPr>
          </a:lstStyle>
          <a:p>
            <a:pPr eaLnBrk="1" hangingPunct="1">
              <a:defRPr/>
            </a:pPr>
            <a:fld id="{3896BA51-AEA6-9C40-9D0C-1212FD04F8DB}" type="slidenum">
              <a:rPr lang="en-US" smtClean="0">
                <a:latin typeface="Arial" charset="0"/>
                <a:cs typeface="Arial" charset="0"/>
              </a:rPr>
              <a:pPr eaLnBrk="1" hangingPunct="1">
                <a:defRPr/>
              </a:pPr>
              <a:t>60</a:t>
            </a:fld>
            <a:endParaRPr lang="en-US" smtClean="0">
              <a:latin typeface="Arial" charset="0"/>
              <a:cs typeface="Arial" charset="0"/>
            </a:endParaRPr>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Tahoma" charset="0"/>
                <a:ea typeface="MS PGothic" charset="0"/>
                <a:cs typeface="MS PGothic" charset="0"/>
              </a:defRPr>
            </a:lvl1pPr>
            <a:lvl2pPr marL="742950" indent="-285750" eaLnBrk="0" hangingPunct="0">
              <a:defRPr>
                <a:solidFill>
                  <a:schemeClr val="tx1"/>
                </a:solidFill>
                <a:latin typeface="Tahoma" charset="0"/>
                <a:ea typeface="MS PGothic" charset="0"/>
                <a:cs typeface="MS PGothic" charset="0"/>
              </a:defRPr>
            </a:lvl2pPr>
            <a:lvl3pPr marL="1143000" indent="-228600" eaLnBrk="0" hangingPunct="0">
              <a:defRPr>
                <a:solidFill>
                  <a:schemeClr val="tx1"/>
                </a:solidFill>
                <a:latin typeface="Tahoma" charset="0"/>
                <a:ea typeface="MS PGothic" charset="0"/>
                <a:cs typeface="MS PGothic" charset="0"/>
              </a:defRPr>
            </a:lvl3pPr>
            <a:lvl4pPr marL="1600200" indent="-228600" eaLnBrk="0" hangingPunct="0">
              <a:defRPr>
                <a:solidFill>
                  <a:schemeClr val="tx1"/>
                </a:solidFill>
                <a:latin typeface="Tahoma" charset="0"/>
                <a:ea typeface="MS PGothic" charset="0"/>
                <a:cs typeface="MS PGothic" charset="0"/>
              </a:defRPr>
            </a:lvl4pPr>
            <a:lvl5pPr marL="2057400" indent="-228600" eaLnBrk="0" hangingPunct="0">
              <a:defRPr>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Tahoma" charset="0"/>
                <a:ea typeface="MS PGothic" charset="0"/>
                <a:cs typeface="MS PGothic" charset="0"/>
              </a:defRPr>
            </a:lvl9pPr>
          </a:lstStyle>
          <a:p>
            <a:pPr eaLnBrk="1" hangingPunct="1">
              <a:defRPr/>
            </a:pPr>
            <a:fld id="{C1D7E1F8-3174-3542-8052-ECA3043F8162}" type="slidenum">
              <a:rPr lang="en-GB" smtClean="0">
                <a:latin typeface="Arial" charset="0"/>
              </a:rPr>
              <a:pPr eaLnBrk="1" hangingPunct="1">
                <a:defRPr/>
              </a:pPr>
              <a:t>84</a:t>
            </a:fld>
            <a:endParaRPr lang="en-GB" smtClean="0">
              <a:latin typeface="Arial" charset="0"/>
            </a:endParaRPr>
          </a:p>
        </p:txBody>
      </p:sp>
      <p:sp>
        <p:nvSpPr>
          <p:cNvPr id="309250" name="Rectangle 2"/>
          <p:cNvSpPr>
            <a:spLocks noGrp="1" noRot="1" noChangeAspect="1" noChangeArrowheads="1" noTextEdit="1"/>
          </p:cNvSpPr>
          <p:nvPr>
            <p:ph type="sldImg"/>
          </p:nvPr>
        </p:nvSpPr>
        <p:spPr>
          <a:ln/>
        </p:spPr>
      </p:sp>
      <p:sp>
        <p:nvSpPr>
          <p:cNvPr id="309251"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Tahoma" charset="0"/>
                <a:ea typeface="MS PGothic" charset="0"/>
                <a:cs typeface="MS PGothic" charset="0"/>
              </a:defRPr>
            </a:lvl1pPr>
            <a:lvl2pPr marL="742950" indent="-285750" eaLnBrk="0" hangingPunct="0">
              <a:defRPr>
                <a:solidFill>
                  <a:schemeClr val="tx1"/>
                </a:solidFill>
                <a:latin typeface="Tahoma" charset="0"/>
                <a:ea typeface="MS PGothic" charset="0"/>
                <a:cs typeface="MS PGothic" charset="0"/>
              </a:defRPr>
            </a:lvl2pPr>
            <a:lvl3pPr marL="1143000" indent="-228600" eaLnBrk="0" hangingPunct="0">
              <a:defRPr>
                <a:solidFill>
                  <a:schemeClr val="tx1"/>
                </a:solidFill>
                <a:latin typeface="Tahoma" charset="0"/>
                <a:ea typeface="MS PGothic" charset="0"/>
                <a:cs typeface="MS PGothic" charset="0"/>
              </a:defRPr>
            </a:lvl3pPr>
            <a:lvl4pPr marL="1600200" indent="-228600" eaLnBrk="0" hangingPunct="0">
              <a:defRPr>
                <a:solidFill>
                  <a:schemeClr val="tx1"/>
                </a:solidFill>
                <a:latin typeface="Tahoma" charset="0"/>
                <a:ea typeface="MS PGothic" charset="0"/>
                <a:cs typeface="MS PGothic" charset="0"/>
              </a:defRPr>
            </a:lvl4pPr>
            <a:lvl5pPr marL="2057400" indent="-228600" eaLnBrk="0" hangingPunct="0">
              <a:defRPr>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Tahoma" charset="0"/>
                <a:ea typeface="MS PGothic" charset="0"/>
                <a:cs typeface="MS PGothic" charset="0"/>
              </a:defRPr>
            </a:lvl9pPr>
          </a:lstStyle>
          <a:p>
            <a:pPr eaLnBrk="1" hangingPunct="1">
              <a:defRPr/>
            </a:pPr>
            <a:fld id="{BC2DB5BD-858E-9E47-9E1E-5AE1FA8D3E62}" type="slidenum">
              <a:rPr lang="en-GB" smtClean="0">
                <a:latin typeface="Arial" charset="0"/>
              </a:rPr>
              <a:pPr eaLnBrk="1" hangingPunct="1">
                <a:defRPr/>
              </a:pPr>
              <a:t>87</a:t>
            </a:fld>
            <a:endParaRPr lang="en-GB" smtClean="0">
              <a:latin typeface="Arial" charset="0"/>
            </a:endParaRPr>
          </a:p>
        </p:txBody>
      </p:sp>
      <p:sp>
        <p:nvSpPr>
          <p:cNvPr id="307202" name="Rectangle 2"/>
          <p:cNvSpPr>
            <a:spLocks noGrp="1" noRot="1" noChangeAspect="1" noChangeArrowheads="1" noTextEdit="1"/>
          </p:cNvSpPr>
          <p:nvPr>
            <p:ph type="sldImg"/>
          </p:nvPr>
        </p:nvSpPr>
        <p:spPr>
          <a:ln/>
        </p:spPr>
      </p:sp>
      <p:sp>
        <p:nvSpPr>
          <p:cNvPr id="307203"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Tahoma" charset="0"/>
                <a:ea typeface="MS PGothic" charset="0"/>
                <a:cs typeface="MS PGothic" charset="0"/>
              </a:defRPr>
            </a:lvl1pPr>
            <a:lvl2pPr marL="742950" indent="-285750" eaLnBrk="0" hangingPunct="0">
              <a:defRPr>
                <a:solidFill>
                  <a:schemeClr val="tx1"/>
                </a:solidFill>
                <a:latin typeface="Tahoma" charset="0"/>
                <a:ea typeface="MS PGothic" charset="0"/>
                <a:cs typeface="MS PGothic" charset="0"/>
              </a:defRPr>
            </a:lvl2pPr>
            <a:lvl3pPr marL="1143000" indent="-228600" eaLnBrk="0" hangingPunct="0">
              <a:defRPr>
                <a:solidFill>
                  <a:schemeClr val="tx1"/>
                </a:solidFill>
                <a:latin typeface="Tahoma" charset="0"/>
                <a:ea typeface="MS PGothic" charset="0"/>
                <a:cs typeface="MS PGothic" charset="0"/>
              </a:defRPr>
            </a:lvl3pPr>
            <a:lvl4pPr marL="1600200" indent="-228600" eaLnBrk="0" hangingPunct="0">
              <a:defRPr>
                <a:solidFill>
                  <a:schemeClr val="tx1"/>
                </a:solidFill>
                <a:latin typeface="Tahoma" charset="0"/>
                <a:ea typeface="MS PGothic" charset="0"/>
                <a:cs typeface="MS PGothic" charset="0"/>
              </a:defRPr>
            </a:lvl4pPr>
            <a:lvl5pPr marL="2057400" indent="-228600" eaLnBrk="0" hangingPunct="0">
              <a:defRPr>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Tahoma" charset="0"/>
                <a:ea typeface="MS PGothic" charset="0"/>
                <a:cs typeface="MS PGothic" charset="0"/>
              </a:defRPr>
            </a:lvl9pPr>
          </a:lstStyle>
          <a:p>
            <a:pPr eaLnBrk="1" hangingPunct="1">
              <a:defRPr/>
            </a:pPr>
            <a:fld id="{215DC359-8317-DB42-9775-34A4669C84C4}" type="slidenum">
              <a:rPr lang="en-GB" smtClean="0">
                <a:latin typeface="Arial" charset="0"/>
              </a:rPr>
              <a:pPr eaLnBrk="1" hangingPunct="1">
                <a:defRPr/>
              </a:pPr>
              <a:t>93</a:t>
            </a:fld>
            <a:endParaRPr lang="en-GB" smtClean="0">
              <a:latin typeface="Arial" charset="0"/>
            </a:endParaRPr>
          </a:p>
        </p:txBody>
      </p:sp>
      <p:sp>
        <p:nvSpPr>
          <p:cNvPr id="311298" name="Rectangle 2"/>
          <p:cNvSpPr>
            <a:spLocks noGrp="1" noRot="1" noChangeAspect="1" noChangeArrowheads="1" noTextEdit="1"/>
          </p:cNvSpPr>
          <p:nvPr>
            <p:ph type="sldImg"/>
          </p:nvPr>
        </p:nvSpPr>
        <p:spPr>
          <a:ln/>
        </p:spPr>
      </p:sp>
      <p:sp>
        <p:nvSpPr>
          <p:cNvPr id="311299"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Tahoma" charset="0"/>
                <a:ea typeface="MS PGothic" charset="0"/>
                <a:cs typeface="MS PGothic" charset="0"/>
              </a:defRPr>
            </a:lvl1pPr>
            <a:lvl2pPr marL="742950" indent="-285750" eaLnBrk="0" hangingPunct="0">
              <a:defRPr>
                <a:solidFill>
                  <a:schemeClr val="tx1"/>
                </a:solidFill>
                <a:latin typeface="Tahoma" charset="0"/>
                <a:ea typeface="MS PGothic" charset="0"/>
                <a:cs typeface="MS PGothic" charset="0"/>
              </a:defRPr>
            </a:lvl2pPr>
            <a:lvl3pPr marL="1143000" indent="-228600" eaLnBrk="0" hangingPunct="0">
              <a:defRPr>
                <a:solidFill>
                  <a:schemeClr val="tx1"/>
                </a:solidFill>
                <a:latin typeface="Tahoma" charset="0"/>
                <a:ea typeface="MS PGothic" charset="0"/>
                <a:cs typeface="MS PGothic" charset="0"/>
              </a:defRPr>
            </a:lvl3pPr>
            <a:lvl4pPr marL="1600200" indent="-228600" eaLnBrk="0" hangingPunct="0">
              <a:defRPr>
                <a:solidFill>
                  <a:schemeClr val="tx1"/>
                </a:solidFill>
                <a:latin typeface="Tahoma" charset="0"/>
                <a:ea typeface="MS PGothic" charset="0"/>
                <a:cs typeface="MS PGothic" charset="0"/>
              </a:defRPr>
            </a:lvl4pPr>
            <a:lvl5pPr marL="2057400" indent="-228600" eaLnBrk="0" hangingPunct="0">
              <a:defRPr>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Tahoma" charset="0"/>
                <a:ea typeface="MS PGothic" charset="0"/>
                <a:cs typeface="MS PGothic" charset="0"/>
              </a:defRPr>
            </a:lvl9pPr>
          </a:lstStyle>
          <a:p>
            <a:pPr eaLnBrk="1" hangingPunct="1">
              <a:defRPr/>
            </a:pPr>
            <a:fld id="{00664DF6-7753-8948-858D-1C89BBFB07E7}" type="slidenum">
              <a:rPr lang="en-GB" smtClean="0">
                <a:latin typeface="Arial" charset="0"/>
              </a:rPr>
              <a:pPr eaLnBrk="1" hangingPunct="1">
                <a:defRPr/>
              </a:pPr>
              <a:t>94</a:t>
            </a:fld>
            <a:endParaRPr lang="en-GB" smtClean="0">
              <a:latin typeface="Arial" charset="0"/>
            </a:endParaRPr>
          </a:p>
        </p:txBody>
      </p:sp>
      <p:sp>
        <p:nvSpPr>
          <p:cNvPr id="313346" name="Rectangle 2"/>
          <p:cNvSpPr>
            <a:spLocks noGrp="1" noRot="1" noChangeAspect="1" noChangeArrowheads="1" noTextEdit="1"/>
          </p:cNvSpPr>
          <p:nvPr>
            <p:ph type="sldImg"/>
          </p:nvPr>
        </p:nvSpPr>
        <p:spPr>
          <a:ln/>
        </p:spPr>
      </p:sp>
      <p:sp>
        <p:nvSpPr>
          <p:cNvPr id="313347"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Tahoma" charset="0"/>
                <a:ea typeface="MS PGothic" charset="0"/>
                <a:cs typeface="MS PGothic" charset="0"/>
              </a:defRPr>
            </a:lvl1pPr>
            <a:lvl2pPr marL="742950" indent="-285750" eaLnBrk="0" hangingPunct="0">
              <a:defRPr>
                <a:solidFill>
                  <a:schemeClr val="tx1"/>
                </a:solidFill>
                <a:latin typeface="Tahoma" charset="0"/>
                <a:ea typeface="MS PGothic" charset="0"/>
                <a:cs typeface="MS PGothic" charset="0"/>
              </a:defRPr>
            </a:lvl2pPr>
            <a:lvl3pPr marL="1143000" indent="-228600" eaLnBrk="0" hangingPunct="0">
              <a:defRPr>
                <a:solidFill>
                  <a:schemeClr val="tx1"/>
                </a:solidFill>
                <a:latin typeface="Tahoma" charset="0"/>
                <a:ea typeface="MS PGothic" charset="0"/>
                <a:cs typeface="MS PGothic" charset="0"/>
              </a:defRPr>
            </a:lvl3pPr>
            <a:lvl4pPr marL="1600200" indent="-228600" eaLnBrk="0" hangingPunct="0">
              <a:defRPr>
                <a:solidFill>
                  <a:schemeClr val="tx1"/>
                </a:solidFill>
                <a:latin typeface="Tahoma" charset="0"/>
                <a:ea typeface="MS PGothic" charset="0"/>
                <a:cs typeface="MS PGothic" charset="0"/>
              </a:defRPr>
            </a:lvl4pPr>
            <a:lvl5pPr marL="2057400" indent="-228600" eaLnBrk="0" hangingPunct="0">
              <a:defRPr>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Tahoma" charset="0"/>
                <a:ea typeface="MS PGothic" charset="0"/>
                <a:cs typeface="MS PGothic" charset="0"/>
              </a:defRPr>
            </a:lvl9pPr>
          </a:lstStyle>
          <a:p>
            <a:pPr eaLnBrk="1" hangingPunct="1">
              <a:defRPr/>
            </a:pPr>
            <a:fld id="{A51FBA0C-FAF7-7444-9FD9-4DB76C8C7BAB}" type="slidenum">
              <a:rPr lang="en-GB" smtClean="0">
                <a:latin typeface="Arial" charset="0"/>
              </a:rPr>
              <a:pPr eaLnBrk="1" hangingPunct="1">
                <a:defRPr/>
              </a:pPr>
              <a:t>95</a:t>
            </a:fld>
            <a:endParaRPr lang="en-GB" smtClean="0">
              <a:latin typeface="Arial" charset="0"/>
            </a:endParaRPr>
          </a:p>
        </p:txBody>
      </p:sp>
      <p:sp>
        <p:nvSpPr>
          <p:cNvPr id="317442" name="Rectangle 2"/>
          <p:cNvSpPr>
            <a:spLocks noGrp="1" noRot="1" noChangeAspect="1" noChangeArrowheads="1" noTextEdit="1"/>
          </p:cNvSpPr>
          <p:nvPr>
            <p:ph type="sldImg"/>
          </p:nvPr>
        </p:nvSpPr>
        <p:spPr>
          <a:ln/>
        </p:spPr>
      </p:sp>
      <p:sp>
        <p:nvSpPr>
          <p:cNvPr id="317443"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Tahoma" charset="0"/>
                <a:ea typeface="MS PGothic" charset="0"/>
                <a:cs typeface="MS PGothic" charset="0"/>
              </a:defRPr>
            </a:lvl1pPr>
            <a:lvl2pPr marL="742950" indent="-285750" eaLnBrk="0" hangingPunct="0">
              <a:defRPr>
                <a:solidFill>
                  <a:schemeClr val="tx1"/>
                </a:solidFill>
                <a:latin typeface="Tahoma" charset="0"/>
                <a:ea typeface="MS PGothic" charset="0"/>
                <a:cs typeface="MS PGothic" charset="0"/>
              </a:defRPr>
            </a:lvl2pPr>
            <a:lvl3pPr marL="1143000" indent="-228600" eaLnBrk="0" hangingPunct="0">
              <a:defRPr>
                <a:solidFill>
                  <a:schemeClr val="tx1"/>
                </a:solidFill>
                <a:latin typeface="Tahoma" charset="0"/>
                <a:ea typeface="MS PGothic" charset="0"/>
                <a:cs typeface="MS PGothic" charset="0"/>
              </a:defRPr>
            </a:lvl3pPr>
            <a:lvl4pPr marL="1600200" indent="-228600" eaLnBrk="0" hangingPunct="0">
              <a:defRPr>
                <a:solidFill>
                  <a:schemeClr val="tx1"/>
                </a:solidFill>
                <a:latin typeface="Tahoma" charset="0"/>
                <a:ea typeface="MS PGothic" charset="0"/>
                <a:cs typeface="MS PGothic" charset="0"/>
              </a:defRPr>
            </a:lvl4pPr>
            <a:lvl5pPr marL="2057400" indent="-228600" eaLnBrk="0" hangingPunct="0">
              <a:defRPr>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Tahoma" charset="0"/>
                <a:ea typeface="MS PGothic" charset="0"/>
                <a:cs typeface="MS PGothic" charset="0"/>
              </a:defRPr>
            </a:lvl9pPr>
          </a:lstStyle>
          <a:p>
            <a:pPr eaLnBrk="1" hangingPunct="1">
              <a:defRPr/>
            </a:pPr>
            <a:fld id="{87CB8D8D-C37F-FD49-9889-302526CE4FE0}" type="slidenum">
              <a:rPr lang="en-GB" smtClean="0">
                <a:latin typeface="Arial" charset="0"/>
              </a:rPr>
              <a:pPr eaLnBrk="1" hangingPunct="1">
                <a:defRPr/>
              </a:pPr>
              <a:t>96</a:t>
            </a:fld>
            <a:endParaRPr lang="en-GB" smtClean="0">
              <a:latin typeface="Arial" charset="0"/>
            </a:endParaRPr>
          </a:p>
        </p:txBody>
      </p:sp>
      <p:sp>
        <p:nvSpPr>
          <p:cNvPr id="319490" name="Rectangle 2"/>
          <p:cNvSpPr>
            <a:spLocks noGrp="1" noRot="1" noChangeAspect="1" noChangeArrowheads="1" noTextEdit="1"/>
          </p:cNvSpPr>
          <p:nvPr>
            <p:ph type="sldImg"/>
          </p:nvPr>
        </p:nvSpPr>
        <p:spPr>
          <a:ln/>
        </p:spPr>
      </p:sp>
      <p:sp>
        <p:nvSpPr>
          <p:cNvPr id="319491"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Tahoma" charset="0"/>
                <a:ea typeface="MS PGothic" charset="0"/>
                <a:cs typeface="MS PGothic" charset="0"/>
              </a:defRPr>
            </a:lvl1pPr>
            <a:lvl2pPr marL="742950" indent="-285750" eaLnBrk="0" hangingPunct="0">
              <a:defRPr>
                <a:solidFill>
                  <a:schemeClr val="tx1"/>
                </a:solidFill>
                <a:latin typeface="Tahoma" charset="0"/>
                <a:ea typeface="MS PGothic" charset="0"/>
                <a:cs typeface="MS PGothic" charset="0"/>
              </a:defRPr>
            </a:lvl2pPr>
            <a:lvl3pPr marL="1143000" indent="-228600" eaLnBrk="0" hangingPunct="0">
              <a:defRPr>
                <a:solidFill>
                  <a:schemeClr val="tx1"/>
                </a:solidFill>
                <a:latin typeface="Tahoma" charset="0"/>
                <a:ea typeface="MS PGothic" charset="0"/>
                <a:cs typeface="MS PGothic" charset="0"/>
              </a:defRPr>
            </a:lvl3pPr>
            <a:lvl4pPr marL="1600200" indent="-228600" eaLnBrk="0" hangingPunct="0">
              <a:defRPr>
                <a:solidFill>
                  <a:schemeClr val="tx1"/>
                </a:solidFill>
                <a:latin typeface="Tahoma" charset="0"/>
                <a:ea typeface="MS PGothic" charset="0"/>
                <a:cs typeface="MS PGothic" charset="0"/>
              </a:defRPr>
            </a:lvl4pPr>
            <a:lvl5pPr marL="2057400" indent="-228600" eaLnBrk="0" hangingPunct="0">
              <a:defRPr>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Tahoma" charset="0"/>
                <a:ea typeface="MS PGothic" charset="0"/>
                <a:cs typeface="MS PGothic" charset="0"/>
              </a:defRPr>
            </a:lvl9pPr>
          </a:lstStyle>
          <a:p>
            <a:pPr eaLnBrk="1" hangingPunct="1">
              <a:defRPr/>
            </a:pPr>
            <a:fld id="{2FD6A1DB-8A53-214A-9B80-72D558C9A827}" type="slidenum">
              <a:rPr lang="en-GB" smtClean="0">
                <a:latin typeface="Arial" charset="0"/>
              </a:rPr>
              <a:pPr eaLnBrk="1" hangingPunct="1">
                <a:defRPr/>
              </a:pPr>
              <a:t>97</a:t>
            </a:fld>
            <a:endParaRPr lang="en-GB" smtClean="0">
              <a:latin typeface="Arial" charset="0"/>
            </a:endParaRPr>
          </a:p>
        </p:txBody>
      </p:sp>
      <p:sp>
        <p:nvSpPr>
          <p:cNvPr id="321538" name="Rectangle 2"/>
          <p:cNvSpPr>
            <a:spLocks noGrp="1" noRot="1" noChangeAspect="1" noChangeArrowheads="1" noTextEdit="1"/>
          </p:cNvSpPr>
          <p:nvPr>
            <p:ph type="sldImg"/>
          </p:nvPr>
        </p:nvSpPr>
        <p:spPr>
          <a:ln/>
        </p:spPr>
      </p:sp>
      <p:sp>
        <p:nvSpPr>
          <p:cNvPr id="321539"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Tahoma" charset="0"/>
                <a:ea typeface="MS PGothic" charset="0"/>
                <a:cs typeface="MS PGothic" charset="0"/>
              </a:defRPr>
            </a:lvl1pPr>
            <a:lvl2pPr marL="742950" indent="-285750" eaLnBrk="0" hangingPunct="0">
              <a:defRPr>
                <a:solidFill>
                  <a:schemeClr val="tx1"/>
                </a:solidFill>
                <a:latin typeface="Tahoma" charset="0"/>
                <a:ea typeface="MS PGothic" charset="0"/>
                <a:cs typeface="MS PGothic" charset="0"/>
              </a:defRPr>
            </a:lvl2pPr>
            <a:lvl3pPr marL="1143000" indent="-228600" eaLnBrk="0" hangingPunct="0">
              <a:defRPr>
                <a:solidFill>
                  <a:schemeClr val="tx1"/>
                </a:solidFill>
                <a:latin typeface="Tahoma" charset="0"/>
                <a:ea typeface="MS PGothic" charset="0"/>
                <a:cs typeface="MS PGothic" charset="0"/>
              </a:defRPr>
            </a:lvl3pPr>
            <a:lvl4pPr marL="1600200" indent="-228600" eaLnBrk="0" hangingPunct="0">
              <a:defRPr>
                <a:solidFill>
                  <a:schemeClr val="tx1"/>
                </a:solidFill>
                <a:latin typeface="Tahoma" charset="0"/>
                <a:ea typeface="MS PGothic" charset="0"/>
                <a:cs typeface="MS PGothic" charset="0"/>
              </a:defRPr>
            </a:lvl4pPr>
            <a:lvl5pPr marL="2057400" indent="-228600" eaLnBrk="0" hangingPunct="0">
              <a:defRPr>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Tahoma" charset="0"/>
                <a:ea typeface="MS PGothic" charset="0"/>
                <a:cs typeface="MS PGothic" charset="0"/>
              </a:defRPr>
            </a:lvl9pPr>
          </a:lstStyle>
          <a:p>
            <a:pPr eaLnBrk="1" hangingPunct="1">
              <a:defRPr/>
            </a:pPr>
            <a:fld id="{5D16CEDA-0FE5-1A44-872A-3101AB678CCD}" type="slidenum">
              <a:rPr lang="en-GB" smtClean="0">
                <a:latin typeface="Arial" charset="0"/>
              </a:rPr>
              <a:pPr eaLnBrk="1" hangingPunct="1">
                <a:defRPr/>
              </a:pPr>
              <a:t>98</a:t>
            </a:fld>
            <a:endParaRPr lang="en-GB" smtClean="0">
              <a:latin typeface="Arial" charset="0"/>
            </a:endParaRPr>
          </a:p>
        </p:txBody>
      </p:sp>
      <p:sp>
        <p:nvSpPr>
          <p:cNvPr id="323586" name="Rectangle 2"/>
          <p:cNvSpPr>
            <a:spLocks noGrp="1" noRot="1" noChangeAspect="1" noChangeArrowheads="1" noTextEdit="1"/>
          </p:cNvSpPr>
          <p:nvPr>
            <p:ph type="sldImg"/>
          </p:nvPr>
        </p:nvSpPr>
        <p:spPr>
          <a:ln/>
        </p:spPr>
      </p:sp>
      <p:sp>
        <p:nvSpPr>
          <p:cNvPr id="323587"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Tahoma" charset="0"/>
                <a:ea typeface="MS PGothic" charset="0"/>
                <a:cs typeface="MS PGothic" charset="0"/>
              </a:defRPr>
            </a:lvl1pPr>
            <a:lvl2pPr marL="742950" indent="-285750" eaLnBrk="0" hangingPunct="0">
              <a:defRPr>
                <a:solidFill>
                  <a:schemeClr val="tx1"/>
                </a:solidFill>
                <a:latin typeface="Tahoma" charset="0"/>
                <a:ea typeface="MS PGothic" charset="0"/>
                <a:cs typeface="MS PGothic" charset="0"/>
              </a:defRPr>
            </a:lvl2pPr>
            <a:lvl3pPr marL="1143000" indent="-228600" eaLnBrk="0" hangingPunct="0">
              <a:defRPr>
                <a:solidFill>
                  <a:schemeClr val="tx1"/>
                </a:solidFill>
                <a:latin typeface="Tahoma" charset="0"/>
                <a:ea typeface="MS PGothic" charset="0"/>
                <a:cs typeface="MS PGothic" charset="0"/>
              </a:defRPr>
            </a:lvl3pPr>
            <a:lvl4pPr marL="1600200" indent="-228600" eaLnBrk="0" hangingPunct="0">
              <a:defRPr>
                <a:solidFill>
                  <a:schemeClr val="tx1"/>
                </a:solidFill>
                <a:latin typeface="Tahoma" charset="0"/>
                <a:ea typeface="MS PGothic" charset="0"/>
                <a:cs typeface="MS PGothic" charset="0"/>
              </a:defRPr>
            </a:lvl4pPr>
            <a:lvl5pPr marL="2057400" indent="-228600" eaLnBrk="0" hangingPunct="0">
              <a:defRPr>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Tahoma" charset="0"/>
                <a:ea typeface="MS PGothic" charset="0"/>
                <a:cs typeface="MS PGothic" charset="0"/>
              </a:defRPr>
            </a:lvl9pPr>
          </a:lstStyle>
          <a:p>
            <a:pPr eaLnBrk="1" hangingPunct="1">
              <a:defRPr/>
            </a:pPr>
            <a:fld id="{449C0E46-65F6-7E49-8FD7-1C6C661753B6}" type="slidenum">
              <a:rPr lang="en-GB" smtClean="0">
                <a:latin typeface="Arial" charset="0"/>
              </a:rPr>
              <a:pPr eaLnBrk="1" hangingPunct="1">
                <a:defRPr/>
              </a:pPr>
              <a:t>99</a:t>
            </a:fld>
            <a:endParaRPr lang="en-GB" smtClean="0">
              <a:latin typeface="Arial" charset="0"/>
            </a:endParaRPr>
          </a:p>
        </p:txBody>
      </p:sp>
      <p:sp>
        <p:nvSpPr>
          <p:cNvPr id="329730" name="Rectangle 2"/>
          <p:cNvSpPr>
            <a:spLocks noGrp="1" noRot="1" noChangeAspect="1" noChangeArrowheads="1" noTextEdit="1"/>
          </p:cNvSpPr>
          <p:nvPr>
            <p:ph type="sldImg"/>
          </p:nvPr>
        </p:nvSpPr>
        <p:spPr>
          <a:ln/>
        </p:spPr>
      </p:sp>
      <p:sp>
        <p:nvSpPr>
          <p:cNvPr id="329731"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Tahoma" charset="0"/>
                <a:ea typeface="MS PGothic" charset="0"/>
                <a:cs typeface="MS PGothic" charset="0"/>
              </a:defRPr>
            </a:lvl1pPr>
            <a:lvl2pPr marL="742950" indent="-285750" eaLnBrk="0" hangingPunct="0">
              <a:defRPr>
                <a:solidFill>
                  <a:schemeClr val="tx1"/>
                </a:solidFill>
                <a:latin typeface="Tahoma" charset="0"/>
                <a:ea typeface="MS PGothic" charset="0"/>
                <a:cs typeface="MS PGothic" charset="0"/>
              </a:defRPr>
            </a:lvl2pPr>
            <a:lvl3pPr marL="1143000" indent="-228600" eaLnBrk="0" hangingPunct="0">
              <a:defRPr>
                <a:solidFill>
                  <a:schemeClr val="tx1"/>
                </a:solidFill>
                <a:latin typeface="Tahoma" charset="0"/>
                <a:ea typeface="MS PGothic" charset="0"/>
                <a:cs typeface="MS PGothic" charset="0"/>
              </a:defRPr>
            </a:lvl3pPr>
            <a:lvl4pPr marL="1600200" indent="-228600" eaLnBrk="0" hangingPunct="0">
              <a:defRPr>
                <a:solidFill>
                  <a:schemeClr val="tx1"/>
                </a:solidFill>
                <a:latin typeface="Tahoma" charset="0"/>
                <a:ea typeface="MS PGothic" charset="0"/>
                <a:cs typeface="MS PGothic" charset="0"/>
              </a:defRPr>
            </a:lvl4pPr>
            <a:lvl5pPr marL="2057400" indent="-228600" eaLnBrk="0" hangingPunct="0">
              <a:defRPr>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Tahoma" charset="0"/>
                <a:ea typeface="MS PGothic" charset="0"/>
                <a:cs typeface="MS PGothic" charset="0"/>
              </a:defRPr>
            </a:lvl9pPr>
          </a:lstStyle>
          <a:p>
            <a:pPr eaLnBrk="1" hangingPunct="1">
              <a:defRPr/>
            </a:pPr>
            <a:fld id="{9E8682B5-D3F3-394F-A8BD-D7606FF0AD40}" type="slidenum">
              <a:rPr lang="en-GB" smtClean="0">
                <a:latin typeface="Arial" charset="0"/>
              </a:rPr>
              <a:pPr eaLnBrk="1" hangingPunct="1">
                <a:defRPr/>
              </a:pPr>
              <a:t>100</a:t>
            </a:fld>
            <a:endParaRPr lang="en-GB" smtClean="0">
              <a:latin typeface="Arial" charset="0"/>
            </a:endParaRPr>
          </a:p>
        </p:txBody>
      </p:sp>
      <p:sp>
        <p:nvSpPr>
          <p:cNvPr id="331778" name="Rectangle 2"/>
          <p:cNvSpPr>
            <a:spLocks noGrp="1" noRot="1" noChangeAspect="1" noChangeArrowheads="1" noTextEdit="1"/>
          </p:cNvSpPr>
          <p:nvPr>
            <p:ph type="sldImg"/>
          </p:nvPr>
        </p:nvSpPr>
        <p:spPr>
          <a:ln/>
        </p:spPr>
      </p:sp>
      <p:sp>
        <p:nvSpPr>
          <p:cNvPr id="331779"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Tahoma" charset="0"/>
                <a:ea typeface="MS PGothic" charset="0"/>
                <a:cs typeface="MS PGothic" charset="0"/>
              </a:defRPr>
            </a:lvl1pPr>
            <a:lvl2pPr marL="742950" indent="-285750" eaLnBrk="0" hangingPunct="0">
              <a:defRPr>
                <a:solidFill>
                  <a:schemeClr val="tx1"/>
                </a:solidFill>
                <a:latin typeface="Tahoma" charset="0"/>
                <a:ea typeface="MS PGothic" charset="0"/>
                <a:cs typeface="MS PGothic" charset="0"/>
              </a:defRPr>
            </a:lvl2pPr>
            <a:lvl3pPr marL="1143000" indent="-228600" eaLnBrk="0" hangingPunct="0">
              <a:defRPr>
                <a:solidFill>
                  <a:schemeClr val="tx1"/>
                </a:solidFill>
                <a:latin typeface="Tahoma" charset="0"/>
                <a:ea typeface="MS PGothic" charset="0"/>
                <a:cs typeface="MS PGothic" charset="0"/>
              </a:defRPr>
            </a:lvl3pPr>
            <a:lvl4pPr marL="1600200" indent="-228600" eaLnBrk="0" hangingPunct="0">
              <a:defRPr>
                <a:solidFill>
                  <a:schemeClr val="tx1"/>
                </a:solidFill>
                <a:latin typeface="Tahoma" charset="0"/>
                <a:ea typeface="MS PGothic" charset="0"/>
                <a:cs typeface="MS PGothic" charset="0"/>
              </a:defRPr>
            </a:lvl4pPr>
            <a:lvl5pPr marL="2057400" indent="-228600" eaLnBrk="0" hangingPunct="0">
              <a:defRPr>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Tahoma" charset="0"/>
                <a:ea typeface="MS PGothic" charset="0"/>
                <a:cs typeface="MS PGothic" charset="0"/>
              </a:defRPr>
            </a:lvl9pPr>
          </a:lstStyle>
          <a:p>
            <a:pPr eaLnBrk="1" hangingPunct="1">
              <a:defRPr/>
            </a:pPr>
            <a:fld id="{53EE5945-9837-EE47-8860-7857D1EFA7F9}" type="slidenum">
              <a:rPr lang="en-GB" smtClean="0">
                <a:latin typeface="Arial" charset="0"/>
              </a:rPr>
              <a:pPr eaLnBrk="1" hangingPunct="1">
                <a:defRPr/>
              </a:pPr>
              <a:t>101</a:t>
            </a:fld>
            <a:endParaRPr lang="en-GB" smtClean="0">
              <a:latin typeface="Arial" charset="0"/>
            </a:endParaRPr>
          </a:p>
        </p:txBody>
      </p:sp>
      <p:sp>
        <p:nvSpPr>
          <p:cNvPr id="333826" name="Rectangle 2"/>
          <p:cNvSpPr>
            <a:spLocks noGrp="1" noRot="1" noChangeAspect="1" noChangeArrowheads="1" noTextEdit="1"/>
          </p:cNvSpPr>
          <p:nvPr>
            <p:ph type="sldImg"/>
          </p:nvPr>
        </p:nvSpPr>
        <p:spPr>
          <a:ln/>
        </p:spPr>
      </p:sp>
      <p:sp>
        <p:nvSpPr>
          <p:cNvPr id="333827"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Tahoma" charset="0"/>
                <a:ea typeface="MS PGothic" charset="0"/>
                <a:cs typeface="MS PGothic" charset="0"/>
              </a:defRPr>
            </a:lvl1pPr>
            <a:lvl2pPr marL="742950" indent="-285750" eaLnBrk="0" hangingPunct="0">
              <a:defRPr>
                <a:solidFill>
                  <a:schemeClr val="tx1"/>
                </a:solidFill>
                <a:latin typeface="Tahoma" charset="0"/>
                <a:ea typeface="MS PGothic" charset="0"/>
                <a:cs typeface="MS PGothic" charset="0"/>
              </a:defRPr>
            </a:lvl2pPr>
            <a:lvl3pPr marL="1143000" indent="-228600" eaLnBrk="0" hangingPunct="0">
              <a:defRPr>
                <a:solidFill>
                  <a:schemeClr val="tx1"/>
                </a:solidFill>
                <a:latin typeface="Tahoma" charset="0"/>
                <a:ea typeface="MS PGothic" charset="0"/>
                <a:cs typeface="MS PGothic" charset="0"/>
              </a:defRPr>
            </a:lvl3pPr>
            <a:lvl4pPr marL="1600200" indent="-228600" eaLnBrk="0" hangingPunct="0">
              <a:defRPr>
                <a:solidFill>
                  <a:schemeClr val="tx1"/>
                </a:solidFill>
                <a:latin typeface="Tahoma" charset="0"/>
                <a:ea typeface="MS PGothic" charset="0"/>
                <a:cs typeface="MS PGothic" charset="0"/>
              </a:defRPr>
            </a:lvl4pPr>
            <a:lvl5pPr marL="2057400" indent="-228600" eaLnBrk="0" hangingPunct="0">
              <a:defRPr>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Tahoma" charset="0"/>
                <a:ea typeface="MS PGothic" charset="0"/>
                <a:cs typeface="MS PGothic" charset="0"/>
              </a:defRPr>
            </a:lvl9pPr>
          </a:lstStyle>
          <a:p>
            <a:pPr eaLnBrk="1" hangingPunct="1">
              <a:defRPr/>
            </a:pPr>
            <a:fld id="{F2AE3B67-DF7B-8D42-A41A-CBC14E5601CA}" type="slidenum">
              <a:rPr lang="en-GB" smtClean="0">
                <a:latin typeface="Arial" charset="0"/>
              </a:rPr>
              <a:pPr eaLnBrk="1" hangingPunct="1">
                <a:defRPr/>
              </a:pPr>
              <a:t>102</a:t>
            </a:fld>
            <a:endParaRPr lang="en-GB" smtClean="0">
              <a:latin typeface="Arial" charset="0"/>
            </a:endParaRPr>
          </a:p>
        </p:txBody>
      </p:sp>
      <p:sp>
        <p:nvSpPr>
          <p:cNvPr id="335874" name="Rectangle 2"/>
          <p:cNvSpPr>
            <a:spLocks noGrp="1" noRot="1" noChangeAspect="1" noChangeArrowheads="1" noTextEdit="1"/>
          </p:cNvSpPr>
          <p:nvPr>
            <p:ph type="sldImg"/>
          </p:nvPr>
        </p:nvSpPr>
        <p:spPr>
          <a:ln/>
        </p:spPr>
      </p:sp>
      <p:sp>
        <p:nvSpPr>
          <p:cNvPr id="335875"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Tahoma" charset="0"/>
                <a:ea typeface="MS PGothic" charset="0"/>
                <a:cs typeface="MS PGothic" charset="0"/>
              </a:defRPr>
            </a:lvl1pPr>
            <a:lvl2pPr marL="742950" indent="-285750" eaLnBrk="0" hangingPunct="0">
              <a:defRPr>
                <a:solidFill>
                  <a:schemeClr val="tx1"/>
                </a:solidFill>
                <a:latin typeface="Tahoma" charset="0"/>
                <a:ea typeface="MS PGothic" charset="0"/>
                <a:cs typeface="MS PGothic" charset="0"/>
              </a:defRPr>
            </a:lvl2pPr>
            <a:lvl3pPr marL="1143000" indent="-228600" eaLnBrk="0" hangingPunct="0">
              <a:defRPr>
                <a:solidFill>
                  <a:schemeClr val="tx1"/>
                </a:solidFill>
                <a:latin typeface="Tahoma" charset="0"/>
                <a:ea typeface="MS PGothic" charset="0"/>
                <a:cs typeface="MS PGothic" charset="0"/>
              </a:defRPr>
            </a:lvl3pPr>
            <a:lvl4pPr marL="1600200" indent="-228600" eaLnBrk="0" hangingPunct="0">
              <a:defRPr>
                <a:solidFill>
                  <a:schemeClr val="tx1"/>
                </a:solidFill>
                <a:latin typeface="Tahoma" charset="0"/>
                <a:ea typeface="MS PGothic" charset="0"/>
                <a:cs typeface="MS PGothic" charset="0"/>
              </a:defRPr>
            </a:lvl4pPr>
            <a:lvl5pPr marL="2057400" indent="-228600" eaLnBrk="0" hangingPunct="0">
              <a:defRPr>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Tahoma" charset="0"/>
                <a:ea typeface="MS PGothic" charset="0"/>
                <a:cs typeface="MS PGothic" charset="0"/>
              </a:defRPr>
            </a:lvl9pPr>
          </a:lstStyle>
          <a:p>
            <a:pPr eaLnBrk="1" hangingPunct="1">
              <a:defRPr/>
            </a:pPr>
            <a:fld id="{7528E517-7400-E04F-8E3F-036642B23C0A}" type="slidenum">
              <a:rPr lang="en-GB" smtClean="0">
                <a:latin typeface="Arial" charset="0"/>
              </a:rPr>
              <a:pPr eaLnBrk="1" hangingPunct="1">
                <a:defRPr/>
              </a:pPr>
              <a:t>103</a:t>
            </a:fld>
            <a:endParaRPr lang="en-GB" smtClean="0">
              <a:latin typeface="Arial" charset="0"/>
            </a:endParaRPr>
          </a:p>
        </p:txBody>
      </p:sp>
      <p:sp>
        <p:nvSpPr>
          <p:cNvPr id="337922" name="Rectangle 2"/>
          <p:cNvSpPr>
            <a:spLocks noGrp="1" noRot="1" noChangeAspect="1" noChangeArrowheads="1" noTextEdit="1"/>
          </p:cNvSpPr>
          <p:nvPr>
            <p:ph type="sldImg"/>
          </p:nvPr>
        </p:nvSpPr>
        <p:spPr>
          <a:ln/>
        </p:spPr>
      </p:sp>
      <p:sp>
        <p:nvSpPr>
          <p:cNvPr id="337923"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Tahoma" charset="0"/>
                <a:ea typeface="MS PGothic" charset="0"/>
                <a:cs typeface="MS PGothic" charset="0"/>
              </a:defRPr>
            </a:lvl1pPr>
            <a:lvl2pPr marL="742950" indent="-285750" eaLnBrk="0" hangingPunct="0">
              <a:defRPr>
                <a:solidFill>
                  <a:schemeClr val="tx1"/>
                </a:solidFill>
                <a:latin typeface="Tahoma" charset="0"/>
                <a:ea typeface="MS PGothic" charset="0"/>
                <a:cs typeface="MS PGothic" charset="0"/>
              </a:defRPr>
            </a:lvl2pPr>
            <a:lvl3pPr marL="1143000" indent="-228600" eaLnBrk="0" hangingPunct="0">
              <a:defRPr>
                <a:solidFill>
                  <a:schemeClr val="tx1"/>
                </a:solidFill>
                <a:latin typeface="Tahoma" charset="0"/>
                <a:ea typeface="MS PGothic" charset="0"/>
                <a:cs typeface="MS PGothic" charset="0"/>
              </a:defRPr>
            </a:lvl3pPr>
            <a:lvl4pPr marL="1600200" indent="-228600" eaLnBrk="0" hangingPunct="0">
              <a:defRPr>
                <a:solidFill>
                  <a:schemeClr val="tx1"/>
                </a:solidFill>
                <a:latin typeface="Tahoma" charset="0"/>
                <a:ea typeface="MS PGothic" charset="0"/>
                <a:cs typeface="MS PGothic" charset="0"/>
              </a:defRPr>
            </a:lvl4pPr>
            <a:lvl5pPr marL="2057400" indent="-228600" eaLnBrk="0" hangingPunct="0">
              <a:defRPr>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Tahoma" charset="0"/>
                <a:ea typeface="MS PGothic" charset="0"/>
                <a:cs typeface="MS PGothic" charset="0"/>
              </a:defRPr>
            </a:lvl9pPr>
          </a:lstStyle>
          <a:p>
            <a:pPr eaLnBrk="1" hangingPunct="1">
              <a:defRPr/>
            </a:pPr>
            <a:fld id="{52F184DC-8679-A64B-BF1F-24D5C93E1D26}" type="slidenum">
              <a:rPr lang="en-GB" smtClean="0">
                <a:latin typeface="Arial" charset="0"/>
              </a:rPr>
              <a:pPr eaLnBrk="1" hangingPunct="1">
                <a:defRPr/>
              </a:pPr>
              <a:t>104</a:t>
            </a:fld>
            <a:endParaRPr lang="en-GB" smtClean="0">
              <a:latin typeface="Arial" charset="0"/>
            </a:endParaRPr>
          </a:p>
        </p:txBody>
      </p:sp>
      <p:sp>
        <p:nvSpPr>
          <p:cNvPr id="339970" name="Rectangle 2"/>
          <p:cNvSpPr>
            <a:spLocks noGrp="1" noRot="1" noChangeAspect="1" noChangeArrowheads="1" noTextEdit="1"/>
          </p:cNvSpPr>
          <p:nvPr>
            <p:ph type="sldImg"/>
          </p:nvPr>
        </p:nvSpPr>
        <p:spPr>
          <a:ln/>
        </p:spPr>
      </p:sp>
      <p:sp>
        <p:nvSpPr>
          <p:cNvPr id="339971"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Tahoma" charset="0"/>
                <a:ea typeface="MS PGothic" charset="0"/>
                <a:cs typeface="MS PGothic" charset="0"/>
              </a:defRPr>
            </a:lvl1pPr>
            <a:lvl2pPr marL="742950" indent="-285750" eaLnBrk="0" hangingPunct="0">
              <a:defRPr>
                <a:solidFill>
                  <a:schemeClr val="tx1"/>
                </a:solidFill>
                <a:latin typeface="Tahoma" charset="0"/>
                <a:ea typeface="MS PGothic" charset="0"/>
                <a:cs typeface="MS PGothic" charset="0"/>
              </a:defRPr>
            </a:lvl2pPr>
            <a:lvl3pPr marL="1143000" indent="-228600" eaLnBrk="0" hangingPunct="0">
              <a:defRPr>
                <a:solidFill>
                  <a:schemeClr val="tx1"/>
                </a:solidFill>
                <a:latin typeface="Tahoma" charset="0"/>
                <a:ea typeface="MS PGothic" charset="0"/>
                <a:cs typeface="MS PGothic" charset="0"/>
              </a:defRPr>
            </a:lvl3pPr>
            <a:lvl4pPr marL="1600200" indent="-228600" eaLnBrk="0" hangingPunct="0">
              <a:defRPr>
                <a:solidFill>
                  <a:schemeClr val="tx1"/>
                </a:solidFill>
                <a:latin typeface="Tahoma" charset="0"/>
                <a:ea typeface="MS PGothic" charset="0"/>
                <a:cs typeface="MS PGothic" charset="0"/>
              </a:defRPr>
            </a:lvl4pPr>
            <a:lvl5pPr marL="2057400" indent="-228600" eaLnBrk="0" hangingPunct="0">
              <a:defRPr>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Tahoma" charset="0"/>
                <a:ea typeface="MS PGothic" charset="0"/>
                <a:cs typeface="MS PGothic" charset="0"/>
              </a:defRPr>
            </a:lvl9pPr>
          </a:lstStyle>
          <a:p>
            <a:pPr eaLnBrk="1" hangingPunct="1">
              <a:defRPr/>
            </a:pPr>
            <a:fld id="{ADEB6F1A-D932-664A-AAAE-76EB6A38727D}" type="slidenum">
              <a:rPr lang="en-GB" smtClean="0">
                <a:latin typeface="Arial" charset="0"/>
              </a:rPr>
              <a:pPr eaLnBrk="1" hangingPunct="1">
                <a:defRPr/>
              </a:pPr>
              <a:t>105</a:t>
            </a:fld>
            <a:endParaRPr lang="en-GB" smtClean="0">
              <a:latin typeface="Arial" charset="0"/>
            </a:endParaRPr>
          </a:p>
        </p:txBody>
      </p:sp>
      <p:sp>
        <p:nvSpPr>
          <p:cNvPr id="342018" name="Rectangle 2"/>
          <p:cNvSpPr>
            <a:spLocks noGrp="1" noRot="1" noChangeAspect="1" noChangeArrowheads="1" noTextEdit="1"/>
          </p:cNvSpPr>
          <p:nvPr>
            <p:ph type="sldImg"/>
          </p:nvPr>
        </p:nvSpPr>
        <p:spPr>
          <a:ln/>
        </p:spPr>
      </p:sp>
      <p:sp>
        <p:nvSpPr>
          <p:cNvPr id="342019"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Tahoma" charset="0"/>
                <a:ea typeface="MS PGothic" charset="0"/>
                <a:cs typeface="MS PGothic" charset="0"/>
              </a:defRPr>
            </a:lvl1pPr>
            <a:lvl2pPr marL="742950" indent="-285750" eaLnBrk="0" hangingPunct="0">
              <a:defRPr>
                <a:solidFill>
                  <a:schemeClr val="tx1"/>
                </a:solidFill>
                <a:latin typeface="Tahoma" charset="0"/>
                <a:ea typeface="MS PGothic" charset="0"/>
                <a:cs typeface="MS PGothic" charset="0"/>
              </a:defRPr>
            </a:lvl2pPr>
            <a:lvl3pPr marL="1143000" indent="-228600" eaLnBrk="0" hangingPunct="0">
              <a:defRPr>
                <a:solidFill>
                  <a:schemeClr val="tx1"/>
                </a:solidFill>
                <a:latin typeface="Tahoma" charset="0"/>
                <a:ea typeface="MS PGothic" charset="0"/>
                <a:cs typeface="MS PGothic" charset="0"/>
              </a:defRPr>
            </a:lvl3pPr>
            <a:lvl4pPr marL="1600200" indent="-228600" eaLnBrk="0" hangingPunct="0">
              <a:defRPr>
                <a:solidFill>
                  <a:schemeClr val="tx1"/>
                </a:solidFill>
                <a:latin typeface="Tahoma" charset="0"/>
                <a:ea typeface="MS PGothic" charset="0"/>
                <a:cs typeface="MS PGothic" charset="0"/>
              </a:defRPr>
            </a:lvl4pPr>
            <a:lvl5pPr marL="2057400" indent="-228600" eaLnBrk="0" hangingPunct="0">
              <a:defRPr>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Tahoma" charset="0"/>
                <a:ea typeface="MS PGothic" charset="0"/>
                <a:cs typeface="MS PGothic" charset="0"/>
              </a:defRPr>
            </a:lvl9pPr>
          </a:lstStyle>
          <a:p>
            <a:pPr eaLnBrk="1" hangingPunct="1">
              <a:defRPr/>
            </a:pPr>
            <a:fld id="{2E647B8D-DA95-754D-BD37-7FCF6FBD8CCE}" type="slidenum">
              <a:rPr lang="en-GB" smtClean="0">
                <a:latin typeface="Arial" charset="0"/>
              </a:rPr>
              <a:pPr eaLnBrk="1" hangingPunct="1">
                <a:defRPr/>
              </a:pPr>
              <a:t>106</a:t>
            </a:fld>
            <a:endParaRPr lang="en-GB" smtClean="0">
              <a:latin typeface="Arial" charset="0"/>
            </a:endParaRPr>
          </a:p>
        </p:txBody>
      </p:sp>
      <p:sp>
        <p:nvSpPr>
          <p:cNvPr id="346114" name="Rectangle 2"/>
          <p:cNvSpPr>
            <a:spLocks noGrp="1" noRot="1" noChangeAspect="1" noChangeArrowheads="1" noTextEdit="1"/>
          </p:cNvSpPr>
          <p:nvPr>
            <p:ph type="sldImg"/>
          </p:nvPr>
        </p:nvSpPr>
        <p:spPr>
          <a:ln/>
        </p:spPr>
      </p:sp>
      <p:sp>
        <p:nvSpPr>
          <p:cNvPr id="346115"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Tahoma" charset="0"/>
                <a:ea typeface="MS PGothic" charset="0"/>
                <a:cs typeface="MS PGothic" charset="0"/>
              </a:defRPr>
            </a:lvl1pPr>
            <a:lvl2pPr marL="742950" indent="-285750" eaLnBrk="0" hangingPunct="0">
              <a:defRPr>
                <a:solidFill>
                  <a:schemeClr val="tx1"/>
                </a:solidFill>
                <a:latin typeface="Tahoma" charset="0"/>
                <a:ea typeface="MS PGothic" charset="0"/>
                <a:cs typeface="MS PGothic" charset="0"/>
              </a:defRPr>
            </a:lvl2pPr>
            <a:lvl3pPr marL="1143000" indent="-228600" eaLnBrk="0" hangingPunct="0">
              <a:defRPr>
                <a:solidFill>
                  <a:schemeClr val="tx1"/>
                </a:solidFill>
                <a:latin typeface="Tahoma" charset="0"/>
                <a:ea typeface="MS PGothic" charset="0"/>
                <a:cs typeface="MS PGothic" charset="0"/>
              </a:defRPr>
            </a:lvl3pPr>
            <a:lvl4pPr marL="1600200" indent="-228600" eaLnBrk="0" hangingPunct="0">
              <a:defRPr>
                <a:solidFill>
                  <a:schemeClr val="tx1"/>
                </a:solidFill>
                <a:latin typeface="Tahoma" charset="0"/>
                <a:ea typeface="MS PGothic" charset="0"/>
                <a:cs typeface="MS PGothic" charset="0"/>
              </a:defRPr>
            </a:lvl4pPr>
            <a:lvl5pPr marL="2057400" indent="-228600" eaLnBrk="0" hangingPunct="0">
              <a:defRPr>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Tahoma" charset="0"/>
                <a:ea typeface="MS PGothic" charset="0"/>
                <a:cs typeface="MS PGothic" charset="0"/>
              </a:defRPr>
            </a:lvl9pPr>
          </a:lstStyle>
          <a:p>
            <a:pPr eaLnBrk="1" hangingPunct="1">
              <a:defRPr/>
            </a:pPr>
            <a:fld id="{BA2720ED-60CC-A447-8C33-3161088B431D}" type="slidenum">
              <a:rPr lang="en-GB" smtClean="0">
                <a:latin typeface="Arial" charset="0"/>
              </a:rPr>
              <a:pPr eaLnBrk="1" hangingPunct="1">
                <a:defRPr/>
              </a:pPr>
              <a:t>107</a:t>
            </a:fld>
            <a:endParaRPr lang="en-GB" smtClean="0">
              <a:latin typeface="Arial" charset="0"/>
            </a:endParaRPr>
          </a:p>
        </p:txBody>
      </p:sp>
      <p:sp>
        <p:nvSpPr>
          <p:cNvPr id="350210" name="Rectangle 2"/>
          <p:cNvSpPr>
            <a:spLocks noGrp="1" noRot="1" noChangeAspect="1" noChangeArrowheads="1" noTextEdit="1"/>
          </p:cNvSpPr>
          <p:nvPr>
            <p:ph type="sldImg"/>
          </p:nvPr>
        </p:nvSpPr>
        <p:spPr>
          <a:ln/>
        </p:spPr>
      </p:sp>
      <p:sp>
        <p:nvSpPr>
          <p:cNvPr id="350211"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Tahoma" charset="0"/>
                <a:ea typeface="MS PGothic" charset="0"/>
                <a:cs typeface="MS PGothic" charset="0"/>
              </a:defRPr>
            </a:lvl1pPr>
            <a:lvl2pPr marL="742950" indent="-285750" eaLnBrk="0" hangingPunct="0">
              <a:defRPr>
                <a:solidFill>
                  <a:schemeClr val="tx1"/>
                </a:solidFill>
                <a:latin typeface="Tahoma" charset="0"/>
                <a:ea typeface="MS PGothic" charset="0"/>
                <a:cs typeface="MS PGothic" charset="0"/>
              </a:defRPr>
            </a:lvl2pPr>
            <a:lvl3pPr marL="1143000" indent="-228600" eaLnBrk="0" hangingPunct="0">
              <a:defRPr>
                <a:solidFill>
                  <a:schemeClr val="tx1"/>
                </a:solidFill>
                <a:latin typeface="Tahoma" charset="0"/>
                <a:ea typeface="MS PGothic" charset="0"/>
                <a:cs typeface="MS PGothic" charset="0"/>
              </a:defRPr>
            </a:lvl3pPr>
            <a:lvl4pPr marL="1600200" indent="-228600" eaLnBrk="0" hangingPunct="0">
              <a:defRPr>
                <a:solidFill>
                  <a:schemeClr val="tx1"/>
                </a:solidFill>
                <a:latin typeface="Tahoma" charset="0"/>
                <a:ea typeface="MS PGothic" charset="0"/>
                <a:cs typeface="MS PGothic" charset="0"/>
              </a:defRPr>
            </a:lvl4pPr>
            <a:lvl5pPr marL="2057400" indent="-228600" eaLnBrk="0" hangingPunct="0">
              <a:defRPr>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Tahoma" charset="0"/>
                <a:ea typeface="MS PGothic" charset="0"/>
                <a:cs typeface="MS PGothic" charset="0"/>
              </a:defRPr>
            </a:lvl9pPr>
          </a:lstStyle>
          <a:p>
            <a:pPr eaLnBrk="1" hangingPunct="1">
              <a:defRPr/>
            </a:pPr>
            <a:fld id="{E9F17182-5308-A24F-A839-875E2162F86B}" type="slidenum">
              <a:rPr lang="en-GB" smtClean="0">
                <a:latin typeface="Arial" charset="0"/>
              </a:rPr>
              <a:pPr eaLnBrk="1" hangingPunct="1">
                <a:defRPr/>
              </a:pPr>
              <a:t>108</a:t>
            </a:fld>
            <a:endParaRPr lang="en-GB" smtClean="0">
              <a:latin typeface="Arial" charset="0"/>
            </a:endParaRPr>
          </a:p>
        </p:txBody>
      </p:sp>
      <p:sp>
        <p:nvSpPr>
          <p:cNvPr id="352258" name="Rectangle 2"/>
          <p:cNvSpPr>
            <a:spLocks noGrp="1" noRot="1" noChangeAspect="1" noChangeArrowheads="1" noTextEdit="1"/>
          </p:cNvSpPr>
          <p:nvPr>
            <p:ph type="sldImg"/>
          </p:nvPr>
        </p:nvSpPr>
        <p:spPr>
          <a:ln/>
        </p:spPr>
      </p:sp>
      <p:sp>
        <p:nvSpPr>
          <p:cNvPr id="352259"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Tahoma" charset="0"/>
                <a:ea typeface="MS PGothic" charset="0"/>
                <a:cs typeface="MS PGothic" charset="0"/>
              </a:defRPr>
            </a:lvl1pPr>
            <a:lvl2pPr marL="742950" indent="-285750" eaLnBrk="0" hangingPunct="0">
              <a:defRPr>
                <a:solidFill>
                  <a:schemeClr val="tx1"/>
                </a:solidFill>
                <a:latin typeface="Tahoma" charset="0"/>
                <a:ea typeface="MS PGothic" charset="0"/>
                <a:cs typeface="MS PGothic" charset="0"/>
              </a:defRPr>
            </a:lvl2pPr>
            <a:lvl3pPr marL="1143000" indent="-228600" eaLnBrk="0" hangingPunct="0">
              <a:defRPr>
                <a:solidFill>
                  <a:schemeClr val="tx1"/>
                </a:solidFill>
                <a:latin typeface="Tahoma" charset="0"/>
                <a:ea typeface="MS PGothic" charset="0"/>
                <a:cs typeface="MS PGothic" charset="0"/>
              </a:defRPr>
            </a:lvl3pPr>
            <a:lvl4pPr marL="1600200" indent="-228600" eaLnBrk="0" hangingPunct="0">
              <a:defRPr>
                <a:solidFill>
                  <a:schemeClr val="tx1"/>
                </a:solidFill>
                <a:latin typeface="Tahoma" charset="0"/>
                <a:ea typeface="MS PGothic" charset="0"/>
                <a:cs typeface="MS PGothic" charset="0"/>
              </a:defRPr>
            </a:lvl4pPr>
            <a:lvl5pPr marL="2057400" indent="-228600" eaLnBrk="0" hangingPunct="0">
              <a:defRPr>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Tahoma" charset="0"/>
                <a:ea typeface="MS PGothic" charset="0"/>
                <a:cs typeface="MS PGothic" charset="0"/>
              </a:defRPr>
            </a:lvl9pPr>
          </a:lstStyle>
          <a:p>
            <a:pPr eaLnBrk="1" hangingPunct="1">
              <a:defRPr/>
            </a:pPr>
            <a:fld id="{E29F050B-3F35-DA46-9524-0E2D2A2D5830}" type="slidenum">
              <a:rPr lang="en-GB" smtClean="0">
                <a:latin typeface="Arial" charset="0"/>
              </a:rPr>
              <a:pPr eaLnBrk="1" hangingPunct="1">
                <a:defRPr/>
              </a:pPr>
              <a:t>109</a:t>
            </a:fld>
            <a:endParaRPr lang="en-GB" smtClean="0">
              <a:latin typeface="Arial" charset="0"/>
            </a:endParaRPr>
          </a:p>
        </p:txBody>
      </p:sp>
      <p:sp>
        <p:nvSpPr>
          <p:cNvPr id="354306" name="Rectangle 2"/>
          <p:cNvSpPr>
            <a:spLocks noGrp="1" noRot="1" noChangeAspect="1" noChangeArrowheads="1" noTextEdit="1"/>
          </p:cNvSpPr>
          <p:nvPr>
            <p:ph type="sldImg"/>
          </p:nvPr>
        </p:nvSpPr>
        <p:spPr>
          <a:ln/>
        </p:spPr>
      </p:sp>
      <p:sp>
        <p:nvSpPr>
          <p:cNvPr id="354307"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Tahoma" charset="0"/>
                <a:ea typeface="MS PGothic" charset="0"/>
                <a:cs typeface="MS PGothic" charset="0"/>
              </a:defRPr>
            </a:lvl1pPr>
            <a:lvl2pPr marL="742950" indent="-285750" eaLnBrk="0" hangingPunct="0">
              <a:defRPr>
                <a:solidFill>
                  <a:schemeClr val="tx1"/>
                </a:solidFill>
                <a:latin typeface="Tahoma" charset="0"/>
                <a:ea typeface="MS PGothic" charset="0"/>
                <a:cs typeface="MS PGothic" charset="0"/>
              </a:defRPr>
            </a:lvl2pPr>
            <a:lvl3pPr marL="1143000" indent="-228600" eaLnBrk="0" hangingPunct="0">
              <a:defRPr>
                <a:solidFill>
                  <a:schemeClr val="tx1"/>
                </a:solidFill>
                <a:latin typeface="Tahoma" charset="0"/>
                <a:ea typeface="MS PGothic" charset="0"/>
                <a:cs typeface="MS PGothic" charset="0"/>
              </a:defRPr>
            </a:lvl3pPr>
            <a:lvl4pPr marL="1600200" indent="-228600" eaLnBrk="0" hangingPunct="0">
              <a:defRPr>
                <a:solidFill>
                  <a:schemeClr val="tx1"/>
                </a:solidFill>
                <a:latin typeface="Tahoma" charset="0"/>
                <a:ea typeface="MS PGothic" charset="0"/>
                <a:cs typeface="MS PGothic" charset="0"/>
              </a:defRPr>
            </a:lvl4pPr>
            <a:lvl5pPr marL="2057400" indent="-228600" eaLnBrk="0" hangingPunct="0">
              <a:defRPr>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Tahoma" charset="0"/>
                <a:ea typeface="MS PGothic" charset="0"/>
                <a:cs typeface="MS PGothic" charset="0"/>
              </a:defRPr>
            </a:lvl9pPr>
          </a:lstStyle>
          <a:p>
            <a:pPr eaLnBrk="1" hangingPunct="1">
              <a:defRPr/>
            </a:pPr>
            <a:fld id="{C77CBBF0-21A9-E541-83FA-179639A33655}" type="slidenum">
              <a:rPr lang="en-GB" smtClean="0">
                <a:latin typeface="Arial" charset="0"/>
              </a:rPr>
              <a:pPr eaLnBrk="1" hangingPunct="1">
                <a:defRPr/>
              </a:pPr>
              <a:t>110</a:t>
            </a:fld>
            <a:endParaRPr lang="en-GB" smtClean="0">
              <a:latin typeface="Arial" charset="0"/>
            </a:endParaRPr>
          </a:p>
        </p:txBody>
      </p:sp>
      <p:sp>
        <p:nvSpPr>
          <p:cNvPr id="356354" name="Rectangle 2"/>
          <p:cNvSpPr>
            <a:spLocks noGrp="1" noRot="1" noChangeAspect="1" noChangeArrowheads="1" noTextEdit="1"/>
          </p:cNvSpPr>
          <p:nvPr>
            <p:ph type="sldImg"/>
          </p:nvPr>
        </p:nvSpPr>
        <p:spPr>
          <a:ln/>
        </p:spPr>
      </p:sp>
      <p:sp>
        <p:nvSpPr>
          <p:cNvPr id="356355"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Tahoma" charset="0"/>
                <a:ea typeface="MS PGothic" charset="0"/>
                <a:cs typeface="MS PGothic" charset="0"/>
              </a:defRPr>
            </a:lvl1pPr>
            <a:lvl2pPr marL="742950" indent="-285750" eaLnBrk="0" hangingPunct="0">
              <a:defRPr>
                <a:solidFill>
                  <a:schemeClr val="tx1"/>
                </a:solidFill>
                <a:latin typeface="Tahoma" charset="0"/>
                <a:ea typeface="MS PGothic" charset="0"/>
                <a:cs typeface="MS PGothic" charset="0"/>
              </a:defRPr>
            </a:lvl2pPr>
            <a:lvl3pPr marL="1143000" indent="-228600" eaLnBrk="0" hangingPunct="0">
              <a:defRPr>
                <a:solidFill>
                  <a:schemeClr val="tx1"/>
                </a:solidFill>
                <a:latin typeface="Tahoma" charset="0"/>
                <a:ea typeface="MS PGothic" charset="0"/>
                <a:cs typeface="MS PGothic" charset="0"/>
              </a:defRPr>
            </a:lvl3pPr>
            <a:lvl4pPr marL="1600200" indent="-228600" eaLnBrk="0" hangingPunct="0">
              <a:defRPr>
                <a:solidFill>
                  <a:schemeClr val="tx1"/>
                </a:solidFill>
                <a:latin typeface="Tahoma" charset="0"/>
                <a:ea typeface="MS PGothic" charset="0"/>
                <a:cs typeface="MS PGothic" charset="0"/>
              </a:defRPr>
            </a:lvl4pPr>
            <a:lvl5pPr marL="2057400" indent="-228600" eaLnBrk="0" hangingPunct="0">
              <a:defRPr>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Tahoma" charset="0"/>
                <a:ea typeface="MS PGothic" charset="0"/>
                <a:cs typeface="MS PGothic" charset="0"/>
              </a:defRPr>
            </a:lvl9pPr>
          </a:lstStyle>
          <a:p>
            <a:pPr eaLnBrk="1" hangingPunct="1">
              <a:defRPr/>
            </a:pPr>
            <a:fld id="{956288D8-B73E-D048-B9F2-6621DDF5D94B}" type="slidenum">
              <a:rPr lang="en-GB" smtClean="0">
                <a:latin typeface="Arial" charset="0"/>
              </a:rPr>
              <a:pPr eaLnBrk="1" hangingPunct="1">
                <a:defRPr/>
              </a:pPr>
              <a:t>111</a:t>
            </a:fld>
            <a:endParaRPr lang="en-GB" smtClean="0">
              <a:latin typeface="Arial" charset="0"/>
            </a:endParaRPr>
          </a:p>
        </p:txBody>
      </p:sp>
      <p:sp>
        <p:nvSpPr>
          <p:cNvPr id="358402" name="Rectangle 2"/>
          <p:cNvSpPr>
            <a:spLocks noGrp="1" noRot="1" noChangeAspect="1" noChangeArrowheads="1" noTextEdit="1"/>
          </p:cNvSpPr>
          <p:nvPr>
            <p:ph type="sldImg"/>
          </p:nvPr>
        </p:nvSpPr>
        <p:spPr>
          <a:ln/>
        </p:spPr>
      </p:sp>
      <p:sp>
        <p:nvSpPr>
          <p:cNvPr id="358403"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Tahoma" charset="0"/>
                <a:ea typeface="MS PGothic" charset="0"/>
                <a:cs typeface="MS PGothic" charset="0"/>
              </a:defRPr>
            </a:lvl1pPr>
            <a:lvl2pPr marL="742950" indent="-285750" eaLnBrk="0" hangingPunct="0">
              <a:defRPr>
                <a:solidFill>
                  <a:schemeClr val="tx1"/>
                </a:solidFill>
                <a:latin typeface="Tahoma" charset="0"/>
                <a:ea typeface="MS PGothic" charset="0"/>
                <a:cs typeface="MS PGothic" charset="0"/>
              </a:defRPr>
            </a:lvl2pPr>
            <a:lvl3pPr marL="1143000" indent="-228600" eaLnBrk="0" hangingPunct="0">
              <a:defRPr>
                <a:solidFill>
                  <a:schemeClr val="tx1"/>
                </a:solidFill>
                <a:latin typeface="Tahoma" charset="0"/>
                <a:ea typeface="MS PGothic" charset="0"/>
                <a:cs typeface="MS PGothic" charset="0"/>
              </a:defRPr>
            </a:lvl3pPr>
            <a:lvl4pPr marL="1600200" indent="-228600" eaLnBrk="0" hangingPunct="0">
              <a:defRPr>
                <a:solidFill>
                  <a:schemeClr val="tx1"/>
                </a:solidFill>
                <a:latin typeface="Tahoma" charset="0"/>
                <a:ea typeface="MS PGothic" charset="0"/>
                <a:cs typeface="MS PGothic" charset="0"/>
              </a:defRPr>
            </a:lvl4pPr>
            <a:lvl5pPr marL="2057400" indent="-228600" eaLnBrk="0" hangingPunct="0">
              <a:defRPr>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a:solidFill>
                  <a:schemeClr val="tx1"/>
                </a:solidFill>
                <a:latin typeface="Tahoma" charset="0"/>
                <a:ea typeface="MS PGothic" charset="0"/>
                <a:cs typeface="MS PGothic" charset="0"/>
              </a:defRPr>
            </a:lvl9pPr>
          </a:lstStyle>
          <a:p>
            <a:pPr eaLnBrk="1" hangingPunct="1">
              <a:defRPr/>
            </a:pPr>
            <a:fld id="{78D9BDF6-D085-8A4E-9535-78B2559F0DA7}" type="slidenum">
              <a:rPr lang="en-GB" smtClean="0">
                <a:latin typeface="Arial" charset="0"/>
              </a:rPr>
              <a:pPr eaLnBrk="1" hangingPunct="1">
                <a:defRPr/>
              </a:pPr>
              <a:t>112</a:t>
            </a:fld>
            <a:endParaRPr lang="en-GB" smtClean="0">
              <a:latin typeface="Arial" charset="0"/>
            </a:endParaRPr>
          </a:p>
        </p:txBody>
      </p:sp>
      <p:sp>
        <p:nvSpPr>
          <p:cNvPr id="364546" name="Rectangle 2"/>
          <p:cNvSpPr>
            <a:spLocks noGrp="1" noRot="1" noChangeAspect="1" noChangeArrowheads="1" noTextEdit="1"/>
          </p:cNvSpPr>
          <p:nvPr>
            <p:ph type="sldImg"/>
          </p:nvPr>
        </p:nvSpPr>
        <p:spPr>
          <a:xfrm>
            <a:off x="928922" y="687300"/>
            <a:ext cx="5001760" cy="3426258"/>
          </a:xfrm>
          <a:ln w="12700" cap="flat"/>
        </p:spPr>
      </p:sp>
      <p:sp>
        <p:nvSpPr>
          <p:cNvPr id="364547" name="Rectangle 3"/>
          <p:cNvSpPr>
            <a:spLocks noGrp="1" noChangeArrowheads="1"/>
          </p:cNvSpPr>
          <p:nvPr>
            <p:ph type="body" idx="1"/>
          </p:nvPr>
        </p:nvSpPr>
        <p:spPr>
          <a:ln/>
        </p:spPr>
        <p:txBody>
          <a:bodyPr lIns="92075" tIns="46038" rIns="92075" bIns="46038"/>
          <a:lstStyle/>
          <a:p>
            <a:pPr eaLnBrk="1" hangingPunct="1">
              <a:defRPr/>
            </a:pPr>
            <a:endParaRPr lang="en-US" smtClean="0">
              <a:ea typeface="ＭＳ Ｐゴシック"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t>20/03/16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t>20/03/16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82D6E88A-0186-7542-AEBC-AA33F71849EC}" type="datetimeFigureOut">
              <a:rPr lang="en-US" smtClean="0"/>
              <a:t>20/03/16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82D6E88A-0186-7542-AEBC-AA33F71849EC}" type="datetimeFigureOut">
              <a:rPr lang="en-US" smtClean="0"/>
              <a:t>20/03/16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82D6E88A-0186-7542-AEBC-AA33F71849EC}" type="datetimeFigureOut">
              <a:rPr lang="en-US" smtClean="0"/>
              <a:t>20/03/16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82D6E88A-0186-7542-AEBC-AA33F71849EC}" type="datetimeFigureOut">
              <a:rPr lang="en-US" smtClean="0"/>
              <a:t>20/03/16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D6E88A-0186-7542-AEBC-AA33F71849EC}" type="datetimeFigureOut">
              <a:rPr lang="en-US" smtClean="0"/>
              <a:t>20/03/16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2D6E88A-0186-7542-AEBC-AA33F71849EC}" type="datetimeFigureOut">
              <a:rPr lang="en-US" smtClean="0"/>
              <a:t>20/03/16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2D6E88A-0186-7542-AEBC-AA33F71849EC}" type="datetimeFigureOut">
              <a:rPr lang="en-US" smtClean="0"/>
              <a:t>20/03/16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t>20/03/16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t>20/03/16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600200"/>
            <a:ext cx="4038600" cy="2189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648200" y="3941763"/>
            <a:ext cx="4038600" cy="21891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5"/>
          <p:cNvSpPr>
            <a:spLocks noGrp="1"/>
          </p:cNvSpPr>
          <p:nvPr>
            <p:ph type="dt" sz="half" idx="10"/>
          </p:nvPr>
        </p:nvSpPr>
        <p:spPr>
          <a:xfrm>
            <a:off x="457200" y="6248400"/>
            <a:ext cx="2133600" cy="457200"/>
          </a:xfrm>
        </p:spPr>
        <p:txBody>
          <a:bodyPr/>
          <a:lstStyle>
            <a:lvl1pPr>
              <a:defRPr/>
            </a:lvl1pPr>
          </a:lstStyle>
          <a:p>
            <a:pPr>
              <a:defRPr/>
            </a:pPr>
            <a:endParaRPr lang="en-US"/>
          </a:p>
        </p:txBody>
      </p:sp>
      <p:sp>
        <p:nvSpPr>
          <p:cNvPr id="7" name="Footer Placeholder 6"/>
          <p:cNvSpPr>
            <a:spLocks noGrp="1"/>
          </p:cNvSpPr>
          <p:nvPr>
            <p:ph type="ftr" sz="quarter" idx="11"/>
          </p:nvPr>
        </p:nvSpPr>
        <p:spPr>
          <a:xfrm>
            <a:off x="3124200" y="6248400"/>
            <a:ext cx="2895600" cy="457200"/>
          </a:xfrm>
        </p:spPr>
        <p:txBody>
          <a:bodyPr/>
          <a:lstStyle>
            <a:lvl1pPr>
              <a:defRPr/>
            </a:lvl1pPr>
          </a:lstStyle>
          <a:p>
            <a:pPr>
              <a:defRPr/>
            </a:pPr>
            <a:endParaRPr lang="en-US"/>
          </a:p>
        </p:txBody>
      </p:sp>
      <p:sp>
        <p:nvSpPr>
          <p:cNvPr id="8" name="Slide Number Placeholder 7"/>
          <p:cNvSpPr>
            <a:spLocks noGrp="1"/>
          </p:cNvSpPr>
          <p:nvPr>
            <p:ph type="sldNum" sz="quarter" idx="12"/>
          </p:nvPr>
        </p:nvSpPr>
        <p:spPr>
          <a:xfrm>
            <a:off x="6553200" y="6248400"/>
            <a:ext cx="2133600" cy="457200"/>
          </a:xfrm>
        </p:spPr>
        <p:txBody>
          <a:bodyPr/>
          <a:lstStyle>
            <a:lvl1pPr>
              <a:defRPr/>
            </a:lvl1pPr>
          </a:lstStyle>
          <a:p>
            <a:pPr>
              <a:defRPr/>
            </a:pPr>
            <a:fld id="{21A3FCC9-5628-924E-B445-4CBA110050E9}" type="slidenum">
              <a:rPr lang="en-US"/>
              <a:pPr>
                <a:defRPr/>
              </a:pPr>
              <a:t>‹#›</a:t>
            </a:fld>
            <a:endParaRPr lang="en-US"/>
          </a:p>
        </p:txBody>
      </p:sp>
    </p:spTree>
    <p:extLst>
      <p:ext uri="{BB962C8B-B14F-4D97-AF65-F5344CB8AC3E}">
        <p14:creationId xmlns:p14="http://schemas.microsoft.com/office/powerpoint/2010/main" val="10551294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4638"/>
            <a:ext cx="8229600" cy="11430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457200" y="1600200"/>
            <a:ext cx="4038600" cy="21717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4648200" y="1600200"/>
            <a:ext cx="4038600" cy="21717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Content Placeholder 4"/>
          <p:cNvSpPr>
            <a:spLocks noGrp="1"/>
          </p:cNvSpPr>
          <p:nvPr>
            <p:ph sz="quarter" idx="3"/>
          </p:nvPr>
        </p:nvSpPr>
        <p:spPr>
          <a:xfrm>
            <a:off x="457200" y="3924300"/>
            <a:ext cx="4038600" cy="21717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Content Placeholder 5"/>
          <p:cNvSpPr>
            <a:spLocks noGrp="1"/>
          </p:cNvSpPr>
          <p:nvPr>
            <p:ph sz="quarter" idx="4"/>
          </p:nvPr>
        </p:nvSpPr>
        <p:spPr>
          <a:xfrm>
            <a:off x="4648200" y="3924300"/>
            <a:ext cx="4038600" cy="21717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a:xfrm>
            <a:off x="457200" y="6248400"/>
            <a:ext cx="2133600" cy="457200"/>
          </a:xfrm>
        </p:spPr>
        <p:txBody>
          <a:bodyPr/>
          <a:lstStyle>
            <a:lvl1pPr>
              <a:defRPr/>
            </a:lvl1pPr>
          </a:lstStyle>
          <a:p>
            <a:pPr>
              <a:defRPr/>
            </a:pPr>
            <a:endParaRPr lang="en-GB"/>
          </a:p>
        </p:txBody>
      </p:sp>
      <p:sp>
        <p:nvSpPr>
          <p:cNvPr id="8" name="Footer Placeholder 7"/>
          <p:cNvSpPr>
            <a:spLocks noGrp="1"/>
          </p:cNvSpPr>
          <p:nvPr>
            <p:ph type="ftr" sz="quarter" idx="11"/>
          </p:nvPr>
        </p:nvSpPr>
        <p:spPr>
          <a:xfrm>
            <a:off x="3124200" y="6248400"/>
            <a:ext cx="2895600" cy="457200"/>
          </a:xfrm>
        </p:spPr>
        <p:txBody>
          <a:bodyPr/>
          <a:lstStyle>
            <a:lvl1pPr>
              <a:defRPr/>
            </a:lvl1pPr>
          </a:lstStyle>
          <a:p>
            <a:pPr>
              <a:defRPr/>
            </a:pPr>
            <a:endParaRPr lang="en-GB"/>
          </a:p>
        </p:txBody>
      </p:sp>
      <p:sp>
        <p:nvSpPr>
          <p:cNvPr id="9" name="Slide Number Placeholder 8"/>
          <p:cNvSpPr>
            <a:spLocks noGrp="1"/>
          </p:cNvSpPr>
          <p:nvPr>
            <p:ph type="sldNum" sz="quarter" idx="12"/>
          </p:nvPr>
        </p:nvSpPr>
        <p:spPr>
          <a:xfrm>
            <a:off x="6553200" y="6248400"/>
            <a:ext cx="2133600" cy="457200"/>
          </a:xfrm>
        </p:spPr>
        <p:txBody>
          <a:bodyPr/>
          <a:lstStyle>
            <a:lvl1pPr>
              <a:defRPr/>
            </a:lvl1pPr>
          </a:lstStyle>
          <a:p>
            <a:pPr>
              <a:defRPr/>
            </a:pPr>
            <a:fld id="{49C82708-4FF6-1148-89D8-E3B23CF5F725}" type="slidenum">
              <a:rPr lang="en-GB"/>
              <a:pPr>
                <a:defRPr/>
              </a:pPr>
              <a:t>‹#›</a:t>
            </a:fld>
            <a:endParaRPr lang="en-GB"/>
          </a:p>
        </p:txBody>
      </p:sp>
    </p:spTree>
    <p:extLst>
      <p:ext uri="{BB962C8B-B14F-4D97-AF65-F5344CB8AC3E}">
        <p14:creationId xmlns:p14="http://schemas.microsoft.com/office/powerpoint/2010/main" val="39030951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2136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3" name="Date Placeholder 2"/>
          <p:cNvSpPr>
            <a:spLocks noGrp="1"/>
          </p:cNvSpPr>
          <p:nvPr>
            <p:ph type="dt" sz="half" idx="10"/>
          </p:nvPr>
        </p:nvSpPr>
        <p:spPr>
          <a:xfrm>
            <a:off x="457200" y="6248400"/>
            <a:ext cx="2133600" cy="457200"/>
          </a:xfrm>
        </p:spPr>
        <p:txBody>
          <a:bodyPr/>
          <a:lstStyle>
            <a:lvl1pPr>
              <a:defRPr/>
            </a:lvl1pPr>
          </a:lstStyle>
          <a:p>
            <a:pPr>
              <a:defRPr/>
            </a:pPr>
            <a:endParaRPr lang="en-GB"/>
          </a:p>
        </p:txBody>
      </p:sp>
      <p:sp>
        <p:nvSpPr>
          <p:cNvPr id="4" name="Footer Placeholder 3"/>
          <p:cNvSpPr>
            <a:spLocks noGrp="1"/>
          </p:cNvSpPr>
          <p:nvPr>
            <p:ph type="ftr" sz="quarter" idx="11"/>
          </p:nvPr>
        </p:nvSpPr>
        <p:spPr>
          <a:xfrm>
            <a:off x="3124200" y="6248400"/>
            <a:ext cx="2895600" cy="457200"/>
          </a:xfrm>
        </p:spPr>
        <p:txBody>
          <a:bodyPr/>
          <a:lstStyle>
            <a:lvl1pPr>
              <a:defRPr/>
            </a:lvl1pPr>
          </a:lstStyle>
          <a:p>
            <a:pPr>
              <a:defRPr/>
            </a:pPr>
            <a:endParaRPr lang="en-GB"/>
          </a:p>
        </p:txBody>
      </p:sp>
      <p:sp>
        <p:nvSpPr>
          <p:cNvPr id="5" name="Slide Number Placeholder 4"/>
          <p:cNvSpPr>
            <a:spLocks noGrp="1"/>
          </p:cNvSpPr>
          <p:nvPr>
            <p:ph type="sldNum" sz="quarter" idx="12"/>
          </p:nvPr>
        </p:nvSpPr>
        <p:spPr>
          <a:xfrm>
            <a:off x="6553200" y="6248400"/>
            <a:ext cx="2133600" cy="457200"/>
          </a:xfrm>
        </p:spPr>
        <p:txBody>
          <a:bodyPr/>
          <a:lstStyle>
            <a:lvl1pPr>
              <a:defRPr/>
            </a:lvl1pPr>
          </a:lstStyle>
          <a:p>
            <a:pPr>
              <a:defRPr/>
            </a:pPr>
            <a:fld id="{A7046501-5444-2F4A-A40E-66640530AC11}" type="slidenum">
              <a:rPr lang="en-GB"/>
              <a:pPr>
                <a:defRPr/>
              </a:pPr>
              <a:t>‹#›</a:t>
            </a:fld>
            <a:endParaRPr lang="en-GB"/>
          </a:p>
        </p:txBody>
      </p:sp>
    </p:spTree>
    <p:extLst>
      <p:ext uri="{BB962C8B-B14F-4D97-AF65-F5344CB8AC3E}">
        <p14:creationId xmlns:p14="http://schemas.microsoft.com/office/powerpoint/2010/main" val="32104106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457200" y="1600200"/>
            <a:ext cx="4038600" cy="21717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4648200" y="1600200"/>
            <a:ext cx="4038600" cy="21717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457200" y="3924300"/>
            <a:ext cx="8229600" cy="21717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Date Placeholder 5"/>
          <p:cNvSpPr>
            <a:spLocks noGrp="1"/>
          </p:cNvSpPr>
          <p:nvPr>
            <p:ph type="dt" sz="half" idx="10"/>
          </p:nvPr>
        </p:nvSpPr>
        <p:spPr>
          <a:xfrm>
            <a:off x="457200" y="6248400"/>
            <a:ext cx="2133600" cy="457200"/>
          </a:xfrm>
        </p:spPr>
        <p:txBody>
          <a:bodyPr/>
          <a:lstStyle>
            <a:lvl1pPr>
              <a:defRPr/>
            </a:lvl1pPr>
          </a:lstStyle>
          <a:p>
            <a:pPr>
              <a:defRPr/>
            </a:pPr>
            <a:endParaRPr lang="en-GB"/>
          </a:p>
        </p:txBody>
      </p:sp>
      <p:sp>
        <p:nvSpPr>
          <p:cNvPr id="7" name="Footer Placeholder 6"/>
          <p:cNvSpPr>
            <a:spLocks noGrp="1"/>
          </p:cNvSpPr>
          <p:nvPr>
            <p:ph type="ftr" sz="quarter" idx="11"/>
          </p:nvPr>
        </p:nvSpPr>
        <p:spPr>
          <a:xfrm>
            <a:off x="3124200" y="6248400"/>
            <a:ext cx="2895600" cy="457200"/>
          </a:xfrm>
        </p:spPr>
        <p:txBody>
          <a:bodyPr/>
          <a:lstStyle>
            <a:lvl1pPr>
              <a:defRPr/>
            </a:lvl1pPr>
          </a:lstStyle>
          <a:p>
            <a:pPr>
              <a:defRPr/>
            </a:pPr>
            <a:endParaRPr lang="en-GB"/>
          </a:p>
        </p:txBody>
      </p:sp>
      <p:sp>
        <p:nvSpPr>
          <p:cNvPr id="8" name="Slide Number Placeholder 7"/>
          <p:cNvSpPr>
            <a:spLocks noGrp="1"/>
          </p:cNvSpPr>
          <p:nvPr>
            <p:ph type="sldNum" sz="quarter" idx="12"/>
          </p:nvPr>
        </p:nvSpPr>
        <p:spPr>
          <a:xfrm>
            <a:off x="6553200" y="6248400"/>
            <a:ext cx="2133600" cy="457200"/>
          </a:xfrm>
        </p:spPr>
        <p:txBody>
          <a:bodyPr/>
          <a:lstStyle>
            <a:lvl1pPr>
              <a:defRPr smtClean="0"/>
            </a:lvl1pPr>
          </a:lstStyle>
          <a:p>
            <a:pPr>
              <a:defRPr/>
            </a:pPr>
            <a:fld id="{215602C5-8A53-1244-ACA8-48455FB4C141}" type="slidenum">
              <a:rPr lang="en-GB"/>
              <a:pPr>
                <a:defRPr/>
              </a:pPr>
              <a:t>‹#›</a:t>
            </a:fld>
            <a:endParaRPr lang="en-GB"/>
          </a:p>
        </p:txBody>
      </p:sp>
    </p:spTree>
    <p:extLst>
      <p:ext uri="{BB962C8B-B14F-4D97-AF65-F5344CB8AC3E}">
        <p14:creationId xmlns:p14="http://schemas.microsoft.com/office/powerpoint/2010/main" val="41875379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457200" y="1600200"/>
            <a:ext cx="4038600" cy="4495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4648200" y="1600200"/>
            <a:ext cx="4038600" cy="21717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Content Placeholder 4"/>
          <p:cNvSpPr>
            <a:spLocks noGrp="1"/>
          </p:cNvSpPr>
          <p:nvPr>
            <p:ph sz="quarter" idx="3"/>
          </p:nvPr>
        </p:nvSpPr>
        <p:spPr>
          <a:xfrm>
            <a:off x="4648200" y="3924300"/>
            <a:ext cx="4038600" cy="21717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Date Placeholder 5"/>
          <p:cNvSpPr>
            <a:spLocks noGrp="1"/>
          </p:cNvSpPr>
          <p:nvPr>
            <p:ph type="dt" sz="half" idx="10"/>
          </p:nvPr>
        </p:nvSpPr>
        <p:spPr>
          <a:xfrm>
            <a:off x="457200" y="6248400"/>
            <a:ext cx="2133600" cy="457200"/>
          </a:xfrm>
        </p:spPr>
        <p:txBody>
          <a:bodyPr/>
          <a:lstStyle>
            <a:lvl1pPr>
              <a:defRPr/>
            </a:lvl1pPr>
          </a:lstStyle>
          <a:p>
            <a:pPr>
              <a:defRPr/>
            </a:pPr>
            <a:endParaRPr lang="en-GB"/>
          </a:p>
        </p:txBody>
      </p:sp>
      <p:sp>
        <p:nvSpPr>
          <p:cNvPr id="7" name="Footer Placeholder 6"/>
          <p:cNvSpPr>
            <a:spLocks noGrp="1"/>
          </p:cNvSpPr>
          <p:nvPr>
            <p:ph type="ftr" sz="quarter" idx="11"/>
          </p:nvPr>
        </p:nvSpPr>
        <p:spPr>
          <a:xfrm>
            <a:off x="3124200" y="6248400"/>
            <a:ext cx="2895600" cy="457200"/>
          </a:xfrm>
        </p:spPr>
        <p:txBody>
          <a:bodyPr/>
          <a:lstStyle>
            <a:lvl1pPr>
              <a:defRPr/>
            </a:lvl1pPr>
          </a:lstStyle>
          <a:p>
            <a:pPr>
              <a:defRPr/>
            </a:pPr>
            <a:endParaRPr lang="en-GB"/>
          </a:p>
        </p:txBody>
      </p:sp>
      <p:sp>
        <p:nvSpPr>
          <p:cNvPr id="8" name="Slide Number Placeholder 7"/>
          <p:cNvSpPr>
            <a:spLocks noGrp="1"/>
          </p:cNvSpPr>
          <p:nvPr>
            <p:ph type="sldNum" sz="quarter" idx="12"/>
          </p:nvPr>
        </p:nvSpPr>
        <p:spPr>
          <a:xfrm>
            <a:off x="6553200" y="6248400"/>
            <a:ext cx="2133600" cy="457200"/>
          </a:xfrm>
        </p:spPr>
        <p:txBody>
          <a:bodyPr/>
          <a:lstStyle>
            <a:lvl1pPr>
              <a:defRPr smtClean="0"/>
            </a:lvl1pPr>
          </a:lstStyle>
          <a:p>
            <a:pPr>
              <a:defRPr/>
            </a:pPr>
            <a:fld id="{9AB585E4-5FA9-D04D-8484-18B4CE9585F3}" type="slidenum">
              <a:rPr lang="en-GB"/>
              <a:pPr>
                <a:defRPr/>
              </a:pPr>
              <a:t>‹#›</a:t>
            </a:fld>
            <a:endParaRPr lang="en-GB"/>
          </a:p>
        </p:txBody>
      </p:sp>
    </p:spTree>
    <p:extLst>
      <p:ext uri="{BB962C8B-B14F-4D97-AF65-F5344CB8AC3E}">
        <p14:creationId xmlns:p14="http://schemas.microsoft.com/office/powerpoint/2010/main" val="28094289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457200" y="1600200"/>
            <a:ext cx="4038600" cy="4495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495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a:xfrm>
            <a:off x="457200" y="6248400"/>
            <a:ext cx="2133600" cy="457200"/>
          </a:xfr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248400"/>
            <a:ext cx="2133600" cy="457200"/>
          </a:xfrm>
        </p:spPr>
        <p:txBody>
          <a:bodyPr/>
          <a:lstStyle>
            <a:lvl1pPr>
              <a:defRPr smtClean="0"/>
            </a:lvl1pPr>
          </a:lstStyle>
          <a:p>
            <a:pPr>
              <a:defRPr/>
            </a:pPr>
            <a:fld id="{D85D7260-ECA1-EB44-A764-C437CA258CF1}" type="slidenum">
              <a:rPr lang="en-GB"/>
              <a:pPr>
                <a:defRPr/>
              </a:pPr>
              <a:t>‹#›</a:t>
            </a:fld>
            <a:endParaRPr lang="en-GB"/>
          </a:p>
        </p:txBody>
      </p:sp>
    </p:spTree>
    <p:extLst>
      <p:ext uri="{BB962C8B-B14F-4D97-AF65-F5344CB8AC3E}">
        <p14:creationId xmlns:p14="http://schemas.microsoft.com/office/powerpoint/2010/main" val="3938189247"/>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D6E88A-0186-7542-AEBC-AA33F71849EC}" type="datetimeFigureOut">
              <a:rPr lang="en-US" smtClean="0"/>
              <a:t>20/03/16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D0109E-92B9-2D43-974A-740F294D195B}" type="slidenum">
              <a:rPr lang="en-US" smtClean="0"/>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4" r:id="rId12"/>
    <p:sldLayoutId id="2147483675" r:id="rId13"/>
    <p:sldLayoutId id="2147483676" r:id="rId14"/>
    <p:sldLayoutId id="2147483677" r:id="rId15"/>
    <p:sldLayoutId id="2147483678" r:id="rId16"/>
    <p:sldLayoutId id="2147483679" r:id="rId17"/>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4.wmf"/></Relationships>
</file>

<file path=ppt/slides/_rels/slide8.xml.rels><?xml version="1.0" encoding="UTF-8" standalone="yes"?>
<Relationships xmlns="http://schemas.openxmlformats.org/package/2006/relationships"><Relationship Id="rId3" Type="http://schemas.openxmlformats.org/officeDocument/2006/relationships/hyperlink" Target="https://www.wonga.com/" TargetMode="External"/><Relationship Id="rId4" Type="http://schemas.openxmlformats.org/officeDocument/2006/relationships/hyperlink" Target="http://www.anthonynolan.org.uk/" TargetMode="External"/><Relationship Id="rId5" Type="http://schemas.openxmlformats.org/officeDocument/2006/relationships/hyperlink" Target="https://www.nhs.uk/symptom-checker/" TargetMode="External"/><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image" Target="../media/image5.wmf"/><Relationship Id="rId4" Type="http://schemas.openxmlformats.org/officeDocument/2006/relationships/image" Target="../media/image6.jpeg"/><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7.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hyperlink" Target="http://www.jacquielawson.com/"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2.xml"/><Relationship Id="rId3" Type="http://schemas.openxmlformats.org/officeDocument/2006/relationships/image" Target="../media/image8.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9.wm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10.wmf"/></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4" Type="http://schemas.openxmlformats.org/officeDocument/2006/relationships/image" Target="../media/image12.jpeg"/><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8.xml.rels><?xml version="1.0" encoding="UTF-8" standalone="yes"?>
<Relationships xmlns="http://schemas.openxmlformats.org/package/2006/relationships"><Relationship Id="rId3" Type="http://schemas.openxmlformats.org/officeDocument/2006/relationships/hyperlink" Target="http://www.vapormatic.co.uk/" TargetMode="External"/><Relationship Id="rId4" Type="http://schemas.openxmlformats.org/officeDocument/2006/relationships/hyperlink" Target="http://www.pcworld.co.uk/" TargetMode="External"/><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hyperlink" Target="http://www.webtrends.com/" TargetMode="External"/><Relationship Id="rId5" Type="http://schemas.openxmlformats.org/officeDocument/2006/relationships/image" Target="../media/image14.png"/><Relationship Id="rId1" Type="http://schemas.openxmlformats.org/officeDocument/2006/relationships/slideLayout" Target="../slideLayouts/slideLayout13.xml"/><Relationship Id="rId2" Type="http://schemas.openxmlformats.org/officeDocument/2006/relationships/hyperlink" Target="http://www.google.com/analytics/tour.html"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remote.12dt.com/rns/"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remote.12dt.com/rns/" TargetMode="External"/><Relationship Id="rId4" Type="http://schemas.openxmlformats.org/officeDocument/2006/relationships/hyperlink" Target="http://www.dnsstuff.com/" TargetMode="External"/><Relationship Id="rId5" Type="http://schemas.openxmlformats.org/officeDocument/2006/relationships/hyperlink" Target="http://www.dnsstuff.com/info/revdns.htm" TargetMode="External"/><Relationship Id="rId1" Type="http://schemas.openxmlformats.org/officeDocument/2006/relationships/slideLayout" Target="../slideLayouts/slideLayout2.xml"/><Relationship Id="rId2" Type="http://schemas.openxmlformats.org/officeDocument/2006/relationships/image" Target="../media/image15.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16.png"/></Relationships>
</file>

<file path=ppt/slides/_rels/slide31.xml.rels><?xml version="1.0" encoding="UTF-8" standalone="yes"?>
<Relationships xmlns="http://schemas.openxmlformats.org/package/2006/relationships"><Relationship Id="rId3" Type="http://schemas.openxmlformats.org/officeDocument/2006/relationships/hyperlink" Target="http://store.apple.com/Apple/WebObjects/ukstore/" TargetMode="External"/><Relationship Id="rId4" Type="http://schemas.openxmlformats.org/officeDocument/2006/relationships/image" Target="../media/image17.png"/><Relationship Id="rId1" Type="http://schemas.openxmlformats.org/officeDocument/2006/relationships/slideLayout" Target="../slideLayouts/slideLayout2.xml"/><Relationship Id="rId2" Type="http://schemas.openxmlformats.org/officeDocument/2006/relationships/hyperlink" Target="http://store.apple.com/uk"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18.png"/><Relationship Id="rId4" Type="http://schemas.openxmlformats.org/officeDocument/2006/relationships/image" Target="../media/image19.png"/><Relationship Id="rId5" Type="http://schemas.openxmlformats.org/officeDocument/2006/relationships/image" Target="../media/image20.png"/><Relationship Id="rId6" Type="http://schemas.openxmlformats.org/officeDocument/2006/relationships/image" Target="../media/image21.png"/><Relationship Id="rId1" Type="http://schemas.openxmlformats.org/officeDocument/2006/relationships/slideLayout" Target="../slideLayouts/slideLayout13.xml"/><Relationship Id="rId2" Type="http://schemas.openxmlformats.org/officeDocument/2006/relationships/image" Target="../media/image17.png"/></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image" Target="../media/image25.png"/><Relationship Id="rId6" Type="http://schemas.openxmlformats.org/officeDocument/2006/relationships/image" Target="../media/image26.png"/><Relationship Id="rId1" Type="http://schemas.openxmlformats.org/officeDocument/2006/relationships/slideLayout" Target="../slideLayouts/slideLayout13.xml"/><Relationship Id="rId2" Type="http://schemas.openxmlformats.org/officeDocument/2006/relationships/image" Target="../media/image22.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8.png"/></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4" Type="http://schemas.openxmlformats.org/officeDocument/2006/relationships/hyperlink" Target="http://susbuzz.ning.com/" TargetMode="External"/><Relationship Id="rId5" Type="http://schemas.openxmlformats.org/officeDocument/2006/relationships/image" Target="../media/image30.png"/><Relationship Id="rId1" Type="http://schemas.openxmlformats.org/officeDocument/2006/relationships/slideLayout" Target="../slideLayouts/slideLayout4.xml"/><Relationship Id="rId2" Type="http://schemas.openxmlformats.org/officeDocument/2006/relationships/hyperlink" Target="http://www.google.com/analytics/en-GB/index.html"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1.png"/><Relationship Id="rId3" Type="http://schemas.openxmlformats.org/officeDocument/2006/relationships/image" Target="../media/image32.png"/></Relationships>
</file>

<file path=ppt/slides/_rels/slide40.xml.rels><?xml version="1.0" encoding="UTF-8" standalone="yes"?>
<Relationships xmlns="http://schemas.openxmlformats.org/package/2006/relationships"><Relationship Id="rId3" Type="http://schemas.openxmlformats.org/officeDocument/2006/relationships/image" Target="../media/image34.png"/><Relationship Id="rId4" Type="http://schemas.openxmlformats.org/officeDocument/2006/relationships/image" Target="../media/image35.png"/><Relationship Id="rId5" Type="http://schemas.openxmlformats.org/officeDocument/2006/relationships/image" Target="../media/image36.png"/><Relationship Id="rId1" Type="http://schemas.openxmlformats.org/officeDocument/2006/relationships/slideLayout" Target="../slideLayouts/slideLayout13.xml"/><Relationship Id="rId2" Type="http://schemas.openxmlformats.org/officeDocument/2006/relationships/image" Target="../media/image33.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7.png"/><Relationship Id="rId3" Type="http://schemas.openxmlformats.org/officeDocument/2006/relationships/hyperlink" Target="https://www.google.com/partners/"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hyperlink" Target="https://www.youtube.com/watch?time_continue=147&amp;v=WMW12iwnR24" TargetMode="External"/><Relationship Id="rId3" Type="http://schemas.openxmlformats.org/officeDocument/2006/relationships/image" Target="../media/image38.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google.com.ua/onlinechallenge/dmc/dmc-intro.html" TargetMode="External"/><Relationship Id="rId3" Type="http://schemas.openxmlformats.org/officeDocument/2006/relationships/hyperlink" Target="https://support.google.com/adwords"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9.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0.wmf"/></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bbc.co.uk/news/" TargetMode="External"/><Relationship Id="rId3" Type="http://schemas.openxmlformats.org/officeDocument/2006/relationships/hyperlink" Target="http://www.uwtsd.ac.uk/" TargetMode="Externa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61.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hyperlink" Target="http://www.webtrends.com/" TargetMode="External"/><Relationship Id="rId5" Type="http://schemas.openxmlformats.org/officeDocument/2006/relationships/image" Target="../media/image14.png"/><Relationship Id="rId1" Type="http://schemas.openxmlformats.org/officeDocument/2006/relationships/slideLayout" Target="../slideLayouts/slideLayout13.xml"/><Relationship Id="rId2" Type="http://schemas.openxmlformats.org/officeDocument/2006/relationships/hyperlink" Target="http://www.google.com/analytics/tour.html" TargetMode="External"/></Relationships>
</file>

<file path=ppt/slides/_rels/slide62.xml.rels><?xml version="1.0" encoding="UTF-8" standalone="yes"?>
<Relationships xmlns="http://schemas.openxmlformats.org/package/2006/relationships"><Relationship Id="rId3" Type="http://schemas.openxmlformats.org/officeDocument/2006/relationships/image" Target="../media/image34.png"/><Relationship Id="rId4" Type="http://schemas.openxmlformats.org/officeDocument/2006/relationships/image" Target="../media/image35.png"/><Relationship Id="rId5" Type="http://schemas.openxmlformats.org/officeDocument/2006/relationships/image" Target="../media/image36.png"/><Relationship Id="rId1" Type="http://schemas.openxmlformats.org/officeDocument/2006/relationships/slideLayout" Target="../slideLayouts/slideLayout13.xml"/><Relationship Id="rId2" Type="http://schemas.openxmlformats.org/officeDocument/2006/relationships/image" Target="../media/image33.pn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1.pn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2.png"/></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3.png"/></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4.png"/><Relationship Id="rId3" Type="http://schemas.openxmlformats.org/officeDocument/2006/relationships/image" Target="../media/image45.pn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6.pn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7.png"/></Relationships>
</file>

<file path=ppt/slides/_rels/slide71.xml.rels><?xml version="1.0" encoding="UTF-8" standalone="yes"?>
<Relationships xmlns="http://schemas.openxmlformats.org/package/2006/relationships"><Relationship Id="rId3" Type="http://schemas.openxmlformats.org/officeDocument/2006/relationships/image" Target="../media/image48.png"/><Relationship Id="rId4" Type="http://schemas.openxmlformats.org/officeDocument/2006/relationships/image" Target="../media/image49.png"/><Relationship Id="rId1" Type="http://schemas.openxmlformats.org/officeDocument/2006/relationships/slideLayout" Target="../slideLayouts/slideLayout2.xml"/><Relationship Id="rId2" Type="http://schemas.openxmlformats.org/officeDocument/2006/relationships/hyperlink" Target="http://www.youtube.com/watch?v=lo_a2cfBUGc" TargetMode="Externa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0.png"/></Relationships>
</file>

<file path=ppt/slides/_rels/slide73.xml.rels><?xml version="1.0" encoding="UTF-8" standalone="yes"?>
<Relationships xmlns="http://schemas.openxmlformats.org/package/2006/relationships"><Relationship Id="rId3" Type="http://schemas.openxmlformats.org/officeDocument/2006/relationships/image" Target="../media/image52.png"/><Relationship Id="rId4" Type="http://schemas.openxmlformats.org/officeDocument/2006/relationships/image" Target="../media/image53.png"/><Relationship Id="rId5" Type="http://schemas.openxmlformats.org/officeDocument/2006/relationships/image" Target="../media/image54.png"/><Relationship Id="rId1" Type="http://schemas.openxmlformats.org/officeDocument/2006/relationships/slideLayout" Target="../slideLayouts/slideLayout13.xml"/><Relationship Id="rId2" Type="http://schemas.openxmlformats.org/officeDocument/2006/relationships/image" Target="../media/image51.png"/></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5.png"/></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6.png"/></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7.pn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8.png"/></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9.png"/></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0.png"/></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24.xml"/><Relationship Id="rId3" Type="http://schemas.openxmlformats.org/officeDocument/2006/relationships/image" Target="../media/image61.png"/></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uptrends.com/" TargetMode="Externa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2.png"/></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3.png"/></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4.png"/></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95.xml.rels><?xml version="1.0" encoding="UTF-8" standalone="yes"?>
<Relationships xmlns="http://schemas.openxmlformats.org/package/2006/relationships"><Relationship Id="rId3" Type="http://schemas.openxmlformats.org/officeDocument/2006/relationships/image" Target="../media/image65.png"/><Relationship Id="rId4" Type="http://schemas.openxmlformats.org/officeDocument/2006/relationships/image" Target="../media/image66.png"/><Relationship Id="rId1" Type="http://schemas.openxmlformats.org/officeDocument/2006/relationships/slideLayout" Target="../slideLayouts/slideLayout16.xml"/><Relationship Id="rId2" Type="http://schemas.openxmlformats.org/officeDocument/2006/relationships/notesSlide" Target="../notesSlides/notesSlide27.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28.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s>
</file>

<file path=ppt/slides/_rels/slide99.xml.rels><?xml version="1.0" encoding="UTF-8" standalone="yes"?>
<Relationships xmlns="http://schemas.openxmlformats.org/package/2006/relationships"><Relationship Id="rId3" Type="http://schemas.openxmlformats.org/officeDocument/2006/relationships/hyperlink" Target="http://www.google.com/addurl/" TargetMode="External"/><Relationship Id="rId4" Type="http://schemas.openxmlformats.org/officeDocument/2006/relationships/hyperlink" Target="http://www.webposition.com/" TargetMode="External"/><Relationship Id="rId5" Type="http://schemas.openxmlformats.org/officeDocument/2006/relationships/hyperlink" Target="http://www.searchenginecommando.com/" TargetMode="External"/><Relationship Id="rId6" Type="http://schemas.openxmlformats.org/officeDocument/2006/relationships/hyperlink" Target="http://www.agentwebranking.com/" TargetMode="External"/><Relationship Id="rId1" Type="http://schemas.openxmlformats.org/officeDocument/2006/relationships/slideLayout" Target="../slideLayouts/slideLayout2.xml"/><Relationship Id="rId2" Type="http://schemas.openxmlformats.org/officeDocument/2006/relationships/notesSlide" Target="../notesSlides/notesSlide31.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35.xml"/><Relationship Id="rId3" Type="http://schemas.openxmlformats.org/officeDocument/2006/relationships/image" Target="../media/image67.png"/></Relationships>
</file>

<file path=ppt/slides/_rels/slide104.xml.rels><?xml version="1.0" encoding="UTF-8" standalone="yes"?>
<Relationships xmlns="http://schemas.openxmlformats.org/package/2006/relationships"><Relationship Id="rId3" Type="http://schemas.openxmlformats.org/officeDocument/2006/relationships/hyperlink" Target="http://www.linkpopularity.com/" TargetMode="External"/><Relationship Id="rId4" Type="http://schemas.openxmlformats.org/officeDocument/2006/relationships/hyperlink" Target="http://www.networksolutions.com/whois/index.jsp" TargetMode="External"/><Relationship Id="rId5" Type="http://schemas.openxmlformats.org/officeDocument/2006/relationships/hyperlink" Target="http://www.dubaicityguide.com/main/affiliates.asp" TargetMode="External"/><Relationship Id="rId1" Type="http://schemas.openxmlformats.org/officeDocument/2006/relationships/slideLayout" Target="../slideLayouts/slideLayout2.xml"/><Relationship Id="rId2" Type="http://schemas.openxmlformats.org/officeDocument/2006/relationships/notesSlide" Target="../notesSlides/notesSlide36.xml"/></Relationships>
</file>

<file path=ppt/slides/_rels/slide105.xml.rels><?xml version="1.0" encoding="UTF-8" standalone="yes"?>
<Relationships xmlns="http://schemas.openxmlformats.org/package/2006/relationships"><Relationship Id="rId3" Type="http://schemas.openxmlformats.org/officeDocument/2006/relationships/hyperlink" Target="http://www.virtualpromote.com/guest6.html" TargetMode="External"/><Relationship Id="rId4" Type="http://schemas.openxmlformats.org/officeDocument/2006/relationships/hyperlink" Target="http://www.linkautomate.com/index.html" TargetMode="External"/><Relationship Id="rId5" Type="http://schemas.openxmlformats.org/officeDocument/2006/relationships/hyperlink" Target="http://pages.ffanet.com/links/list.pl" TargetMode="External"/><Relationship Id="rId6" Type="http://schemas.openxmlformats.org/officeDocument/2006/relationships/hyperlink" Target="http://www.linkomatic.com/index.cgi?10000" TargetMode="External"/><Relationship Id="rId1" Type="http://schemas.openxmlformats.org/officeDocument/2006/relationships/slideLayout" Target="../slideLayouts/slideLayout2.xml"/><Relationship Id="rId2" Type="http://schemas.openxmlformats.org/officeDocument/2006/relationships/notesSlide" Target="../notesSlides/notesSlide37.xml"/></Relationships>
</file>

<file path=ppt/slides/_rels/slide106.xml.rels><?xml version="1.0" encoding="UTF-8" standalone="yes"?>
<Relationships xmlns="http://schemas.openxmlformats.org/package/2006/relationships"><Relationship Id="rId3" Type="http://schemas.openxmlformats.org/officeDocument/2006/relationships/hyperlink" Target="http://www.amazon.com/" TargetMode="External"/><Relationship Id="rId4" Type="http://schemas.openxmlformats.org/officeDocument/2006/relationships/hyperlink" Target="http://www.oneandonlynetwork.com/" TargetMode="External"/><Relationship Id="rId5" Type="http://schemas.openxmlformats.org/officeDocument/2006/relationships/hyperlink" Target="http://www.allclicks.com/" TargetMode="External"/><Relationship Id="rId6" Type="http://schemas.openxmlformats.org/officeDocument/2006/relationships/hyperlink" Target="http://www.searchtraffic.com/" TargetMode="External"/><Relationship Id="rId1" Type="http://schemas.openxmlformats.org/officeDocument/2006/relationships/slideLayout" Target="../slideLayouts/slideLayout2.xml"/><Relationship Id="rId2" Type="http://schemas.openxmlformats.org/officeDocument/2006/relationships/notesSlide" Target="../notesSlides/notesSlide38.xml"/></Relationships>
</file>

<file path=ppt/slides/_rels/slide107.xml.rels><?xml version="1.0" encoding="UTF-8" standalone="yes"?>
<Relationships xmlns="http://schemas.openxmlformats.org/package/2006/relationships"><Relationship Id="rId3" Type="http://schemas.openxmlformats.org/officeDocument/2006/relationships/hyperlink" Target="http://www.myaffiliateprogram.com/" TargetMode="External"/><Relationship Id="rId4" Type="http://schemas.openxmlformats.org/officeDocument/2006/relationships/hyperlink" Target="http://www.affiliatezone.com/" TargetMode="External"/><Relationship Id="rId5" Type="http://schemas.openxmlformats.org/officeDocument/2006/relationships/hyperlink" Target="http://www.affiliateshop.com/" TargetMode="External"/><Relationship Id="rId6" Type="http://schemas.openxmlformats.org/officeDocument/2006/relationships/hyperlink" Target="http://www.affiliatewiz.com/" TargetMode="External"/><Relationship Id="rId7" Type="http://schemas.openxmlformats.org/officeDocument/2006/relationships/hyperlink" Target="http://www.affiliatehandbook.com/" TargetMode="External"/><Relationship Id="rId8" Type="http://schemas.openxmlformats.org/officeDocument/2006/relationships/hyperlink" Target="http://www.clickquick.com/" TargetMode="External"/><Relationship Id="rId1" Type="http://schemas.openxmlformats.org/officeDocument/2006/relationships/slideLayout" Target="../slideLayouts/slideLayout2.xml"/><Relationship Id="rId2" Type="http://schemas.openxmlformats.org/officeDocument/2006/relationships/notesSlide" Target="../notesSlides/notesSlide39.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0.xml"/><Relationship Id="rId3" Type="http://schemas.openxmlformats.org/officeDocument/2006/relationships/hyperlink" Target="http://adwords.google.com/" TargetMode="Externa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1.xml"/><Relationship Id="rId3" Type="http://schemas.openxmlformats.org/officeDocument/2006/relationships/image" Target="../media/image68.png"/></Relationships>
</file>

<file path=ppt/slides/_rels/slide110.xml.rels><?xml version="1.0" encoding="UTF-8" standalone="yes"?>
<Relationships xmlns="http://schemas.openxmlformats.org/package/2006/relationships"><Relationship Id="rId3" Type="http://schemas.openxmlformats.org/officeDocument/2006/relationships/hyperlink" Target="http://www.google.com/adsense/" TargetMode="External"/><Relationship Id="rId4" Type="http://schemas.openxmlformats.org/officeDocument/2006/relationships/hyperlink" Target="http://google.com/trends" TargetMode="External"/><Relationship Id="rId5" Type="http://schemas.openxmlformats.org/officeDocument/2006/relationships/hyperlink" Target="http://adwords.google.com/" TargetMode="External"/><Relationship Id="rId1" Type="http://schemas.openxmlformats.org/officeDocument/2006/relationships/slideLayout" Target="../slideLayouts/slideLayout2.xml"/><Relationship Id="rId2" Type="http://schemas.openxmlformats.org/officeDocument/2006/relationships/notesSlide" Target="../notesSlides/notesSlide42.xml"/></Relationships>
</file>

<file path=ppt/slides/_rels/slide111.xml.rels><?xml version="1.0" encoding="UTF-8" standalone="yes"?>
<Relationships xmlns="http://schemas.openxmlformats.org/package/2006/relationships"><Relationship Id="rId3" Type="http://schemas.openxmlformats.org/officeDocument/2006/relationships/hyperlink" Target="https://adwords.google.com/select/" TargetMode="External"/><Relationship Id="rId4" Type="http://schemas.openxmlformats.org/officeDocument/2006/relationships/hyperlink" Target="http://www.looksmart.com/" TargetMode="External"/><Relationship Id="rId5" Type="http://schemas.openxmlformats.org/officeDocument/2006/relationships/hyperlink" Target="http://www.overture.com/" TargetMode="External"/><Relationship Id="rId6" Type="http://schemas.openxmlformats.org/officeDocument/2006/relationships/hyperlink" Target="http://www.kanoodle.com/" TargetMode="External"/><Relationship Id="rId7" Type="http://schemas.openxmlformats.org/officeDocument/2006/relationships/hyperlink" Target="http://insite.lycos.com/" TargetMode="External"/><Relationship Id="rId8" Type="http://schemas.openxmlformats.org/officeDocument/2006/relationships/hyperlink" Target="http://www.findwhat.com/" TargetMode="External"/><Relationship Id="rId1" Type="http://schemas.openxmlformats.org/officeDocument/2006/relationships/slideLayout" Target="../slideLayouts/slideLayout2.xml"/><Relationship Id="rId2" Type="http://schemas.openxmlformats.org/officeDocument/2006/relationships/notesSlide" Target="../notesSlides/notesSlide43.xml"/></Relationships>
</file>

<file path=ppt/slides/_rels/slide112.xml.rels><?xml version="1.0" encoding="UTF-8" standalone="yes"?>
<Relationships xmlns="http://schemas.openxmlformats.org/package/2006/relationships"><Relationship Id="rId3" Type="http://schemas.openxmlformats.org/officeDocument/2006/relationships/hyperlink" Target="http://www.rivalwatch.com/" TargetMode="External"/><Relationship Id="rId4" Type="http://schemas.openxmlformats.org/officeDocument/2006/relationships/hyperlink" Target="http://www.watchthatpage.com/" TargetMode="External"/><Relationship Id="rId5" Type="http://schemas.openxmlformats.org/officeDocument/2006/relationships/hyperlink" Target="http://www.infominder.com/webminder/index.jsp" TargetMode="External"/><Relationship Id="rId6" Type="http://schemas.openxmlformats.org/officeDocument/2006/relationships/hyperlink" Target="http://www.moneysupermarket.com/" TargetMode="External"/><Relationship Id="rId7" Type="http://schemas.openxmlformats.org/officeDocument/2006/relationships/hyperlink" Target="http://www.uswitch.com/" TargetMode="External"/><Relationship Id="rId1" Type="http://schemas.openxmlformats.org/officeDocument/2006/relationships/slideLayout" Target="../slideLayouts/slideLayout2.xml"/><Relationship Id="rId2" Type="http://schemas.openxmlformats.org/officeDocument/2006/relationships/notesSlide" Target="../notesSlides/notesSlide44.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smtClean="0"/>
              <a:t>Digital Marketing</a:t>
            </a:r>
            <a:br>
              <a:rPr lang="en-US" dirty="0" smtClean="0"/>
            </a:br>
            <a:r>
              <a:rPr lang="en-US" dirty="0" smtClean="0"/>
              <a:t>SBUS5106</a:t>
            </a:r>
            <a:endParaRPr lang="en-US" dirty="0"/>
          </a:p>
        </p:txBody>
      </p:sp>
      <p:sp>
        <p:nvSpPr>
          <p:cNvPr id="3" name="Subtitle 2"/>
          <p:cNvSpPr>
            <a:spLocks noGrp="1"/>
          </p:cNvSpPr>
          <p:nvPr>
            <p:ph type="subTitle" idx="1"/>
          </p:nvPr>
        </p:nvSpPr>
        <p:spPr/>
        <p:txBody>
          <a:bodyPr>
            <a:normAutofit fontScale="92500" lnSpcReduction="20000"/>
          </a:bodyPr>
          <a:lstStyle/>
          <a:p>
            <a:endParaRPr lang="en-US" dirty="0" smtClean="0"/>
          </a:p>
          <a:p>
            <a:r>
              <a:rPr lang="en-US" dirty="0" smtClean="0"/>
              <a:t>Session 9 </a:t>
            </a:r>
            <a:r>
              <a:rPr lang="en-US" dirty="0" smtClean="0">
                <a:solidFill>
                  <a:srgbClr val="FFFF00"/>
                </a:solidFill>
              </a:rPr>
              <a:t>Web Analytics 1</a:t>
            </a:r>
          </a:p>
          <a:p>
            <a:r>
              <a:rPr lang="en-US" dirty="0" smtClean="0">
                <a:solidFill>
                  <a:schemeClr val="tx1"/>
                </a:solidFill>
              </a:rPr>
              <a:t>Session 10 </a:t>
            </a:r>
            <a:r>
              <a:rPr lang="en-US" dirty="0" smtClean="0">
                <a:solidFill>
                  <a:srgbClr val="FFFF00"/>
                </a:solidFill>
              </a:rPr>
              <a:t>Web Analytics 2 (After Easter)</a:t>
            </a:r>
          </a:p>
        </p:txBody>
      </p:sp>
    </p:spTree>
    <p:extLst>
      <p:ext uri="{BB962C8B-B14F-4D97-AF65-F5344CB8AC3E}">
        <p14:creationId xmlns:p14="http://schemas.microsoft.com/office/powerpoint/2010/main" val="34294954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2"/>
          <p:cNvSpPr>
            <a:spLocks noGrp="1" noChangeArrowheads="1"/>
          </p:cNvSpPr>
          <p:nvPr>
            <p:ph type="title"/>
          </p:nvPr>
        </p:nvSpPr>
        <p:spPr/>
        <p:txBody>
          <a:bodyPr/>
          <a:lstStyle/>
          <a:p>
            <a:r>
              <a:rPr lang="en-GB" dirty="0" err="1" smtClean="0">
                <a:latin typeface="Calibri" charset="0"/>
              </a:rPr>
              <a:t>eCustomer</a:t>
            </a:r>
            <a:r>
              <a:rPr lang="en-GB" dirty="0" smtClean="0">
                <a:latin typeface="Calibri" charset="0"/>
              </a:rPr>
              <a:t> </a:t>
            </a:r>
            <a:r>
              <a:rPr lang="en-GB" dirty="0">
                <a:latin typeface="Calibri" charset="0"/>
              </a:rPr>
              <a:t>life-cycle</a:t>
            </a:r>
          </a:p>
        </p:txBody>
      </p:sp>
      <p:sp>
        <p:nvSpPr>
          <p:cNvPr id="126979" name="Text Box 3"/>
          <p:cNvSpPr txBox="1">
            <a:spLocks noChangeArrowheads="1"/>
          </p:cNvSpPr>
          <p:nvPr/>
        </p:nvSpPr>
        <p:spPr bwMode="auto">
          <a:xfrm>
            <a:off x="3059113" y="2205038"/>
            <a:ext cx="2968744"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dirty="0" smtClean="0"/>
              <a:t>Match e-customer potential</a:t>
            </a:r>
          </a:p>
          <a:p>
            <a:pPr eaLnBrk="1" hangingPunct="1">
              <a:defRPr/>
            </a:pPr>
            <a:r>
              <a:rPr lang="en-GB" dirty="0" smtClean="0"/>
              <a:t>To the company goals</a:t>
            </a:r>
          </a:p>
        </p:txBody>
      </p:sp>
      <p:sp>
        <p:nvSpPr>
          <p:cNvPr id="126980" name="Text Box 4"/>
          <p:cNvSpPr txBox="1">
            <a:spLocks noChangeArrowheads="1"/>
          </p:cNvSpPr>
          <p:nvPr/>
        </p:nvSpPr>
        <p:spPr bwMode="auto">
          <a:xfrm>
            <a:off x="6300788" y="3429000"/>
            <a:ext cx="20637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Allocate resources</a:t>
            </a:r>
          </a:p>
          <a:p>
            <a:pPr eaLnBrk="1" hangingPunct="1">
              <a:defRPr/>
            </a:pPr>
            <a:r>
              <a:rPr lang="en-GB" smtClean="0"/>
              <a:t>accordingly</a:t>
            </a:r>
          </a:p>
        </p:txBody>
      </p:sp>
      <p:sp>
        <p:nvSpPr>
          <p:cNvPr id="126981" name="Text Box 5"/>
          <p:cNvSpPr txBox="1">
            <a:spLocks noChangeArrowheads="1"/>
          </p:cNvSpPr>
          <p:nvPr/>
        </p:nvSpPr>
        <p:spPr bwMode="auto">
          <a:xfrm>
            <a:off x="5364163" y="5156200"/>
            <a:ext cx="26606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dirty="0" smtClean="0"/>
              <a:t>Build, test, promote and </a:t>
            </a:r>
          </a:p>
          <a:p>
            <a:pPr eaLnBrk="1" hangingPunct="1">
              <a:defRPr/>
            </a:pPr>
            <a:r>
              <a:rPr lang="en-GB" dirty="0" smtClean="0"/>
              <a:t>launch the landing site</a:t>
            </a:r>
          </a:p>
        </p:txBody>
      </p:sp>
      <p:sp>
        <p:nvSpPr>
          <p:cNvPr id="126982" name="Text Box 6"/>
          <p:cNvSpPr txBox="1">
            <a:spLocks noChangeArrowheads="1"/>
          </p:cNvSpPr>
          <p:nvPr/>
        </p:nvSpPr>
        <p:spPr bwMode="auto">
          <a:xfrm>
            <a:off x="1763713" y="5156200"/>
            <a:ext cx="3508179"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dirty="0" smtClean="0">
                <a:solidFill>
                  <a:srgbClr val="FF0000"/>
                </a:solidFill>
              </a:rPr>
              <a:t>Measure the landing site against</a:t>
            </a:r>
          </a:p>
          <a:p>
            <a:pPr eaLnBrk="1" hangingPunct="1">
              <a:defRPr/>
            </a:pPr>
            <a:r>
              <a:rPr lang="en-GB" dirty="0" smtClean="0">
                <a:solidFill>
                  <a:srgbClr val="FF0000"/>
                </a:solidFill>
              </a:rPr>
              <a:t>success expectations and real</a:t>
            </a:r>
          </a:p>
          <a:p>
            <a:pPr eaLnBrk="1" hangingPunct="1">
              <a:defRPr/>
            </a:pPr>
            <a:r>
              <a:rPr lang="en-GB" dirty="0" smtClean="0">
                <a:solidFill>
                  <a:srgbClr val="FF0000"/>
                </a:solidFill>
              </a:rPr>
              <a:t>outcomes</a:t>
            </a:r>
          </a:p>
        </p:txBody>
      </p:sp>
      <p:sp>
        <p:nvSpPr>
          <p:cNvPr id="126983" name="Text Box 7"/>
          <p:cNvSpPr txBox="1">
            <a:spLocks noChangeArrowheads="1"/>
          </p:cNvSpPr>
          <p:nvPr/>
        </p:nvSpPr>
        <p:spPr bwMode="auto">
          <a:xfrm>
            <a:off x="900113" y="3789363"/>
            <a:ext cx="25463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Identify redesign needs</a:t>
            </a:r>
          </a:p>
        </p:txBody>
      </p:sp>
      <p:sp>
        <p:nvSpPr>
          <p:cNvPr id="126984" name="Line 8"/>
          <p:cNvSpPr>
            <a:spLocks noChangeShapeType="1"/>
          </p:cNvSpPr>
          <p:nvPr/>
        </p:nvSpPr>
        <p:spPr bwMode="auto">
          <a:xfrm>
            <a:off x="5724525" y="2781300"/>
            <a:ext cx="719138" cy="5762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126985" name="Line 9"/>
          <p:cNvSpPr>
            <a:spLocks noChangeShapeType="1"/>
          </p:cNvSpPr>
          <p:nvPr/>
        </p:nvSpPr>
        <p:spPr bwMode="auto">
          <a:xfrm flipH="1">
            <a:off x="6443663" y="4076700"/>
            <a:ext cx="360362" cy="10080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126986" name="Line 10"/>
          <p:cNvSpPr>
            <a:spLocks noChangeShapeType="1"/>
          </p:cNvSpPr>
          <p:nvPr/>
        </p:nvSpPr>
        <p:spPr bwMode="auto">
          <a:xfrm flipH="1">
            <a:off x="4859338" y="6021388"/>
            <a:ext cx="6477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126987" name="Line 11"/>
          <p:cNvSpPr>
            <a:spLocks noChangeShapeType="1"/>
          </p:cNvSpPr>
          <p:nvPr/>
        </p:nvSpPr>
        <p:spPr bwMode="auto">
          <a:xfrm flipH="1" flipV="1">
            <a:off x="971550" y="4365625"/>
            <a:ext cx="576263" cy="93503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126988" name="Line 12"/>
          <p:cNvSpPr>
            <a:spLocks noChangeShapeType="1"/>
          </p:cNvSpPr>
          <p:nvPr/>
        </p:nvSpPr>
        <p:spPr bwMode="auto">
          <a:xfrm flipV="1">
            <a:off x="3708400" y="3789363"/>
            <a:ext cx="2374900" cy="215900"/>
          </a:xfrm>
          <a:prstGeom prst="line">
            <a:avLst/>
          </a:prstGeom>
          <a:noFill/>
          <a:ln w="9525">
            <a:solidFill>
              <a:schemeClr val="tx1"/>
            </a:solidFill>
            <a:prstDash val="lgDash"/>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126989" name="Line 13"/>
          <p:cNvSpPr>
            <a:spLocks noChangeShapeType="1"/>
          </p:cNvSpPr>
          <p:nvPr/>
        </p:nvSpPr>
        <p:spPr bwMode="auto">
          <a:xfrm flipV="1">
            <a:off x="2124075" y="2852738"/>
            <a:ext cx="863600" cy="7207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Tree>
    <p:extLst>
      <p:ext uri="{BB962C8B-B14F-4D97-AF65-F5344CB8AC3E}">
        <p14:creationId xmlns:p14="http://schemas.microsoft.com/office/powerpoint/2010/main" val="328561114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697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2698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6980"/>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12698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698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2698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26982"/>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126987"/>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698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26988"/>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2698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979" grpId="0"/>
      <p:bldP spid="126980" grpId="0"/>
      <p:bldP spid="126981" grpId="0"/>
      <p:bldP spid="126982" grpId="0"/>
      <p:bldP spid="12698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Title 1"/>
          <p:cNvSpPr>
            <a:spLocks noGrp="1"/>
          </p:cNvSpPr>
          <p:nvPr>
            <p:ph type="title"/>
          </p:nvPr>
        </p:nvSpPr>
        <p:spPr/>
        <p:txBody>
          <a:bodyPr>
            <a:normAutofit fontScale="90000"/>
          </a:bodyPr>
          <a:lstStyle/>
          <a:p>
            <a:r>
              <a:rPr lang="en-GB" dirty="0">
                <a:latin typeface="Calibri" charset="0"/>
              </a:rPr>
              <a:t>Managing </a:t>
            </a:r>
            <a:r>
              <a:rPr lang="en-GB" dirty="0" smtClean="0">
                <a:latin typeface="Calibri" charset="0"/>
              </a:rPr>
              <a:t>customer engagement with the landing site</a:t>
            </a:r>
            <a:endParaRPr lang="en-US" dirty="0">
              <a:latin typeface="Calibri" charset="0"/>
            </a:endParaRPr>
          </a:p>
        </p:txBody>
      </p:sp>
      <p:sp>
        <p:nvSpPr>
          <p:cNvPr id="3" name="Content Placeholder 2"/>
          <p:cNvSpPr>
            <a:spLocks noGrp="1"/>
          </p:cNvSpPr>
          <p:nvPr>
            <p:ph idx="1"/>
          </p:nvPr>
        </p:nvSpPr>
        <p:spPr>
          <a:xfrm>
            <a:off x="844233" y="1916113"/>
            <a:ext cx="7486967" cy="1670367"/>
          </a:xfrm>
        </p:spPr>
        <p:txBody>
          <a:bodyPr rtlCol="0">
            <a:normAutofit fontScale="85000" lnSpcReduction="20000"/>
          </a:bodyPr>
          <a:lstStyle/>
          <a:p>
            <a:pPr marL="0" indent="0" algn="ctr" fontAlgn="auto">
              <a:spcAft>
                <a:spcPts val="0"/>
              </a:spcAft>
              <a:buClr>
                <a:schemeClr val="tx1">
                  <a:lumMod val="75000"/>
                  <a:lumOff val="25000"/>
                </a:schemeClr>
              </a:buClr>
              <a:buFont typeface="Arial" pitchFamily="34" charset="0"/>
              <a:buNone/>
              <a:defRPr/>
            </a:pPr>
            <a:r>
              <a:rPr lang="en-GB" sz="4800" dirty="0" smtClean="0">
                <a:solidFill>
                  <a:srgbClr val="FF0000"/>
                </a:solidFill>
                <a:ea typeface="+mn-ea"/>
                <a:cs typeface="+mn-cs"/>
              </a:rPr>
              <a:t>Measuring the landing site against success expectations and objectives</a:t>
            </a:r>
          </a:p>
          <a:p>
            <a:pPr marL="0" indent="0" algn="ctr" fontAlgn="auto">
              <a:spcAft>
                <a:spcPts val="0"/>
              </a:spcAft>
              <a:buClr>
                <a:schemeClr val="tx1">
                  <a:lumMod val="75000"/>
                  <a:lumOff val="25000"/>
                </a:schemeClr>
              </a:buClr>
              <a:buFont typeface="Arial" pitchFamily="34" charset="0"/>
              <a:buNone/>
              <a:defRPr/>
            </a:pPr>
            <a:endParaRPr lang="en-GB" sz="4800" dirty="0">
              <a:solidFill>
                <a:srgbClr val="FF0000"/>
              </a:solidFill>
            </a:endParaRPr>
          </a:p>
          <a:p>
            <a:pPr fontAlgn="auto">
              <a:spcAft>
                <a:spcPts val="0"/>
              </a:spcAft>
              <a:buClr>
                <a:schemeClr val="tx1">
                  <a:lumMod val="75000"/>
                  <a:lumOff val="25000"/>
                </a:schemeClr>
              </a:buClr>
              <a:buFont typeface="Arial" pitchFamily="34" charset="0"/>
              <a:buChar char="•"/>
              <a:defRPr/>
            </a:pPr>
            <a:endParaRPr lang="en-US" sz="4800" dirty="0" smtClean="0">
              <a:solidFill>
                <a:schemeClr val="tx1">
                  <a:lumMod val="75000"/>
                  <a:lumOff val="25000"/>
                </a:schemeClr>
              </a:solidFill>
              <a:ea typeface="+mn-ea"/>
              <a:cs typeface="+mn-cs"/>
            </a:endParaRPr>
          </a:p>
        </p:txBody>
      </p:sp>
      <p:sp>
        <p:nvSpPr>
          <p:cNvPr id="2" name="Rectangle 1"/>
          <p:cNvSpPr/>
          <p:nvPr/>
        </p:nvSpPr>
        <p:spPr>
          <a:xfrm>
            <a:off x="721360" y="3846065"/>
            <a:ext cx="2865120" cy="2585323"/>
          </a:xfrm>
          <a:prstGeom prst="rect">
            <a:avLst/>
          </a:prstGeom>
        </p:spPr>
        <p:txBody>
          <a:bodyPr wrap="square">
            <a:spAutoFit/>
          </a:bodyPr>
          <a:lstStyle/>
          <a:p>
            <a:pPr algn="ctr">
              <a:buClr>
                <a:schemeClr val="tx1">
                  <a:lumMod val="75000"/>
                  <a:lumOff val="25000"/>
                </a:schemeClr>
              </a:buClr>
              <a:defRPr/>
            </a:pPr>
            <a:r>
              <a:rPr lang="en-GB" dirty="0"/>
              <a:t>We will use website for now as example of landing site but it could be any page on the web – Facebook page, </a:t>
            </a:r>
            <a:r>
              <a:rPr lang="en-GB" dirty="0" err="1"/>
              <a:t>Linkedin</a:t>
            </a:r>
            <a:r>
              <a:rPr lang="en-GB" dirty="0"/>
              <a:t> page, twitter page etc</a:t>
            </a:r>
            <a:r>
              <a:rPr lang="en-GB" dirty="0" smtClean="0"/>
              <a:t>.</a:t>
            </a:r>
          </a:p>
          <a:p>
            <a:pPr algn="ctr">
              <a:buClr>
                <a:schemeClr val="tx1">
                  <a:lumMod val="75000"/>
                  <a:lumOff val="25000"/>
                </a:schemeClr>
              </a:buClr>
              <a:defRPr/>
            </a:pPr>
            <a:endParaRPr lang="en-GB" dirty="0"/>
          </a:p>
          <a:p>
            <a:pPr algn="ctr">
              <a:buClr>
                <a:schemeClr val="tx1">
                  <a:lumMod val="75000"/>
                  <a:lumOff val="25000"/>
                </a:schemeClr>
              </a:buClr>
              <a:defRPr/>
            </a:pPr>
            <a:r>
              <a:rPr lang="en-GB" dirty="0"/>
              <a:t>http://</a:t>
            </a:r>
            <a:r>
              <a:rPr lang="en-GB" dirty="0" err="1"/>
              <a:t>www.uwtsd.ac.uk</a:t>
            </a:r>
            <a:r>
              <a:rPr lang="en-GB" dirty="0"/>
              <a:t>/</a:t>
            </a:r>
            <a:r>
              <a:rPr lang="en-GB" dirty="0" err="1"/>
              <a:t>carmarthenbusiness</a:t>
            </a:r>
            <a:r>
              <a:rPr lang="en-GB" dirty="0"/>
              <a:t>/</a:t>
            </a:r>
          </a:p>
        </p:txBody>
      </p:sp>
      <p:pic>
        <p:nvPicPr>
          <p:cNvPr id="6" name="Picture 5"/>
          <p:cNvPicPr>
            <a:picLocks noChangeAspect="1"/>
          </p:cNvPicPr>
          <p:nvPr/>
        </p:nvPicPr>
        <p:blipFill>
          <a:blip r:embed="rId2"/>
          <a:stretch>
            <a:fillRect/>
          </a:stretch>
        </p:blipFill>
        <p:spPr>
          <a:xfrm>
            <a:off x="4490721" y="3862029"/>
            <a:ext cx="3667760" cy="2720530"/>
          </a:xfrm>
          <a:prstGeom prst="rect">
            <a:avLst/>
          </a:prstGeom>
        </p:spPr>
      </p:pic>
    </p:spTree>
    <p:extLst>
      <p:ext uri="{BB962C8B-B14F-4D97-AF65-F5344CB8AC3E}">
        <p14:creationId xmlns:p14="http://schemas.microsoft.com/office/powerpoint/2010/main" val="1139738325"/>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rtlCol="0">
            <a:normAutofit/>
          </a:bodyPr>
          <a:lstStyle/>
          <a:p>
            <a:pPr fontAlgn="auto">
              <a:spcAft>
                <a:spcPts val="0"/>
              </a:spcAft>
              <a:defRPr/>
            </a:pPr>
            <a:r>
              <a:rPr lang="en-GB" dirty="0" smtClean="0">
                <a:solidFill>
                  <a:schemeClr val="tx1">
                    <a:lumMod val="75000"/>
                    <a:lumOff val="25000"/>
                  </a:schemeClr>
                </a:solidFill>
                <a:latin typeface="Calibri" charset="0"/>
                <a:ea typeface="+mj-ea"/>
                <a:cs typeface="+mj-cs"/>
              </a:rPr>
              <a:t>Some generic </a:t>
            </a:r>
            <a:r>
              <a:rPr lang="en-GB" dirty="0">
                <a:solidFill>
                  <a:schemeClr val="tx1">
                    <a:lumMod val="75000"/>
                    <a:lumOff val="25000"/>
                  </a:schemeClr>
                </a:solidFill>
                <a:latin typeface="Calibri" charset="0"/>
                <a:ea typeface="+mj-ea"/>
                <a:cs typeface="+mj-cs"/>
              </a:rPr>
              <a:t>website </a:t>
            </a:r>
            <a:r>
              <a:rPr lang="en-GB" dirty="0">
                <a:solidFill>
                  <a:srgbClr val="FF0000"/>
                </a:solidFill>
                <a:latin typeface="Calibri" charset="0"/>
                <a:ea typeface="+mj-ea"/>
                <a:cs typeface="+mj-cs"/>
              </a:rPr>
              <a:t>objectives</a:t>
            </a:r>
          </a:p>
        </p:txBody>
      </p:sp>
      <p:pic>
        <p:nvPicPr>
          <p:cNvPr id="11266" name="Picture 4"/>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268538" y="4005263"/>
            <a:ext cx="3887787" cy="798512"/>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196" name="Rectangle 8"/>
          <p:cNvSpPr>
            <a:spLocks noGrp="1" noChangeArrowheads="1"/>
          </p:cNvSpPr>
          <p:nvPr>
            <p:ph type="body" idx="4294967295"/>
          </p:nvPr>
        </p:nvSpPr>
        <p:spPr>
          <a:xfrm>
            <a:off x="1238250" y="1916113"/>
            <a:ext cx="7905750" cy="1684337"/>
          </a:xfrm>
        </p:spPr>
        <p:txBody>
          <a:bodyPr rtlCol="0">
            <a:normAutofit lnSpcReduction="10000"/>
          </a:bodyPr>
          <a:lstStyle/>
          <a:p>
            <a:pPr fontAlgn="auto">
              <a:spcAft>
                <a:spcPts val="0"/>
              </a:spcAft>
              <a:buClr>
                <a:schemeClr val="tx1">
                  <a:lumMod val="75000"/>
                  <a:lumOff val="25000"/>
                </a:schemeClr>
              </a:buClr>
              <a:buFont typeface="Arial" pitchFamily="34" charset="0"/>
              <a:buChar char="•"/>
              <a:defRPr/>
            </a:pPr>
            <a:r>
              <a:rPr lang="en-GB" dirty="0">
                <a:solidFill>
                  <a:schemeClr val="tx1">
                    <a:lumMod val="75000"/>
                    <a:lumOff val="25000"/>
                  </a:schemeClr>
                </a:solidFill>
                <a:latin typeface="Calibri" charset="0"/>
                <a:ea typeface="+mn-ea"/>
                <a:cs typeface="+mn-cs"/>
              </a:rPr>
              <a:t>Acquire visitors more effectively</a:t>
            </a:r>
          </a:p>
          <a:p>
            <a:pPr fontAlgn="auto">
              <a:spcAft>
                <a:spcPts val="0"/>
              </a:spcAft>
              <a:buClr>
                <a:schemeClr val="tx1">
                  <a:lumMod val="75000"/>
                  <a:lumOff val="25000"/>
                </a:schemeClr>
              </a:buClr>
              <a:buFont typeface="Arial" pitchFamily="34" charset="0"/>
              <a:buChar char="•"/>
              <a:defRPr/>
            </a:pPr>
            <a:r>
              <a:rPr lang="en-GB" dirty="0">
                <a:solidFill>
                  <a:schemeClr val="tx1">
                    <a:lumMod val="75000"/>
                    <a:lumOff val="25000"/>
                  </a:schemeClr>
                </a:solidFill>
                <a:latin typeface="Calibri" charset="0"/>
                <a:ea typeface="+mn-ea"/>
                <a:cs typeface="+mn-cs"/>
              </a:rPr>
              <a:t>Ensure customers accomplish their mission</a:t>
            </a:r>
          </a:p>
          <a:p>
            <a:pPr fontAlgn="auto">
              <a:spcAft>
                <a:spcPts val="0"/>
              </a:spcAft>
              <a:buClr>
                <a:schemeClr val="tx1">
                  <a:lumMod val="75000"/>
                  <a:lumOff val="25000"/>
                </a:schemeClr>
              </a:buClr>
              <a:buFont typeface="Arial" pitchFamily="34" charset="0"/>
              <a:buChar char="•"/>
              <a:defRPr/>
            </a:pPr>
            <a:r>
              <a:rPr lang="en-GB" dirty="0">
                <a:solidFill>
                  <a:schemeClr val="tx1">
                    <a:lumMod val="75000"/>
                    <a:lumOff val="25000"/>
                  </a:schemeClr>
                </a:solidFill>
                <a:latin typeface="Calibri" charset="0"/>
                <a:ea typeface="+mn-ea"/>
                <a:cs typeface="+mn-cs"/>
              </a:rPr>
              <a:t>Provide motivation for them to return</a:t>
            </a:r>
          </a:p>
        </p:txBody>
      </p:sp>
      <p:pic>
        <p:nvPicPr>
          <p:cNvPr id="11268" name="Picture 6"/>
          <p:cNvPicPr>
            <a:picLocks noGrp="1" noChangeAspect="1" noChangeArrowheads="1"/>
          </p:cNvPicPr>
          <p:nvPr>
            <p:ph sz="half" idx="4294967295"/>
          </p:nvPr>
        </p:nvPicPr>
        <p:blipFill>
          <a:blip r:embed="rId4">
            <a:extLst>
              <a:ext uri="{28A0092B-C50C-407E-A947-70E740481C1C}">
                <a14:useLocalDpi xmlns:a14="http://schemas.microsoft.com/office/drawing/2010/main" val="0"/>
              </a:ext>
            </a:extLst>
          </a:blip>
          <a:srcRect/>
          <a:stretch>
            <a:fillRect/>
          </a:stretch>
        </p:blipFill>
        <p:spPr>
          <a:xfrm>
            <a:off x="2195513" y="4868863"/>
            <a:ext cx="4105275" cy="44450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80233" name="Rectangle 9"/>
          <p:cNvSpPr>
            <a:spLocks noChangeArrowheads="1"/>
          </p:cNvSpPr>
          <p:nvPr/>
        </p:nvSpPr>
        <p:spPr bwMode="auto">
          <a:xfrm>
            <a:off x="684213" y="5734050"/>
            <a:ext cx="8064500" cy="719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342900" indent="-342900">
              <a:spcBef>
                <a:spcPct val="20000"/>
              </a:spcBef>
              <a:buClr>
                <a:schemeClr val="accent1"/>
              </a:buClr>
              <a:buFont typeface="Wingdings" pitchFamily="2" charset="2"/>
              <a:buChar char="l"/>
              <a:defRPr/>
            </a:pPr>
            <a:r>
              <a:rPr lang="en-GB" sz="2400" dirty="0">
                <a:solidFill>
                  <a:schemeClr val="tx2">
                    <a:lumMod val="60000"/>
                    <a:lumOff val="40000"/>
                  </a:schemeClr>
                </a:solidFill>
                <a:ea typeface="+mn-ea"/>
                <a:cs typeface="Arial" charset="0"/>
              </a:rPr>
              <a:t>But what do you need to measure to test these?</a:t>
            </a:r>
          </a:p>
        </p:txBody>
      </p:sp>
    </p:spTree>
    <p:extLst>
      <p:ext uri="{BB962C8B-B14F-4D97-AF65-F5344CB8AC3E}">
        <p14:creationId xmlns:p14="http://schemas.microsoft.com/office/powerpoint/2010/main" val="3321719848"/>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p:txBody>
          <a:bodyPr rtlCol="0">
            <a:normAutofit fontScale="90000"/>
          </a:bodyPr>
          <a:lstStyle/>
          <a:p>
            <a:pPr fontAlgn="auto">
              <a:spcAft>
                <a:spcPts val="0"/>
              </a:spcAft>
              <a:defRPr/>
            </a:pPr>
            <a:r>
              <a:rPr lang="en-GB" dirty="0" smtClean="0">
                <a:solidFill>
                  <a:schemeClr val="tx1">
                    <a:lumMod val="75000"/>
                    <a:lumOff val="25000"/>
                  </a:schemeClr>
                </a:solidFill>
                <a:ea typeface="+mj-ea"/>
                <a:cs typeface="+mj-cs"/>
              </a:rPr>
              <a:t>Required attributes of online behaviour measurement</a:t>
            </a:r>
          </a:p>
        </p:txBody>
      </p:sp>
      <p:sp>
        <p:nvSpPr>
          <p:cNvPr id="21506" name="Rectangle 3"/>
          <p:cNvSpPr>
            <a:spLocks noGrp="1" noChangeArrowheads="1"/>
          </p:cNvSpPr>
          <p:nvPr>
            <p:ph idx="1"/>
          </p:nvPr>
        </p:nvSpPr>
        <p:spPr>
          <a:xfrm>
            <a:off x="468313" y="1916113"/>
            <a:ext cx="8229600" cy="4495800"/>
          </a:xfrm>
        </p:spPr>
        <p:txBody>
          <a:bodyPr/>
          <a:lstStyle/>
          <a:p>
            <a:pPr>
              <a:lnSpc>
                <a:spcPct val="80000"/>
              </a:lnSpc>
            </a:pPr>
            <a:r>
              <a:rPr lang="en-GB" sz="2000">
                <a:latin typeface="Calibri" charset="0"/>
              </a:rPr>
              <a:t>Should focus on the performance of organisation’s objectives for their web success</a:t>
            </a:r>
          </a:p>
          <a:p>
            <a:pPr>
              <a:lnSpc>
                <a:spcPct val="80000"/>
              </a:lnSpc>
            </a:pPr>
            <a:r>
              <a:rPr lang="en-GB" sz="2000">
                <a:latin typeface="Calibri" charset="0"/>
              </a:rPr>
              <a:t>Reach potential of the web channel</a:t>
            </a:r>
          </a:p>
          <a:p>
            <a:pPr>
              <a:lnSpc>
                <a:spcPct val="80000"/>
              </a:lnSpc>
            </a:pPr>
            <a:r>
              <a:rPr lang="en-GB" sz="2000">
                <a:latin typeface="Calibri" charset="0"/>
              </a:rPr>
              <a:t>Unsatisfied customer experience = loss of business.</a:t>
            </a:r>
          </a:p>
          <a:p>
            <a:pPr>
              <a:lnSpc>
                <a:spcPct val="80000"/>
              </a:lnSpc>
            </a:pPr>
            <a:r>
              <a:rPr lang="en-GB" sz="2000">
                <a:latin typeface="Calibri" charset="0"/>
              </a:rPr>
              <a:t>Need to detect loss of business, quantify the impact and explain factors that caused it, leading to possible solutions.</a:t>
            </a:r>
            <a:br>
              <a:rPr lang="en-GB" sz="2000">
                <a:latin typeface="Calibri" charset="0"/>
              </a:rPr>
            </a:br>
            <a:endParaRPr lang="en-GB" sz="2000">
              <a:latin typeface="Calibri" charset="0"/>
            </a:endParaRPr>
          </a:p>
          <a:p>
            <a:pPr>
              <a:lnSpc>
                <a:spcPct val="80000"/>
              </a:lnSpc>
            </a:pPr>
            <a:r>
              <a:rPr lang="en-GB">
                <a:latin typeface="Calibri" charset="0"/>
              </a:rPr>
              <a:t>Key areas to observe:</a:t>
            </a:r>
            <a:br>
              <a:rPr lang="en-GB">
                <a:latin typeface="Calibri" charset="0"/>
              </a:rPr>
            </a:br>
            <a:endParaRPr lang="en-GB">
              <a:latin typeface="Calibri" charset="0"/>
            </a:endParaRPr>
          </a:p>
          <a:p>
            <a:pPr marL="987425" lvl="2" indent="-293688">
              <a:lnSpc>
                <a:spcPct val="80000"/>
              </a:lnSpc>
            </a:pPr>
            <a:r>
              <a:rPr lang="en-GB" sz="1800">
                <a:solidFill>
                  <a:srgbClr val="FF0000"/>
                </a:solidFill>
                <a:latin typeface="Calibri" charset="0"/>
              </a:rPr>
              <a:t>Stages of customer engagement</a:t>
            </a:r>
          </a:p>
          <a:p>
            <a:pPr marL="987425" lvl="2" indent="-293688">
              <a:lnSpc>
                <a:spcPct val="80000"/>
              </a:lnSpc>
            </a:pPr>
            <a:r>
              <a:rPr lang="en-GB" sz="1800">
                <a:solidFill>
                  <a:srgbClr val="FF0000"/>
                </a:solidFill>
                <a:latin typeface="Calibri" charset="0"/>
              </a:rPr>
              <a:t>Dropouts from engagement stages</a:t>
            </a:r>
          </a:p>
          <a:p>
            <a:pPr marL="987425" lvl="2" indent="-293688">
              <a:lnSpc>
                <a:spcPct val="80000"/>
              </a:lnSpc>
            </a:pPr>
            <a:r>
              <a:rPr lang="en-GB" sz="1800">
                <a:solidFill>
                  <a:srgbClr val="FF0000"/>
                </a:solidFill>
                <a:latin typeface="Calibri" charset="0"/>
              </a:rPr>
              <a:t>Factors influencing dropouts</a:t>
            </a:r>
          </a:p>
        </p:txBody>
      </p:sp>
    </p:spTree>
    <p:extLst>
      <p:ext uri="{BB962C8B-B14F-4D97-AF65-F5344CB8AC3E}">
        <p14:creationId xmlns:p14="http://schemas.microsoft.com/office/powerpoint/2010/main" val="2213702687"/>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rtlCol="0">
            <a:normAutofit/>
          </a:bodyPr>
          <a:lstStyle/>
          <a:p>
            <a:pPr fontAlgn="auto">
              <a:spcAft>
                <a:spcPts val="0"/>
              </a:spcAft>
              <a:defRPr/>
            </a:pPr>
            <a:r>
              <a:rPr lang="en-GB">
                <a:solidFill>
                  <a:schemeClr val="tx1">
                    <a:lumMod val="75000"/>
                    <a:lumOff val="25000"/>
                  </a:schemeClr>
                </a:solidFill>
                <a:latin typeface="Calibri" charset="0"/>
                <a:ea typeface="+mj-ea"/>
                <a:cs typeface="+mj-cs"/>
              </a:rPr>
              <a:t>Stages of customer engagement</a:t>
            </a:r>
          </a:p>
        </p:txBody>
      </p:sp>
      <p:grpSp>
        <p:nvGrpSpPr>
          <p:cNvPr id="23554" name="Group 13"/>
          <p:cNvGrpSpPr>
            <a:grpSpLocks/>
          </p:cNvGrpSpPr>
          <p:nvPr/>
        </p:nvGrpSpPr>
        <p:grpSpPr bwMode="auto">
          <a:xfrm>
            <a:off x="609600" y="2708275"/>
            <a:ext cx="7850188" cy="2089150"/>
            <a:chOff x="384" y="1706"/>
            <a:chExt cx="4945" cy="1316"/>
          </a:xfrm>
        </p:grpSpPr>
        <p:sp>
          <p:nvSpPr>
            <p:cNvPr id="14340" name="Text Box 3"/>
            <p:cNvSpPr txBox="1">
              <a:spLocks noChangeArrowheads="1"/>
            </p:cNvSpPr>
            <p:nvPr/>
          </p:nvSpPr>
          <p:spPr bwMode="auto">
            <a:xfrm>
              <a:off x="384" y="2341"/>
              <a:ext cx="53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Reach</a:t>
              </a:r>
            </a:p>
          </p:txBody>
        </p:sp>
        <p:grpSp>
          <p:nvGrpSpPr>
            <p:cNvPr id="23556" name="Group 4"/>
            <p:cNvGrpSpPr>
              <a:grpSpLocks/>
            </p:cNvGrpSpPr>
            <p:nvPr/>
          </p:nvGrpSpPr>
          <p:grpSpPr bwMode="auto">
            <a:xfrm>
              <a:off x="1019" y="1706"/>
              <a:ext cx="4310" cy="1316"/>
              <a:chOff x="1019" y="1706"/>
              <a:chExt cx="4310" cy="1316"/>
            </a:xfrm>
          </p:grpSpPr>
          <p:sp>
            <p:nvSpPr>
              <p:cNvPr id="14342" name="Rectangle 5"/>
              <p:cNvSpPr>
                <a:spLocks noChangeArrowheads="1"/>
              </p:cNvSpPr>
              <p:nvPr/>
            </p:nvSpPr>
            <p:spPr bwMode="auto">
              <a:xfrm>
                <a:off x="1655" y="2024"/>
                <a:ext cx="3674" cy="998"/>
              </a:xfrm>
              <a:prstGeom prst="rect">
                <a:avLst/>
              </a:prstGeom>
              <a:solidFill>
                <a:srgbClr val="FF00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14343" name="AutoShape 6"/>
              <p:cNvSpPr>
                <a:spLocks noChangeArrowheads="1"/>
              </p:cNvSpPr>
              <p:nvPr/>
            </p:nvSpPr>
            <p:spPr bwMode="auto">
              <a:xfrm>
                <a:off x="3832" y="2205"/>
                <a:ext cx="635" cy="499"/>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14344" name="AutoShape 7"/>
              <p:cNvSpPr>
                <a:spLocks noChangeArrowheads="1"/>
              </p:cNvSpPr>
              <p:nvPr/>
            </p:nvSpPr>
            <p:spPr bwMode="auto">
              <a:xfrm>
                <a:off x="2380" y="2205"/>
                <a:ext cx="635" cy="499"/>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14345" name="AutoShape 8"/>
              <p:cNvSpPr>
                <a:spLocks noChangeArrowheads="1"/>
              </p:cNvSpPr>
              <p:nvPr/>
            </p:nvSpPr>
            <p:spPr bwMode="auto">
              <a:xfrm>
                <a:off x="1019" y="2205"/>
                <a:ext cx="635" cy="499"/>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14346" name="Text Box 9"/>
              <p:cNvSpPr txBox="1">
                <a:spLocks noChangeArrowheads="1"/>
              </p:cNvSpPr>
              <p:nvPr/>
            </p:nvSpPr>
            <p:spPr bwMode="auto">
              <a:xfrm>
                <a:off x="1745" y="2342"/>
                <a:ext cx="604"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Acquire</a:t>
                </a:r>
              </a:p>
            </p:txBody>
          </p:sp>
          <p:sp>
            <p:nvSpPr>
              <p:cNvPr id="14347" name="Text Box 10"/>
              <p:cNvSpPr txBox="1">
                <a:spLocks noChangeArrowheads="1"/>
              </p:cNvSpPr>
              <p:nvPr/>
            </p:nvSpPr>
            <p:spPr bwMode="auto">
              <a:xfrm>
                <a:off x="3151" y="2342"/>
                <a:ext cx="62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Convert</a:t>
                </a:r>
              </a:p>
            </p:txBody>
          </p:sp>
          <p:sp>
            <p:nvSpPr>
              <p:cNvPr id="14348" name="Text Box 11"/>
              <p:cNvSpPr txBox="1">
                <a:spLocks noChangeArrowheads="1"/>
              </p:cNvSpPr>
              <p:nvPr/>
            </p:nvSpPr>
            <p:spPr bwMode="auto">
              <a:xfrm>
                <a:off x="4603" y="2342"/>
                <a:ext cx="53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Retain</a:t>
                </a:r>
              </a:p>
            </p:txBody>
          </p:sp>
          <p:sp>
            <p:nvSpPr>
              <p:cNvPr id="14349" name="Text Box 12"/>
              <p:cNvSpPr txBox="1">
                <a:spLocks noChangeArrowheads="1"/>
              </p:cNvSpPr>
              <p:nvPr/>
            </p:nvSpPr>
            <p:spPr bwMode="auto">
              <a:xfrm>
                <a:off x="3107" y="1706"/>
                <a:ext cx="70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solidFill>
                      <a:srgbClr val="FF33CC"/>
                    </a:solidFill>
                  </a:rPr>
                  <a:t>Web Site</a:t>
                </a:r>
              </a:p>
            </p:txBody>
          </p:sp>
        </p:grpSp>
      </p:grpSp>
    </p:spTree>
    <p:extLst>
      <p:ext uri="{BB962C8B-B14F-4D97-AF65-F5344CB8AC3E}">
        <p14:creationId xmlns:p14="http://schemas.microsoft.com/office/powerpoint/2010/main" val="1333473800"/>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p:txBody>
          <a:bodyPr/>
          <a:lstStyle/>
          <a:p>
            <a:r>
              <a:rPr lang="en-GB">
                <a:latin typeface="Calibri" charset="0"/>
              </a:rPr>
              <a:t>Reach</a:t>
            </a:r>
          </a:p>
        </p:txBody>
      </p:sp>
      <p:sp>
        <p:nvSpPr>
          <p:cNvPr id="160771" name="Rectangle 3"/>
          <p:cNvSpPr>
            <a:spLocks noGrp="1" noChangeArrowheads="1"/>
          </p:cNvSpPr>
          <p:nvPr>
            <p:ph idx="1"/>
          </p:nvPr>
        </p:nvSpPr>
        <p:spPr/>
        <p:txBody>
          <a:bodyPr rtlCol="0">
            <a:normAutofit lnSpcReduction="10000"/>
          </a:bodyPr>
          <a:lstStyle/>
          <a:p>
            <a:pPr marL="0" indent="0" fontAlgn="auto">
              <a:lnSpc>
                <a:spcPct val="80000"/>
              </a:lnSpc>
              <a:spcAft>
                <a:spcPts val="0"/>
              </a:spcAft>
              <a:buClr>
                <a:schemeClr val="tx1">
                  <a:lumMod val="75000"/>
                  <a:lumOff val="25000"/>
                </a:schemeClr>
              </a:buClr>
              <a:buFont typeface="Arial" pitchFamily="34" charset="0"/>
              <a:buNone/>
              <a:defRPr/>
            </a:pPr>
            <a:r>
              <a:rPr lang="en-GB" sz="2100" dirty="0" smtClean="0">
                <a:solidFill>
                  <a:schemeClr val="tx1">
                    <a:lumMod val="75000"/>
                    <a:lumOff val="25000"/>
                  </a:schemeClr>
                </a:solidFill>
                <a:ea typeface="+mn-ea"/>
                <a:cs typeface="+mn-cs"/>
              </a:rPr>
              <a:t>Reach is the </a:t>
            </a:r>
            <a:r>
              <a:rPr lang="en-GB" sz="2100" u="sng" dirty="0" smtClean="0">
                <a:solidFill>
                  <a:schemeClr val="tx1">
                    <a:lumMod val="75000"/>
                    <a:lumOff val="25000"/>
                  </a:schemeClr>
                </a:solidFill>
                <a:ea typeface="+mn-ea"/>
                <a:cs typeface="+mn-cs"/>
              </a:rPr>
              <a:t>promise</a:t>
            </a:r>
            <a:r>
              <a:rPr lang="en-GB" sz="2100" dirty="0" smtClean="0">
                <a:solidFill>
                  <a:schemeClr val="tx1">
                    <a:lumMod val="75000"/>
                    <a:lumOff val="25000"/>
                  </a:schemeClr>
                </a:solidFill>
                <a:ea typeface="+mn-ea"/>
                <a:cs typeface="+mn-cs"/>
              </a:rPr>
              <a:t> you make to </a:t>
            </a:r>
            <a:r>
              <a:rPr lang="en-GB" sz="2100" i="1" dirty="0" smtClean="0">
                <a:solidFill>
                  <a:schemeClr val="tx1">
                    <a:lumMod val="75000"/>
                    <a:lumOff val="25000"/>
                  </a:schemeClr>
                </a:solidFill>
                <a:ea typeface="+mn-ea"/>
                <a:cs typeface="+mn-cs"/>
              </a:rPr>
              <a:t>gain the attention</a:t>
            </a:r>
            <a:r>
              <a:rPr lang="en-GB" sz="2100" dirty="0" smtClean="0">
                <a:solidFill>
                  <a:schemeClr val="tx1">
                    <a:lumMod val="75000"/>
                    <a:lumOff val="25000"/>
                  </a:schemeClr>
                </a:solidFill>
                <a:ea typeface="+mn-ea"/>
                <a:cs typeface="+mn-cs"/>
              </a:rPr>
              <a:t> of your</a:t>
            </a:r>
          </a:p>
          <a:p>
            <a:pPr marL="0" indent="0" fontAlgn="auto">
              <a:lnSpc>
                <a:spcPct val="80000"/>
              </a:lnSpc>
              <a:spcAft>
                <a:spcPts val="0"/>
              </a:spcAft>
              <a:buClr>
                <a:schemeClr val="tx1">
                  <a:lumMod val="75000"/>
                  <a:lumOff val="25000"/>
                </a:schemeClr>
              </a:buClr>
              <a:buFont typeface="Arial" pitchFamily="34" charset="0"/>
              <a:buNone/>
              <a:defRPr/>
            </a:pPr>
            <a:r>
              <a:rPr lang="en-GB" sz="2100" dirty="0" smtClean="0">
                <a:solidFill>
                  <a:schemeClr val="tx1">
                    <a:lumMod val="75000"/>
                    <a:lumOff val="25000"/>
                  </a:schemeClr>
                </a:solidFill>
                <a:ea typeface="+mn-ea"/>
                <a:cs typeface="+mn-cs"/>
              </a:rPr>
              <a:t>audience to your web site.  Getting them to:</a:t>
            </a:r>
            <a:br>
              <a:rPr lang="en-GB" sz="2100" dirty="0" smtClean="0">
                <a:solidFill>
                  <a:schemeClr val="tx1">
                    <a:lumMod val="75000"/>
                    <a:lumOff val="25000"/>
                  </a:schemeClr>
                </a:solidFill>
                <a:ea typeface="+mn-ea"/>
                <a:cs typeface="+mn-cs"/>
              </a:rPr>
            </a:br>
            <a:endParaRPr lang="en-GB" sz="2100" dirty="0" smtClean="0">
              <a:solidFill>
                <a:schemeClr val="tx1">
                  <a:lumMod val="75000"/>
                  <a:lumOff val="25000"/>
                </a:schemeClr>
              </a:solidFill>
              <a:ea typeface="+mn-ea"/>
              <a:cs typeface="+mn-cs"/>
            </a:endParaRPr>
          </a:p>
          <a:p>
            <a:pPr marL="987425" lvl="2" indent="-293688" fontAlgn="auto">
              <a:lnSpc>
                <a:spcPct val="80000"/>
              </a:lnSpc>
              <a:spcAft>
                <a:spcPts val="0"/>
              </a:spcAft>
              <a:buClr>
                <a:schemeClr val="tx1">
                  <a:lumMod val="75000"/>
                  <a:lumOff val="25000"/>
                </a:schemeClr>
              </a:buClr>
              <a:buFont typeface="Arial" pitchFamily="34" charset="0"/>
              <a:buChar char="•"/>
              <a:defRPr/>
            </a:pPr>
            <a:r>
              <a:rPr lang="en-GB" sz="1700" dirty="0" smtClean="0">
                <a:solidFill>
                  <a:schemeClr val="tx1">
                    <a:lumMod val="75000"/>
                    <a:lumOff val="25000"/>
                  </a:schemeClr>
                </a:solidFill>
                <a:ea typeface="+mn-ea"/>
              </a:rPr>
              <a:t>buying something, </a:t>
            </a:r>
          </a:p>
          <a:p>
            <a:pPr marL="987425" lvl="2" indent="-293688" fontAlgn="auto">
              <a:lnSpc>
                <a:spcPct val="80000"/>
              </a:lnSpc>
              <a:spcAft>
                <a:spcPts val="0"/>
              </a:spcAft>
              <a:buClr>
                <a:schemeClr val="tx1">
                  <a:lumMod val="75000"/>
                  <a:lumOff val="25000"/>
                </a:schemeClr>
              </a:buClr>
              <a:buFont typeface="Arial" pitchFamily="34" charset="0"/>
              <a:buChar char="•"/>
              <a:defRPr/>
            </a:pPr>
            <a:r>
              <a:rPr lang="en-GB" sz="1700" dirty="0" smtClean="0">
                <a:solidFill>
                  <a:schemeClr val="tx1">
                    <a:lumMod val="75000"/>
                    <a:lumOff val="25000"/>
                  </a:schemeClr>
                </a:solidFill>
                <a:ea typeface="+mn-ea"/>
              </a:rPr>
              <a:t>paying a bill</a:t>
            </a:r>
          </a:p>
          <a:p>
            <a:pPr marL="987425" lvl="2" indent="-293688" fontAlgn="auto">
              <a:lnSpc>
                <a:spcPct val="80000"/>
              </a:lnSpc>
              <a:spcAft>
                <a:spcPts val="0"/>
              </a:spcAft>
              <a:buClr>
                <a:schemeClr val="tx1">
                  <a:lumMod val="75000"/>
                  <a:lumOff val="25000"/>
                </a:schemeClr>
              </a:buClr>
              <a:buFont typeface="Arial" pitchFamily="34" charset="0"/>
              <a:buChar char="•"/>
              <a:defRPr/>
            </a:pPr>
            <a:r>
              <a:rPr lang="en-GB" sz="1700" dirty="0" smtClean="0">
                <a:solidFill>
                  <a:schemeClr val="tx1">
                    <a:lumMod val="75000"/>
                    <a:lumOff val="25000"/>
                  </a:schemeClr>
                </a:solidFill>
                <a:ea typeface="+mn-ea"/>
              </a:rPr>
              <a:t>communicating with like minded people</a:t>
            </a:r>
          </a:p>
          <a:p>
            <a:pPr marL="987425" lvl="2" indent="-293688" fontAlgn="auto">
              <a:lnSpc>
                <a:spcPct val="80000"/>
              </a:lnSpc>
              <a:spcAft>
                <a:spcPts val="0"/>
              </a:spcAft>
              <a:buClr>
                <a:schemeClr val="tx1">
                  <a:lumMod val="75000"/>
                  <a:lumOff val="25000"/>
                </a:schemeClr>
              </a:buClr>
              <a:buFont typeface="Arial" pitchFamily="34" charset="0"/>
              <a:buChar char="•"/>
              <a:defRPr/>
            </a:pPr>
            <a:r>
              <a:rPr lang="en-GB" sz="1700" dirty="0" smtClean="0">
                <a:solidFill>
                  <a:schemeClr val="tx1">
                    <a:lumMod val="75000"/>
                    <a:lumOff val="25000"/>
                  </a:schemeClr>
                </a:solidFill>
                <a:ea typeface="+mn-ea"/>
              </a:rPr>
              <a:t>downloading some software</a:t>
            </a:r>
          </a:p>
          <a:p>
            <a:pPr marL="987425" lvl="2" indent="-293688" fontAlgn="auto">
              <a:lnSpc>
                <a:spcPct val="80000"/>
              </a:lnSpc>
              <a:spcAft>
                <a:spcPts val="0"/>
              </a:spcAft>
              <a:buClr>
                <a:schemeClr val="tx1">
                  <a:lumMod val="75000"/>
                  <a:lumOff val="25000"/>
                </a:schemeClr>
              </a:buClr>
              <a:buFont typeface="Arial" pitchFamily="34" charset="0"/>
              <a:buChar char="•"/>
              <a:defRPr/>
            </a:pPr>
            <a:r>
              <a:rPr lang="en-GB" sz="1700" dirty="0" smtClean="0">
                <a:solidFill>
                  <a:schemeClr val="tx1">
                    <a:lumMod val="75000"/>
                    <a:lumOff val="25000"/>
                  </a:schemeClr>
                </a:solidFill>
                <a:ea typeface="+mn-ea"/>
              </a:rPr>
              <a:t>meeting old friends</a:t>
            </a:r>
          </a:p>
          <a:p>
            <a:pPr marL="987425" lvl="2" indent="-293688" fontAlgn="auto">
              <a:lnSpc>
                <a:spcPct val="80000"/>
              </a:lnSpc>
              <a:spcAft>
                <a:spcPts val="0"/>
              </a:spcAft>
              <a:buClr>
                <a:schemeClr val="tx1">
                  <a:lumMod val="75000"/>
                  <a:lumOff val="25000"/>
                </a:schemeClr>
              </a:buClr>
              <a:buFont typeface="Arial" pitchFamily="34" charset="0"/>
              <a:buChar char="•"/>
              <a:defRPr/>
            </a:pPr>
            <a:r>
              <a:rPr lang="en-GB" sz="1700" dirty="0" smtClean="0">
                <a:solidFill>
                  <a:schemeClr val="tx1">
                    <a:lumMod val="75000"/>
                    <a:lumOff val="25000"/>
                  </a:schemeClr>
                </a:solidFill>
                <a:ea typeface="+mn-ea"/>
              </a:rPr>
              <a:t>getting some valuable information</a:t>
            </a:r>
          </a:p>
          <a:p>
            <a:pPr marL="987425" lvl="2" indent="-293688" fontAlgn="auto">
              <a:lnSpc>
                <a:spcPct val="80000"/>
              </a:lnSpc>
              <a:spcAft>
                <a:spcPts val="0"/>
              </a:spcAft>
              <a:buClr>
                <a:schemeClr val="tx1">
                  <a:lumMod val="75000"/>
                  <a:lumOff val="25000"/>
                </a:schemeClr>
              </a:buClr>
              <a:buFont typeface="Arial" pitchFamily="34" charset="0"/>
              <a:buChar char="•"/>
              <a:defRPr/>
            </a:pPr>
            <a:r>
              <a:rPr lang="en-GB" sz="1700" dirty="0" smtClean="0">
                <a:solidFill>
                  <a:schemeClr val="tx1">
                    <a:lumMod val="75000"/>
                    <a:lumOff val="25000"/>
                  </a:schemeClr>
                </a:solidFill>
                <a:ea typeface="+mn-ea"/>
              </a:rPr>
              <a:t>catching the news</a:t>
            </a:r>
          </a:p>
          <a:p>
            <a:pPr marL="987425" lvl="2" indent="-293688" fontAlgn="auto">
              <a:lnSpc>
                <a:spcPct val="80000"/>
              </a:lnSpc>
              <a:spcAft>
                <a:spcPts val="0"/>
              </a:spcAft>
              <a:buClr>
                <a:schemeClr val="tx1">
                  <a:lumMod val="75000"/>
                  <a:lumOff val="25000"/>
                </a:schemeClr>
              </a:buClr>
              <a:buFont typeface="Arial" pitchFamily="34" charset="0"/>
              <a:buChar char="•"/>
              <a:defRPr/>
            </a:pPr>
            <a:r>
              <a:rPr lang="en-GB" sz="1700" dirty="0" smtClean="0">
                <a:solidFill>
                  <a:schemeClr val="tx1">
                    <a:lumMod val="75000"/>
                    <a:lumOff val="25000"/>
                  </a:schemeClr>
                </a:solidFill>
                <a:ea typeface="+mn-ea"/>
              </a:rPr>
              <a:t>Becoming a member</a:t>
            </a:r>
            <a:br>
              <a:rPr lang="en-GB" sz="1700" dirty="0" smtClean="0">
                <a:solidFill>
                  <a:schemeClr val="tx1">
                    <a:lumMod val="75000"/>
                    <a:lumOff val="25000"/>
                  </a:schemeClr>
                </a:solidFill>
                <a:ea typeface="+mn-ea"/>
              </a:rPr>
            </a:br>
            <a:endParaRPr lang="en-GB" sz="1700" dirty="0" smtClean="0">
              <a:solidFill>
                <a:schemeClr val="tx1">
                  <a:lumMod val="75000"/>
                  <a:lumOff val="25000"/>
                </a:schemeClr>
              </a:solidFill>
              <a:ea typeface="+mn-ea"/>
            </a:endParaRPr>
          </a:p>
          <a:p>
            <a:pPr marL="692150" lvl="1" indent="-347663" fontAlgn="auto">
              <a:lnSpc>
                <a:spcPct val="80000"/>
              </a:lnSpc>
              <a:spcAft>
                <a:spcPts val="0"/>
              </a:spcAft>
              <a:buClr>
                <a:schemeClr val="bg2">
                  <a:lumMod val="60000"/>
                  <a:lumOff val="40000"/>
                </a:schemeClr>
              </a:buClr>
              <a:buFont typeface="Arial" pitchFamily="34" charset="0"/>
              <a:buChar char="–"/>
              <a:defRPr/>
            </a:pPr>
            <a:r>
              <a:rPr lang="en-GB" sz="1800" dirty="0" smtClean="0">
                <a:solidFill>
                  <a:schemeClr val="tx1">
                    <a:lumMod val="75000"/>
                    <a:lumOff val="25000"/>
                  </a:schemeClr>
                </a:solidFill>
                <a:ea typeface="+mn-ea"/>
              </a:rPr>
              <a:t>How do we reach people</a:t>
            </a:r>
            <a:br>
              <a:rPr lang="en-GB" sz="1800" dirty="0" smtClean="0">
                <a:solidFill>
                  <a:schemeClr val="tx1">
                    <a:lumMod val="75000"/>
                    <a:lumOff val="25000"/>
                  </a:schemeClr>
                </a:solidFill>
                <a:ea typeface="+mn-ea"/>
              </a:rPr>
            </a:br>
            <a:endParaRPr lang="en-GB" sz="1800" dirty="0" smtClean="0">
              <a:solidFill>
                <a:schemeClr val="tx1">
                  <a:lumMod val="75000"/>
                  <a:lumOff val="25000"/>
                </a:schemeClr>
              </a:solidFill>
              <a:ea typeface="+mn-ea"/>
            </a:endParaRPr>
          </a:p>
          <a:p>
            <a:pPr marL="987425" lvl="2" indent="-293688" fontAlgn="auto">
              <a:lnSpc>
                <a:spcPct val="80000"/>
              </a:lnSpc>
              <a:spcAft>
                <a:spcPts val="0"/>
              </a:spcAft>
              <a:buClr>
                <a:schemeClr val="tx1">
                  <a:lumMod val="75000"/>
                  <a:lumOff val="25000"/>
                </a:schemeClr>
              </a:buClr>
              <a:buFont typeface="Arial" pitchFamily="34" charset="0"/>
              <a:buChar char="•"/>
              <a:defRPr/>
            </a:pPr>
            <a:r>
              <a:rPr lang="en-GB" sz="1700" dirty="0" smtClean="0">
                <a:solidFill>
                  <a:schemeClr val="tx1">
                    <a:lumMod val="75000"/>
                    <a:lumOff val="25000"/>
                  </a:schemeClr>
                </a:solidFill>
                <a:ea typeface="+mn-ea"/>
              </a:rPr>
              <a:t>Advertising the right promise</a:t>
            </a:r>
          </a:p>
          <a:p>
            <a:pPr marL="987425" lvl="2" indent="-293688" fontAlgn="auto">
              <a:lnSpc>
                <a:spcPct val="80000"/>
              </a:lnSpc>
              <a:spcAft>
                <a:spcPts val="0"/>
              </a:spcAft>
              <a:buClr>
                <a:schemeClr val="tx1">
                  <a:lumMod val="75000"/>
                  <a:lumOff val="25000"/>
                </a:schemeClr>
              </a:buClr>
              <a:buFont typeface="Arial" pitchFamily="34" charset="0"/>
              <a:buChar char="•"/>
              <a:defRPr/>
            </a:pPr>
            <a:r>
              <a:rPr lang="en-GB" sz="1700" dirty="0" smtClean="0">
                <a:solidFill>
                  <a:schemeClr val="tx1">
                    <a:lumMod val="75000"/>
                    <a:lumOff val="25000"/>
                  </a:schemeClr>
                </a:solidFill>
                <a:ea typeface="+mn-ea"/>
              </a:rPr>
              <a:t>Offer something competitive or different</a:t>
            </a:r>
          </a:p>
          <a:p>
            <a:pPr marL="987425" lvl="2" indent="-293688" fontAlgn="auto">
              <a:lnSpc>
                <a:spcPct val="80000"/>
              </a:lnSpc>
              <a:spcAft>
                <a:spcPts val="0"/>
              </a:spcAft>
              <a:buClr>
                <a:schemeClr val="tx1">
                  <a:lumMod val="75000"/>
                  <a:lumOff val="25000"/>
                </a:schemeClr>
              </a:buClr>
              <a:buFont typeface="Arial" pitchFamily="34" charset="0"/>
              <a:buChar char="•"/>
              <a:defRPr/>
            </a:pPr>
            <a:r>
              <a:rPr lang="en-GB" sz="1700" dirty="0" smtClean="0">
                <a:solidFill>
                  <a:schemeClr val="tx1">
                    <a:lumMod val="75000"/>
                    <a:lumOff val="25000"/>
                  </a:schemeClr>
                </a:solidFill>
                <a:ea typeface="+mn-ea"/>
              </a:rPr>
              <a:t>Being visible</a:t>
            </a:r>
          </a:p>
          <a:p>
            <a:pPr marL="987425" lvl="2" indent="-293688" fontAlgn="auto">
              <a:lnSpc>
                <a:spcPct val="80000"/>
              </a:lnSpc>
              <a:spcAft>
                <a:spcPts val="0"/>
              </a:spcAft>
              <a:buClr>
                <a:schemeClr val="tx1">
                  <a:lumMod val="75000"/>
                  <a:lumOff val="25000"/>
                </a:schemeClr>
              </a:buClr>
              <a:buFont typeface="Arial" pitchFamily="34" charset="0"/>
              <a:buChar char="•"/>
              <a:defRPr/>
            </a:pPr>
            <a:r>
              <a:rPr lang="en-GB" sz="1700" dirty="0" smtClean="0">
                <a:solidFill>
                  <a:schemeClr val="tx1">
                    <a:lumMod val="75000"/>
                    <a:lumOff val="25000"/>
                  </a:schemeClr>
                </a:solidFill>
                <a:ea typeface="+mn-ea"/>
              </a:rPr>
              <a:t>Having a good reputation</a:t>
            </a:r>
          </a:p>
        </p:txBody>
      </p:sp>
      <p:pic>
        <p:nvPicPr>
          <p:cNvPr id="25603" name="Picture 4" descr="MCj0078726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0788" y="2420938"/>
            <a:ext cx="2060575" cy="2087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09653132"/>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r>
              <a:rPr lang="en-GB" dirty="0">
                <a:latin typeface="Calibri" charset="0"/>
              </a:rPr>
              <a:t>Exercise (10-15 minutes)</a:t>
            </a:r>
          </a:p>
        </p:txBody>
      </p:sp>
      <p:sp>
        <p:nvSpPr>
          <p:cNvPr id="16387" name="Rectangle 3"/>
          <p:cNvSpPr>
            <a:spLocks noGrp="1" noChangeArrowheads="1"/>
          </p:cNvSpPr>
          <p:nvPr>
            <p:ph idx="1"/>
          </p:nvPr>
        </p:nvSpPr>
        <p:spPr/>
        <p:txBody>
          <a:bodyPr rtlCol="0">
            <a:normAutofit/>
          </a:bodyPr>
          <a:lstStyle/>
          <a:p>
            <a:pPr fontAlgn="auto">
              <a:lnSpc>
                <a:spcPct val="90000"/>
              </a:lnSpc>
              <a:spcAft>
                <a:spcPts val="0"/>
              </a:spcAft>
              <a:buClr>
                <a:schemeClr val="tx1">
                  <a:lumMod val="75000"/>
                  <a:lumOff val="25000"/>
                </a:schemeClr>
              </a:buClr>
              <a:buFont typeface="Arial" pitchFamily="34" charset="0"/>
              <a:buChar char="•"/>
              <a:defRPr/>
            </a:pPr>
            <a:r>
              <a:rPr lang="en-GB" sz="2000" dirty="0">
                <a:solidFill>
                  <a:schemeClr val="tx1">
                    <a:lumMod val="75000"/>
                    <a:lumOff val="25000"/>
                  </a:schemeClr>
                </a:solidFill>
                <a:latin typeface="Calibri" charset="0"/>
                <a:ea typeface="+mn-ea"/>
                <a:cs typeface="+mn-cs"/>
              </a:rPr>
              <a:t>Pick </a:t>
            </a:r>
            <a:r>
              <a:rPr lang="en-GB" sz="2000" dirty="0" smtClean="0">
                <a:solidFill>
                  <a:schemeClr val="tx1">
                    <a:lumMod val="75000"/>
                    <a:lumOff val="25000"/>
                  </a:schemeClr>
                </a:solidFill>
                <a:latin typeface="Calibri" charset="0"/>
                <a:ea typeface="+mn-ea"/>
                <a:cs typeface="+mn-cs"/>
              </a:rPr>
              <a:t>1 or 2 </a:t>
            </a:r>
            <a:r>
              <a:rPr lang="en-GB" sz="2000" dirty="0">
                <a:solidFill>
                  <a:schemeClr val="tx1">
                    <a:lumMod val="75000"/>
                    <a:lumOff val="25000"/>
                  </a:schemeClr>
                </a:solidFill>
                <a:latin typeface="Calibri" charset="0"/>
                <a:ea typeface="+mn-ea"/>
                <a:cs typeface="+mn-cs"/>
              </a:rPr>
              <a:t>of the following web sites</a:t>
            </a:r>
            <a:r>
              <a:rPr lang="en-GB" sz="2000" dirty="0" smtClean="0">
                <a:solidFill>
                  <a:schemeClr val="tx1">
                    <a:lumMod val="75000"/>
                    <a:lumOff val="25000"/>
                  </a:schemeClr>
                </a:solidFill>
                <a:latin typeface="Calibri" charset="0"/>
                <a:ea typeface="+mn-ea"/>
                <a:cs typeface="+mn-cs"/>
              </a:rPr>
              <a:t>.</a:t>
            </a:r>
            <a:br>
              <a:rPr lang="en-GB" sz="2000" dirty="0" smtClean="0">
                <a:solidFill>
                  <a:schemeClr val="tx1">
                    <a:lumMod val="75000"/>
                    <a:lumOff val="25000"/>
                  </a:schemeClr>
                </a:solidFill>
                <a:latin typeface="Calibri" charset="0"/>
                <a:ea typeface="+mn-ea"/>
                <a:cs typeface="+mn-cs"/>
              </a:rPr>
            </a:br>
            <a:endParaRPr lang="en-GB" sz="2000" dirty="0">
              <a:solidFill>
                <a:schemeClr val="tx1">
                  <a:lumMod val="75000"/>
                  <a:lumOff val="25000"/>
                </a:schemeClr>
              </a:solidFill>
              <a:latin typeface="Calibri" charset="0"/>
              <a:ea typeface="+mn-ea"/>
              <a:cs typeface="+mn-cs"/>
            </a:endParaRPr>
          </a:p>
          <a:p>
            <a:pPr marL="987425" lvl="2" indent="-293688" fontAlgn="auto">
              <a:lnSpc>
                <a:spcPct val="90000"/>
              </a:lnSpc>
              <a:spcAft>
                <a:spcPts val="0"/>
              </a:spcAft>
              <a:buClr>
                <a:schemeClr val="tx1">
                  <a:lumMod val="75000"/>
                  <a:lumOff val="25000"/>
                </a:schemeClr>
              </a:buClr>
              <a:buFont typeface="Arial" pitchFamily="34" charset="0"/>
              <a:buChar char="•"/>
              <a:defRPr/>
            </a:pPr>
            <a:r>
              <a:rPr lang="en-GB" sz="1600" dirty="0">
                <a:solidFill>
                  <a:srgbClr val="FFFF00"/>
                </a:solidFill>
                <a:latin typeface="Calibri" charset="0"/>
                <a:ea typeface="+mn-ea"/>
                <a:hlinkClick r:id="rId3"/>
              </a:rPr>
              <a:t>https://www.wonga.com</a:t>
            </a:r>
            <a:r>
              <a:rPr lang="en-GB" sz="1600" dirty="0" smtClean="0">
                <a:solidFill>
                  <a:srgbClr val="FFFF00"/>
                </a:solidFill>
                <a:latin typeface="Calibri" charset="0"/>
                <a:ea typeface="+mn-ea"/>
                <a:hlinkClick r:id="rId3"/>
              </a:rPr>
              <a:t>/</a:t>
            </a:r>
            <a:endParaRPr lang="en-GB" sz="1600" dirty="0" smtClean="0">
              <a:solidFill>
                <a:srgbClr val="FFFF00"/>
              </a:solidFill>
              <a:latin typeface="Calibri" charset="0"/>
              <a:ea typeface="+mn-ea"/>
            </a:endParaRPr>
          </a:p>
          <a:p>
            <a:pPr marL="987425" lvl="2" indent="-293688" fontAlgn="auto">
              <a:lnSpc>
                <a:spcPct val="90000"/>
              </a:lnSpc>
              <a:spcAft>
                <a:spcPts val="0"/>
              </a:spcAft>
              <a:buClr>
                <a:schemeClr val="tx1">
                  <a:lumMod val="75000"/>
                  <a:lumOff val="25000"/>
                </a:schemeClr>
              </a:buClr>
              <a:buFont typeface="Arial" pitchFamily="34" charset="0"/>
              <a:buChar char="•"/>
              <a:defRPr/>
            </a:pPr>
            <a:r>
              <a:rPr lang="en-GB" sz="1600" dirty="0" smtClean="0">
                <a:solidFill>
                  <a:srgbClr val="FFFF00"/>
                </a:solidFill>
                <a:latin typeface="Calibri" charset="0"/>
                <a:ea typeface="+mn-ea"/>
                <a:hlinkClick r:id="rId4"/>
              </a:rPr>
              <a:t>http</a:t>
            </a:r>
            <a:r>
              <a:rPr lang="en-GB" sz="1600" dirty="0">
                <a:solidFill>
                  <a:srgbClr val="FFFF00"/>
                </a:solidFill>
                <a:latin typeface="Calibri" charset="0"/>
                <a:ea typeface="+mn-ea"/>
                <a:hlinkClick r:id="rId4"/>
              </a:rPr>
              <a:t>://</a:t>
            </a:r>
            <a:r>
              <a:rPr lang="en-GB" sz="1600" dirty="0" smtClean="0">
                <a:solidFill>
                  <a:srgbClr val="FFFF00"/>
                </a:solidFill>
                <a:latin typeface="Calibri" charset="0"/>
                <a:ea typeface="+mn-ea"/>
                <a:hlinkClick r:id="rId4"/>
              </a:rPr>
              <a:t>www.anthonynolan.org/</a:t>
            </a:r>
            <a:endParaRPr lang="en-GB" sz="1600" dirty="0">
              <a:solidFill>
                <a:srgbClr val="FFFF00"/>
              </a:solidFill>
              <a:latin typeface="Calibri" charset="0"/>
              <a:ea typeface="+mn-ea"/>
            </a:endParaRPr>
          </a:p>
          <a:p>
            <a:pPr marL="987425" lvl="2" indent="-293688">
              <a:lnSpc>
                <a:spcPct val="90000"/>
              </a:lnSpc>
              <a:buClr>
                <a:schemeClr val="tx1">
                  <a:lumMod val="75000"/>
                  <a:lumOff val="25000"/>
                </a:schemeClr>
              </a:buClr>
              <a:defRPr/>
            </a:pPr>
            <a:r>
              <a:rPr lang="en-GB" sz="1600" dirty="0">
                <a:solidFill>
                  <a:srgbClr val="FFFF00"/>
                </a:solidFill>
                <a:latin typeface="Calibri" charset="0"/>
                <a:hlinkClick r:id="rId5"/>
              </a:rPr>
              <a:t>https://www.nhs.uk/symptom-checker</a:t>
            </a:r>
            <a:r>
              <a:rPr lang="en-GB" sz="1600" dirty="0" smtClean="0">
                <a:solidFill>
                  <a:srgbClr val="FFFF00"/>
                </a:solidFill>
                <a:latin typeface="Calibri" charset="0"/>
                <a:hlinkClick r:id="rId5"/>
              </a:rPr>
              <a:t>/</a:t>
            </a:r>
            <a:r>
              <a:rPr lang="en-GB" sz="1600" dirty="0" smtClean="0">
                <a:solidFill>
                  <a:srgbClr val="FFFF00"/>
                </a:solidFill>
                <a:latin typeface="Calibri" charset="0"/>
              </a:rPr>
              <a:t/>
            </a:r>
            <a:br>
              <a:rPr lang="en-GB" sz="1600" dirty="0" smtClean="0">
                <a:solidFill>
                  <a:srgbClr val="FFFF00"/>
                </a:solidFill>
                <a:latin typeface="Calibri" charset="0"/>
              </a:rPr>
            </a:br>
            <a:endParaRPr lang="en-GB" sz="1600" dirty="0" smtClean="0">
              <a:solidFill>
                <a:srgbClr val="FFFF00"/>
              </a:solidFill>
              <a:latin typeface="Calibri" charset="0"/>
            </a:endParaRPr>
          </a:p>
          <a:p>
            <a:pPr fontAlgn="auto">
              <a:lnSpc>
                <a:spcPct val="90000"/>
              </a:lnSpc>
              <a:spcAft>
                <a:spcPts val="0"/>
              </a:spcAft>
              <a:buClr>
                <a:schemeClr val="tx1">
                  <a:lumMod val="75000"/>
                  <a:lumOff val="25000"/>
                </a:schemeClr>
              </a:buClr>
              <a:buFont typeface="Arial" pitchFamily="34" charset="0"/>
              <a:buChar char="•"/>
              <a:defRPr/>
            </a:pPr>
            <a:r>
              <a:rPr lang="en-GB" sz="2000" dirty="0" smtClean="0">
                <a:solidFill>
                  <a:schemeClr val="tx1">
                    <a:lumMod val="75000"/>
                    <a:lumOff val="25000"/>
                  </a:schemeClr>
                </a:solidFill>
                <a:latin typeface="Calibri" charset="0"/>
                <a:ea typeface="+mn-ea"/>
                <a:cs typeface="+mn-cs"/>
              </a:rPr>
              <a:t>Answer </a:t>
            </a:r>
            <a:r>
              <a:rPr lang="en-GB" sz="2000" dirty="0">
                <a:solidFill>
                  <a:schemeClr val="tx1">
                    <a:lumMod val="75000"/>
                    <a:lumOff val="25000"/>
                  </a:schemeClr>
                </a:solidFill>
                <a:latin typeface="Calibri" charset="0"/>
                <a:ea typeface="+mn-ea"/>
                <a:cs typeface="+mn-cs"/>
              </a:rPr>
              <a:t>these questions:</a:t>
            </a:r>
            <a:br>
              <a:rPr lang="en-GB" sz="2000" dirty="0">
                <a:solidFill>
                  <a:schemeClr val="tx1">
                    <a:lumMod val="75000"/>
                    <a:lumOff val="25000"/>
                  </a:schemeClr>
                </a:solidFill>
                <a:latin typeface="Calibri" charset="0"/>
                <a:ea typeface="+mn-ea"/>
                <a:cs typeface="+mn-cs"/>
              </a:rPr>
            </a:br>
            <a:endParaRPr lang="en-GB" sz="2000" dirty="0">
              <a:solidFill>
                <a:schemeClr val="tx1">
                  <a:lumMod val="75000"/>
                  <a:lumOff val="25000"/>
                </a:schemeClr>
              </a:solidFill>
              <a:latin typeface="Calibri" charset="0"/>
              <a:ea typeface="+mn-ea"/>
              <a:cs typeface="+mn-cs"/>
            </a:endParaRPr>
          </a:p>
          <a:p>
            <a:pPr marL="987425" lvl="2" indent="-293688" fontAlgn="auto">
              <a:lnSpc>
                <a:spcPct val="90000"/>
              </a:lnSpc>
              <a:spcAft>
                <a:spcPts val="0"/>
              </a:spcAft>
              <a:buClr>
                <a:schemeClr val="tx1">
                  <a:lumMod val="75000"/>
                  <a:lumOff val="25000"/>
                </a:schemeClr>
              </a:buClr>
              <a:buFont typeface="Arial" pitchFamily="34" charset="0"/>
              <a:buChar char="•"/>
              <a:defRPr/>
            </a:pPr>
            <a:r>
              <a:rPr lang="en-GB" sz="1600" dirty="0">
                <a:solidFill>
                  <a:schemeClr val="tx1">
                    <a:lumMod val="75000"/>
                    <a:lumOff val="25000"/>
                  </a:schemeClr>
                </a:solidFill>
                <a:latin typeface="Calibri" charset="0"/>
                <a:ea typeface="+mn-ea"/>
              </a:rPr>
              <a:t>What do you think the promise has been to reach people for one of these sites?</a:t>
            </a:r>
          </a:p>
          <a:p>
            <a:pPr marL="987425" lvl="2" indent="-293688" fontAlgn="auto">
              <a:lnSpc>
                <a:spcPct val="90000"/>
              </a:lnSpc>
              <a:spcAft>
                <a:spcPts val="0"/>
              </a:spcAft>
              <a:buClr>
                <a:schemeClr val="tx1">
                  <a:lumMod val="75000"/>
                  <a:lumOff val="25000"/>
                </a:schemeClr>
              </a:buClr>
              <a:buFont typeface="Arial" pitchFamily="34" charset="0"/>
              <a:buChar char="•"/>
              <a:defRPr/>
            </a:pPr>
            <a:r>
              <a:rPr lang="en-GB" sz="1600" dirty="0">
                <a:solidFill>
                  <a:schemeClr val="tx1">
                    <a:lumMod val="75000"/>
                    <a:lumOff val="25000"/>
                  </a:schemeClr>
                </a:solidFill>
                <a:latin typeface="Calibri" charset="0"/>
                <a:ea typeface="+mn-ea"/>
              </a:rPr>
              <a:t>What does this business want from this site (list if need be)?</a:t>
            </a:r>
          </a:p>
          <a:p>
            <a:pPr marL="987425" lvl="2" indent="-293688" fontAlgn="auto">
              <a:lnSpc>
                <a:spcPct val="90000"/>
              </a:lnSpc>
              <a:spcAft>
                <a:spcPts val="0"/>
              </a:spcAft>
              <a:buClr>
                <a:schemeClr val="tx1">
                  <a:lumMod val="75000"/>
                  <a:lumOff val="25000"/>
                </a:schemeClr>
              </a:buClr>
              <a:buFont typeface="Arial" pitchFamily="34" charset="0"/>
              <a:buChar char="•"/>
              <a:defRPr/>
            </a:pPr>
            <a:r>
              <a:rPr lang="en-GB" sz="1600" dirty="0">
                <a:solidFill>
                  <a:schemeClr val="tx1">
                    <a:lumMod val="75000"/>
                    <a:lumOff val="25000"/>
                  </a:schemeClr>
                </a:solidFill>
                <a:latin typeface="Calibri" charset="0"/>
                <a:ea typeface="+mn-ea"/>
              </a:rPr>
              <a:t>What do customers need from this site (list if need be)?</a:t>
            </a:r>
          </a:p>
          <a:p>
            <a:pPr marL="987425" lvl="2" indent="-293688" fontAlgn="auto">
              <a:lnSpc>
                <a:spcPct val="90000"/>
              </a:lnSpc>
              <a:spcAft>
                <a:spcPts val="0"/>
              </a:spcAft>
              <a:buClr>
                <a:schemeClr val="tx1">
                  <a:lumMod val="75000"/>
                  <a:lumOff val="25000"/>
                </a:schemeClr>
              </a:buClr>
              <a:buFont typeface="Arial" pitchFamily="34" charset="0"/>
              <a:buChar char="•"/>
              <a:defRPr/>
            </a:pPr>
            <a:r>
              <a:rPr lang="en-GB" sz="1600" dirty="0">
                <a:solidFill>
                  <a:schemeClr val="tx1">
                    <a:lumMod val="75000"/>
                    <a:lumOff val="25000"/>
                  </a:schemeClr>
                </a:solidFill>
                <a:latin typeface="Calibri" charset="0"/>
                <a:ea typeface="+mn-ea"/>
              </a:rPr>
              <a:t>Are they very visible?</a:t>
            </a:r>
          </a:p>
          <a:p>
            <a:pPr marL="987425" lvl="2" indent="-293688" fontAlgn="auto">
              <a:lnSpc>
                <a:spcPct val="90000"/>
              </a:lnSpc>
              <a:spcAft>
                <a:spcPts val="0"/>
              </a:spcAft>
              <a:buClr>
                <a:schemeClr val="tx1">
                  <a:lumMod val="75000"/>
                  <a:lumOff val="25000"/>
                </a:schemeClr>
              </a:buClr>
              <a:buFont typeface="Arial" pitchFamily="34" charset="0"/>
              <a:buChar char="•"/>
              <a:defRPr/>
            </a:pPr>
            <a:r>
              <a:rPr lang="en-GB" sz="1600" dirty="0">
                <a:solidFill>
                  <a:schemeClr val="tx1">
                    <a:lumMod val="75000"/>
                    <a:lumOff val="25000"/>
                  </a:schemeClr>
                </a:solidFill>
                <a:latin typeface="Calibri" charset="0"/>
                <a:ea typeface="+mn-ea"/>
              </a:rPr>
              <a:t>Do they have a good reputation?</a:t>
            </a:r>
          </a:p>
        </p:txBody>
      </p:sp>
    </p:spTree>
    <p:extLst>
      <p:ext uri="{BB962C8B-B14F-4D97-AF65-F5344CB8AC3E}">
        <p14:creationId xmlns:p14="http://schemas.microsoft.com/office/powerpoint/2010/main" val="909270880"/>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2"/>
          <p:cNvSpPr>
            <a:spLocks noGrp="1" noChangeArrowheads="1"/>
          </p:cNvSpPr>
          <p:nvPr>
            <p:ph type="title"/>
          </p:nvPr>
        </p:nvSpPr>
        <p:spPr>
          <a:xfrm>
            <a:off x="2424113" y="176213"/>
            <a:ext cx="5041900" cy="561975"/>
          </a:xfrm>
        </p:spPr>
        <p:txBody>
          <a:bodyPr rtlCol="0">
            <a:normAutofit fontScale="90000"/>
          </a:bodyPr>
          <a:lstStyle/>
          <a:p>
            <a:pPr fontAlgn="auto">
              <a:spcAft>
                <a:spcPts val="0"/>
              </a:spcAft>
              <a:defRPr/>
            </a:pPr>
            <a:r>
              <a:rPr lang="en-GB" sz="3400" dirty="0" smtClean="0">
                <a:solidFill>
                  <a:schemeClr val="tx1">
                    <a:lumMod val="75000"/>
                    <a:lumOff val="25000"/>
                  </a:schemeClr>
                </a:solidFill>
                <a:ea typeface="+mj-ea"/>
                <a:cs typeface="+mj-cs"/>
              </a:rPr>
              <a:t>Acquire</a:t>
            </a:r>
          </a:p>
        </p:txBody>
      </p:sp>
      <p:sp>
        <p:nvSpPr>
          <p:cNvPr id="161795" name="Rectangle 3"/>
          <p:cNvSpPr>
            <a:spLocks noGrp="1" noChangeArrowheads="1"/>
          </p:cNvSpPr>
          <p:nvPr>
            <p:ph idx="1"/>
          </p:nvPr>
        </p:nvSpPr>
        <p:spPr>
          <a:xfrm>
            <a:off x="1087438" y="3933825"/>
            <a:ext cx="5675312" cy="2363788"/>
          </a:xfrm>
        </p:spPr>
        <p:txBody>
          <a:bodyPr rtlCol="0">
            <a:normAutofit fontScale="92500" lnSpcReduction="10000"/>
          </a:bodyPr>
          <a:lstStyle/>
          <a:p>
            <a:pPr fontAlgn="auto">
              <a:lnSpc>
                <a:spcPct val="110000"/>
              </a:lnSpc>
              <a:spcAft>
                <a:spcPts val="0"/>
              </a:spcAft>
              <a:buClr>
                <a:schemeClr val="tx1">
                  <a:lumMod val="75000"/>
                  <a:lumOff val="25000"/>
                </a:schemeClr>
              </a:buClr>
              <a:buFont typeface="Arial" pitchFamily="34" charset="0"/>
              <a:buChar char="•"/>
              <a:defRPr/>
            </a:pPr>
            <a:r>
              <a:rPr lang="en-GB" sz="2000" dirty="0">
                <a:solidFill>
                  <a:schemeClr val="tx1">
                    <a:lumMod val="75000"/>
                    <a:lumOff val="25000"/>
                  </a:schemeClr>
                </a:solidFill>
                <a:latin typeface="Calibri" charset="0"/>
                <a:ea typeface="+mn-ea"/>
                <a:cs typeface="+mn-cs"/>
              </a:rPr>
              <a:t>A successful acquisition occurs when members of your target audience visit your web site. </a:t>
            </a:r>
            <a:r>
              <a:rPr lang="en-GB" sz="2000" i="1" dirty="0">
                <a:solidFill>
                  <a:schemeClr val="tx1">
                    <a:lumMod val="75000"/>
                    <a:lumOff val="25000"/>
                  </a:schemeClr>
                </a:solidFill>
                <a:latin typeface="Calibri" charset="0"/>
                <a:ea typeface="+mn-ea"/>
                <a:cs typeface="+mn-cs"/>
              </a:rPr>
              <a:t>The acquire stage.</a:t>
            </a:r>
          </a:p>
          <a:p>
            <a:pPr fontAlgn="auto">
              <a:lnSpc>
                <a:spcPct val="110000"/>
              </a:lnSpc>
              <a:spcAft>
                <a:spcPts val="0"/>
              </a:spcAft>
              <a:buClr>
                <a:schemeClr val="tx1">
                  <a:lumMod val="75000"/>
                  <a:lumOff val="25000"/>
                </a:schemeClr>
              </a:buClr>
              <a:buFont typeface="Arial" pitchFamily="34" charset="0"/>
              <a:buChar char="•"/>
              <a:defRPr/>
            </a:pPr>
            <a:r>
              <a:rPr lang="en-GB" sz="2000" dirty="0">
                <a:solidFill>
                  <a:schemeClr val="tx1">
                    <a:lumMod val="75000"/>
                    <a:lumOff val="25000"/>
                  </a:schemeClr>
                </a:solidFill>
                <a:latin typeface="Calibri" charset="0"/>
                <a:ea typeface="+mn-ea"/>
                <a:cs typeface="+mn-cs"/>
              </a:rPr>
              <a:t>These are people who you have </a:t>
            </a:r>
            <a:r>
              <a:rPr lang="ja-JP" altLang="en-GB" sz="2000" dirty="0">
                <a:solidFill>
                  <a:schemeClr val="tx1">
                    <a:lumMod val="75000"/>
                    <a:lumOff val="25000"/>
                  </a:schemeClr>
                </a:solidFill>
                <a:latin typeface="Calibri" charset="0"/>
                <a:ea typeface="+mn-ea"/>
                <a:cs typeface="+mn-cs"/>
              </a:rPr>
              <a:t>‘</a:t>
            </a:r>
            <a:r>
              <a:rPr lang="en-GB" sz="2000" i="1" dirty="0">
                <a:solidFill>
                  <a:schemeClr val="tx1">
                    <a:lumMod val="75000"/>
                    <a:lumOff val="25000"/>
                  </a:schemeClr>
                </a:solidFill>
                <a:latin typeface="Calibri" charset="0"/>
                <a:ea typeface="+mn-ea"/>
                <a:cs typeface="+mn-cs"/>
              </a:rPr>
              <a:t>reached</a:t>
            </a:r>
            <a:r>
              <a:rPr lang="ja-JP" altLang="en-GB" sz="2000" dirty="0">
                <a:solidFill>
                  <a:schemeClr val="tx1">
                    <a:lumMod val="75000"/>
                    <a:lumOff val="25000"/>
                  </a:schemeClr>
                </a:solidFill>
                <a:latin typeface="Calibri" charset="0"/>
                <a:ea typeface="+mn-ea"/>
                <a:cs typeface="+mn-cs"/>
              </a:rPr>
              <a:t>’</a:t>
            </a:r>
            <a:r>
              <a:rPr lang="en-GB" sz="2000" dirty="0">
                <a:solidFill>
                  <a:schemeClr val="tx1">
                    <a:lumMod val="75000"/>
                    <a:lumOff val="25000"/>
                  </a:schemeClr>
                </a:solidFill>
                <a:latin typeface="Calibri" charset="0"/>
                <a:ea typeface="+mn-ea"/>
                <a:cs typeface="+mn-cs"/>
              </a:rPr>
              <a:t> with your promise.</a:t>
            </a:r>
          </a:p>
          <a:p>
            <a:pPr fontAlgn="auto">
              <a:lnSpc>
                <a:spcPct val="110000"/>
              </a:lnSpc>
              <a:spcAft>
                <a:spcPts val="0"/>
              </a:spcAft>
              <a:buClr>
                <a:schemeClr val="tx1">
                  <a:lumMod val="75000"/>
                  <a:lumOff val="25000"/>
                </a:schemeClr>
              </a:buClr>
              <a:buFont typeface="Arial" pitchFamily="34" charset="0"/>
              <a:buChar char="•"/>
              <a:defRPr/>
            </a:pPr>
            <a:r>
              <a:rPr lang="en-GB" sz="2000" dirty="0">
                <a:solidFill>
                  <a:schemeClr val="tx1">
                    <a:lumMod val="75000"/>
                    <a:lumOff val="25000"/>
                  </a:schemeClr>
                </a:solidFill>
                <a:latin typeface="Calibri" charset="0"/>
                <a:ea typeface="+mn-ea"/>
                <a:cs typeface="+mn-cs"/>
              </a:rPr>
              <a:t>They have therefore given you a chance.</a:t>
            </a:r>
          </a:p>
          <a:p>
            <a:pPr fontAlgn="auto">
              <a:lnSpc>
                <a:spcPct val="110000"/>
              </a:lnSpc>
              <a:spcAft>
                <a:spcPts val="0"/>
              </a:spcAft>
              <a:buClr>
                <a:schemeClr val="tx1">
                  <a:lumMod val="75000"/>
                  <a:lumOff val="25000"/>
                </a:schemeClr>
              </a:buClr>
              <a:buFont typeface="Arial" pitchFamily="34" charset="0"/>
              <a:buChar char="•"/>
              <a:defRPr/>
            </a:pPr>
            <a:r>
              <a:rPr lang="en-GB" sz="2000" dirty="0">
                <a:solidFill>
                  <a:schemeClr val="tx1">
                    <a:lumMod val="75000"/>
                    <a:lumOff val="25000"/>
                  </a:schemeClr>
                </a:solidFill>
                <a:latin typeface="Calibri" charset="0"/>
                <a:ea typeface="+mn-ea"/>
                <a:cs typeface="+mn-cs"/>
              </a:rPr>
              <a:t>They have stepped into your shop/organisation.</a:t>
            </a:r>
          </a:p>
        </p:txBody>
      </p:sp>
      <p:pic>
        <p:nvPicPr>
          <p:cNvPr id="29699" name="Picture 4" descr="MCBD05370_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5463" y="4292600"/>
            <a:ext cx="1924050" cy="209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0" name="Picture 5" descr="MPj0386497000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260350"/>
            <a:ext cx="2070100" cy="1331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9701" name="Group 6"/>
          <p:cNvGrpSpPr>
            <a:grpSpLocks/>
          </p:cNvGrpSpPr>
          <p:nvPr/>
        </p:nvGrpSpPr>
        <p:grpSpPr bwMode="auto">
          <a:xfrm>
            <a:off x="827088" y="1628775"/>
            <a:ext cx="7850187" cy="2089150"/>
            <a:chOff x="384" y="1706"/>
            <a:chExt cx="4945" cy="1316"/>
          </a:xfrm>
        </p:grpSpPr>
        <p:sp>
          <p:nvSpPr>
            <p:cNvPr id="17415" name="Text Box 7"/>
            <p:cNvSpPr txBox="1">
              <a:spLocks noChangeArrowheads="1"/>
            </p:cNvSpPr>
            <p:nvPr/>
          </p:nvSpPr>
          <p:spPr bwMode="auto">
            <a:xfrm>
              <a:off x="384" y="2341"/>
              <a:ext cx="53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Reach</a:t>
              </a:r>
            </a:p>
          </p:txBody>
        </p:sp>
        <p:grpSp>
          <p:nvGrpSpPr>
            <p:cNvPr id="29703" name="Group 8"/>
            <p:cNvGrpSpPr>
              <a:grpSpLocks/>
            </p:cNvGrpSpPr>
            <p:nvPr/>
          </p:nvGrpSpPr>
          <p:grpSpPr bwMode="auto">
            <a:xfrm>
              <a:off x="1019" y="1706"/>
              <a:ext cx="4310" cy="1316"/>
              <a:chOff x="1019" y="1706"/>
              <a:chExt cx="4310" cy="1316"/>
            </a:xfrm>
          </p:grpSpPr>
          <p:sp>
            <p:nvSpPr>
              <p:cNvPr id="17417" name="Rectangle 9"/>
              <p:cNvSpPr>
                <a:spLocks noChangeArrowheads="1"/>
              </p:cNvSpPr>
              <p:nvPr/>
            </p:nvSpPr>
            <p:spPr bwMode="auto">
              <a:xfrm>
                <a:off x="1655" y="2024"/>
                <a:ext cx="3674" cy="998"/>
              </a:xfrm>
              <a:prstGeom prst="rect">
                <a:avLst/>
              </a:prstGeom>
              <a:solidFill>
                <a:srgbClr val="FF00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17418" name="AutoShape 10"/>
              <p:cNvSpPr>
                <a:spLocks noChangeArrowheads="1"/>
              </p:cNvSpPr>
              <p:nvPr/>
            </p:nvSpPr>
            <p:spPr bwMode="auto">
              <a:xfrm>
                <a:off x="3832" y="2205"/>
                <a:ext cx="635" cy="499"/>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17419" name="AutoShape 11"/>
              <p:cNvSpPr>
                <a:spLocks noChangeArrowheads="1"/>
              </p:cNvSpPr>
              <p:nvPr/>
            </p:nvSpPr>
            <p:spPr bwMode="auto">
              <a:xfrm>
                <a:off x="2380" y="2205"/>
                <a:ext cx="635" cy="499"/>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17420" name="AutoShape 12"/>
              <p:cNvSpPr>
                <a:spLocks noChangeArrowheads="1"/>
              </p:cNvSpPr>
              <p:nvPr/>
            </p:nvSpPr>
            <p:spPr bwMode="auto">
              <a:xfrm>
                <a:off x="1019" y="2205"/>
                <a:ext cx="635" cy="499"/>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17421" name="Text Box 13"/>
              <p:cNvSpPr txBox="1">
                <a:spLocks noChangeArrowheads="1"/>
              </p:cNvSpPr>
              <p:nvPr/>
            </p:nvSpPr>
            <p:spPr bwMode="auto">
              <a:xfrm>
                <a:off x="1745" y="2342"/>
                <a:ext cx="604"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Acquire</a:t>
                </a:r>
              </a:p>
            </p:txBody>
          </p:sp>
          <p:sp>
            <p:nvSpPr>
              <p:cNvPr id="17422" name="Text Box 14"/>
              <p:cNvSpPr txBox="1">
                <a:spLocks noChangeArrowheads="1"/>
              </p:cNvSpPr>
              <p:nvPr/>
            </p:nvSpPr>
            <p:spPr bwMode="auto">
              <a:xfrm>
                <a:off x="3151" y="2342"/>
                <a:ext cx="62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Convert</a:t>
                </a:r>
              </a:p>
            </p:txBody>
          </p:sp>
          <p:sp>
            <p:nvSpPr>
              <p:cNvPr id="17423" name="Text Box 15"/>
              <p:cNvSpPr txBox="1">
                <a:spLocks noChangeArrowheads="1"/>
              </p:cNvSpPr>
              <p:nvPr/>
            </p:nvSpPr>
            <p:spPr bwMode="auto">
              <a:xfrm>
                <a:off x="4603" y="2342"/>
                <a:ext cx="53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Retain</a:t>
                </a:r>
              </a:p>
            </p:txBody>
          </p:sp>
          <p:sp>
            <p:nvSpPr>
              <p:cNvPr id="17424" name="Text Box 16"/>
              <p:cNvSpPr txBox="1">
                <a:spLocks noChangeArrowheads="1"/>
              </p:cNvSpPr>
              <p:nvPr/>
            </p:nvSpPr>
            <p:spPr bwMode="auto">
              <a:xfrm>
                <a:off x="3107" y="1706"/>
                <a:ext cx="70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solidFill>
                      <a:srgbClr val="FF33CC"/>
                    </a:solidFill>
                  </a:rPr>
                  <a:t>Web Site</a:t>
                </a:r>
              </a:p>
            </p:txBody>
          </p:sp>
        </p:grpSp>
      </p:grpSp>
    </p:spTree>
    <p:extLst>
      <p:ext uri="{BB962C8B-B14F-4D97-AF65-F5344CB8AC3E}">
        <p14:creationId xmlns:p14="http://schemas.microsoft.com/office/powerpoint/2010/main" val="763024744"/>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Grp="1" noChangeArrowheads="1"/>
          </p:cNvSpPr>
          <p:nvPr>
            <p:ph type="title"/>
          </p:nvPr>
        </p:nvSpPr>
        <p:spPr>
          <a:xfrm>
            <a:off x="1619250" y="260350"/>
            <a:ext cx="4114800" cy="490538"/>
          </a:xfrm>
        </p:spPr>
        <p:txBody>
          <a:bodyPr rtlCol="0">
            <a:normAutofit fontScale="90000"/>
          </a:bodyPr>
          <a:lstStyle/>
          <a:p>
            <a:pPr fontAlgn="auto">
              <a:spcAft>
                <a:spcPts val="0"/>
              </a:spcAft>
              <a:defRPr/>
            </a:pPr>
            <a:r>
              <a:rPr lang="en-GB" sz="3400" dirty="0" smtClean="0">
                <a:solidFill>
                  <a:schemeClr val="tx1">
                    <a:lumMod val="75000"/>
                    <a:lumOff val="25000"/>
                  </a:schemeClr>
                </a:solidFill>
                <a:ea typeface="+mj-ea"/>
                <a:cs typeface="+mj-cs"/>
              </a:rPr>
              <a:t>Convert</a:t>
            </a:r>
          </a:p>
        </p:txBody>
      </p:sp>
      <p:sp>
        <p:nvSpPr>
          <p:cNvPr id="163843" name="Rectangle 3"/>
          <p:cNvSpPr>
            <a:spLocks noGrp="1" noChangeArrowheads="1"/>
          </p:cNvSpPr>
          <p:nvPr>
            <p:ph idx="1"/>
          </p:nvPr>
        </p:nvSpPr>
        <p:spPr>
          <a:xfrm>
            <a:off x="395288" y="2997200"/>
            <a:ext cx="8229600" cy="3700463"/>
          </a:xfrm>
        </p:spPr>
        <p:txBody>
          <a:bodyPr rtlCol="0">
            <a:normAutofit fontScale="92500" lnSpcReduction="20000"/>
          </a:bodyPr>
          <a:lstStyle/>
          <a:p>
            <a:pPr fontAlgn="auto">
              <a:lnSpc>
                <a:spcPct val="110000"/>
              </a:lnSpc>
              <a:spcAft>
                <a:spcPts val="0"/>
              </a:spcAft>
              <a:buClr>
                <a:schemeClr val="tx1">
                  <a:lumMod val="75000"/>
                  <a:lumOff val="25000"/>
                </a:schemeClr>
              </a:buClr>
              <a:buFont typeface="Arial" pitchFamily="34" charset="0"/>
              <a:buChar char="•"/>
              <a:defRPr/>
            </a:pPr>
            <a:r>
              <a:rPr lang="en-GB" sz="2000" dirty="0">
                <a:solidFill>
                  <a:schemeClr val="tx1">
                    <a:lumMod val="75000"/>
                    <a:lumOff val="25000"/>
                  </a:schemeClr>
                </a:solidFill>
                <a:latin typeface="Calibri" charset="0"/>
                <a:ea typeface="+mn-ea"/>
                <a:cs typeface="+mn-cs"/>
              </a:rPr>
              <a:t>To convert a visitor, once you have acquired them, will depend upon the match between their needs and your promise when you </a:t>
            </a:r>
            <a:r>
              <a:rPr lang="en-GB" sz="2000" u="sng" dirty="0">
                <a:solidFill>
                  <a:schemeClr val="tx1">
                    <a:lumMod val="75000"/>
                    <a:lumOff val="25000"/>
                  </a:schemeClr>
                </a:solidFill>
                <a:latin typeface="Calibri" charset="0"/>
                <a:ea typeface="+mn-ea"/>
                <a:cs typeface="+mn-cs"/>
              </a:rPr>
              <a:t>reached</a:t>
            </a:r>
            <a:r>
              <a:rPr lang="en-GB" sz="2000" dirty="0">
                <a:solidFill>
                  <a:schemeClr val="tx1">
                    <a:lumMod val="75000"/>
                    <a:lumOff val="25000"/>
                  </a:schemeClr>
                </a:solidFill>
                <a:latin typeface="Calibri" charset="0"/>
                <a:ea typeface="+mn-ea"/>
                <a:cs typeface="+mn-cs"/>
              </a:rPr>
              <a:t> them</a:t>
            </a:r>
            <a:r>
              <a:rPr lang="en-GB" sz="2000" dirty="0" smtClean="0">
                <a:solidFill>
                  <a:schemeClr val="tx1">
                    <a:lumMod val="75000"/>
                    <a:lumOff val="25000"/>
                  </a:schemeClr>
                </a:solidFill>
                <a:latin typeface="Calibri" charset="0"/>
                <a:ea typeface="+mn-ea"/>
                <a:cs typeface="+mn-cs"/>
              </a:rPr>
              <a:t>.</a:t>
            </a:r>
            <a:endParaRPr lang="en-GB" sz="2000" dirty="0">
              <a:solidFill>
                <a:schemeClr val="tx1">
                  <a:lumMod val="75000"/>
                  <a:lumOff val="25000"/>
                </a:schemeClr>
              </a:solidFill>
              <a:latin typeface="Calibri" charset="0"/>
              <a:ea typeface="+mn-ea"/>
              <a:cs typeface="+mn-cs"/>
            </a:endParaRPr>
          </a:p>
          <a:p>
            <a:pPr fontAlgn="auto">
              <a:lnSpc>
                <a:spcPct val="110000"/>
              </a:lnSpc>
              <a:spcAft>
                <a:spcPts val="0"/>
              </a:spcAft>
              <a:buClr>
                <a:schemeClr val="tx1">
                  <a:lumMod val="75000"/>
                  <a:lumOff val="25000"/>
                </a:schemeClr>
              </a:buClr>
              <a:buFont typeface="Arial" pitchFamily="34" charset="0"/>
              <a:buChar char="•"/>
              <a:defRPr/>
            </a:pPr>
            <a:r>
              <a:rPr lang="en-GB" sz="2000" dirty="0">
                <a:solidFill>
                  <a:schemeClr val="tx1">
                    <a:lumMod val="75000"/>
                    <a:lumOff val="25000"/>
                  </a:schemeClr>
                </a:solidFill>
                <a:latin typeface="Calibri" charset="0"/>
                <a:ea typeface="+mn-ea"/>
                <a:cs typeface="+mn-cs"/>
              </a:rPr>
              <a:t>Visitors are converted when they perform the interactions that you set out to achieve. e.g.</a:t>
            </a:r>
            <a:br>
              <a:rPr lang="en-GB" sz="2000" dirty="0">
                <a:solidFill>
                  <a:schemeClr val="tx1">
                    <a:lumMod val="75000"/>
                    <a:lumOff val="25000"/>
                  </a:schemeClr>
                </a:solidFill>
                <a:latin typeface="Calibri" charset="0"/>
                <a:ea typeface="+mn-ea"/>
                <a:cs typeface="+mn-cs"/>
              </a:rPr>
            </a:br>
            <a:endParaRPr lang="en-GB" sz="2000" dirty="0">
              <a:solidFill>
                <a:schemeClr val="tx1">
                  <a:lumMod val="75000"/>
                  <a:lumOff val="25000"/>
                </a:schemeClr>
              </a:solidFill>
              <a:latin typeface="Calibri" charset="0"/>
              <a:ea typeface="+mn-ea"/>
              <a:cs typeface="+mn-cs"/>
            </a:endParaRPr>
          </a:p>
          <a:p>
            <a:pPr marL="987425" lvl="2" indent="-293688" fontAlgn="auto">
              <a:lnSpc>
                <a:spcPct val="70000"/>
              </a:lnSpc>
              <a:spcAft>
                <a:spcPts val="0"/>
              </a:spcAft>
              <a:buClr>
                <a:schemeClr val="tx1">
                  <a:lumMod val="75000"/>
                  <a:lumOff val="25000"/>
                </a:schemeClr>
              </a:buClr>
              <a:buFont typeface="Arial" pitchFamily="34" charset="0"/>
              <a:buChar char="•"/>
              <a:defRPr/>
            </a:pPr>
            <a:r>
              <a:rPr lang="en-GB" sz="1600" dirty="0">
                <a:solidFill>
                  <a:schemeClr val="tx1">
                    <a:lumMod val="75000"/>
                    <a:lumOff val="25000"/>
                  </a:schemeClr>
                </a:solidFill>
                <a:latin typeface="Calibri" charset="0"/>
                <a:ea typeface="+mn-ea"/>
              </a:rPr>
              <a:t>Buying something, paying a bill</a:t>
            </a:r>
          </a:p>
          <a:p>
            <a:pPr marL="987425" lvl="2" indent="-293688" fontAlgn="auto">
              <a:lnSpc>
                <a:spcPct val="70000"/>
              </a:lnSpc>
              <a:spcAft>
                <a:spcPts val="0"/>
              </a:spcAft>
              <a:buClr>
                <a:schemeClr val="tx1">
                  <a:lumMod val="75000"/>
                  <a:lumOff val="25000"/>
                </a:schemeClr>
              </a:buClr>
              <a:buFont typeface="Arial" pitchFamily="34" charset="0"/>
              <a:buChar char="•"/>
              <a:defRPr/>
            </a:pPr>
            <a:r>
              <a:rPr lang="en-GB" sz="1600" dirty="0">
                <a:solidFill>
                  <a:schemeClr val="tx1">
                    <a:lumMod val="75000"/>
                    <a:lumOff val="25000"/>
                  </a:schemeClr>
                </a:solidFill>
                <a:latin typeface="Calibri" charset="0"/>
                <a:ea typeface="+mn-ea"/>
              </a:rPr>
              <a:t>communicating with like minded people</a:t>
            </a:r>
          </a:p>
          <a:p>
            <a:pPr marL="987425" lvl="2" indent="-293688" fontAlgn="auto">
              <a:lnSpc>
                <a:spcPct val="70000"/>
              </a:lnSpc>
              <a:spcAft>
                <a:spcPts val="0"/>
              </a:spcAft>
              <a:buClr>
                <a:schemeClr val="tx1">
                  <a:lumMod val="75000"/>
                  <a:lumOff val="25000"/>
                </a:schemeClr>
              </a:buClr>
              <a:buFont typeface="Arial" pitchFamily="34" charset="0"/>
              <a:buChar char="•"/>
              <a:defRPr/>
            </a:pPr>
            <a:r>
              <a:rPr lang="en-GB" sz="1600" dirty="0">
                <a:solidFill>
                  <a:schemeClr val="tx1">
                    <a:lumMod val="75000"/>
                    <a:lumOff val="25000"/>
                  </a:schemeClr>
                </a:solidFill>
                <a:latin typeface="Calibri" charset="0"/>
                <a:ea typeface="+mn-ea"/>
              </a:rPr>
              <a:t>downloading some software</a:t>
            </a:r>
          </a:p>
          <a:p>
            <a:pPr marL="987425" lvl="2" indent="-293688" fontAlgn="auto">
              <a:lnSpc>
                <a:spcPct val="70000"/>
              </a:lnSpc>
              <a:spcAft>
                <a:spcPts val="0"/>
              </a:spcAft>
              <a:buClr>
                <a:schemeClr val="tx1">
                  <a:lumMod val="75000"/>
                  <a:lumOff val="25000"/>
                </a:schemeClr>
              </a:buClr>
              <a:buFont typeface="Arial" pitchFamily="34" charset="0"/>
              <a:buChar char="•"/>
              <a:defRPr/>
            </a:pPr>
            <a:r>
              <a:rPr lang="en-GB" sz="1600" dirty="0">
                <a:solidFill>
                  <a:schemeClr val="tx1">
                    <a:lumMod val="75000"/>
                    <a:lumOff val="25000"/>
                  </a:schemeClr>
                </a:solidFill>
                <a:latin typeface="Calibri" charset="0"/>
                <a:ea typeface="+mn-ea"/>
              </a:rPr>
              <a:t>meeting old friends</a:t>
            </a:r>
          </a:p>
          <a:p>
            <a:pPr marL="987425" lvl="2" indent="-293688" fontAlgn="auto">
              <a:lnSpc>
                <a:spcPct val="70000"/>
              </a:lnSpc>
              <a:spcAft>
                <a:spcPts val="0"/>
              </a:spcAft>
              <a:buClr>
                <a:schemeClr val="tx1">
                  <a:lumMod val="75000"/>
                  <a:lumOff val="25000"/>
                </a:schemeClr>
              </a:buClr>
              <a:buFont typeface="Arial" pitchFamily="34" charset="0"/>
              <a:buChar char="•"/>
              <a:defRPr/>
            </a:pPr>
            <a:r>
              <a:rPr lang="en-GB" sz="1600" dirty="0">
                <a:solidFill>
                  <a:schemeClr val="tx1">
                    <a:lumMod val="75000"/>
                    <a:lumOff val="25000"/>
                  </a:schemeClr>
                </a:solidFill>
                <a:latin typeface="Calibri" charset="0"/>
                <a:ea typeface="+mn-ea"/>
              </a:rPr>
              <a:t>getting some valuable information</a:t>
            </a:r>
          </a:p>
          <a:p>
            <a:pPr marL="987425" lvl="2" indent="-293688" fontAlgn="auto">
              <a:lnSpc>
                <a:spcPct val="70000"/>
              </a:lnSpc>
              <a:spcAft>
                <a:spcPts val="0"/>
              </a:spcAft>
              <a:buClr>
                <a:schemeClr val="tx1">
                  <a:lumMod val="75000"/>
                  <a:lumOff val="25000"/>
                </a:schemeClr>
              </a:buClr>
              <a:buFont typeface="Arial" pitchFamily="34" charset="0"/>
              <a:buChar char="•"/>
              <a:defRPr/>
            </a:pPr>
            <a:r>
              <a:rPr lang="en-GB" sz="1600" dirty="0">
                <a:solidFill>
                  <a:schemeClr val="tx1">
                    <a:lumMod val="75000"/>
                    <a:lumOff val="25000"/>
                  </a:schemeClr>
                </a:solidFill>
                <a:latin typeface="Calibri" charset="0"/>
                <a:ea typeface="+mn-ea"/>
              </a:rPr>
              <a:t>catching the news</a:t>
            </a:r>
          </a:p>
          <a:p>
            <a:pPr marL="987425" lvl="2" indent="-293688" fontAlgn="auto">
              <a:lnSpc>
                <a:spcPct val="70000"/>
              </a:lnSpc>
              <a:spcAft>
                <a:spcPts val="0"/>
              </a:spcAft>
              <a:buClr>
                <a:schemeClr val="tx1">
                  <a:lumMod val="75000"/>
                  <a:lumOff val="25000"/>
                </a:schemeClr>
              </a:buClr>
              <a:buFont typeface="Arial" pitchFamily="34" charset="0"/>
              <a:buChar char="•"/>
              <a:defRPr/>
            </a:pPr>
            <a:r>
              <a:rPr lang="en-GB" sz="1600" dirty="0">
                <a:solidFill>
                  <a:schemeClr val="tx1">
                    <a:lumMod val="75000"/>
                    <a:lumOff val="25000"/>
                  </a:schemeClr>
                </a:solidFill>
                <a:latin typeface="Calibri" charset="0"/>
                <a:ea typeface="+mn-ea"/>
              </a:rPr>
              <a:t>Becoming a member</a:t>
            </a:r>
            <a:br>
              <a:rPr lang="en-GB" sz="1600" dirty="0">
                <a:solidFill>
                  <a:schemeClr val="tx1">
                    <a:lumMod val="75000"/>
                    <a:lumOff val="25000"/>
                  </a:schemeClr>
                </a:solidFill>
                <a:latin typeface="Calibri" charset="0"/>
                <a:ea typeface="+mn-ea"/>
              </a:rPr>
            </a:br>
            <a:endParaRPr lang="en-GB" sz="1600" dirty="0">
              <a:solidFill>
                <a:schemeClr val="tx1">
                  <a:lumMod val="75000"/>
                  <a:lumOff val="25000"/>
                </a:schemeClr>
              </a:solidFill>
              <a:latin typeface="Calibri" charset="0"/>
              <a:ea typeface="+mn-ea"/>
            </a:endParaRPr>
          </a:p>
          <a:p>
            <a:pPr fontAlgn="auto">
              <a:lnSpc>
                <a:spcPct val="120000"/>
              </a:lnSpc>
              <a:spcAft>
                <a:spcPts val="0"/>
              </a:spcAft>
              <a:buClr>
                <a:schemeClr val="tx1">
                  <a:lumMod val="75000"/>
                  <a:lumOff val="25000"/>
                </a:schemeClr>
              </a:buClr>
              <a:buFont typeface="Arial" pitchFamily="34" charset="0"/>
              <a:buChar char="•"/>
              <a:defRPr/>
            </a:pPr>
            <a:r>
              <a:rPr lang="en-GB" sz="2000" dirty="0">
                <a:solidFill>
                  <a:schemeClr val="tx1">
                    <a:lumMod val="75000"/>
                    <a:lumOff val="25000"/>
                  </a:schemeClr>
                </a:solidFill>
                <a:latin typeface="Calibri" charset="0"/>
                <a:ea typeface="+mn-ea"/>
                <a:cs typeface="+mn-cs"/>
              </a:rPr>
              <a:t>There may be one or more conversions on a web site, each of which makes up the entire purpose of your </a:t>
            </a:r>
            <a:r>
              <a:rPr lang="en-GB" sz="2000" dirty="0" smtClean="0">
                <a:solidFill>
                  <a:schemeClr val="tx1">
                    <a:lumMod val="75000"/>
                    <a:lumOff val="25000"/>
                  </a:schemeClr>
                </a:solidFill>
                <a:latin typeface="Calibri" charset="0"/>
                <a:ea typeface="+mn-ea"/>
                <a:cs typeface="+mn-cs"/>
              </a:rPr>
              <a:t>site’s </a:t>
            </a:r>
            <a:r>
              <a:rPr lang="en-GB" sz="2000" dirty="0">
                <a:solidFill>
                  <a:schemeClr val="tx1">
                    <a:lumMod val="75000"/>
                    <a:lumOff val="25000"/>
                  </a:schemeClr>
                </a:solidFill>
                <a:latin typeface="Calibri" charset="0"/>
                <a:ea typeface="+mn-ea"/>
                <a:cs typeface="+mn-cs"/>
              </a:rPr>
              <a:t>existence.</a:t>
            </a:r>
          </a:p>
          <a:p>
            <a:pPr marL="1281113" lvl="3" indent="-292100" fontAlgn="auto">
              <a:lnSpc>
                <a:spcPct val="70000"/>
              </a:lnSpc>
              <a:spcAft>
                <a:spcPts val="0"/>
              </a:spcAft>
              <a:buClr>
                <a:schemeClr val="bg2">
                  <a:lumMod val="60000"/>
                  <a:lumOff val="40000"/>
                </a:schemeClr>
              </a:buClr>
              <a:buFont typeface="Arial" pitchFamily="34" charset="0"/>
              <a:buChar char="•"/>
              <a:defRPr/>
            </a:pPr>
            <a:endParaRPr lang="en-GB" sz="1400" dirty="0">
              <a:solidFill>
                <a:schemeClr val="tx1">
                  <a:lumMod val="75000"/>
                  <a:lumOff val="25000"/>
                </a:schemeClr>
              </a:solidFill>
              <a:latin typeface="Calibri" charset="0"/>
              <a:ea typeface="+mn-ea"/>
            </a:endParaRPr>
          </a:p>
        </p:txBody>
      </p:sp>
      <p:pic>
        <p:nvPicPr>
          <p:cNvPr id="31747" name="Picture 4" descr="MPj0396174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260350"/>
            <a:ext cx="1620838" cy="1074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1748" name="Group 5"/>
          <p:cNvGrpSpPr>
            <a:grpSpLocks/>
          </p:cNvGrpSpPr>
          <p:nvPr/>
        </p:nvGrpSpPr>
        <p:grpSpPr bwMode="auto">
          <a:xfrm>
            <a:off x="611188" y="620713"/>
            <a:ext cx="7850187" cy="2089150"/>
            <a:chOff x="384" y="1706"/>
            <a:chExt cx="4945" cy="1316"/>
          </a:xfrm>
        </p:grpSpPr>
        <p:sp>
          <p:nvSpPr>
            <p:cNvPr id="18438" name="Text Box 6"/>
            <p:cNvSpPr txBox="1">
              <a:spLocks noChangeArrowheads="1"/>
            </p:cNvSpPr>
            <p:nvPr/>
          </p:nvSpPr>
          <p:spPr bwMode="auto">
            <a:xfrm>
              <a:off x="384" y="2341"/>
              <a:ext cx="53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Reach</a:t>
              </a:r>
            </a:p>
          </p:txBody>
        </p:sp>
        <p:grpSp>
          <p:nvGrpSpPr>
            <p:cNvPr id="31750" name="Group 7"/>
            <p:cNvGrpSpPr>
              <a:grpSpLocks/>
            </p:cNvGrpSpPr>
            <p:nvPr/>
          </p:nvGrpSpPr>
          <p:grpSpPr bwMode="auto">
            <a:xfrm>
              <a:off x="1019" y="1706"/>
              <a:ext cx="4310" cy="1316"/>
              <a:chOff x="1019" y="1706"/>
              <a:chExt cx="4310" cy="1316"/>
            </a:xfrm>
          </p:grpSpPr>
          <p:sp>
            <p:nvSpPr>
              <p:cNvPr id="18440" name="Rectangle 8"/>
              <p:cNvSpPr>
                <a:spLocks noChangeArrowheads="1"/>
              </p:cNvSpPr>
              <p:nvPr/>
            </p:nvSpPr>
            <p:spPr bwMode="auto">
              <a:xfrm>
                <a:off x="1655" y="2024"/>
                <a:ext cx="3674" cy="998"/>
              </a:xfrm>
              <a:prstGeom prst="rect">
                <a:avLst/>
              </a:prstGeom>
              <a:solidFill>
                <a:srgbClr val="FF00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18441" name="AutoShape 9"/>
              <p:cNvSpPr>
                <a:spLocks noChangeArrowheads="1"/>
              </p:cNvSpPr>
              <p:nvPr/>
            </p:nvSpPr>
            <p:spPr bwMode="auto">
              <a:xfrm>
                <a:off x="3832" y="2205"/>
                <a:ext cx="635" cy="499"/>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18442" name="AutoShape 10"/>
              <p:cNvSpPr>
                <a:spLocks noChangeArrowheads="1"/>
              </p:cNvSpPr>
              <p:nvPr/>
            </p:nvSpPr>
            <p:spPr bwMode="auto">
              <a:xfrm>
                <a:off x="2380" y="2205"/>
                <a:ext cx="635" cy="499"/>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18443" name="AutoShape 11"/>
              <p:cNvSpPr>
                <a:spLocks noChangeArrowheads="1"/>
              </p:cNvSpPr>
              <p:nvPr/>
            </p:nvSpPr>
            <p:spPr bwMode="auto">
              <a:xfrm>
                <a:off x="1019" y="2205"/>
                <a:ext cx="635" cy="499"/>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18444" name="Text Box 12"/>
              <p:cNvSpPr txBox="1">
                <a:spLocks noChangeArrowheads="1"/>
              </p:cNvSpPr>
              <p:nvPr/>
            </p:nvSpPr>
            <p:spPr bwMode="auto">
              <a:xfrm>
                <a:off x="1745" y="2342"/>
                <a:ext cx="604"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Acquire</a:t>
                </a:r>
              </a:p>
            </p:txBody>
          </p:sp>
          <p:sp>
            <p:nvSpPr>
              <p:cNvPr id="18445" name="Text Box 13"/>
              <p:cNvSpPr txBox="1">
                <a:spLocks noChangeArrowheads="1"/>
              </p:cNvSpPr>
              <p:nvPr/>
            </p:nvSpPr>
            <p:spPr bwMode="auto">
              <a:xfrm>
                <a:off x="3151" y="2342"/>
                <a:ext cx="62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Convert</a:t>
                </a:r>
              </a:p>
            </p:txBody>
          </p:sp>
          <p:sp>
            <p:nvSpPr>
              <p:cNvPr id="18446" name="Text Box 14"/>
              <p:cNvSpPr txBox="1">
                <a:spLocks noChangeArrowheads="1"/>
              </p:cNvSpPr>
              <p:nvPr/>
            </p:nvSpPr>
            <p:spPr bwMode="auto">
              <a:xfrm>
                <a:off x="4603" y="2342"/>
                <a:ext cx="53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Retain</a:t>
                </a:r>
              </a:p>
            </p:txBody>
          </p:sp>
          <p:sp>
            <p:nvSpPr>
              <p:cNvPr id="18447" name="Text Box 15"/>
              <p:cNvSpPr txBox="1">
                <a:spLocks noChangeArrowheads="1"/>
              </p:cNvSpPr>
              <p:nvPr/>
            </p:nvSpPr>
            <p:spPr bwMode="auto">
              <a:xfrm>
                <a:off x="3107" y="1706"/>
                <a:ext cx="70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solidFill>
                      <a:srgbClr val="FF33CC"/>
                    </a:solidFill>
                  </a:rPr>
                  <a:t>Web Site</a:t>
                </a:r>
              </a:p>
            </p:txBody>
          </p:sp>
        </p:grpSp>
      </p:grpSp>
    </p:spTree>
    <p:extLst>
      <p:ext uri="{BB962C8B-B14F-4D97-AF65-F5344CB8AC3E}">
        <p14:creationId xmlns:p14="http://schemas.microsoft.com/office/powerpoint/2010/main" val="4141098339"/>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title"/>
          </p:nvPr>
        </p:nvSpPr>
        <p:spPr/>
        <p:txBody>
          <a:bodyPr rtlCol="0">
            <a:normAutofit fontScale="90000"/>
          </a:bodyPr>
          <a:lstStyle/>
          <a:p>
            <a:pPr fontAlgn="auto">
              <a:spcAft>
                <a:spcPts val="0"/>
              </a:spcAft>
              <a:defRPr/>
            </a:pPr>
            <a:r>
              <a:rPr lang="en-GB" sz="4000">
                <a:latin typeface="Calibri" charset="0"/>
                <a:ea typeface="+mj-ea"/>
                <a:cs typeface="+mj-cs"/>
              </a:rPr>
              <a:t>Exercise (10 minutes) – Cottage industry</a:t>
            </a:r>
          </a:p>
        </p:txBody>
      </p:sp>
      <p:sp>
        <p:nvSpPr>
          <p:cNvPr id="33794" name="Rectangle 3"/>
          <p:cNvSpPr>
            <a:spLocks noGrp="1" noChangeArrowheads="1"/>
          </p:cNvSpPr>
          <p:nvPr>
            <p:ph idx="1"/>
          </p:nvPr>
        </p:nvSpPr>
        <p:spPr>
          <a:xfrm>
            <a:off x="617538" y="2209800"/>
            <a:ext cx="7929562" cy="3771900"/>
          </a:xfrm>
        </p:spPr>
        <p:txBody>
          <a:bodyPr/>
          <a:lstStyle/>
          <a:p>
            <a:r>
              <a:rPr lang="en-GB">
                <a:latin typeface="Calibri" charset="0"/>
              </a:rPr>
              <a:t>Look at the following web site:</a:t>
            </a:r>
          </a:p>
          <a:p>
            <a:endParaRPr lang="en-GB">
              <a:latin typeface="Calibri" charset="0"/>
            </a:endParaRPr>
          </a:p>
          <a:p>
            <a:r>
              <a:rPr lang="en-GB">
                <a:latin typeface="Calibri" charset="0"/>
                <a:hlinkClick r:id="rId3"/>
              </a:rPr>
              <a:t>http://www.jacquielawson.com/</a:t>
            </a:r>
            <a:endParaRPr lang="en-GB">
              <a:latin typeface="Calibri" charset="0"/>
            </a:endParaRPr>
          </a:p>
          <a:p>
            <a:endParaRPr lang="en-GB">
              <a:latin typeface="Calibri" charset="0"/>
            </a:endParaRPr>
          </a:p>
          <a:p>
            <a:r>
              <a:rPr lang="en-GB">
                <a:latin typeface="Calibri" charset="0"/>
              </a:rPr>
              <a:t>What would Jacquie Lawson consider to be a conversion(s) on her site?</a:t>
            </a:r>
          </a:p>
        </p:txBody>
      </p:sp>
    </p:spTree>
    <p:extLst>
      <p:ext uri="{BB962C8B-B14F-4D97-AF65-F5344CB8AC3E}">
        <p14:creationId xmlns:p14="http://schemas.microsoft.com/office/powerpoint/2010/main" val="2856498894"/>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p:txBody>
          <a:bodyPr rtlCol="0">
            <a:normAutofit fontScale="90000"/>
          </a:bodyPr>
          <a:lstStyle/>
          <a:p>
            <a:pPr fontAlgn="auto">
              <a:spcAft>
                <a:spcPts val="0"/>
              </a:spcAft>
              <a:defRPr/>
            </a:pPr>
            <a:r>
              <a:rPr lang="en-GB" smtClean="0">
                <a:solidFill>
                  <a:schemeClr val="tx1">
                    <a:lumMod val="75000"/>
                    <a:lumOff val="25000"/>
                  </a:schemeClr>
                </a:solidFill>
                <a:ea typeface="+mj-ea"/>
                <a:cs typeface="+mj-cs"/>
              </a:rPr>
              <a:t>UK's cottage industry beats US internet giants </a:t>
            </a:r>
          </a:p>
        </p:txBody>
      </p:sp>
      <p:sp>
        <p:nvSpPr>
          <p:cNvPr id="165891" name="Rectangle 3"/>
          <p:cNvSpPr>
            <a:spLocks noGrp="1" noChangeArrowheads="1"/>
          </p:cNvSpPr>
          <p:nvPr>
            <p:ph idx="1"/>
          </p:nvPr>
        </p:nvSpPr>
        <p:spPr>
          <a:xfrm>
            <a:off x="617538" y="1919288"/>
            <a:ext cx="7929562" cy="4086225"/>
          </a:xfrm>
        </p:spPr>
        <p:txBody>
          <a:bodyPr rtlCol="0">
            <a:normAutofit fontScale="92500" lnSpcReduction="20000"/>
          </a:bodyPr>
          <a:lstStyle/>
          <a:p>
            <a:pPr fontAlgn="auto">
              <a:lnSpc>
                <a:spcPct val="110000"/>
              </a:lnSpc>
              <a:spcAft>
                <a:spcPts val="0"/>
              </a:spcAft>
              <a:buClr>
                <a:schemeClr val="tx1">
                  <a:lumMod val="75000"/>
                  <a:lumOff val="25000"/>
                </a:schemeClr>
              </a:buClr>
              <a:buFont typeface="Arial" pitchFamily="34" charset="0"/>
              <a:buChar char="•"/>
              <a:defRPr/>
            </a:pPr>
            <a:r>
              <a:rPr lang="en-GB" sz="2200" dirty="0" err="1">
                <a:solidFill>
                  <a:schemeClr val="tx1">
                    <a:lumMod val="75000"/>
                    <a:lumOff val="25000"/>
                  </a:schemeClr>
                </a:solidFill>
                <a:latin typeface="Calibri" charset="0"/>
                <a:ea typeface="+mn-ea"/>
                <a:cs typeface="+mn-cs"/>
              </a:rPr>
              <a:t>JacquieLawson.com</a:t>
            </a:r>
            <a:r>
              <a:rPr lang="en-GB" sz="2200" dirty="0">
                <a:solidFill>
                  <a:schemeClr val="tx1">
                    <a:lumMod val="75000"/>
                    <a:lumOff val="25000"/>
                  </a:schemeClr>
                </a:solidFill>
                <a:latin typeface="Calibri" charset="0"/>
                <a:ea typeface="+mn-ea"/>
                <a:cs typeface="+mn-cs"/>
              </a:rPr>
              <a:t>, which is gearing up for Valentine's Day, is the market leader in online greetings cards. Lawson spends weeks designing each card. </a:t>
            </a:r>
          </a:p>
          <a:p>
            <a:pPr fontAlgn="auto">
              <a:lnSpc>
                <a:spcPct val="110000"/>
              </a:lnSpc>
              <a:spcAft>
                <a:spcPts val="0"/>
              </a:spcAft>
              <a:buClr>
                <a:schemeClr val="tx1">
                  <a:lumMod val="75000"/>
                  <a:lumOff val="25000"/>
                </a:schemeClr>
              </a:buClr>
              <a:buFont typeface="Arial" pitchFamily="34" charset="0"/>
              <a:buChar char="•"/>
              <a:defRPr/>
            </a:pPr>
            <a:r>
              <a:rPr lang="en-GB" sz="2200" dirty="0">
                <a:solidFill>
                  <a:schemeClr val="tx1">
                    <a:lumMod val="75000"/>
                    <a:lumOff val="25000"/>
                  </a:schemeClr>
                </a:solidFill>
                <a:latin typeface="Calibri" charset="0"/>
                <a:ea typeface="+mn-ea"/>
                <a:cs typeface="+mn-cs"/>
              </a:rPr>
              <a:t>Their gentle humour and musical backing have proved so popular that, according to Nielsen/</a:t>
            </a:r>
            <a:r>
              <a:rPr lang="en-GB" sz="2200" dirty="0" err="1">
                <a:solidFill>
                  <a:schemeClr val="tx1">
                    <a:lumMod val="75000"/>
                    <a:lumOff val="25000"/>
                  </a:schemeClr>
                </a:solidFill>
                <a:latin typeface="Calibri" charset="0"/>
                <a:ea typeface="+mn-ea"/>
                <a:cs typeface="+mn-cs"/>
              </a:rPr>
              <a:t>NetRatings</a:t>
            </a:r>
            <a:r>
              <a:rPr lang="en-GB" sz="2200" dirty="0">
                <a:solidFill>
                  <a:schemeClr val="tx1">
                    <a:lumMod val="75000"/>
                    <a:lumOff val="25000"/>
                  </a:schemeClr>
                </a:solidFill>
                <a:latin typeface="Calibri" charset="0"/>
                <a:ea typeface="+mn-ea"/>
                <a:cs typeface="+mn-cs"/>
              </a:rPr>
              <a:t>, Jacquie </a:t>
            </a:r>
            <a:r>
              <a:rPr lang="en-GB" sz="2200" dirty="0" err="1">
                <a:solidFill>
                  <a:schemeClr val="tx1">
                    <a:lumMod val="75000"/>
                    <a:lumOff val="25000"/>
                  </a:schemeClr>
                </a:solidFill>
                <a:latin typeface="Calibri" charset="0"/>
                <a:ea typeface="+mn-ea"/>
                <a:cs typeface="+mn-cs"/>
              </a:rPr>
              <a:t>Lawson.com</a:t>
            </a:r>
            <a:r>
              <a:rPr lang="en-GB" sz="2200" dirty="0">
                <a:solidFill>
                  <a:schemeClr val="tx1">
                    <a:lumMod val="75000"/>
                    <a:lumOff val="25000"/>
                  </a:schemeClr>
                </a:solidFill>
                <a:latin typeface="Calibri" charset="0"/>
                <a:ea typeface="+mn-ea"/>
                <a:cs typeface="+mn-cs"/>
              </a:rPr>
              <a:t> had 22.7 million visitors in December, more than double that of its closest rival, </a:t>
            </a:r>
            <a:r>
              <a:rPr lang="en-GB" sz="2200" dirty="0" err="1">
                <a:solidFill>
                  <a:schemeClr val="tx1">
                    <a:lumMod val="75000"/>
                    <a:lumOff val="25000"/>
                  </a:schemeClr>
                </a:solidFill>
                <a:latin typeface="Calibri" charset="0"/>
                <a:ea typeface="+mn-ea"/>
                <a:cs typeface="+mn-cs"/>
              </a:rPr>
              <a:t>AmericanGreetings.com</a:t>
            </a:r>
            <a:r>
              <a:rPr lang="en-GB" sz="2200" dirty="0">
                <a:solidFill>
                  <a:schemeClr val="tx1">
                    <a:lumMod val="75000"/>
                    <a:lumOff val="25000"/>
                  </a:schemeClr>
                </a:solidFill>
                <a:latin typeface="Calibri" charset="0"/>
                <a:ea typeface="+mn-ea"/>
                <a:cs typeface="+mn-cs"/>
              </a:rPr>
              <a:t>. The success has turned Lawson into a millionaire several times over. </a:t>
            </a:r>
            <a:br>
              <a:rPr lang="en-GB" sz="2200" dirty="0">
                <a:solidFill>
                  <a:schemeClr val="tx1">
                    <a:lumMod val="75000"/>
                    <a:lumOff val="25000"/>
                  </a:schemeClr>
                </a:solidFill>
                <a:latin typeface="Calibri" charset="0"/>
                <a:ea typeface="+mn-ea"/>
                <a:cs typeface="+mn-cs"/>
              </a:rPr>
            </a:br>
            <a:endParaRPr lang="en-GB" sz="2200" dirty="0">
              <a:solidFill>
                <a:schemeClr val="tx1">
                  <a:lumMod val="75000"/>
                  <a:lumOff val="25000"/>
                </a:schemeClr>
              </a:solidFill>
              <a:latin typeface="Calibri" charset="0"/>
              <a:ea typeface="+mn-ea"/>
              <a:cs typeface="+mn-cs"/>
            </a:endParaRPr>
          </a:p>
          <a:p>
            <a:pPr fontAlgn="auto">
              <a:lnSpc>
                <a:spcPct val="110000"/>
              </a:lnSpc>
              <a:spcAft>
                <a:spcPts val="0"/>
              </a:spcAft>
              <a:buClr>
                <a:schemeClr val="tx1">
                  <a:lumMod val="75000"/>
                  <a:lumOff val="25000"/>
                </a:schemeClr>
              </a:buClr>
              <a:buFont typeface="Arial" pitchFamily="34" charset="0"/>
              <a:buChar char="•"/>
              <a:defRPr/>
            </a:pPr>
            <a:r>
              <a:rPr lang="en-GB" sz="2200" dirty="0">
                <a:solidFill>
                  <a:schemeClr val="tx1">
                    <a:lumMod val="75000"/>
                    <a:lumOff val="25000"/>
                  </a:schemeClr>
                </a:solidFill>
                <a:latin typeface="Calibri" charset="0"/>
                <a:ea typeface="+mn-ea"/>
                <a:cs typeface="+mn-cs"/>
              </a:rPr>
              <a:t>The website's membership has risen by 45 per cent in the past year to 531,227. Each member pays </a:t>
            </a:r>
            <a:r>
              <a:rPr lang="en-GB" sz="2200" dirty="0" smtClean="0">
                <a:solidFill>
                  <a:schemeClr val="tx1">
                    <a:lumMod val="75000"/>
                    <a:lumOff val="25000"/>
                  </a:schemeClr>
                </a:solidFill>
                <a:latin typeface="Calibri" charset="0"/>
                <a:ea typeface="+mn-ea"/>
                <a:cs typeface="+mn-cs"/>
              </a:rPr>
              <a:t>an annual </a:t>
            </a:r>
            <a:r>
              <a:rPr lang="en-GB" sz="2200" dirty="0">
                <a:solidFill>
                  <a:schemeClr val="tx1">
                    <a:lumMod val="75000"/>
                    <a:lumOff val="25000"/>
                  </a:schemeClr>
                </a:solidFill>
                <a:latin typeface="Calibri" charset="0"/>
                <a:ea typeface="+mn-ea"/>
                <a:cs typeface="+mn-cs"/>
              </a:rPr>
              <a:t>subscription fee, generating nearly £2.4m.</a:t>
            </a:r>
          </a:p>
          <a:p>
            <a:pPr fontAlgn="auto">
              <a:lnSpc>
                <a:spcPct val="70000"/>
              </a:lnSpc>
              <a:spcAft>
                <a:spcPts val="0"/>
              </a:spcAft>
              <a:buClr>
                <a:schemeClr val="tx1">
                  <a:lumMod val="75000"/>
                  <a:lumOff val="25000"/>
                </a:schemeClr>
              </a:buClr>
              <a:buFont typeface="Arial" pitchFamily="34" charset="0"/>
              <a:buChar char="•"/>
              <a:defRPr/>
            </a:pPr>
            <a:endParaRPr lang="en-GB" sz="2200" dirty="0">
              <a:solidFill>
                <a:schemeClr val="tx1">
                  <a:lumMod val="75000"/>
                  <a:lumOff val="25000"/>
                </a:schemeClr>
              </a:solidFill>
              <a:latin typeface="Calibri" charset="0"/>
              <a:ea typeface="+mn-ea"/>
              <a:cs typeface="+mn-cs"/>
            </a:endParaRPr>
          </a:p>
          <a:p>
            <a:pPr fontAlgn="auto">
              <a:lnSpc>
                <a:spcPct val="70000"/>
              </a:lnSpc>
              <a:spcAft>
                <a:spcPts val="0"/>
              </a:spcAft>
              <a:buClr>
                <a:schemeClr val="tx1">
                  <a:lumMod val="75000"/>
                  <a:lumOff val="25000"/>
                </a:schemeClr>
              </a:buClr>
              <a:buFont typeface="Arial" pitchFamily="34" charset="0"/>
              <a:buChar char="•"/>
              <a:defRPr/>
            </a:pPr>
            <a:r>
              <a:rPr lang="en-GB" sz="900" dirty="0">
                <a:solidFill>
                  <a:schemeClr val="tx1">
                    <a:lumMod val="75000"/>
                    <a:lumOff val="25000"/>
                  </a:schemeClr>
                </a:solidFill>
                <a:latin typeface="Calibri" charset="0"/>
                <a:ea typeface="+mn-ea"/>
                <a:cs typeface="+mn-cs"/>
              </a:rPr>
              <a:t>Source:  http://</a:t>
            </a:r>
            <a:r>
              <a:rPr lang="en-GB" sz="900" dirty="0" err="1">
                <a:solidFill>
                  <a:schemeClr val="tx1">
                    <a:lumMod val="75000"/>
                    <a:lumOff val="25000"/>
                  </a:schemeClr>
                </a:solidFill>
                <a:latin typeface="Calibri" charset="0"/>
                <a:ea typeface="+mn-ea"/>
                <a:cs typeface="+mn-cs"/>
              </a:rPr>
              <a:t>observer.guardian.co.uk</a:t>
            </a:r>
            <a:r>
              <a:rPr lang="en-GB" sz="900" dirty="0">
                <a:solidFill>
                  <a:schemeClr val="tx1">
                    <a:lumMod val="75000"/>
                    <a:lumOff val="25000"/>
                  </a:schemeClr>
                </a:solidFill>
                <a:latin typeface="Calibri" charset="0"/>
                <a:ea typeface="+mn-ea"/>
                <a:cs typeface="+mn-cs"/>
              </a:rPr>
              <a:t>/</a:t>
            </a:r>
            <a:r>
              <a:rPr lang="en-GB" sz="900" dirty="0" err="1">
                <a:solidFill>
                  <a:schemeClr val="tx1">
                    <a:lumMod val="75000"/>
                    <a:lumOff val="25000"/>
                  </a:schemeClr>
                </a:solidFill>
                <a:latin typeface="Calibri" charset="0"/>
                <a:ea typeface="+mn-ea"/>
                <a:cs typeface="+mn-cs"/>
              </a:rPr>
              <a:t>uk_news</a:t>
            </a:r>
            <a:r>
              <a:rPr lang="en-GB" sz="900" dirty="0">
                <a:solidFill>
                  <a:schemeClr val="tx1">
                    <a:lumMod val="75000"/>
                    <a:lumOff val="25000"/>
                  </a:schemeClr>
                </a:solidFill>
                <a:latin typeface="Calibri" charset="0"/>
                <a:ea typeface="+mn-ea"/>
                <a:cs typeface="+mn-cs"/>
              </a:rPr>
              <a:t>/story/0,,1707971,00.html</a:t>
            </a:r>
          </a:p>
        </p:txBody>
      </p:sp>
    </p:spTree>
    <p:extLst>
      <p:ext uri="{BB962C8B-B14F-4D97-AF65-F5344CB8AC3E}">
        <p14:creationId xmlns:p14="http://schemas.microsoft.com/office/powerpoint/2010/main" val="2878814830"/>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p:txBody>
          <a:bodyPr/>
          <a:lstStyle/>
          <a:p>
            <a:r>
              <a:rPr lang="en-GB">
                <a:latin typeface="Calibri" charset="0"/>
              </a:rPr>
              <a:t>Retain</a:t>
            </a:r>
          </a:p>
        </p:txBody>
      </p:sp>
      <p:sp>
        <p:nvSpPr>
          <p:cNvPr id="21507" name="Rectangle 3"/>
          <p:cNvSpPr>
            <a:spLocks noGrp="1" noChangeArrowheads="1"/>
          </p:cNvSpPr>
          <p:nvPr>
            <p:ph idx="1"/>
          </p:nvPr>
        </p:nvSpPr>
        <p:spPr>
          <a:xfrm>
            <a:off x="457200" y="1600200"/>
            <a:ext cx="8229600" cy="4637088"/>
          </a:xfrm>
        </p:spPr>
        <p:txBody>
          <a:bodyPr rtlCol="0">
            <a:normAutofit/>
          </a:bodyPr>
          <a:lstStyle/>
          <a:p>
            <a:pPr fontAlgn="auto">
              <a:spcAft>
                <a:spcPts val="0"/>
              </a:spcAft>
              <a:buClr>
                <a:schemeClr val="tx1">
                  <a:lumMod val="75000"/>
                  <a:lumOff val="25000"/>
                </a:schemeClr>
              </a:buClr>
              <a:buFont typeface="Arial" pitchFamily="34" charset="0"/>
              <a:buChar char="•"/>
              <a:defRPr/>
            </a:pPr>
            <a:r>
              <a:rPr lang="en-GB" sz="2800" dirty="0">
                <a:solidFill>
                  <a:schemeClr val="tx1">
                    <a:lumMod val="75000"/>
                    <a:lumOff val="25000"/>
                  </a:schemeClr>
                </a:solidFill>
                <a:latin typeface="Calibri" charset="0"/>
                <a:ea typeface="+mn-ea"/>
                <a:cs typeface="+mn-cs"/>
              </a:rPr>
              <a:t>A positive experience by a visitor through the convert stage may result in you retaining the visitor (customer) as a long term visitor.</a:t>
            </a:r>
            <a:br>
              <a:rPr lang="en-GB" sz="2800" dirty="0">
                <a:solidFill>
                  <a:schemeClr val="tx1">
                    <a:lumMod val="75000"/>
                    <a:lumOff val="25000"/>
                  </a:schemeClr>
                </a:solidFill>
                <a:latin typeface="Calibri" charset="0"/>
                <a:ea typeface="+mn-ea"/>
                <a:cs typeface="+mn-cs"/>
              </a:rPr>
            </a:br>
            <a:endParaRPr lang="en-GB" sz="2800" dirty="0">
              <a:solidFill>
                <a:schemeClr val="tx1">
                  <a:lumMod val="75000"/>
                  <a:lumOff val="25000"/>
                </a:schemeClr>
              </a:solidFill>
              <a:latin typeface="Calibri" charset="0"/>
              <a:ea typeface="+mn-ea"/>
              <a:cs typeface="+mn-cs"/>
            </a:endParaRPr>
          </a:p>
          <a:p>
            <a:pPr fontAlgn="auto">
              <a:spcAft>
                <a:spcPts val="0"/>
              </a:spcAft>
              <a:buClr>
                <a:schemeClr val="tx1">
                  <a:lumMod val="75000"/>
                  <a:lumOff val="25000"/>
                </a:schemeClr>
              </a:buClr>
              <a:buFont typeface="Arial" pitchFamily="34" charset="0"/>
              <a:buChar char="•"/>
              <a:defRPr/>
            </a:pPr>
            <a:r>
              <a:rPr lang="en-GB" sz="2800" u="sng" dirty="0">
                <a:solidFill>
                  <a:schemeClr val="tx1">
                    <a:lumMod val="75000"/>
                    <a:lumOff val="25000"/>
                  </a:schemeClr>
                </a:solidFill>
                <a:latin typeface="Calibri" charset="0"/>
                <a:ea typeface="+mn-ea"/>
                <a:cs typeface="+mn-cs"/>
              </a:rPr>
              <a:t>Loyalty</a:t>
            </a:r>
            <a:r>
              <a:rPr lang="en-GB" sz="2800" dirty="0">
                <a:solidFill>
                  <a:schemeClr val="tx1">
                    <a:lumMod val="75000"/>
                    <a:lumOff val="25000"/>
                  </a:schemeClr>
                </a:solidFill>
                <a:latin typeface="Calibri" charset="0"/>
                <a:ea typeface="+mn-ea"/>
                <a:cs typeface="+mn-cs"/>
              </a:rPr>
              <a:t>, trust have been established.</a:t>
            </a:r>
            <a:br>
              <a:rPr lang="en-GB" sz="2800" dirty="0">
                <a:solidFill>
                  <a:schemeClr val="tx1">
                    <a:lumMod val="75000"/>
                    <a:lumOff val="25000"/>
                  </a:schemeClr>
                </a:solidFill>
                <a:latin typeface="Calibri" charset="0"/>
                <a:ea typeface="+mn-ea"/>
                <a:cs typeface="+mn-cs"/>
              </a:rPr>
            </a:br>
            <a:endParaRPr lang="en-GB" sz="2800" dirty="0">
              <a:solidFill>
                <a:schemeClr val="tx1">
                  <a:lumMod val="75000"/>
                  <a:lumOff val="25000"/>
                </a:schemeClr>
              </a:solidFill>
              <a:latin typeface="Calibri" charset="0"/>
              <a:ea typeface="+mn-ea"/>
              <a:cs typeface="+mn-cs"/>
            </a:endParaRPr>
          </a:p>
          <a:p>
            <a:pPr fontAlgn="auto">
              <a:spcAft>
                <a:spcPts val="0"/>
              </a:spcAft>
              <a:buClr>
                <a:schemeClr val="tx1">
                  <a:lumMod val="75000"/>
                  <a:lumOff val="25000"/>
                </a:schemeClr>
              </a:buClr>
              <a:buFont typeface="Arial" pitchFamily="34" charset="0"/>
              <a:buChar char="•"/>
              <a:defRPr/>
            </a:pPr>
            <a:r>
              <a:rPr lang="en-GB" sz="2800" dirty="0">
                <a:solidFill>
                  <a:schemeClr val="tx1">
                    <a:lumMod val="75000"/>
                    <a:lumOff val="25000"/>
                  </a:schemeClr>
                </a:solidFill>
                <a:latin typeface="Calibri" charset="0"/>
                <a:ea typeface="+mn-ea"/>
                <a:cs typeface="+mn-cs"/>
              </a:rPr>
              <a:t>These are your prized </a:t>
            </a:r>
            <a:r>
              <a:rPr lang="en-GB" sz="2800" dirty="0" smtClean="0">
                <a:solidFill>
                  <a:schemeClr val="tx1">
                    <a:lumMod val="75000"/>
                    <a:lumOff val="25000"/>
                  </a:schemeClr>
                </a:solidFill>
                <a:latin typeface="Calibri" charset="0"/>
                <a:ea typeface="+mn-ea"/>
                <a:cs typeface="+mn-cs"/>
              </a:rPr>
              <a:t>visitors – your customers.</a:t>
            </a:r>
            <a:endParaRPr lang="en-GB" sz="2800" dirty="0">
              <a:solidFill>
                <a:schemeClr val="tx1">
                  <a:lumMod val="75000"/>
                  <a:lumOff val="25000"/>
                </a:schemeClr>
              </a:solidFill>
              <a:latin typeface="Calibri" charset="0"/>
              <a:ea typeface="+mn-ea"/>
              <a:cs typeface="+mn-cs"/>
            </a:endParaRPr>
          </a:p>
          <a:p>
            <a:pPr fontAlgn="auto">
              <a:spcAft>
                <a:spcPts val="0"/>
              </a:spcAft>
              <a:buClr>
                <a:schemeClr val="tx1">
                  <a:lumMod val="75000"/>
                  <a:lumOff val="25000"/>
                </a:schemeClr>
              </a:buClr>
              <a:buFont typeface="Arial" pitchFamily="34" charset="0"/>
              <a:buChar char="•"/>
              <a:defRPr/>
            </a:pPr>
            <a:endParaRPr lang="en-GB" sz="2800" dirty="0">
              <a:solidFill>
                <a:schemeClr val="tx1">
                  <a:lumMod val="75000"/>
                  <a:lumOff val="25000"/>
                </a:schemeClr>
              </a:solidFill>
              <a:latin typeface="Calibri" charset="0"/>
              <a:ea typeface="+mn-ea"/>
              <a:cs typeface="+mn-cs"/>
            </a:endParaRPr>
          </a:p>
          <a:p>
            <a:pPr fontAlgn="auto">
              <a:spcAft>
                <a:spcPts val="0"/>
              </a:spcAft>
              <a:buClr>
                <a:schemeClr val="tx1">
                  <a:lumMod val="75000"/>
                  <a:lumOff val="25000"/>
                </a:schemeClr>
              </a:buClr>
              <a:buFont typeface="Arial" pitchFamily="34" charset="0"/>
              <a:buChar char="•"/>
              <a:defRPr/>
            </a:pPr>
            <a:r>
              <a:rPr lang="en-GB" sz="2800" dirty="0">
                <a:solidFill>
                  <a:schemeClr val="tx1">
                    <a:lumMod val="75000"/>
                    <a:lumOff val="25000"/>
                  </a:schemeClr>
                </a:solidFill>
                <a:latin typeface="Calibri" charset="0"/>
                <a:ea typeface="+mn-ea"/>
                <a:cs typeface="+mn-cs"/>
              </a:rPr>
              <a:t>Q.  </a:t>
            </a:r>
            <a:r>
              <a:rPr lang="en-GB" sz="2800" dirty="0">
                <a:solidFill>
                  <a:srgbClr val="FF0000"/>
                </a:solidFill>
                <a:latin typeface="Calibri" charset="0"/>
                <a:ea typeface="+mn-ea"/>
                <a:cs typeface="+mn-cs"/>
              </a:rPr>
              <a:t>How do </a:t>
            </a:r>
            <a:r>
              <a:rPr lang="en-GB" sz="2800" dirty="0" err="1">
                <a:solidFill>
                  <a:srgbClr val="FF0000"/>
                </a:solidFill>
                <a:latin typeface="Calibri" charset="0"/>
                <a:ea typeface="+mn-ea"/>
                <a:cs typeface="+mn-cs"/>
              </a:rPr>
              <a:t>eBusinesses</a:t>
            </a:r>
            <a:r>
              <a:rPr lang="en-GB" sz="2800" dirty="0">
                <a:solidFill>
                  <a:srgbClr val="FF0000"/>
                </a:solidFill>
                <a:latin typeface="Calibri" charset="0"/>
                <a:ea typeface="+mn-ea"/>
                <a:cs typeface="+mn-cs"/>
              </a:rPr>
              <a:t> retain customers?</a:t>
            </a:r>
          </a:p>
        </p:txBody>
      </p:sp>
    </p:spTree>
    <p:extLst>
      <p:ext uri="{BB962C8B-B14F-4D97-AF65-F5344CB8AC3E}">
        <p14:creationId xmlns:p14="http://schemas.microsoft.com/office/powerpoint/2010/main" val="3908763524"/>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3"/>
          <p:cNvSpPr>
            <a:spLocks noGrp="1" noChangeArrowheads="1"/>
          </p:cNvSpPr>
          <p:nvPr>
            <p:ph type="title"/>
          </p:nvPr>
        </p:nvSpPr>
        <p:spPr>
          <a:xfrm>
            <a:off x="539750" y="620713"/>
            <a:ext cx="8229600" cy="1143000"/>
          </a:xfrm>
        </p:spPr>
        <p:txBody>
          <a:bodyPr/>
          <a:lstStyle/>
          <a:p>
            <a:r>
              <a:rPr lang="en-GB" sz="3400">
                <a:latin typeface="Calibri" charset="0"/>
              </a:rPr>
              <a:t>What to measure?</a:t>
            </a:r>
          </a:p>
        </p:txBody>
      </p:sp>
      <p:pic>
        <p:nvPicPr>
          <p:cNvPr id="39938" name="Picture 18" descr="MPj04013000000[1]"/>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3494088" y="2209800"/>
            <a:ext cx="2081212" cy="3146425"/>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551443316"/>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3"/>
          <p:cNvSpPr>
            <a:spLocks noGrp="1" noChangeArrowheads="1"/>
          </p:cNvSpPr>
          <p:nvPr>
            <p:ph idx="1"/>
          </p:nvPr>
        </p:nvSpPr>
        <p:spPr>
          <a:xfrm>
            <a:off x="611188" y="3068638"/>
            <a:ext cx="8229600" cy="3341687"/>
          </a:xfrm>
        </p:spPr>
        <p:txBody>
          <a:bodyPr/>
          <a:lstStyle/>
          <a:p>
            <a:pPr>
              <a:lnSpc>
                <a:spcPct val="90000"/>
              </a:lnSpc>
            </a:pPr>
            <a:r>
              <a:rPr lang="en-GB" sz="1600">
                <a:latin typeface="Calibri" charset="0"/>
              </a:rPr>
              <a:t>Leakage happens before any serious engagement takes place – a window shopper.</a:t>
            </a:r>
          </a:p>
          <a:p>
            <a:pPr>
              <a:lnSpc>
                <a:spcPct val="90000"/>
              </a:lnSpc>
            </a:pPr>
            <a:r>
              <a:rPr lang="en-GB" sz="1600">
                <a:latin typeface="Calibri" charset="0"/>
              </a:rPr>
              <a:t>The ratio of leakage to acquisition represents the effectiveness of your reach techniques.</a:t>
            </a:r>
          </a:p>
          <a:p>
            <a:pPr>
              <a:lnSpc>
                <a:spcPct val="90000"/>
              </a:lnSpc>
            </a:pPr>
            <a:r>
              <a:rPr lang="en-GB" sz="1600">
                <a:latin typeface="Calibri" charset="0"/>
              </a:rPr>
              <a:t>E.g. 80% leakage suggests that 8 out of 10 who visit your site leave after visiting one page, and do not enter </a:t>
            </a:r>
            <a:r>
              <a:rPr lang="en-GB" sz="1600" u="sng">
                <a:latin typeface="Calibri" charset="0"/>
              </a:rPr>
              <a:t>conversion</a:t>
            </a:r>
            <a:r>
              <a:rPr lang="en-GB" sz="1600">
                <a:latin typeface="Calibri" charset="0"/>
              </a:rPr>
              <a:t> activity.</a:t>
            </a:r>
          </a:p>
          <a:p>
            <a:pPr>
              <a:lnSpc>
                <a:spcPct val="90000"/>
              </a:lnSpc>
            </a:pPr>
            <a:r>
              <a:rPr lang="en-GB" sz="1600">
                <a:latin typeface="Calibri" charset="0"/>
              </a:rPr>
              <a:t>You were able to acquire these people but not convert them.</a:t>
            </a:r>
          </a:p>
          <a:p>
            <a:pPr>
              <a:lnSpc>
                <a:spcPct val="90000"/>
              </a:lnSpc>
            </a:pPr>
            <a:endParaRPr lang="en-GB" sz="1600">
              <a:latin typeface="Calibri" charset="0"/>
            </a:endParaRPr>
          </a:p>
          <a:p>
            <a:pPr marL="692150" lvl="1" indent="-347663">
              <a:lnSpc>
                <a:spcPct val="90000"/>
              </a:lnSpc>
            </a:pPr>
            <a:r>
              <a:rPr lang="en-GB" sz="1600">
                <a:latin typeface="Calibri" charset="0"/>
              </a:rPr>
              <a:t>Leakage is typically of lower cost than other types of dropout.</a:t>
            </a:r>
          </a:p>
          <a:p>
            <a:pPr marL="692150" lvl="1" indent="-347663">
              <a:lnSpc>
                <a:spcPct val="90000"/>
              </a:lnSpc>
            </a:pPr>
            <a:r>
              <a:rPr lang="en-GB" sz="1600">
                <a:latin typeface="Calibri" charset="0"/>
              </a:rPr>
              <a:t>Reducing leakage is usually lower cost than other stages.</a:t>
            </a:r>
          </a:p>
        </p:txBody>
      </p:sp>
      <p:pic>
        <p:nvPicPr>
          <p:cNvPr id="41986" name="Picture 4" descr="MCj0215724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04150" y="0"/>
            <a:ext cx="1339850" cy="163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1987" name="Group 5"/>
          <p:cNvGrpSpPr>
            <a:grpSpLocks/>
          </p:cNvGrpSpPr>
          <p:nvPr/>
        </p:nvGrpSpPr>
        <p:grpSpPr bwMode="auto">
          <a:xfrm>
            <a:off x="395288" y="549275"/>
            <a:ext cx="7345362" cy="2232025"/>
            <a:chOff x="158" y="1616"/>
            <a:chExt cx="4972" cy="1658"/>
          </a:xfrm>
        </p:grpSpPr>
        <p:sp>
          <p:nvSpPr>
            <p:cNvPr id="23557" name="Rectangle 6"/>
            <p:cNvSpPr>
              <a:spLocks noChangeArrowheads="1"/>
            </p:cNvSpPr>
            <p:nvPr/>
          </p:nvSpPr>
          <p:spPr bwMode="auto">
            <a:xfrm>
              <a:off x="1429" y="1616"/>
              <a:ext cx="3674" cy="998"/>
            </a:xfrm>
            <a:prstGeom prst="rect">
              <a:avLst/>
            </a:prstGeom>
            <a:solidFill>
              <a:srgbClr val="FF00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23558" name="AutoShape 7"/>
            <p:cNvSpPr>
              <a:spLocks noChangeArrowheads="1"/>
            </p:cNvSpPr>
            <p:nvPr/>
          </p:nvSpPr>
          <p:spPr bwMode="auto">
            <a:xfrm>
              <a:off x="3606" y="1796"/>
              <a:ext cx="635" cy="500"/>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23559" name="AutoShape 8"/>
            <p:cNvSpPr>
              <a:spLocks noChangeArrowheads="1"/>
            </p:cNvSpPr>
            <p:nvPr/>
          </p:nvSpPr>
          <p:spPr bwMode="auto">
            <a:xfrm>
              <a:off x="2155" y="1796"/>
              <a:ext cx="634" cy="500"/>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23560" name="AutoShape 9"/>
            <p:cNvSpPr>
              <a:spLocks noChangeArrowheads="1"/>
            </p:cNvSpPr>
            <p:nvPr/>
          </p:nvSpPr>
          <p:spPr bwMode="auto">
            <a:xfrm>
              <a:off x="793" y="1796"/>
              <a:ext cx="635" cy="500"/>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23561" name="Text Box 10"/>
            <p:cNvSpPr txBox="1">
              <a:spLocks noChangeArrowheads="1"/>
            </p:cNvSpPr>
            <p:nvPr/>
          </p:nvSpPr>
          <p:spPr bwMode="auto">
            <a:xfrm>
              <a:off x="158" y="1933"/>
              <a:ext cx="624" cy="2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Reach</a:t>
              </a:r>
            </a:p>
          </p:txBody>
        </p:sp>
        <p:sp>
          <p:nvSpPr>
            <p:cNvPr id="23562" name="Text Box 11"/>
            <p:cNvSpPr txBox="1">
              <a:spLocks noChangeArrowheads="1"/>
            </p:cNvSpPr>
            <p:nvPr/>
          </p:nvSpPr>
          <p:spPr bwMode="auto">
            <a:xfrm>
              <a:off x="1519" y="1934"/>
              <a:ext cx="707" cy="2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Acquire</a:t>
              </a:r>
            </a:p>
          </p:txBody>
        </p:sp>
        <p:sp>
          <p:nvSpPr>
            <p:cNvPr id="23563" name="Text Box 12"/>
            <p:cNvSpPr txBox="1">
              <a:spLocks noChangeArrowheads="1"/>
            </p:cNvSpPr>
            <p:nvPr/>
          </p:nvSpPr>
          <p:spPr bwMode="auto">
            <a:xfrm>
              <a:off x="2925" y="1934"/>
              <a:ext cx="727" cy="2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Convert</a:t>
              </a:r>
            </a:p>
          </p:txBody>
        </p:sp>
        <p:sp>
          <p:nvSpPr>
            <p:cNvPr id="23564" name="Text Box 13"/>
            <p:cNvSpPr txBox="1">
              <a:spLocks noChangeArrowheads="1"/>
            </p:cNvSpPr>
            <p:nvPr/>
          </p:nvSpPr>
          <p:spPr bwMode="auto">
            <a:xfrm>
              <a:off x="4378" y="1934"/>
              <a:ext cx="623" cy="2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Retain</a:t>
              </a:r>
            </a:p>
          </p:txBody>
        </p:sp>
        <p:sp>
          <p:nvSpPr>
            <p:cNvPr id="23565" name="Text Box 14"/>
            <p:cNvSpPr txBox="1">
              <a:spLocks noChangeArrowheads="1"/>
            </p:cNvSpPr>
            <p:nvPr/>
          </p:nvSpPr>
          <p:spPr bwMode="auto">
            <a:xfrm>
              <a:off x="1519" y="2984"/>
              <a:ext cx="781" cy="2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dirty="0" smtClean="0">
                  <a:solidFill>
                    <a:srgbClr val="008000"/>
                  </a:solidFill>
                </a:rPr>
                <a:t>Leakage</a:t>
              </a:r>
            </a:p>
          </p:txBody>
        </p:sp>
        <p:sp>
          <p:nvSpPr>
            <p:cNvPr id="23566" name="Text Box 15"/>
            <p:cNvSpPr txBox="1">
              <a:spLocks noChangeArrowheads="1"/>
            </p:cNvSpPr>
            <p:nvPr/>
          </p:nvSpPr>
          <p:spPr bwMode="auto">
            <a:xfrm>
              <a:off x="2744" y="2977"/>
              <a:ext cx="1184" cy="2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solidFill>
                    <a:srgbClr val="FF0000"/>
                  </a:solidFill>
                </a:rPr>
                <a:t>Abandonment</a:t>
              </a:r>
            </a:p>
          </p:txBody>
        </p:sp>
        <p:sp>
          <p:nvSpPr>
            <p:cNvPr id="23567" name="Text Box 16"/>
            <p:cNvSpPr txBox="1">
              <a:spLocks noChangeArrowheads="1"/>
            </p:cNvSpPr>
            <p:nvPr/>
          </p:nvSpPr>
          <p:spPr bwMode="auto">
            <a:xfrm>
              <a:off x="4422" y="2977"/>
              <a:ext cx="708" cy="2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solidFill>
                    <a:srgbClr val="FF0000"/>
                  </a:solidFill>
                </a:rPr>
                <a:t>Attrition</a:t>
              </a:r>
            </a:p>
          </p:txBody>
        </p:sp>
        <p:sp>
          <p:nvSpPr>
            <p:cNvPr id="23568" name="AutoShape 17"/>
            <p:cNvSpPr>
              <a:spLocks noChangeArrowheads="1"/>
            </p:cNvSpPr>
            <p:nvPr/>
          </p:nvSpPr>
          <p:spPr bwMode="auto">
            <a:xfrm>
              <a:off x="1701" y="2342"/>
              <a:ext cx="226" cy="499"/>
            </a:xfrm>
            <a:prstGeom prst="downArrow">
              <a:avLst>
                <a:gd name="adj1" fmla="val 50000"/>
                <a:gd name="adj2" fmla="val 55199"/>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pPr>
                <a:defRPr/>
              </a:pPr>
              <a:endParaRPr lang="en-US">
                <a:cs typeface="Arial" charset="0"/>
              </a:endParaRPr>
            </a:p>
          </p:txBody>
        </p:sp>
        <p:sp>
          <p:nvSpPr>
            <p:cNvPr id="23569" name="AutoShape 18"/>
            <p:cNvSpPr>
              <a:spLocks noChangeArrowheads="1"/>
            </p:cNvSpPr>
            <p:nvPr/>
          </p:nvSpPr>
          <p:spPr bwMode="auto">
            <a:xfrm>
              <a:off x="3152" y="2342"/>
              <a:ext cx="227" cy="499"/>
            </a:xfrm>
            <a:prstGeom prst="downArrow">
              <a:avLst>
                <a:gd name="adj1" fmla="val 50000"/>
                <a:gd name="adj2" fmla="val 55199"/>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pPr>
                <a:defRPr/>
              </a:pPr>
              <a:endParaRPr lang="en-US">
                <a:cs typeface="Arial" charset="0"/>
              </a:endParaRPr>
            </a:p>
          </p:txBody>
        </p:sp>
        <p:sp>
          <p:nvSpPr>
            <p:cNvPr id="23570" name="AutoShape 19"/>
            <p:cNvSpPr>
              <a:spLocks noChangeArrowheads="1"/>
            </p:cNvSpPr>
            <p:nvPr/>
          </p:nvSpPr>
          <p:spPr bwMode="auto">
            <a:xfrm>
              <a:off x="4558" y="2342"/>
              <a:ext cx="226" cy="499"/>
            </a:xfrm>
            <a:prstGeom prst="downArrow">
              <a:avLst>
                <a:gd name="adj1" fmla="val 50000"/>
                <a:gd name="adj2" fmla="val 55199"/>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pPr>
                <a:defRPr/>
              </a:pPr>
              <a:endParaRPr lang="en-US">
                <a:cs typeface="Arial" charset="0"/>
              </a:endParaRPr>
            </a:p>
          </p:txBody>
        </p:sp>
      </p:grpSp>
    </p:spTree>
    <p:extLst>
      <p:ext uri="{BB962C8B-B14F-4D97-AF65-F5344CB8AC3E}">
        <p14:creationId xmlns:p14="http://schemas.microsoft.com/office/powerpoint/2010/main" val="2759772872"/>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7" name="Rectangle 3"/>
          <p:cNvSpPr>
            <a:spLocks noGrp="1" noChangeArrowheads="1"/>
          </p:cNvSpPr>
          <p:nvPr>
            <p:ph idx="1"/>
          </p:nvPr>
        </p:nvSpPr>
        <p:spPr>
          <a:xfrm>
            <a:off x="457200" y="2636838"/>
            <a:ext cx="8229600" cy="3744912"/>
          </a:xfrm>
        </p:spPr>
        <p:txBody>
          <a:bodyPr rtlCol="0">
            <a:normAutofit fontScale="92500" lnSpcReduction="10000"/>
          </a:bodyPr>
          <a:lstStyle/>
          <a:p>
            <a:pPr fontAlgn="auto">
              <a:lnSpc>
                <a:spcPct val="80000"/>
              </a:lnSpc>
              <a:spcAft>
                <a:spcPts val="0"/>
              </a:spcAft>
              <a:buClr>
                <a:schemeClr val="tx1">
                  <a:lumMod val="75000"/>
                  <a:lumOff val="25000"/>
                </a:schemeClr>
              </a:buClr>
              <a:buFont typeface="Arial" pitchFamily="34" charset="0"/>
              <a:buChar char="•"/>
              <a:defRPr/>
            </a:pPr>
            <a:r>
              <a:rPr lang="en-GB" sz="1600" dirty="0" smtClean="0">
                <a:solidFill>
                  <a:schemeClr val="tx1">
                    <a:lumMod val="75000"/>
                    <a:lumOff val="25000"/>
                  </a:schemeClr>
                </a:solidFill>
                <a:ea typeface="+mn-ea"/>
                <a:cs typeface="+mn-cs"/>
              </a:rPr>
              <a:t>In abandonment, you acquired the visitor.</a:t>
            </a:r>
          </a:p>
          <a:p>
            <a:pPr fontAlgn="auto">
              <a:lnSpc>
                <a:spcPct val="80000"/>
              </a:lnSpc>
              <a:spcAft>
                <a:spcPts val="0"/>
              </a:spcAft>
              <a:buClr>
                <a:schemeClr val="tx1">
                  <a:lumMod val="75000"/>
                  <a:lumOff val="25000"/>
                </a:schemeClr>
              </a:buClr>
              <a:buFont typeface="Arial" pitchFamily="34" charset="0"/>
              <a:buChar char="•"/>
              <a:defRPr/>
            </a:pPr>
            <a:r>
              <a:rPr lang="en-GB" sz="1600" dirty="0" smtClean="0">
                <a:solidFill>
                  <a:schemeClr val="tx1">
                    <a:lumMod val="75000"/>
                    <a:lumOff val="25000"/>
                  </a:schemeClr>
                </a:solidFill>
                <a:ea typeface="+mn-ea"/>
                <a:cs typeface="+mn-cs"/>
              </a:rPr>
              <a:t>They may even be assured by your promise from what they see.</a:t>
            </a:r>
          </a:p>
          <a:p>
            <a:pPr fontAlgn="auto">
              <a:lnSpc>
                <a:spcPct val="80000"/>
              </a:lnSpc>
              <a:spcAft>
                <a:spcPts val="0"/>
              </a:spcAft>
              <a:buClr>
                <a:schemeClr val="tx1">
                  <a:lumMod val="75000"/>
                  <a:lumOff val="25000"/>
                </a:schemeClr>
              </a:buClr>
              <a:buFont typeface="Arial" pitchFamily="34" charset="0"/>
              <a:buChar char="•"/>
              <a:defRPr/>
            </a:pPr>
            <a:r>
              <a:rPr lang="en-GB" sz="1600" dirty="0" smtClean="0">
                <a:solidFill>
                  <a:schemeClr val="tx1">
                    <a:lumMod val="75000"/>
                    <a:lumOff val="25000"/>
                  </a:schemeClr>
                </a:solidFill>
                <a:ea typeface="+mn-ea"/>
                <a:cs typeface="+mn-cs"/>
              </a:rPr>
              <a:t>However, they do not commit to your final requirement.</a:t>
            </a:r>
            <a:br>
              <a:rPr lang="en-GB" sz="1600" dirty="0" smtClean="0">
                <a:solidFill>
                  <a:schemeClr val="tx1">
                    <a:lumMod val="75000"/>
                    <a:lumOff val="25000"/>
                  </a:schemeClr>
                </a:solidFill>
                <a:ea typeface="+mn-ea"/>
                <a:cs typeface="+mn-cs"/>
              </a:rPr>
            </a:br>
            <a:endParaRPr lang="en-GB" sz="1600" dirty="0" smtClean="0">
              <a:solidFill>
                <a:schemeClr val="tx1">
                  <a:lumMod val="75000"/>
                  <a:lumOff val="25000"/>
                </a:schemeClr>
              </a:solidFill>
              <a:ea typeface="+mn-ea"/>
              <a:cs typeface="+mn-cs"/>
            </a:endParaRPr>
          </a:p>
          <a:p>
            <a:pPr marL="987425" lvl="2" indent="-293688" fontAlgn="auto">
              <a:lnSpc>
                <a:spcPct val="80000"/>
              </a:lnSpc>
              <a:spcAft>
                <a:spcPts val="0"/>
              </a:spcAft>
              <a:buClr>
                <a:schemeClr val="tx1">
                  <a:lumMod val="75000"/>
                  <a:lumOff val="25000"/>
                </a:schemeClr>
              </a:buClr>
              <a:buFont typeface="Arial" pitchFamily="34" charset="0"/>
              <a:buChar char="•"/>
              <a:defRPr/>
            </a:pPr>
            <a:r>
              <a:rPr lang="en-GB" sz="1600" dirty="0" smtClean="0">
                <a:solidFill>
                  <a:schemeClr val="tx1">
                    <a:lumMod val="75000"/>
                    <a:lumOff val="25000"/>
                  </a:schemeClr>
                </a:solidFill>
                <a:ea typeface="+mn-ea"/>
              </a:rPr>
              <a:t>Buying something, paying a bill</a:t>
            </a:r>
          </a:p>
          <a:p>
            <a:pPr marL="987425" lvl="2" indent="-293688" fontAlgn="auto">
              <a:lnSpc>
                <a:spcPct val="80000"/>
              </a:lnSpc>
              <a:spcAft>
                <a:spcPts val="0"/>
              </a:spcAft>
              <a:buClr>
                <a:schemeClr val="tx1">
                  <a:lumMod val="75000"/>
                  <a:lumOff val="25000"/>
                </a:schemeClr>
              </a:buClr>
              <a:buFont typeface="Arial" pitchFamily="34" charset="0"/>
              <a:buChar char="•"/>
              <a:defRPr/>
            </a:pPr>
            <a:r>
              <a:rPr lang="en-GB" sz="1600" dirty="0" smtClean="0">
                <a:solidFill>
                  <a:schemeClr val="tx1">
                    <a:lumMod val="75000"/>
                    <a:lumOff val="25000"/>
                  </a:schemeClr>
                </a:solidFill>
                <a:ea typeface="+mn-ea"/>
              </a:rPr>
              <a:t>communicating with like minded people</a:t>
            </a:r>
          </a:p>
          <a:p>
            <a:pPr marL="987425" lvl="2" indent="-293688" fontAlgn="auto">
              <a:lnSpc>
                <a:spcPct val="80000"/>
              </a:lnSpc>
              <a:spcAft>
                <a:spcPts val="0"/>
              </a:spcAft>
              <a:buClr>
                <a:schemeClr val="tx1">
                  <a:lumMod val="75000"/>
                  <a:lumOff val="25000"/>
                </a:schemeClr>
              </a:buClr>
              <a:buFont typeface="Arial" pitchFamily="34" charset="0"/>
              <a:buChar char="•"/>
              <a:defRPr/>
            </a:pPr>
            <a:r>
              <a:rPr lang="en-GB" sz="1600" dirty="0" smtClean="0">
                <a:solidFill>
                  <a:schemeClr val="tx1">
                    <a:lumMod val="75000"/>
                    <a:lumOff val="25000"/>
                  </a:schemeClr>
                </a:solidFill>
                <a:ea typeface="+mn-ea"/>
              </a:rPr>
              <a:t>downloading some software</a:t>
            </a:r>
          </a:p>
          <a:p>
            <a:pPr marL="987425" lvl="2" indent="-293688" fontAlgn="auto">
              <a:lnSpc>
                <a:spcPct val="80000"/>
              </a:lnSpc>
              <a:spcAft>
                <a:spcPts val="0"/>
              </a:spcAft>
              <a:buClr>
                <a:schemeClr val="tx1">
                  <a:lumMod val="75000"/>
                  <a:lumOff val="25000"/>
                </a:schemeClr>
              </a:buClr>
              <a:buFont typeface="Arial" pitchFamily="34" charset="0"/>
              <a:buChar char="•"/>
              <a:defRPr/>
            </a:pPr>
            <a:r>
              <a:rPr lang="en-GB" sz="1600" dirty="0" smtClean="0">
                <a:solidFill>
                  <a:schemeClr val="tx1">
                    <a:lumMod val="75000"/>
                    <a:lumOff val="25000"/>
                  </a:schemeClr>
                </a:solidFill>
                <a:ea typeface="+mn-ea"/>
              </a:rPr>
              <a:t>meeting old friends</a:t>
            </a:r>
          </a:p>
          <a:p>
            <a:pPr marL="987425" lvl="2" indent="-293688" fontAlgn="auto">
              <a:lnSpc>
                <a:spcPct val="80000"/>
              </a:lnSpc>
              <a:spcAft>
                <a:spcPts val="0"/>
              </a:spcAft>
              <a:buClr>
                <a:schemeClr val="tx1">
                  <a:lumMod val="75000"/>
                  <a:lumOff val="25000"/>
                </a:schemeClr>
              </a:buClr>
              <a:buFont typeface="Arial" pitchFamily="34" charset="0"/>
              <a:buChar char="•"/>
              <a:defRPr/>
            </a:pPr>
            <a:r>
              <a:rPr lang="en-GB" sz="1600" dirty="0" smtClean="0">
                <a:solidFill>
                  <a:schemeClr val="tx1">
                    <a:lumMod val="75000"/>
                    <a:lumOff val="25000"/>
                  </a:schemeClr>
                </a:solidFill>
                <a:ea typeface="+mn-ea"/>
              </a:rPr>
              <a:t>getting some valuable information</a:t>
            </a:r>
          </a:p>
          <a:p>
            <a:pPr marL="987425" lvl="2" indent="-293688" fontAlgn="auto">
              <a:lnSpc>
                <a:spcPct val="80000"/>
              </a:lnSpc>
              <a:spcAft>
                <a:spcPts val="0"/>
              </a:spcAft>
              <a:buClr>
                <a:schemeClr val="tx1">
                  <a:lumMod val="75000"/>
                  <a:lumOff val="25000"/>
                </a:schemeClr>
              </a:buClr>
              <a:buFont typeface="Arial" pitchFamily="34" charset="0"/>
              <a:buChar char="•"/>
              <a:defRPr/>
            </a:pPr>
            <a:r>
              <a:rPr lang="en-GB" sz="1600" dirty="0" smtClean="0">
                <a:solidFill>
                  <a:schemeClr val="tx1">
                    <a:lumMod val="75000"/>
                    <a:lumOff val="25000"/>
                  </a:schemeClr>
                </a:solidFill>
                <a:ea typeface="+mn-ea"/>
              </a:rPr>
              <a:t>catching the news</a:t>
            </a:r>
          </a:p>
          <a:p>
            <a:pPr marL="987425" lvl="2" indent="-293688" fontAlgn="auto">
              <a:lnSpc>
                <a:spcPct val="80000"/>
              </a:lnSpc>
              <a:spcAft>
                <a:spcPts val="0"/>
              </a:spcAft>
              <a:buClr>
                <a:schemeClr val="tx1">
                  <a:lumMod val="75000"/>
                  <a:lumOff val="25000"/>
                </a:schemeClr>
              </a:buClr>
              <a:buFont typeface="Arial" pitchFamily="34" charset="0"/>
              <a:buChar char="•"/>
              <a:defRPr/>
            </a:pPr>
            <a:r>
              <a:rPr lang="en-GB" sz="1600" dirty="0" smtClean="0">
                <a:solidFill>
                  <a:schemeClr val="tx1">
                    <a:lumMod val="75000"/>
                    <a:lumOff val="25000"/>
                  </a:schemeClr>
                </a:solidFill>
                <a:ea typeface="+mn-ea"/>
              </a:rPr>
              <a:t>Becoming a member</a:t>
            </a:r>
            <a:br>
              <a:rPr lang="en-GB" sz="1600" dirty="0" smtClean="0">
                <a:solidFill>
                  <a:schemeClr val="tx1">
                    <a:lumMod val="75000"/>
                    <a:lumOff val="25000"/>
                  </a:schemeClr>
                </a:solidFill>
                <a:ea typeface="+mn-ea"/>
              </a:rPr>
            </a:br>
            <a:endParaRPr lang="en-GB" sz="1600" dirty="0" smtClean="0">
              <a:solidFill>
                <a:schemeClr val="tx1">
                  <a:lumMod val="75000"/>
                  <a:lumOff val="25000"/>
                </a:schemeClr>
              </a:solidFill>
              <a:ea typeface="+mn-ea"/>
            </a:endParaRPr>
          </a:p>
          <a:p>
            <a:pPr fontAlgn="auto">
              <a:lnSpc>
                <a:spcPct val="80000"/>
              </a:lnSpc>
              <a:spcAft>
                <a:spcPts val="0"/>
              </a:spcAft>
              <a:buClr>
                <a:schemeClr val="tx1">
                  <a:lumMod val="75000"/>
                  <a:lumOff val="25000"/>
                </a:schemeClr>
              </a:buClr>
              <a:buFont typeface="Arial" pitchFamily="34" charset="0"/>
              <a:buChar char="•"/>
              <a:defRPr/>
            </a:pPr>
            <a:r>
              <a:rPr lang="en-GB" sz="1600" dirty="0" smtClean="0">
                <a:solidFill>
                  <a:schemeClr val="tx1">
                    <a:lumMod val="75000"/>
                    <a:lumOff val="25000"/>
                  </a:schemeClr>
                </a:solidFill>
                <a:ea typeface="+mn-ea"/>
                <a:cs typeface="+mn-cs"/>
              </a:rPr>
              <a:t>E.g. They have filled their trolley, but decide at the last minute not to buy!</a:t>
            </a:r>
            <a:br>
              <a:rPr lang="en-GB" sz="1600" dirty="0" smtClean="0">
                <a:solidFill>
                  <a:schemeClr val="tx1">
                    <a:lumMod val="75000"/>
                    <a:lumOff val="25000"/>
                  </a:schemeClr>
                </a:solidFill>
                <a:ea typeface="+mn-ea"/>
                <a:cs typeface="+mn-cs"/>
              </a:rPr>
            </a:br>
            <a:endParaRPr lang="en-GB" sz="1600" dirty="0" smtClean="0">
              <a:solidFill>
                <a:schemeClr val="tx1">
                  <a:lumMod val="75000"/>
                  <a:lumOff val="25000"/>
                </a:schemeClr>
              </a:solidFill>
              <a:ea typeface="+mn-ea"/>
              <a:cs typeface="+mn-cs"/>
            </a:endParaRPr>
          </a:p>
          <a:p>
            <a:pPr fontAlgn="auto">
              <a:lnSpc>
                <a:spcPct val="120000"/>
              </a:lnSpc>
              <a:spcAft>
                <a:spcPts val="0"/>
              </a:spcAft>
              <a:buClr>
                <a:schemeClr val="tx1">
                  <a:lumMod val="75000"/>
                  <a:lumOff val="25000"/>
                </a:schemeClr>
              </a:buClr>
              <a:buFont typeface="Arial" pitchFamily="34" charset="0"/>
              <a:buChar char="•"/>
              <a:defRPr/>
            </a:pPr>
            <a:r>
              <a:rPr lang="en-GB" sz="1600" dirty="0" smtClean="0">
                <a:solidFill>
                  <a:schemeClr val="tx1">
                    <a:lumMod val="75000"/>
                    <a:lumOff val="25000"/>
                  </a:schemeClr>
                </a:solidFill>
                <a:ea typeface="+mn-ea"/>
                <a:cs typeface="+mn-cs"/>
              </a:rPr>
              <a:t>If a customer walks into a shop and maybe: takes an interest in a product, asks for further information, carries it around while looking at other things, and then decided not to buy they have abandoned you</a:t>
            </a:r>
          </a:p>
        </p:txBody>
      </p:sp>
      <p:pic>
        <p:nvPicPr>
          <p:cNvPr id="44034" name="Picture 4" descr="MCBD09837_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04138" y="0"/>
            <a:ext cx="1439862" cy="134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Rectangle 6"/>
          <p:cNvSpPr>
            <a:spLocks noChangeArrowheads="1"/>
          </p:cNvSpPr>
          <p:nvPr/>
        </p:nvSpPr>
        <p:spPr bwMode="auto">
          <a:xfrm>
            <a:off x="2332038" y="260350"/>
            <a:ext cx="4976812" cy="1263650"/>
          </a:xfrm>
          <a:prstGeom prst="rect">
            <a:avLst/>
          </a:prstGeom>
          <a:solidFill>
            <a:srgbClr val="FF00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24581" name="AutoShape 7"/>
          <p:cNvSpPr>
            <a:spLocks noChangeArrowheads="1"/>
          </p:cNvSpPr>
          <p:nvPr/>
        </p:nvSpPr>
        <p:spPr bwMode="auto">
          <a:xfrm>
            <a:off x="5281613" y="488950"/>
            <a:ext cx="860425" cy="631825"/>
          </a:xfrm>
          <a:prstGeom prst="rightArrow">
            <a:avLst>
              <a:gd name="adj1" fmla="val 50000"/>
              <a:gd name="adj2" fmla="val 34045"/>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24582" name="AutoShape 8"/>
          <p:cNvSpPr>
            <a:spLocks noChangeArrowheads="1"/>
          </p:cNvSpPr>
          <p:nvPr/>
        </p:nvSpPr>
        <p:spPr bwMode="auto">
          <a:xfrm>
            <a:off x="3314700" y="488950"/>
            <a:ext cx="860425" cy="631825"/>
          </a:xfrm>
          <a:prstGeom prst="rightArrow">
            <a:avLst>
              <a:gd name="adj1" fmla="val 50000"/>
              <a:gd name="adj2" fmla="val 34045"/>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24583" name="AutoShape 9"/>
          <p:cNvSpPr>
            <a:spLocks noChangeArrowheads="1"/>
          </p:cNvSpPr>
          <p:nvPr/>
        </p:nvSpPr>
        <p:spPr bwMode="auto">
          <a:xfrm>
            <a:off x="1471613" y="488950"/>
            <a:ext cx="860425" cy="631825"/>
          </a:xfrm>
          <a:prstGeom prst="rightArrow">
            <a:avLst>
              <a:gd name="adj1" fmla="val 50000"/>
              <a:gd name="adj2" fmla="val 34045"/>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24584" name="Text Box 10"/>
          <p:cNvSpPr txBox="1">
            <a:spLocks noChangeArrowheads="1"/>
          </p:cNvSpPr>
          <p:nvPr/>
        </p:nvSpPr>
        <p:spPr bwMode="auto">
          <a:xfrm>
            <a:off x="611188" y="661988"/>
            <a:ext cx="844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Reach</a:t>
            </a:r>
          </a:p>
        </p:txBody>
      </p:sp>
      <p:sp>
        <p:nvSpPr>
          <p:cNvPr id="24585" name="Text Box 11"/>
          <p:cNvSpPr txBox="1">
            <a:spLocks noChangeArrowheads="1"/>
          </p:cNvSpPr>
          <p:nvPr/>
        </p:nvSpPr>
        <p:spPr bwMode="auto">
          <a:xfrm>
            <a:off x="2454275" y="663575"/>
            <a:ext cx="9588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Acquire</a:t>
            </a:r>
          </a:p>
        </p:txBody>
      </p:sp>
      <p:sp>
        <p:nvSpPr>
          <p:cNvPr id="24586" name="Text Box 12"/>
          <p:cNvSpPr txBox="1">
            <a:spLocks noChangeArrowheads="1"/>
          </p:cNvSpPr>
          <p:nvPr/>
        </p:nvSpPr>
        <p:spPr bwMode="auto">
          <a:xfrm>
            <a:off x="4359275" y="663575"/>
            <a:ext cx="984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Convert</a:t>
            </a:r>
          </a:p>
        </p:txBody>
      </p:sp>
      <p:sp>
        <p:nvSpPr>
          <p:cNvPr id="24587" name="Text Box 13"/>
          <p:cNvSpPr txBox="1">
            <a:spLocks noChangeArrowheads="1"/>
          </p:cNvSpPr>
          <p:nvPr/>
        </p:nvSpPr>
        <p:spPr bwMode="auto">
          <a:xfrm>
            <a:off x="6326188" y="663575"/>
            <a:ext cx="8445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Retain</a:t>
            </a:r>
          </a:p>
        </p:txBody>
      </p:sp>
      <p:sp>
        <p:nvSpPr>
          <p:cNvPr id="24588" name="Text Box 14"/>
          <p:cNvSpPr txBox="1">
            <a:spLocks noChangeArrowheads="1"/>
          </p:cNvSpPr>
          <p:nvPr/>
        </p:nvSpPr>
        <p:spPr bwMode="auto">
          <a:xfrm>
            <a:off x="2454275" y="1984375"/>
            <a:ext cx="10604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solidFill>
                  <a:srgbClr val="FF0000"/>
                </a:solidFill>
              </a:rPr>
              <a:t>Leakage</a:t>
            </a:r>
          </a:p>
        </p:txBody>
      </p:sp>
      <p:sp>
        <p:nvSpPr>
          <p:cNvPr id="24589" name="Text Box 15"/>
          <p:cNvSpPr txBox="1">
            <a:spLocks noChangeArrowheads="1"/>
          </p:cNvSpPr>
          <p:nvPr/>
        </p:nvSpPr>
        <p:spPr bwMode="auto">
          <a:xfrm>
            <a:off x="4113213" y="1984375"/>
            <a:ext cx="1635125" cy="369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dirty="0" smtClean="0">
                <a:solidFill>
                  <a:srgbClr val="008000"/>
                </a:solidFill>
              </a:rPr>
              <a:t>Abandonment</a:t>
            </a:r>
          </a:p>
        </p:txBody>
      </p:sp>
      <p:sp>
        <p:nvSpPr>
          <p:cNvPr id="24590" name="Text Box 16"/>
          <p:cNvSpPr txBox="1">
            <a:spLocks noChangeArrowheads="1"/>
          </p:cNvSpPr>
          <p:nvPr/>
        </p:nvSpPr>
        <p:spPr bwMode="auto">
          <a:xfrm>
            <a:off x="6386513" y="1984375"/>
            <a:ext cx="9588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solidFill>
                  <a:srgbClr val="FF0000"/>
                </a:solidFill>
              </a:rPr>
              <a:t>Attrition</a:t>
            </a:r>
          </a:p>
        </p:txBody>
      </p:sp>
      <p:sp>
        <p:nvSpPr>
          <p:cNvPr id="24591" name="AutoShape 17"/>
          <p:cNvSpPr>
            <a:spLocks noChangeArrowheads="1"/>
          </p:cNvSpPr>
          <p:nvPr/>
        </p:nvSpPr>
        <p:spPr bwMode="auto">
          <a:xfrm>
            <a:off x="2700338" y="1179513"/>
            <a:ext cx="306387" cy="631825"/>
          </a:xfrm>
          <a:prstGeom prst="downArrow">
            <a:avLst>
              <a:gd name="adj1" fmla="val 50000"/>
              <a:gd name="adj2" fmla="val 5155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pPr>
              <a:defRPr/>
            </a:pPr>
            <a:endParaRPr lang="en-US">
              <a:cs typeface="Arial" charset="0"/>
            </a:endParaRPr>
          </a:p>
        </p:txBody>
      </p:sp>
      <p:sp>
        <p:nvSpPr>
          <p:cNvPr id="24592" name="AutoShape 18"/>
          <p:cNvSpPr>
            <a:spLocks noChangeArrowheads="1"/>
          </p:cNvSpPr>
          <p:nvPr/>
        </p:nvSpPr>
        <p:spPr bwMode="auto">
          <a:xfrm>
            <a:off x="4665663" y="1179513"/>
            <a:ext cx="306387" cy="631825"/>
          </a:xfrm>
          <a:prstGeom prst="downArrow">
            <a:avLst>
              <a:gd name="adj1" fmla="val 50000"/>
              <a:gd name="adj2" fmla="val 5155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pPr>
              <a:defRPr/>
            </a:pPr>
            <a:endParaRPr lang="en-US">
              <a:cs typeface="Arial" charset="0"/>
            </a:endParaRPr>
          </a:p>
        </p:txBody>
      </p:sp>
      <p:sp>
        <p:nvSpPr>
          <p:cNvPr id="24593" name="AutoShape 19"/>
          <p:cNvSpPr>
            <a:spLocks noChangeArrowheads="1"/>
          </p:cNvSpPr>
          <p:nvPr/>
        </p:nvSpPr>
        <p:spPr bwMode="auto">
          <a:xfrm>
            <a:off x="6570663" y="1179513"/>
            <a:ext cx="306387" cy="631825"/>
          </a:xfrm>
          <a:prstGeom prst="downArrow">
            <a:avLst>
              <a:gd name="adj1" fmla="val 50000"/>
              <a:gd name="adj2" fmla="val 5155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pPr>
              <a:defRPr/>
            </a:pPr>
            <a:endParaRPr lang="en-US">
              <a:cs typeface="Arial" charset="0"/>
            </a:endParaRPr>
          </a:p>
        </p:txBody>
      </p:sp>
    </p:spTree>
    <p:extLst>
      <p:ext uri="{BB962C8B-B14F-4D97-AF65-F5344CB8AC3E}">
        <p14:creationId xmlns:p14="http://schemas.microsoft.com/office/powerpoint/2010/main" val="955160720"/>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3"/>
          <p:cNvSpPr>
            <a:spLocks noGrp="1" noChangeArrowheads="1"/>
          </p:cNvSpPr>
          <p:nvPr>
            <p:ph idx="1"/>
          </p:nvPr>
        </p:nvSpPr>
        <p:spPr>
          <a:xfrm>
            <a:off x="468313" y="3644900"/>
            <a:ext cx="8229600" cy="2476500"/>
          </a:xfrm>
        </p:spPr>
        <p:txBody>
          <a:bodyPr rtlCol="0">
            <a:normAutofit/>
          </a:bodyPr>
          <a:lstStyle/>
          <a:p>
            <a:pPr fontAlgn="auto">
              <a:lnSpc>
                <a:spcPct val="90000"/>
              </a:lnSpc>
              <a:spcAft>
                <a:spcPts val="0"/>
              </a:spcAft>
              <a:buClr>
                <a:schemeClr val="tx1">
                  <a:lumMod val="75000"/>
                  <a:lumOff val="25000"/>
                </a:schemeClr>
              </a:buClr>
              <a:buFont typeface="Arial" pitchFamily="34" charset="0"/>
              <a:buChar char="•"/>
              <a:defRPr/>
            </a:pPr>
            <a:r>
              <a:rPr lang="en-GB" sz="1600" dirty="0">
                <a:solidFill>
                  <a:schemeClr val="tx1">
                    <a:lumMod val="75000"/>
                    <a:lumOff val="25000"/>
                  </a:schemeClr>
                </a:solidFill>
                <a:latin typeface="Calibri" charset="0"/>
                <a:ea typeface="+mn-ea"/>
                <a:cs typeface="+mn-cs"/>
              </a:rPr>
              <a:t>This occurs when a customer has had a successful engagement with the web site from their and your perspective.</a:t>
            </a:r>
          </a:p>
          <a:p>
            <a:pPr fontAlgn="auto">
              <a:lnSpc>
                <a:spcPct val="90000"/>
              </a:lnSpc>
              <a:spcAft>
                <a:spcPts val="0"/>
              </a:spcAft>
              <a:buClr>
                <a:schemeClr val="tx1">
                  <a:lumMod val="75000"/>
                  <a:lumOff val="25000"/>
                </a:schemeClr>
              </a:buClr>
              <a:buFont typeface="Arial" pitchFamily="34" charset="0"/>
              <a:buChar char="•"/>
              <a:defRPr/>
            </a:pPr>
            <a:r>
              <a:rPr lang="en-GB" sz="1600" dirty="0">
                <a:solidFill>
                  <a:schemeClr val="tx1">
                    <a:lumMod val="75000"/>
                    <a:lumOff val="25000"/>
                  </a:schemeClr>
                </a:solidFill>
                <a:latin typeface="Calibri" charset="0"/>
                <a:ea typeface="+mn-ea"/>
                <a:cs typeface="+mn-cs"/>
              </a:rPr>
              <a:t>Has been though the convert stage at least once.</a:t>
            </a:r>
          </a:p>
          <a:p>
            <a:pPr fontAlgn="auto">
              <a:lnSpc>
                <a:spcPct val="90000"/>
              </a:lnSpc>
              <a:spcAft>
                <a:spcPts val="0"/>
              </a:spcAft>
              <a:buClr>
                <a:schemeClr val="tx1">
                  <a:lumMod val="75000"/>
                  <a:lumOff val="25000"/>
                </a:schemeClr>
              </a:buClr>
              <a:buFont typeface="Arial" pitchFamily="34" charset="0"/>
              <a:buChar char="•"/>
              <a:defRPr/>
            </a:pPr>
            <a:r>
              <a:rPr lang="en-GB" sz="1600" dirty="0">
                <a:solidFill>
                  <a:schemeClr val="tx1">
                    <a:lumMod val="75000"/>
                    <a:lumOff val="25000"/>
                  </a:schemeClr>
                </a:solidFill>
                <a:latin typeface="Calibri" charset="0"/>
                <a:ea typeface="+mn-ea"/>
                <a:cs typeface="+mn-cs"/>
              </a:rPr>
              <a:t>Decides to go elsewhere for subsequent needs.</a:t>
            </a:r>
            <a:br>
              <a:rPr lang="en-GB" sz="1600" dirty="0">
                <a:solidFill>
                  <a:schemeClr val="tx1">
                    <a:lumMod val="75000"/>
                    <a:lumOff val="25000"/>
                  </a:schemeClr>
                </a:solidFill>
                <a:latin typeface="Calibri" charset="0"/>
                <a:ea typeface="+mn-ea"/>
                <a:cs typeface="+mn-cs"/>
              </a:rPr>
            </a:br>
            <a:endParaRPr lang="en-GB" sz="1600" dirty="0">
              <a:solidFill>
                <a:schemeClr val="tx1">
                  <a:lumMod val="75000"/>
                  <a:lumOff val="25000"/>
                </a:schemeClr>
              </a:solidFill>
              <a:latin typeface="Calibri" charset="0"/>
              <a:ea typeface="+mn-ea"/>
              <a:cs typeface="+mn-cs"/>
            </a:endParaRPr>
          </a:p>
          <a:p>
            <a:pPr marL="987425" lvl="2" indent="-293688" fontAlgn="auto">
              <a:lnSpc>
                <a:spcPct val="90000"/>
              </a:lnSpc>
              <a:spcAft>
                <a:spcPts val="0"/>
              </a:spcAft>
              <a:buClr>
                <a:schemeClr val="tx1">
                  <a:lumMod val="75000"/>
                  <a:lumOff val="25000"/>
                </a:schemeClr>
              </a:buClr>
              <a:buFont typeface="Arial" pitchFamily="34" charset="0"/>
              <a:buChar char="•"/>
              <a:defRPr/>
            </a:pPr>
            <a:r>
              <a:rPr lang="en-GB" sz="1600" dirty="0">
                <a:solidFill>
                  <a:schemeClr val="tx1">
                    <a:lumMod val="75000"/>
                    <a:lumOff val="25000"/>
                  </a:schemeClr>
                </a:solidFill>
                <a:latin typeface="Calibri" charset="0"/>
                <a:ea typeface="+mn-ea"/>
              </a:rPr>
              <a:t>Changing of subscription</a:t>
            </a:r>
          </a:p>
          <a:p>
            <a:pPr marL="987425" lvl="2" indent="-293688" fontAlgn="auto">
              <a:lnSpc>
                <a:spcPct val="90000"/>
              </a:lnSpc>
              <a:spcAft>
                <a:spcPts val="0"/>
              </a:spcAft>
              <a:buClr>
                <a:schemeClr val="tx1">
                  <a:lumMod val="75000"/>
                  <a:lumOff val="25000"/>
                </a:schemeClr>
              </a:buClr>
              <a:buFont typeface="Arial" pitchFamily="34" charset="0"/>
              <a:buChar char="•"/>
              <a:defRPr/>
            </a:pPr>
            <a:r>
              <a:rPr lang="en-GB" sz="1600" dirty="0">
                <a:solidFill>
                  <a:schemeClr val="tx1">
                    <a:lumMod val="75000"/>
                    <a:lumOff val="25000"/>
                  </a:schemeClr>
                </a:solidFill>
                <a:latin typeface="Calibri" charset="0"/>
                <a:ea typeface="+mn-ea"/>
              </a:rPr>
              <a:t>Buys books elsewhere</a:t>
            </a:r>
            <a:br>
              <a:rPr lang="en-GB" sz="1600" dirty="0">
                <a:solidFill>
                  <a:schemeClr val="tx1">
                    <a:lumMod val="75000"/>
                    <a:lumOff val="25000"/>
                  </a:schemeClr>
                </a:solidFill>
                <a:latin typeface="Calibri" charset="0"/>
                <a:ea typeface="+mn-ea"/>
              </a:rPr>
            </a:br>
            <a:endParaRPr lang="en-GB" sz="1600" dirty="0">
              <a:solidFill>
                <a:schemeClr val="tx1">
                  <a:lumMod val="75000"/>
                  <a:lumOff val="25000"/>
                </a:schemeClr>
              </a:solidFill>
              <a:latin typeface="Calibri" charset="0"/>
              <a:ea typeface="+mn-ea"/>
            </a:endParaRPr>
          </a:p>
          <a:p>
            <a:pPr fontAlgn="auto">
              <a:lnSpc>
                <a:spcPct val="90000"/>
              </a:lnSpc>
              <a:spcAft>
                <a:spcPts val="0"/>
              </a:spcAft>
              <a:buClr>
                <a:schemeClr val="tx1">
                  <a:lumMod val="75000"/>
                  <a:lumOff val="25000"/>
                </a:schemeClr>
              </a:buClr>
              <a:buFont typeface="Arial" pitchFamily="34" charset="0"/>
              <a:buChar char="•"/>
              <a:defRPr/>
            </a:pPr>
            <a:r>
              <a:rPr lang="en-GB" sz="1600" dirty="0">
                <a:solidFill>
                  <a:schemeClr val="tx1">
                    <a:lumMod val="75000"/>
                    <a:lumOff val="25000"/>
                  </a:schemeClr>
                </a:solidFill>
                <a:latin typeface="Calibri" charset="0"/>
                <a:ea typeface="+mn-ea"/>
                <a:cs typeface="+mn-cs"/>
              </a:rPr>
              <a:t>These are the greatest cost to your business or </a:t>
            </a:r>
            <a:r>
              <a:rPr lang="en-GB" sz="1600" dirty="0" smtClean="0">
                <a:solidFill>
                  <a:schemeClr val="tx1">
                    <a:lumMod val="75000"/>
                    <a:lumOff val="25000"/>
                  </a:schemeClr>
                </a:solidFill>
                <a:latin typeface="Calibri" charset="0"/>
                <a:ea typeface="+mn-ea"/>
                <a:cs typeface="+mn-cs"/>
              </a:rPr>
              <a:t>goals – loss of customers</a:t>
            </a:r>
          </a:p>
        </p:txBody>
      </p:sp>
      <p:pic>
        <p:nvPicPr>
          <p:cNvPr id="46082" name="Picture 4" descr="MPj0178845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5825" y="260350"/>
            <a:ext cx="1649413" cy="1100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3" name="Picture 5" descr="MPPH03392I000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8850" y="5300663"/>
            <a:ext cx="1425575" cy="95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6084" name="Group 7"/>
          <p:cNvGrpSpPr>
            <a:grpSpLocks/>
          </p:cNvGrpSpPr>
          <p:nvPr/>
        </p:nvGrpSpPr>
        <p:grpSpPr bwMode="auto">
          <a:xfrm>
            <a:off x="395288" y="1052513"/>
            <a:ext cx="6756400" cy="2093912"/>
            <a:chOff x="158" y="1616"/>
            <a:chExt cx="4988" cy="1653"/>
          </a:xfrm>
        </p:grpSpPr>
        <p:sp>
          <p:nvSpPr>
            <p:cNvPr id="25606" name="Rectangle 8"/>
            <p:cNvSpPr>
              <a:spLocks noChangeArrowheads="1"/>
            </p:cNvSpPr>
            <p:nvPr/>
          </p:nvSpPr>
          <p:spPr bwMode="auto">
            <a:xfrm>
              <a:off x="1428" y="1616"/>
              <a:ext cx="3673" cy="998"/>
            </a:xfrm>
            <a:prstGeom prst="rect">
              <a:avLst/>
            </a:prstGeom>
            <a:solidFill>
              <a:srgbClr val="FF00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25607" name="AutoShape 9"/>
            <p:cNvSpPr>
              <a:spLocks noChangeArrowheads="1"/>
            </p:cNvSpPr>
            <p:nvPr/>
          </p:nvSpPr>
          <p:spPr bwMode="auto">
            <a:xfrm>
              <a:off x="3606" y="1796"/>
              <a:ext cx="635" cy="500"/>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25608" name="AutoShape 10"/>
            <p:cNvSpPr>
              <a:spLocks noChangeArrowheads="1"/>
            </p:cNvSpPr>
            <p:nvPr/>
          </p:nvSpPr>
          <p:spPr bwMode="auto">
            <a:xfrm>
              <a:off x="2154" y="1796"/>
              <a:ext cx="635" cy="500"/>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25609" name="AutoShape 11"/>
            <p:cNvSpPr>
              <a:spLocks noChangeArrowheads="1"/>
            </p:cNvSpPr>
            <p:nvPr/>
          </p:nvSpPr>
          <p:spPr bwMode="auto">
            <a:xfrm>
              <a:off x="793" y="1796"/>
              <a:ext cx="635" cy="500"/>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25610" name="Text Box 12"/>
            <p:cNvSpPr txBox="1">
              <a:spLocks noChangeArrowheads="1"/>
            </p:cNvSpPr>
            <p:nvPr/>
          </p:nvSpPr>
          <p:spPr bwMode="auto">
            <a:xfrm>
              <a:off x="158" y="1933"/>
              <a:ext cx="624" cy="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Reach</a:t>
              </a:r>
            </a:p>
          </p:txBody>
        </p:sp>
        <p:sp>
          <p:nvSpPr>
            <p:cNvPr id="25611" name="Text Box 13"/>
            <p:cNvSpPr txBox="1">
              <a:spLocks noChangeArrowheads="1"/>
            </p:cNvSpPr>
            <p:nvPr/>
          </p:nvSpPr>
          <p:spPr bwMode="auto">
            <a:xfrm>
              <a:off x="1519" y="1934"/>
              <a:ext cx="70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Acquire</a:t>
              </a:r>
            </a:p>
          </p:txBody>
        </p:sp>
        <p:sp>
          <p:nvSpPr>
            <p:cNvPr id="25612" name="Text Box 14"/>
            <p:cNvSpPr txBox="1">
              <a:spLocks noChangeArrowheads="1"/>
            </p:cNvSpPr>
            <p:nvPr/>
          </p:nvSpPr>
          <p:spPr bwMode="auto">
            <a:xfrm>
              <a:off x="2925" y="1934"/>
              <a:ext cx="72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Convert</a:t>
              </a:r>
            </a:p>
          </p:txBody>
        </p:sp>
        <p:sp>
          <p:nvSpPr>
            <p:cNvPr id="25613" name="Text Box 15"/>
            <p:cNvSpPr txBox="1">
              <a:spLocks noChangeArrowheads="1"/>
            </p:cNvSpPr>
            <p:nvPr/>
          </p:nvSpPr>
          <p:spPr bwMode="auto">
            <a:xfrm>
              <a:off x="4378" y="1934"/>
              <a:ext cx="621"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Retain</a:t>
              </a:r>
            </a:p>
          </p:txBody>
        </p:sp>
        <p:sp>
          <p:nvSpPr>
            <p:cNvPr id="25614" name="Text Box 16"/>
            <p:cNvSpPr txBox="1">
              <a:spLocks noChangeArrowheads="1"/>
            </p:cNvSpPr>
            <p:nvPr/>
          </p:nvSpPr>
          <p:spPr bwMode="auto">
            <a:xfrm>
              <a:off x="1519" y="2977"/>
              <a:ext cx="783" cy="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solidFill>
                    <a:srgbClr val="FF0000"/>
                  </a:solidFill>
                </a:rPr>
                <a:t>Leakage</a:t>
              </a:r>
            </a:p>
          </p:txBody>
        </p:sp>
        <p:sp>
          <p:nvSpPr>
            <p:cNvPr id="25615" name="Text Box 17"/>
            <p:cNvSpPr txBox="1">
              <a:spLocks noChangeArrowheads="1"/>
            </p:cNvSpPr>
            <p:nvPr/>
          </p:nvSpPr>
          <p:spPr bwMode="auto">
            <a:xfrm>
              <a:off x="2743" y="2977"/>
              <a:ext cx="1186" cy="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solidFill>
                    <a:srgbClr val="FF0000"/>
                  </a:solidFill>
                </a:rPr>
                <a:t>Abandonment</a:t>
              </a:r>
            </a:p>
          </p:txBody>
        </p:sp>
        <p:sp>
          <p:nvSpPr>
            <p:cNvPr id="25616" name="Text Box 18"/>
            <p:cNvSpPr txBox="1">
              <a:spLocks noChangeArrowheads="1"/>
            </p:cNvSpPr>
            <p:nvPr/>
          </p:nvSpPr>
          <p:spPr bwMode="auto">
            <a:xfrm>
              <a:off x="4422" y="2977"/>
              <a:ext cx="724" cy="2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dirty="0" smtClean="0">
                  <a:solidFill>
                    <a:srgbClr val="008000"/>
                  </a:solidFill>
                </a:rPr>
                <a:t>Attrition</a:t>
              </a:r>
            </a:p>
          </p:txBody>
        </p:sp>
        <p:sp>
          <p:nvSpPr>
            <p:cNvPr id="25617" name="AutoShape 19"/>
            <p:cNvSpPr>
              <a:spLocks noChangeArrowheads="1"/>
            </p:cNvSpPr>
            <p:nvPr/>
          </p:nvSpPr>
          <p:spPr bwMode="auto">
            <a:xfrm>
              <a:off x="1702" y="2342"/>
              <a:ext cx="225" cy="499"/>
            </a:xfrm>
            <a:prstGeom prst="downArrow">
              <a:avLst>
                <a:gd name="adj1" fmla="val 50000"/>
                <a:gd name="adj2" fmla="val 55199"/>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pPr>
                <a:defRPr/>
              </a:pPr>
              <a:endParaRPr lang="en-US">
                <a:cs typeface="Arial" charset="0"/>
              </a:endParaRPr>
            </a:p>
          </p:txBody>
        </p:sp>
        <p:sp>
          <p:nvSpPr>
            <p:cNvPr id="25618" name="AutoShape 20"/>
            <p:cNvSpPr>
              <a:spLocks noChangeArrowheads="1"/>
            </p:cNvSpPr>
            <p:nvPr/>
          </p:nvSpPr>
          <p:spPr bwMode="auto">
            <a:xfrm>
              <a:off x="3152" y="2342"/>
              <a:ext cx="225" cy="499"/>
            </a:xfrm>
            <a:prstGeom prst="downArrow">
              <a:avLst>
                <a:gd name="adj1" fmla="val 50000"/>
                <a:gd name="adj2" fmla="val 55199"/>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pPr>
                <a:defRPr/>
              </a:pPr>
              <a:endParaRPr lang="en-US">
                <a:cs typeface="Arial" charset="0"/>
              </a:endParaRPr>
            </a:p>
          </p:txBody>
        </p:sp>
        <p:sp>
          <p:nvSpPr>
            <p:cNvPr id="25619" name="AutoShape 21"/>
            <p:cNvSpPr>
              <a:spLocks noChangeArrowheads="1"/>
            </p:cNvSpPr>
            <p:nvPr/>
          </p:nvSpPr>
          <p:spPr bwMode="auto">
            <a:xfrm>
              <a:off x="4558" y="2342"/>
              <a:ext cx="226" cy="499"/>
            </a:xfrm>
            <a:prstGeom prst="downArrow">
              <a:avLst>
                <a:gd name="adj1" fmla="val 50000"/>
                <a:gd name="adj2" fmla="val 55199"/>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pPr>
                <a:defRPr/>
              </a:pPr>
              <a:endParaRPr lang="en-US">
                <a:cs typeface="Arial" charset="0"/>
              </a:endParaRPr>
            </a:p>
          </p:txBody>
        </p:sp>
      </p:grpSp>
    </p:spTree>
    <p:extLst>
      <p:ext uri="{BB962C8B-B14F-4D97-AF65-F5344CB8AC3E}">
        <p14:creationId xmlns:p14="http://schemas.microsoft.com/office/powerpoint/2010/main" val="3564230457"/>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p:txBody>
          <a:bodyPr/>
          <a:lstStyle/>
          <a:p>
            <a:r>
              <a:rPr lang="en-GB">
                <a:latin typeface="Calibri" charset="0"/>
              </a:rPr>
              <a:t>Exercise (20 minutes)</a:t>
            </a:r>
          </a:p>
        </p:txBody>
      </p:sp>
      <p:sp>
        <p:nvSpPr>
          <p:cNvPr id="26627" name="Rectangle 3"/>
          <p:cNvSpPr>
            <a:spLocks noGrp="1" noChangeArrowheads="1"/>
          </p:cNvSpPr>
          <p:nvPr>
            <p:ph idx="1"/>
          </p:nvPr>
        </p:nvSpPr>
        <p:spPr/>
        <p:txBody>
          <a:bodyPr rtlCol="0">
            <a:normAutofit lnSpcReduction="10000"/>
          </a:bodyPr>
          <a:lstStyle/>
          <a:p>
            <a:pPr fontAlgn="auto">
              <a:spcAft>
                <a:spcPts val="0"/>
              </a:spcAft>
              <a:buClr>
                <a:schemeClr val="tx1">
                  <a:lumMod val="75000"/>
                  <a:lumOff val="25000"/>
                </a:schemeClr>
              </a:buClr>
              <a:buFont typeface="Arial" pitchFamily="34" charset="0"/>
              <a:buChar char="•"/>
              <a:defRPr/>
            </a:pPr>
            <a:r>
              <a:rPr lang="en-GB" dirty="0">
                <a:solidFill>
                  <a:schemeClr val="tx1">
                    <a:lumMod val="75000"/>
                    <a:lumOff val="25000"/>
                  </a:schemeClr>
                </a:solidFill>
                <a:latin typeface="Calibri" charset="0"/>
                <a:ea typeface="+mn-ea"/>
                <a:cs typeface="+mn-cs"/>
              </a:rPr>
              <a:t>Putting yourself in the shoes of a customer.  Assess the potential </a:t>
            </a:r>
            <a:r>
              <a:rPr lang="en-GB" dirty="0" smtClean="0">
                <a:solidFill>
                  <a:schemeClr val="tx1">
                    <a:lumMod val="75000"/>
                    <a:lumOff val="25000"/>
                  </a:schemeClr>
                </a:solidFill>
                <a:latin typeface="Calibri" charset="0"/>
                <a:ea typeface="+mn-ea"/>
                <a:cs typeface="+mn-cs"/>
              </a:rPr>
              <a:t>for</a:t>
            </a:r>
            <a:r>
              <a:rPr lang="ja-JP" altLang="en-GB" dirty="0" smtClean="0">
                <a:solidFill>
                  <a:schemeClr val="tx1">
                    <a:lumMod val="75000"/>
                    <a:lumOff val="25000"/>
                  </a:schemeClr>
                </a:solidFill>
                <a:latin typeface="Calibri" charset="0"/>
                <a:ea typeface="+mn-ea"/>
                <a:cs typeface="+mn-cs"/>
              </a:rPr>
              <a:t>‘</a:t>
            </a:r>
            <a:r>
              <a:rPr lang="en-GB" dirty="0">
                <a:solidFill>
                  <a:schemeClr val="tx1">
                    <a:lumMod val="75000"/>
                    <a:lumOff val="25000"/>
                  </a:schemeClr>
                </a:solidFill>
                <a:latin typeface="Calibri" charset="0"/>
                <a:ea typeface="+mn-ea"/>
                <a:cs typeface="+mn-cs"/>
              </a:rPr>
              <a:t>drop out</a:t>
            </a:r>
            <a:r>
              <a:rPr lang="ja-JP" altLang="en-GB" dirty="0">
                <a:solidFill>
                  <a:schemeClr val="tx1">
                    <a:lumMod val="75000"/>
                    <a:lumOff val="25000"/>
                  </a:schemeClr>
                </a:solidFill>
                <a:latin typeface="Calibri" charset="0"/>
                <a:ea typeface="+mn-ea"/>
                <a:cs typeface="+mn-cs"/>
              </a:rPr>
              <a:t>’</a:t>
            </a:r>
            <a:r>
              <a:rPr lang="en-GB" dirty="0">
                <a:solidFill>
                  <a:schemeClr val="tx1">
                    <a:lumMod val="75000"/>
                    <a:lumOff val="25000"/>
                  </a:schemeClr>
                </a:solidFill>
                <a:latin typeface="Calibri" charset="0"/>
                <a:ea typeface="+mn-ea"/>
                <a:cs typeface="+mn-cs"/>
              </a:rPr>
              <a:t> of the following business. At the acquire, convert and retain stages.</a:t>
            </a:r>
            <a:br>
              <a:rPr lang="en-GB" dirty="0">
                <a:solidFill>
                  <a:schemeClr val="tx1">
                    <a:lumMod val="75000"/>
                    <a:lumOff val="25000"/>
                  </a:schemeClr>
                </a:solidFill>
                <a:latin typeface="Calibri" charset="0"/>
                <a:ea typeface="+mn-ea"/>
                <a:cs typeface="+mn-cs"/>
              </a:rPr>
            </a:br>
            <a:endParaRPr lang="en-GB" dirty="0">
              <a:solidFill>
                <a:schemeClr val="tx1">
                  <a:lumMod val="75000"/>
                  <a:lumOff val="25000"/>
                </a:schemeClr>
              </a:solidFill>
              <a:latin typeface="Calibri" charset="0"/>
              <a:ea typeface="+mn-ea"/>
              <a:cs typeface="+mn-cs"/>
            </a:endParaRPr>
          </a:p>
          <a:p>
            <a:pPr marL="987425" lvl="2" indent="-293688" fontAlgn="auto">
              <a:spcAft>
                <a:spcPts val="0"/>
              </a:spcAft>
              <a:buClr>
                <a:schemeClr val="tx1">
                  <a:lumMod val="75000"/>
                  <a:lumOff val="25000"/>
                </a:schemeClr>
              </a:buClr>
              <a:buFont typeface="Arial" pitchFamily="34" charset="0"/>
              <a:buChar char="•"/>
              <a:defRPr/>
            </a:pPr>
            <a:r>
              <a:rPr lang="en-GB" dirty="0">
                <a:solidFill>
                  <a:schemeClr val="tx1">
                    <a:lumMod val="75000"/>
                    <a:lumOff val="25000"/>
                  </a:schemeClr>
                </a:solidFill>
                <a:latin typeface="Calibri" charset="0"/>
                <a:ea typeface="+mn-ea"/>
                <a:hlinkClick r:id="rId3"/>
              </a:rPr>
              <a:t>http://www.vapormatic.co.uk</a:t>
            </a:r>
            <a:r>
              <a:rPr lang="en-GB" dirty="0" smtClean="0">
                <a:solidFill>
                  <a:schemeClr val="tx1">
                    <a:lumMod val="75000"/>
                    <a:lumOff val="25000"/>
                  </a:schemeClr>
                </a:solidFill>
                <a:latin typeface="Calibri" charset="0"/>
                <a:ea typeface="+mn-ea"/>
                <a:hlinkClick r:id="rId3"/>
              </a:rPr>
              <a:t>/</a:t>
            </a:r>
            <a:endParaRPr lang="en-GB" dirty="0" smtClean="0">
              <a:solidFill>
                <a:schemeClr val="tx1">
                  <a:lumMod val="75000"/>
                  <a:lumOff val="25000"/>
                </a:schemeClr>
              </a:solidFill>
              <a:latin typeface="Calibri" charset="0"/>
              <a:ea typeface="+mn-ea"/>
            </a:endParaRPr>
          </a:p>
          <a:p>
            <a:pPr marL="693737" lvl="2" indent="0" fontAlgn="auto">
              <a:spcAft>
                <a:spcPts val="0"/>
              </a:spcAft>
              <a:buClr>
                <a:schemeClr val="tx1">
                  <a:lumMod val="75000"/>
                  <a:lumOff val="25000"/>
                </a:schemeClr>
              </a:buClr>
              <a:buFont typeface="Arial" pitchFamily="34" charset="0"/>
              <a:buNone/>
              <a:defRPr/>
            </a:pPr>
            <a:r>
              <a:rPr lang="en-GB" dirty="0" smtClean="0">
                <a:solidFill>
                  <a:schemeClr val="tx1">
                    <a:lumMod val="75000"/>
                    <a:lumOff val="25000"/>
                  </a:schemeClr>
                </a:solidFill>
                <a:latin typeface="Calibri" charset="0"/>
                <a:ea typeface="+mn-ea"/>
              </a:rPr>
              <a:t>Or</a:t>
            </a:r>
          </a:p>
          <a:p>
            <a:pPr marL="1036637" lvl="2" indent="-342900" fontAlgn="auto">
              <a:spcAft>
                <a:spcPts val="0"/>
              </a:spcAft>
              <a:buClr>
                <a:schemeClr val="tx1">
                  <a:lumMod val="75000"/>
                  <a:lumOff val="25000"/>
                </a:schemeClr>
              </a:buClr>
              <a:buFont typeface="Arial" pitchFamily="34" charset="0"/>
              <a:buChar char="•"/>
              <a:defRPr/>
            </a:pPr>
            <a:r>
              <a:rPr lang="en-GB" dirty="0">
                <a:solidFill>
                  <a:schemeClr val="tx1">
                    <a:lumMod val="75000"/>
                    <a:lumOff val="25000"/>
                  </a:schemeClr>
                </a:solidFill>
                <a:latin typeface="Calibri" charset="0"/>
                <a:ea typeface="+mn-ea"/>
                <a:hlinkClick r:id="rId4"/>
              </a:rPr>
              <a:t>http://www.pcworld.co.uk</a:t>
            </a:r>
            <a:r>
              <a:rPr lang="en-GB" dirty="0" smtClean="0">
                <a:solidFill>
                  <a:schemeClr val="tx1">
                    <a:lumMod val="75000"/>
                    <a:lumOff val="25000"/>
                  </a:schemeClr>
                </a:solidFill>
                <a:latin typeface="Calibri" charset="0"/>
                <a:ea typeface="+mn-ea"/>
                <a:hlinkClick r:id="rId4"/>
              </a:rPr>
              <a:t>/</a:t>
            </a:r>
            <a:endParaRPr lang="en-GB" dirty="0" smtClean="0">
              <a:solidFill>
                <a:schemeClr val="tx1">
                  <a:lumMod val="75000"/>
                  <a:lumOff val="25000"/>
                </a:schemeClr>
              </a:solidFill>
              <a:latin typeface="Calibri" charset="0"/>
              <a:ea typeface="+mn-ea"/>
            </a:endParaRPr>
          </a:p>
          <a:p>
            <a:pPr marL="693737" lvl="2" indent="0" fontAlgn="auto">
              <a:spcAft>
                <a:spcPts val="0"/>
              </a:spcAft>
              <a:buClr>
                <a:schemeClr val="tx1">
                  <a:lumMod val="75000"/>
                  <a:lumOff val="25000"/>
                </a:schemeClr>
              </a:buClr>
              <a:buFont typeface="Arial" pitchFamily="34" charset="0"/>
              <a:buNone/>
              <a:defRPr/>
            </a:pPr>
            <a:endParaRPr lang="en-GB" dirty="0">
              <a:solidFill>
                <a:schemeClr val="tx1">
                  <a:lumMod val="75000"/>
                  <a:lumOff val="25000"/>
                </a:schemeClr>
              </a:solidFill>
              <a:latin typeface="Calibri" charset="0"/>
              <a:ea typeface="+mn-ea"/>
            </a:endParaRPr>
          </a:p>
          <a:p>
            <a:pPr marL="987425" lvl="2" indent="-293688" fontAlgn="auto">
              <a:spcAft>
                <a:spcPts val="0"/>
              </a:spcAft>
              <a:buClr>
                <a:schemeClr val="tx1">
                  <a:lumMod val="75000"/>
                  <a:lumOff val="25000"/>
                </a:schemeClr>
              </a:buClr>
              <a:buFont typeface="Arial" pitchFamily="34" charset="0"/>
              <a:buChar char="•"/>
              <a:defRPr/>
            </a:pPr>
            <a:r>
              <a:rPr lang="en-GB" dirty="0">
                <a:solidFill>
                  <a:schemeClr val="tx1">
                    <a:lumMod val="75000"/>
                    <a:lumOff val="25000"/>
                  </a:schemeClr>
                </a:solidFill>
                <a:latin typeface="Calibri" charset="0"/>
                <a:ea typeface="+mn-ea"/>
              </a:rPr>
              <a:t>What do you think you would need to measure?</a:t>
            </a:r>
          </a:p>
        </p:txBody>
      </p:sp>
    </p:spTree>
    <p:extLst>
      <p:ext uri="{BB962C8B-B14F-4D97-AF65-F5344CB8AC3E}">
        <p14:creationId xmlns:p14="http://schemas.microsoft.com/office/powerpoint/2010/main" val="716146965"/>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ChangeArrowheads="1"/>
          </p:cNvSpPr>
          <p:nvPr/>
        </p:nvSpPr>
        <p:spPr bwMode="auto">
          <a:xfrm>
            <a:off x="2195513" y="1628775"/>
            <a:ext cx="5832475" cy="1584325"/>
          </a:xfrm>
          <a:prstGeom prst="rect">
            <a:avLst/>
          </a:prstGeom>
          <a:solidFill>
            <a:srgbClr val="FF00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27651" name="AutoShape 4"/>
          <p:cNvSpPr>
            <a:spLocks noChangeArrowheads="1"/>
          </p:cNvSpPr>
          <p:nvPr/>
        </p:nvSpPr>
        <p:spPr bwMode="auto">
          <a:xfrm>
            <a:off x="5651500" y="1916113"/>
            <a:ext cx="1008063" cy="792162"/>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27652" name="AutoShape 5"/>
          <p:cNvSpPr>
            <a:spLocks noChangeArrowheads="1"/>
          </p:cNvSpPr>
          <p:nvPr/>
        </p:nvSpPr>
        <p:spPr bwMode="auto">
          <a:xfrm>
            <a:off x="3346450" y="1916113"/>
            <a:ext cx="1008063" cy="792162"/>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27653" name="AutoShape 6"/>
          <p:cNvSpPr>
            <a:spLocks noChangeArrowheads="1"/>
          </p:cNvSpPr>
          <p:nvPr/>
        </p:nvSpPr>
        <p:spPr bwMode="auto">
          <a:xfrm>
            <a:off x="1185863" y="1916113"/>
            <a:ext cx="1008062" cy="792162"/>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27654" name="Text Box 7"/>
          <p:cNvSpPr txBox="1">
            <a:spLocks noChangeArrowheads="1"/>
          </p:cNvSpPr>
          <p:nvPr/>
        </p:nvSpPr>
        <p:spPr bwMode="auto">
          <a:xfrm>
            <a:off x="250825" y="2133600"/>
            <a:ext cx="8445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dirty="0" smtClean="0">
                <a:solidFill>
                  <a:srgbClr val="0000FF"/>
                </a:solidFill>
              </a:rPr>
              <a:t>Reach</a:t>
            </a:r>
          </a:p>
        </p:txBody>
      </p:sp>
      <p:sp>
        <p:nvSpPr>
          <p:cNvPr id="27655" name="Text Box 8"/>
          <p:cNvSpPr txBox="1">
            <a:spLocks noChangeArrowheads="1"/>
          </p:cNvSpPr>
          <p:nvPr/>
        </p:nvSpPr>
        <p:spPr bwMode="auto">
          <a:xfrm>
            <a:off x="2338388" y="2133600"/>
            <a:ext cx="9588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Acquire</a:t>
            </a:r>
          </a:p>
        </p:txBody>
      </p:sp>
      <p:sp>
        <p:nvSpPr>
          <p:cNvPr id="27656" name="Text Box 9"/>
          <p:cNvSpPr txBox="1">
            <a:spLocks noChangeArrowheads="1"/>
          </p:cNvSpPr>
          <p:nvPr/>
        </p:nvSpPr>
        <p:spPr bwMode="auto">
          <a:xfrm>
            <a:off x="4570413" y="2133600"/>
            <a:ext cx="984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Convert</a:t>
            </a:r>
          </a:p>
        </p:txBody>
      </p:sp>
      <p:sp>
        <p:nvSpPr>
          <p:cNvPr id="27657" name="Text Box 10"/>
          <p:cNvSpPr txBox="1">
            <a:spLocks noChangeArrowheads="1"/>
          </p:cNvSpPr>
          <p:nvPr/>
        </p:nvSpPr>
        <p:spPr bwMode="auto">
          <a:xfrm>
            <a:off x="6875463" y="2133600"/>
            <a:ext cx="8445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Retain</a:t>
            </a:r>
          </a:p>
        </p:txBody>
      </p:sp>
      <p:sp>
        <p:nvSpPr>
          <p:cNvPr id="27658" name="Text Box 11"/>
          <p:cNvSpPr txBox="1">
            <a:spLocks noChangeArrowheads="1"/>
          </p:cNvSpPr>
          <p:nvPr/>
        </p:nvSpPr>
        <p:spPr bwMode="auto">
          <a:xfrm>
            <a:off x="2338388" y="3789363"/>
            <a:ext cx="10604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solidFill>
                  <a:srgbClr val="FF0000"/>
                </a:solidFill>
              </a:rPr>
              <a:t>Leakage</a:t>
            </a:r>
          </a:p>
        </p:txBody>
      </p:sp>
      <p:sp>
        <p:nvSpPr>
          <p:cNvPr id="27659" name="Text Box 12"/>
          <p:cNvSpPr txBox="1">
            <a:spLocks noChangeArrowheads="1"/>
          </p:cNvSpPr>
          <p:nvPr/>
        </p:nvSpPr>
        <p:spPr bwMode="auto">
          <a:xfrm>
            <a:off x="4283075" y="3789363"/>
            <a:ext cx="1606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solidFill>
                  <a:srgbClr val="FF0000"/>
                </a:solidFill>
              </a:rPr>
              <a:t>Abandonment</a:t>
            </a:r>
          </a:p>
        </p:txBody>
      </p:sp>
      <p:sp>
        <p:nvSpPr>
          <p:cNvPr id="27660" name="Text Box 13"/>
          <p:cNvSpPr txBox="1">
            <a:spLocks noChangeArrowheads="1"/>
          </p:cNvSpPr>
          <p:nvPr/>
        </p:nvSpPr>
        <p:spPr bwMode="auto">
          <a:xfrm>
            <a:off x="6946900" y="3789363"/>
            <a:ext cx="9588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solidFill>
                  <a:srgbClr val="FF0000"/>
                </a:solidFill>
              </a:rPr>
              <a:t>Attrition</a:t>
            </a:r>
          </a:p>
        </p:txBody>
      </p:sp>
      <p:sp>
        <p:nvSpPr>
          <p:cNvPr id="27661" name="AutoShape 14"/>
          <p:cNvSpPr>
            <a:spLocks noChangeArrowheads="1"/>
          </p:cNvSpPr>
          <p:nvPr/>
        </p:nvSpPr>
        <p:spPr bwMode="auto">
          <a:xfrm>
            <a:off x="2627313" y="2781300"/>
            <a:ext cx="358775" cy="792163"/>
          </a:xfrm>
          <a:prstGeom prst="downArrow">
            <a:avLst>
              <a:gd name="adj1" fmla="val 50000"/>
              <a:gd name="adj2" fmla="val 55199"/>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pPr>
              <a:defRPr/>
            </a:pPr>
            <a:endParaRPr lang="en-US">
              <a:cs typeface="Arial" charset="0"/>
            </a:endParaRPr>
          </a:p>
        </p:txBody>
      </p:sp>
      <p:sp>
        <p:nvSpPr>
          <p:cNvPr id="27662" name="AutoShape 15"/>
          <p:cNvSpPr>
            <a:spLocks noChangeArrowheads="1"/>
          </p:cNvSpPr>
          <p:nvPr/>
        </p:nvSpPr>
        <p:spPr bwMode="auto">
          <a:xfrm>
            <a:off x="4930775" y="2781300"/>
            <a:ext cx="358775" cy="792163"/>
          </a:xfrm>
          <a:prstGeom prst="downArrow">
            <a:avLst>
              <a:gd name="adj1" fmla="val 50000"/>
              <a:gd name="adj2" fmla="val 55199"/>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pPr>
              <a:defRPr/>
            </a:pPr>
            <a:endParaRPr lang="en-US">
              <a:cs typeface="Arial" charset="0"/>
            </a:endParaRPr>
          </a:p>
        </p:txBody>
      </p:sp>
      <p:sp>
        <p:nvSpPr>
          <p:cNvPr id="27663" name="AutoShape 16"/>
          <p:cNvSpPr>
            <a:spLocks noChangeArrowheads="1"/>
          </p:cNvSpPr>
          <p:nvPr/>
        </p:nvSpPr>
        <p:spPr bwMode="auto">
          <a:xfrm>
            <a:off x="7162800" y="2781300"/>
            <a:ext cx="358775" cy="792163"/>
          </a:xfrm>
          <a:prstGeom prst="downArrow">
            <a:avLst>
              <a:gd name="adj1" fmla="val 50000"/>
              <a:gd name="adj2" fmla="val 55199"/>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pPr>
              <a:defRPr/>
            </a:pPr>
            <a:endParaRPr lang="en-US">
              <a:cs typeface="Arial" charset="0"/>
            </a:endParaRPr>
          </a:p>
        </p:txBody>
      </p:sp>
      <p:sp>
        <p:nvSpPr>
          <p:cNvPr id="177169" name="Text Box 17"/>
          <p:cNvSpPr txBox="1">
            <a:spLocks noChangeArrowheads="1"/>
          </p:cNvSpPr>
          <p:nvPr/>
        </p:nvSpPr>
        <p:spPr bwMode="auto">
          <a:xfrm>
            <a:off x="3346450" y="5013325"/>
            <a:ext cx="3448050" cy="91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defRPr/>
            </a:pPr>
            <a:r>
              <a:rPr lang="en-GB" dirty="0">
                <a:solidFill>
                  <a:srgbClr val="0000FF"/>
                </a:solidFill>
                <a:ea typeface="+mn-ea"/>
                <a:cs typeface="Arial" charset="0"/>
              </a:rPr>
              <a:t>Content appropriateness</a:t>
            </a:r>
          </a:p>
          <a:p>
            <a:pPr algn="ctr">
              <a:defRPr/>
            </a:pPr>
            <a:r>
              <a:rPr lang="en-GB" dirty="0">
                <a:solidFill>
                  <a:srgbClr val="0000FF"/>
                </a:solidFill>
                <a:ea typeface="+mn-ea"/>
                <a:cs typeface="Arial" charset="0"/>
              </a:rPr>
              <a:t>Design Effectiveness</a:t>
            </a:r>
          </a:p>
          <a:p>
            <a:pPr algn="ctr">
              <a:defRPr/>
            </a:pPr>
            <a:r>
              <a:rPr lang="en-GB" dirty="0">
                <a:solidFill>
                  <a:srgbClr val="0000FF"/>
                </a:solidFill>
                <a:ea typeface="+mn-ea"/>
                <a:cs typeface="Arial" charset="0"/>
              </a:rPr>
              <a:t>Web-site performance efficiency</a:t>
            </a:r>
          </a:p>
        </p:txBody>
      </p:sp>
      <p:sp>
        <p:nvSpPr>
          <p:cNvPr id="27665" name="AutoShape 18"/>
          <p:cNvSpPr>
            <a:spLocks noChangeArrowheads="1"/>
          </p:cNvSpPr>
          <p:nvPr/>
        </p:nvSpPr>
        <p:spPr bwMode="auto">
          <a:xfrm flipV="1">
            <a:off x="4859338" y="4292600"/>
            <a:ext cx="358775" cy="576263"/>
          </a:xfrm>
          <a:prstGeom prst="downArrow">
            <a:avLst>
              <a:gd name="adj1" fmla="val 50000"/>
              <a:gd name="adj2" fmla="val 40155"/>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pPr>
              <a:defRPr/>
            </a:pPr>
            <a:endParaRPr lang="en-US">
              <a:cs typeface="Arial" charset="0"/>
            </a:endParaRPr>
          </a:p>
        </p:txBody>
      </p:sp>
      <p:sp>
        <p:nvSpPr>
          <p:cNvPr id="27666" name="AutoShape 19"/>
          <p:cNvSpPr>
            <a:spLocks noChangeArrowheads="1"/>
          </p:cNvSpPr>
          <p:nvPr/>
        </p:nvSpPr>
        <p:spPr bwMode="auto">
          <a:xfrm flipV="1">
            <a:off x="7234238" y="4221163"/>
            <a:ext cx="358775" cy="647700"/>
          </a:xfrm>
          <a:prstGeom prst="downArrow">
            <a:avLst>
              <a:gd name="adj1" fmla="val 50000"/>
              <a:gd name="adj2" fmla="val 45133"/>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pPr>
              <a:defRPr/>
            </a:pPr>
            <a:endParaRPr lang="en-US">
              <a:cs typeface="Arial" charset="0"/>
            </a:endParaRPr>
          </a:p>
        </p:txBody>
      </p:sp>
      <p:sp>
        <p:nvSpPr>
          <p:cNvPr id="27667" name="AutoShape 20"/>
          <p:cNvSpPr>
            <a:spLocks noChangeArrowheads="1"/>
          </p:cNvSpPr>
          <p:nvPr/>
        </p:nvSpPr>
        <p:spPr bwMode="auto">
          <a:xfrm flipV="1">
            <a:off x="2698750" y="4221163"/>
            <a:ext cx="358775" cy="576262"/>
          </a:xfrm>
          <a:prstGeom prst="downArrow">
            <a:avLst>
              <a:gd name="adj1" fmla="val 50000"/>
              <a:gd name="adj2" fmla="val 40155"/>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pPr>
              <a:defRPr/>
            </a:pPr>
            <a:endParaRPr lang="en-US">
              <a:cs typeface="Arial" charset="0"/>
            </a:endParaRPr>
          </a:p>
        </p:txBody>
      </p:sp>
      <p:sp>
        <p:nvSpPr>
          <p:cNvPr id="27669" name="Rectangle 22"/>
          <p:cNvSpPr>
            <a:spLocks noChangeArrowheads="1"/>
          </p:cNvSpPr>
          <p:nvPr/>
        </p:nvSpPr>
        <p:spPr bwMode="auto">
          <a:xfrm>
            <a:off x="457200" y="274638"/>
            <a:ext cx="8229600" cy="922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p>
            <a:pPr>
              <a:defRPr/>
            </a:pPr>
            <a:r>
              <a:rPr lang="en-GB" sz="3800">
                <a:solidFill>
                  <a:schemeClr val="tx2"/>
                </a:solidFill>
                <a:cs typeface="Arial" charset="0"/>
              </a:rPr>
              <a:t>Factors influencing dropouts</a:t>
            </a:r>
          </a:p>
        </p:txBody>
      </p:sp>
    </p:spTree>
    <p:extLst>
      <p:ext uri="{BB962C8B-B14F-4D97-AF65-F5344CB8AC3E}">
        <p14:creationId xmlns:p14="http://schemas.microsoft.com/office/powerpoint/2010/main" val="2989964901"/>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p:txBody>
          <a:bodyPr/>
          <a:lstStyle/>
          <a:p>
            <a:r>
              <a:rPr lang="en-GB">
                <a:solidFill>
                  <a:srgbClr val="0000FF"/>
                </a:solidFill>
                <a:latin typeface="Calibri" charset="0"/>
              </a:rPr>
              <a:t>Content appropriateness</a:t>
            </a:r>
          </a:p>
        </p:txBody>
      </p:sp>
      <p:sp>
        <p:nvSpPr>
          <p:cNvPr id="52226" name="Rectangle 3"/>
          <p:cNvSpPr>
            <a:spLocks noGrp="1" noChangeArrowheads="1"/>
          </p:cNvSpPr>
          <p:nvPr>
            <p:ph idx="1"/>
          </p:nvPr>
        </p:nvSpPr>
        <p:spPr>
          <a:xfrm>
            <a:off x="250825" y="1700213"/>
            <a:ext cx="8229600" cy="4411662"/>
          </a:xfrm>
        </p:spPr>
        <p:txBody>
          <a:bodyPr/>
          <a:lstStyle/>
          <a:p>
            <a:pPr marL="987425" lvl="2" indent="-293688"/>
            <a:r>
              <a:rPr lang="en-GB">
                <a:latin typeface="Calibri" charset="0"/>
              </a:rPr>
              <a:t>Accurately meeting the content needs of your target audience, in terms of:</a:t>
            </a:r>
            <a:br>
              <a:rPr lang="en-GB">
                <a:latin typeface="Calibri" charset="0"/>
              </a:rPr>
            </a:br>
            <a:endParaRPr lang="en-GB">
              <a:latin typeface="Calibri" charset="0"/>
            </a:endParaRPr>
          </a:p>
          <a:p>
            <a:pPr marL="1281113" lvl="3" indent="-292100"/>
            <a:r>
              <a:rPr lang="en-GB">
                <a:latin typeface="Calibri" charset="0"/>
              </a:rPr>
              <a:t>Relevance to them i.e. is it really what they need</a:t>
            </a:r>
          </a:p>
          <a:p>
            <a:pPr marL="1281113" lvl="3" indent="-292100"/>
            <a:r>
              <a:rPr lang="en-GB">
                <a:latin typeface="Calibri" charset="0"/>
              </a:rPr>
              <a:t>Quality of your service e.g. price, after sales, trust, branding etc see Marketing.</a:t>
            </a:r>
            <a:br>
              <a:rPr lang="en-GB">
                <a:latin typeface="Calibri" charset="0"/>
              </a:rPr>
            </a:br>
            <a:endParaRPr lang="en-GB">
              <a:latin typeface="Calibri" charset="0"/>
            </a:endParaRPr>
          </a:p>
          <a:p>
            <a:pPr marL="987425" lvl="2" indent="-293688"/>
            <a:r>
              <a:rPr lang="en-GB">
                <a:latin typeface="Calibri" charset="0"/>
              </a:rPr>
              <a:t>Increasing these variables assists in moving your visitors through conversion and possibly to retention.</a:t>
            </a:r>
          </a:p>
          <a:p>
            <a:endParaRPr lang="en-GB">
              <a:latin typeface="Calibri" charset="0"/>
            </a:endParaRPr>
          </a:p>
        </p:txBody>
      </p:sp>
    </p:spTree>
    <p:extLst>
      <p:ext uri="{BB962C8B-B14F-4D97-AF65-F5344CB8AC3E}">
        <p14:creationId xmlns:p14="http://schemas.microsoft.com/office/powerpoint/2010/main" val="3345278630"/>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p:txBody>
          <a:bodyPr/>
          <a:lstStyle/>
          <a:p>
            <a:r>
              <a:rPr lang="en-GB">
                <a:solidFill>
                  <a:srgbClr val="0000FF"/>
                </a:solidFill>
                <a:latin typeface="Calibri" charset="0"/>
              </a:rPr>
              <a:t>Design effectiveness</a:t>
            </a:r>
          </a:p>
        </p:txBody>
      </p:sp>
      <p:sp>
        <p:nvSpPr>
          <p:cNvPr id="29699" name="Rectangle 3"/>
          <p:cNvSpPr>
            <a:spLocks noGrp="1" noChangeArrowheads="1"/>
          </p:cNvSpPr>
          <p:nvPr>
            <p:ph idx="1"/>
          </p:nvPr>
        </p:nvSpPr>
        <p:spPr/>
        <p:txBody>
          <a:bodyPr rtlCol="0">
            <a:normAutofit fontScale="92500" lnSpcReduction="20000"/>
          </a:bodyPr>
          <a:lstStyle/>
          <a:p>
            <a:pPr fontAlgn="auto">
              <a:lnSpc>
                <a:spcPct val="90000"/>
              </a:lnSpc>
              <a:spcAft>
                <a:spcPts val="0"/>
              </a:spcAft>
              <a:buClr>
                <a:schemeClr val="tx1">
                  <a:lumMod val="75000"/>
                  <a:lumOff val="25000"/>
                </a:schemeClr>
              </a:buClr>
              <a:buFont typeface="Arial" pitchFamily="34" charset="0"/>
              <a:buChar char="•"/>
              <a:defRPr/>
            </a:pPr>
            <a:r>
              <a:rPr lang="en-GB" dirty="0">
                <a:solidFill>
                  <a:schemeClr val="tx1">
                    <a:lumMod val="75000"/>
                    <a:lumOff val="25000"/>
                  </a:schemeClr>
                </a:solidFill>
                <a:latin typeface="Calibri" charset="0"/>
                <a:ea typeface="+mn-ea"/>
                <a:cs typeface="+mn-cs"/>
              </a:rPr>
              <a:t>How you design your web site plays a key role in delivering your promise.</a:t>
            </a:r>
            <a:br>
              <a:rPr lang="en-GB" dirty="0">
                <a:solidFill>
                  <a:schemeClr val="tx1">
                    <a:lumMod val="75000"/>
                    <a:lumOff val="25000"/>
                  </a:schemeClr>
                </a:solidFill>
                <a:latin typeface="Calibri" charset="0"/>
                <a:ea typeface="+mn-ea"/>
                <a:cs typeface="+mn-cs"/>
              </a:rPr>
            </a:br>
            <a:endParaRPr lang="en-GB" dirty="0">
              <a:solidFill>
                <a:schemeClr val="tx1">
                  <a:lumMod val="75000"/>
                  <a:lumOff val="25000"/>
                </a:schemeClr>
              </a:solidFill>
              <a:latin typeface="Calibri" charset="0"/>
              <a:ea typeface="+mn-ea"/>
              <a:cs typeface="+mn-cs"/>
            </a:endParaRPr>
          </a:p>
          <a:p>
            <a:pPr fontAlgn="auto">
              <a:lnSpc>
                <a:spcPct val="90000"/>
              </a:lnSpc>
              <a:spcAft>
                <a:spcPts val="0"/>
              </a:spcAft>
              <a:buClr>
                <a:schemeClr val="tx1">
                  <a:lumMod val="75000"/>
                  <a:lumOff val="25000"/>
                </a:schemeClr>
              </a:buClr>
              <a:buFont typeface="Arial" pitchFamily="34" charset="0"/>
              <a:buChar char="•"/>
              <a:defRPr/>
            </a:pPr>
            <a:r>
              <a:rPr lang="en-GB" dirty="0">
                <a:solidFill>
                  <a:schemeClr val="tx1">
                    <a:lumMod val="75000"/>
                    <a:lumOff val="25000"/>
                  </a:schemeClr>
                </a:solidFill>
                <a:latin typeface="Calibri" charset="0"/>
                <a:ea typeface="+mn-ea"/>
                <a:cs typeface="+mn-cs"/>
              </a:rPr>
              <a:t>The site design must match (or aspire to) the online behaviour of your target audience.</a:t>
            </a:r>
            <a:br>
              <a:rPr lang="en-GB" dirty="0">
                <a:solidFill>
                  <a:schemeClr val="tx1">
                    <a:lumMod val="75000"/>
                    <a:lumOff val="25000"/>
                  </a:schemeClr>
                </a:solidFill>
                <a:latin typeface="Calibri" charset="0"/>
                <a:ea typeface="+mn-ea"/>
                <a:cs typeface="+mn-cs"/>
              </a:rPr>
            </a:br>
            <a:endParaRPr lang="en-GB" dirty="0">
              <a:solidFill>
                <a:schemeClr val="tx1">
                  <a:lumMod val="75000"/>
                  <a:lumOff val="25000"/>
                </a:schemeClr>
              </a:solidFill>
              <a:latin typeface="Calibri" charset="0"/>
              <a:ea typeface="+mn-ea"/>
              <a:cs typeface="+mn-cs"/>
            </a:endParaRPr>
          </a:p>
          <a:p>
            <a:pPr fontAlgn="auto">
              <a:lnSpc>
                <a:spcPct val="90000"/>
              </a:lnSpc>
              <a:spcAft>
                <a:spcPts val="0"/>
              </a:spcAft>
              <a:buClr>
                <a:schemeClr val="tx1">
                  <a:lumMod val="75000"/>
                  <a:lumOff val="25000"/>
                </a:schemeClr>
              </a:buClr>
              <a:buFont typeface="Arial" pitchFamily="34" charset="0"/>
              <a:buChar char="•"/>
              <a:defRPr/>
            </a:pPr>
            <a:r>
              <a:rPr lang="en-GB" dirty="0">
                <a:solidFill>
                  <a:schemeClr val="tx1">
                    <a:lumMod val="75000"/>
                    <a:lumOff val="25000"/>
                  </a:schemeClr>
                </a:solidFill>
                <a:latin typeface="Calibri" charset="0"/>
                <a:ea typeface="+mn-ea"/>
                <a:cs typeface="+mn-cs"/>
              </a:rPr>
              <a:t>Design incorporates:</a:t>
            </a:r>
            <a:br>
              <a:rPr lang="en-GB" dirty="0">
                <a:solidFill>
                  <a:schemeClr val="tx1">
                    <a:lumMod val="75000"/>
                    <a:lumOff val="25000"/>
                  </a:schemeClr>
                </a:solidFill>
                <a:latin typeface="Calibri" charset="0"/>
                <a:ea typeface="+mn-ea"/>
                <a:cs typeface="+mn-cs"/>
              </a:rPr>
            </a:br>
            <a:endParaRPr lang="en-GB" dirty="0">
              <a:solidFill>
                <a:schemeClr val="tx1">
                  <a:lumMod val="75000"/>
                  <a:lumOff val="25000"/>
                </a:schemeClr>
              </a:solidFill>
              <a:latin typeface="Calibri" charset="0"/>
              <a:ea typeface="+mn-ea"/>
              <a:cs typeface="+mn-cs"/>
            </a:endParaRPr>
          </a:p>
          <a:p>
            <a:pPr marL="692150" lvl="1" indent="-347663" fontAlgn="auto">
              <a:lnSpc>
                <a:spcPct val="90000"/>
              </a:lnSpc>
              <a:spcAft>
                <a:spcPts val="0"/>
              </a:spcAft>
              <a:buClr>
                <a:schemeClr val="bg2">
                  <a:lumMod val="60000"/>
                  <a:lumOff val="40000"/>
                </a:schemeClr>
              </a:buClr>
              <a:buFont typeface="Arial" pitchFamily="34" charset="0"/>
              <a:buChar char="•"/>
              <a:defRPr/>
            </a:pPr>
            <a:r>
              <a:rPr lang="en-GB" sz="2000" dirty="0">
                <a:solidFill>
                  <a:schemeClr val="tx1">
                    <a:lumMod val="75000"/>
                    <a:lumOff val="25000"/>
                  </a:schemeClr>
                </a:solidFill>
                <a:latin typeface="Calibri" charset="0"/>
                <a:ea typeface="+mn-ea"/>
              </a:rPr>
              <a:t>Presentation</a:t>
            </a:r>
          </a:p>
          <a:p>
            <a:pPr marL="692150" lvl="1" indent="-347663" fontAlgn="auto">
              <a:lnSpc>
                <a:spcPct val="90000"/>
              </a:lnSpc>
              <a:spcAft>
                <a:spcPts val="0"/>
              </a:spcAft>
              <a:buClr>
                <a:schemeClr val="bg2">
                  <a:lumMod val="60000"/>
                  <a:lumOff val="40000"/>
                </a:schemeClr>
              </a:buClr>
              <a:buFont typeface="Arial" pitchFamily="34" charset="0"/>
              <a:buChar char="•"/>
              <a:defRPr/>
            </a:pPr>
            <a:r>
              <a:rPr lang="en-GB" sz="2000" dirty="0">
                <a:solidFill>
                  <a:schemeClr val="tx1">
                    <a:lumMod val="75000"/>
                    <a:lumOff val="25000"/>
                  </a:schemeClr>
                </a:solidFill>
                <a:latin typeface="Calibri" charset="0"/>
                <a:ea typeface="+mn-ea"/>
              </a:rPr>
              <a:t>Navigation</a:t>
            </a:r>
            <a:br>
              <a:rPr lang="en-GB" sz="2000" dirty="0">
                <a:solidFill>
                  <a:schemeClr val="tx1">
                    <a:lumMod val="75000"/>
                    <a:lumOff val="25000"/>
                  </a:schemeClr>
                </a:solidFill>
                <a:latin typeface="Calibri" charset="0"/>
                <a:ea typeface="+mn-ea"/>
              </a:rPr>
            </a:br>
            <a:r>
              <a:rPr lang="en-GB" sz="2000" dirty="0">
                <a:solidFill>
                  <a:schemeClr val="tx1">
                    <a:lumMod val="75000"/>
                    <a:lumOff val="25000"/>
                  </a:schemeClr>
                </a:solidFill>
                <a:latin typeface="Calibri" charset="0"/>
                <a:ea typeface="+mn-ea"/>
              </a:rPr>
              <a:t/>
            </a:r>
            <a:br>
              <a:rPr lang="en-GB" sz="2000" dirty="0">
                <a:solidFill>
                  <a:schemeClr val="tx1">
                    <a:lumMod val="75000"/>
                    <a:lumOff val="25000"/>
                  </a:schemeClr>
                </a:solidFill>
                <a:latin typeface="Calibri" charset="0"/>
                <a:ea typeface="+mn-ea"/>
              </a:rPr>
            </a:br>
            <a:endParaRPr lang="en-GB" sz="2000" dirty="0">
              <a:solidFill>
                <a:schemeClr val="tx1">
                  <a:lumMod val="75000"/>
                  <a:lumOff val="25000"/>
                </a:schemeClr>
              </a:solidFill>
              <a:latin typeface="Calibri" charset="0"/>
              <a:ea typeface="+mn-ea"/>
            </a:endParaRPr>
          </a:p>
          <a:p>
            <a:pPr fontAlgn="auto">
              <a:lnSpc>
                <a:spcPct val="90000"/>
              </a:lnSpc>
              <a:spcAft>
                <a:spcPts val="0"/>
              </a:spcAft>
              <a:buClr>
                <a:schemeClr val="tx1">
                  <a:lumMod val="75000"/>
                  <a:lumOff val="25000"/>
                </a:schemeClr>
              </a:buClr>
              <a:buFont typeface="Arial" pitchFamily="34" charset="0"/>
              <a:buChar char="•"/>
              <a:defRPr/>
            </a:pPr>
            <a:r>
              <a:rPr lang="en-GB" b="1" i="1" dirty="0">
                <a:solidFill>
                  <a:schemeClr val="tx1">
                    <a:lumMod val="75000"/>
                    <a:lumOff val="25000"/>
                  </a:schemeClr>
                </a:solidFill>
                <a:latin typeface="Calibri" charset="0"/>
                <a:ea typeface="+mn-ea"/>
                <a:cs typeface="+mn-cs"/>
              </a:rPr>
              <a:t>Ease of use</a:t>
            </a:r>
            <a:r>
              <a:rPr lang="en-GB" dirty="0">
                <a:solidFill>
                  <a:schemeClr val="tx1">
                    <a:lumMod val="75000"/>
                    <a:lumOff val="25000"/>
                  </a:schemeClr>
                </a:solidFill>
                <a:latin typeface="Calibri" charset="0"/>
                <a:ea typeface="+mn-ea"/>
                <a:cs typeface="+mn-cs"/>
              </a:rPr>
              <a:t> and </a:t>
            </a:r>
            <a:r>
              <a:rPr lang="en-GB" b="1" i="1" dirty="0">
                <a:solidFill>
                  <a:schemeClr val="tx1">
                    <a:lumMod val="75000"/>
                    <a:lumOff val="25000"/>
                  </a:schemeClr>
                </a:solidFill>
                <a:latin typeface="Calibri" charset="0"/>
                <a:ea typeface="+mn-ea"/>
                <a:cs typeface="+mn-cs"/>
              </a:rPr>
              <a:t>simplicity</a:t>
            </a:r>
            <a:r>
              <a:rPr lang="en-GB" dirty="0">
                <a:solidFill>
                  <a:schemeClr val="tx1">
                    <a:lumMod val="75000"/>
                    <a:lumOff val="25000"/>
                  </a:schemeClr>
                </a:solidFill>
                <a:latin typeface="Calibri" charset="0"/>
                <a:ea typeface="+mn-ea"/>
                <a:cs typeface="+mn-cs"/>
              </a:rPr>
              <a:t> are the key to effective design.</a:t>
            </a:r>
          </a:p>
        </p:txBody>
      </p:sp>
    </p:spTree>
    <p:extLst>
      <p:ext uri="{BB962C8B-B14F-4D97-AF65-F5344CB8AC3E}">
        <p14:creationId xmlns:p14="http://schemas.microsoft.com/office/powerpoint/2010/main" val="728920423"/>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r>
              <a:rPr lang="en-GB">
                <a:solidFill>
                  <a:srgbClr val="0000FF"/>
                </a:solidFill>
                <a:latin typeface="Calibri" charset="0"/>
              </a:rPr>
              <a:t>Web-site performance efficiency</a:t>
            </a:r>
          </a:p>
        </p:txBody>
      </p:sp>
      <p:sp>
        <p:nvSpPr>
          <p:cNvPr id="30723" name="Rectangle 3"/>
          <p:cNvSpPr>
            <a:spLocks noGrp="1" noChangeArrowheads="1"/>
          </p:cNvSpPr>
          <p:nvPr>
            <p:ph idx="1"/>
          </p:nvPr>
        </p:nvSpPr>
        <p:spPr/>
        <p:txBody>
          <a:bodyPr rtlCol="0">
            <a:normAutofit/>
          </a:bodyPr>
          <a:lstStyle/>
          <a:p>
            <a:pPr fontAlgn="auto">
              <a:lnSpc>
                <a:spcPct val="90000"/>
              </a:lnSpc>
              <a:spcAft>
                <a:spcPts val="0"/>
              </a:spcAft>
              <a:buClr>
                <a:schemeClr val="tx1">
                  <a:lumMod val="75000"/>
                  <a:lumOff val="25000"/>
                </a:schemeClr>
              </a:buClr>
              <a:buFont typeface="Arial" pitchFamily="34" charset="0"/>
              <a:buChar char="•"/>
              <a:defRPr/>
            </a:pPr>
            <a:r>
              <a:rPr lang="en-GB" sz="2800" dirty="0">
                <a:solidFill>
                  <a:schemeClr val="tx1">
                    <a:lumMod val="75000"/>
                    <a:lumOff val="25000"/>
                  </a:schemeClr>
                </a:solidFill>
                <a:latin typeface="Calibri" charset="0"/>
                <a:ea typeface="+mn-ea"/>
                <a:cs typeface="+mn-cs"/>
              </a:rPr>
              <a:t>The technical performance reflects its efficiency, which is key to retaining visitors.</a:t>
            </a:r>
            <a:br>
              <a:rPr lang="en-GB" sz="2800" dirty="0">
                <a:solidFill>
                  <a:schemeClr val="tx1">
                    <a:lumMod val="75000"/>
                    <a:lumOff val="25000"/>
                  </a:schemeClr>
                </a:solidFill>
                <a:latin typeface="Calibri" charset="0"/>
                <a:ea typeface="+mn-ea"/>
                <a:cs typeface="+mn-cs"/>
              </a:rPr>
            </a:br>
            <a:endParaRPr lang="en-GB" sz="2800" dirty="0">
              <a:solidFill>
                <a:schemeClr val="tx1">
                  <a:lumMod val="75000"/>
                  <a:lumOff val="25000"/>
                </a:schemeClr>
              </a:solidFill>
              <a:latin typeface="Calibri" charset="0"/>
              <a:ea typeface="+mn-ea"/>
              <a:cs typeface="+mn-cs"/>
            </a:endParaRPr>
          </a:p>
          <a:p>
            <a:pPr marL="692150" lvl="1" indent="-347663" fontAlgn="auto">
              <a:lnSpc>
                <a:spcPct val="90000"/>
              </a:lnSpc>
              <a:spcAft>
                <a:spcPts val="0"/>
              </a:spcAft>
              <a:buClr>
                <a:schemeClr val="bg2">
                  <a:lumMod val="60000"/>
                  <a:lumOff val="40000"/>
                </a:schemeClr>
              </a:buClr>
              <a:buFont typeface="Arial" pitchFamily="34" charset="0"/>
              <a:buChar char="•"/>
              <a:defRPr/>
            </a:pPr>
            <a:r>
              <a:rPr lang="en-GB" sz="2300" dirty="0">
                <a:solidFill>
                  <a:schemeClr val="tx1">
                    <a:lumMod val="75000"/>
                    <a:lumOff val="25000"/>
                  </a:schemeClr>
                </a:solidFill>
                <a:latin typeface="Calibri" charset="0"/>
                <a:ea typeface="+mn-ea"/>
              </a:rPr>
              <a:t>Are the pages accessible to them.</a:t>
            </a:r>
          </a:p>
          <a:p>
            <a:pPr marL="692150" lvl="1" indent="-347663" fontAlgn="auto">
              <a:lnSpc>
                <a:spcPct val="90000"/>
              </a:lnSpc>
              <a:spcAft>
                <a:spcPts val="0"/>
              </a:spcAft>
              <a:buClr>
                <a:schemeClr val="bg2">
                  <a:lumMod val="60000"/>
                  <a:lumOff val="40000"/>
                </a:schemeClr>
              </a:buClr>
              <a:buFont typeface="Arial" pitchFamily="34" charset="0"/>
              <a:buChar char="•"/>
              <a:defRPr/>
            </a:pPr>
            <a:r>
              <a:rPr lang="en-GB" sz="2300" dirty="0">
                <a:solidFill>
                  <a:schemeClr val="tx1">
                    <a:lumMod val="75000"/>
                    <a:lumOff val="25000"/>
                  </a:schemeClr>
                </a:solidFill>
                <a:latin typeface="Calibri" charset="0"/>
                <a:ea typeface="+mn-ea"/>
              </a:rPr>
              <a:t>How quickly the pages download.</a:t>
            </a:r>
          </a:p>
          <a:p>
            <a:pPr marL="692150" lvl="1" indent="-347663" fontAlgn="auto">
              <a:lnSpc>
                <a:spcPct val="90000"/>
              </a:lnSpc>
              <a:spcAft>
                <a:spcPts val="0"/>
              </a:spcAft>
              <a:buClr>
                <a:schemeClr val="bg2">
                  <a:lumMod val="60000"/>
                  <a:lumOff val="40000"/>
                </a:schemeClr>
              </a:buClr>
              <a:buFont typeface="Arial" pitchFamily="34" charset="0"/>
              <a:buChar char="•"/>
              <a:defRPr/>
            </a:pPr>
            <a:r>
              <a:rPr lang="en-GB" sz="2300" dirty="0">
                <a:solidFill>
                  <a:schemeClr val="tx1">
                    <a:lumMod val="75000"/>
                    <a:lumOff val="25000"/>
                  </a:schemeClr>
                </a:solidFill>
                <a:latin typeface="Calibri" charset="0"/>
                <a:ea typeface="+mn-ea"/>
              </a:rPr>
              <a:t>Availability.</a:t>
            </a:r>
          </a:p>
          <a:p>
            <a:pPr marL="692150" lvl="1" indent="-347663" fontAlgn="auto">
              <a:lnSpc>
                <a:spcPct val="90000"/>
              </a:lnSpc>
              <a:spcAft>
                <a:spcPts val="0"/>
              </a:spcAft>
              <a:buClr>
                <a:schemeClr val="bg2">
                  <a:lumMod val="60000"/>
                  <a:lumOff val="40000"/>
                </a:schemeClr>
              </a:buClr>
              <a:buFont typeface="Arial" pitchFamily="34" charset="0"/>
              <a:buChar char="•"/>
              <a:defRPr/>
            </a:pPr>
            <a:r>
              <a:rPr lang="en-GB" sz="2300" dirty="0">
                <a:solidFill>
                  <a:schemeClr val="tx1">
                    <a:lumMod val="75000"/>
                    <a:lumOff val="25000"/>
                  </a:schemeClr>
                </a:solidFill>
                <a:latin typeface="Calibri" charset="0"/>
                <a:ea typeface="+mn-ea"/>
              </a:rPr>
              <a:t>Errors encountered.</a:t>
            </a:r>
          </a:p>
          <a:p>
            <a:pPr marL="692150" lvl="1" indent="-347663" fontAlgn="auto">
              <a:lnSpc>
                <a:spcPct val="90000"/>
              </a:lnSpc>
              <a:spcAft>
                <a:spcPts val="0"/>
              </a:spcAft>
              <a:buClr>
                <a:schemeClr val="bg2">
                  <a:lumMod val="60000"/>
                  <a:lumOff val="40000"/>
                </a:schemeClr>
              </a:buClr>
              <a:buFont typeface="Wingdings" charset="0"/>
              <a:buNone/>
              <a:defRPr/>
            </a:pPr>
            <a:endParaRPr lang="en-GB" sz="2300" dirty="0">
              <a:solidFill>
                <a:schemeClr val="tx1">
                  <a:lumMod val="75000"/>
                  <a:lumOff val="25000"/>
                </a:schemeClr>
              </a:solidFill>
              <a:latin typeface="Calibri" charset="0"/>
              <a:ea typeface="+mn-ea"/>
            </a:endParaRPr>
          </a:p>
          <a:p>
            <a:pPr fontAlgn="auto">
              <a:lnSpc>
                <a:spcPct val="90000"/>
              </a:lnSpc>
              <a:spcAft>
                <a:spcPts val="0"/>
              </a:spcAft>
              <a:buClr>
                <a:schemeClr val="tx1">
                  <a:lumMod val="75000"/>
                  <a:lumOff val="25000"/>
                </a:schemeClr>
              </a:buClr>
              <a:buFont typeface="Arial" pitchFamily="34" charset="0"/>
              <a:buChar char="•"/>
              <a:defRPr/>
            </a:pPr>
            <a:r>
              <a:rPr lang="en-GB" sz="2800" dirty="0">
                <a:solidFill>
                  <a:schemeClr val="tx1">
                    <a:lumMod val="75000"/>
                    <a:lumOff val="25000"/>
                  </a:schemeClr>
                </a:solidFill>
                <a:latin typeface="Calibri" charset="0"/>
                <a:ea typeface="+mn-ea"/>
                <a:cs typeface="+mn-cs"/>
              </a:rPr>
              <a:t>You may have the best looking, easy to navigate site, but if they don</a:t>
            </a:r>
            <a:r>
              <a:rPr lang="ja-JP" altLang="en-GB" sz="2800" dirty="0">
                <a:solidFill>
                  <a:schemeClr val="tx1">
                    <a:lumMod val="75000"/>
                    <a:lumOff val="25000"/>
                  </a:schemeClr>
                </a:solidFill>
                <a:latin typeface="Calibri" charset="0"/>
                <a:ea typeface="+mn-ea"/>
                <a:cs typeface="+mn-cs"/>
              </a:rPr>
              <a:t>’</a:t>
            </a:r>
            <a:r>
              <a:rPr lang="en-GB" sz="2800" dirty="0">
                <a:solidFill>
                  <a:schemeClr val="tx1">
                    <a:lumMod val="75000"/>
                    <a:lumOff val="25000"/>
                  </a:schemeClr>
                </a:solidFill>
                <a:latin typeface="Calibri" charset="0"/>
                <a:ea typeface="+mn-ea"/>
                <a:cs typeface="+mn-cs"/>
              </a:rPr>
              <a:t>t see what you want them to see or if it is slow </a:t>
            </a:r>
            <a:r>
              <a:rPr lang="en-GB" sz="2800" dirty="0" smtClean="0">
                <a:solidFill>
                  <a:schemeClr val="tx1">
                    <a:lumMod val="75000"/>
                    <a:lumOff val="25000"/>
                  </a:schemeClr>
                </a:solidFill>
                <a:latin typeface="Calibri" charset="0"/>
                <a:ea typeface="+mn-ea"/>
                <a:cs typeface="+mn-cs"/>
              </a:rPr>
              <a:t>– you’ll </a:t>
            </a:r>
            <a:r>
              <a:rPr lang="en-GB" sz="2800" dirty="0">
                <a:solidFill>
                  <a:schemeClr val="tx1">
                    <a:lumMod val="75000"/>
                    <a:lumOff val="25000"/>
                  </a:schemeClr>
                </a:solidFill>
                <a:latin typeface="Calibri" charset="0"/>
                <a:ea typeface="+mn-ea"/>
                <a:cs typeface="+mn-cs"/>
              </a:rPr>
              <a:t>loose visitors.</a:t>
            </a:r>
          </a:p>
        </p:txBody>
      </p:sp>
    </p:spTree>
    <p:extLst>
      <p:ext uri="{BB962C8B-B14F-4D97-AF65-F5344CB8AC3E}">
        <p14:creationId xmlns:p14="http://schemas.microsoft.com/office/powerpoint/2010/main" val="1318440100"/>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4"/>
          <p:cNvSpPr>
            <a:spLocks noGrp="1" noChangeArrowheads="1"/>
          </p:cNvSpPr>
          <p:nvPr>
            <p:ph type="title"/>
          </p:nvPr>
        </p:nvSpPr>
        <p:spPr>
          <a:xfrm>
            <a:off x="611188" y="2708275"/>
            <a:ext cx="8229600" cy="1143000"/>
          </a:xfrm>
        </p:spPr>
        <p:txBody>
          <a:bodyPr>
            <a:normAutofit fontScale="90000"/>
          </a:bodyPr>
          <a:lstStyle/>
          <a:p>
            <a:r>
              <a:rPr lang="en-GB" dirty="0" smtClean="0">
                <a:latin typeface="Calibri" charset="0"/>
              </a:rPr>
              <a:t>Time for a break</a:t>
            </a:r>
            <a:br>
              <a:rPr lang="en-GB" dirty="0" smtClean="0">
                <a:latin typeface="Calibri" charset="0"/>
              </a:rPr>
            </a:br>
            <a:r>
              <a:rPr lang="en-GB" dirty="0" smtClean="0">
                <a:latin typeface="Calibri" charset="0"/>
              </a:rPr>
              <a:t>Questions </a:t>
            </a:r>
            <a:r>
              <a:rPr lang="en-GB" dirty="0">
                <a:latin typeface="Calibri" charset="0"/>
              </a:rPr>
              <a:t>?</a:t>
            </a:r>
          </a:p>
        </p:txBody>
      </p:sp>
    </p:spTree>
    <p:extLst>
      <p:ext uri="{BB962C8B-B14F-4D97-AF65-F5344CB8AC3E}">
        <p14:creationId xmlns:p14="http://schemas.microsoft.com/office/powerpoint/2010/main" val="2564025110"/>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a:xfrm>
            <a:off x="539750" y="2492375"/>
            <a:ext cx="8042275" cy="1873250"/>
          </a:xfrm>
        </p:spPr>
        <p:txBody>
          <a:bodyPr>
            <a:normAutofit fontScale="90000"/>
          </a:bodyPr>
          <a:lstStyle/>
          <a:p>
            <a:pPr eaLnBrk="1" hangingPunct="1"/>
            <a:r>
              <a:rPr lang="en-US" dirty="0">
                <a:latin typeface="News Gothic MT" charset="0"/>
              </a:rPr>
              <a:t>Measuring and managing </a:t>
            </a:r>
            <a:r>
              <a:rPr lang="en-US" dirty="0" smtClean="0">
                <a:latin typeface="News Gothic MT" charset="0"/>
              </a:rPr>
              <a:t>landing pages (web sites)</a:t>
            </a:r>
            <a:br>
              <a:rPr lang="en-US" dirty="0" smtClean="0">
                <a:latin typeface="News Gothic MT" charset="0"/>
              </a:rPr>
            </a:br>
            <a:r>
              <a:rPr lang="en-US" dirty="0">
                <a:latin typeface="News Gothic MT" charset="0"/>
              </a:rPr>
              <a:t/>
            </a:r>
            <a:br>
              <a:rPr lang="en-US" dirty="0">
                <a:latin typeface="News Gothic MT" charset="0"/>
              </a:rPr>
            </a:br>
            <a:r>
              <a:rPr lang="en-US" dirty="0">
                <a:latin typeface="News Gothic MT" charset="0"/>
              </a:rPr>
              <a:t>How do we do it?</a:t>
            </a:r>
          </a:p>
        </p:txBody>
      </p:sp>
    </p:spTree>
    <p:extLst>
      <p:ext uri="{BB962C8B-B14F-4D97-AF65-F5344CB8AC3E}">
        <p14:creationId xmlns:p14="http://schemas.microsoft.com/office/powerpoint/2010/main" val="6882796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4"/>
          <p:cNvSpPr>
            <a:spLocks noGrp="1" noChangeArrowheads="1"/>
          </p:cNvSpPr>
          <p:nvPr>
            <p:ph type="title" sz="quarter"/>
          </p:nvPr>
        </p:nvSpPr>
        <p:spPr/>
        <p:txBody>
          <a:bodyPr/>
          <a:lstStyle/>
          <a:p>
            <a:pPr eaLnBrk="1" hangingPunct="1"/>
            <a:r>
              <a:rPr lang="en-GB" sz="4800">
                <a:latin typeface="News Gothic MT" charset="0"/>
              </a:rPr>
              <a:t>Web analytics tools</a:t>
            </a:r>
            <a:endParaRPr lang="en-GB">
              <a:latin typeface="News Gothic MT" charset="0"/>
            </a:endParaRPr>
          </a:p>
        </p:txBody>
      </p:sp>
      <p:pic>
        <p:nvPicPr>
          <p:cNvPr id="24578" name="Picture 6">
            <a:hlinkClick r:id="rId2"/>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t="2" r="50133" b="-180"/>
          <a:stretch>
            <a:fillRect/>
          </a:stretch>
        </p:blipFill>
        <p:spPr>
          <a:xfrm>
            <a:off x="468313" y="1844675"/>
            <a:ext cx="3814762" cy="4122738"/>
          </a:xfrm>
        </p:spPr>
      </p:pic>
      <p:pic>
        <p:nvPicPr>
          <p:cNvPr id="24579" name="Picture 7">
            <a:hlinkClick r:id="rId4"/>
          </p:cNvPr>
          <p:cNvPicPr>
            <a:picLocks noGrp="1" noChangeAspect="1" noChangeArrowheads="1"/>
          </p:cNvPicPr>
          <p:nvPr>
            <p:ph sz="quarter" idx="3"/>
          </p:nvPr>
        </p:nvPicPr>
        <p:blipFill>
          <a:blip r:embed="rId5">
            <a:extLst>
              <a:ext uri="{28A0092B-C50C-407E-A947-70E740481C1C}">
                <a14:useLocalDpi xmlns:a14="http://schemas.microsoft.com/office/drawing/2010/main" val="0"/>
              </a:ext>
            </a:extLst>
          </a:blip>
          <a:srcRect t="2" r="50690" b="-1244"/>
          <a:stretch>
            <a:fillRect/>
          </a:stretch>
        </p:blipFill>
        <p:spPr>
          <a:xfrm>
            <a:off x="4500563" y="1844675"/>
            <a:ext cx="3816350" cy="4213225"/>
          </a:xfrm>
        </p:spPr>
      </p:pic>
    </p:spTree>
    <p:extLst>
      <p:ext uri="{BB962C8B-B14F-4D97-AF65-F5344CB8AC3E}">
        <p14:creationId xmlns:p14="http://schemas.microsoft.com/office/powerpoint/2010/main" val="3483871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p:txBody>
          <a:bodyPr/>
          <a:lstStyle/>
          <a:p>
            <a:pPr algn="l" eaLnBrk="1" hangingPunct="1"/>
            <a:r>
              <a:rPr lang="en-GB" sz="3200">
                <a:latin typeface="News Gothic MT" charset="0"/>
              </a:rPr>
              <a:t>What do they tell us?</a:t>
            </a:r>
          </a:p>
        </p:txBody>
      </p:sp>
      <p:sp>
        <p:nvSpPr>
          <p:cNvPr id="414723" name="Rectangle 3"/>
          <p:cNvSpPr>
            <a:spLocks noGrp="1" noChangeArrowheads="1"/>
          </p:cNvSpPr>
          <p:nvPr>
            <p:ph type="body" idx="1"/>
          </p:nvPr>
        </p:nvSpPr>
        <p:spPr>
          <a:xfrm>
            <a:off x="395288" y="1844675"/>
            <a:ext cx="8229600" cy="4530725"/>
          </a:xfrm>
        </p:spPr>
        <p:txBody>
          <a:bodyPr rtlCol="0">
            <a:normAutofit/>
          </a:bodyPr>
          <a:lstStyle/>
          <a:p>
            <a:pPr marL="0" indent="0" eaLnBrk="1" fontAlgn="auto" hangingPunct="1">
              <a:lnSpc>
                <a:spcPct val="80000"/>
              </a:lnSpc>
              <a:spcAft>
                <a:spcPts val="0"/>
              </a:spcAft>
              <a:buClr>
                <a:schemeClr val="accent1">
                  <a:lumMod val="60000"/>
                  <a:lumOff val="40000"/>
                </a:schemeClr>
              </a:buClr>
              <a:buFont typeface="Wingdings 2" pitchFamily="18" charset="2"/>
              <a:buNone/>
              <a:defRPr/>
            </a:pPr>
            <a:r>
              <a:rPr lang="en-GB" sz="2000" dirty="0">
                <a:solidFill>
                  <a:schemeClr val="tx1">
                    <a:lumMod val="65000"/>
                    <a:lumOff val="35000"/>
                  </a:schemeClr>
                </a:solidFill>
                <a:ea typeface="+mn-ea"/>
                <a:cs typeface="+mn-cs"/>
              </a:rPr>
              <a:t/>
            </a:r>
            <a:br>
              <a:rPr lang="en-GB" sz="2000" dirty="0">
                <a:solidFill>
                  <a:schemeClr val="tx1">
                    <a:lumMod val="65000"/>
                    <a:lumOff val="35000"/>
                  </a:schemeClr>
                </a:solidFill>
                <a:ea typeface="+mn-ea"/>
                <a:cs typeface="+mn-cs"/>
              </a:rPr>
            </a:br>
            <a:endParaRPr lang="en-GB" sz="2000" dirty="0">
              <a:solidFill>
                <a:schemeClr val="tx1">
                  <a:lumMod val="65000"/>
                  <a:lumOff val="35000"/>
                </a:schemeClr>
              </a:solidFill>
              <a:ea typeface="+mn-ea"/>
              <a:cs typeface="+mn-cs"/>
            </a:endParaRPr>
          </a:p>
          <a:p>
            <a:pPr lvl="1" eaLnBrk="1" fontAlgn="auto" hangingPunct="1">
              <a:lnSpc>
                <a:spcPct val="80000"/>
              </a:lnSpc>
              <a:spcAft>
                <a:spcPts val="0"/>
              </a:spcAft>
              <a:buClr>
                <a:schemeClr val="accent1">
                  <a:lumMod val="75000"/>
                </a:schemeClr>
              </a:buClr>
              <a:buFont typeface="Wingdings 2" pitchFamily="18" charset="2"/>
              <a:buChar char=""/>
              <a:defRPr/>
            </a:pPr>
            <a:r>
              <a:rPr lang="en-GB" sz="2000" dirty="0">
                <a:solidFill>
                  <a:schemeClr val="tx1">
                    <a:lumMod val="65000"/>
                    <a:lumOff val="35000"/>
                  </a:schemeClr>
                </a:solidFill>
                <a:ea typeface="+mn-ea"/>
              </a:rPr>
              <a:t>page </a:t>
            </a:r>
            <a:r>
              <a:rPr lang="en-GB" sz="2000" dirty="0" smtClean="0">
                <a:solidFill>
                  <a:schemeClr val="tx1">
                    <a:lumMod val="65000"/>
                    <a:lumOff val="35000"/>
                  </a:schemeClr>
                </a:solidFill>
                <a:ea typeface="+mn-ea"/>
              </a:rPr>
              <a:t>views people have made</a:t>
            </a:r>
            <a:endParaRPr lang="en-GB" sz="2000" dirty="0">
              <a:solidFill>
                <a:schemeClr val="tx1">
                  <a:lumMod val="65000"/>
                  <a:lumOff val="35000"/>
                </a:schemeClr>
              </a:solidFill>
              <a:ea typeface="+mn-ea"/>
            </a:endParaRPr>
          </a:p>
          <a:p>
            <a:pPr lvl="1" eaLnBrk="1" fontAlgn="auto" hangingPunct="1">
              <a:lnSpc>
                <a:spcPct val="80000"/>
              </a:lnSpc>
              <a:spcAft>
                <a:spcPts val="0"/>
              </a:spcAft>
              <a:buClr>
                <a:schemeClr val="accent1">
                  <a:lumMod val="75000"/>
                </a:schemeClr>
              </a:buClr>
              <a:buFont typeface="Wingdings 2" pitchFamily="18" charset="2"/>
              <a:buChar char=""/>
              <a:defRPr/>
            </a:pPr>
            <a:r>
              <a:rPr lang="en-GB" sz="2000" dirty="0" smtClean="0">
                <a:solidFill>
                  <a:schemeClr val="tx1">
                    <a:lumMod val="65000"/>
                    <a:lumOff val="35000"/>
                  </a:schemeClr>
                </a:solidFill>
                <a:ea typeface="+mn-ea"/>
              </a:rPr>
              <a:t>The path through a web site people have made</a:t>
            </a:r>
            <a:endParaRPr lang="en-GB" sz="2000" dirty="0">
              <a:solidFill>
                <a:schemeClr val="tx1">
                  <a:lumMod val="65000"/>
                  <a:lumOff val="35000"/>
                </a:schemeClr>
              </a:solidFill>
              <a:ea typeface="+mn-ea"/>
            </a:endParaRPr>
          </a:p>
          <a:p>
            <a:pPr lvl="1" eaLnBrk="1" fontAlgn="auto" hangingPunct="1">
              <a:lnSpc>
                <a:spcPct val="80000"/>
              </a:lnSpc>
              <a:spcAft>
                <a:spcPts val="0"/>
              </a:spcAft>
              <a:buClr>
                <a:schemeClr val="accent1">
                  <a:lumMod val="75000"/>
                </a:schemeClr>
              </a:buClr>
              <a:buFont typeface="Wingdings 2" pitchFamily="18" charset="2"/>
              <a:buChar char=""/>
              <a:defRPr/>
            </a:pPr>
            <a:r>
              <a:rPr lang="en-GB" sz="2000" dirty="0" smtClean="0">
                <a:solidFill>
                  <a:schemeClr val="tx1">
                    <a:lumMod val="65000"/>
                    <a:lumOff val="35000"/>
                  </a:schemeClr>
                </a:solidFill>
                <a:ea typeface="+mn-ea"/>
              </a:rPr>
              <a:t>Where they came from last </a:t>
            </a:r>
            <a:endParaRPr lang="en-GB" sz="2000" dirty="0">
              <a:solidFill>
                <a:schemeClr val="tx1">
                  <a:lumMod val="65000"/>
                  <a:lumOff val="35000"/>
                </a:schemeClr>
              </a:solidFill>
              <a:ea typeface="+mn-ea"/>
            </a:endParaRPr>
          </a:p>
          <a:p>
            <a:pPr lvl="1" eaLnBrk="1" fontAlgn="auto" hangingPunct="1">
              <a:lnSpc>
                <a:spcPct val="80000"/>
              </a:lnSpc>
              <a:spcAft>
                <a:spcPts val="0"/>
              </a:spcAft>
              <a:buClr>
                <a:schemeClr val="accent1">
                  <a:lumMod val="75000"/>
                </a:schemeClr>
              </a:buClr>
              <a:buFont typeface="Wingdings 2" pitchFamily="18" charset="2"/>
              <a:buChar char=""/>
              <a:defRPr/>
            </a:pPr>
            <a:r>
              <a:rPr lang="en-GB" sz="2000" dirty="0" smtClean="0">
                <a:solidFill>
                  <a:schemeClr val="tx1">
                    <a:lumMod val="65000"/>
                    <a:lumOff val="35000"/>
                  </a:schemeClr>
                </a:solidFill>
                <a:ea typeface="+mn-ea"/>
              </a:rPr>
              <a:t>Whether they are new or old visitors</a:t>
            </a:r>
          </a:p>
          <a:p>
            <a:pPr lvl="1" eaLnBrk="1" fontAlgn="auto" hangingPunct="1">
              <a:lnSpc>
                <a:spcPct val="80000"/>
              </a:lnSpc>
              <a:spcAft>
                <a:spcPts val="0"/>
              </a:spcAft>
              <a:buClr>
                <a:schemeClr val="accent1">
                  <a:lumMod val="75000"/>
                </a:schemeClr>
              </a:buClr>
              <a:buFont typeface="Wingdings 2" pitchFamily="18" charset="2"/>
              <a:buChar char=""/>
              <a:defRPr/>
            </a:pPr>
            <a:r>
              <a:rPr lang="en-GB" sz="2000" dirty="0" smtClean="0">
                <a:solidFill>
                  <a:schemeClr val="tx1">
                    <a:lumMod val="65000"/>
                    <a:lumOff val="35000"/>
                  </a:schemeClr>
                </a:solidFill>
                <a:ea typeface="+mn-ea"/>
              </a:rPr>
              <a:t>Where they came from (country)</a:t>
            </a:r>
            <a:endParaRPr lang="en-GB" sz="2000" dirty="0">
              <a:solidFill>
                <a:schemeClr val="tx1">
                  <a:lumMod val="65000"/>
                  <a:lumOff val="35000"/>
                </a:schemeClr>
              </a:solidFill>
              <a:ea typeface="+mn-ea"/>
            </a:endParaRPr>
          </a:p>
          <a:p>
            <a:pPr lvl="1" eaLnBrk="1" fontAlgn="auto" hangingPunct="1">
              <a:lnSpc>
                <a:spcPct val="80000"/>
              </a:lnSpc>
              <a:spcAft>
                <a:spcPts val="0"/>
              </a:spcAft>
              <a:buClr>
                <a:schemeClr val="accent1">
                  <a:lumMod val="75000"/>
                </a:schemeClr>
              </a:buClr>
              <a:buFont typeface="Wingdings 2" pitchFamily="18" charset="2"/>
              <a:buChar char=""/>
              <a:defRPr/>
            </a:pPr>
            <a:r>
              <a:rPr lang="en-GB" sz="2000" dirty="0" smtClean="0">
                <a:solidFill>
                  <a:schemeClr val="tx1">
                    <a:lumMod val="65000"/>
                    <a:lumOff val="35000"/>
                  </a:schemeClr>
                </a:solidFill>
                <a:ea typeface="+mn-ea"/>
              </a:rPr>
              <a:t>What web </a:t>
            </a:r>
            <a:r>
              <a:rPr lang="en-GB" sz="2000" dirty="0">
                <a:solidFill>
                  <a:schemeClr val="tx1">
                    <a:lumMod val="65000"/>
                    <a:lumOff val="35000"/>
                  </a:schemeClr>
                </a:solidFill>
                <a:ea typeface="+mn-ea"/>
              </a:rPr>
              <a:t>browsers </a:t>
            </a:r>
            <a:r>
              <a:rPr lang="en-GB" sz="2000" dirty="0" smtClean="0">
                <a:solidFill>
                  <a:schemeClr val="tx1">
                    <a:lumMod val="65000"/>
                    <a:lumOff val="35000"/>
                  </a:schemeClr>
                </a:solidFill>
                <a:ea typeface="+mn-ea"/>
              </a:rPr>
              <a:t>they were using?</a:t>
            </a:r>
            <a:endParaRPr lang="en-GB" sz="2000" dirty="0">
              <a:solidFill>
                <a:schemeClr val="tx1">
                  <a:lumMod val="65000"/>
                  <a:lumOff val="35000"/>
                </a:schemeClr>
              </a:solidFill>
              <a:ea typeface="+mn-ea"/>
            </a:endParaRPr>
          </a:p>
          <a:p>
            <a:pPr lvl="1" eaLnBrk="1" fontAlgn="auto" hangingPunct="1">
              <a:lnSpc>
                <a:spcPct val="80000"/>
              </a:lnSpc>
              <a:spcAft>
                <a:spcPts val="0"/>
              </a:spcAft>
              <a:buClr>
                <a:schemeClr val="accent1">
                  <a:lumMod val="75000"/>
                </a:schemeClr>
              </a:buClr>
              <a:buFont typeface="Wingdings 2" pitchFamily="18" charset="2"/>
              <a:buChar char=""/>
              <a:defRPr/>
            </a:pPr>
            <a:r>
              <a:rPr lang="en-GB" sz="2000" dirty="0" smtClean="0">
                <a:solidFill>
                  <a:schemeClr val="tx1">
                    <a:lumMod val="65000"/>
                    <a:lumOff val="35000"/>
                  </a:schemeClr>
                </a:solidFill>
                <a:ea typeface="+mn-ea"/>
              </a:rPr>
              <a:t>What operating </a:t>
            </a:r>
            <a:r>
              <a:rPr lang="en-GB" sz="2000" dirty="0">
                <a:solidFill>
                  <a:schemeClr val="tx1">
                    <a:lumMod val="65000"/>
                    <a:lumOff val="35000"/>
                  </a:schemeClr>
                </a:solidFill>
                <a:ea typeface="+mn-ea"/>
              </a:rPr>
              <a:t>systems </a:t>
            </a:r>
            <a:r>
              <a:rPr lang="en-GB" sz="2000" dirty="0" smtClean="0">
                <a:solidFill>
                  <a:schemeClr val="tx1">
                    <a:lumMod val="65000"/>
                    <a:lumOff val="35000"/>
                  </a:schemeClr>
                </a:solidFill>
                <a:ea typeface="+mn-ea"/>
              </a:rPr>
              <a:t>they were using</a:t>
            </a:r>
            <a:endParaRPr lang="en-GB" sz="2000" dirty="0">
              <a:solidFill>
                <a:schemeClr val="tx1">
                  <a:lumMod val="65000"/>
                  <a:lumOff val="35000"/>
                </a:schemeClr>
              </a:solidFill>
              <a:ea typeface="+mn-ea"/>
            </a:endParaRPr>
          </a:p>
          <a:p>
            <a:pPr lvl="1" eaLnBrk="1" fontAlgn="auto" hangingPunct="1">
              <a:lnSpc>
                <a:spcPct val="80000"/>
              </a:lnSpc>
              <a:spcAft>
                <a:spcPts val="0"/>
              </a:spcAft>
              <a:buClr>
                <a:schemeClr val="accent1">
                  <a:lumMod val="75000"/>
                </a:schemeClr>
              </a:buClr>
              <a:buFont typeface="Wingdings 2" pitchFamily="18" charset="2"/>
              <a:buChar char=""/>
              <a:defRPr/>
            </a:pPr>
            <a:r>
              <a:rPr lang="en-GB" sz="2000" dirty="0" smtClean="0">
                <a:solidFill>
                  <a:schemeClr val="tx1">
                    <a:lumMod val="65000"/>
                    <a:lumOff val="35000"/>
                  </a:schemeClr>
                </a:solidFill>
                <a:ea typeface="+mn-ea"/>
              </a:rPr>
              <a:t>Where they entered the site </a:t>
            </a:r>
            <a:r>
              <a:rPr lang="en-GB" sz="2000" dirty="0">
                <a:solidFill>
                  <a:schemeClr val="tx1">
                    <a:lumMod val="65000"/>
                    <a:lumOff val="35000"/>
                  </a:schemeClr>
                </a:solidFill>
                <a:ea typeface="+mn-ea"/>
              </a:rPr>
              <a:t>and </a:t>
            </a:r>
            <a:r>
              <a:rPr lang="en-GB" sz="2000" dirty="0" smtClean="0">
                <a:solidFill>
                  <a:schemeClr val="tx1">
                    <a:lumMod val="65000"/>
                    <a:lumOff val="35000"/>
                  </a:schemeClr>
                </a:solidFill>
                <a:ea typeface="+mn-ea"/>
              </a:rPr>
              <a:t>exited it</a:t>
            </a:r>
            <a:br>
              <a:rPr lang="en-GB" sz="2000" dirty="0" smtClean="0">
                <a:solidFill>
                  <a:schemeClr val="tx1">
                    <a:lumMod val="65000"/>
                    <a:lumOff val="35000"/>
                  </a:schemeClr>
                </a:solidFill>
                <a:ea typeface="+mn-ea"/>
              </a:rPr>
            </a:br>
            <a:endParaRPr lang="en-GB" sz="2000" dirty="0">
              <a:solidFill>
                <a:schemeClr val="tx1">
                  <a:lumMod val="65000"/>
                  <a:lumOff val="35000"/>
                </a:schemeClr>
              </a:solidFill>
              <a:ea typeface="+mn-ea"/>
            </a:endParaRPr>
          </a:p>
          <a:p>
            <a:pPr lvl="1" eaLnBrk="1" fontAlgn="auto" hangingPunct="1">
              <a:lnSpc>
                <a:spcPct val="80000"/>
              </a:lnSpc>
              <a:spcAft>
                <a:spcPts val="0"/>
              </a:spcAft>
              <a:buClr>
                <a:schemeClr val="accent1">
                  <a:lumMod val="75000"/>
                </a:schemeClr>
              </a:buClr>
              <a:buFont typeface="Wingdings 2" pitchFamily="18" charset="2"/>
              <a:buChar char=""/>
              <a:defRPr/>
            </a:pPr>
            <a:r>
              <a:rPr lang="en-GB" sz="1800" dirty="0" smtClean="0">
                <a:solidFill>
                  <a:schemeClr val="tx1">
                    <a:lumMod val="65000"/>
                    <a:lumOff val="35000"/>
                  </a:schemeClr>
                </a:solidFill>
                <a:ea typeface="+mn-ea"/>
              </a:rPr>
              <a:t>And much more …</a:t>
            </a:r>
            <a:endParaRPr lang="en-GB" sz="1800" dirty="0">
              <a:solidFill>
                <a:schemeClr val="tx1">
                  <a:lumMod val="65000"/>
                  <a:lumOff val="35000"/>
                </a:schemeClr>
              </a:solidFill>
              <a:ea typeface="+mn-ea"/>
            </a:endParaRPr>
          </a:p>
          <a:p>
            <a:pPr eaLnBrk="1" fontAlgn="auto" hangingPunct="1">
              <a:lnSpc>
                <a:spcPct val="80000"/>
              </a:lnSpc>
              <a:spcAft>
                <a:spcPts val="0"/>
              </a:spcAft>
              <a:buClr>
                <a:schemeClr val="accent1">
                  <a:lumMod val="60000"/>
                  <a:lumOff val="40000"/>
                </a:schemeClr>
              </a:buClr>
              <a:buFont typeface="Wingdings 2" pitchFamily="18" charset="2"/>
              <a:buChar char=""/>
              <a:defRPr/>
            </a:pPr>
            <a:endParaRPr lang="en-GB" sz="2000" dirty="0">
              <a:solidFill>
                <a:schemeClr val="tx1">
                  <a:lumMod val="65000"/>
                  <a:lumOff val="35000"/>
                </a:schemeClr>
              </a:solidFill>
              <a:ea typeface="+mn-ea"/>
              <a:cs typeface="+mn-cs"/>
            </a:endParaRPr>
          </a:p>
        </p:txBody>
      </p:sp>
    </p:spTree>
    <p:extLst>
      <p:ext uri="{BB962C8B-B14F-4D97-AF65-F5344CB8AC3E}">
        <p14:creationId xmlns:p14="http://schemas.microsoft.com/office/powerpoint/2010/main" val="6378271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2"/>
          <p:cNvSpPr>
            <a:spLocks noGrp="1" noChangeArrowheads="1"/>
          </p:cNvSpPr>
          <p:nvPr>
            <p:ph type="title"/>
          </p:nvPr>
        </p:nvSpPr>
        <p:spPr>
          <a:xfrm>
            <a:off x="468313" y="333375"/>
            <a:ext cx="8280400" cy="574675"/>
          </a:xfrm>
        </p:spPr>
        <p:txBody>
          <a:bodyPr>
            <a:normAutofit fontScale="90000"/>
          </a:bodyPr>
          <a:lstStyle/>
          <a:p>
            <a:pPr eaLnBrk="1" hangingPunct="1"/>
            <a:r>
              <a:rPr lang="en-GB">
                <a:latin typeface="News Gothic MT" charset="0"/>
              </a:rPr>
              <a:t>How do they do it? – Log files</a:t>
            </a:r>
          </a:p>
        </p:txBody>
      </p:sp>
      <p:sp>
        <p:nvSpPr>
          <p:cNvPr id="421891" name="Rectangle 3"/>
          <p:cNvSpPr>
            <a:spLocks noChangeArrowheads="1"/>
          </p:cNvSpPr>
          <p:nvPr/>
        </p:nvSpPr>
        <p:spPr bwMode="auto">
          <a:xfrm>
            <a:off x="468313" y="1547813"/>
            <a:ext cx="8064500" cy="5078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r>
              <a:rPr lang="en-GB" sz="3600" dirty="0">
                <a:effectLst>
                  <a:outerShdw blurRad="38100" dist="38100" dir="2700000" algn="tl">
                    <a:srgbClr val="000000"/>
                  </a:outerShdw>
                </a:effectLst>
                <a:latin typeface="Arial" charset="0"/>
                <a:cs typeface="Arial" charset="0"/>
              </a:rPr>
              <a:t>Every time you  click …</a:t>
            </a:r>
          </a:p>
          <a:p>
            <a:pPr>
              <a:defRPr/>
            </a:pPr>
            <a:endParaRPr lang="en-GB" dirty="0">
              <a:solidFill>
                <a:schemeClr val="tx2"/>
              </a:solidFill>
              <a:effectLst>
                <a:outerShdw blurRad="38100" dist="38100" dir="2700000" algn="tl">
                  <a:srgbClr val="000000"/>
                </a:outerShdw>
              </a:effectLst>
              <a:latin typeface="Arial"/>
              <a:cs typeface="Arial"/>
            </a:endParaRPr>
          </a:p>
          <a:p>
            <a:pPr>
              <a:defRPr/>
            </a:pPr>
            <a:r>
              <a:rPr lang="en-GB" dirty="0">
                <a:solidFill>
                  <a:schemeClr val="tx2"/>
                </a:solidFill>
                <a:effectLst>
                  <a:outerShdw blurRad="38100" dist="38100" dir="2700000" algn="tl">
                    <a:srgbClr val="000000"/>
                  </a:outerShdw>
                </a:effectLst>
                <a:latin typeface="Arial"/>
                <a:cs typeface="Arial"/>
              </a:rPr>
              <a:t>212.219.178.50 - - [05/Nov/2003:19:46:42 -0800] </a:t>
            </a:r>
            <a:r>
              <a:rPr lang="ja-JP" altLang="en-GB" dirty="0">
                <a:solidFill>
                  <a:schemeClr val="tx2"/>
                </a:solidFill>
                <a:effectLst>
                  <a:outerShdw blurRad="38100" dist="38100" dir="2700000" algn="tl">
                    <a:srgbClr val="000000"/>
                  </a:outerShdw>
                </a:effectLst>
                <a:latin typeface="Arial"/>
                <a:cs typeface="Arial"/>
              </a:rPr>
              <a:t>“</a:t>
            </a:r>
            <a:r>
              <a:rPr lang="en-GB" dirty="0">
                <a:solidFill>
                  <a:schemeClr val="tx2"/>
                </a:solidFill>
                <a:effectLst>
                  <a:outerShdw blurRad="38100" dist="38100" dir="2700000" algn="tl">
                    <a:srgbClr val="000000"/>
                  </a:outerShdw>
                </a:effectLst>
                <a:latin typeface="Arial"/>
                <a:cs typeface="Arial"/>
              </a:rPr>
              <a:t>GET /</a:t>
            </a:r>
            <a:r>
              <a:rPr lang="en-GB" dirty="0" err="1">
                <a:solidFill>
                  <a:schemeClr val="tx2"/>
                </a:solidFill>
                <a:effectLst>
                  <a:outerShdw blurRad="38100" dist="38100" dir="2700000" algn="tl">
                    <a:srgbClr val="000000"/>
                  </a:outerShdw>
                </a:effectLst>
                <a:latin typeface="Arial"/>
                <a:cs typeface="Arial"/>
              </a:rPr>
              <a:t>welcome.html</a:t>
            </a:r>
            <a:r>
              <a:rPr lang="en-GB" dirty="0">
                <a:solidFill>
                  <a:schemeClr val="tx2"/>
                </a:solidFill>
                <a:effectLst>
                  <a:outerShdw blurRad="38100" dist="38100" dir="2700000" algn="tl">
                    <a:srgbClr val="000000"/>
                  </a:outerShdw>
                </a:effectLst>
                <a:latin typeface="Arial"/>
                <a:cs typeface="Arial"/>
              </a:rPr>
              <a:t> HTTP/1.1</a:t>
            </a:r>
            <a:r>
              <a:rPr lang="ja-JP" altLang="en-GB" dirty="0">
                <a:solidFill>
                  <a:schemeClr val="tx2"/>
                </a:solidFill>
                <a:effectLst>
                  <a:outerShdw blurRad="38100" dist="38100" dir="2700000" algn="tl">
                    <a:srgbClr val="000000"/>
                  </a:outerShdw>
                </a:effectLst>
                <a:latin typeface="Arial"/>
                <a:cs typeface="Arial"/>
              </a:rPr>
              <a:t>”</a:t>
            </a:r>
            <a:r>
              <a:rPr lang="en-GB" dirty="0">
                <a:solidFill>
                  <a:schemeClr val="tx2"/>
                </a:solidFill>
                <a:effectLst>
                  <a:outerShdw blurRad="38100" dist="38100" dir="2700000" algn="tl">
                    <a:srgbClr val="000000"/>
                  </a:outerShdw>
                </a:effectLst>
                <a:latin typeface="Arial"/>
                <a:cs typeface="Arial"/>
              </a:rPr>
              <a:t> 200 22838 </a:t>
            </a:r>
            <a:r>
              <a:rPr lang="ja-JP" altLang="en-GB" dirty="0">
                <a:solidFill>
                  <a:schemeClr val="tx2"/>
                </a:solidFill>
                <a:effectLst>
                  <a:outerShdw blurRad="38100" dist="38100" dir="2700000" algn="tl">
                    <a:srgbClr val="000000"/>
                  </a:outerShdw>
                </a:effectLst>
                <a:latin typeface="Arial"/>
                <a:cs typeface="Arial"/>
              </a:rPr>
              <a:t>“</a:t>
            </a:r>
            <a:r>
              <a:rPr lang="en-GB" dirty="0">
                <a:solidFill>
                  <a:schemeClr val="tx2"/>
                </a:solidFill>
                <a:effectLst>
                  <a:outerShdw blurRad="38100" dist="38100" dir="2700000" algn="tl">
                    <a:srgbClr val="000000"/>
                  </a:outerShdw>
                </a:effectLst>
                <a:latin typeface="Arial"/>
                <a:cs typeface="Arial"/>
              </a:rPr>
              <a:t>-</a:t>
            </a:r>
            <a:r>
              <a:rPr lang="ja-JP" altLang="en-GB" dirty="0">
                <a:solidFill>
                  <a:schemeClr val="tx2"/>
                </a:solidFill>
                <a:effectLst>
                  <a:outerShdw blurRad="38100" dist="38100" dir="2700000" algn="tl">
                    <a:srgbClr val="000000"/>
                  </a:outerShdw>
                </a:effectLst>
                <a:latin typeface="Arial"/>
                <a:cs typeface="Arial"/>
              </a:rPr>
              <a:t>”</a:t>
            </a:r>
            <a:r>
              <a:rPr lang="en-GB" dirty="0">
                <a:solidFill>
                  <a:schemeClr val="tx2"/>
                </a:solidFill>
                <a:effectLst>
                  <a:outerShdw blurRad="38100" dist="38100" dir="2700000" algn="tl">
                    <a:srgbClr val="000000"/>
                  </a:outerShdw>
                </a:effectLst>
                <a:latin typeface="Arial"/>
                <a:cs typeface="Arial"/>
              </a:rPr>
              <a:t> </a:t>
            </a:r>
            <a:r>
              <a:rPr lang="ja-JP" altLang="en-GB" dirty="0">
                <a:solidFill>
                  <a:schemeClr val="tx2"/>
                </a:solidFill>
                <a:effectLst>
                  <a:outerShdw blurRad="38100" dist="38100" dir="2700000" algn="tl">
                    <a:srgbClr val="000000"/>
                  </a:outerShdw>
                </a:effectLst>
                <a:latin typeface="Arial"/>
                <a:cs typeface="Arial"/>
              </a:rPr>
              <a:t>“</a:t>
            </a:r>
            <a:r>
              <a:rPr lang="en-GB" dirty="0">
                <a:solidFill>
                  <a:schemeClr val="tx2"/>
                </a:solidFill>
                <a:effectLst>
                  <a:outerShdw blurRad="38100" dist="38100" dir="2700000" algn="tl">
                    <a:srgbClr val="000000"/>
                  </a:outerShdw>
                </a:effectLst>
                <a:latin typeface="Arial"/>
                <a:cs typeface="Arial"/>
              </a:rPr>
              <a:t>Mozilla/4.0 (compatible; MSIE 6.0; Windows NT 5.1)</a:t>
            </a:r>
          </a:p>
          <a:p>
            <a:pPr>
              <a:defRPr/>
            </a:pPr>
            <a:endParaRPr lang="en-GB" dirty="0">
              <a:solidFill>
                <a:schemeClr val="tx2"/>
              </a:solidFill>
              <a:effectLst>
                <a:outerShdw blurRad="38100" dist="38100" dir="2700000" algn="tl">
                  <a:srgbClr val="000000"/>
                </a:outerShdw>
              </a:effectLst>
              <a:latin typeface="Arial"/>
              <a:cs typeface="Arial"/>
            </a:endParaRPr>
          </a:p>
          <a:p>
            <a:pPr>
              <a:defRPr/>
            </a:pPr>
            <a:r>
              <a:rPr lang="en-GB" dirty="0">
                <a:effectLst>
                  <a:outerShdw blurRad="38100" dist="38100" dir="2700000" algn="tl">
                    <a:srgbClr val="000000"/>
                  </a:outerShdw>
                </a:effectLst>
                <a:latin typeface="Arial"/>
                <a:cs typeface="Arial"/>
              </a:rPr>
              <a:t>211.219.178.50 :Who asked for the file. </a:t>
            </a:r>
            <a:r>
              <a:rPr lang="en-GB" dirty="0">
                <a:effectLst>
                  <a:outerShdw blurRad="38100" dist="38100" dir="2700000" algn="tl">
                    <a:srgbClr val="000000"/>
                  </a:outerShdw>
                </a:effectLst>
                <a:latin typeface="Arial"/>
                <a:cs typeface="Arial"/>
                <a:hlinkClick r:id="rId2"/>
              </a:rPr>
              <a:t>http://remote.12dt.com/rns/</a:t>
            </a:r>
            <a:br>
              <a:rPr lang="en-GB" dirty="0">
                <a:effectLst>
                  <a:outerShdw blurRad="38100" dist="38100" dir="2700000" algn="tl">
                    <a:srgbClr val="000000"/>
                  </a:outerShdw>
                </a:effectLst>
                <a:latin typeface="Arial"/>
                <a:cs typeface="Arial"/>
                <a:hlinkClick r:id="rId2"/>
              </a:rPr>
            </a:br>
            <a:endParaRPr lang="en-GB" dirty="0">
              <a:effectLst>
                <a:outerShdw blurRad="38100" dist="38100" dir="2700000" algn="tl">
                  <a:srgbClr val="000000"/>
                </a:outerShdw>
              </a:effectLst>
              <a:latin typeface="Arial"/>
              <a:cs typeface="Arial"/>
            </a:endParaRPr>
          </a:p>
          <a:p>
            <a:pPr>
              <a:defRPr/>
            </a:pPr>
            <a:r>
              <a:rPr lang="en-GB" dirty="0">
                <a:effectLst>
                  <a:outerShdw blurRad="38100" dist="38100" dir="2700000" algn="tl">
                    <a:srgbClr val="000000"/>
                  </a:outerShdw>
                </a:effectLst>
                <a:latin typeface="Arial"/>
                <a:cs typeface="Arial"/>
              </a:rPr>
              <a:t>[05/Nov/2003:19:46:42 -0800  :When / Where GMT</a:t>
            </a:r>
          </a:p>
          <a:p>
            <a:pPr>
              <a:defRPr/>
            </a:pPr>
            <a:endParaRPr lang="en-GB" dirty="0">
              <a:effectLst>
                <a:outerShdw blurRad="38100" dist="38100" dir="2700000" algn="tl">
                  <a:srgbClr val="000000"/>
                </a:outerShdw>
              </a:effectLst>
              <a:latin typeface="Arial"/>
              <a:cs typeface="Arial"/>
            </a:endParaRPr>
          </a:p>
          <a:p>
            <a:pPr>
              <a:defRPr/>
            </a:pPr>
            <a:r>
              <a:rPr lang="ja-JP" altLang="en-GB" dirty="0">
                <a:effectLst>
                  <a:outerShdw blurRad="38100" dist="38100" dir="2700000" algn="tl">
                    <a:srgbClr val="000000"/>
                  </a:outerShdw>
                </a:effectLst>
                <a:latin typeface="Arial"/>
                <a:cs typeface="Arial"/>
              </a:rPr>
              <a:t>“</a:t>
            </a:r>
            <a:r>
              <a:rPr lang="en-GB" dirty="0">
                <a:effectLst>
                  <a:outerShdw blurRad="38100" dist="38100" dir="2700000" algn="tl">
                    <a:srgbClr val="000000"/>
                  </a:outerShdw>
                </a:effectLst>
                <a:latin typeface="Arial"/>
                <a:cs typeface="Arial"/>
              </a:rPr>
              <a:t>GET /</a:t>
            </a:r>
            <a:r>
              <a:rPr lang="en-GB" dirty="0" err="1">
                <a:effectLst>
                  <a:outerShdw blurRad="38100" dist="38100" dir="2700000" algn="tl">
                    <a:srgbClr val="000000"/>
                  </a:outerShdw>
                </a:effectLst>
                <a:latin typeface="Arial"/>
                <a:cs typeface="Arial"/>
              </a:rPr>
              <a:t>welcome.html</a:t>
            </a:r>
            <a:r>
              <a:rPr lang="en-GB" dirty="0">
                <a:effectLst>
                  <a:outerShdw blurRad="38100" dist="38100" dir="2700000" algn="tl">
                    <a:srgbClr val="000000"/>
                  </a:outerShdw>
                </a:effectLst>
                <a:latin typeface="Arial"/>
                <a:cs typeface="Arial"/>
              </a:rPr>
              <a:t> HTTP/1.1</a:t>
            </a:r>
            <a:r>
              <a:rPr lang="ja-JP" altLang="en-GB" dirty="0">
                <a:effectLst>
                  <a:outerShdw blurRad="38100" dist="38100" dir="2700000" algn="tl">
                    <a:srgbClr val="000000"/>
                  </a:outerShdw>
                </a:effectLst>
                <a:latin typeface="Arial"/>
                <a:cs typeface="Arial"/>
              </a:rPr>
              <a:t>”</a:t>
            </a:r>
            <a:r>
              <a:rPr lang="en-GB" dirty="0">
                <a:effectLst>
                  <a:outerShdw blurRad="38100" dist="38100" dir="2700000" algn="tl">
                    <a:srgbClr val="000000"/>
                  </a:outerShdw>
                </a:effectLst>
                <a:latin typeface="Arial"/>
                <a:cs typeface="Arial"/>
              </a:rPr>
              <a:t> :What they asked for</a:t>
            </a:r>
          </a:p>
          <a:p>
            <a:pPr>
              <a:defRPr/>
            </a:pPr>
            <a:endParaRPr lang="en-GB" dirty="0">
              <a:effectLst>
                <a:outerShdw blurRad="38100" dist="38100" dir="2700000" algn="tl">
                  <a:srgbClr val="000000"/>
                </a:outerShdw>
              </a:effectLst>
              <a:latin typeface="Arial"/>
              <a:cs typeface="Arial"/>
            </a:endParaRPr>
          </a:p>
          <a:p>
            <a:pPr>
              <a:defRPr/>
            </a:pPr>
            <a:r>
              <a:rPr lang="en-GB" dirty="0">
                <a:effectLst>
                  <a:outerShdw blurRad="38100" dist="38100" dir="2700000" algn="tl">
                    <a:srgbClr val="000000"/>
                  </a:outerShdw>
                </a:effectLst>
                <a:latin typeface="Arial"/>
                <a:cs typeface="Arial"/>
              </a:rPr>
              <a:t>200 22838 :The response.  Fine here</a:t>
            </a:r>
            <a:r>
              <a:rPr lang="ja-JP" altLang="en-GB" dirty="0">
                <a:effectLst>
                  <a:outerShdw blurRad="38100" dist="38100" dir="2700000" algn="tl">
                    <a:srgbClr val="000000"/>
                  </a:outerShdw>
                </a:effectLst>
                <a:latin typeface="Arial"/>
                <a:cs typeface="Arial"/>
              </a:rPr>
              <a:t>’</a:t>
            </a:r>
            <a:r>
              <a:rPr lang="en-GB" dirty="0">
                <a:effectLst>
                  <a:outerShdw blurRad="38100" dist="38100" dir="2700000" algn="tl">
                    <a:srgbClr val="000000"/>
                  </a:outerShdw>
                </a:effectLst>
                <a:latin typeface="Arial"/>
                <a:cs typeface="Arial"/>
              </a:rPr>
              <a:t>s the 22838bytes you asked for</a:t>
            </a:r>
          </a:p>
          <a:p>
            <a:pPr>
              <a:defRPr/>
            </a:pPr>
            <a:endParaRPr lang="en-GB" dirty="0">
              <a:effectLst>
                <a:outerShdw blurRad="38100" dist="38100" dir="2700000" algn="tl">
                  <a:srgbClr val="000000"/>
                </a:outerShdw>
              </a:effectLst>
              <a:latin typeface="Arial"/>
              <a:cs typeface="Arial"/>
            </a:endParaRPr>
          </a:p>
          <a:p>
            <a:pPr>
              <a:defRPr/>
            </a:pPr>
            <a:r>
              <a:rPr lang="ja-JP" altLang="en-GB" dirty="0">
                <a:effectLst>
                  <a:outerShdw blurRad="38100" dist="38100" dir="2700000" algn="tl">
                    <a:srgbClr val="000000"/>
                  </a:outerShdw>
                </a:effectLst>
                <a:latin typeface="Arial"/>
                <a:cs typeface="Arial"/>
              </a:rPr>
              <a:t>“</a:t>
            </a:r>
            <a:r>
              <a:rPr lang="en-GB" dirty="0">
                <a:effectLst>
                  <a:outerShdw blurRad="38100" dist="38100" dir="2700000" algn="tl">
                    <a:srgbClr val="000000"/>
                  </a:outerShdw>
                </a:effectLst>
                <a:latin typeface="Arial"/>
                <a:cs typeface="Arial"/>
              </a:rPr>
              <a:t>-</a:t>
            </a:r>
            <a:r>
              <a:rPr lang="ja-JP" altLang="en-GB" dirty="0">
                <a:effectLst>
                  <a:outerShdw blurRad="38100" dist="38100" dir="2700000" algn="tl">
                    <a:srgbClr val="000000"/>
                  </a:outerShdw>
                </a:effectLst>
                <a:latin typeface="Arial"/>
                <a:cs typeface="Arial"/>
              </a:rPr>
              <a:t>”</a:t>
            </a:r>
            <a:r>
              <a:rPr lang="en-GB" dirty="0">
                <a:effectLst>
                  <a:outerShdw blurRad="38100" dist="38100" dir="2700000" algn="tl">
                    <a:srgbClr val="000000"/>
                  </a:outerShdw>
                </a:effectLst>
                <a:latin typeface="Arial"/>
                <a:cs typeface="Arial"/>
              </a:rPr>
              <a:t> :Where they came from :They typed this in -or it was a bookmark-</a:t>
            </a:r>
          </a:p>
          <a:p>
            <a:pPr>
              <a:defRPr/>
            </a:pPr>
            <a:endParaRPr lang="en-GB" dirty="0">
              <a:effectLst>
                <a:outerShdw blurRad="38100" dist="38100" dir="2700000" algn="tl">
                  <a:srgbClr val="000000"/>
                </a:outerShdw>
              </a:effectLst>
              <a:latin typeface="Arial"/>
              <a:cs typeface="Arial"/>
            </a:endParaRPr>
          </a:p>
          <a:p>
            <a:pPr>
              <a:defRPr/>
            </a:pPr>
            <a:r>
              <a:rPr lang="ja-JP" altLang="en-GB" dirty="0">
                <a:effectLst>
                  <a:outerShdw blurRad="38100" dist="38100" dir="2700000" algn="tl">
                    <a:srgbClr val="000000"/>
                  </a:outerShdw>
                </a:effectLst>
                <a:latin typeface="Arial"/>
                <a:cs typeface="Arial"/>
              </a:rPr>
              <a:t>“</a:t>
            </a:r>
            <a:r>
              <a:rPr lang="en-GB" dirty="0">
                <a:effectLst>
                  <a:outerShdw blurRad="38100" dist="38100" dir="2700000" algn="tl">
                    <a:srgbClr val="000000"/>
                  </a:outerShdw>
                </a:effectLst>
                <a:latin typeface="Arial"/>
                <a:cs typeface="Arial"/>
              </a:rPr>
              <a:t>Mozilla/4.0 (compatible; MSIE 6.0; Windows NT 5.1)  :What they were using</a:t>
            </a:r>
          </a:p>
          <a:p>
            <a:pPr>
              <a:defRPr/>
            </a:pPr>
            <a:endParaRPr lang="en-GB" dirty="0">
              <a:effectLst>
                <a:outerShdw blurRad="38100" dist="38100" dir="2700000" algn="tl">
                  <a:srgbClr val="000000"/>
                </a:outerShdw>
              </a:effectLst>
              <a:latin typeface="Arial"/>
              <a:cs typeface="Arial"/>
            </a:endParaRPr>
          </a:p>
        </p:txBody>
      </p:sp>
    </p:spTree>
    <p:extLst>
      <p:ext uri="{BB962C8B-B14F-4D97-AF65-F5344CB8AC3E}">
        <p14:creationId xmlns:p14="http://schemas.microsoft.com/office/powerpoint/2010/main" val="2610608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a:xfrm>
            <a:off x="457200" y="274638"/>
            <a:ext cx="8229600" cy="633412"/>
          </a:xfrm>
        </p:spPr>
        <p:txBody>
          <a:bodyPr/>
          <a:lstStyle/>
          <a:p>
            <a:pPr eaLnBrk="1" hangingPunct="1"/>
            <a:r>
              <a:rPr lang="en-GB" sz="2800">
                <a:latin typeface="News Gothic MT" charset="0"/>
              </a:rPr>
              <a:t>The tools analysis of all the log entries</a:t>
            </a:r>
          </a:p>
        </p:txBody>
      </p:sp>
      <p:pic>
        <p:nvPicPr>
          <p:cNvPr id="422915"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95288" y="1341438"/>
            <a:ext cx="7596187" cy="2487612"/>
          </a:xfrm>
          <a:noFill/>
          <a:extLst>
            <a:ext uri="{91240B29-F687-4f45-9708-019B960494DF}">
              <a14:hiddenLine xmlns:a14="http://schemas.microsoft.com/office/drawing/2010/main" w="12700">
                <a:solidFill>
                  <a:schemeClr val="tx1"/>
                </a:solidFill>
                <a:miter lim="800000"/>
                <a:headEnd type="none" w="sm" len="sm"/>
                <a:tailEnd type="none" w="sm" len="sm"/>
              </a14:hiddenLine>
            </a:ext>
          </a:extLst>
        </p:spPr>
      </p:pic>
      <p:sp>
        <p:nvSpPr>
          <p:cNvPr id="422916" name="Rectangle 4"/>
          <p:cNvSpPr>
            <a:spLocks noChangeArrowheads="1"/>
          </p:cNvSpPr>
          <p:nvPr/>
        </p:nvSpPr>
        <p:spPr bwMode="auto">
          <a:xfrm>
            <a:off x="457200" y="4005263"/>
            <a:ext cx="8229600" cy="2125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marL="342900" indent="-342900">
              <a:spcBef>
                <a:spcPct val="20000"/>
              </a:spcBef>
              <a:buClr>
                <a:schemeClr val="hlink"/>
              </a:buClr>
              <a:buSzPct val="80000"/>
              <a:buFont typeface="Wingdings" charset="0"/>
              <a:buChar char="n"/>
              <a:defRPr/>
            </a:pPr>
            <a:r>
              <a:rPr lang="en-GB" sz="1700">
                <a:effectLst>
                  <a:outerShdw blurRad="38100" dist="38100" dir="2700000" algn="tl">
                    <a:srgbClr val="000000"/>
                  </a:outerShdw>
                </a:effectLst>
                <a:latin typeface="Palatino Linotype" charset="0"/>
                <a:cs typeface="Arial" charset="0"/>
              </a:rPr>
              <a:t>Reverse DNS lookup</a:t>
            </a:r>
          </a:p>
          <a:p>
            <a:pPr marL="742950" lvl="1" indent="-285750">
              <a:spcBef>
                <a:spcPct val="20000"/>
              </a:spcBef>
              <a:buClr>
                <a:schemeClr val="tx1"/>
              </a:buClr>
              <a:buFontTx/>
              <a:buChar char="–"/>
              <a:defRPr/>
            </a:pPr>
            <a:r>
              <a:rPr lang="en-GB" sz="1700">
                <a:effectLst>
                  <a:outerShdw blurRad="38100" dist="38100" dir="2700000" algn="tl">
                    <a:srgbClr val="000000"/>
                  </a:outerShdw>
                </a:effectLst>
                <a:latin typeface="Palatino Linotype" charset="0"/>
                <a:ea typeface="Arial" charset="0"/>
                <a:cs typeface="Arial" charset="0"/>
                <a:hlinkClick r:id="rId3"/>
              </a:rPr>
              <a:t>http://remote.12dt.com/rns/</a:t>
            </a:r>
            <a:br>
              <a:rPr lang="en-GB" sz="1700">
                <a:effectLst>
                  <a:outerShdw blurRad="38100" dist="38100" dir="2700000" algn="tl">
                    <a:srgbClr val="000000"/>
                  </a:outerShdw>
                </a:effectLst>
                <a:latin typeface="Palatino Linotype" charset="0"/>
                <a:ea typeface="Arial" charset="0"/>
                <a:cs typeface="Arial" charset="0"/>
                <a:hlinkClick r:id="rId3"/>
              </a:rPr>
            </a:br>
            <a:endParaRPr lang="en-GB" sz="1700">
              <a:effectLst>
                <a:outerShdw blurRad="38100" dist="38100" dir="2700000" algn="tl">
                  <a:srgbClr val="000000"/>
                </a:outerShdw>
              </a:effectLst>
              <a:latin typeface="Palatino Linotype" charset="0"/>
              <a:ea typeface="Arial" charset="0"/>
              <a:cs typeface="Arial" charset="0"/>
            </a:endParaRPr>
          </a:p>
          <a:p>
            <a:pPr marL="342900" indent="-342900">
              <a:spcBef>
                <a:spcPct val="20000"/>
              </a:spcBef>
              <a:buClr>
                <a:schemeClr val="hlink"/>
              </a:buClr>
              <a:buSzPct val="80000"/>
              <a:buFont typeface="Wingdings" charset="0"/>
              <a:buChar char="n"/>
              <a:defRPr/>
            </a:pPr>
            <a:r>
              <a:rPr lang="en-GB" sz="1700">
                <a:effectLst>
                  <a:outerShdw blurRad="38100" dist="38100" dir="2700000" algn="tl">
                    <a:srgbClr val="000000"/>
                  </a:outerShdw>
                </a:effectLst>
                <a:latin typeface="Palatino Linotype" charset="0"/>
                <a:cs typeface="Arial" charset="0"/>
              </a:rPr>
              <a:t>DNS search and other bits and pieces</a:t>
            </a:r>
          </a:p>
          <a:p>
            <a:pPr marL="742950" lvl="1" indent="-285750">
              <a:spcBef>
                <a:spcPct val="20000"/>
              </a:spcBef>
              <a:buClr>
                <a:schemeClr val="tx1"/>
              </a:buClr>
              <a:buFontTx/>
              <a:buChar char="–"/>
              <a:defRPr/>
            </a:pPr>
            <a:r>
              <a:rPr lang="en-GB" sz="1700">
                <a:effectLst>
                  <a:outerShdw blurRad="38100" dist="38100" dir="2700000" algn="tl">
                    <a:srgbClr val="000000"/>
                  </a:outerShdw>
                </a:effectLst>
                <a:latin typeface="Palatino Linotype" charset="0"/>
                <a:ea typeface="Arial" charset="0"/>
                <a:cs typeface="Arial" charset="0"/>
                <a:hlinkClick r:id="rId4"/>
              </a:rPr>
              <a:t>http://www.dnsstuff.com/</a:t>
            </a:r>
          </a:p>
          <a:p>
            <a:pPr marL="742950" lvl="1" indent="-285750">
              <a:spcBef>
                <a:spcPct val="20000"/>
              </a:spcBef>
              <a:buClr>
                <a:schemeClr val="tx1"/>
              </a:buClr>
              <a:buFontTx/>
              <a:buChar char="–"/>
              <a:defRPr/>
            </a:pPr>
            <a:r>
              <a:rPr lang="en-GB" sz="1700">
                <a:effectLst>
                  <a:outerShdw blurRad="38100" dist="38100" dir="2700000" algn="tl">
                    <a:srgbClr val="000000"/>
                  </a:outerShdw>
                </a:effectLst>
                <a:latin typeface="Palatino Linotype" charset="0"/>
                <a:ea typeface="Arial" charset="0"/>
                <a:cs typeface="Arial" charset="0"/>
              </a:rPr>
              <a:t>http://network-tools.com/</a:t>
            </a:r>
          </a:p>
          <a:p>
            <a:pPr marL="742950" lvl="1" indent="-285750">
              <a:spcBef>
                <a:spcPct val="20000"/>
              </a:spcBef>
              <a:buClr>
                <a:schemeClr val="tx1"/>
              </a:buClr>
              <a:buFontTx/>
              <a:buChar char="–"/>
              <a:defRPr/>
            </a:pPr>
            <a:r>
              <a:rPr lang="en-GB" sz="1700">
                <a:effectLst>
                  <a:outerShdw blurRad="38100" dist="38100" dir="2700000" algn="tl">
                    <a:srgbClr val="000000"/>
                  </a:outerShdw>
                </a:effectLst>
                <a:latin typeface="Palatino Linotype" charset="0"/>
                <a:ea typeface="Arial" charset="0"/>
                <a:cs typeface="Arial" charset="0"/>
                <a:hlinkClick r:id="rId5"/>
              </a:rPr>
              <a:t>http://www.dnsstuff.com/info/revdns.htm</a:t>
            </a:r>
            <a:endParaRPr lang="en-GB" sz="1700">
              <a:effectLst>
                <a:outerShdw blurRad="38100" dist="38100" dir="2700000" algn="tl">
                  <a:srgbClr val="000000"/>
                </a:outerShdw>
              </a:effectLst>
              <a:latin typeface="Palatino Linotype" charset="0"/>
              <a:ea typeface="Arial" charset="0"/>
              <a:cs typeface="Arial" charset="0"/>
            </a:endParaRPr>
          </a:p>
        </p:txBody>
      </p:sp>
    </p:spTree>
    <p:extLst>
      <p:ext uri="{BB962C8B-B14F-4D97-AF65-F5344CB8AC3E}">
        <p14:creationId xmlns:p14="http://schemas.microsoft.com/office/powerpoint/2010/main" val="215277895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422915"/>
                                        </p:tgtEl>
                                        <p:attrNameLst>
                                          <p:attrName>style.visibility</p:attrName>
                                        </p:attrNameLst>
                                      </p:cBhvr>
                                      <p:to>
                                        <p:strVal val="visible"/>
                                      </p:to>
                                    </p:set>
                                    <p:animEffect transition="in" filter="dissolve">
                                      <p:cBhvr>
                                        <p:cTn id="7" dur="500"/>
                                        <p:tgtEl>
                                          <p:spTgt spid="4229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p:cNvSpPr>
            <a:spLocks noGrp="1" noChangeArrowheads="1"/>
          </p:cNvSpPr>
          <p:nvPr>
            <p:ph type="body" idx="1"/>
          </p:nvPr>
        </p:nvSpPr>
        <p:spPr>
          <a:xfrm>
            <a:off x="457200" y="533400"/>
            <a:ext cx="8229600" cy="5600700"/>
          </a:xfrm>
        </p:spPr>
        <p:txBody>
          <a:bodyPr/>
          <a:lstStyle/>
          <a:p>
            <a:pPr eaLnBrk="1" hangingPunct="1"/>
            <a:r>
              <a:rPr lang="en-GB" sz="1900">
                <a:latin typeface="News Gothic MT" charset="0"/>
              </a:rPr>
              <a:t>What were they looking for</a:t>
            </a:r>
          </a:p>
          <a:p>
            <a:pPr lvl="1" eaLnBrk="1" hangingPunct="1"/>
            <a:r>
              <a:rPr lang="en-GB" sz="1800">
                <a:latin typeface="News Gothic MT" charset="0"/>
              </a:rPr>
              <a:t>Those that come from search engines leave some nice info as a </a:t>
            </a:r>
            <a:r>
              <a:rPr lang="en-GB" sz="1800">
                <a:latin typeface="Courier New" charset="0"/>
              </a:rPr>
              <a:t>referral : http://www.google.com/search?q=</a:t>
            </a:r>
            <a:r>
              <a:rPr lang="ja-JP" altLang="en-GB" sz="1800">
                <a:latin typeface="Palatino Linotype" charset="0"/>
              </a:rPr>
              <a:t>“</a:t>
            </a:r>
            <a:r>
              <a:rPr lang="en-GB" altLang="ja-JP" sz="1800">
                <a:latin typeface="Courier New" charset="0"/>
              </a:rPr>
              <a:t>book+pubs+wales</a:t>
            </a:r>
            <a:r>
              <a:rPr lang="ja-JP" altLang="en-GB" sz="1800">
                <a:latin typeface="Palatino Linotype" charset="0"/>
              </a:rPr>
              <a:t>”</a:t>
            </a:r>
            <a:endParaRPr lang="en-GB" altLang="ja-JP" sz="1800">
              <a:latin typeface="News Gothic MT" charset="0"/>
            </a:endParaRPr>
          </a:p>
          <a:p>
            <a:pPr lvl="1" eaLnBrk="1" hangingPunct="1"/>
            <a:r>
              <a:rPr lang="en-GB" sz="1800">
                <a:latin typeface="News Gothic MT" charset="0"/>
              </a:rPr>
              <a:t>This might help you with your next stock purchases or service provision</a:t>
            </a:r>
          </a:p>
          <a:p>
            <a:pPr lvl="1" eaLnBrk="1" hangingPunct="1"/>
            <a:endParaRPr lang="en-GB" sz="1800">
              <a:latin typeface="News Gothic MT" charset="0"/>
            </a:endParaRPr>
          </a:p>
          <a:p>
            <a:pPr eaLnBrk="1" hangingPunct="1"/>
            <a:r>
              <a:rPr lang="en-GB" sz="1900">
                <a:latin typeface="News Gothic MT" charset="0"/>
              </a:rPr>
              <a:t>Did they stick around</a:t>
            </a:r>
          </a:p>
          <a:p>
            <a:pPr lvl="1" eaLnBrk="1" hangingPunct="1"/>
            <a:r>
              <a:rPr lang="en-GB" sz="1800">
                <a:latin typeface="News Gothic MT" charset="0"/>
              </a:rPr>
              <a:t>A look at a group of requests could reveal a lot - Did they</a:t>
            </a:r>
          </a:p>
          <a:p>
            <a:pPr lvl="1" eaLnBrk="1" hangingPunct="1"/>
            <a:r>
              <a:rPr lang="en-GB" sz="1800">
                <a:latin typeface="News Gothic MT" charset="0"/>
              </a:rPr>
              <a:t>Visit then immediately leave?</a:t>
            </a:r>
          </a:p>
          <a:p>
            <a:pPr lvl="1" eaLnBrk="1" hangingPunct="1"/>
            <a:r>
              <a:rPr lang="en-GB" sz="1800">
                <a:latin typeface="News Gothic MT" charset="0"/>
              </a:rPr>
              <a:t>Most used entry point and exit point</a:t>
            </a:r>
          </a:p>
          <a:p>
            <a:pPr lvl="1" eaLnBrk="1" hangingPunct="1"/>
            <a:r>
              <a:rPr lang="en-GB" sz="1800">
                <a:latin typeface="News Gothic MT" charset="0"/>
              </a:rPr>
              <a:t>Is there a common path between exit and entry</a:t>
            </a:r>
          </a:p>
          <a:p>
            <a:pPr lvl="1" eaLnBrk="1" hangingPunct="1"/>
            <a:r>
              <a:rPr lang="en-GB" sz="1800">
                <a:latin typeface="News Gothic MT" charset="0"/>
              </a:rPr>
              <a:t>Is there a point in the path that people spend a lot of time on</a:t>
            </a:r>
          </a:p>
          <a:p>
            <a:pPr lvl="1" eaLnBrk="1" hangingPunct="1"/>
            <a:endParaRPr lang="en-GB" sz="1800">
              <a:latin typeface="News Gothic MT" charset="0"/>
            </a:endParaRPr>
          </a:p>
          <a:p>
            <a:pPr lvl="1" eaLnBrk="1" hangingPunct="1"/>
            <a:endParaRPr lang="en-GB" sz="1800">
              <a:latin typeface="News Gothic MT" charset="0"/>
            </a:endParaRPr>
          </a:p>
        </p:txBody>
      </p:sp>
    </p:spTree>
    <p:extLst>
      <p:ext uri="{BB962C8B-B14F-4D97-AF65-F5344CB8AC3E}">
        <p14:creationId xmlns:p14="http://schemas.microsoft.com/office/powerpoint/2010/main" val="24283400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7" name="Picture 2"/>
          <p:cNvPicPr>
            <a:picLocks noGrp="1" noChangeAspect="1" noChangeArrowheads="1"/>
          </p:cNvPicPr>
          <p:nvPr>
            <p:ph/>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p:spPr>
      </p:pic>
    </p:spTree>
    <p:extLst>
      <p:ext uri="{BB962C8B-B14F-4D97-AF65-F5344CB8AC3E}">
        <p14:creationId xmlns:p14="http://schemas.microsoft.com/office/powerpoint/2010/main" val="183256996"/>
      </p:ext>
    </p:extLst>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p:cNvSpPr>
            <a:spLocks noGrp="1" noChangeArrowheads="1"/>
          </p:cNvSpPr>
          <p:nvPr>
            <p:ph type="title"/>
          </p:nvPr>
        </p:nvSpPr>
        <p:spPr>
          <a:xfrm>
            <a:off x="539750" y="333375"/>
            <a:ext cx="8042275" cy="1336675"/>
          </a:xfrm>
        </p:spPr>
        <p:txBody>
          <a:bodyPr>
            <a:normAutofit fontScale="90000"/>
          </a:bodyPr>
          <a:lstStyle/>
          <a:p>
            <a:pPr eaLnBrk="1" hangingPunct="1"/>
            <a:r>
              <a:rPr lang="en-GB" sz="3200">
                <a:latin typeface="News Gothic MT" charset="0"/>
              </a:rPr>
              <a:t>Case Study – Apple Inc.</a:t>
            </a:r>
            <a:br>
              <a:rPr lang="en-GB" sz="3200">
                <a:latin typeface="News Gothic MT" charset="0"/>
              </a:rPr>
            </a:br>
            <a:r>
              <a:rPr lang="en-GB" sz="1800">
                <a:latin typeface="News Gothic MT" charset="0"/>
              </a:rPr>
              <a:t>Design Goal: Selling a student a MacBook?</a:t>
            </a:r>
            <a:br>
              <a:rPr lang="en-GB" sz="1800">
                <a:latin typeface="News Gothic MT" charset="0"/>
              </a:rPr>
            </a:br>
            <a:r>
              <a:rPr lang="en-GB" sz="1800">
                <a:latin typeface="News Gothic MT" charset="0"/>
              </a:rPr>
              <a:t>Background: You have sent a promotion out making reference to student discount for MacBooks.</a:t>
            </a:r>
            <a:br>
              <a:rPr lang="en-GB" sz="1800">
                <a:latin typeface="News Gothic MT" charset="0"/>
              </a:rPr>
            </a:br>
            <a:r>
              <a:rPr lang="en-GB" sz="1800">
                <a:latin typeface="News Gothic MT" charset="0"/>
                <a:hlinkClick r:id="rId2"/>
              </a:rPr>
              <a:t>http://store.apple.com/uk</a:t>
            </a:r>
            <a:endParaRPr lang="en-GB" sz="1800">
              <a:latin typeface="News Gothic MT" charset="0"/>
            </a:endParaRPr>
          </a:p>
        </p:txBody>
      </p:sp>
      <p:pic>
        <p:nvPicPr>
          <p:cNvPr id="30722" name="Picture 3">
            <a:hlinkClick r:id="rId3"/>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755650" y="2420938"/>
            <a:ext cx="5329238" cy="3997325"/>
          </a:xfrm>
        </p:spPr>
      </p:pic>
      <p:sp>
        <p:nvSpPr>
          <p:cNvPr id="444420" name="Text Box 4"/>
          <p:cNvSpPr txBox="1">
            <a:spLocks noChangeArrowheads="1"/>
          </p:cNvSpPr>
          <p:nvPr/>
        </p:nvSpPr>
        <p:spPr bwMode="auto">
          <a:xfrm>
            <a:off x="6156325" y="3068638"/>
            <a:ext cx="1871663" cy="3114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defRPr/>
            </a:pPr>
            <a:r>
              <a:rPr lang="en-GB" dirty="0">
                <a:solidFill>
                  <a:srgbClr val="0000FF"/>
                </a:solidFill>
                <a:cs typeface="Arial" charset="0"/>
              </a:rPr>
              <a:t>Customer Leakage: </a:t>
            </a:r>
            <a:r>
              <a:rPr lang="en-GB" dirty="0">
                <a:cs typeface="Arial" charset="0"/>
              </a:rPr>
              <a:t>When your student leaves at this page.</a:t>
            </a:r>
          </a:p>
          <a:p>
            <a:pPr>
              <a:spcBef>
                <a:spcPct val="50000"/>
              </a:spcBef>
              <a:defRPr/>
            </a:pPr>
            <a:endParaRPr lang="en-GB" dirty="0">
              <a:cs typeface="Arial" charset="0"/>
            </a:endParaRPr>
          </a:p>
          <a:p>
            <a:pPr>
              <a:spcBef>
                <a:spcPct val="50000"/>
              </a:spcBef>
              <a:defRPr/>
            </a:pPr>
            <a:r>
              <a:rPr lang="en-GB" dirty="0">
                <a:cs typeface="Arial" charset="0"/>
              </a:rPr>
              <a:t>Q. How do you know how many visitors were students?</a:t>
            </a:r>
          </a:p>
        </p:txBody>
      </p:sp>
    </p:spTree>
    <p:extLst>
      <p:ext uri="{BB962C8B-B14F-4D97-AF65-F5344CB8AC3E}">
        <p14:creationId xmlns:p14="http://schemas.microsoft.com/office/powerpoint/2010/main" val="1796868661"/>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p:cNvSpPr>
            <a:spLocks noGrp="1" noChangeArrowheads="1"/>
          </p:cNvSpPr>
          <p:nvPr>
            <p:ph type="title" sz="quarter"/>
          </p:nvPr>
        </p:nvSpPr>
        <p:spPr>
          <a:xfrm>
            <a:off x="395288" y="0"/>
            <a:ext cx="8229600" cy="850900"/>
          </a:xfrm>
        </p:spPr>
        <p:txBody>
          <a:bodyPr/>
          <a:lstStyle/>
          <a:p>
            <a:pPr eaLnBrk="1" hangingPunct="1"/>
            <a:r>
              <a:rPr lang="en-GB" sz="2800">
                <a:latin typeface="News Gothic MT" charset="0"/>
              </a:rPr>
              <a:t>The typical steps</a:t>
            </a:r>
          </a:p>
        </p:txBody>
      </p:sp>
      <p:pic>
        <p:nvPicPr>
          <p:cNvPr id="31746" name="Picture 3"/>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0" y="1412875"/>
            <a:ext cx="2895600" cy="2173288"/>
          </a:xfrm>
          <a:noFill/>
        </p:spPr>
      </p:pic>
      <p:pic>
        <p:nvPicPr>
          <p:cNvPr id="31747" name="Picture 4"/>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2952750" y="1412875"/>
            <a:ext cx="2881313" cy="2162175"/>
          </a:xfrm>
          <a:noFill/>
        </p:spPr>
      </p:pic>
      <p:pic>
        <p:nvPicPr>
          <p:cNvPr id="31748" name="Picture 5"/>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5903913" y="1412875"/>
            <a:ext cx="2916237" cy="2185988"/>
          </a:xfrm>
          <a:noFill/>
        </p:spPr>
      </p:pic>
      <p:pic>
        <p:nvPicPr>
          <p:cNvPr id="31749" name="Picture 6"/>
          <p:cNvPicPr>
            <a:picLocks noGrp="1" noChangeAspect="1" noChangeArrowheads="1"/>
          </p:cNvPicPr>
          <p:nvPr>
            <p:ph sz="quarter" idx="4"/>
          </p:nvPr>
        </p:nvPicPr>
        <p:blipFill>
          <a:blip r:embed="rId5">
            <a:extLst>
              <a:ext uri="{28A0092B-C50C-407E-A947-70E740481C1C}">
                <a14:useLocalDpi xmlns:a14="http://schemas.microsoft.com/office/drawing/2010/main" val="0"/>
              </a:ext>
            </a:extLst>
          </a:blip>
          <a:srcRect/>
          <a:stretch>
            <a:fillRect/>
          </a:stretch>
        </p:blipFill>
        <p:spPr>
          <a:xfrm>
            <a:off x="179388" y="4292600"/>
            <a:ext cx="2879725" cy="2160588"/>
          </a:xfrm>
          <a:noFill/>
        </p:spPr>
      </p:pic>
      <p:pic>
        <p:nvPicPr>
          <p:cNvPr id="44544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2138" y="4292600"/>
            <a:ext cx="2879725" cy="2160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pic>
        <p:nvPicPr>
          <p:cNvPr id="445448"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84888" y="4292600"/>
            <a:ext cx="2879725" cy="215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445449" name="Line 9"/>
          <p:cNvSpPr>
            <a:spLocks noChangeShapeType="1"/>
          </p:cNvSpPr>
          <p:nvPr/>
        </p:nvSpPr>
        <p:spPr bwMode="auto">
          <a:xfrm>
            <a:off x="1727200" y="1196975"/>
            <a:ext cx="4751388"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45450" name="Line 10"/>
          <p:cNvSpPr>
            <a:spLocks noChangeShapeType="1"/>
          </p:cNvSpPr>
          <p:nvPr/>
        </p:nvSpPr>
        <p:spPr bwMode="auto">
          <a:xfrm>
            <a:off x="1835150" y="6669088"/>
            <a:ext cx="4751388"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45451" name="Oval 11"/>
          <p:cNvSpPr>
            <a:spLocks noChangeArrowheads="1"/>
          </p:cNvSpPr>
          <p:nvPr/>
        </p:nvSpPr>
        <p:spPr bwMode="auto">
          <a:xfrm>
            <a:off x="358775" y="2492375"/>
            <a:ext cx="719138" cy="504825"/>
          </a:xfrm>
          <a:prstGeom prst="ellipse">
            <a:avLst/>
          </a:prstGeom>
          <a:solidFill>
            <a:srgbClr val="FF0000">
              <a:alpha val="14999"/>
            </a:srgbClr>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445452" name="Oval 12"/>
          <p:cNvSpPr>
            <a:spLocks noChangeArrowheads="1"/>
          </p:cNvSpPr>
          <p:nvPr/>
        </p:nvSpPr>
        <p:spPr bwMode="auto">
          <a:xfrm>
            <a:off x="5940425" y="5589588"/>
            <a:ext cx="719138" cy="504825"/>
          </a:xfrm>
          <a:prstGeom prst="ellipse">
            <a:avLst/>
          </a:prstGeom>
          <a:solidFill>
            <a:srgbClr val="FF0000">
              <a:alpha val="14999"/>
            </a:srgbClr>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445453" name="Oval 13"/>
          <p:cNvSpPr>
            <a:spLocks noChangeArrowheads="1"/>
          </p:cNvSpPr>
          <p:nvPr/>
        </p:nvSpPr>
        <p:spPr bwMode="auto">
          <a:xfrm>
            <a:off x="3492500" y="5302250"/>
            <a:ext cx="719138" cy="504825"/>
          </a:xfrm>
          <a:prstGeom prst="ellipse">
            <a:avLst/>
          </a:prstGeom>
          <a:solidFill>
            <a:srgbClr val="FF0000">
              <a:alpha val="14999"/>
            </a:srgbClr>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445454" name="Oval 14"/>
          <p:cNvSpPr>
            <a:spLocks noChangeArrowheads="1"/>
          </p:cNvSpPr>
          <p:nvPr/>
        </p:nvSpPr>
        <p:spPr bwMode="auto">
          <a:xfrm>
            <a:off x="611188" y="5518150"/>
            <a:ext cx="719137" cy="504825"/>
          </a:xfrm>
          <a:prstGeom prst="ellipse">
            <a:avLst/>
          </a:prstGeom>
          <a:solidFill>
            <a:srgbClr val="FF0000">
              <a:alpha val="14999"/>
            </a:srgbClr>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445455" name="Oval 15"/>
          <p:cNvSpPr>
            <a:spLocks noChangeArrowheads="1"/>
          </p:cNvSpPr>
          <p:nvPr/>
        </p:nvSpPr>
        <p:spPr bwMode="auto">
          <a:xfrm>
            <a:off x="6407150" y="2636838"/>
            <a:ext cx="719138" cy="504825"/>
          </a:xfrm>
          <a:prstGeom prst="ellipse">
            <a:avLst/>
          </a:prstGeom>
          <a:solidFill>
            <a:srgbClr val="FF0000">
              <a:alpha val="14999"/>
            </a:srgbClr>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445456" name="Oval 16"/>
          <p:cNvSpPr>
            <a:spLocks noChangeArrowheads="1"/>
          </p:cNvSpPr>
          <p:nvPr/>
        </p:nvSpPr>
        <p:spPr bwMode="auto">
          <a:xfrm>
            <a:off x="3814763" y="2997200"/>
            <a:ext cx="719137" cy="504825"/>
          </a:xfrm>
          <a:prstGeom prst="ellipse">
            <a:avLst/>
          </a:prstGeom>
          <a:solidFill>
            <a:srgbClr val="FF0000">
              <a:alpha val="14999"/>
            </a:srgbClr>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445457" name="Text Box 17"/>
          <p:cNvSpPr txBox="1">
            <a:spLocks noChangeArrowheads="1"/>
          </p:cNvSpPr>
          <p:nvPr/>
        </p:nvSpPr>
        <p:spPr bwMode="auto">
          <a:xfrm>
            <a:off x="5883275" y="3516313"/>
            <a:ext cx="251777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cs typeface="Arial" charset="0"/>
              </a:rPr>
              <a:t>What can you presume</a:t>
            </a:r>
          </a:p>
          <a:p>
            <a:pPr>
              <a:defRPr/>
            </a:pPr>
            <a:r>
              <a:rPr lang="en-GB">
                <a:cs typeface="Arial" charset="0"/>
              </a:rPr>
              <a:t>at this stage.</a:t>
            </a:r>
          </a:p>
        </p:txBody>
      </p:sp>
    </p:spTree>
    <p:extLst>
      <p:ext uri="{BB962C8B-B14F-4D97-AF65-F5344CB8AC3E}">
        <p14:creationId xmlns:p14="http://schemas.microsoft.com/office/powerpoint/2010/main" val="581560222"/>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2"/>
          <p:cNvSpPr>
            <a:spLocks noGrp="1" noChangeArrowheads="1"/>
          </p:cNvSpPr>
          <p:nvPr>
            <p:ph type="title" sz="quarter"/>
          </p:nvPr>
        </p:nvSpPr>
        <p:spPr/>
        <p:txBody>
          <a:bodyPr/>
          <a:lstStyle/>
          <a:p>
            <a:pPr eaLnBrk="1" hangingPunct="1"/>
            <a:r>
              <a:rPr lang="en-GB" sz="3200">
                <a:latin typeface="News Gothic MT" charset="0"/>
              </a:rPr>
              <a:t>Then this</a:t>
            </a:r>
            <a:br>
              <a:rPr lang="en-GB" sz="3200">
                <a:latin typeface="News Gothic MT" charset="0"/>
              </a:rPr>
            </a:br>
            <a:r>
              <a:rPr lang="en-GB" sz="1800">
                <a:latin typeface="News Gothic MT" charset="0"/>
              </a:rPr>
              <a:t>Leaving at any of these stages </a:t>
            </a:r>
            <a:r>
              <a:rPr lang="en-GB" sz="1800">
                <a:solidFill>
                  <a:srgbClr val="0000FF"/>
                </a:solidFill>
                <a:latin typeface="News Gothic MT" charset="0"/>
              </a:rPr>
              <a:t>is customer abandonment</a:t>
            </a:r>
            <a:r>
              <a:rPr lang="en-GB" sz="1800">
                <a:latin typeface="News Gothic MT" charset="0"/>
              </a:rPr>
              <a:t/>
            </a:r>
            <a:br>
              <a:rPr lang="en-GB" sz="1800">
                <a:latin typeface="News Gothic MT" charset="0"/>
              </a:rPr>
            </a:br>
            <a:r>
              <a:rPr lang="en-GB" sz="1800">
                <a:latin typeface="News Gothic MT" charset="0"/>
              </a:rPr>
              <a:t>Never coming back after purchase is </a:t>
            </a:r>
            <a:r>
              <a:rPr lang="en-GB" sz="1800">
                <a:solidFill>
                  <a:srgbClr val="0000FF"/>
                </a:solidFill>
                <a:latin typeface="News Gothic MT" charset="0"/>
              </a:rPr>
              <a:t>customer attrition</a:t>
            </a:r>
            <a:endParaRPr lang="en-GB" sz="3200">
              <a:solidFill>
                <a:srgbClr val="0000FF"/>
              </a:solidFill>
              <a:latin typeface="News Gothic MT" charset="0"/>
            </a:endParaRPr>
          </a:p>
        </p:txBody>
      </p:sp>
      <p:pic>
        <p:nvPicPr>
          <p:cNvPr id="32770" name="Picture 3"/>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34925" y="1917700"/>
            <a:ext cx="2895600" cy="2171700"/>
          </a:xfrm>
          <a:noFill/>
        </p:spPr>
      </p:pic>
      <p:pic>
        <p:nvPicPr>
          <p:cNvPr id="32771" name="Picture 4"/>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3203575" y="1917700"/>
            <a:ext cx="2895600" cy="2171700"/>
          </a:xfrm>
          <a:noFill/>
        </p:spPr>
      </p:pic>
      <p:pic>
        <p:nvPicPr>
          <p:cNvPr id="32772" name="Picture 5"/>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a:xfrm>
            <a:off x="6156325" y="1916113"/>
            <a:ext cx="2809875" cy="2106612"/>
          </a:xfrm>
          <a:noFill/>
        </p:spPr>
      </p:pic>
      <p:pic>
        <p:nvPicPr>
          <p:cNvPr id="44647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4221163"/>
            <a:ext cx="2808288" cy="2106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pic>
        <p:nvPicPr>
          <p:cNvPr id="446471"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03575" y="4221163"/>
            <a:ext cx="2808288" cy="2106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446472" name="Text Box 8"/>
          <p:cNvSpPr txBox="1">
            <a:spLocks noChangeArrowheads="1"/>
          </p:cNvSpPr>
          <p:nvPr/>
        </p:nvSpPr>
        <p:spPr bwMode="auto">
          <a:xfrm>
            <a:off x="6227763" y="4797425"/>
            <a:ext cx="2663825" cy="91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dirty="0">
                <a:cs typeface="Arial" charset="0"/>
              </a:rPr>
              <a:t>So about 6 steps to</a:t>
            </a:r>
          </a:p>
          <a:p>
            <a:pPr>
              <a:defRPr/>
            </a:pPr>
            <a:r>
              <a:rPr lang="en-GB" dirty="0">
                <a:cs typeface="Arial" charset="0"/>
              </a:rPr>
              <a:t>Product selection and</a:t>
            </a:r>
          </a:p>
          <a:p>
            <a:pPr>
              <a:defRPr/>
            </a:pPr>
            <a:r>
              <a:rPr lang="en-GB" dirty="0">
                <a:cs typeface="Arial" charset="0"/>
              </a:rPr>
              <a:t>6 steps to fulfil purchase</a:t>
            </a:r>
          </a:p>
        </p:txBody>
      </p:sp>
    </p:spTree>
    <p:extLst>
      <p:ext uri="{BB962C8B-B14F-4D97-AF65-F5344CB8AC3E}">
        <p14:creationId xmlns:p14="http://schemas.microsoft.com/office/powerpoint/2010/main" val="2401103229"/>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title"/>
          </p:nvPr>
        </p:nvSpPr>
        <p:spPr>
          <a:xfrm>
            <a:off x="468313" y="3429000"/>
            <a:ext cx="8042275" cy="1336675"/>
          </a:xfrm>
        </p:spPr>
        <p:txBody>
          <a:bodyPr>
            <a:normAutofit fontScale="90000"/>
          </a:bodyPr>
          <a:lstStyle/>
          <a:p>
            <a:pPr eaLnBrk="1" hangingPunct="1"/>
            <a:r>
              <a:rPr lang="en-GB">
                <a:latin typeface="News Gothic MT" charset="0"/>
              </a:rPr>
              <a:t>The Path Analysis</a:t>
            </a:r>
            <a:br>
              <a:rPr lang="en-GB">
                <a:latin typeface="News Gothic MT" charset="0"/>
              </a:rPr>
            </a:br>
            <a:r>
              <a:rPr lang="en-GB">
                <a:latin typeface="News Gothic MT" charset="0"/>
              </a:rPr>
              <a:t/>
            </a:r>
            <a:br>
              <a:rPr lang="en-GB">
                <a:latin typeface="News Gothic MT" charset="0"/>
              </a:rPr>
            </a:br>
            <a:r>
              <a:rPr lang="en-GB">
                <a:latin typeface="News Gothic MT" charset="0"/>
              </a:rPr>
              <a:t>How it looks in a metrics tool</a:t>
            </a:r>
          </a:p>
        </p:txBody>
      </p:sp>
    </p:spTree>
    <p:extLst>
      <p:ext uri="{BB962C8B-B14F-4D97-AF65-F5344CB8AC3E}">
        <p14:creationId xmlns:p14="http://schemas.microsoft.com/office/powerpoint/2010/main" val="20977858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7"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68313" y="0"/>
            <a:ext cx="7991475" cy="6881813"/>
          </a:xfrm>
          <a:noFill/>
        </p:spPr>
      </p:pic>
      <p:sp>
        <p:nvSpPr>
          <p:cNvPr id="449539" name="Oval 3"/>
          <p:cNvSpPr>
            <a:spLocks noChangeArrowheads="1"/>
          </p:cNvSpPr>
          <p:nvPr/>
        </p:nvSpPr>
        <p:spPr bwMode="auto">
          <a:xfrm>
            <a:off x="3132138" y="2492375"/>
            <a:ext cx="1152525" cy="1152525"/>
          </a:xfrm>
          <a:prstGeom prst="ellipse">
            <a:avLst/>
          </a:prstGeom>
          <a:solidFill>
            <a:srgbClr val="FF0000">
              <a:alpha val="14999"/>
            </a:srgbClr>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449540" name="Oval 4"/>
          <p:cNvSpPr>
            <a:spLocks noChangeArrowheads="1"/>
          </p:cNvSpPr>
          <p:nvPr/>
        </p:nvSpPr>
        <p:spPr bwMode="auto">
          <a:xfrm>
            <a:off x="4716463" y="4292600"/>
            <a:ext cx="1152525" cy="1152525"/>
          </a:xfrm>
          <a:prstGeom prst="ellipse">
            <a:avLst/>
          </a:prstGeom>
          <a:solidFill>
            <a:srgbClr val="FF0000">
              <a:alpha val="14999"/>
            </a:srgbClr>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Tree>
    <p:extLst>
      <p:ext uri="{BB962C8B-B14F-4D97-AF65-F5344CB8AC3E}">
        <p14:creationId xmlns:p14="http://schemas.microsoft.com/office/powerpoint/2010/main" val="2699504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p:txBody>
          <a:bodyPr>
            <a:normAutofit fontScale="90000"/>
          </a:bodyPr>
          <a:lstStyle/>
          <a:p>
            <a:pPr eaLnBrk="1" hangingPunct="1"/>
            <a:r>
              <a:rPr lang="en-GB">
                <a:latin typeface="News Gothic MT" charset="0"/>
              </a:rPr>
              <a:t>So for the Apple site: The Path</a:t>
            </a:r>
          </a:p>
        </p:txBody>
      </p:sp>
      <p:sp>
        <p:nvSpPr>
          <p:cNvPr id="452611" name="Text Box 3"/>
          <p:cNvSpPr txBox="1">
            <a:spLocks noChangeArrowheads="1"/>
          </p:cNvSpPr>
          <p:nvPr/>
        </p:nvSpPr>
        <p:spPr bwMode="auto">
          <a:xfrm>
            <a:off x="1476375" y="1700213"/>
            <a:ext cx="1225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cs typeface="Arial" charset="0"/>
              </a:rPr>
              <a:t>Main Page</a:t>
            </a:r>
          </a:p>
        </p:txBody>
      </p:sp>
      <p:sp>
        <p:nvSpPr>
          <p:cNvPr id="452612" name="Text Box 4"/>
          <p:cNvSpPr txBox="1">
            <a:spLocks noChangeArrowheads="1"/>
          </p:cNvSpPr>
          <p:nvPr/>
        </p:nvSpPr>
        <p:spPr bwMode="auto">
          <a:xfrm>
            <a:off x="1116013" y="2492375"/>
            <a:ext cx="16478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cs typeface="Arial" charset="0"/>
              </a:rPr>
              <a:t>MacBook Page</a:t>
            </a:r>
          </a:p>
        </p:txBody>
      </p:sp>
      <p:sp>
        <p:nvSpPr>
          <p:cNvPr id="452613" name="Text Box 5"/>
          <p:cNvSpPr txBox="1">
            <a:spLocks noChangeArrowheads="1"/>
          </p:cNvSpPr>
          <p:nvPr/>
        </p:nvSpPr>
        <p:spPr bwMode="auto">
          <a:xfrm>
            <a:off x="755650" y="3500438"/>
            <a:ext cx="3017838"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cs typeface="Arial" charset="0"/>
              </a:rPr>
              <a:t>Main Student Discount Page</a:t>
            </a:r>
          </a:p>
        </p:txBody>
      </p:sp>
      <p:sp>
        <p:nvSpPr>
          <p:cNvPr id="452614" name="Text Box 6"/>
          <p:cNvSpPr txBox="1">
            <a:spLocks noChangeArrowheads="1"/>
          </p:cNvSpPr>
          <p:nvPr/>
        </p:nvSpPr>
        <p:spPr bwMode="auto">
          <a:xfrm>
            <a:off x="1258888" y="4508500"/>
            <a:ext cx="245903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cs typeface="Arial" charset="0"/>
              </a:rPr>
              <a:t>College Selection Page</a:t>
            </a:r>
          </a:p>
        </p:txBody>
      </p:sp>
      <p:sp>
        <p:nvSpPr>
          <p:cNvPr id="452615" name="Text Box 7"/>
          <p:cNvSpPr txBox="1">
            <a:spLocks noChangeArrowheads="1"/>
          </p:cNvSpPr>
          <p:nvPr/>
        </p:nvSpPr>
        <p:spPr bwMode="auto">
          <a:xfrm>
            <a:off x="4500563" y="1700213"/>
            <a:ext cx="29686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cs typeface="Arial" charset="0"/>
              </a:rPr>
              <a:t>Mac Book Product Selection</a:t>
            </a:r>
          </a:p>
        </p:txBody>
      </p:sp>
      <p:sp>
        <p:nvSpPr>
          <p:cNvPr id="452616" name="Text Box 8"/>
          <p:cNvSpPr txBox="1">
            <a:spLocks noChangeArrowheads="1"/>
          </p:cNvSpPr>
          <p:nvPr/>
        </p:nvSpPr>
        <p:spPr bwMode="auto">
          <a:xfrm>
            <a:off x="684213" y="5516563"/>
            <a:ext cx="354806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cs typeface="Arial" charset="0"/>
              </a:rPr>
              <a:t>Main Page (inc Student Discount)</a:t>
            </a:r>
          </a:p>
        </p:txBody>
      </p:sp>
      <p:sp>
        <p:nvSpPr>
          <p:cNvPr id="452617" name="Text Box 9"/>
          <p:cNvSpPr txBox="1">
            <a:spLocks noChangeArrowheads="1"/>
          </p:cNvSpPr>
          <p:nvPr/>
        </p:nvSpPr>
        <p:spPr bwMode="auto">
          <a:xfrm>
            <a:off x="4932363" y="2565400"/>
            <a:ext cx="2636837"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cs typeface="Arial" charset="0"/>
              </a:rPr>
              <a:t>Mac Book Customisation</a:t>
            </a:r>
          </a:p>
          <a:p>
            <a:pPr>
              <a:defRPr/>
            </a:pPr>
            <a:r>
              <a:rPr lang="en-GB">
                <a:cs typeface="Arial" charset="0"/>
              </a:rPr>
              <a:t>(inc Student Discount) </a:t>
            </a:r>
          </a:p>
        </p:txBody>
      </p:sp>
      <p:sp>
        <p:nvSpPr>
          <p:cNvPr id="452618" name="Text Box 10"/>
          <p:cNvSpPr txBox="1">
            <a:spLocks noChangeArrowheads="1"/>
          </p:cNvSpPr>
          <p:nvPr/>
        </p:nvSpPr>
        <p:spPr bwMode="auto">
          <a:xfrm>
            <a:off x="5435600" y="5300663"/>
            <a:ext cx="10604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cs typeface="Arial" charset="0"/>
              </a:rPr>
              <a:t>Payment</a:t>
            </a:r>
          </a:p>
        </p:txBody>
      </p:sp>
      <p:sp>
        <p:nvSpPr>
          <p:cNvPr id="452619" name="Text Box 11"/>
          <p:cNvSpPr txBox="1">
            <a:spLocks noChangeArrowheads="1"/>
          </p:cNvSpPr>
          <p:nvPr/>
        </p:nvSpPr>
        <p:spPr bwMode="auto">
          <a:xfrm>
            <a:off x="4859338" y="6092825"/>
            <a:ext cx="24320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solidFill>
                  <a:srgbClr val="FF0000"/>
                </a:solidFill>
                <a:cs typeface="Arial" charset="0"/>
              </a:rPr>
              <a:t>The Goal:</a:t>
            </a:r>
            <a:r>
              <a:rPr lang="en-GB">
                <a:cs typeface="Arial" charset="0"/>
              </a:rPr>
              <a:t> Verify / Edit</a:t>
            </a:r>
          </a:p>
        </p:txBody>
      </p:sp>
      <p:sp>
        <p:nvSpPr>
          <p:cNvPr id="452620" name="Text Box 12"/>
          <p:cNvSpPr txBox="1">
            <a:spLocks noChangeArrowheads="1"/>
          </p:cNvSpPr>
          <p:nvPr/>
        </p:nvSpPr>
        <p:spPr bwMode="auto">
          <a:xfrm>
            <a:off x="5435600" y="4724400"/>
            <a:ext cx="194627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cs typeface="Arial" charset="0"/>
              </a:rPr>
              <a:t>Billing &amp; Shipping</a:t>
            </a:r>
          </a:p>
        </p:txBody>
      </p:sp>
      <p:sp>
        <p:nvSpPr>
          <p:cNvPr id="452621" name="Text Box 13"/>
          <p:cNvSpPr txBox="1">
            <a:spLocks noChangeArrowheads="1"/>
          </p:cNvSpPr>
          <p:nvPr/>
        </p:nvSpPr>
        <p:spPr bwMode="auto">
          <a:xfrm>
            <a:off x="5148263" y="3644900"/>
            <a:ext cx="213042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cs typeface="Arial" charset="0"/>
              </a:rPr>
              <a:t>Customer Sign in / </a:t>
            </a:r>
          </a:p>
          <a:p>
            <a:pPr>
              <a:defRPr/>
            </a:pPr>
            <a:r>
              <a:rPr lang="en-GB">
                <a:cs typeface="Arial" charset="0"/>
              </a:rPr>
              <a:t>Registration Page</a:t>
            </a:r>
          </a:p>
        </p:txBody>
      </p:sp>
      <p:sp>
        <p:nvSpPr>
          <p:cNvPr id="452622" name="Line 14"/>
          <p:cNvSpPr>
            <a:spLocks noChangeShapeType="1"/>
          </p:cNvSpPr>
          <p:nvPr/>
        </p:nvSpPr>
        <p:spPr bwMode="auto">
          <a:xfrm>
            <a:off x="1979613" y="2060575"/>
            <a:ext cx="0" cy="3603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23" name="Line 15"/>
          <p:cNvSpPr>
            <a:spLocks noChangeShapeType="1"/>
          </p:cNvSpPr>
          <p:nvPr/>
        </p:nvSpPr>
        <p:spPr bwMode="auto">
          <a:xfrm>
            <a:off x="1979613" y="2997200"/>
            <a:ext cx="0" cy="3603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24" name="Line 16"/>
          <p:cNvSpPr>
            <a:spLocks noChangeShapeType="1"/>
          </p:cNvSpPr>
          <p:nvPr/>
        </p:nvSpPr>
        <p:spPr bwMode="auto">
          <a:xfrm>
            <a:off x="2268538" y="4005263"/>
            <a:ext cx="0" cy="36036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25" name="Line 17"/>
          <p:cNvSpPr>
            <a:spLocks noChangeShapeType="1"/>
          </p:cNvSpPr>
          <p:nvPr/>
        </p:nvSpPr>
        <p:spPr bwMode="auto">
          <a:xfrm>
            <a:off x="2195513" y="5013325"/>
            <a:ext cx="0" cy="3603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26" name="Line 18"/>
          <p:cNvSpPr>
            <a:spLocks noChangeShapeType="1"/>
          </p:cNvSpPr>
          <p:nvPr/>
        </p:nvSpPr>
        <p:spPr bwMode="auto">
          <a:xfrm>
            <a:off x="6011863" y="2133600"/>
            <a:ext cx="0" cy="3603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27" name="Line 19"/>
          <p:cNvSpPr>
            <a:spLocks noChangeShapeType="1"/>
          </p:cNvSpPr>
          <p:nvPr/>
        </p:nvSpPr>
        <p:spPr bwMode="auto">
          <a:xfrm>
            <a:off x="6011863" y="3284538"/>
            <a:ext cx="0" cy="36036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28" name="Line 20"/>
          <p:cNvSpPr>
            <a:spLocks noChangeShapeType="1"/>
          </p:cNvSpPr>
          <p:nvPr/>
        </p:nvSpPr>
        <p:spPr bwMode="auto">
          <a:xfrm>
            <a:off x="6084888" y="4292600"/>
            <a:ext cx="0" cy="3603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29" name="Line 21"/>
          <p:cNvSpPr>
            <a:spLocks noChangeShapeType="1"/>
          </p:cNvSpPr>
          <p:nvPr/>
        </p:nvSpPr>
        <p:spPr bwMode="auto">
          <a:xfrm>
            <a:off x="6443663" y="5084763"/>
            <a:ext cx="0" cy="36036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30" name="Line 22"/>
          <p:cNvSpPr>
            <a:spLocks noChangeShapeType="1"/>
          </p:cNvSpPr>
          <p:nvPr/>
        </p:nvSpPr>
        <p:spPr bwMode="auto">
          <a:xfrm>
            <a:off x="6156325" y="5661025"/>
            <a:ext cx="0" cy="3603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31" name="Line 23"/>
          <p:cNvSpPr>
            <a:spLocks noChangeShapeType="1"/>
          </p:cNvSpPr>
          <p:nvPr/>
        </p:nvSpPr>
        <p:spPr bwMode="auto">
          <a:xfrm>
            <a:off x="2195513" y="6021388"/>
            <a:ext cx="0" cy="431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32" name="Line 24"/>
          <p:cNvSpPr>
            <a:spLocks noChangeShapeType="1"/>
          </p:cNvSpPr>
          <p:nvPr/>
        </p:nvSpPr>
        <p:spPr bwMode="auto">
          <a:xfrm>
            <a:off x="2195513" y="6453188"/>
            <a:ext cx="2160587"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33" name="Line 25"/>
          <p:cNvSpPr>
            <a:spLocks noChangeShapeType="1"/>
          </p:cNvSpPr>
          <p:nvPr/>
        </p:nvSpPr>
        <p:spPr bwMode="auto">
          <a:xfrm flipV="1">
            <a:off x="4356100" y="1916113"/>
            <a:ext cx="0" cy="453707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34" name="Line 26"/>
          <p:cNvSpPr>
            <a:spLocks noChangeShapeType="1"/>
          </p:cNvSpPr>
          <p:nvPr/>
        </p:nvSpPr>
        <p:spPr bwMode="auto">
          <a:xfrm>
            <a:off x="4356100" y="1916113"/>
            <a:ext cx="144463"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35" name="Line 27"/>
          <p:cNvSpPr>
            <a:spLocks noChangeShapeType="1"/>
          </p:cNvSpPr>
          <p:nvPr/>
        </p:nvSpPr>
        <p:spPr bwMode="auto">
          <a:xfrm>
            <a:off x="2700338" y="1916113"/>
            <a:ext cx="35877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36" name="Line 28"/>
          <p:cNvSpPr>
            <a:spLocks noChangeShapeType="1"/>
          </p:cNvSpPr>
          <p:nvPr/>
        </p:nvSpPr>
        <p:spPr bwMode="auto">
          <a:xfrm>
            <a:off x="2843213" y="2708275"/>
            <a:ext cx="35877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37" name="Line 29"/>
          <p:cNvSpPr>
            <a:spLocks noChangeShapeType="1"/>
          </p:cNvSpPr>
          <p:nvPr/>
        </p:nvSpPr>
        <p:spPr bwMode="auto">
          <a:xfrm>
            <a:off x="3708400" y="3716338"/>
            <a:ext cx="35877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38" name="Line 30"/>
          <p:cNvSpPr>
            <a:spLocks noChangeShapeType="1"/>
          </p:cNvSpPr>
          <p:nvPr/>
        </p:nvSpPr>
        <p:spPr bwMode="auto">
          <a:xfrm>
            <a:off x="3635375" y="4724400"/>
            <a:ext cx="35877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39" name="Line 31"/>
          <p:cNvSpPr>
            <a:spLocks noChangeShapeType="1"/>
          </p:cNvSpPr>
          <p:nvPr/>
        </p:nvSpPr>
        <p:spPr bwMode="auto">
          <a:xfrm>
            <a:off x="3492500" y="5949950"/>
            <a:ext cx="35877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40" name="Line 32"/>
          <p:cNvSpPr>
            <a:spLocks noChangeShapeType="1"/>
          </p:cNvSpPr>
          <p:nvPr/>
        </p:nvSpPr>
        <p:spPr bwMode="auto">
          <a:xfrm>
            <a:off x="7451725" y="1916113"/>
            <a:ext cx="35877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41" name="Line 33"/>
          <p:cNvSpPr>
            <a:spLocks noChangeShapeType="1"/>
          </p:cNvSpPr>
          <p:nvPr/>
        </p:nvSpPr>
        <p:spPr bwMode="auto">
          <a:xfrm>
            <a:off x="7596188" y="2781300"/>
            <a:ext cx="35877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42" name="Line 34"/>
          <p:cNvSpPr>
            <a:spLocks noChangeShapeType="1"/>
          </p:cNvSpPr>
          <p:nvPr/>
        </p:nvSpPr>
        <p:spPr bwMode="auto">
          <a:xfrm>
            <a:off x="7235825" y="3860800"/>
            <a:ext cx="35877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43" name="Line 35"/>
          <p:cNvSpPr>
            <a:spLocks noChangeShapeType="1"/>
          </p:cNvSpPr>
          <p:nvPr/>
        </p:nvSpPr>
        <p:spPr bwMode="auto">
          <a:xfrm>
            <a:off x="7380288" y="4941888"/>
            <a:ext cx="35877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44" name="Line 36"/>
          <p:cNvSpPr>
            <a:spLocks noChangeShapeType="1"/>
          </p:cNvSpPr>
          <p:nvPr/>
        </p:nvSpPr>
        <p:spPr bwMode="auto">
          <a:xfrm>
            <a:off x="6443663" y="5516563"/>
            <a:ext cx="35877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45" name="Line 37"/>
          <p:cNvSpPr>
            <a:spLocks noChangeShapeType="1"/>
          </p:cNvSpPr>
          <p:nvPr/>
        </p:nvSpPr>
        <p:spPr bwMode="auto">
          <a:xfrm>
            <a:off x="8027988" y="6308725"/>
            <a:ext cx="35877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
        <p:nvSpPr>
          <p:cNvPr id="452646" name="Text Box 38"/>
          <p:cNvSpPr txBox="1">
            <a:spLocks noChangeArrowheads="1"/>
          </p:cNvSpPr>
          <p:nvPr/>
        </p:nvSpPr>
        <p:spPr bwMode="auto">
          <a:xfrm>
            <a:off x="3132138" y="1773238"/>
            <a:ext cx="40798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cs typeface="Arial" charset="0"/>
              </a:rPr>
              <a:t>%</a:t>
            </a:r>
          </a:p>
        </p:txBody>
      </p:sp>
      <p:sp>
        <p:nvSpPr>
          <p:cNvPr id="452647" name="Text Box 39"/>
          <p:cNvSpPr txBox="1">
            <a:spLocks noChangeArrowheads="1"/>
          </p:cNvSpPr>
          <p:nvPr/>
        </p:nvSpPr>
        <p:spPr bwMode="auto">
          <a:xfrm>
            <a:off x="2051050" y="2060575"/>
            <a:ext cx="40798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cs typeface="Arial" charset="0"/>
              </a:rPr>
              <a:t>%</a:t>
            </a:r>
          </a:p>
        </p:txBody>
      </p:sp>
      <p:sp>
        <p:nvSpPr>
          <p:cNvPr id="452648" name="Text Box 40"/>
          <p:cNvSpPr txBox="1">
            <a:spLocks noChangeArrowheads="1"/>
          </p:cNvSpPr>
          <p:nvPr/>
        </p:nvSpPr>
        <p:spPr bwMode="auto">
          <a:xfrm>
            <a:off x="3276600" y="2492375"/>
            <a:ext cx="40798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cs typeface="Arial" charset="0"/>
              </a:rPr>
              <a:t>%</a:t>
            </a:r>
          </a:p>
        </p:txBody>
      </p:sp>
      <p:sp>
        <p:nvSpPr>
          <p:cNvPr id="452649" name="Text Box 41"/>
          <p:cNvSpPr txBox="1">
            <a:spLocks noChangeArrowheads="1"/>
          </p:cNvSpPr>
          <p:nvPr/>
        </p:nvSpPr>
        <p:spPr bwMode="auto">
          <a:xfrm>
            <a:off x="6732588" y="5373688"/>
            <a:ext cx="40798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cs typeface="Arial" charset="0"/>
              </a:rPr>
              <a:t>%</a:t>
            </a:r>
          </a:p>
        </p:txBody>
      </p:sp>
      <p:sp>
        <p:nvSpPr>
          <p:cNvPr id="452650" name="Text Box 42"/>
          <p:cNvSpPr txBox="1">
            <a:spLocks noChangeArrowheads="1"/>
          </p:cNvSpPr>
          <p:nvPr/>
        </p:nvSpPr>
        <p:spPr bwMode="auto">
          <a:xfrm>
            <a:off x="7235825" y="5157788"/>
            <a:ext cx="1730375" cy="101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sz="1200" dirty="0">
                <a:solidFill>
                  <a:srgbClr val="0000FF"/>
                </a:solidFill>
                <a:cs typeface="Arial" charset="0"/>
              </a:rPr>
              <a:t>What does</a:t>
            </a:r>
          </a:p>
          <a:p>
            <a:pPr>
              <a:defRPr/>
            </a:pPr>
            <a:r>
              <a:rPr lang="en-GB" sz="1200" dirty="0">
                <a:solidFill>
                  <a:srgbClr val="0000FF"/>
                </a:solidFill>
                <a:cs typeface="Arial" charset="0"/>
              </a:rPr>
              <a:t>Abandonment</a:t>
            </a:r>
          </a:p>
          <a:p>
            <a:pPr>
              <a:defRPr/>
            </a:pPr>
            <a:r>
              <a:rPr lang="en-GB" sz="1200" dirty="0">
                <a:solidFill>
                  <a:srgbClr val="0000FF"/>
                </a:solidFill>
                <a:cs typeface="Arial" charset="0"/>
              </a:rPr>
              <a:t>Here mean? They </a:t>
            </a:r>
          </a:p>
          <a:p>
            <a:pPr>
              <a:defRPr/>
            </a:pPr>
            <a:r>
              <a:rPr lang="en-GB" sz="1200" dirty="0">
                <a:solidFill>
                  <a:srgbClr val="0000FF"/>
                </a:solidFill>
                <a:cs typeface="Arial" charset="0"/>
              </a:rPr>
              <a:t>dumped their Basket </a:t>
            </a:r>
          </a:p>
          <a:p>
            <a:pPr>
              <a:defRPr/>
            </a:pPr>
            <a:r>
              <a:rPr lang="en-GB" sz="1200" dirty="0">
                <a:solidFill>
                  <a:srgbClr val="0000FF"/>
                </a:solidFill>
                <a:cs typeface="Arial" charset="0"/>
              </a:rPr>
              <a:t>at the checkout? Why?</a:t>
            </a:r>
          </a:p>
        </p:txBody>
      </p:sp>
      <p:sp>
        <p:nvSpPr>
          <p:cNvPr id="452651" name="Text Box 43"/>
          <p:cNvSpPr txBox="1">
            <a:spLocks noChangeArrowheads="1"/>
          </p:cNvSpPr>
          <p:nvPr/>
        </p:nvSpPr>
        <p:spPr bwMode="auto">
          <a:xfrm>
            <a:off x="7812088" y="3500438"/>
            <a:ext cx="1216025" cy="830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r>
              <a:rPr lang="en-GB" sz="1200" dirty="0">
                <a:solidFill>
                  <a:srgbClr val="0000FF"/>
                </a:solidFill>
                <a:cs typeface="Arial" charset="0"/>
              </a:rPr>
              <a:t>What learn here? Retention rate!!</a:t>
            </a:r>
          </a:p>
        </p:txBody>
      </p:sp>
      <p:sp>
        <p:nvSpPr>
          <p:cNvPr id="452652" name="Text Box 44"/>
          <p:cNvSpPr txBox="1">
            <a:spLocks noChangeArrowheads="1"/>
          </p:cNvSpPr>
          <p:nvPr/>
        </p:nvSpPr>
        <p:spPr bwMode="auto">
          <a:xfrm>
            <a:off x="0" y="3789363"/>
            <a:ext cx="1216025" cy="101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r>
              <a:rPr lang="en-GB" sz="1200" dirty="0">
                <a:solidFill>
                  <a:srgbClr val="0000FF"/>
                </a:solidFill>
                <a:cs typeface="Arial" charset="0"/>
              </a:rPr>
              <a:t>Here we can get data about</a:t>
            </a:r>
          </a:p>
          <a:p>
            <a:pPr>
              <a:defRPr/>
            </a:pPr>
            <a:r>
              <a:rPr lang="en-GB" sz="1200" dirty="0">
                <a:solidFill>
                  <a:srgbClr val="0000FF"/>
                </a:solidFill>
                <a:cs typeface="Arial" charset="0"/>
              </a:rPr>
              <a:t>The </a:t>
            </a:r>
            <a:r>
              <a:rPr lang="ja-JP" altLang="en-GB" sz="1200" dirty="0">
                <a:solidFill>
                  <a:srgbClr val="0000FF"/>
                </a:solidFill>
                <a:latin typeface="Arial"/>
                <a:cs typeface="Arial" charset="0"/>
              </a:rPr>
              <a:t>‘</a:t>
            </a:r>
            <a:r>
              <a:rPr lang="en-GB" sz="1200" dirty="0">
                <a:solidFill>
                  <a:srgbClr val="0000FF"/>
                </a:solidFill>
                <a:cs typeface="Arial" charset="0"/>
              </a:rPr>
              <a:t>Reach</a:t>
            </a:r>
            <a:r>
              <a:rPr lang="ja-JP" altLang="en-GB" sz="1200" dirty="0">
                <a:solidFill>
                  <a:srgbClr val="0000FF"/>
                </a:solidFill>
                <a:latin typeface="Arial"/>
                <a:cs typeface="Arial" charset="0"/>
              </a:rPr>
              <a:t>’</a:t>
            </a:r>
            <a:r>
              <a:rPr lang="en-GB" sz="1200" dirty="0">
                <a:solidFill>
                  <a:srgbClr val="0000FF"/>
                </a:solidFill>
                <a:cs typeface="Arial" charset="0"/>
              </a:rPr>
              <a:t> of the promotion</a:t>
            </a:r>
          </a:p>
        </p:txBody>
      </p:sp>
    </p:spTree>
    <p:extLst>
      <p:ext uri="{BB962C8B-B14F-4D97-AF65-F5344CB8AC3E}">
        <p14:creationId xmlns:p14="http://schemas.microsoft.com/office/powerpoint/2010/main" val="30420118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2"/>
          <p:cNvSpPr>
            <a:spLocks noGrp="1" noChangeArrowheads="1"/>
          </p:cNvSpPr>
          <p:nvPr>
            <p:ph type="title"/>
          </p:nvPr>
        </p:nvSpPr>
        <p:spPr/>
        <p:txBody>
          <a:bodyPr/>
          <a:lstStyle/>
          <a:p>
            <a:pPr eaLnBrk="1" hangingPunct="1"/>
            <a:r>
              <a:rPr lang="en-GB">
                <a:latin typeface="News Gothic MT" charset="0"/>
              </a:rPr>
              <a:t>Typical measurements</a:t>
            </a:r>
          </a:p>
        </p:txBody>
      </p:sp>
      <p:pic>
        <p:nvPicPr>
          <p:cNvPr id="36866" name="Picture 3"/>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468313" y="1484313"/>
            <a:ext cx="8207375" cy="5159375"/>
          </a:xfrm>
          <a:noFill/>
        </p:spPr>
      </p:pic>
    </p:spTree>
    <p:extLst>
      <p:ext uri="{BB962C8B-B14F-4D97-AF65-F5344CB8AC3E}">
        <p14:creationId xmlns:p14="http://schemas.microsoft.com/office/powerpoint/2010/main" val="19605970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a:xfrm>
            <a:off x="549275" y="107950"/>
            <a:ext cx="8042275" cy="1336675"/>
          </a:xfrm>
        </p:spPr>
        <p:txBody>
          <a:bodyPr>
            <a:normAutofit fontScale="90000"/>
          </a:bodyPr>
          <a:lstStyle/>
          <a:p>
            <a:pPr eaLnBrk="1" hangingPunct="1"/>
            <a:r>
              <a:rPr lang="en-GB">
                <a:latin typeface="News Gothic MT" charset="0"/>
              </a:rPr>
              <a:t>Other techniques you can use:</a:t>
            </a:r>
          </a:p>
        </p:txBody>
      </p:sp>
      <p:pic>
        <p:nvPicPr>
          <p:cNvPr id="37890" name="Picture 3">
            <a:hlinkClick r:id="rId2"/>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250825" y="2205038"/>
            <a:ext cx="4752975" cy="2633662"/>
          </a:xfrm>
        </p:spPr>
      </p:pic>
      <p:sp>
        <p:nvSpPr>
          <p:cNvPr id="456708" name="Rectangle 4"/>
          <p:cNvSpPr>
            <a:spLocks noChangeArrowheads="1"/>
          </p:cNvSpPr>
          <p:nvPr/>
        </p:nvSpPr>
        <p:spPr bwMode="auto">
          <a:xfrm>
            <a:off x="1692275" y="6021388"/>
            <a:ext cx="53975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cs typeface="Arial" charset="0"/>
              </a:rPr>
              <a:t>http://www.google.com/analytics/en-GB/index.html</a:t>
            </a:r>
          </a:p>
        </p:txBody>
      </p:sp>
      <p:pic>
        <p:nvPicPr>
          <p:cNvPr id="37892" name="Picture 5">
            <a:hlinkClick r:id="rId4"/>
          </p:cNvPr>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a:xfrm>
            <a:off x="5076825" y="2205038"/>
            <a:ext cx="3816350" cy="3286125"/>
          </a:xfrm>
        </p:spPr>
      </p:pic>
    </p:spTree>
    <p:extLst>
      <p:ext uri="{BB962C8B-B14F-4D97-AF65-F5344CB8AC3E}">
        <p14:creationId xmlns:p14="http://schemas.microsoft.com/office/powerpoint/2010/main" val="2826346505"/>
      </p:ext>
    </p:extLst>
  </p:cSld>
  <p:clrMapOvr>
    <a:masterClrMapping/>
  </p:clrMapOvr>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p:cNvSpPr>
            <a:spLocks noGrp="1" noChangeArrowheads="1"/>
          </p:cNvSpPr>
          <p:nvPr>
            <p:ph type="title"/>
          </p:nvPr>
        </p:nvSpPr>
        <p:spPr>
          <a:xfrm>
            <a:off x="549275" y="107950"/>
            <a:ext cx="8042275" cy="1336675"/>
          </a:xfrm>
        </p:spPr>
        <p:txBody>
          <a:bodyPr/>
          <a:lstStyle/>
          <a:p>
            <a:pPr eaLnBrk="1" hangingPunct="1"/>
            <a:r>
              <a:rPr lang="en-GB">
                <a:latin typeface="News Gothic MT" charset="0"/>
              </a:rPr>
              <a:t>Google Analytics</a:t>
            </a:r>
          </a:p>
        </p:txBody>
      </p:sp>
      <p:pic>
        <p:nvPicPr>
          <p:cNvPr id="38914" name="Picture 3"/>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457200" y="2581275"/>
            <a:ext cx="3970338" cy="2578100"/>
          </a:xfrm>
          <a:noFill/>
        </p:spPr>
      </p:pic>
      <p:pic>
        <p:nvPicPr>
          <p:cNvPr id="38915" name="Picture 4"/>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648200" y="2260600"/>
            <a:ext cx="4038600" cy="3173413"/>
          </a:xfrm>
          <a:noFill/>
        </p:spPr>
      </p:pic>
      <p:sp>
        <p:nvSpPr>
          <p:cNvPr id="457733" name="Rectangle 5"/>
          <p:cNvSpPr>
            <a:spLocks noChangeArrowheads="1"/>
          </p:cNvSpPr>
          <p:nvPr/>
        </p:nvSpPr>
        <p:spPr bwMode="auto">
          <a:xfrm>
            <a:off x="2555875" y="3716338"/>
            <a:ext cx="1728788" cy="1584325"/>
          </a:xfrm>
          <a:prstGeom prst="rect">
            <a:avLst/>
          </a:prstGeom>
          <a:solidFill>
            <a:schemeClr val="accent1">
              <a:alpha val="14000"/>
            </a:schemeClr>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457734" name="Line 6"/>
          <p:cNvSpPr>
            <a:spLocks noChangeShapeType="1"/>
          </p:cNvSpPr>
          <p:nvPr/>
        </p:nvSpPr>
        <p:spPr bwMode="auto">
          <a:xfrm flipV="1">
            <a:off x="4284663" y="4221163"/>
            <a:ext cx="503237" cy="215900"/>
          </a:xfrm>
          <a:prstGeom prst="line">
            <a:avLst/>
          </a:prstGeom>
          <a:noFill/>
          <a:ln w="381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cs typeface="Arial" charset="0"/>
            </a:endParaRPr>
          </a:p>
        </p:txBody>
      </p:sp>
    </p:spTree>
    <p:extLst>
      <p:ext uri="{BB962C8B-B14F-4D97-AF65-F5344CB8AC3E}">
        <p14:creationId xmlns:p14="http://schemas.microsoft.com/office/powerpoint/2010/main" val="735744489"/>
      </p:ext>
    </p:extLst>
  </p:cSld>
  <p:clrMapOvr>
    <a:masterClrMapping/>
  </p:clrMapOvr>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sz="quarter"/>
          </p:nvPr>
        </p:nvSpPr>
        <p:spPr>
          <a:xfrm>
            <a:off x="457200" y="274638"/>
            <a:ext cx="8229600" cy="561975"/>
          </a:xfrm>
        </p:spPr>
        <p:txBody>
          <a:bodyPr>
            <a:normAutofit fontScale="90000"/>
          </a:bodyPr>
          <a:lstStyle/>
          <a:p>
            <a:pPr eaLnBrk="1" hangingPunct="1"/>
            <a:r>
              <a:rPr lang="en-GB" sz="3200">
                <a:latin typeface="News Gothic MT" charset="0"/>
              </a:rPr>
              <a:t>Google Analytics: Typical Things</a:t>
            </a:r>
          </a:p>
        </p:txBody>
      </p:sp>
      <p:pic>
        <p:nvPicPr>
          <p:cNvPr id="39938" name="Picture 3"/>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611188" y="966788"/>
            <a:ext cx="3455987" cy="2762250"/>
          </a:xfrm>
          <a:noFill/>
        </p:spPr>
      </p:pic>
      <p:pic>
        <p:nvPicPr>
          <p:cNvPr id="39939" name="Picture 4"/>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4716463" y="908050"/>
            <a:ext cx="3602037" cy="2881313"/>
          </a:xfrm>
          <a:noFill/>
        </p:spPr>
      </p:pic>
      <p:pic>
        <p:nvPicPr>
          <p:cNvPr id="39940" name="Picture 5"/>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463550" y="3789363"/>
            <a:ext cx="3603625" cy="2879725"/>
          </a:xfrm>
          <a:noFill/>
        </p:spPr>
      </p:pic>
      <p:pic>
        <p:nvPicPr>
          <p:cNvPr id="39941" name="Picture 6"/>
          <p:cNvPicPr>
            <a:picLocks noGrp="1" noChangeAspect="1" noChangeArrowheads="1"/>
          </p:cNvPicPr>
          <p:nvPr>
            <p:ph sz="quarter" idx="4"/>
          </p:nvPr>
        </p:nvPicPr>
        <p:blipFill>
          <a:blip r:embed="rId5">
            <a:extLst>
              <a:ext uri="{28A0092B-C50C-407E-A947-70E740481C1C}">
                <a14:useLocalDpi xmlns:a14="http://schemas.microsoft.com/office/drawing/2010/main" val="0"/>
              </a:ext>
            </a:extLst>
          </a:blip>
          <a:srcRect/>
          <a:stretch>
            <a:fillRect/>
          </a:stretch>
        </p:blipFill>
        <p:spPr>
          <a:xfrm>
            <a:off x="4716463" y="3860800"/>
            <a:ext cx="3527425" cy="2822575"/>
          </a:xfrm>
          <a:noFill/>
        </p:spPr>
      </p:pic>
    </p:spTree>
    <p:extLst>
      <p:ext uri="{BB962C8B-B14F-4D97-AF65-F5344CB8AC3E}">
        <p14:creationId xmlns:p14="http://schemas.microsoft.com/office/powerpoint/2010/main" val="2938964600"/>
      </p:ext>
    </p:extLst>
  </p:cSld>
  <p:clrMapOvr>
    <a:masterClrMapping/>
  </p:clrMapOvr>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what where and how of Google Analytics</a:t>
            </a:r>
            <a:endParaRPr lang="en-US" dirty="0"/>
          </a:p>
        </p:txBody>
      </p:sp>
      <p:pic>
        <p:nvPicPr>
          <p:cNvPr id="3" name="Picture 2"/>
          <p:cNvPicPr>
            <a:picLocks noChangeAspect="1"/>
          </p:cNvPicPr>
          <p:nvPr/>
        </p:nvPicPr>
        <p:blipFill>
          <a:blip r:embed="rId2"/>
          <a:stretch>
            <a:fillRect/>
          </a:stretch>
        </p:blipFill>
        <p:spPr>
          <a:xfrm>
            <a:off x="0" y="1787236"/>
            <a:ext cx="9144000" cy="5070764"/>
          </a:xfrm>
          <a:prstGeom prst="rect">
            <a:avLst/>
          </a:prstGeom>
        </p:spPr>
      </p:pic>
      <p:sp>
        <p:nvSpPr>
          <p:cNvPr id="4" name="Rectangle 3"/>
          <p:cNvSpPr/>
          <p:nvPr/>
        </p:nvSpPr>
        <p:spPr>
          <a:xfrm>
            <a:off x="0" y="1870470"/>
            <a:ext cx="9144000" cy="369332"/>
          </a:xfrm>
          <a:prstGeom prst="rect">
            <a:avLst/>
          </a:prstGeom>
        </p:spPr>
        <p:txBody>
          <a:bodyPr wrap="square">
            <a:spAutoFit/>
          </a:bodyPr>
          <a:lstStyle/>
          <a:p>
            <a:pPr algn="ctr"/>
            <a:r>
              <a:rPr lang="en-US" dirty="0">
                <a:solidFill>
                  <a:schemeClr val="bg1"/>
                </a:solidFill>
                <a:hlinkClick r:id="rId3"/>
              </a:rPr>
              <a:t>https://</a:t>
            </a:r>
            <a:r>
              <a:rPr lang="en-US" dirty="0" err="1">
                <a:solidFill>
                  <a:schemeClr val="bg1"/>
                </a:solidFill>
                <a:hlinkClick r:id="rId3"/>
              </a:rPr>
              <a:t>www.google.com</a:t>
            </a:r>
            <a:r>
              <a:rPr lang="en-US" dirty="0">
                <a:solidFill>
                  <a:schemeClr val="bg1"/>
                </a:solidFill>
                <a:hlinkClick r:id="rId3"/>
              </a:rPr>
              <a:t>/partners/#</a:t>
            </a:r>
            <a:r>
              <a:rPr lang="en-US" dirty="0" err="1">
                <a:solidFill>
                  <a:schemeClr val="bg1"/>
                </a:solidFill>
                <a:hlinkClick r:id="rId3"/>
              </a:rPr>
              <a:t>p_content;idtf</a:t>
            </a:r>
            <a:r>
              <a:rPr lang="en-US" dirty="0">
                <a:solidFill>
                  <a:schemeClr val="bg1"/>
                </a:solidFill>
                <a:hlinkClick r:id="rId3"/>
              </a:rPr>
              <a:t>=</a:t>
            </a:r>
            <a:r>
              <a:rPr lang="en-US" dirty="0" err="1">
                <a:solidFill>
                  <a:schemeClr val="bg1"/>
                </a:solidFill>
                <a:hlinkClick r:id="rId3"/>
              </a:rPr>
              <a:t>owQAAAAAAACjhM</a:t>
            </a:r>
            <a:endParaRPr lang="en-US" dirty="0">
              <a:solidFill>
                <a:schemeClr val="bg1"/>
              </a:solidFill>
            </a:endParaRPr>
          </a:p>
        </p:txBody>
      </p:sp>
    </p:spTree>
    <p:extLst>
      <p:ext uri="{BB962C8B-B14F-4D97-AF65-F5344CB8AC3E}">
        <p14:creationId xmlns:p14="http://schemas.microsoft.com/office/powerpoint/2010/main" val="16452601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400" dirty="0" smtClean="0"/>
              <a:t>Understanding what Analytics can do –</a:t>
            </a:r>
            <a:br>
              <a:rPr lang="en-US" sz="2400" dirty="0" smtClean="0"/>
            </a:br>
            <a:r>
              <a:rPr lang="en-US" sz="1800" dirty="0">
                <a:solidFill>
                  <a:srgbClr val="FFFFFF"/>
                </a:solidFill>
                <a:hlinkClick r:id="rId2"/>
              </a:rPr>
              <a:t>https://</a:t>
            </a:r>
            <a:r>
              <a:rPr lang="en-US" sz="1800" dirty="0" err="1">
                <a:solidFill>
                  <a:srgbClr val="FFFFFF"/>
                </a:solidFill>
                <a:hlinkClick r:id="rId2"/>
              </a:rPr>
              <a:t>www.youtube.com</a:t>
            </a:r>
            <a:r>
              <a:rPr lang="en-US" sz="1800" dirty="0">
                <a:solidFill>
                  <a:srgbClr val="FFFFFF"/>
                </a:solidFill>
                <a:hlinkClick r:id="rId2"/>
              </a:rPr>
              <a:t>/</a:t>
            </a:r>
            <a:r>
              <a:rPr lang="en-US" sz="1800" dirty="0" err="1">
                <a:solidFill>
                  <a:srgbClr val="FFFFFF"/>
                </a:solidFill>
                <a:hlinkClick r:id="rId2"/>
              </a:rPr>
              <a:t>watch?time_continue</a:t>
            </a:r>
            <a:r>
              <a:rPr lang="en-US" sz="1800" dirty="0">
                <a:solidFill>
                  <a:srgbClr val="FFFFFF"/>
                </a:solidFill>
                <a:hlinkClick r:id="rId2"/>
              </a:rPr>
              <a:t>=147&amp;v=WMW12iwnR24</a:t>
            </a:r>
            <a:endParaRPr lang="en-US" sz="1800" dirty="0">
              <a:solidFill>
                <a:srgbClr val="FFFFFF"/>
              </a:solidFill>
            </a:endParaRPr>
          </a:p>
        </p:txBody>
      </p:sp>
      <p:pic>
        <p:nvPicPr>
          <p:cNvPr id="3" name="Picture 2"/>
          <p:cNvPicPr>
            <a:picLocks noChangeAspect="1"/>
          </p:cNvPicPr>
          <p:nvPr/>
        </p:nvPicPr>
        <p:blipFill>
          <a:blip r:embed="rId3"/>
          <a:stretch>
            <a:fillRect/>
          </a:stretch>
        </p:blipFill>
        <p:spPr>
          <a:xfrm>
            <a:off x="0" y="1774633"/>
            <a:ext cx="9144000" cy="5083367"/>
          </a:xfrm>
          <a:prstGeom prst="rect">
            <a:avLst/>
          </a:prstGeom>
        </p:spPr>
      </p:pic>
    </p:spTree>
    <p:extLst>
      <p:ext uri="{BB962C8B-B14F-4D97-AF65-F5344CB8AC3E}">
        <p14:creationId xmlns:p14="http://schemas.microsoft.com/office/powerpoint/2010/main" val="347825733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Directed Learning on Thursday</a:t>
            </a:r>
            <a:endParaRPr lang="en-US" dirty="0"/>
          </a:p>
        </p:txBody>
      </p:sp>
      <p:sp>
        <p:nvSpPr>
          <p:cNvPr id="3" name="Content Placeholder 2"/>
          <p:cNvSpPr>
            <a:spLocks noGrp="1"/>
          </p:cNvSpPr>
          <p:nvPr>
            <p:ph idx="1"/>
          </p:nvPr>
        </p:nvSpPr>
        <p:spPr>
          <a:xfrm>
            <a:off x="457200" y="1600200"/>
            <a:ext cx="8229600" cy="4932680"/>
          </a:xfrm>
        </p:spPr>
        <p:txBody>
          <a:bodyPr>
            <a:normAutofit fontScale="70000" lnSpcReduction="20000"/>
          </a:bodyPr>
          <a:lstStyle/>
          <a:p>
            <a:r>
              <a:rPr lang="en-US" dirty="0" smtClean="0"/>
              <a:t>Go to the Google Digital Marketing Course that I introduced to you last week</a:t>
            </a:r>
          </a:p>
          <a:p>
            <a:pPr lvl="1"/>
            <a:r>
              <a:rPr lang="en-GB" dirty="0">
                <a:hlinkClick r:id="rId2"/>
              </a:rPr>
              <a:t>http://www.google.com.ua/onlinechallenge/dmc/dmc-</a:t>
            </a:r>
            <a:r>
              <a:rPr lang="en-GB" dirty="0" smtClean="0">
                <a:hlinkClick r:id="rId2"/>
              </a:rPr>
              <a:t>intro.html</a:t>
            </a:r>
            <a:endParaRPr lang="en-GB" dirty="0" smtClean="0"/>
          </a:p>
          <a:p>
            <a:pPr marL="0" indent="0">
              <a:buNone/>
            </a:pPr>
            <a:endParaRPr lang="en-US" dirty="0" smtClean="0"/>
          </a:p>
          <a:p>
            <a:r>
              <a:rPr lang="en-US" dirty="0" smtClean="0"/>
              <a:t>Select Display Advertising  and the Display 101 lesson. The direct link is:</a:t>
            </a:r>
          </a:p>
          <a:p>
            <a:pPr marL="0" indent="0">
              <a:buNone/>
            </a:pPr>
            <a:endParaRPr lang="en-US" dirty="0" smtClean="0"/>
          </a:p>
          <a:p>
            <a:r>
              <a:rPr lang="en-US" dirty="0" smtClean="0"/>
              <a:t>Using Display 101 as your guide and also by registering for a Google Adwords campaign at: </a:t>
            </a:r>
            <a:r>
              <a:rPr lang="en-GB" dirty="0">
                <a:hlinkClick r:id="rId3"/>
              </a:rPr>
              <a:t>https://support.google.com/adwords</a:t>
            </a:r>
            <a:r>
              <a:rPr lang="en-GB" dirty="0"/>
              <a:t> </a:t>
            </a:r>
            <a:endParaRPr lang="en-GB" dirty="0" smtClean="0"/>
          </a:p>
          <a:p>
            <a:endParaRPr lang="en-GB" dirty="0"/>
          </a:p>
          <a:p>
            <a:pPr lvl="1"/>
            <a:r>
              <a:rPr lang="en-GB" dirty="0" smtClean="0"/>
              <a:t>Spend about 1 hour getting familiar with Google </a:t>
            </a:r>
            <a:r>
              <a:rPr lang="en-GB" dirty="0" err="1" smtClean="0"/>
              <a:t>Adwords</a:t>
            </a:r>
            <a:r>
              <a:rPr lang="en-GB" dirty="0" smtClean="0"/>
              <a:t> for your chosen case study.  Don’t go all the way and purchase but hands on experience will help.</a:t>
            </a:r>
            <a:br>
              <a:rPr lang="en-GB" dirty="0" smtClean="0"/>
            </a:br>
            <a:endParaRPr lang="en-GB" dirty="0" smtClean="0"/>
          </a:p>
          <a:p>
            <a:r>
              <a:rPr lang="en-GB" dirty="0" smtClean="0"/>
              <a:t>DON</a:t>
            </a:r>
            <a:r>
              <a:rPr lang="uk-UA" dirty="0" smtClean="0"/>
              <a:t>’</a:t>
            </a:r>
            <a:r>
              <a:rPr lang="en-GB" dirty="0" smtClean="0"/>
              <a:t>T FORGET YOUR HEADPHONES</a:t>
            </a:r>
          </a:p>
          <a:p>
            <a:endParaRPr lang="en-GB" dirty="0"/>
          </a:p>
          <a:p>
            <a:endParaRPr lang="en-GB" dirty="0"/>
          </a:p>
        </p:txBody>
      </p:sp>
    </p:spTree>
    <p:extLst>
      <p:ext uri="{BB962C8B-B14F-4D97-AF65-F5344CB8AC3E}">
        <p14:creationId xmlns:p14="http://schemas.microsoft.com/office/powerpoint/2010/main" val="6997840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00100" y="0"/>
            <a:ext cx="7519269" cy="6858000"/>
          </a:xfrm>
          <a:prstGeom prst="rect">
            <a:avLst/>
          </a:prstGeom>
        </p:spPr>
      </p:pic>
    </p:spTree>
    <p:extLst>
      <p:ext uri="{BB962C8B-B14F-4D97-AF65-F5344CB8AC3E}">
        <p14:creationId xmlns:p14="http://schemas.microsoft.com/office/powerpoint/2010/main" val="18415502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p:cNvSpPr>
            <a:spLocks noGrp="1"/>
          </p:cNvSpPr>
          <p:nvPr>
            <p:ph type="title"/>
          </p:nvPr>
        </p:nvSpPr>
        <p:spPr>
          <a:xfrm>
            <a:off x="611188" y="1844675"/>
            <a:ext cx="8042275" cy="1336675"/>
          </a:xfrm>
        </p:spPr>
        <p:txBody>
          <a:bodyPr/>
          <a:lstStyle/>
          <a:p>
            <a:pPr eaLnBrk="1" hangingPunct="1"/>
            <a:r>
              <a:rPr lang="en-US">
                <a:latin typeface="News Gothic MT" charset="0"/>
              </a:rPr>
              <a:t>Break</a:t>
            </a:r>
          </a:p>
        </p:txBody>
      </p:sp>
    </p:spTree>
    <p:extLst>
      <p:ext uri="{BB962C8B-B14F-4D97-AF65-F5344CB8AC3E}">
        <p14:creationId xmlns:p14="http://schemas.microsoft.com/office/powerpoint/2010/main" val="18610565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p:cNvSpPr>
            <a:spLocks noGrp="1"/>
          </p:cNvSpPr>
          <p:nvPr>
            <p:ph type="title"/>
          </p:nvPr>
        </p:nvSpPr>
        <p:spPr/>
        <p:txBody>
          <a:bodyPr/>
          <a:lstStyle/>
          <a:p>
            <a:pPr eaLnBrk="1" hangingPunct="1"/>
            <a:r>
              <a:rPr lang="en-US">
                <a:latin typeface="News Gothic MT" charset="0"/>
              </a:rPr>
              <a:t>So to content appropriateness</a:t>
            </a:r>
          </a:p>
        </p:txBody>
      </p:sp>
      <p:sp>
        <p:nvSpPr>
          <p:cNvPr id="3" name="Rectangle 2"/>
          <p:cNvSpPr>
            <a:spLocks noChangeArrowheads="1"/>
          </p:cNvSpPr>
          <p:nvPr/>
        </p:nvSpPr>
        <p:spPr bwMode="auto">
          <a:xfrm>
            <a:off x="1979613" y="1916113"/>
            <a:ext cx="5832475" cy="1584325"/>
          </a:xfrm>
          <a:prstGeom prst="rect">
            <a:avLst/>
          </a:prstGeom>
          <a:solidFill>
            <a:srgbClr val="FF00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4" name="AutoShape 4"/>
          <p:cNvSpPr>
            <a:spLocks noChangeArrowheads="1"/>
          </p:cNvSpPr>
          <p:nvPr/>
        </p:nvSpPr>
        <p:spPr bwMode="auto">
          <a:xfrm>
            <a:off x="5435600" y="2203450"/>
            <a:ext cx="1008063" cy="792163"/>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5" name="AutoShape 5"/>
          <p:cNvSpPr>
            <a:spLocks noChangeArrowheads="1"/>
          </p:cNvSpPr>
          <p:nvPr/>
        </p:nvSpPr>
        <p:spPr bwMode="auto">
          <a:xfrm>
            <a:off x="3130550" y="2203450"/>
            <a:ext cx="1008063" cy="792163"/>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6" name="AutoShape 6"/>
          <p:cNvSpPr>
            <a:spLocks noChangeArrowheads="1"/>
          </p:cNvSpPr>
          <p:nvPr/>
        </p:nvSpPr>
        <p:spPr bwMode="auto">
          <a:xfrm>
            <a:off x="969963" y="2203450"/>
            <a:ext cx="1008062" cy="792163"/>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Arial" charset="0"/>
            </a:endParaRPr>
          </a:p>
        </p:txBody>
      </p:sp>
      <p:sp>
        <p:nvSpPr>
          <p:cNvPr id="7" name="Text Box 8"/>
          <p:cNvSpPr txBox="1">
            <a:spLocks noChangeArrowheads="1"/>
          </p:cNvSpPr>
          <p:nvPr/>
        </p:nvSpPr>
        <p:spPr bwMode="auto">
          <a:xfrm>
            <a:off x="2122488" y="2420938"/>
            <a:ext cx="9588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Acquire</a:t>
            </a:r>
          </a:p>
        </p:txBody>
      </p:sp>
      <p:sp>
        <p:nvSpPr>
          <p:cNvPr id="8" name="Text Box 9"/>
          <p:cNvSpPr txBox="1">
            <a:spLocks noChangeArrowheads="1"/>
          </p:cNvSpPr>
          <p:nvPr/>
        </p:nvSpPr>
        <p:spPr bwMode="auto">
          <a:xfrm>
            <a:off x="4354513" y="2420938"/>
            <a:ext cx="9842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Convert</a:t>
            </a:r>
          </a:p>
        </p:txBody>
      </p:sp>
      <p:sp>
        <p:nvSpPr>
          <p:cNvPr id="9" name="Text Box 10"/>
          <p:cNvSpPr txBox="1">
            <a:spLocks noChangeArrowheads="1"/>
          </p:cNvSpPr>
          <p:nvPr/>
        </p:nvSpPr>
        <p:spPr bwMode="auto">
          <a:xfrm>
            <a:off x="6659563" y="2420938"/>
            <a:ext cx="844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Retain</a:t>
            </a:r>
          </a:p>
        </p:txBody>
      </p:sp>
      <p:sp>
        <p:nvSpPr>
          <p:cNvPr id="10" name="Text Box 11"/>
          <p:cNvSpPr txBox="1">
            <a:spLocks noChangeArrowheads="1"/>
          </p:cNvSpPr>
          <p:nvPr/>
        </p:nvSpPr>
        <p:spPr bwMode="auto">
          <a:xfrm>
            <a:off x="2122488" y="4076700"/>
            <a:ext cx="10604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solidFill>
                  <a:srgbClr val="FF0000"/>
                </a:solidFill>
              </a:rPr>
              <a:t>Leakage</a:t>
            </a:r>
          </a:p>
        </p:txBody>
      </p:sp>
      <p:sp>
        <p:nvSpPr>
          <p:cNvPr id="11" name="Text Box 12"/>
          <p:cNvSpPr txBox="1">
            <a:spLocks noChangeArrowheads="1"/>
          </p:cNvSpPr>
          <p:nvPr/>
        </p:nvSpPr>
        <p:spPr bwMode="auto">
          <a:xfrm>
            <a:off x="4067175" y="4076700"/>
            <a:ext cx="16065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solidFill>
                  <a:srgbClr val="FF0000"/>
                </a:solidFill>
              </a:rPr>
              <a:t>Abandonment</a:t>
            </a:r>
          </a:p>
        </p:txBody>
      </p:sp>
      <p:sp>
        <p:nvSpPr>
          <p:cNvPr id="12" name="Text Box 13"/>
          <p:cNvSpPr txBox="1">
            <a:spLocks noChangeArrowheads="1"/>
          </p:cNvSpPr>
          <p:nvPr/>
        </p:nvSpPr>
        <p:spPr bwMode="auto">
          <a:xfrm>
            <a:off x="6731000" y="4076700"/>
            <a:ext cx="9588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solidFill>
                  <a:srgbClr val="FF0000"/>
                </a:solidFill>
              </a:rPr>
              <a:t>Attrition</a:t>
            </a:r>
          </a:p>
        </p:txBody>
      </p:sp>
      <p:sp>
        <p:nvSpPr>
          <p:cNvPr id="13" name="AutoShape 14"/>
          <p:cNvSpPr>
            <a:spLocks noChangeArrowheads="1"/>
          </p:cNvSpPr>
          <p:nvPr/>
        </p:nvSpPr>
        <p:spPr bwMode="auto">
          <a:xfrm>
            <a:off x="2411413" y="3068638"/>
            <a:ext cx="358775" cy="792162"/>
          </a:xfrm>
          <a:prstGeom prst="downArrow">
            <a:avLst>
              <a:gd name="adj1" fmla="val 50000"/>
              <a:gd name="adj2" fmla="val 55199"/>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pPr>
              <a:defRPr/>
            </a:pPr>
            <a:endParaRPr lang="en-US">
              <a:cs typeface="Arial" charset="0"/>
            </a:endParaRPr>
          </a:p>
        </p:txBody>
      </p:sp>
      <p:sp>
        <p:nvSpPr>
          <p:cNvPr id="14" name="AutoShape 15"/>
          <p:cNvSpPr>
            <a:spLocks noChangeArrowheads="1"/>
          </p:cNvSpPr>
          <p:nvPr/>
        </p:nvSpPr>
        <p:spPr bwMode="auto">
          <a:xfrm>
            <a:off x="4714875" y="3068638"/>
            <a:ext cx="358775" cy="792162"/>
          </a:xfrm>
          <a:prstGeom prst="downArrow">
            <a:avLst>
              <a:gd name="adj1" fmla="val 50000"/>
              <a:gd name="adj2" fmla="val 55199"/>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pPr>
              <a:defRPr/>
            </a:pPr>
            <a:endParaRPr lang="en-US">
              <a:cs typeface="Arial" charset="0"/>
            </a:endParaRPr>
          </a:p>
        </p:txBody>
      </p:sp>
      <p:sp>
        <p:nvSpPr>
          <p:cNvPr id="15" name="AutoShape 16"/>
          <p:cNvSpPr>
            <a:spLocks noChangeArrowheads="1"/>
          </p:cNvSpPr>
          <p:nvPr/>
        </p:nvSpPr>
        <p:spPr bwMode="auto">
          <a:xfrm>
            <a:off x="6946900" y="3068638"/>
            <a:ext cx="358775" cy="792162"/>
          </a:xfrm>
          <a:prstGeom prst="downArrow">
            <a:avLst>
              <a:gd name="adj1" fmla="val 50000"/>
              <a:gd name="adj2" fmla="val 55199"/>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pPr>
              <a:defRPr/>
            </a:pPr>
            <a:endParaRPr lang="en-US">
              <a:cs typeface="Arial" charset="0"/>
            </a:endParaRPr>
          </a:p>
        </p:txBody>
      </p:sp>
      <p:sp>
        <p:nvSpPr>
          <p:cNvPr id="16" name="Text Box 17"/>
          <p:cNvSpPr txBox="1">
            <a:spLocks noChangeArrowheads="1"/>
          </p:cNvSpPr>
          <p:nvPr/>
        </p:nvSpPr>
        <p:spPr bwMode="auto">
          <a:xfrm>
            <a:off x="3130550" y="5300663"/>
            <a:ext cx="3448050" cy="91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defRPr/>
            </a:pPr>
            <a:r>
              <a:rPr lang="en-GB" dirty="0">
                <a:solidFill>
                  <a:schemeClr val="tx2">
                    <a:lumMod val="60000"/>
                    <a:lumOff val="40000"/>
                  </a:schemeClr>
                </a:solidFill>
                <a:ea typeface="+mn-ea"/>
                <a:cs typeface="Arial" charset="0"/>
              </a:rPr>
              <a:t>Content appropriateness</a:t>
            </a:r>
          </a:p>
          <a:p>
            <a:pPr algn="ctr">
              <a:defRPr/>
            </a:pPr>
            <a:r>
              <a:rPr lang="en-GB" dirty="0">
                <a:solidFill>
                  <a:schemeClr val="tx2">
                    <a:lumMod val="60000"/>
                    <a:lumOff val="40000"/>
                  </a:schemeClr>
                </a:solidFill>
                <a:ea typeface="+mn-ea"/>
                <a:cs typeface="Arial" charset="0"/>
              </a:rPr>
              <a:t>Design Effectiveness</a:t>
            </a:r>
          </a:p>
          <a:p>
            <a:pPr algn="ctr">
              <a:defRPr/>
            </a:pPr>
            <a:r>
              <a:rPr lang="en-GB" dirty="0">
                <a:solidFill>
                  <a:schemeClr val="tx2">
                    <a:lumMod val="60000"/>
                    <a:lumOff val="40000"/>
                  </a:schemeClr>
                </a:solidFill>
                <a:ea typeface="+mn-ea"/>
                <a:cs typeface="Arial" charset="0"/>
              </a:rPr>
              <a:t>Web-site performance efficiency</a:t>
            </a:r>
          </a:p>
        </p:txBody>
      </p:sp>
      <p:sp>
        <p:nvSpPr>
          <p:cNvPr id="17" name="AutoShape 18"/>
          <p:cNvSpPr>
            <a:spLocks noChangeArrowheads="1"/>
          </p:cNvSpPr>
          <p:nvPr/>
        </p:nvSpPr>
        <p:spPr bwMode="auto">
          <a:xfrm flipV="1">
            <a:off x="4643438" y="4579938"/>
            <a:ext cx="358775" cy="576262"/>
          </a:xfrm>
          <a:prstGeom prst="downArrow">
            <a:avLst>
              <a:gd name="adj1" fmla="val 50000"/>
              <a:gd name="adj2" fmla="val 40155"/>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pPr>
              <a:defRPr/>
            </a:pPr>
            <a:endParaRPr lang="en-US">
              <a:cs typeface="Arial" charset="0"/>
            </a:endParaRPr>
          </a:p>
        </p:txBody>
      </p:sp>
      <p:sp>
        <p:nvSpPr>
          <p:cNvPr id="18" name="AutoShape 19"/>
          <p:cNvSpPr>
            <a:spLocks noChangeArrowheads="1"/>
          </p:cNvSpPr>
          <p:nvPr/>
        </p:nvSpPr>
        <p:spPr bwMode="auto">
          <a:xfrm flipV="1">
            <a:off x="7018338" y="4508500"/>
            <a:ext cx="358775" cy="647700"/>
          </a:xfrm>
          <a:prstGeom prst="downArrow">
            <a:avLst>
              <a:gd name="adj1" fmla="val 50000"/>
              <a:gd name="adj2" fmla="val 45133"/>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pPr>
              <a:defRPr/>
            </a:pPr>
            <a:endParaRPr lang="en-US">
              <a:cs typeface="Arial" charset="0"/>
            </a:endParaRPr>
          </a:p>
        </p:txBody>
      </p:sp>
      <p:sp>
        <p:nvSpPr>
          <p:cNvPr id="19" name="AutoShape 20"/>
          <p:cNvSpPr>
            <a:spLocks noChangeArrowheads="1"/>
          </p:cNvSpPr>
          <p:nvPr/>
        </p:nvSpPr>
        <p:spPr bwMode="auto">
          <a:xfrm flipV="1">
            <a:off x="2482850" y="4508500"/>
            <a:ext cx="358775" cy="576263"/>
          </a:xfrm>
          <a:prstGeom prst="downArrow">
            <a:avLst>
              <a:gd name="adj1" fmla="val 50000"/>
              <a:gd name="adj2" fmla="val 40155"/>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pPr>
              <a:defRPr/>
            </a:pPr>
            <a:endParaRPr lang="en-US">
              <a:cs typeface="Arial" charset="0"/>
            </a:endParaRPr>
          </a:p>
        </p:txBody>
      </p:sp>
    </p:spTree>
    <p:extLst>
      <p:ext uri="{BB962C8B-B14F-4D97-AF65-F5344CB8AC3E}">
        <p14:creationId xmlns:p14="http://schemas.microsoft.com/office/powerpoint/2010/main" val="189897463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Content Placeholder 2"/>
          <p:cNvSpPr>
            <a:spLocks noGrp="1"/>
          </p:cNvSpPr>
          <p:nvPr>
            <p:ph idx="1"/>
          </p:nvPr>
        </p:nvSpPr>
        <p:spPr>
          <a:xfrm>
            <a:off x="549275" y="692150"/>
            <a:ext cx="8042275" cy="5251450"/>
          </a:xfrm>
        </p:spPr>
        <p:txBody>
          <a:bodyPr>
            <a:normAutofit lnSpcReduction="10000"/>
          </a:bodyPr>
          <a:lstStyle/>
          <a:p>
            <a:pPr eaLnBrk="1" hangingPunct="1"/>
            <a:r>
              <a:rPr lang="en-US" b="1">
                <a:latin typeface="News Gothic MT" charset="0"/>
              </a:rPr>
              <a:t>How do we measure and manage </a:t>
            </a:r>
            <a:r>
              <a:rPr lang="en-US" b="1" u="sng">
                <a:latin typeface="News Gothic MT" charset="0"/>
              </a:rPr>
              <a:t>content</a:t>
            </a:r>
            <a:r>
              <a:rPr lang="en-US" b="1">
                <a:latin typeface="News Gothic MT" charset="0"/>
              </a:rPr>
              <a:t> change?</a:t>
            </a:r>
          </a:p>
          <a:p>
            <a:pPr eaLnBrk="1" hangingPunct="1"/>
            <a:endParaRPr lang="en-US">
              <a:latin typeface="News Gothic MT" charset="0"/>
            </a:endParaRPr>
          </a:p>
          <a:p>
            <a:pPr lvl="1" eaLnBrk="1" hangingPunct="1"/>
            <a:r>
              <a:rPr lang="en-US" sz="2400">
                <a:latin typeface="News Gothic MT" charset="0"/>
              </a:rPr>
              <a:t>Changes to the site structure, navigation and services.</a:t>
            </a:r>
            <a:br>
              <a:rPr lang="en-US" sz="2400">
                <a:latin typeface="News Gothic MT" charset="0"/>
              </a:rPr>
            </a:br>
            <a:endParaRPr lang="en-US" sz="2400">
              <a:latin typeface="News Gothic MT" charset="0"/>
            </a:endParaRPr>
          </a:p>
          <a:p>
            <a:pPr lvl="2" eaLnBrk="1" hangingPunct="1"/>
            <a:r>
              <a:rPr lang="en-US" sz="2400">
                <a:latin typeface="News Gothic MT" charset="0"/>
              </a:rPr>
              <a:t>These are the domain of the web development team</a:t>
            </a:r>
          </a:p>
          <a:p>
            <a:pPr lvl="2" eaLnBrk="1" hangingPunct="1"/>
            <a:endParaRPr lang="en-US" sz="2400">
              <a:latin typeface="News Gothic MT" charset="0"/>
            </a:endParaRPr>
          </a:p>
          <a:p>
            <a:pPr lvl="1" eaLnBrk="1" hangingPunct="1"/>
            <a:r>
              <a:rPr lang="en-US" sz="2400">
                <a:latin typeface="News Gothic MT" charset="0"/>
              </a:rPr>
              <a:t>Routine content changes</a:t>
            </a:r>
            <a:br>
              <a:rPr lang="en-US" sz="2400">
                <a:latin typeface="News Gothic MT" charset="0"/>
              </a:rPr>
            </a:br>
            <a:endParaRPr lang="en-US" sz="2400">
              <a:latin typeface="News Gothic MT" charset="0"/>
            </a:endParaRPr>
          </a:p>
          <a:p>
            <a:pPr lvl="2" eaLnBrk="1" hangingPunct="1"/>
            <a:r>
              <a:rPr lang="en-US" sz="2400">
                <a:latin typeface="News Gothic MT" charset="0"/>
              </a:rPr>
              <a:t>These are the day to day changes that are the responsibility of the content manager</a:t>
            </a:r>
          </a:p>
        </p:txBody>
      </p:sp>
    </p:spTree>
    <p:extLst>
      <p:ext uri="{BB962C8B-B14F-4D97-AF65-F5344CB8AC3E}">
        <p14:creationId xmlns:p14="http://schemas.microsoft.com/office/powerpoint/2010/main" val="315084454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2"/>
          <p:cNvSpPr>
            <a:spLocks noGrp="1" noChangeArrowheads="1"/>
          </p:cNvSpPr>
          <p:nvPr>
            <p:ph type="title"/>
          </p:nvPr>
        </p:nvSpPr>
        <p:spPr>
          <a:xfrm>
            <a:off x="539750" y="908050"/>
            <a:ext cx="8042275" cy="1338263"/>
          </a:xfrm>
        </p:spPr>
        <p:txBody>
          <a:bodyPr/>
          <a:lstStyle/>
          <a:p>
            <a:pPr eaLnBrk="1" hangingPunct="1"/>
            <a:r>
              <a:rPr lang="en-GB">
                <a:latin typeface="News Gothic MT" charset="0"/>
              </a:rPr>
              <a:t>Content appropriateness</a:t>
            </a:r>
          </a:p>
        </p:txBody>
      </p:sp>
      <p:sp>
        <p:nvSpPr>
          <p:cNvPr id="44034" name="Content Placeholder 1"/>
          <p:cNvSpPr>
            <a:spLocks noGrp="1"/>
          </p:cNvSpPr>
          <p:nvPr>
            <p:ph idx="1"/>
          </p:nvPr>
        </p:nvSpPr>
        <p:spPr>
          <a:xfrm>
            <a:off x="468313" y="3213100"/>
            <a:ext cx="8042275" cy="1439863"/>
          </a:xfrm>
        </p:spPr>
        <p:txBody>
          <a:bodyPr/>
          <a:lstStyle/>
          <a:p>
            <a:pPr marL="0" indent="0" algn="ctr" eaLnBrk="1" hangingPunct="1">
              <a:buFont typeface="Wingdings 2" charset="0"/>
              <a:buNone/>
            </a:pPr>
            <a:r>
              <a:rPr lang="en-US">
                <a:latin typeface="News Gothic MT" charset="0"/>
              </a:rPr>
              <a:t>In what ways can we describe content appropriateness?</a:t>
            </a:r>
          </a:p>
        </p:txBody>
      </p:sp>
    </p:spTree>
    <p:extLst>
      <p:ext uri="{BB962C8B-B14F-4D97-AF65-F5344CB8AC3E}">
        <p14:creationId xmlns:p14="http://schemas.microsoft.com/office/powerpoint/2010/main" val="333621562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3"/>
          <p:cNvSpPr>
            <a:spLocks noGrp="1" noChangeArrowheads="1"/>
          </p:cNvSpPr>
          <p:nvPr>
            <p:ph idx="1"/>
          </p:nvPr>
        </p:nvSpPr>
        <p:spPr>
          <a:xfrm>
            <a:off x="3492500" y="1916113"/>
            <a:ext cx="3538538" cy="4411662"/>
          </a:xfrm>
        </p:spPr>
        <p:txBody>
          <a:bodyPr/>
          <a:lstStyle/>
          <a:p>
            <a:pPr eaLnBrk="1" hangingPunct="1"/>
            <a:r>
              <a:rPr lang="en-GB">
                <a:latin typeface="News Gothic MT" charset="0"/>
              </a:rPr>
              <a:t>Relevance</a:t>
            </a:r>
          </a:p>
          <a:p>
            <a:pPr eaLnBrk="1" hangingPunct="1"/>
            <a:r>
              <a:rPr lang="en-GB">
                <a:latin typeface="News Gothic MT" charset="0"/>
              </a:rPr>
              <a:t>Frequency</a:t>
            </a:r>
          </a:p>
          <a:p>
            <a:pPr eaLnBrk="1" hangingPunct="1"/>
            <a:r>
              <a:rPr lang="en-GB">
                <a:latin typeface="News Gothic MT" charset="0"/>
              </a:rPr>
              <a:t>Stickiness</a:t>
            </a:r>
          </a:p>
          <a:p>
            <a:pPr eaLnBrk="1" hangingPunct="1"/>
            <a:r>
              <a:rPr lang="en-GB">
                <a:latin typeface="News Gothic MT" charset="0"/>
              </a:rPr>
              <a:t>Freshness</a:t>
            </a:r>
          </a:p>
          <a:p>
            <a:pPr eaLnBrk="1" hangingPunct="1"/>
            <a:endParaRPr lang="en-GB" sz="1800">
              <a:latin typeface="News Gothic MT" charset="0"/>
            </a:endParaRPr>
          </a:p>
          <a:p>
            <a:pPr eaLnBrk="1" hangingPunct="1">
              <a:buFont typeface="Wingdings" charset="0"/>
              <a:buNone/>
            </a:pPr>
            <a:r>
              <a:rPr lang="en-GB">
                <a:latin typeface="News Gothic MT" charset="0"/>
              </a:rPr>
              <a:t>… of content</a:t>
            </a:r>
          </a:p>
          <a:p>
            <a:pPr eaLnBrk="1" hangingPunct="1"/>
            <a:endParaRPr lang="en-GB">
              <a:latin typeface="News Gothic MT" charset="0"/>
            </a:endParaRPr>
          </a:p>
        </p:txBody>
      </p:sp>
    </p:spTree>
    <p:extLst>
      <p:ext uri="{BB962C8B-B14F-4D97-AF65-F5344CB8AC3E}">
        <p14:creationId xmlns:p14="http://schemas.microsoft.com/office/powerpoint/2010/main" val="258068971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a:xfrm>
            <a:off x="549275" y="107950"/>
            <a:ext cx="8042275" cy="873125"/>
          </a:xfrm>
        </p:spPr>
        <p:txBody>
          <a:bodyPr/>
          <a:lstStyle/>
          <a:p>
            <a:pPr eaLnBrk="1" hangingPunct="1"/>
            <a:r>
              <a:rPr lang="en-GB">
                <a:latin typeface="News Gothic MT" charset="0"/>
              </a:rPr>
              <a:t>Relevance</a:t>
            </a:r>
          </a:p>
        </p:txBody>
      </p:sp>
      <p:sp>
        <p:nvSpPr>
          <p:cNvPr id="277507" name="Rectangle 3"/>
          <p:cNvSpPr>
            <a:spLocks noGrp="1" noChangeArrowheads="1"/>
          </p:cNvSpPr>
          <p:nvPr>
            <p:ph idx="1"/>
          </p:nvPr>
        </p:nvSpPr>
        <p:spPr>
          <a:xfrm>
            <a:off x="549275" y="1341438"/>
            <a:ext cx="8042275" cy="5256212"/>
          </a:xfrm>
        </p:spPr>
        <p:txBody>
          <a:bodyPr rtlCol="0">
            <a:normAutofit fontScale="77500" lnSpcReduction="20000"/>
          </a:bodyPr>
          <a:lstStyle/>
          <a:p>
            <a:pPr eaLnBrk="1" fontAlgn="auto" hangingPunct="1">
              <a:lnSpc>
                <a:spcPct val="90000"/>
              </a:lnSpc>
              <a:spcAft>
                <a:spcPts val="0"/>
              </a:spcAft>
              <a:buClr>
                <a:schemeClr val="accent1">
                  <a:lumMod val="60000"/>
                  <a:lumOff val="40000"/>
                </a:schemeClr>
              </a:buClr>
              <a:buFont typeface="Wingdings 2" pitchFamily="18" charset="2"/>
              <a:buChar char=""/>
              <a:defRPr/>
            </a:pPr>
            <a:r>
              <a:rPr lang="en-GB" dirty="0">
                <a:solidFill>
                  <a:schemeClr val="tx1">
                    <a:lumMod val="65000"/>
                    <a:lumOff val="35000"/>
                  </a:schemeClr>
                </a:solidFill>
                <a:ea typeface="+mn-ea"/>
                <a:cs typeface="+mn-cs"/>
              </a:rPr>
              <a:t>How much of the web site </a:t>
            </a:r>
            <a:r>
              <a:rPr lang="en-GB" dirty="0" smtClean="0">
                <a:solidFill>
                  <a:schemeClr val="tx1">
                    <a:lumMod val="65000"/>
                    <a:lumOff val="35000"/>
                  </a:schemeClr>
                </a:solidFill>
                <a:ea typeface="+mn-ea"/>
                <a:cs typeface="+mn-cs"/>
              </a:rPr>
              <a:t>content is </a:t>
            </a:r>
            <a:r>
              <a:rPr lang="en-GB" dirty="0">
                <a:solidFill>
                  <a:schemeClr val="tx1">
                    <a:lumMod val="65000"/>
                    <a:lumOff val="35000"/>
                  </a:schemeClr>
                </a:solidFill>
                <a:ea typeface="+mn-ea"/>
                <a:cs typeface="+mn-cs"/>
              </a:rPr>
              <a:t>relevant to a user.</a:t>
            </a:r>
            <a:br>
              <a:rPr lang="en-GB" dirty="0">
                <a:solidFill>
                  <a:schemeClr val="tx1">
                    <a:lumMod val="65000"/>
                    <a:lumOff val="35000"/>
                  </a:schemeClr>
                </a:solidFill>
                <a:ea typeface="+mn-ea"/>
                <a:cs typeface="+mn-cs"/>
              </a:rPr>
            </a:br>
            <a:endParaRPr lang="en-GB" dirty="0">
              <a:solidFill>
                <a:schemeClr val="tx1">
                  <a:lumMod val="65000"/>
                  <a:lumOff val="35000"/>
                </a:schemeClr>
              </a:solidFill>
              <a:ea typeface="+mn-ea"/>
              <a:cs typeface="+mn-cs"/>
            </a:endParaRPr>
          </a:p>
          <a:p>
            <a:pPr marL="692150" lvl="1" indent="-347663" eaLnBrk="1" fontAlgn="auto" hangingPunct="1">
              <a:lnSpc>
                <a:spcPct val="90000"/>
              </a:lnSpc>
              <a:spcAft>
                <a:spcPts val="0"/>
              </a:spcAft>
              <a:buClr>
                <a:schemeClr val="accent1">
                  <a:lumMod val="75000"/>
                </a:schemeClr>
              </a:buClr>
              <a:buFont typeface="Wingdings 2" pitchFamily="18" charset="2"/>
              <a:buChar char=""/>
              <a:defRPr/>
            </a:pPr>
            <a:r>
              <a:rPr lang="en-GB" dirty="0">
                <a:solidFill>
                  <a:schemeClr val="tx1">
                    <a:lumMod val="65000"/>
                    <a:lumOff val="35000"/>
                  </a:schemeClr>
                </a:solidFill>
                <a:ea typeface="+mn-ea"/>
              </a:rPr>
              <a:t>Relevance factor is the number of content </a:t>
            </a:r>
            <a:r>
              <a:rPr lang="en-GB" dirty="0" smtClean="0">
                <a:solidFill>
                  <a:schemeClr val="tx1">
                    <a:lumMod val="65000"/>
                    <a:lumOff val="35000"/>
                  </a:schemeClr>
                </a:solidFill>
                <a:ea typeface="+mn-ea"/>
              </a:rPr>
              <a:t>pieces read or viewed divided </a:t>
            </a:r>
            <a:r>
              <a:rPr lang="en-GB" dirty="0">
                <a:solidFill>
                  <a:schemeClr val="tx1">
                    <a:lumMod val="65000"/>
                    <a:lumOff val="35000"/>
                  </a:schemeClr>
                </a:solidFill>
                <a:ea typeface="+mn-ea"/>
              </a:rPr>
              <a:t>by the average content consumption during a visit.</a:t>
            </a:r>
            <a:br>
              <a:rPr lang="en-GB" dirty="0">
                <a:solidFill>
                  <a:schemeClr val="tx1">
                    <a:lumMod val="65000"/>
                    <a:lumOff val="35000"/>
                  </a:schemeClr>
                </a:solidFill>
                <a:ea typeface="+mn-ea"/>
              </a:rPr>
            </a:br>
            <a:endParaRPr lang="en-GB" dirty="0">
              <a:solidFill>
                <a:schemeClr val="tx1">
                  <a:lumMod val="65000"/>
                  <a:lumOff val="35000"/>
                </a:schemeClr>
              </a:solidFill>
              <a:ea typeface="+mn-ea"/>
            </a:endParaRPr>
          </a:p>
          <a:p>
            <a:pPr marL="692150" lvl="1" indent="-347663" eaLnBrk="1" fontAlgn="auto" hangingPunct="1">
              <a:lnSpc>
                <a:spcPct val="90000"/>
              </a:lnSpc>
              <a:spcAft>
                <a:spcPts val="0"/>
              </a:spcAft>
              <a:buClr>
                <a:schemeClr val="accent1">
                  <a:lumMod val="75000"/>
                </a:schemeClr>
              </a:buClr>
              <a:buFont typeface="Wingdings 2" pitchFamily="18" charset="2"/>
              <a:buChar char=""/>
              <a:defRPr/>
            </a:pPr>
            <a:r>
              <a:rPr lang="en-GB" dirty="0">
                <a:solidFill>
                  <a:schemeClr val="tx1">
                    <a:lumMod val="65000"/>
                    <a:lumOff val="35000"/>
                  </a:schemeClr>
                </a:solidFill>
                <a:ea typeface="+mn-ea"/>
              </a:rPr>
              <a:t>So if you sell </a:t>
            </a:r>
            <a:r>
              <a:rPr lang="en-GB" dirty="0" smtClean="0">
                <a:solidFill>
                  <a:schemeClr val="tx1">
                    <a:lumMod val="65000"/>
                    <a:lumOff val="35000"/>
                  </a:schemeClr>
                </a:solidFill>
                <a:ea typeface="+mn-ea"/>
              </a:rPr>
              <a:t>books and </a:t>
            </a:r>
            <a:r>
              <a:rPr lang="en-GB" dirty="0">
                <a:solidFill>
                  <a:schemeClr val="tx1">
                    <a:lumMod val="65000"/>
                    <a:lumOff val="35000"/>
                  </a:schemeClr>
                </a:solidFill>
                <a:ea typeface="+mn-ea"/>
              </a:rPr>
              <a:t>you have 100 </a:t>
            </a:r>
            <a:r>
              <a:rPr lang="en-GB" dirty="0" smtClean="0">
                <a:solidFill>
                  <a:schemeClr val="tx1">
                    <a:lumMod val="65000"/>
                    <a:lumOff val="35000"/>
                  </a:schemeClr>
                </a:solidFill>
                <a:ea typeface="+mn-ea"/>
              </a:rPr>
              <a:t>book items and </a:t>
            </a:r>
            <a:r>
              <a:rPr lang="en-GB" dirty="0">
                <a:solidFill>
                  <a:schemeClr val="tx1">
                    <a:lumMod val="65000"/>
                    <a:lumOff val="35000"/>
                  </a:schemeClr>
                </a:solidFill>
                <a:ea typeface="+mn-ea"/>
              </a:rPr>
              <a:t>typically a visitor looks at 25 of </a:t>
            </a:r>
            <a:r>
              <a:rPr lang="en-GB" dirty="0" smtClean="0">
                <a:solidFill>
                  <a:schemeClr val="tx1">
                    <a:lumMod val="65000"/>
                    <a:lumOff val="35000"/>
                  </a:schemeClr>
                </a:solidFill>
                <a:ea typeface="+mn-ea"/>
              </a:rPr>
              <a:t>them before moving on.  </a:t>
            </a:r>
            <a:r>
              <a:rPr lang="en-GB" dirty="0">
                <a:solidFill>
                  <a:schemeClr val="tx1">
                    <a:lumMod val="65000"/>
                    <a:lumOff val="35000"/>
                  </a:schemeClr>
                </a:solidFill>
                <a:ea typeface="+mn-ea"/>
              </a:rPr>
              <a:t>Then you have 4:1 content relevance factor.  </a:t>
            </a:r>
            <a:endParaRPr lang="en-GB" dirty="0" smtClean="0">
              <a:solidFill>
                <a:schemeClr val="tx1">
                  <a:lumMod val="65000"/>
                  <a:lumOff val="35000"/>
                </a:schemeClr>
              </a:solidFill>
              <a:ea typeface="+mn-ea"/>
            </a:endParaRPr>
          </a:p>
          <a:p>
            <a:pPr marL="692150" lvl="1" indent="-347663" eaLnBrk="1" fontAlgn="auto" hangingPunct="1">
              <a:lnSpc>
                <a:spcPct val="90000"/>
              </a:lnSpc>
              <a:spcAft>
                <a:spcPts val="0"/>
              </a:spcAft>
              <a:buClr>
                <a:schemeClr val="accent1">
                  <a:lumMod val="75000"/>
                </a:schemeClr>
              </a:buClr>
              <a:buFont typeface="Wingdings 2" pitchFamily="18" charset="2"/>
              <a:buChar char=""/>
              <a:defRPr/>
            </a:pPr>
            <a:endParaRPr lang="en-GB" dirty="0">
              <a:solidFill>
                <a:schemeClr val="tx1">
                  <a:lumMod val="65000"/>
                  <a:lumOff val="35000"/>
                </a:schemeClr>
              </a:solidFill>
              <a:ea typeface="+mn-ea"/>
            </a:endParaRPr>
          </a:p>
          <a:p>
            <a:pPr marL="692150" lvl="1" indent="-347663" eaLnBrk="1" fontAlgn="auto" hangingPunct="1">
              <a:lnSpc>
                <a:spcPct val="90000"/>
              </a:lnSpc>
              <a:spcAft>
                <a:spcPts val="0"/>
              </a:spcAft>
              <a:buClr>
                <a:schemeClr val="accent1">
                  <a:lumMod val="75000"/>
                </a:schemeClr>
              </a:buClr>
              <a:buFont typeface="Wingdings 2" pitchFamily="18" charset="2"/>
              <a:buChar char=""/>
              <a:defRPr/>
            </a:pPr>
            <a:r>
              <a:rPr lang="en-GB" dirty="0" smtClean="0">
                <a:solidFill>
                  <a:schemeClr val="tx1">
                    <a:lumMod val="65000"/>
                    <a:lumOff val="35000"/>
                  </a:schemeClr>
                </a:solidFill>
                <a:ea typeface="+mn-ea"/>
              </a:rPr>
              <a:t>Reducing </a:t>
            </a:r>
            <a:r>
              <a:rPr lang="en-GB" dirty="0">
                <a:solidFill>
                  <a:schemeClr val="tx1">
                    <a:lumMod val="65000"/>
                    <a:lumOff val="35000"/>
                  </a:schemeClr>
                </a:solidFill>
                <a:ea typeface="+mn-ea"/>
              </a:rPr>
              <a:t>this </a:t>
            </a:r>
            <a:r>
              <a:rPr lang="en-GB" dirty="0" smtClean="0">
                <a:solidFill>
                  <a:schemeClr val="tx1">
                    <a:lumMod val="65000"/>
                    <a:lumOff val="35000"/>
                  </a:schemeClr>
                </a:solidFill>
                <a:ea typeface="+mn-ea"/>
              </a:rPr>
              <a:t>ratio </a:t>
            </a:r>
            <a:r>
              <a:rPr lang="en-GB" dirty="0">
                <a:solidFill>
                  <a:schemeClr val="tx1">
                    <a:lumMod val="65000"/>
                    <a:lumOff val="35000"/>
                  </a:schemeClr>
                </a:solidFill>
                <a:ea typeface="+mn-ea"/>
              </a:rPr>
              <a:t>may reduce costs</a:t>
            </a:r>
            <a:r>
              <a:rPr lang="en-GB" dirty="0" smtClean="0">
                <a:solidFill>
                  <a:schemeClr val="tx1">
                    <a:lumMod val="65000"/>
                    <a:lumOff val="35000"/>
                  </a:schemeClr>
                </a:solidFill>
                <a:ea typeface="+mn-ea"/>
              </a:rPr>
              <a:t>.  Are there any items that people don’t look at, or don’t buy.</a:t>
            </a:r>
          </a:p>
          <a:p>
            <a:pPr marL="692150" lvl="1" indent="-347663" eaLnBrk="1" fontAlgn="auto" hangingPunct="1">
              <a:lnSpc>
                <a:spcPct val="90000"/>
              </a:lnSpc>
              <a:spcAft>
                <a:spcPts val="0"/>
              </a:spcAft>
              <a:buClr>
                <a:schemeClr val="accent1">
                  <a:lumMod val="75000"/>
                </a:schemeClr>
              </a:buClr>
              <a:buFont typeface="Wingdings 2" pitchFamily="18" charset="2"/>
              <a:buChar char=""/>
              <a:defRPr/>
            </a:pPr>
            <a:endParaRPr lang="en-GB" dirty="0">
              <a:solidFill>
                <a:schemeClr val="tx1">
                  <a:lumMod val="65000"/>
                  <a:lumOff val="35000"/>
                </a:schemeClr>
              </a:solidFill>
              <a:ea typeface="+mn-ea"/>
            </a:endParaRPr>
          </a:p>
          <a:p>
            <a:pPr marL="692150" lvl="1" indent="-347663" eaLnBrk="1" fontAlgn="auto" hangingPunct="1">
              <a:lnSpc>
                <a:spcPct val="90000"/>
              </a:lnSpc>
              <a:spcAft>
                <a:spcPts val="0"/>
              </a:spcAft>
              <a:buClr>
                <a:schemeClr val="accent1">
                  <a:lumMod val="75000"/>
                </a:schemeClr>
              </a:buClr>
              <a:buFont typeface="Wingdings 2" pitchFamily="18" charset="2"/>
              <a:buChar char=""/>
              <a:defRPr/>
            </a:pPr>
            <a:r>
              <a:rPr lang="en-GB" dirty="0" smtClean="0">
                <a:solidFill>
                  <a:schemeClr val="tx1">
                    <a:lumMod val="65000"/>
                    <a:lumOff val="35000"/>
                  </a:schemeClr>
                </a:solidFill>
                <a:ea typeface="+mn-ea"/>
              </a:rPr>
              <a:t>Is any of our content irrelevant.</a:t>
            </a:r>
          </a:p>
          <a:p>
            <a:pPr marL="692150" lvl="1" indent="-347663" eaLnBrk="1" fontAlgn="auto" hangingPunct="1">
              <a:lnSpc>
                <a:spcPct val="90000"/>
              </a:lnSpc>
              <a:spcAft>
                <a:spcPts val="0"/>
              </a:spcAft>
              <a:buClr>
                <a:schemeClr val="accent1">
                  <a:lumMod val="75000"/>
                </a:schemeClr>
              </a:buClr>
              <a:buFont typeface="Wingdings 2" pitchFamily="18" charset="2"/>
              <a:buChar char=""/>
              <a:defRPr/>
            </a:pPr>
            <a:endParaRPr lang="en-GB" dirty="0">
              <a:solidFill>
                <a:schemeClr val="tx1">
                  <a:lumMod val="65000"/>
                  <a:lumOff val="35000"/>
                </a:schemeClr>
              </a:solidFill>
              <a:ea typeface="+mn-ea"/>
            </a:endParaRPr>
          </a:p>
          <a:p>
            <a:pPr marL="692150" lvl="1" indent="-347663" eaLnBrk="1" fontAlgn="auto" hangingPunct="1">
              <a:lnSpc>
                <a:spcPct val="90000"/>
              </a:lnSpc>
              <a:spcAft>
                <a:spcPts val="0"/>
              </a:spcAft>
              <a:buClr>
                <a:schemeClr val="accent1">
                  <a:lumMod val="75000"/>
                </a:schemeClr>
              </a:buClr>
              <a:buFont typeface="Wingdings 2" pitchFamily="18" charset="2"/>
              <a:buChar char=""/>
              <a:defRPr/>
            </a:pPr>
            <a:r>
              <a:rPr lang="en-GB" dirty="0" smtClean="0">
                <a:solidFill>
                  <a:schemeClr val="tx1">
                    <a:lumMod val="65000"/>
                    <a:lumOff val="35000"/>
                  </a:schemeClr>
                </a:solidFill>
                <a:ea typeface="+mn-ea"/>
              </a:rPr>
              <a:t>To know this we need to make predictions of what might be looked at and measure what is looked at.</a:t>
            </a:r>
          </a:p>
          <a:p>
            <a:pPr marL="692150" lvl="1" indent="-347663" eaLnBrk="1" fontAlgn="auto" hangingPunct="1">
              <a:lnSpc>
                <a:spcPct val="90000"/>
              </a:lnSpc>
              <a:spcAft>
                <a:spcPts val="0"/>
              </a:spcAft>
              <a:buClr>
                <a:schemeClr val="accent1">
                  <a:lumMod val="75000"/>
                </a:schemeClr>
              </a:buClr>
              <a:buFont typeface="Wingdings 2" pitchFamily="18" charset="2"/>
              <a:buChar char=""/>
              <a:defRPr/>
            </a:pPr>
            <a:endParaRPr lang="en-GB" dirty="0">
              <a:solidFill>
                <a:schemeClr val="tx1">
                  <a:lumMod val="65000"/>
                  <a:lumOff val="35000"/>
                </a:schemeClr>
              </a:solidFill>
              <a:ea typeface="+mn-ea"/>
            </a:endParaRPr>
          </a:p>
        </p:txBody>
      </p:sp>
    </p:spTree>
    <p:extLst>
      <p:ext uri="{BB962C8B-B14F-4D97-AF65-F5344CB8AC3E}">
        <p14:creationId xmlns:p14="http://schemas.microsoft.com/office/powerpoint/2010/main" val="111005948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p:cNvSpPr>
            <a:spLocks noGrp="1"/>
          </p:cNvSpPr>
          <p:nvPr>
            <p:ph type="title"/>
          </p:nvPr>
        </p:nvSpPr>
        <p:spPr/>
        <p:txBody>
          <a:bodyPr/>
          <a:lstStyle/>
          <a:p>
            <a:pPr eaLnBrk="1" hangingPunct="1"/>
            <a:r>
              <a:rPr lang="en-US">
                <a:latin typeface="News Gothic MT" charset="0"/>
              </a:rPr>
              <a:t>Frequency</a:t>
            </a:r>
          </a:p>
        </p:txBody>
      </p:sp>
      <p:sp>
        <p:nvSpPr>
          <p:cNvPr id="47106" name="Content Placeholder 2"/>
          <p:cNvSpPr>
            <a:spLocks noGrp="1"/>
          </p:cNvSpPr>
          <p:nvPr>
            <p:ph idx="1"/>
          </p:nvPr>
        </p:nvSpPr>
        <p:spPr>
          <a:xfrm>
            <a:off x="549275" y="2133600"/>
            <a:ext cx="8042275" cy="3810000"/>
          </a:xfrm>
        </p:spPr>
        <p:txBody>
          <a:bodyPr>
            <a:normAutofit fontScale="92500" lnSpcReduction="10000"/>
          </a:bodyPr>
          <a:lstStyle/>
          <a:p>
            <a:pPr marL="0" indent="0" algn="ctr" eaLnBrk="1" hangingPunct="1">
              <a:buFont typeface="Wingdings 2" charset="0"/>
              <a:buNone/>
            </a:pPr>
            <a:r>
              <a:rPr lang="en-US">
                <a:latin typeface="News Gothic MT" charset="0"/>
              </a:rPr>
              <a:t>How frequently do people engage with the content?</a:t>
            </a:r>
          </a:p>
          <a:p>
            <a:pPr marL="0" indent="0" algn="ctr" eaLnBrk="1" hangingPunct="1">
              <a:buFont typeface="Wingdings 2" charset="0"/>
              <a:buNone/>
            </a:pPr>
            <a:r>
              <a:rPr lang="en-US">
                <a:latin typeface="News Gothic MT" charset="0"/>
              </a:rPr>
              <a:t>When did they last engage with it?</a:t>
            </a:r>
          </a:p>
          <a:p>
            <a:pPr marL="0" indent="0" algn="ctr" eaLnBrk="1" hangingPunct="1">
              <a:buFont typeface="Wingdings 2" charset="0"/>
              <a:buNone/>
            </a:pPr>
            <a:r>
              <a:rPr lang="en-US">
                <a:latin typeface="News Gothic MT" charset="0"/>
              </a:rPr>
              <a:t>What is the “average time between engagements”?</a:t>
            </a:r>
          </a:p>
          <a:p>
            <a:pPr marL="0" indent="0" algn="ctr" eaLnBrk="1" hangingPunct="1">
              <a:buFont typeface="Wingdings 2" charset="0"/>
              <a:buNone/>
            </a:pPr>
            <a:endParaRPr lang="en-US">
              <a:latin typeface="News Gothic MT" charset="0"/>
            </a:endParaRPr>
          </a:p>
          <a:p>
            <a:pPr marL="0" indent="0" algn="ctr" eaLnBrk="1" hangingPunct="1">
              <a:buFont typeface="Wingdings 2" charset="0"/>
              <a:buNone/>
            </a:pPr>
            <a:r>
              <a:rPr lang="en-US">
                <a:latin typeface="News Gothic MT" charset="0"/>
              </a:rPr>
              <a:t>Is the frequency of engagement as expected?</a:t>
            </a:r>
          </a:p>
          <a:p>
            <a:pPr marL="0" indent="0" algn="ctr" eaLnBrk="1" hangingPunct="1">
              <a:buFont typeface="Wingdings 2" charset="0"/>
              <a:buNone/>
            </a:pPr>
            <a:endParaRPr lang="en-US">
              <a:latin typeface="News Gothic MT" charset="0"/>
            </a:endParaRPr>
          </a:p>
        </p:txBody>
      </p:sp>
    </p:spTree>
    <p:extLst>
      <p:ext uri="{BB962C8B-B14F-4D97-AF65-F5344CB8AC3E}">
        <p14:creationId xmlns:p14="http://schemas.microsoft.com/office/powerpoint/2010/main" val="280780556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a:xfrm>
            <a:off x="539750" y="188913"/>
            <a:ext cx="8042275" cy="1336675"/>
          </a:xfrm>
        </p:spPr>
        <p:txBody>
          <a:bodyPr/>
          <a:lstStyle/>
          <a:p>
            <a:pPr eaLnBrk="1" hangingPunct="1"/>
            <a:r>
              <a:rPr lang="en-GB">
                <a:latin typeface="News Gothic MT" charset="0"/>
              </a:rPr>
              <a:t>Stickiness</a:t>
            </a:r>
          </a:p>
        </p:txBody>
      </p:sp>
      <p:sp>
        <p:nvSpPr>
          <p:cNvPr id="278531" name="Rectangle 3"/>
          <p:cNvSpPr>
            <a:spLocks noGrp="1" noChangeArrowheads="1"/>
          </p:cNvSpPr>
          <p:nvPr>
            <p:ph idx="1"/>
          </p:nvPr>
        </p:nvSpPr>
        <p:spPr>
          <a:xfrm>
            <a:off x="468313" y="1700213"/>
            <a:ext cx="8229600" cy="4681537"/>
          </a:xfrm>
        </p:spPr>
        <p:txBody>
          <a:bodyPr rtlCol="0">
            <a:normAutofit fontScale="70000" lnSpcReduction="20000"/>
          </a:bodyPr>
          <a:lstStyle/>
          <a:p>
            <a:pPr marL="0" indent="0" eaLnBrk="1" fontAlgn="auto" hangingPunct="1">
              <a:spcAft>
                <a:spcPts val="0"/>
              </a:spcAft>
              <a:buClr>
                <a:schemeClr val="accent1">
                  <a:lumMod val="60000"/>
                  <a:lumOff val="40000"/>
                </a:schemeClr>
              </a:buClr>
              <a:buFont typeface="Wingdings 2" pitchFamily="18" charset="2"/>
              <a:buNone/>
              <a:defRPr/>
            </a:pPr>
            <a:endParaRPr lang="en-GB" dirty="0">
              <a:solidFill>
                <a:schemeClr val="tx1">
                  <a:lumMod val="65000"/>
                  <a:lumOff val="35000"/>
                </a:schemeClr>
              </a:solidFill>
              <a:ea typeface="+mn-ea"/>
              <a:cs typeface="+mn-cs"/>
            </a:endParaRPr>
          </a:p>
          <a:p>
            <a:pPr eaLnBrk="1" fontAlgn="auto" hangingPunct="1">
              <a:spcAft>
                <a:spcPts val="0"/>
              </a:spcAft>
              <a:buClr>
                <a:schemeClr val="accent1">
                  <a:lumMod val="60000"/>
                  <a:lumOff val="40000"/>
                </a:schemeClr>
              </a:buClr>
              <a:buFont typeface="Wingdings 2" pitchFamily="18" charset="2"/>
              <a:buChar char=""/>
              <a:defRPr/>
            </a:pPr>
            <a:r>
              <a:rPr lang="en-GB" dirty="0">
                <a:solidFill>
                  <a:schemeClr val="tx1">
                    <a:lumMod val="65000"/>
                    <a:lumOff val="35000"/>
                  </a:schemeClr>
                </a:solidFill>
                <a:ea typeface="+mn-ea"/>
                <a:cs typeface="+mn-cs"/>
              </a:rPr>
              <a:t>The amount of interest </a:t>
            </a:r>
            <a:r>
              <a:rPr lang="en-GB" dirty="0" smtClean="0">
                <a:solidFill>
                  <a:schemeClr val="tx1">
                    <a:lumMod val="65000"/>
                    <a:lumOff val="35000"/>
                  </a:schemeClr>
                </a:solidFill>
                <a:ea typeface="+mn-ea"/>
                <a:cs typeface="+mn-cs"/>
              </a:rPr>
              <a:t>a particular content </a:t>
            </a:r>
            <a:r>
              <a:rPr lang="en-GB" dirty="0">
                <a:solidFill>
                  <a:schemeClr val="tx1">
                    <a:lumMod val="65000"/>
                    <a:lumOff val="35000"/>
                  </a:schemeClr>
                </a:solidFill>
                <a:ea typeface="+mn-ea"/>
                <a:cs typeface="+mn-cs"/>
              </a:rPr>
              <a:t>piece generates.  i.e. how much people </a:t>
            </a:r>
            <a:r>
              <a:rPr lang="en-GB" dirty="0" smtClean="0">
                <a:solidFill>
                  <a:schemeClr val="tx1">
                    <a:lumMod val="65000"/>
                    <a:lumOff val="35000"/>
                  </a:schemeClr>
                </a:solidFill>
                <a:ea typeface="+mn-ea"/>
                <a:cs typeface="+mn-cs"/>
              </a:rPr>
              <a:t>are sticking </a:t>
            </a:r>
            <a:r>
              <a:rPr lang="en-GB" dirty="0">
                <a:solidFill>
                  <a:schemeClr val="tx1">
                    <a:lumMod val="65000"/>
                    <a:lumOff val="35000"/>
                  </a:schemeClr>
                </a:solidFill>
                <a:ea typeface="+mn-ea"/>
                <a:cs typeface="+mn-cs"/>
              </a:rPr>
              <a:t>to it.</a:t>
            </a:r>
          </a:p>
          <a:p>
            <a:pPr eaLnBrk="1" fontAlgn="auto" hangingPunct="1">
              <a:spcAft>
                <a:spcPts val="0"/>
              </a:spcAft>
              <a:buClr>
                <a:schemeClr val="accent1">
                  <a:lumMod val="60000"/>
                  <a:lumOff val="40000"/>
                </a:schemeClr>
              </a:buClr>
              <a:buFont typeface="Wingdings 2" pitchFamily="18" charset="2"/>
              <a:buChar char=""/>
              <a:defRPr/>
            </a:pPr>
            <a:endParaRPr lang="en-GB" dirty="0">
              <a:solidFill>
                <a:schemeClr val="tx1">
                  <a:lumMod val="65000"/>
                  <a:lumOff val="35000"/>
                </a:schemeClr>
              </a:solidFill>
              <a:ea typeface="+mn-ea"/>
              <a:cs typeface="+mn-cs"/>
            </a:endParaRPr>
          </a:p>
          <a:p>
            <a:pPr marL="692150" lvl="1" indent="-347663" eaLnBrk="1" fontAlgn="auto" hangingPunct="1">
              <a:spcAft>
                <a:spcPts val="0"/>
              </a:spcAft>
              <a:buClr>
                <a:schemeClr val="accent1">
                  <a:lumMod val="75000"/>
                </a:schemeClr>
              </a:buClr>
              <a:buFont typeface="Wingdings 2" pitchFamily="18" charset="2"/>
              <a:buChar char=""/>
              <a:defRPr/>
            </a:pPr>
            <a:r>
              <a:rPr lang="en-GB" dirty="0" smtClean="0">
                <a:solidFill>
                  <a:schemeClr val="tx1">
                    <a:lumMod val="65000"/>
                    <a:lumOff val="35000"/>
                  </a:schemeClr>
                </a:solidFill>
                <a:ea typeface="+mn-ea"/>
              </a:rPr>
              <a:t>What’s popular</a:t>
            </a:r>
          </a:p>
          <a:p>
            <a:pPr marL="692150" lvl="1" indent="-347663" eaLnBrk="1" fontAlgn="auto" hangingPunct="1">
              <a:spcAft>
                <a:spcPts val="0"/>
              </a:spcAft>
              <a:buClr>
                <a:schemeClr val="accent1">
                  <a:lumMod val="75000"/>
                </a:schemeClr>
              </a:buClr>
              <a:buFont typeface="Wingdings 2" pitchFamily="18" charset="2"/>
              <a:buChar char=""/>
              <a:defRPr/>
            </a:pPr>
            <a:r>
              <a:rPr lang="en-GB" dirty="0" smtClean="0">
                <a:solidFill>
                  <a:schemeClr val="tx1">
                    <a:lumMod val="65000"/>
                    <a:lumOff val="35000"/>
                  </a:schemeClr>
                </a:solidFill>
                <a:ea typeface="+mn-ea"/>
              </a:rPr>
              <a:t>Is </a:t>
            </a:r>
            <a:r>
              <a:rPr lang="en-GB" dirty="0">
                <a:solidFill>
                  <a:schemeClr val="tx1">
                    <a:lumMod val="65000"/>
                    <a:lumOff val="35000"/>
                  </a:schemeClr>
                </a:solidFill>
                <a:ea typeface="+mn-ea"/>
              </a:rPr>
              <a:t>it supposed to </a:t>
            </a:r>
            <a:r>
              <a:rPr lang="en-GB" dirty="0" smtClean="0">
                <a:solidFill>
                  <a:schemeClr val="tx1">
                    <a:lumMod val="65000"/>
                    <a:lumOff val="35000"/>
                  </a:schemeClr>
                </a:solidFill>
                <a:ea typeface="+mn-ea"/>
              </a:rPr>
              <a:t>be?</a:t>
            </a:r>
          </a:p>
          <a:p>
            <a:pPr marL="692150" lvl="1" indent="-347663" eaLnBrk="1" fontAlgn="auto" hangingPunct="1">
              <a:spcAft>
                <a:spcPts val="0"/>
              </a:spcAft>
              <a:buClr>
                <a:schemeClr val="accent1">
                  <a:lumMod val="75000"/>
                </a:schemeClr>
              </a:buClr>
              <a:buFont typeface="Wingdings 2" pitchFamily="18" charset="2"/>
              <a:buChar char=""/>
              <a:defRPr/>
            </a:pPr>
            <a:r>
              <a:rPr lang="en-GB" dirty="0" smtClean="0">
                <a:solidFill>
                  <a:schemeClr val="tx1">
                    <a:lumMod val="65000"/>
                    <a:lumOff val="35000"/>
                  </a:schemeClr>
                </a:solidFill>
                <a:ea typeface="+mn-ea"/>
              </a:rPr>
              <a:t>Is it an important part of the conversion process?</a:t>
            </a:r>
            <a:endParaRPr lang="en-GB" dirty="0">
              <a:solidFill>
                <a:schemeClr val="tx1">
                  <a:lumMod val="65000"/>
                  <a:lumOff val="35000"/>
                </a:schemeClr>
              </a:solidFill>
              <a:ea typeface="+mn-ea"/>
            </a:endParaRPr>
          </a:p>
          <a:p>
            <a:pPr marL="692150" lvl="1" indent="-347663" eaLnBrk="1" fontAlgn="auto" hangingPunct="1">
              <a:spcAft>
                <a:spcPts val="0"/>
              </a:spcAft>
              <a:buClr>
                <a:schemeClr val="accent1">
                  <a:lumMod val="75000"/>
                </a:schemeClr>
              </a:buClr>
              <a:buFont typeface="Wingdings 2" pitchFamily="18" charset="2"/>
              <a:buChar char=""/>
              <a:defRPr/>
            </a:pPr>
            <a:r>
              <a:rPr lang="en-GB" dirty="0" smtClean="0">
                <a:solidFill>
                  <a:schemeClr val="tx1">
                    <a:lumMod val="65000"/>
                    <a:lumOff val="35000"/>
                  </a:schemeClr>
                </a:solidFill>
                <a:ea typeface="+mn-ea"/>
              </a:rPr>
              <a:t>How </a:t>
            </a:r>
            <a:r>
              <a:rPr lang="en-GB" dirty="0">
                <a:solidFill>
                  <a:schemeClr val="tx1">
                    <a:lumMod val="65000"/>
                    <a:lumOff val="35000"/>
                  </a:schemeClr>
                </a:solidFill>
                <a:ea typeface="+mn-ea"/>
              </a:rPr>
              <a:t>long do you expect people to </a:t>
            </a:r>
            <a:r>
              <a:rPr lang="en-GB" dirty="0" smtClean="0">
                <a:solidFill>
                  <a:schemeClr val="tx1">
                    <a:lumMod val="65000"/>
                    <a:lumOff val="35000"/>
                  </a:schemeClr>
                </a:solidFill>
                <a:ea typeface="+mn-ea"/>
              </a:rPr>
              <a:t>stick </a:t>
            </a:r>
            <a:r>
              <a:rPr lang="en-GB" dirty="0">
                <a:solidFill>
                  <a:schemeClr val="tx1">
                    <a:lumMod val="65000"/>
                    <a:lumOff val="35000"/>
                  </a:schemeClr>
                </a:solidFill>
                <a:ea typeface="+mn-ea"/>
              </a:rPr>
              <a:t>at a </a:t>
            </a:r>
            <a:r>
              <a:rPr lang="en-GB" dirty="0" smtClean="0">
                <a:solidFill>
                  <a:schemeClr val="tx1">
                    <a:lumMod val="65000"/>
                    <a:lumOff val="35000"/>
                  </a:schemeClr>
                </a:solidFill>
                <a:ea typeface="+mn-ea"/>
              </a:rPr>
              <a:t>content item and </a:t>
            </a:r>
            <a:r>
              <a:rPr lang="en-GB" dirty="0">
                <a:solidFill>
                  <a:schemeClr val="tx1">
                    <a:lumMod val="65000"/>
                    <a:lumOff val="35000"/>
                  </a:schemeClr>
                </a:solidFill>
                <a:ea typeface="+mn-ea"/>
              </a:rPr>
              <a:t>what is the actual average time they </a:t>
            </a:r>
            <a:r>
              <a:rPr lang="en-GB" dirty="0" smtClean="0">
                <a:solidFill>
                  <a:schemeClr val="tx1">
                    <a:lumMod val="65000"/>
                    <a:lumOff val="35000"/>
                  </a:schemeClr>
                </a:solidFill>
                <a:ea typeface="+mn-ea"/>
              </a:rPr>
              <a:t>do.</a:t>
            </a:r>
          </a:p>
          <a:p>
            <a:pPr marL="692150" lvl="1" indent="-347663" eaLnBrk="1" fontAlgn="auto" hangingPunct="1">
              <a:spcAft>
                <a:spcPts val="0"/>
              </a:spcAft>
              <a:buClr>
                <a:schemeClr val="accent1">
                  <a:lumMod val="75000"/>
                </a:schemeClr>
              </a:buClr>
              <a:buFont typeface="Wingdings 2" pitchFamily="18" charset="2"/>
              <a:buChar char=""/>
              <a:defRPr/>
            </a:pPr>
            <a:endParaRPr lang="en-GB" dirty="0">
              <a:solidFill>
                <a:schemeClr val="tx1">
                  <a:lumMod val="65000"/>
                  <a:lumOff val="35000"/>
                </a:schemeClr>
              </a:solidFill>
              <a:ea typeface="+mn-ea"/>
            </a:endParaRPr>
          </a:p>
          <a:p>
            <a:pPr marL="974725" lvl="2" indent="-347663" eaLnBrk="1" fontAlgn="auto" hangingPunct="1">
              <a:spcAft>
                <a:spcPts val="0"/>
              </a:spcAft>
              <a:buClr>
                <a:schemeClr val="accent1">
                  <a:lumMod val="60000"/>
                  <a:lumOff val="40000"/>
                </a:schemeClr>
              </a:buClr>
              <a:buFont typeface="Wingdings 2" pitchFamily="18" charset="2"/>
              <a:buChar char=""/>
              <a:defRPr/>
            </a:pPr>
            <a:r>
              <a:rPr lang="en-GB" dirty="0" smtClean="0">
                <a:solidFill>
                  <a:schemeClr val="tx1">
                    <a:lumMod val="65000"/>
                    <a:lumOff val="35000"/>
                  </a:schemeClr>
                </a:solidFill>
                <a:ea typeface="+mn-ea"/>
              </a:rPr>
              <a:t>If you are wanting people to read an important message that takes 5 minutes to read then you need to know how many people have and how long they have?</a:t>
            </a:r>
          </a:p>
          <a:p>
            <a:pPr marL="974725" lvl="2" indent="-347663" eaLnBrk="1" fontAlgn="auto" hangingPunct="1">
              <a:spcAft>
                <a:spcPts val="0"/>
              </a:spcAft>
              <a:buClr>
                <a:schemeClr val="accent1">
                  <a:lumMod val="60000"/>
                  <a:lumOff val="40000"/>
                </a:schemeClr>
              </a:buClr>
              <a:buFont typeface="Wingdings 2" pitchFamily="18" charset="2"/>
              <a:buChar char=""/>
              <a:defRPr/>
            </a:pPr>
            <a:r>
              <a:rPr lang="en-GB" dirty="0" smtClean="0">
                <a:solidFill>
                  <a:schemeClr val="tx1">
                    <a:lumMod val="65000"/>
                    <a:lumOff val="35000"/>
                  </a:schemeClr>
                </a:solidFill>
                <a:ea typeface="+mn-ea"/>
              </a:rPr>
              <a:t>or you want people to move through content quickly e.g. as part of the cheque out.</a:t>
            </a:r>
          </a:p>
        </p:txBody>
      </p:sp>
      <p:pic>
        <p:nvPicPr>
          <p:cNvPr id="48131" name="Picture 4" descr="MCj036641200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1613" y="188913"/>
            <a:ext cx="1135062" cy="143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2053138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2"/>
          <p:cNvSpPr>
            <a:spLocks noGrp="1" noChangeArrowheads="1"/>
          </p:cNvSpPr>
          <p:nvPr>
            <p:ph type="title"/>
          </p:nvPr>
        </p:nvSpPr>
        <p:spPr>
          <a:xfrm>
            <a:off x="457200" y="274638"/>
            <a:ext cx="8229600" cy="630237"/>
          </a:xfrm>
        </p:spPr>
        <p:txBody>
          <a:bodyPr>
            <a:normAutofit fontScale="90000"/>
          </a:bodyPr>
          <a:lstStyle/>
          <a:p>
            <a:pPr eaLnBrk="1" hangingPunct="1"/>
            <a:r>
              <a:rPr lang="en-GB">
                <a:latin typeface="News Gothic MT" charset="0"/>
              </a:rPr>
              <a:t>Freshness</a:t>
            </a:r>
          </a:p>
        </p:txBody>
      </p:sp>
      <p:sp>
        <p:nvSpPr>
          <p:cNvPr id="279555" name="Rectangle 3"/>
          <p:cNvSpPr>
            <a:spLocks noGrp="1" noChangeArrowheads="1"/>
          </p:cNvSpPr>
          <p:nvPr>
            <p:ph idx="1"/>
          </p:nvPr>
        </p:nvSpPr>
        <p:spPr>
          <a:xfrm>
            <a:off x="457200" y="1052513"/>
            <a:ext cx="8229600" cy="5545137"/>
          </a:xfrm>
        </p:spPr>
        <p:txBody>
          <a:bodyPr rtlCol="0">
            <a:normAutofit/>
          </a:bodyPr>
          <a:lstStyle/>
          <a:p>
            <a:pPr eaLnBrk="1" fontAlgn="auto" hangingPunct="1">
              <a:lnSpc>
                <a:spcPct val="90000"/>
              </a:lnSpc>
              <a:spcAft>
                <a:spcPts val="0"/>
              </a:spcAft>
              <a:buClr>
                <a:schemeClr val="accent1">
                  <a:lumMod val="60000"/>
                  <a:lumOff val="40000"/>
                </a:schemeClr>
              </a:buClr>
              <a:buFont typeface="Wingdings 2" pitchFamily="18" charset="2"/>
              <a:buChar char=""/>
              <a:defRPr/>
            </a:pPr>
            <a:r>
              <a:rPr lang="en-GB" sz="2000" dirty="0" smtClean="0">
                <a:solidFill>
                  <a:schemeClr val="tx1">
                    <a:lumMod val="65000"/>
                    <a:lumOff val="35000"/>
                  </a:schemeClr>
                </a:solidFill>
                <a:ea typeface="+mn-ea"/>
                <a:cs typeface="+mn-cs"/>
              </a:rPr>
              <a:t>Some content is expected to be changed routinely. The freshness of content is how ‘up </a:t>
            </a:r>
            <a:r>
              <a:rPr lang="en-GB" sz="2000" dirty="0">
                <a:solidFill>
                  <a:schemeClr val="tx1">
                    <a:lumMod val="65000"/>
                    <a:lumOff val="35000"/>
                  </a:schemeClr>
                </a:solidFill>
                <a:ea typeface="+mn-ea"/>
                <a:cs typeface="+mn-cs"/>
              </a:rPr>
              <a:t>to </a:t>
            </a:r>
            <a:r>
              <a:rPr lang="en-GB" sz="2000" dirty="0" smtClean="0">
                <a:solidFill>
                  <a:schemeClr val="tx1">
                    <a:lumMod val="65000"/>
                    <a:lumOff val="35000"/>
                  </a:schemeClr>
                </a:solidFill>
                <a:ea typeface="+mn-ea"/>
                <a:cs typeface="+mn-cs"/>
              </a:rPr>
              <a:t>date’ it </a:t>
            </a:r>
            <a:r>
              <a:rPr lang="en-GB" sz="2000" dirty="0">
                <a:solidFill>
                  <a:schemeClr val="tx1">
                    <a:lumMod val="65000"/>
                    <a:lumOff val="35000"/>
                  </a:schemeClr>
                </a:solidFill>
                <a:ea typeface="+mn-ea"/>
                <a:cs typeface="+mn-cs"/>
              </a:rPr>
              <a:t>is.</a:t>
            </a:r>
          </a:p>
          <a:p>
            <a:pPr eaLnBrk="1" fontAlgn="auto" hangingPunct="1">
              <a:lnSpc>
                <a:spcPct val="90000"/>
              </a:lnSpc>
              <a:spcAft>
                <a:spcPts val="0"/>
              </a:spcAft>
              <a:buClr>
                <a:schemeClr val="accent1">
                  <a:lumMod val="60000"/>
                  <a:lumOff val="40000"/>
                </a:schemeClr>
              </a:buClr>
              <a:buFont typeface="Wingdings 2" pitchFamily="18" charset="2"/>
              <a:buChar char=""/>
              <a:defRPr/>
            </a:pPr>
            <a:endParaRPr lang="en-GB" sz="2000" dirty="0">
              <a:solidFill>
                <a:schemeClr val="tx1">
                  <a:lumMod val="65000"/>
                  <a:lumOff val="35000"/>
                </a:schemeClr>
              </a:solidFill>
              <a:ea typeface="+mn-ea"/>
              <a:cs typeface="+mn-cs"/>
            </a:endParaRPr>
          </a:p>
          <a:p>
            <a:pPr eaLnBrk="1" fontAlgn="auto" hangingPunct="1">
              <a:lnSpc>
                <a:spcPct val="90000"/>
              </a:lnSpc>
              <a:spcAft>
                <a:spcPts val="0"/>
              </a:spcAft>
              <a:buClr>
                <a:schemeClr val="accent1">
                  <a:lumMod val="60000"/>
                  <a:lumOff val="40000"/>
                </a:schemeClr>
              </a:buClr>
              <a:buFont typeface="Wingdings 2" pitchFamily="18" charset="2"/>
              <a:buChar char=""/>
              <a:defRPr/>
            </a:pPr>
            <a:r>
              <a:rPr lang="en-GB" sz="2000" dirty="0">
                <a:solidFill>
                  <a:schemeClr val="tx1">
                    <a:lumMod val="65000"/>
                    <a:lumOff val="35000"/>
                  </a:schemeClr>
                </a:solidFill>
                <a:ea typeface="+mn-ea"/>
                <a:cs typeface="+mn-cs"/>
              </a:rPr>
              <a:t>Freshness is measure by calculating the average content area refresh rate by the average frequency that it is visited.</a:t>
            </a:r>
          </a:p>
          <a:p>
            <a:pPr eaLnBrk="1" fontAlgn="auto" hangingPunct="1">
              <a:lnSpc>
                <a:spcPct val="90000"/>
              </a:lnSpc>
              <a:spcAft>
                <a:spcPts val="0"/>
              </a:spcAft>
              <a:buClr>
                <a:schemeClr val="accent1">
                  <a:lumMod val="60000"/>
                  <a:lumOff val="40000"/>
                </a:schemeClr>
              </a:buClr>
              <a:buFont typeface="Wingdings 2" pitchFamily="18" charset="2"/>
              <a:buChar char=""/>
              <a:defRPr/>
            </a:pPr>
            <a:endParaRPr lang="en-GB" sz="2000" dirty="0">
              <a:solidFill>
                <a:schemeClr val="tx1">
                  <a:lumMod val="65000"/>
                  <a:lumOff val="35000"/>
                </a:schemeClr>
              </a:solidFill>
              <a:ea typeface="+mn-ea"/>
              <a:cs typeface="+mn-cs"/>
            </a:endParaRPr>
          </a:p>
          <a:p>
            <a:pPr eaLnBrk="1" fontAlgn="auto" hangingPunct="1">
              <a:lnSpc>
                <a:spcPct val="90000"/>
              </a:lnSpc>
              <a:spcAft>
                <a:spcPts val="0"/>
              </a:spcAft>
              <a:buClr>
                <a:schemeClr val="accent1">
                  <a:lumMod val="60000"/>
                  <a:lumOff val="40000"/>
                </a:schemeClr>
              </a:buClr>
              <a:buFont typeface="Wingdings 2" pitchFamily="18" charset="2"/>
              <a:buChar char=""/>
              <a:defRPr/>
            </a:pPr>
            <a:r>
              <a:rPr lang="en-GB" sz="2000" dirty="0">
                <a:solidFill>
                  <a:schemeClr val="tx1">
                    <a:lumMod val="65000"/>
                    <a:lumOff val="35000"/>
                  </a:schemeClr>
                </a:solidFill>
                <a:ea typeface="+mn-ea"/>
                <a:cs typeface="+mn-cs"/>
              </a:rPr>
              <a:t>So </a:t>
            </a:r>
            <a:r>
              <a:rPr lang="en-GB" sz="2000" dirty="0" smtClean="0">
                <a:solidFill>
                  <a:schemeClr val="tx1">
                    <a:lumMod val="65000"/>
                    <a:lumOff val="35000"/>
                  </a:schemeClr>
                </a:solidFill>
                <a:ea typeface="+mn-ea"/>
                <a:cs typeface="+mn-cs"/>
              </a:rPr>
              <a:t>if content is expected to change and it </a:t>
            </a:r>
            <a:r>
              <a:rPr lang="en-GB" sz="2000" dirty="0">
                <a:solidFill>
                  <a:schemeClr val="tx1">
                    <a:lumMod val="65000"/>
                    <a:lumOff val="35000"/>
                  </a:schemeClr>
                </a:solidFill>
                <a:ea typeface="+mn-ea"/>
                <a:cs typeface="+mn-cs"/>
              </a:rPr>
              <a:t>is visited on average 3 times per week, for it to be fresh it needs to be updated 3 times per week.</a:t>
            </a:r>
          </a:p>
          <a:p>
            <a:pPr eaLnBrk="1" fontAlgn="auto" hangingPunct="1">
              <a:lnSpc>
                <a:spcPct val="90000"/>
              </a:lnSpc>
              <a:spcAft>
                <a:spcPts val="0"/>
              </a:spcAft>
              <a:buClr>
                <a:schemeClr val="accent1">
                  <a:lumMod val="60000"/>
                  <a:lumOff val="40000"/>
                </a:schemeClr>
              </a:buClr>
              <a:buFont typeface="Wingdings 2" pitchFamily="18" charset="2"/>
              <a:buChar char=""/>
              <a:defRPr/>
            </a:pPr>
            <a:endParaRPr lang="en-GB" sz="2000" dirty="0">
              <a:solidFill>
                <a:schemeClr val="tx1">
                  <a:lumMod val="65000"/>
                  <a:lumOff val="35000"/>
                </a:schemeClr>
              </a:solidFill>
              <a:ea typeface="+mn-ea"/>
              <a:cs typeface="+mn-cs"/>
            </a:endParaRPr>
          </a:p>
          <a:p>
            <a:pPr marL="987425" lvl="2" indent="-293688" eaLnBrk="1" fontAlgn="auto" hangingPunct="1">
              <a:lnSpc>
                <a:spcPct val="90000"/>
              </a:lnSpc>
              <a:spcAft>
                <a:spcPts val="0"/>
              </a:spcAft>
              <a:buClr>
                <a:schemeClr val="accent1">
                  <a:lumMod val="60000"/>
                  <a:lumOff val="40000"/>
                </a:schemeClr>
              </a:buClr>
              <a:buFont typeface="Wingdings 2" pitchFamily="18" charset="2"/>
              <a:buChar char=""/>
              <a:defRPr/>
            </a:pPr>
            <a:r>
              <a:rPr lang="en-GB" sz="1600" dirty="0">
                <a:solidFill>
                  <a:schemeClr val="tx1">
                    <a:lumMod val="65000"/>
                    <a:lumOff val="35000"/>
                  </a:schemeClr>
                </a:solidFill>
                <a:ea typeface="+mn-ea"/>
              </a:rPr>
              <a:t>Imagine if you switched on the news every night and it was exactly the same news as for the last seven days.  What would be your </a:t>
            </a:r>
            <a:r>
              <a:rPr lang="en-GB" sz="1600" dirty="0" smtClean="0">
                <a:solidFill>
                  <a:schemeClr val="tx1">
                    <a:lumMod val="65000"/>
                    <a:lumOff val="35000"/>
                  </a:schemeClr>
                </a:solidFill>
                <a:ea typeface="+mn-ea"/>
              </a:rPr>
              <a:t>reaction?</a:t>
            </a:r>
            <a:endParaRPr lang="en-GB" sz="1600" dirty="0">
              <a:solidFill>
                <a:schemeClr val="tx1">
                  <a:lumMod val="65000"/>
                  <a:lumOff val="35000"/>
                </a:schemeClr>
              </a:solidFill>
              <a:ea typeface="+mn-ea"/>
            </a:endParaRPr>
          </a:p>
          <a:p>
            <a:pPr eaLnBrk="1" fontAlgn="auto" hangingPunct="1">
              <a:lnSpc>
                <a:spcPct val="90000"/>
              </a:lnSpc>
              <a:spcAft>
                <a:spcPts val="0"/>
              </a:spcAft>
              <a:buClr>
                <a:schemeClr val="accent1">
                  <a:lumMod val="60000"/>
                  <a:lumOff val="40000"/>
                </a:schemeClr>
              </a:buClr>
              <a:buFont typeface="Wingdings 2" pitchFamily="18" charset="2"/>
              <a:buChar char=""/>
              <a:defRPr/>
            </a:pPr>
            <a:r>
              <a:rPr lang="en-GB" sz="2000" dirty="0" smtClean="0">
                <a:solidFill>
                  <a:schemeClr val="tx1">
                    <a:lumMod val="65000"/>
                    <a:lumOff val="35000"/>
                  </a:schemeClr>
                </a:solidFill>
                <a:ea typeface="+mn-ea"/>
                <a:cs typeface="+mn-cs"/>
              </a:rPr>
              <a:t>However, it </a:t>
            </a:r>
            <a:r>
              <a:rPr lang="en-GB" sz="2000" dirty="0">
                <a:solidFill>
                  <a:schemeClr val="tx1">
                    <a:lumMod val="65000"/>
                    <a:lumOff val="35000"/>
                  </a:schemeClr>
                </a:solidFill>
                <a:ea typeface="+mn-ea"/>
                <a:cs typeface="+mn-cs"/>
              </a:rPr>
              <a:t>is important not to be overly fresh, or people will miss things.  However, you may do this – if you are popular enough – </a:t>
            </a:r>
            <a:r>
              <a:rPr lang="en-GB" sz="2000" dirty="0" smtClean="0">
                <a:solidFill>
                  <a:schemeClr val="tx1">
                    <a:lumMod val="65000"/>
                    <a:lumOff val="35000"/>
                  </a:schemeClr>
                </a:solidFill>
                <a:ea typeface="+mn-ea"/>
                <a:cs typeface="+mn-cs"/>
              </a:rPr>
              <a:t>as a tactic to </a:t>
            </a:r>
            <a:r>
              <a:rPr lang="en-GB" sz="2000" dirty="0">
                <a:solidFill>
                  <a:schemeClr val="tx1">
                    <a:lumMod val="65000"/>
                    <a:lumOff val="35000"/>
                  </a:schemeClr>
                </a:solidFill>
                <a:ea typeface="+mn-ea"/>
                <a:cs typeface="+mn-cs"/>
              </a:rPr>
              <a:t>increase the frequency of participation.</a:t>
            </a:r>
          </a:p>
          <a:p>
            <a:pPr eaLnBrk="1" fontAlgn="auto" hangingPunct="1">
              <a:lnSpc>
                <a:spcPct val="90000"/>
              </a:lnSpc>
              <a:spcAft>
                <a:spcPts val="0"/>
              </a:spcAft>
              <a:buClr>
                <a:schemeClr val="accent1">
                  <a:lumMod val="60000"/>
                  <a:lumOff val="40000"/>
                </a:schemeClr>
              </a:buClr>
              <a:buFont typeface="Wingdings 2" pitchFamily="18" charset="2"/>
              <a:buChar char=""/>
              <a:defRPr/>
            </a:pPr>
            <a:endParaRPr lang="en-GB" sz="2000" dirty="0">
              <a:solidFill>
                <a:schemeClr val="tx1">
                  <a:lumMod val="65000"/>
                  <a:lumOff val="35000"/>
                </a:schemeClr>
              </a:solidFill>
              <a:ea typeface="+mn-ea"/>
              <a:cs typeface="+mn-cs"/>
            </a:endParaRPr>
          </a:p>
        </p:txBody>
      </p:sp>
    </p:spTree>
    <p:extLst>
      <p:ext uri="{BB962C8B-B14F-4D97-AF65-F5344CB8AC3E}">
        <p14:creationId xmlns:p14="http://schemas.microsoft.com/office/powerpoint/2010/main" val="136913741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a:xfrm>
            <a:off x="539750" y="476250"/>
            <a:ext cx="8042275" cy="1336675"/>
          </a:xfrm>
        </p:spPr>
        <p:txBody>
          <a:bodyPr/>
          <a:lstStyle/>
          <a:p>
            <a:pPr eaLnBrk="1" hangingPunct="1"/>
            <a:r>
              <a:rPr lang="en-GB">
                <a:latin typeface="News Gothic MT" charset="0"/>
              </a:rPr>
              <a:t>Considerations for freshness</a:t>
            </a:r>
          </a:p>
        </p:txBody>
      </p:sp>
      <p:sp>
        <p:nvSpPr>
          <p:cNvPr id="50178" name="Rectangle 3"/>
          <p:cNvSpPr>
            <a:spLocks noGrp="1" noChangeArrowheads="1"/>
          </p:cNvSpPr>
          <p:nvPr>
            <p:ph idx="1"/>
          </p:nvPr>
        </p:nvSpPr>
        <p:spPr>
          <a:xfrm>
            <a:off x="549275" y="2852738"/>
            <a:ext cx="8042275" cy="3090862"/>
          </a:xfrm>
        </p:spPr>
        <p:txBody>
          <a:bodyPr>
            <a:normAutofit fontScale="85000" lnSpcReduction="20000"/>
          </a:bodyPr>
          <a:lstStyle/>
          <a:p>
            <a:pPr eaLnBrk="1" hangingPunct="1"/>
            <a:r>
              <a:rPr lang="en-GB">
                <a:latin typeface="News Gothic MT" charset="0"/>
              </a:rPr>
              <a:t>When any content is created its shelf life needs to be identified there and then and a system put in place for its removal or replacement.</a:t>
            </a:r>
            <a:br>
              <a:rPr lang="en-GB">
                <a:latin typeface="News Gothic MT" charset="0"/>
              </a:rPr>
            </a:br>
            <a:endParaRPr lang="en-GB">
              <a:latin typeface="News Gothic MT" charset="0"/>
            </a:endParaRPr>
          </a:p>
          <a:p>
            <a:pPr eaLnBrk="1" hangingPunct="1"/>
            <a:r>
              <a:rPr lang="en-GB">
                <a:latin typeface="News Gothic MT" charset="0"/>
              </a:rPr>
              <a:t>Methods to extend the shelf life of contents or use periodically – monthly, annually, seasonally etc. should also be considered.</a:t>
            </a:r>
          </a:p>
        </p:txBody>
      </p:sp>
    </p:spTree>
    <p:extLst>
      <p:ext uri="{BB962C8B-B14F-4D97-AF65-F5344CB8AC3E}">
        <p14:creationId xmlns:p14="http://schemas.microsoft.com/office/powerpoint/2010/main" val="107799344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p:cNvSpPr>
            <a:spLocks noGrp="1"/>
          </p:cNvSpPr>
          <p:nvPr>
            <p:ph type="title"/>
          </p:nvPr>
        </p:nvSpPr>
        <p:spPr>
          <a:xfrm>
            <a:off x="539750" y="1916113"/>
            <a:ext cx="8042275" cy="1338262"/>
          </a:xfrm>
        </p:spPr>
        <p:txBody>
          <a:bodyPr>
            <a:normAutofit fontScale="90000"/>
          </a:bodyPr>
          <a:lstStyle/>
          <a:p>
            <a:pPr eaLnBrk="1" hangingPunct="1"/>
            <a:r>
              <a:rPr lang="en-US">
                <a:latin typeface="News Gothic MT" charset="0"/>
              </a:rPr>
              <a:t>How do we keep content appropriate?</a:t>
            </a:r>
          </a:p>
        </p:txBody>
      </p:sp>
    </p:spTree>
    <p:extLst>
      <p:ext uri="{BB962C8B-B14F-4D97-AF65-F5344CB8AC3E}">
        <p14:creationId xmlns:p14="http://schemas.microsoft.com/office/powerpoint/2010/main" val="257419553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lstStyle/>
          <a:p>
            <a:pPr eaLnBrk="1" hangingPunct="1"/>
            <a:r>
              <a:rPr lang="en-US">
                <a:latin typeface="News Gothic MT" charset="0"/>
              </a:rPr>
              <a:t>A Content Strategy</a:t>
            </a:r>
          </a:p>
        </p:txBody>
      </p:sp>
      <p:sp>
        <p:nvSpPr>
          <p:cNvPr id="52226" name="Content Placeholder 2"/>
          <p:cNvSpPr>
            <a:spLocks noGrp="1"/>
          </p:cNvSpPr>
          <p:nvPr>
            <p:ph idx="1"/>
          </p:nvPr>
        </p:nvSpPr>
        <p:spPr>
          <a:xfrm>
            <a:off x="549275" y="1773238"/>
            <a:ext cx="8042275" cy="4170362"/>
          </a:xfrm>
        </p:spPr>
        <p:txBody>
          <a:bodyPr>
            <a:normAutofit fontScale="92500" lnSpcReduction="10000"/>
          </a:bodyPr>
          <a:lstStyle/>
          <a:p>
            <a:pPr eaLnBrk="1" hangingPunct="1"/>
            <a:r>
              <a:rPr lang="en-US">
                <a:latin typeface="News Gothic MT" charset="0"/>
              </a:rPr>
              <a:t>A content strategy is a plan for:</a:t>
            </a:r>
          </a:p>
          <a:p>
            <a:pPr eaLnBrk="1" hangingPunct="1"/>
            <a:endParaRPr lang="en-US">
              <a:latin typeface="News Gothic MT" charset="0"/>
            </a:endParaRPr>
          </a:p>
          <a:p>
            <a:pPr lvl="1" eaLnBrk="1" hangingPunct="1"/>
            <a:r>
              <a:rPr lang="en-US">
                <a:latin typeface="News Gothic MT" charset="0"/>
              </a:rPr>
              <a:t>The content you don’t need</a:t>
            </a:r>
          </a:p>
          <a:p>
            <a:pPr lvl="1" eaLnBrk="1" hangingPunct="1"/>
            <a:r>
              <a:rPr lang="en-US">
                <a:latin typeface="News Gothic MT" charset="0"/>
              </a:rPr>
              <a:t>The content you need now</a:t>
            </a:r>
          </a:p>
          <a:p>
            <a:pPr lvl="1" eaLnBrk="1" hangingPunct="1"/>
            <a:r>
              <a:rPr lang="en-US">
                <a:latin typeface="News Gothic MT" charset="0"/>
              </a:rPr>
              <a:t>The content you will need in the future.</a:t>
            </a:r>
          </a:p>
          <a:p>
            <a:pPr lvl="1" eaLnBrk="1" hangingPunct="1"/>
            <a:endParaRPr lang="en-US">
              <a:latin typeface="News Gothic MT" charset="0"/>
            </a:endParaRPr>
          </a:p>
          <a:p>
            <a:pPr eaLnBrk="1" hangingPunct="1"/>
            <a:r>
              <a:rPr lang="en-US">
                <a:latin typeface="News Gothic MT" charset="0"/>
              </a:rPr>
              <a:t>To develop a strategy you need to have a way of continually managing your sites content</a:t>
            </a:r>
          </a:p>
        </p:txBody>
      </p:sp>
    </p:spTree>
    <p:extLst>
      <p:ext uri="{BB962C8B-B14F-4D97-AF65-F5344CB8AC3E}">
        <p14:creationId xmlns:p14="http://schemas.microsoft.com/office/powerpoint/2010/main" val="258704672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9" name="Rectangle 3"/>
          <p:cNvSpPr>
            <a:spLocks noGrp="1" noChangeArrowheads="1"/>
          </p:cNvSpPr>
          <p:nvPr>
            <p:ph idx="1"/>
          </p:nvPr>
        </p:nvSpPr>
        <p:spPr>
          <a:xfrm>
            <a:off x="611188" y="908050"/>
            <a:ext cx="8042275" cy="4343400"/>
          </a:xfrm>
        </p:spPr>
        <p:txBody>
          <a:bodyPr rtlCol="0">
            <a:normAutofit fontScale="92500" lnSpcReduction="20000"/>
          </a:bodyPr>
          <a:lstStyle/>
          <a:p>
            <a:pPr eaLnBrk="1" fontAlgn="auto" hangingPunct="1">
              <a:lnSpc>
                <a:spcPct val="90000"/>
              </a:lnSpc>
              <a:spcAft>
                <a:spcPts val="0"/>
              </a:spcAft>
              <a:buClr>
                <a:schemeClr val="accent1">
                  <a:lumMod val="60000"/>
                  <a:lumOff val="40000"/>
                </a:schemeClr>
              </a:buClr>
              <a:buFont typeface="Wingdings 2" pitchFamily="18" charset="2"/>
              <a:buChar char=""/>
              <a:defRPr/>
            </a:pPr>
            <a:r>
              <a:rPr lang="en-GB" dirty="0" smtClean="0">
                <a:solidFill>
                  <a:schemeClr val="tx1">
                    <a:lumMod val="65000"/>
                    <a:lumOff val="35000"/>
                  </a:schemeClr>
                </a:solidFill>
                <a:ea typeface="+mn-ea"/>
                <a:cs typeface="+mn-cs"/>
              </a:rPr>
              <a:t>Content above all is </a:t>
            </a:r>
            <a:r>
              <a:rPr lang="en-GB" dirty="0">
                <a:solidFill>
                  <a:schemeClr val="tx1">
                    <a:lumMod val="65000"/>
                    <a:lumOff val="35000"/>
                  </a:schemeClr>
                </a:solidFill>
                <a:ea typeface="+mn-ea"/>
                <a:cs typeface="+mn-cs"/>
              </a:rPr>
              <a:t>the main factor for people returning to a site.</a:t>
            </a:r>
          </a:p>
          <a:p>
            <a:pPr marL="987425" lvl="2" indent="-293688" eaLnBrk="1" fontAlgn="auto" hangingPunct="1">
              <a:lnSpc>
                <a:spcPct val="90000"/>
              </a:lnSpc>
              <a:spcAft>
                <a:spcPts val="0"/>
              </a:spcAft>
              <a:buClr>
                <a:schemeClr val="accent1">
                  <a:lumMod val="60000"/>
                  <a:lumOff val="40000"/>
                </a:schemeClr>
              </a:buClr>
              <a:buFont typeface="Wingdings 2" pitchFamily="18" charset="2"/>
              <a:buChar char=""/>
              <a:defRPr/>
            </a:pPr>
            <a:endParaRPr lang="en-GB" sz="1800" dirty="0">
              <a:solidFill>
                <a:schemeClr val="tx1">
                  <a:lumMod val="65000"/>
                  <a:lumOff val="35000"/>
                </a:schemeClr>
              </a:solidFill>
              <a:ea typeface="+mn-ea"/>
            </a:endParaRPr>
          </a:p>
          <a:p>
            <a:pPr marL="987425" lvl="2" indent="-293688" eaLnBrk="1" fontAlgn="auto" hangingPunct="1">
              <a:lnSpc>
                <a:spcPct val="90000"/>
              </a:lnSpc>
              <a:spcAft>
                <a:spcPts val="0"/>
              </a:spcAft>
              <a:buClr>
                <a:schemeClr val="accent1">
                  <a:lumMod val="60000"/>
                  <a:lumOff val="40000"/>
                </a:schemeClr>
              </a:buClr>
              <a:buFont typeface="Wingdings 2" pitchFamily="18" charset="2"/>
              <a:buChar char=""/>
              <a:defRPr/>
            </a:pPr>
            <a:r>
              <a:rPr lang="en-GB" sz="1800" dirty="0">
                <a:solidFill>
                  <a:schemeClr val="tx1">
                    <a:lumMod val="65000"/>
                    <a:lumOff val="35000"/>
                  </a:schemeClr>
                </a:solidFill>
                <a:ea typeface="+mn-ea"/>
              </a:rPr>
              <a:t>The right music</a:t>
            </a:r>
          </a:p>
          <a:p>
            <a:pPr marL="987425" lvl="2" indent="-293688" eaLnBrk="1" fontAlgn="auto" hangingPunct="1">
              <a:lnSpc>
                <a:spcPct val="90000"/>
              </a:lnSpc>
              <a:spcAft>
                <a:spcPts val="0"/>
              </a:spcAft>
              <a:buClr>
                <a:schemeClr val="accent1">
                  <a:lumMod val="60000"/>
                  <a:lumOff val="40000"/>
                </a:schemeClr>
              </a:buClr>
              <a:buFont typeface="Wingdings 2" pitchFamily="18" charset="2"/>
              <a:buChar char=""/>
              <a:defRPr/>
            </a:pPr>
            <a:r>
              <a:rPr lang="en-GB" sz="1800" dirty="0">
                <a:solidFill>
                  <a:schemeClr val="tx1">
                    <a:lumMod val="65000"/>
                    <a:lumOff val="35000"/>
                  </a:schemeClr>
                </a:solidFill>
                <a:ea typeface="+mn-ea"/>
              </a:rPr>
              <a:t>the right products</a:t>
            </a:r>
          </a:p>
          <a:p>
            <a:pPr marL="987425" lvl="2" indent="-293688" eaLnBrk="1" fontAlgn="auto" hangingPunct="1">
              <a:lnSpc>
                <a:spcPct val="90000"/>
              </a:lnSpc>
              <a:spcAft>
                <a:spcPts val="0"/>
              </a:spcAft>
              <a:buClr>
                <a:schemeClr val="accent1">
                  <a:lumMod val="60000"/>
                  <a:lumOff val="40000"/>
                </a:schemeClr>
              </a:buClr>
              <a:buFont typeface="Wingdings 2" pitchFamily="18" charset="2"/>
              <a:buChar char=""/>
              <a:defRPr/>
            </a:pPr>
            <a:r>
              <a:rPr lang="en-GB" sz="1800" dirty="0">
                <a:solidFill>
                  <a:schemeClr val="tx1">
                    <a:lumMod val="65000"/>
                    <a:lumOff val="35000"/>
                  </a:schemeClr>
                </a:solidFill>
                <a:ea typeface="+mn-ea"/>
              </a:rPr>
              <a:t>the right information</a:t>
            </a:r>
          </a:p>
          <a:p>
            <a:pPr marL="987425" lvl="2" indent="-293688" eaLnBrk="1" fontAlgn="auto" hangingPunct="1">
              <a:lnSpc>
                <a:spcPct val="90000"/>
              </a:lnSpc>
              <a:spcAft>
                <a:spcPts val="0"/>
              </a:spcAft>
              <a:buClr>
                <a:schemeClr val="accent1">
                  <a:lumMod val="60000"/>
                  <a:lumOff val="40000"/>
                </a:schemeClr>
              </a:buClr>
              <a:buFont typeface="Wingdings 2" pitchFamily="18" charset="2"/>
              <a:buChar char=""/>
              <a:defRPr/>
            </a:pPr>
            <a:r>
              <a:rPr lang="en-GB" sz="1800" dirty="0">
                <a:solidFill>
                  <a:schemeClr val="tx1">
                    <a:lumMod val="65000"/>
                    <a:lumOff val="35000"/>
                  </a:schemeClr>
                </a:solidFill>
                <a:ea typeface="+mn-ea"/>
              </a:rPr>
              <a:t>The right service</a:t>
            </a:r>
          </a:p>
          <a:p>
            <a:pPr marL="987425" lvl="2" indent="-293688" eaLnBrk="1" fontAlgn="auto" hangingPunct="1">
              <a:lnSpc>
                <a:spcPct val="90000"/>
              </a:lnSpc>
              <a:spcAft>
                <a:spcPts val="0"/>
              </a:spcAft>
              <a:buClr>
                <a:schemeClr val="accent1">
                  <a:lumMod val="60000"/>
                  <a:lumOff val="40000"/>
                </a:schemeClr>
              </a:buClr>
              <a:buFont typeface="Wingdings 2" pitchFamily="18" charset="2"/>
              <a:buChar char=""/>
              <a:defRPr/>
            </a:pPr>
            <a:endParaRPr lang="en-GB" sz="1800" dirty="0">
              <a:solidFill>
                <a:schemeClr val="tx1">
                  <a:lumMod val="65000"/>
                  <a:lumOff val="35000"/>
                </a:schemeClr>
              </a:solidFill>
              <a:ea typeface="+mn-ea"/>
            </a:endParaRPr>
          </a:p>
          <a:p>
            <a:pPr eaLnBrk="1" fontAlgn="auto" hangingPunct="1">
              <a:lnSpc>
                <a:spcPct val="90000"/>
              </a:lnSpc>
              <a:spcAft>
                <a:spcPts val="0"/>
              </a:spcAft>
              <a:buClr>
                <a:schemeClr val="accent1">
                  <a:lumMod val="60000"/>
                  <a:lumOff val="40000"/>
                </a:schemeClr>
              </a:buClr>
              <a:buFont typeface="Wingdings 2" pitchFamily="18" charset="2"/>
              <a:buChar char=""/>
              <a:defRPr/>
            </a:pPr>
            <a:r>
              <a:rPr lang="en-GB" dirty="0">
                <a:solidFill>
                  <a:schemeClr val="tx1">
                    <a:lumMod val="65000"/>
                    <a:lumOff val="35000"/>
                  </a:schemeClr>
                </a:solidFill>
                <a:ea typeface="+mn-ea"/>
                <a:cs typeface="+mn-cs"/>
              </a:rPr>
              <a:t>It</a:t>
            </a:r>
            <a:r>
              <a:rPr lang="ja-JP" altLang="en-GB" dirty="0">
                <a:solidFill>
                  <a:schemeClr val="tx1">
                    <a:lumMod val="65000"/>
                    <a:lumOff val="35000"/>
                  </a:schemeClr>
                </a:solidFill>
                <a:ea typeface="+mn-ea"/>
                <a:cs typeface="+mn-cs"/>
              </a:rPr>
              <a:t>’</a:t>
            </a:r>
            <a:r>
              <a:rPr lang="en-GB" dirty="0">
                <a:solidFill>
                  <a:schemeClr val="tx1">
                    <a:lumMod val="65000"/>
                    <a:lumOff val="35000"/>
                  </a:schemeClr>
                </a:solidFill>
                <a:ea typeface="+mn-ea"/>
                <a:cs typeface="+mn-cs"/>
              </a:rPr>
              <a:t>s content that meets the requirement of the user</a:t>
            </a:r>
          </a:p>
          <a:p>
            <a:pPr eaLnBrk="1" fontAlgn="auto" hangingPunct="1">
              <a:lnSpc>
                <a:spcPct val="90000"/>
              </a:lnSpc>
              <a:spcAft>
                <a:spcPts val="0"/>
              </a:spcAft>
              <a:buClr>
                <a:schemeClr val="accent1">
                  <a:lumMod val="60000"/>
                  <a:lumOff val="40000"/>
                </a:schemeClr>
              </a:buClr>
              <a:buFont typeface="Wingdings 2" pitchFamily="18" charset="2"/>
              <a:buChar char=""/>
              <a:defRPr/>
            </a:pPr>
            <a:r>
              <a:rPr lang="en-GB" dirty="0">
                <a:solidFill>
                  <a:schemeClr val="tx1">
                    <a:lumMod val="65000"/>
                    <a:lumOff val="35000"/>
                  </a:schemeClr>
                </a:solidFill>
                <a:ea typeface="+mn-ea"/>
                <a:cs typeface="+mn-cs"/>
              </a:rPr>
              <a:t>You need to provide the right content at an appropriate cost and cost of maintaining it</a:t>
            </a:r>
            <a:r>
              <a:rPr lang="en-GB" dirty="0" smtClean="0">
                <a:solidFill>
                  <a:schemeClr val="tx1">
                    <a:lumMod val="65000"/>
                    <a:lumOff val="35000"/>
                  </a:schemeClr>
                </a:solidFill>
                <a:ea typeface="+mn-ea"/>
                <a:cs typeface="+mn-cs"/>
              </a:rPr>
              <a:t>.</a:t>
            </a:r>
          </a:p>
          <a:p>
            <a:pPr eaLnBrk="1" fontAlgn="auto" hangingPunct="1">
              <a:lnSpc>
                <a:spcPct val="90000"/>
              </a:lnSpc>
              <a:spcAft>
                <a:spcPts val="0"/>
              </a:spcAft>
              <a:buClr>
                <a:schemeClr val="accent1">
                  <a:lumMod val="60000"/>
                  <a:lumOff val="40000"/>
                </a:schemeClr>
              </a:buClr>
              <a:buFont typeface="Wingdings 2" pitchFamily="18" charset="2"/>
              <a:buChar char=""/>
              <a:defRPr/>
            </a:pPr>
            <a:r>
              <a:rPr lang="en-GB" dirty="0" smtClean="0">
                <a:solidFill>
                  <a:schemeClr val="tx1">
                    <a:lumMod val="65000"/>
                    <a:lumOff val="35000"/>
                  </a:schemeClr>
                </a:solidFill>
                <a:ea typeface="+mn-ea"/>
                <a:cs typeface="+mn-cs"/>
              </a:rPr>
              <a:t>“Content is King”</a:t>
            </a:r>
            <a:endParaRPr lang="en-GB" dirty="0">
              <a:solidFill>
                <a:schemeClr val="tx1">
                  <a:lumMod val="65000"/>
                  <a:lumOff val="35000"/>
                </a:schemeClr>
              </a:solidFill>
              <a:ea typeface="+mn-ea"/>
              <a:cs typeface="+mn-cs"/>
            </a:endParaRPr>
          </a:p>
        </p:txBody>
      </p:sp>
    </p:spTree>
    <p:extLst>
      <p:ext uri="{BB962C8B-B14F-4D97-AF65-F5344CB8AC3E}">
        <p14:creationId xmlns:p14="http://schemas.microsoft.com/office/powerpoint/2010/main" val="369782559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549275" y="107950"/>
            <a:ext cx="8042275" cy="1017588"/>
          </a:xfrm>
        </p:spPr>
        <p:txBody>
          <a:bodyPr/>
          <a:lstStyle/>
          <a:p>
            <a:pPr eaLnBrk="1" hangingPunct="1"/>
            <a:r>
              <a:rPr lang="en-GB" dirty="0">
                <a:latin typeface="News Gothic MT" charset="0"/>
              </a:rPr>
              <a:t>Exercise 1 (30 </a:t>
            </a:r>
            <a:r>
              <a:rPr lang="en-GB" dirty="0" err="1">
                <a:latin typeface="News Gothic MT" charset="0"/>
              </a:rPr>
              <a:t>mins</a:t>
            </a:r>
            <a:r>
              <a:rPr lang="en-GB" dirty="0">
                <a:latin typeface="News Gothic MT" charset="0"/>
              </a:rPr>
              <a:t>)</a:t>
            </a:r>
          </a:p>
        </p:txBody>
      </p:sp>
      <p:sp>
        <p:nvSpPr>
          <p:cNvPr id="281603" name="Rectangle 3"/>
          <p:cNvSpPr>
            <a:spLocks noGrp="1" noChangeArrowheads="1"/>
          </p:cNvSpPr>
          <p:nvPr>
            <p:ph idx="1"/>
          </p:nvPr>
        </p:nvSpPr>
        <p:spPr>
          <a:xfrm>
            <a:off x="549275" y="1600200"/>
            <a:ext cx="8042275" cy="5068888"/>
          </a:xfrm>
        </p:spPr>
        <p:txBody>
          <a:bodyPr rtlCol="0">
            <a:normAutofit/>
          </a:bodyPr>
          <a:lstStyle/>
          <a:p>
            <a:pPr marL="0" indent="0" eaLnBrk="1" fontAlgn="auto" hangingPunct="1">
              <a:lnSpc>
                <a:spcPct val="80000"/>
              </a:lnSpc>
              <a:spcAft>
                <a:spcPts val="0"/>
              </a:spcAft>
              <a:buClr>
                <a:schemeClr val="accent1">
                  <a:lumMod val="60000"/>
                  <a:lumOff val="40000"/>
                </a:schemeClr>
              </a:buClr>
              <a:buFont typeface="Wingdings 2" pitchFamily="18" charset="2"/>
              <a:buNone/>
              <a:defRPr/>
            </a:pPr>
            <a:r>
              <a:rPr lang="en-GB" sz="1800" dirty="0" smtClean="0">
                <a:solidFill>
                  <a:schemeClr val="tx1">
                    <a:lumMod val="65000"/>
                    <a:lumOff val="35000"/>
                  </a:schemeClr>
                </a:solidFill>
                <a:ea typeface="+mn-ea"/>
                <a:cs typeface="+mn-cs"/>
              </a:rPr>
              <a:t>Planning a sites content management.</a:t>
            </a:r>
          </a:p>
          <a:p>
            <a:pPr marL="342900" indent="-342900" eaLnBrk="1" fontAlgn="auto" hangingPunct="1">
              <a:lnSpc>
                <a:spcPct val="80000"/>
              </a:lnSpc>
              <a:spcAft>
                <a:spcPts val="0"/>
              </a:spcAft>
              <a:buClr>
                <a:schemeClr val="accent1">
                  <a:lumMod val="60000"/>
                  <a:lumOff val="40000"/>
                </a:schemeClr>
              </a:buClr>
              <a:buFont typeface="Wingdings 2" pitchFamily="18" charset="2"/>
              <a:buAutoNum type="arabicPeriod"/>
              <a:defRPr/>
            </a:pPr>
            <a:r>
              <a:rPr lang="en-GB" sz="1800" dirty="0" smtClean="0">
                <a:solidFill>
                  <a:schemeClr val="tx1">
                    <a:lumMod val="65000"/>
                    <a:lumOff val="35000"/>
                  </a:schemeClr>
                </a:solidFill>
                <a:ea typeface="+mn-ea"/>
                <a:cs typeface="+mn-cs"/>
              </a:rPr>
              <a:t>BBC </a:t>
            </a:r>
            <a:r>
              <a:rPr lang="en-GB" sz="1800" dirty="0">
                <a:solidFill>
                  <a:schemeClr val="tx1">
                    <a:lumMod val="65000"/>
                    <a:lumOff val="35000"/>
                  </a:schemeClr>
                </a:solidFill>
                <a:ea typeface="+mn-ea"/>
                <a:cs typeface="+mn-cs"/>
              </a:rPr>
              <a:t>news : </a:t>
            </a:r>
            <a:r>
              <a:rPr lang="en-GB" sz="1800" dirty="0">
                <a:solidFill>
                  <a:schemeClr val="tx1">
                    <a:lumMod val="65000"/>
                    <a:lumOff val="35000"/>
                  </a:schemeClr>
                </a:solidFill>
                <a:ea typeface="+mn-ea"/>
                <a:cs typeface="+mn-cs"/>
                <a:hlinkClick r:id="rId2"/>
              </a:rPr>
              <a:t>http://www.bbc.co.uk/news</a:t>
            </a:r>
            <a:r>
              <a:rPr lang="en-GB" sz="1800" dirty="0" smtClean="0">
                <a:solidFill>
                  <a:schemeClr val="tx1">
                    <a:lumMod val="65000"/>
                    <a:lumOff val="35000"/>
                  </a:schemeClr>
                </a:solidFill>
                <a:ea typeface="+mn-ea"/>
                <a:cs typeface="+mn-cs"/>
                <a:hlinkClick r:id="rId2"/>
              </a:rPr>
              <a:t>/</a:t>
            </a:r>
            <a:endParaRPr lang="en-GB" sz="1800" dirty="0" smtClean="0">
              <a:solidFill>
                <a:schemeClr val="tx1">
                  <a:lumMod val="65000"/>
                  <a:lumOff val="35000"/>
                </a:schemeClr>
              </a:solidFill>
              <a:ea typeface="+mn-ea"/>
              <a:cs typeface="+mn-cs"/>
            </a:endParaRPr>
          </a:p>
          <a:p>
            <a:pPr marL="342900" indent="-342900" eaLnBrk="1" fontAlgn="auto" hangingPunct="1">
              <a:lnSpc>
                <a:spcPct val="80000"/>
              </a:lnSpc>
              <a:spcAft>
                <a:spcPts val="0"/>
              </a:spcAft>
              <a:buClr>
                <a:schemeClr val="accent1">
                  <a:lumMod val="60000"/>
                  <a:lumOff val="40000"/>
                </a:schemeClr>
              </a:buClr>
              <a:buFont typeface="Wingdings 2" pitchFamily="18" charset="2"/>
              <a:buAutoNum type="arabicPeriod"/>
              <a:defRPr/>
            </a:pPr>
            <a:r>
              <a:rPr lang="en-GB" sz="1800" dirty="0">
                <a:solidFill>
                  <a:schemeClr val="tx1">
                    <a:lumMod val="65000"/>
                    <a:lumOff val="35000"/>
                  </a:schemeClr>
                </a:solidFill>
                <a:ea typeface="+mn-ea"/>
                <a:cs typeface="+mn-cs"/>
              </a:rPr>
              <a:t>UWTSD: </a:t>
            </a:r>
            <a:r>
              <a:rPr lang="en-GB" sz="1800" dirty="0">
                <a:solidFill>
                  <a:schemeClr val="tx1">
                    <a:lumMod val="65000"/>
                    <a:lumOff val="35000"/>
                  </a:schemeClr>
                </a:solidFill>
                <a:ea typeface="+mn-ea"/>
                <a:cs typeface="+mn-cs"/>
                <a:hlinkClick r:id="rId3"/>
              </a:rPr>
              <a:t>http://www.uwtsd.ac.uk</a:t>
            </a:r>
            <a:r>
              <a:rPr lang="en-GB" sz="1800" dirty="0" smtClean="0">
                <a:solidFill>
                  <a:schemeClr val="tx1">
                    <a:lumMod val="65000"/>
                    <a:lumOff val="35000"/>
                  </a:schemeClr>
                </a:solidFill>
                <a:ea typeface="+mn-ea"/>
                <a:cs typeface="+mn-cs"/>
                <a:hlinkClick r:id="rId3"/>
              </a:rPr>
              <a:t>/</a:t>
            </a:r>
            <a:endParaRPr lang="en-GB" sz="1800" dirty="0" smtClean="0">
              <a:solidFill>
                <a:schemeClr val="tx1">
                  <a:lumMod val="65000"/>
                  <a:lumOff val="35000"/>
                </a:schemeClr>
              </a:solidFill>
              <a:ea typeface="+mn-ea"/>
              <a:cs typeface="+mn-cs"/>
            </a:endParaRPr>
          </a:p>
          <a:p>
            <a:pPr marL="0" indent="0" eaLnBrk="1" fontAlgn="auto" hangingPunct="1">
              <a:lnSpc>
                <a:spcPct val="80000"/>
              </a:lnSpc>
              <a:spcAft>
                <a:spcPts val="0"/>
              </a:spcAft>
              <a:buClr>
                <a:schemeClr val="accent1">
                  <a:lumMod val="60000"/>
                  <a:lumOff val="40000"/>
                </a:schemeClr>
              </a:buClr>
              <a:buFont typeface="Wingdings 2" charset="0"/>
              <a:buNone/>
              <a:defRPr/>
            </a:pPr>
            <a:endParaRPr lang="en-GB" sz="1800" dirty="0" smtClean="0">
              <a:solidFill>
                <a:schemeClr val="tx1">
                  <a:lumMod val="65000"/>
                  <a:lumOff val="35000"/>
                </a:schemeClr>
              </a:solidFill>
              <a:ea typeface="+mn-ea"/>
              <a:cs typeface="+mn-cs"/>
            </a:endParaRPr>
          </a:p>
          <a:p>
            <a:pPr marL="0" indent="0" eaLnBrk="1" fontAlgn="auto" hangingPunct="1">
              <a:lnSpc>
                <a:spcPct val="80000"/>
              </a:lnSpc>
              <a:spcAft>
                <a:spcPts val="0"/>
              </a:spcAft>
              <a:buClr>
                <a:schemeClr val="accent1">
                  <a:lumMod val="60000"/>
                  <a:lumOff val="40000"/>
                </a:schemeClr>
              </a:buClr>
              <a:buFont typeface="Wingdings 2" pitchFamily="18" charset="2"/>
              <a:buNone/>
              <a:defRPr/>
            </a:pPr>
            <a:r>
              <a:rPr lang="en-GB" sz="1800" dirty="0" smtClean="0">
                <a:solidFill>
                  <a:schemeClr val="tx1">
                    <a:lumMod val="65000"/>
                    <a:lumOff val="35000"/>
                  </a:schemeClr>
                </a:solidFill>
                <a:ea typeface="+mn-ea"/>
                <a:cs typeface="+mn-cs"/>
              </a:rPr>
              <a:t>For the BBC site and the UWTSD site</a:t>
            </a:r>
            <a:endParaRPr lang="en-GB" sz="1800" dirty="0">
              <a:solidFill>
                <a:schemeClr val="tx1">
                  <a:lumMod val="65000"/>
                  <a:lumOff val="35000"/>
                </a:schemeClr>
              </a:solidFill>
              <a:ea typeface="+mn-ea"/>
              <a:cs typeface="+mn-cs"/>
            </a:endParaRPr>
          </a:p>
          <a:p>
            <a:pPr marL="0" indent="0" eaLnBrk="1" fontAlgn="auto" hangingPunct="1">
              <a:lnSpc>
                <a:spcPct val="80000"/>
              </a:lnSpc>
              <a:spcAft>
                <a:spcPts val="0"/>
              </a:spcAft>
              <a:buClr>
                <a:schemeClr val="accent1">
                  <a:lumMod val="60000"/>
                  <a:lumOff val="40000"/>
                </a:schemeClr>
              </a:buClr>
              <a:buFont typeface="Wingdings 2" pitchFamily="18" charset="2"/>
              <a:buNone/>
              <a:defRPr/>
            </a:pPr>
            <a:r>
              <a:rPr lang="en-GB" sz="1800" dirty="0" smtClean="0">
                <a:solidFill>
                  <a:schemeClr val="tx1">
                    <a:lumMod val="65000"/>
                    <a:lumOff val="35000"/>
                  </a:schemeClr>
                </a:solidFill>
                <a:ea typeface="+mn-ea"/>
                <a:cs typeface="+mn-cs"/>
              </a:rPr>
              <a:t>Using a pen highlight all the things that need to change in the next:</a:t>
            </a:r>
          </a:p>
          <a:p>
            <a:pPr marL="0" indent="0" eaLnBrk="1" fontAlgn="auto" hangingPunct="1">
              <a:lnSpc>
                <a:spcPct val="80000"/>
              </a:lnSpc>
              <a:spcAft>
                <a:spcPts val="0"/>
              </a:spcAft>
              <a:buClr>
                <a:schemeClr val="accent1">
                  <a:lumMod val="60000"/>
                  <a:lumOff val="40000"/>
                </a:schemeClr>
              </a:buClr>
              <a:buFont typeface="Wingdings 2" pitchFamily="18" charset="2"/>
              <a:buNone/>
              <a:defRPr/>
            </a:pPr>
            <a:r>
              <a:rPr lang="en-GB" sz="1800" dirty="0">
                <a:solidFill>
                  <a:schemeClr val="tx1">
                    <a:lumMod val="65000"/>
                    <a:lumOff val="35000"/>
                  </a:schemeClr>
                </a:solidFill>
                <a:ea typeface="+mn-ea"/>
                <a:cs typeface="+mn-cs"/>
              </a:rPr>
              <a:t>	</a:t>
            </a:r>
            <a:r>
              <a:rPr lang="en-GB" sz="1800" dirty="0" smtClean="0">
                <a:solidFill>
                  <a:schemeClr val="tx1">
                    <a:lumMod val="65000"/>
                    <a:lumOff val="35000"/>
                  </a:schemeClr>
                </a:solidFill>
                <a:ea typeface="+mn-ea"/>
                <a:cs typeface="+mn-cs"/>
              </a:rPr>
              <a:t>10 minutes – write 10m next to it.</a:t>
            </a:r>
          </a:p>
          <a:p>
            <a:pPr marL="0" indent="0" eaLnBrk="1" fontAlgn="auto" hangingPunct="1">
              <a:lnSpc>
                <a:spcPct val="80000"/>
              </a:lnSpc>
              <a:spcAft>
                <a:spcPts val="0"/>
              </a:spcAft>
              <a:buClr>
                <a:schemeClr val="accent1">
                  <a:lumMod val="60000"/>
                  <a:lumOff val="40000"/>
                </a:schemeClr>
              </a:buClr>
              <a:buFont typeface="Wingdings 2" pitchFamily="18" charset="2"/>
              <a:buNone/>
              <a:defRPr/>
            </a:pPr>
            <a:r>
              <a:rPr lang="en-GB" sz="1800" dirty="0">
                <a:solidFill>
                  <a:schemeClr val="tx1">
                    <a:lumMod val="65000"/>
                    <a:lumOff val="35000"/>
                  </a:schemeClr>
                </a:solidFill>
                <a:ea typeface="+mn-ea"/>
                <a:cs typeface="+mn-cs"/>
              </a:rPr>
              <a:t>	</a:t>
            </a:r>
            <a:r>
              <a:rPr lang="en-GB" sz="1800" dirty="0" smtClean="0">
                <a:solidFill>
                  <a:schemeClr val="tx1">
                    <a:lumMod val="65000"/>
                    <a:lumOff val="35000"/>
                  </a:schemeClr>
                </a:solidFill>
                <a:ea typeface="+mn-ea"/>
                <a:cs typeface="+mn-cs"/>
              </a:rPr>
              <a:t>30 minutes</a:t>
            </a:r>
          </a:p>
          <a:p>
            <a:pPr marL="0" indent="0" eaLnBrk="1" fontAlgn="auto" hangingPunct="1">
              <a:lnSpc>
                <a:spcPct val="80000"/>
              </a:lnSpc>
              <a:spcAft>
                <a:spcPts val="0"/>
              </a:spcAft>
              <a:buClr>
                <a:schemeClr val="accent1">
                  <a:lumMod val="60000"/>
                  <a:lumOff val="40000"/>
                </a:schemeClr>
              </a:buClr>
              <a:buFont typeface="Wingdings 2" pitchFamily="18" charset="2"/>
              <a:buNone/>
              <a:defRPr/>
            </a:pPr>
            <a:r>
              <a:rPr lang="en-GB" sz="1800" dirty="0">
                <a:solidFill>
                  <a:schemeClr val="tx1">
                    <a:lumMod val="65000"/>
                    <a:lumOff val="35000"/>
                  </a:schemeClr>
                </a:solidFill>
                <a:ea typeface="+mn-ea"/>
                <a:cs typeface="+mn-cs"/>
              </a:rPr>
              <a:t>	</a:t>
            </a:r>
            <a:r>
              <a:rPr lang="en-GB" sz="1800" dirty="0" smtClean="0">
                <a:solidFill>
                  <a:schemeClr val="tx1">
                    <a:lumMod val="65000"/>
                    <a:lumOff val="35000"/>
                  </a:schemeClr>
                </a:solidFill>
                <a:ea typeface="+mn-ea"/>
                <a:cs typeface="+mn-cs"/>
              </a:rPr>
              <a:t>1 </a:t>
            </a:r>
            <a:r>
              <a:rPr lang="en-GB" sz="1800" dirty="0" err="1" smtClean="0">
                <a:solidFill>
                  <a:schemeClr val="tx1">
                    <a:lumMod val="65000"/>
                    <a:lumOff val="35000"/>
                  </a:schemeClr>
                </a:solidFill>
                <a:ea typeface="+mn-ea"/>
                <a:cs typeface="+mn-cs"/>
              </a:rPr>
              <a:t>hr</a:t>
            </a:r>
            <a:endParaRPr lang="en-GB" sz="1800" dirty="0" smtClean="0">
              <a:solidFill>
                <a:schemeClr val="tx1">
                  <a:lumMod val="65000"/>
                  <a:lumOff val="35000"/>
                </a:schemeClr>
              </a:solidFill>
              <a:ea typeface="+mn-ea"/>
              <a:cs typeface="+mn-cs"/>
            </a:endParaRPr>
          </a:p>
          <a:p>
            <a:pPr marL="0" indent="0" eaLnBrk="1" fontAlgn="auto" hangingPunct="1">
              <a:lnSpc>
                <a:spcPct val="80000"/>
              </a:lnSpc>
              <a:spcAft>
                <a:spcPts val="0"/>
              </a:spcAft>
              <a:buClr>
                <a:schemeClr val="accent1">
                  <a:lumMod val="60000"/>
                  <a:lumOff val="40000"/>
                </a:schemeClr>
              </a:buClr>
              <a:buFont typeface="Wingdings 2" pitchFamily="18" charset="2"/>
              <a:buNone/>
              <a:defRPr/>
            </a:pPr>
            <a:r>
              <a:rPr lang="en-GB" sz="1800" dirty="0">
                <a:solidFill>
                  <a:schemeClr val="tx1">
                    <a:lumMod val="65000"/>
                    <a:lumOff val="35000"/>
                  </a:schemeClr>
                </a:solidFill>
                <a:ea typeface="+mn-ea"/>
                <a:cs typeface="+mn-cs"/>
              </a:rPr>
              <a:t>	</a:t>
            </a:r>
            <a:r>
              <a:rPr lang="en-GB" sz="1800" dirty="0" smtClean="0">
                <a:solidFill>
                  <a:schemeClr val="tx1">
                    <a:lumMod val="65000"/>
                    <a:lumOff val="35000"/>
                  </a:schemeClr>
                </a:solidFill>
                <a:ea typeface="+mn-ea"/>
                <a:cs typeface="+mn-cs"/>
              </a:rPr>
              <a:t>3 </a:t>
            </a:r>
            <a:r>
              <a:rPr lang="en-GB" sz="1800" dirty="0" err="1" smtClean="0">
                <a:solidFill>
                  <a:schemeClr val="tx1">
                    <a:lumMod val="65000"/>
                    <a:lumOff val="35000"/>
                  </a:schemeClr>
                </a:solidFill>
                <a:ea typeface="+mn-ea"/>
                <a:cs typeface="+mn-cs"/>
              </a:rPr>
              <a:t>hrs</a:t>
            </a:r>
            <a:endParaRPr lang="en-GB" sz="1800" dirty="0" smtClean="0">
              <a:solidFill>
                <a:schemeClr val="tx1">
                  <a:lumMod val="65000"/>
                  <a:lumOff val="35000"/>
                </a:schemeClr>
              </a:solidFill>
              <a:ea typeface="+mn-ea"/>
              <a:cs typeface="+mn-cs"/>
            </a:endParaRPr>
          </a:p>
          <a:p>
            <a:pPr marL="0" indent="0" eaLnBrk="1" fontAlgn="auto" hangingPunct="1">
              <a:lnSpc>
                <a:spcPct val="80000"/>
              </a:lnSpc>
              <a:spcAft>
                <a:spcPts val="0"/>
              </a:spcAft>
              <a:buClr>
                <a:schemeClr val="accent1">
                  <a:lumMod val="60000"/>
                  <a:lumOff val="40000"/>
                </a:schemeClr>
              </a:buClr>
              <a:buFont typeface="Wingdings 2" pitchFamily="18" charset="2"/>
              <a:buNone/>
              <a:defRPr/>
            </a:pPr>
            <a:r>
              <a:rPr lang="en-GB" sz="1800" dirty="0">
                <a:solidFill>
                  <a:schemeClr val="tx1">
                    <a:lumMod val="65000"/>
                    <a:lumOff val="35000"/>
                  </a:schemeClr>
                </a:solidFill>
                <a:ea typeface="+mn-ea"/>
                <a:cs typeface="+mn-cs"/>
              </a:rPr>
              <a:t>	</a:t>
            </a:r>
            <a:r>
              <a:rPr lang="en-GB" sz="1800" dirty="0" smtClean="0">
                <a:solidFill>
                  <a:schemeClr val="tx1">
                    <a:lumMod val="65000"/>
                    <a:lumOff val="35000"/>
                  </a:schemeClr>
                </a:solidFill>
                <a:ea typeface="+mn-ea"/>
                <a:cs typeface="+mn-cs"/>
              </a:rPr>
              <a:t>12 </a:t>
            </a:r>
            <a:r>
              <a:rPr lang="en-GB" sz="1800" dirty="0" err="1" smtClean="0">
                <a:solidFill>
                  <a:schemeClr val="tx1">
                    <a:lumMod val="65000"/>
                    <a:lumOff val="35000"/>
                  </a:schemeClr>
                </a:solidFill>
                <a:ea typeface="+mn-ea"/>
                <a:cs typeface="+mn-cs"/>
              </a:rPr>
              <a:t>hrs</a:t>
            </a:r>
            <a:endParaRPr lang="en-GB" sz="1800" dirty="0" smtClean="0">
              <a:solidFill>
                <a:schemeClr val="tx1">
                  <a:lumMod val="65000"/>
                  <a:lumOff val="35000"/>
                </a:schemeClr>
              </a:solidFill>
              <a:ea typeface="+mn-ea"/>
              <a:cs typeface="+mn-cs"/>
            </a:endParaRPr>
          </a:p>
          <a:p>
            <a:pPr marL="0" indent="0" eaLnBrk="1" fontAlgn="auto" hangingPunct="1">
              <a:lnSpc>
                <a:spcPct val="80000"/>
              </a:lnSpc>
              <a:spcAft>
                <a:spcPts val="0"/>
              </a:spcAft>
              <a:buClr>
                <a:schemeClr val="accent1">
                  <a:lumMod val="60000"/>
                  <a:lumOff val="40000"/>
                </a:schemeClr>
              </a:buClr>
              <a:buFont typeface="Wingdings 2" pitchFamily="18" charset="2"/>
              <a:buNone/>
              <a:defRPr/>
            </a:pPr>
            <a:r>
              <a:rPr lang="en-GB" sz="1800" dirty="0">
                <a:solidFill>
                  <a:schemeClr val="tx1">
                    <a:lumMod val="65000"/>
                    <a:lumOff val="35000"/>
                  </a:schemeClr>
                </a:solidFill>
                <a:ea typeface="+mn-ea"/>
                <a:cs typeface="+mn-cs"/>
              </a:rPr>
              <a:t>	</a:t>
            </a:r>
            <a:r>
              <a:rPr lang="en-GB" sz="1800" dirty="0" smtClean="0">
                <a:solidFill>
                  <a:schemeClr val="tx1">
                    <a:lumMod val="65000"/>
                    <a:lumOff val="35000"/>
                  </a:schemeClr>
                </a:solidFill>
                <a:ea typeface="+mn-ea"/>
                <a:cs typeface="+mn-cs"/>
              </a:rPr>
              <a:t>24hrs</a:t>
            </a:r>
          </a:p>
        </p:txBody>
      </p:sp>
    </p:spTree>
    <p:extLst>
      <p:ext uri="{BB962C8B-B14F-4D97-AF65-F5344CB8AC3E}">
        <p14:creationId xmlns:p14="http://schemas.microsoft.com/office/powerpoint/2010/main" val="213642479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p:cNvSpPr>
            <a:spLocks noGrp="1"/>
          </p:cNvSpPr>
          <p:nvPr>
            <p:ph type="title"/>
          </p:nvPr>
        </p:nvSpPr>
        <p:spPr>
          <a:xfrm>
            <a:off x="549275" y="107950"/>
            <a:ext cx="8042275" cy="1017588"/>
          </a:xfrm>
        </p:spPr>
        <p:txBody>
          <a:bodyPr/>
          <a:lstStyle/>
          <a:p>
            <a:pPr eaLnBrk="1" hangingPunct="1"/>
            <a:r>
              <a:rPr lang="en-US">
                <a:latin typeface="News Gothic MT" charset="0"/>
              </a:rPr>
              <a:t>Doing a content audit</a:t>
            </a:r>
          </a:p>
        </p:txBody>
      </p:sp>
      <p:sp>
        <p:nvSpPr>
          <p:cNvPr id="55298" name="Content Placeholder 2"/>
          <p:cNvSpPr>
            <a:spLocks noGrp="1"/>
          </p:cNvSpPr>
          <p:nvPr>
            <p:ph idx="1"/>
          </p:nvPr>
        </p:nvSpPr>
        <p:spPr/>
        <p:txBody>
          <a:bodyPr/>
          <a:lstStyle/>
          <a:p>
            <a:pPr eaLnBrk="1" hangingPunct="1"/>
            <a:r>
              <a:rPr lang="en-US">
                <a:latin typeface="News Gothic MT" charset="0"/>
              </a:rPr>
              <a:t>Look at your Assignment 1 submission.</a:t>
            </a:r>
          </a:p>
          <a:p>
            <a:pPr eaLnBrk="1" hangingPunct="1"/>
            <a:r>
              <a:rPr lang="en-US">
                <a:latin typeface="News Gothic MT" charset="0"/>
              </a:rPr>
              <a:t>Pick one of the page designs that you submitted for the assignment that has the most dynamic content.</a:t>
            </a:r>
          </a:p>
          <a:p>
            <a:pPr eaLnBrk="1" hangingPunct="1"/>
            <a:r>
              <a:rPr lang="en-US">
                <a:latin typeface="News Gothic MT" charset="0"/>
              </a:rPr>
              <a:t>Using the audit sheet I have given you.  Write down all the content on the page one by one on the audit sheet and then fill in the columns.</a:t>
            </a:r>
          </a:p>
        </p:txBody>
      </p:sp>
    </p:spTree>
    <p:extLst>
      <p:ext uri="{BB962C8B-B14F-4D97-AF65-F5344CB8AC3E}">
        <p14:creationId xmlns:p14="http://schemas.microsoft.com/office/powerpoint/2010/main" val="122370082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ChangeArrowheads="1"/>
          </p:cNvSpPr>
          <p:nvPr/>
        </p:nvSpPr>
        <p:spPr bwMode="auto">
          <a:xfrm>
            <a:off x="2195513" y="1628775"/>
            <a:ext cx="5832475" cy="1584325"/>
          </a:xfrm>
          <a:prstGeom prst="rect">
            <a:avLst/>
          </a:prstGeom>
          <a:solidFill>
            <a:srgbClr val="FF00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pPr>
              <a:defRPr/>
            </a:pPr>
            <a:endParaRPr lang="en-US">
              <a:ea typeface="ＭＳ Ｐゴシック" charset="0"/>
              <a:cs typeface="Arial" charset="0"/>
            </a:endParaRPr>
          </a:p>
        </p:txBody>
      </p:sp>
      <p:sp>
        <p:nvSpPr>
          <p:cNvPr id="27651" name="AutoShape 4"/>
          <p:cNvSpPr>
            <a:spLocks noChangeArrowheads="1"/>
          </p:cNvSpPr>
          <p:nvPr/>
        </p:nvSpPr>
        <p:spPr bwMode="auto">
          <a:xfrm>
            <a:off x="5651500" y="1916113"/>
            <a:ext cx="1008063" cy="792162"/>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pPr>
              <a:defRPr/>
            </a:pPr>
            <a:endParaRPr lang="en-US">
              <a:ea typeface="ＭＳ Ｐゴシック" charset="0"/>
              <a:cs typeface="Arial" charset="0"/>
            </a:endParaRPr>
          </a:p>
        </p:txBody>
      </p:sp>
      <p:sp>
        <p:nvSpPr>
          <p:cNvPr id="27652" name="AutoShape 5"/>
          <p:cNvSpPr>
            <a:spLocks noChangeArrowheads="1"/>
          </p:cNvSpPr>
          <p:nvPr/>
        </p:nvSpPr>
        <p:spPr bwMode="auto">
          <a:xfrm>
            <a:off x="3346450" y="1916113"/>
            <a:ext cx="1008063" cy="792162"/>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pPr>
              <a:defRPr/>
            </a:pPr>
            <a:endParaRPr lang="en-US">
              <a:ea typeface="ＭＳ Ｐゴシック" charset="0"/>
              <a:cs typeface="Arial" charset="0"/>
            </a:endParaRPr>
          </a:p>
        </p:txBody>
      </p:sp>
      <p:sp>
        <p:nvSpPr>
          <p:cNvPr id="27653" name="AutoShape 6"/>
          <p:cNvSpPr>
            <a:spLocks noChangeArrowheads="1"/>
          </p:cNvSpPr>
          <p:nvPr/>
        </p:nvSpPr>
        <p:spPr bwMode="auto">
          <a:xfrm>
            <a:off x="1185863" y="1916113"/>
            <a:ext cx="1008062" cy="792162"/>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pPr>
              <a:defRPr/>
            </a:pPr>
            <a:endParaRPr lang="en-US">
              <a:ea typeface="ＭＳ Ｐゴシック" charset="0"/>
              <a:cs typeface="Arial" charset="0"/>
            </a:endParaRPr>
          </a:p>
        </p:txBody>
      </p:sp>
      <p:sp>
        <p:nvSpPr>
          <p:cNvPr id="27654" name="Text Box 7"/>
          <p:cNvSpPr txBox="1">
            <a:spLocks noChangeArrowheads="1"/>
          </p:cNvSpPr>
          <p:nvPr/>
        </p:nvSpPr>
        <p:spPr bwMode="auto">
          <a:xfrm>
            <a:off x="177800" y="2132013"/>
            <a:ext cx="844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solidFill>
                  <a:srgbClr val="0000FF"/>
                </a:solidFill>
              </a:rPr>
              <a:t>Reach</a:t>
            </a:r>
          </a:p>
        </p:txBody>
      </p:sp>
      <p:sp>
        <p:nvSpPr>
          <p:cNvPr id="27655" name="Text Box 8"/>
          <p:cNvSpPr txBox="1">
            <a:spLocks noChangeArrowheads="1"/>
          </p:cNvSpPr>
          <p:nvPr/>
        </p:nvSpPr>
        <p:spPr bwMode="auto">
          <a:xfrm>
            <a:off x="2338388" y="2133600"/>
            <a:ext cx="9588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Acquire</a:t>
            </a:r>
          </a:p>
        </p:txBody>
      </p:sp>
      <p:sp>
        <p:nvSpPr>
          <p:cNvPr id="27656" name="Text Box 9"/>
          <p:cNvSpPr txBox="1">
            <a:spLocks noChangeArrowheads="1"/>
          </p:cNvSpPr>
          <p:nvPr/>
        </p:nvSpPr>
        <p:spPr bwMode="auto">
          <a:xfrm>
            <a:off x="4570413" y="2133600"/>
            <a:ext cx="984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Convert</a:t>
            </a:r>
          </a:p>
        </p:txBody>
      </p:sp>
      <p:sp>
        <p:nvSpPr>
          <p:cNvPr id="27657" name="Text Box 10"/>
          <p:cNvSpPr txBox="1">
            <a:spLocks noChangeArrowheads="1"/>
          </p:cNvSpPr>
          <p:nvPr/>
        </p:nvSpPr>
        <p:spPr bwMode="auto">
          <a:xfrm>
            <a:off x="6875463" y="2133600"/>
            <a:ext cx="8445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t>Retain</a:t>
            </a:r>
          </a:p>
        </p:txBody>
      </p:sp>
      <p:sp>
        <p:nvSpPr>
          <p:cNvPr id="27658" name="Text Box 11"/>
          <p:cNvSpPr txBox="1">
            <a:spLocks noChangeArrowheads="1"/>
          </p:cNvSpPr>
          <p:nvPr/>
        </p:nvSpPr>
        <p:spPr bwMode="auto">
          <a:xfrm>
            <a:off x="2338388" y="3789363"/>
            <a:ext cx="10604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solidFill>
                  <a:srgbClr val="FF0000"/>
                </a:solidFill>
              </a:rPr>
              <a:t>Leakage</a:t>
            </a:r>
          </a:p>
        </p:txBody>
      </p:sp>
      <p:sp>
        <p:nvSpPr>
          <p:cNvPr id="27659" name="Text Box 12"/>
          <p:cNvSpPr txBox="1">
            <a:spLocks noChangeArrowheads="1"/>
          </p:cNvSpPr>
          <p:nvPr/>
        </p:nvSpPr>
        <p:spPr bwMode="auto">
          <a:xfrm>
            <a:off x="4283075" y="3789363"/>
            <a:ext cx="1606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solidFill>
                  <a:srgbClr val="FF0000"/>
                </a:solidFill>
              </a:rPr>
              <a:t>Abandonment</a:t>
            </a:r>
          </a:p>
        </p:txBody>
      </p:sp>
      <p:sp>
        <p:nvSpPr>
          <p:cNvPr id="27660" name="Text Box 13"/>
          <p:cNvSpPr txBox="1">
            <a:spLocks noChangeArrowheads="1"/>
          </p:cNvSpPr>
          <p:nvPr/>
        </p:nvSpPr>
        <p:spPr bwMode="auto">
          <a:xfrm>
            <a:off x="6946900" y="3789363"/>
            <a:ext cx="9588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r>
              <a:rPr lang="en-GB" smtClean="0">
                <a:solidFill>
                  <a:srgbClr val="FF0000"/>
                </a:solidFill>
              </a:rPr>
              <a:t>Attrition</a:t>
            </a:r>
          </a:p>
        </p:txBody>
      </p:sp>
      <p:sp>
        <p:nvSpPr>
          <p:cNvPr id="27661" name="AutoShape 14"/>
          <p:cNvSpPr>
            <a:spLocks noChangeArrowheads="1"/>
          </p:cNvSpPr>
          <p:nvPr/>
        </p:nvSpPr>
        <p:spPr bwMode="auto">
          <a:xfrm>
            <a:off x="2627313" y="2781300"/>
            <a:ext cx="358775" cy="792163"/>
          </a:xfrm>
          <a:prstGeom prst="downArrow">
            <a:avLst>
              <a:gd name="adj1" fmla="val 50000"/>
              <a:gd name="adj2" fmla="val 55199"/>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vert="eaVert" wrap="none" anchor="ctr"/>
          <a:lstStyle/>
          <a:p>
            <a:pPr>
              <a:defRPr/>
            </a:pPr>
            <a:endParaRPr lang="en-US">
              <a:ea typeface="ＭＳ Ｐゴシック" charset="0"/>
              <a:cs typeface="Arial" charset="0"/>
            </a:endParaRPr>
          </a:p>
        </p:txBody>
      </p:sp>
      <p:sp>
        <p:nvSpPr>
          <p:cNvPr id="27662" name="AutoShape 15"/>
          <p:cNvSpPr>
            <a:spLocks noChangeArrowheads="1"/>
          </p:cNvSpPr>
          <p:nvPr/>
        </p:nvSpPr>
        <p:spPr bwMode="auto">
          <a:xfrm>
            <a:off x="4930775" y="2781300"/>
            <a:ext cx="358775" cy="792163"/>
          </a:xfrm>
          <a:prstGeom prst="downArrow">
            <a:avLst>
              <a:gd name="adj1" fmla="val 50000"/>
              <a:gd name="adj2" fmla="val 55199"/>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vert="eaVert" wrap="none" anchor="ctr"/>
          <a:lstStyle/>
          <a:p>
            <a:pPr>
              <a:defRPr/>
            </a:pPr>
            <a:endParaRPr lang="en-US">
              <a:ea typeface="ＭＳ Ｐゴシック" charset="0"/>
              <a:cs typeface="Arial" charset="0"/>
            </a:endParaRPr>
          </a:p>
        </p:txBody>
      </p:sp>
      <p:sp>
        <p:nvSpPr>
          <p:cNvPr id="27663" name="AutoShape 16"/>
          <p:cNvSpPr>
            <a:spLocks noChangeArrowheads="1"/>
          </p:cNvSpPr>
          <p:nvPr/>
        </p:nvSpPr>
        <p:spPr bwMode="auto">
          <a:xfrm>
            <a:off x="7162800" y="2781300"/>
            <a:ext cx="358775" cy="792163"/>
          </a:xfrm>
          <a:prstGeom prst="downArrow">
            <a:avLst>
              <a:gd name="adj1" fmla="val 50000"/>
              <a:gd name="adj2" fmla="val 55199"/>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vert="eaVert" wrap="none" anchor="ctr"/>
          <a:lstStyle/>
          <a:p>
            <a:pPr>
              <a:defRPr/>
            </a:pPr>
            <a:endParaRPr lang="en-US">
              <a:ea typeface="ＭＳ Ｐゴシック" charset="0"/>
              <a:cs typeface="Arial" charset="0"/>
            </a:endParaRPr>
          </a:p>
        </p:txBody>
      </p:sp>
      <p:sp>
        <p:nvSpPr>
          <p:cNvPr id="177169" name="Text Box 17"/>
          <p:cNvSpPr txBox="1">
            <a:spLocks noChangeArrowheads="1"/>
          </p:cNvSpPr>
          <p:nvPr/>
        </p:nvSpPr>
        <p:spPr bwMode="auto">
          <a:xfrm>
            <a:off x="3125788" y="5013325"/>
            <a:ext cx="3889375" cy="1138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defRPr/>
            </a:pPr>
            <a:r>
              <a:rPr lang="en-GB" dirty="0">
                <a:solidFill>
                  <a:schemeClr val="tx2">
                    <a:lumMod val="60000"/>
                    <a:lumOff val="40000"/>
                  </a:schemeClr>
                </a:solidFill>
                <a:ea typeface="+mn-ea"/>
                <a:cs typeface="Arial" charset="0"/>
              </a:rPr>
              <a:t>Content appropriateness</a:t>
            </a:r>
          </a:p>
          <a:p>
            <a:pPr algn="ctr">
              <a:defRPr/>
            </a:pPr>
            <a:r>
              <a:rPr lang="en-GB" sz="3200" dirty="0">
                <a:solidFill>
                  <a:schemeClr val="tx2">
                    <a:lumMod val="75000"/>
                  </a:schemeClr>
                </a:solidFill>
                <a:ea typeface="+mn-ea"/>
                <a:cs typeface="Arial" charset="0"/>
              </a:rPr>
              <a:t>Design Effectiveness</a:t>
            </a:r>
          </a:p>
          <a:p>
            <a:pPr algn="ctr">
              <a:defRPr/>
            </a:pPr>
            <a:r>
              <a:rPr lang="en-GB" dirty="0">
                <a:solidFill>
                  <a:schemeClr val="tx2">
                    <a:lumMod val="60000"/>
                    <a:lumOff val="40000"/>
                  </a:schemeClr>
                </a:solidFill>
                <a:ea typeface="+mn-ea"/>
                <a:cs typeface="Arial" charset="0"/>
              </a:rPr>
              <a:t>Web-site performance efficiency</a:t>
            </a:r>
          </a:p>
        </p:txBody>
      </p:sp>
      <p:sp>
        <p:nvSpPr>
          <p:cNvPr id="27665" name="AutoShape 18"/>
          <p:cNvSpPr>
            <a:spLocks noChangeArrowheads="1"/>
          </p:cNvSpPr>
          <p:nvPr/>
        </p:nvSpPr>
        <p:spPr bwMode="auto">
          <a:xfrm flipV="1">
            <a:off x="4859338" y="4292600"/>
            <a:ext cx="358775" cy="576263"/>
          </a:xfrm>
          <a:prstGeom prst="downArrow">
            <a:avLst>
              <a:gd name="adj1" fmla="val 50000"/>
              <a:gd name="adj2" fmla="val 40155"/>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vert="eaVert" wrap="none" anchor="ctr"/>
          <a:lstStyle/>
          <a:p>
            <a:pPr>
              <a:defRPr/>
            </a:pPr>
            <a:endParaRPr lang="en-US">
              <a:ea typeface="ＭＳ Ｐゴシック" charset="0"/>
              <a:cs typeface="Arial" charset="0"/>
            </a:endParaRPr>
          </a:p>
        </p:txBody>
      </p:sp>
      <p:sp>
        <p:nvSpPr>
          <p:cNvPr id="27666" name="AutoShape 19"/>
          <p:cNvSpPr>
            <a:spLocks noChangeArrowheads="1"/>
          </p:cNvSpPr>
          <p:nvPr/>
        </p:nvSpPr>
        <p:spPr bwMode="auto">
          <a:xfrm flipV="1">
            <a:off x="7234238" y="4221163"/>
            <a:ext cx="358775" cy="647700"/>
          </a:xfrm>
          <a:prstGeom prst="downArrow">
            <a:avLst>
              <a:gd name="adj1" fmla="val 50000"/>
              <a:gd name="adj2" fmla="val 45133"/>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vert="eaVert" wrap="none" anchor="ctr"/>
          <a:lstStyle/>
          <a:p>
            <a:pPr>
              <a:defRPr/>
            </a:pPr>
            <a:endParaRPr lang="en-US">
              <a:ea typeface="ＭＳ Ｐゴシック" charset="0"/>
              <a:cs typeface="Arial" charset="0"/>
            </a:endParaRPr>
          </a:p>
        </p:txBody>
      </p:sp>
      <p:sp>
        <p:nvSpPr>
          <p:cNvPr id="27667" name="AutoShape 20"/>
          <p:cNvSpPr>
            <a:spLocks noChangeArrowheads="1"/>
          </p:cNvSpPr>
          <p:nvPr/>
        </p:nvSpPr>
        <p:spPr bwMode="auto">
          <a:xfrm flipV="1">
            <a:off x="2698750" y="4221163"/>
            <a:ext cx="358775" cy="576262"/>
          </a:xfrm>
          <a:prstGeom prst="downArrow">
            <a:avLst>
              <a:gd name="adj1" fmla="val 50000"/>
              <a:gd name="adj2" fmla="val 40155"/>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vert="eaVert" wrap="none" anchor="ctr"/>
          <a:lstStyle/>
          <a:p>
            <a:pPr>
              <a:defRPr/>
            </a:pPr>
            <a:endParaRPr lang="en-US">
              <a:ea typeface="ＭＳ Ｐゴシック" charset="0"/>
              <a:cs typeface="Arial" charset="0"/>
            </a:endParaRPr>
          </a:p>
        </p:txBody>
      </p:sp>
      <p:sp>
        <p:nvSpPr>
          <p:cNvPr id="27669" name="Rectangle 22"/>
          <p:cNvSpPr>
            <a:spLocks noChangeArrowheads="1"/>
          </p:cNvSpPr>
          <p:nvPr/>
        </p:nvSpPr>
        <p:spPr bwMode="auto">
          <a:xfrm>
            <a:off x="457200" y="274638"/>
            <a:ext cx="8229600" cy="922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nchor="ctr"/>
          <a:lstStyle/>
          <a:p>
            <a:pPr algn="ctr">
              <a:defRPr/>
            </a:pPr>
            <a:r>
              <a:rPr lang="en-GB" sz="3800" dirty="0">
                <a:solidFill>
                  <a:schemeClr val="tx2"/>
                </a:solidFill>
                <a:ea typeface="ＭＳ Ｐゴシック" charset="0"/>
                <a:cs typeface="Arial" charset="0"/>
              </a:rPr>
              <a:t>Web Management Framework</a:t>
            </a:r>
          </a:p>
        </p:txBody>
      </p:sp>
    </p:spTree>
    <p:extLst>
      <p:ext uri="{BB962C8B-B14F-4D97-AF65-F5344CB8AC3E}">
        <p14:creationId xmlns:p14="http://schemas.microsoft.com/office/powerpoint/2010/main" val="350069734"/>
      </p:ext>
    </p:extLst>
  </p:cSld>
  <p:clrMapOvr>
    <a:masterClrMapping/>
  </p:clrMapOvr>
  <p:timing>
    <p:tnLst>
      <p:par>
        <p:cTn xmlns:p14="http://schemas.microsoft.com/office/powerpoint/2010/mai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4"/>
          <p:cNvSpPr>
            <a:spLocks noGrp="1" noChangeArrowheads="1"/>
          </p:cNvSpPr>
          <p:nvPr>
            <p:ph type="title" sz="quarter"/>
          </p:nvPr>
        </p:nvSpPr>
        <p:spPr/>
        <p:txBody>
          <a:bodyPr/>
          <a:lstStyle/>
          <a:p>
            <a:pPr eaLnBrk="1" fontAlgn="auto" hangingPunct="1">
              <a:spcAft>
                <a:spcPts val="0"/>
              </a:spcAft>
              <a:defRPr/>
            </a:pPr>
            <a:r>
              <a:rPr lang="en-GB" sz="4800">
                <a:latin typeface="News Gothic MT" charset="0"/>
                <a:ea typeface="+mj-ea"/>
                <a:cs typeface="+mj-cs"/>
              </a:rPr>
              <a:t>Web analytics tools</a:t>
            </a:r>
            <a:endParaRPr lang="en-GB">
              <a:latin typeface="News Gothic MT" charset="0"/>
              <a:ea typeface="+mj-ea"/>
              <a:cs typeface="+mj-cs"/>
            </a:endParaRPr>
          </a:p>
        </p:txBody>
      </p:sp>
      <p:pic>
        <p:nvPicPr>
          <p:cNvPr id="21506" name="Picture 6">
            <a:hlinkClick r:id="rId2"/>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t="2" r="50133" b="-180"/>
          <a:stretch>
            <a:fillRect/>
          </a:stretch>
        </p:blipFill>
        <p:spPr>
          <a:xfrm>
            <a:off x="468313" y="1844675"/>
            <a:ext cx="3814762" cy="4122738"/>
          </a:xfrm>
        </p:spPr>
      </p:pic>
      <p:pic>
        <p:nvPicPr>
          <p:cNvPr id="21507" name="Picture 7">
            <a:hlinkClick r:id="rId4"/>
          </p:cNvPr>
          <p:cNvPicPr>
            <a:picLocks noGrp="1" noChangeAspect="1" noChangeArrowheads="1"/>
          </p:cNvPicPr>
          <p:nvPr>
            <p:ph sz="quarter" idx="2"/>
          </p:nvPr>
        </p:nvPicPr>
        <p:blipFill>
          <a:blip r:embed="rId5">
            <a:extLst>
              <a:ext uri="{28A0092B-C50C-407E-A947-70E740481C1C}">
                <a14:useLocalDpi xmlns:a14="http://schemas.microsoft.com/office/drawing/2010/main" val="0"/>
              </a:ext>
            </a:extLst>
          </a:blip>
          <a:srcRect t="2" r="50690" b="-1244"/>
          <a:stretch>
            <a:fillRect/>
          </a:stretch>
        </p:blipFill>
        <p:spPr>
          <a:xfrm>
            <a:off x="4500563" y="1844675"/>
            <a:ext cx="3816350" cy="4213225"/>
          </a:xfrm>
        </p:spPr>
      </p:pic>
    </p:spTree>
    <p:extLst>
      <p:ext uri="{BB962C8B-B14F-4D97-AF65-F5344CB8AC3E}">
        <p14:creationId xmlns:p14="http://schemas.microsoft.com/office/powerpoint/2010/main" val="332112244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p:cNvSpPr>
            <a:spLocks noGrp="1" noChangeArrowheads="1"/>
          </p:cNvSpPr>
          <p:nvPr>
            <p:ph type="title" sz="quarter"/>
          </p:nvPr>
        </p:nvSpPr>
        <p:spPr>
          <a:xfrm>
            <a:off x="457200" y="274638"/>
            <a:ext cx="8229600" cy="561975"/>
          </a:xfrm>
        </p:spPr>
        <p:txBody>
          <a:bodyPr>
            <a:normAutofit fontScale="90000"/>
          </a:bodyPr>
          <a:lstStyle/>
          <a:p>
            <a:pPr eaLnBrk="1" fontAlgn="auto" hangingPunct="1">
              <a:spcAft>
                <a:spcPts val="0"/>
              </a:spcAft>
              <a:defRPr/>
            </a:pPr>
            <a:r>
              <a:rPr lang="en-GB" sz="3200">
                <a:latin typeface="News Gothic MT" charset="0"/>
                <a:ea typeface="+mj-ea"/>
                <a:cs typeface="+mj-cs"/>
              </a:rPr>
              <a:t>Google Analytics: Typical Things</a:t>
            </a:r>
          </a:p>
        </p:txBody>
      </p:sp>
      <p:pic>
        <p:nvPicPr>
          <p:cNvPr id="22530" name="Picture 3"/>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611188" y="966788"/>
            <a:ext cx="3455987" cy="2762250"/>
          </a:xfrm>
          <a:noFill/>
        </p:spPr>
      </p:pic>
      <p:pic>
        <p:nvPicPr>
          <p:cNvPr id="22531" name="Picture 4"/>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4716463" y="908050"/>
            <a:ext cx="3602037" cy="2881313"/>
          </a:xfrm>
          <a:noFill/>
        </p:spPr>
      </p:pic>
      <p:pic>
        <p:nvPicPr>
          <p:cNvPr id="22532" name="Picture 5"/>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463550" y="3789363"/>
            <a:ext cx="3603625" cy="2879725"/>
          </a:xfrm>
          <a:noFill/>
        </p:spPr>
      </p:pic>
      <p:pic>
        <p:nvPicPr>
          <p:cNvPr id="22533" name="Picture 6"/>
          <p:cNvPicPr>
            <a:picLocks noGrp="1" noChangeAspect="1" noChangeArrowheads="1"/>
          </p:cNvPicPr>
          <p:nvPr>
            <p:ph sz="quarter" idx="4"/>
          </p:nvPr>
        </p:nvPicPr>
        <p:blipFill>
          <a:blip r:embed="rId5">
            <a:extLst>
              <a:ext uri="{28A0092B-C50C-407E-A947-70E740481C1C}">
                <a14:useLocalDpi xmlns:a14="http://schemas.microsoft.com/office/drawing/2010/main" val="0"/>
              </a:ext>
            </a:extLst>
          </a:blip>
          <a:srcRect/>
          <a:stretch>
            <a:fillRect/>
          </a:stretch>
        </p:blipFill>
        <p:spPr>
          <a:xfrm>
            <a:off x="4716463" y="3860800"/>
            <a:ext cx="3527425" cy="2822575"/>
          </a:xfrm>
          <a:noFill/>
        </p:spPr>
      </p:pic>
    </p:spTree>
    <p:extLst>
      <p:ext uri="{BB962C8B-B14F-4D97-AF65-F5344CB8AC3E}">
        <p14:creationId xmlns:p14="http://schemas.microsoft.com/office/powerpoint/2010/main" val="1902179723"/>
      </p:ext>
    </p:extLst>
  </p:cSld>
  <p:clrMapOvr>
    <a:masterClrMapping/>
  </p:clrMapOvr>
  <p:timing>
    <p:tnLst>
      <p:par>
        <p:cTn xmlns:p14="http://schemas.microsoft.com/office/powerpoint/2010/mai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US" dirty="0" smtClean="0">
                <a:ea typeface="+mj-ea"/>
                <a:cs typeface="+mj-cs"/>
              </a:rPr>
              <a:t>How do we know if a landing page design is good?</a:t>
            </a:r>
            <a:endParaRPr lang="en-US" dirty="0">
              <a:ea typeface="+mj-ea"/>
              <a:cs typeface="+mj-cs"/>
            </a:endParaRPr>
          </a:p>
        </p:txBody>
      </p:sp>
      <p:pic>
        <p:nvPicPr>
          <p:cNvPr id="2355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t="2229" b="2229"/>
          <a:stretch>
            <a:fillRect/>
          </a:stretch>
        </p:blipFill>
        <p:spPr>
          <a:xfrm>
            <a:off x="2700338" y="1773238"/>
            <a:ext cx="3576637" cy="4556125"/>
          </a:xfrm>
        </p:spPr>
      </p:pic>
    </p:spTree>
    <p:extLst>
      <p:ext uri="{BB962C8B-B14F-4D97-AF65-F5344CB8AC3E}">
        <p14:creationId xmlns:p14="http://schemas.microsoft.com/office/powerpoint/2010/main" val="1688493308"/>
      </p:ext>
    </p:extLst>
  </p:cSld>
  <p:clrMapOvr>
    <a:masterClrMapping/>
  </p:clrMapOvr>
  <p:timing>
    <p:tnLst>
      <p:par>
        <p:cTn xmlns:p14="http://schemas.microsoft.com/office/powerpoint/2010/mai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dirty="0" smtClean="0">
                <a:ea typeface="+mj-ea"/>
                <a:cs typeface="+mj-cs"/>
              </a:rPr>
              <a:t>What have we done already?</a:t>
            </a:r>
            <a:endParaRPr lang="en-US" dirty="0">
              <a:ea typeface="+mj-ea"/>
              <a:cs typeface="+mj-cs"/>
            </a:endParaRPr>
          </a:p>
        </p:txBody>
      </p:sp>
      <p:sp>
        <p:nvSpPr>
          <p:cNvPr id="24578" name="Content Placeholder 2"/>
          <p:cNvSpPr>
            <a:spLocks noGrp="1"/>
          </p:cNvSpPr>
          <p:nvPr>
            <p:ph idx="1"/>
          </p:nvPr>
        </p:nvSpPr>
        <p:spPr/>
        <p:txBody>
          <a:bodyPr>
            <a:normAutofit fontScale="77500" lnSpcReduction="20000"/>
          </a:bodyPr>
          <a:lstStyle/>
          <a:p>
            <a:pPr eaLnBrk="1" hangingPunct="1"/>
            <a:r>
              <a:rPr lang="en-US" dirty="0">
                <a:latin typeface="Calibri" charset="0"/>
                <a:ea typeface="MS PGothic" charset="0"/>
              </a:rPr>
              <a:t>Personas</a:t>
            </a:r>
          </a:p>
          <a:p>
            <a:pPr lvl="1" eaLnBrk="1" hangingPunct="1"/>
            <a:r>
              <a:rPr lang="en-US" dirty="0">
                <a:latin typeface="Calibri" charset="0"/>
                <a:ea typeface="MS PGothic" charset="0"/>
              </a:rPr>
              <a:t>Personas help to bring richness to otherwise statistical data. Unlike traditional target audience segmentation, they provide greater depth and context to generic target audience groups by focusing on one character who embodies the predominant qualities of the larger group.</a:t>
            </a:r>
            <a:endParaRPr lang="en-US" dirty="0">
              <a:solidFill>
                <a:srgbClr val="800000"/>
              </a:solidFill>
              <a:latin typeface="Calibri" charset="0"/>
              <a:ea typeface="MS PGothic" charset="0"/>
            </a:endParaRPr>
          </a:p>
          <a:p>
            <a:pPr eaLnBrk="1" hangingPunct="1"/>
            <a:endParaRPr lang="en-US" dirty="0">
              <a:latin typeface="Calibri" charset="0"/>
              <a:ea typeface="MS PGothic" charset="0"/>
            </a:endParaRPr>
          </a:p>
          <a:p>
            <a:pPr eaLnBrk="1" hangingPunct="1"/>
            <a:r>
              <a:rPr lang="en-US" dirty="0" smtClean="0">
                <a:latin typeface="Calibri" charset="0"/>
                <a:ea typeface="MS PGothic" charset="0"/>
              </a:rPr>
              <a:t>Customer journeys</a:t>
            </a:r>
            <a:endParaRPr lang="en-US" dirty="0">
              <a:latin typeface="Calibri" charset="0"/>
              <a:ea typeface="MS PGothic" charset="0"/>
            </a:endParaRPr>
          </a:p>
          <a:p>
            <a:pPr lvl="1" eaLnBrk="1" hangingPunct="1"/>
            <a:r>
              <a:rPr lang="en-US" dirty="0">
                <a:latin typeface="Calibri" charset="0"/>
                <a:ea typeface="MS PGothic" charset="0"/>
              </a:rPr>
              <a:t> </a:t>
            </a:r>
            <a:r>
              <a:rPr lang="en-US" dirty="0" smtClean="0">
                <a:latin typeface="Calibri" charset="0"/>
                <a:ea typeface="MS PGothic" charset="0"/>
              </a:rPr>
              <a:t>Customer journey mapping </a:t>
            </a:r>
            <a:r>
              <a:rPr lang="en-US" dirty="0">
                <a:latin typeface="Calibri" charset="0"/>
                <a:ea typeface="MS PGothic" charset="0"/>
              </a:rPr>
              <a:t>will help you to think about your users, to think about their tasks and most importantly to think about the sort of user experience you want to provide. It will also help to ensure that your designs are grounded in the real world because </a:t>
            </a:r>
            <a:r>
              <a:rPr lang="en-US" dirty="0" smtClean="0">
                <a:latin typeface="Calibri" charset="0"/>
                <a:ea typeface="MS PGothic" charset="0"/>
              </a:rPr>
              <a:t>journey mapping </a:t>
            </a:r>
            <a:r>
              <a:rPr lang="en-US" dirty="0">
                <a:latin typeface="Calibri" charset="0"/>
                <a:ea typeface="MS PGothic" charset="0"/>
              </a:rPr>
              <a:t>forces you to consider the context in which a design is likely to be used</a:t>
            </a:r>
          </a:p>
        </p:txBody>
      </p:sp>
    </p:spTree>
    <p:extLst>
      <p:ext uri="{BB962C8B-B14F-4D97-AF65-F5344CB8AC3E}">
        <p14:creationId xmlns:p14="http://schemas.microsoft.com/office/powerpoint/2010/main" val="4197968926"/>
      </p:ext>
    </p:extLst>
  </p:cSld>
  <p:clrMapOvr>
    <a:masterClrMapping/>
  </p:clrMapOvr>
  <p:timing>
    <p:tnLst>
      <p:par>
        <p:cTn xmlns:p14="http://schemas.microsoft.com/office/powerpoint/2010/mai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288" y="1125538"/>
            <a:ext cx="7620000" cy="1143000"/>
          </a:xfrm>
        </p:spPr>
        <p:txBody>
          <a:bodyPr>
            <a:normAutofit fontScale="90000"/>
          </a:bodyPr>
          <a:lstStyle/>
          <a:p>
            <a:pPr eaLnBrk="1" fontAlgn="auto" hangingPunct="1">
              <a:spcAft>
                <a:spcPts val="0"/>
              </a:spcAft>
              <a:defRPr/>
            </a:pPr>
            <a:r>
              <a:rPr lang="en-US" sz="3600" dirty="0" smtClean="0">
                <a:ea typeface="+mj-ea"/>
                <a:cs typeface="+mj-cs"/>
              </a:rPr>
              <a:t>What else can we do? Now that we have a web site</a:t>
            </a:r>
            <a:br>
              <a:rPr lang="en-US" sz="3600" dirty="0" smtClean="0">
                <a:ea typeface="+mj-ea"/>
                <a:cs typeface="+mj-cs"/>
              </a:rPr>
            </a:br>
            <a:r>
              <a:rPr lang="en-US" sz="3600" dirty="0">
                <a:ea typeface="+mj-ea"/>
                <a:cs typeface="+mj-cs"/>
              </a:rPr>
              <a:t/>
            </a:r>
            <a:br>
              <a:rPr lang="en-US" sz="3600" dirty="0">
                <a:ea typeface="+mj-ea"/>
                <a:cs typeface="+mj-cs"/>
              </a:rPr>
            </a:br>
            <a:r>
              <a:rPr lang="en-US" sz="2400" dirty="0" smtClean="0">
                <a:ea typeface="+mj-ea"/>
                <a:cs typeface="+mj-cs"/>
              </a:rPr>
              <a:t>Without Analytics</a:t>
            </a:r>
            <a:endParaRPr lang="en-US" sz="2400" dirty="0">
              <a:ea typeface="+mj-ea"/>
              <a:cs typeface="+mj-cs"/>
            </a:endParaRPr>
          </a:p>
        </p:txBody>
      </p:sp>
      <p:sp>
        <p:nvSpPr>
          <p:cNvPr id="25602" name="Content Placeholder 2"/>
          <p:cNvSpPr>
            <a:spLocks noGrp="1"/>
          </p:cNvSpPr>
          <p:nvPr>
            <p:ph idx="1"/>
          </p:nvPr>
        </p:nvSpPr>
        <p:spPr>
          <a:xfrm>
            <a:off x="323850" y="3068638"/>
            <a:ext cx="7620000" cy="3268662"/>
          </a:xfrm>
        </p:spPr>
        <p:txBody>
          <a:bodyPr>
            <a:normAutofit fontScale="85000" lnSpcReduction="10000"/>
          </a:bodyPr>
          <a:lstStyle/>
          <a:p>
            <a:pPr eaLnBrk="1" hangingPunct="1"/>
            <a:r>
              <a:rPr lang="en-US" dirty="0">
                <a:latin typeface="Calibri" charset="0"/>
                <a:ea typeface="MS PGothic" charset="0"/>
              </a:rPr>
              <a:t>A contextual inquiry or field study</a:t>
            </a:r>
          </a:p>
          <a:p>
            <a:pPr eaLnBrk="1" hangingPunct="1"/>
            <a:r>
              <a:rPr lang="en-US" dirty="0">
                <a:latin typeface="Calibri" charset="0"/>
                <a:ea typeface="MS PGothic" charset="0"/>
              </a:rPr>
              <a:t>Focus Groups or interviews</a:t>
            </a:r>
          </a:p>
          <a:p>
            <a:pPr eaLnBrk="1" hangingPunct="1"/>
            <a:r>
              <a:rPr lang="en-US" dirty="0">
                <a:latin typeface="Calibri" charset="0"/>
                <a:ea typeface="MS PGothic" charset="0"/>
              </a:rPr>
              <a:t>Direct Observation</a:t>
            </a:r>
          </a:p>
          <a:p>
            <a:pPr eaLnBrk="1" hangingPunct="1"/>
            <a:r>
              <a:rPr lang="en-US" dirty="0">
                <a:latin typeface="Calibri" charset="0"/>
                <a:ea typeface="MS PGothic" charset="0"/>
              </a:rPr>
              <a:t>Questionnaires or surveys</a:t>
            </a:r>
          </a:p>
          <a:p>
            <a:pPr eaLnBrk="1" hangingPunct="1"/>
            <a:r>
              <a:rPr lang="en-US" dirty="0">
                <a:latin typeface="Calibri" charset="0"/>
                <a:ea typeface="MS PGothic" charset="0"/>
              </a:rPr>
              <a:t>Heuristic evaluations and cognitive walkthroughs</a:t>
            </a:r>
          </a:p>
          <a:p>
            <a:pPr eaLnBrk="1" hangingPunct="1"/>
            <a:r>
              <a:rPr lang="en-US" dirty="0">
                <a:latin typeface="Calibri" charset="0"/>
                <a:ea typeface="MS PGothic" charset="0"/>
              </a:rPr>
              <a:t>Eye tracking and automated user evaluations</a:t>
            </a:r>
          </a:p>
          <a:p>
            <a:pPr eaLnBrk="1" hangingPunct="1"/>
            <a:r>
              <a:rPr lang="en-US" dirty="0">
                <a:latin typeface="Calibri" charset="0"/>
                <a:ea typeface="MS PGothic" charset="0"/>
              </a:rPr>
              <a:t>Testing (A/B testing)</a:t>
            </a:r>
          </a:p>
          <a:p>
            <a:pPr eaLnBrk="1" hangingPunct="1"/>
            <a:endParaRPr lang="en-US" dirty="0">
              <a:latin typeface="Calibri" charset="0"/>
              <a:ea typeface="MS PGothic" charset="0"/>
            </a:endParaRPr>
          </a:p>
          <a:p>
            <a:pPr eaLnBrk="1" hangingPunct="1"/>
            <a:endParaRPr lang="en-US" dirty="0">
              <a:latin typeface="Calibri" charset="0"/>
              <a:ea typeface="MS PGothic" charset="0"/>
            </a:endParaRPr>
          </a:p>
          <a:p>
            <a:pPr eaLnBrk="1" hangingPunct="1"/>
            <a:endParaRPr lang="en-US" dirty="0">
              <a:latin typeface="Calibri" charset="0"/>
              <a:ea typeface="MS PGothic" charset="0"/>
            </a:endParaRPr>
          </a:p>
          <a:p>
            <a:pPr eaLnBrk="1" hangingPunct="1"/>
            <a:endParaRPr lang="en-US" dirty="0">
              <a:latin typeface="Calibri" charset="0"/>
              <a:ea typeface="MS PGothic" charset="0"/>
            </a:endParaRPr>
          </a:p>
          <a:p>
            <a:pPr eaLnBrk="1" hangingPunct="1"/>
            <a:endParaRPr lang="en-US" dirty="0">
              <a:latin typeface="Calibri" charset="0"/>
              <a:ea typeface="MS PGothic" charset="0"/>
            </a:endParaRPr>
          </a:p>
          <a:p>
            <a:pPr eaLnBrk="1" hangingPunct="1"/>
            <a:endParaRPr lang="en-US" dirty="0">
              <a:latin typeface="Calibri" charset="0"/>
              <a:ea typeface="MS PGothic" charset="0"/>
            </a:endParaRPr>
          </a:p>
        </p:txBody>
      </p:sp>
    </p:spTree>
    <p:extLst>
      <p:ext uri="{BB962C8B-B14F-4D97-AF65-F5344CB8AC3E}">
        <p14:creationId xmlns:p14="http://schemas.microsoft.com/office/powerpoint/2010/main" val="2043705803"/>
      </p:ext>
    </p:extLst>
  </p:cSld>
  <p:clrMapOvr>
    <a:masterClrMapping/>
  </p:clrMapOvr>
  <p:timing>
    <p:tnLst>
      <p:par>
        <p:cTn xmlns:p14="http://schemas.microsoft.com/office/powerpoint/2010/mai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sz="3200" dirty="0">
                <a:ea typeface="+mj-ea"/>
                <a:cs typeface="+mj-cs"/>
              </a:rPr>
              <a:t>A contextual inquiry or field study</a:t>
            </a:r>
            <a:br>
              <a:rPr lang="en-US" sz="3200" dirty="0">
                <a:ea typeface="+mj-ea"/>
                <a:cs typeface="+mj-cs"/>
              </a:rPr>
            </a:br>
            <a:endParaRPr lang="en-US" sz="3200" dirty="0">
              <a:ea typeface="+mj-ea"/>
              <a:cs typeface="+mj-cs"/>
            </a:endParaRPr>
          </a:p>
        </p:txBody>
      </p:sp>
      <p:sp>
        <p:nvSpPr>
          <p:cNvPr id="26626" name="Content Placeholder 2"/>
          <p:cNvSpPr>
            <a:spLocks noGrp="1"/>
          </p:cNvSpPr>
          <p:nvPr>
            <p:ph idx="1"/>
          </p:nvPr>
        </p:nvSpPr>
        <p:spPr>
          <a:xfrm>
            <a:off x="457200" y="1600200"/>
            <a:ext cx="7570788" cy="4800600"/>
          </a:xfrm>
        </p:spPr>
        <p:txBody>
          <a:bodyPr>
            <a:normAutofit fontScale="85000" lnSpcReduction="20000"/>
          </a:bodyPr>
          <a:lstStyle/>
          <a:p>
            <a:pPr eaLnBrk="1" hangingPunct="1"/>
            <a:r>
              <a:rPr lang="en-US">
                <a:latin typeface="Calibri" charset="0"/>
                <a:ea typeface="MS PGothic" charset="0"/>
              </a:rPr>
              <a:t>“A semi-structured interview method to obtain information about the context of use, where users are first asked a set of standard questions and then observed and questioned while they work </a:t>
            </a:r>
            <a:r>
              <a:rPr lang="en-US" b="1">
                <a:latin typeface="Calibri" charset="0"/>
                <a:ea typeface="MS PGothic" charset="0"/>
              </a:rPr>
              <a:t>in their own environments</a:t>
            </a:r>
            <a:r>
              <a:rPr lang="en-US">
                <a:latin typeface="Calibri" charset="0"/>
                <a:ea typeface="MS PGothic" charset="0"/>
              </a:rPr>
              <a:t>.” (Ross, 2013)</a:t>
            </a:r>
            <a:br>
              <a:rPr lang="en-US">
                <a:latin typeface="Calibri" charset="0"/>
                <a:ea typeface="MS PGothic" charset="0"/>
              </a:rPr>
            </a:br>
            <a:endParaRPr lang="en-US">
              <a:latin typeface="Calibri" charset="0"/>
              <a:ea typeface="MS PGothic" charset="0"/>
            </a:endParaRPr>
          </a:p>
          <a:p>
            <a:pPr eaLnBrk="1" hangingPunct="1"/>
            <a:r>
              <a:rPr lang="en-US">
                <a:latin typeface="Calibri" charset="0"/>
                <a:ea typeface="MS PGothic" charset="0"/>
              </a:rPr>
              <a:t>It involves observing people performing their tasks and having them talk about what they are doing while they are doing it.</a:t>
            </a:r>
          </a:p>
          <a:p>
            <a:pPr lvl="1" eaLnBrk="1" hangingPunct="1"/>
            <a:r>
              <a:rPr lang="en-US" sz="1400">
                <a:latin typeface="Calibri" charset="0"/>
                <a:ea typeface="MS PGothic" charset="0"/>
              </a:rPr>
              <a:t>the sessions should be with one participant at a time, that it’s important to observe participants performing tasks, and that the sessions should occur in the environment in which participants normally perform those tasks.</a:t>
            </a:r>
          </a:p>
          <a:p>
            <a:pPr lvl="1" eaLnBrk="1" hangingPunct="1"/>
            <a:r>
              <a:rPr lang="en-US" sz="1400">
                <a:latin typeface="Calibri" charset="0"/>
                <a:ea typeface="MS PGothic" charset="0"/>
              </a:rPr>
              <a:t>Explain and keep reminding participants that they are the experts in the tasks they perform, and you need them to show you and talk about each of the steps that they take in a process.</a:t>
            </a:r>
          </a:p>
          <a:p>
            <a:pPr lvl="1" eaLnBrk="1" hangingPunct="1"/>
            <a:r>
              <a:rPr lang="en-US" sz="1400">
                <a:latin typeface="Calibri" charset="0"/>
                <a:ea typeface="MS PGothic" charset="0"/>
              </a:rPr>
              <a:t>Frame the session properly, communicating that the participant is the</a:t>
            </a:r>
            <a:r>
              <a:rPr lang="en-US" sz="1400" i="1">
                <a:latin typeface="Calibri" charset="0"/>
                <a:ea typeface="MS PGothic" charset="0"/>
              </a:rPr>
              <a:t>expert,</a:t>
            </a:r>
            <a:r>
              <a:rPr lang="en-US" sz="1400">
                <a:latin typeface="Calibri" charset="0"/>
                <a:ea typeface="MS PGothic" charset="0"/>
              </a:rPr>
              <a:t> and you are there to learn from him or her.</a:t>
            </a:r>
          </a:p>
          <a:p>
            <a:pPr lvl="1" eaLnBrk="1" hangingPunct="1"/>
            <a:r>
              <a:rPr lang="en-US" sz="1400">
                <a:latin typeface="Calibri" charset="0"/>
                <a:ea typeface="MS PGothic" charset="0"/>
              </a:rPr>
              <a:t>the main purpose of a contextual inquiry is to understand their tasks.</a:t>
            </a:r>
          </a:p>
          <a:p>
            <a:pPr eaLnBrk="1" hangingPunct="1"/>
            <a:endParaRPr lang="en-US">
              <a:latin typeface="Calibri" charset="0"/>
              <a:ea typeface="MS PGothic" charset="0"/>
            </a:endParaRPr>
          </a:p>
        </p:txBody>
      </p:sp>
      <p:pic>
        <p:nvPicPr>
          <p:cNvPr id="26627"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988175" y="-19050"/>
            <a:ext cx="2155825" cy="1512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64596279"/>
      </p:ext>
    </p:extLst>
  </p:cSld>
  <p:clrMapOvr>
    <a:masterClrMapping/>
  </p:clrMapOvr>
  <p:timing>
    <p:tnLst>
      <p:par>
        <p:cTn xmlns:p14="http://schemas.microsoft.com/office/powerpoint/2010/mai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sz="3200" dirty="0">
                <a:ea typeface="+mj-ea"/>
                <a:cs typeface="+mj-cs"/>
              </a:rPr>
              <a:t>Focus Groups or interviews</a:t>
            </a:r>
            <a:br>
              <a:rPr lang="en-US" sz="3200" dirty="0">
                <a:ea typeface="+mj-ea"/>
                <a:cs typeface="+mj-cs"/>
              </a:rPr>
            </a:br>
            <a:endParaRPr lang="en-US" sz="3200" dirty="0">
              <a:ea typeface="+mj-ea"/>
              <a:cs typeface="+mj-cs"/>
            </a:endParaRPr>
          </a:p>
        </p:txBody>
      </p:sp>
      <p:sp>
        <p:nvSpPr>
          <p:cNvPr id="3" name="Content Placeholder 2"/>
          <p:cNvSpPr>
            <a:spLocks noGrp="1"/>
          </p:cNvSpPr>
          <p:nvPr>
            <p:ph idx="1"/>
          </p:nvPr>
        </p:nvSpPr>
        <p:spPr/>
        <p:txBody>
          <a:bodyPr rtlCol="0">
            <a:normAutofit fontScale="70000" lnSpcReduction="20000"/>
          </a:bodyPr>
          <a:lstStyle/>
          <a:p>
            <a:pPr eaLnBrk="1" fontAlgn="auto" hangingPunct="1">
              <a:spcAft>
                <a:spcPts val="0"/>
              </a:spcAft>
              <a:buFont typeface="Arial" pitchFamily="34" charset="0"/>
              <a:buChar char="•"/>
              <a:defRPr/>
            </a:pPr>
            <a:r>
              <a:rPr lang="en-US" dirty="0">
                <a:ea typeface="+mn-ea"/>
                <a:cs typeface="+mn-cs"/>
              </a:rPr>
              <a:t>A focus group involves encouraging an invited group of participants to share their thoughts, feelings, attitudes and ideas </a:t>
            </a:r>
            <a:r>
              <a:rPr lang="en-US" dirty="0" smtClean="0">
                <a:ea typeface="+mn-ea"/>
                <a:cs typeface="+mn-cs"/>
              </a:rPr>
              <a:t>about a web sites usability.</a:t>
            </a:r>
            <a:br>
              <a:rPr lang="en-US" dirty="0" smtClean="0">
                <a:ea typeface="+mn-ea"/>
                <a:cs typeface="+mn-cs"/>
              </a:rPr>
            </a:br>
            <a:endParaRPr lang="en-US" sz="2400" dirty="0" smtClean="0">
              <a:ea typeface="+mn-ea"/>
              <a:cs typeface="+mn-cs"/>
            </a:endParaRPr>
          </a:p>
          <a:p>
            <a:pPr eaLnBrk="1" fontAlgn="auto" hangingPunct="1">
              <a:spcAft>
                <a:spcPts val="0"/>
              </a:spcAft>
              <a:buFont typeface="Arial" pitchFamily="34" charset="0"/>
              <a:buChar char="•"/>
              <a:defRPr/>
            </a:pPr>
            <a:r>
              <a:rPr lang="en-US" sz="1400" dirty="0" smtClean="0">
                <a:ea typeface="+mn-ea"/>
                <a:cs typeface="+mn-cs"/>
              </a:rPr>
              <a:t>Ask </a:t>
            </a:r>
            <a:r>
              <a:rPr lang="en-US" sz="1400" dirty="0">
                <a:ea typeface="+mn-ea"/>
                <a:cs typeface="+mn-cs"/>
              </a:rPr>
              <a:t>participants to think about an issue for a few minutes and write down their responses</a:t>
            </a:r>
          </a:p>
          <a:p>
            <a:pPr eaLnBrk="1" fontAlgn="auto" hangingPunct="1">
              <a:spcAft>
                <a:spcPts val="0"/>
              </a:spcAft>
              <a:buFont typeface="Arial" pitchFamily="34" charset="0"/>
              <a:buChar char="•"/>
              <a:defRPr/>
            </a:pPr>
            <a:r>
              <a:rPr lang="en-US" sz="1400" dirty="0" smtClean="0">
                <a:ea typeface="+mn-ea"/>
                <a:cs typeface="+mn-cs"/>
              </a:rPr>
              <a:t>Ask </a:t>
            </a:r>
            <a:r>
              <a:rPr lang="en-US" sz="1400" dirty="0">
                <a:ea typeface="+mn-ea"/>
                <a:cs typeface="+mn-cs"/>
              </a:rPr>
              <a:t>each participant to read, and elaborate on, one of their responses</a:t>
            </a:r>
          </a:p>
          <a:p>
            <a:pPr eaLnBrk="1" fontAlgn="auto" hangingPunct="1">
              <a:spcAft>
                <a:spcPts val="0"/>
              </a:spcAft>
              <a:buFont typeface="Arial" pitchFamily="34" charset="0"/>
              <a:buChar char="•"/>
              <a:defRPr/>
            </a:pPr>
            <a:r>
              <a:rPr lang="en-US" sz="1400" dirty="0" smtClean="0">
                <a:ea typeface="+mn-ea"/>
                <a:cs typeface="+mn-cs"/>
              </a:rPr>
              <a:t>Note </a:t>
            </a:r>
            <a:r>
              <a:rPr lang="en-US" sz="1400" dirty="0">
                <a:ea typeface="+mn-ea"/>
                <a:cs typeface="+mn-cs"/>
              </a:rPr>
              <a:t>the responses on a flipchart/whiteboard</a:t>
            </a:r>
          </a:p>
          <a:p>
            <a:pPr eaLnBrk="1" fontAlgn="auto" hangingPunct="1">
              <a:spcAft>
                <a:spcPts val="0"/>
              </a:spcAft>
              <a:buFont typeface="Arial" pitchFamily="34" charset="0"/>
              <a:buChar char="•"/>
              <a:defRPr/>
            </a:pPr>
            <a:r>
              <a:rPr lang="en-US" sz="1400" dirty="0" smtClean="0">
                <a:ea typeface="+mn-ea"/>
                <a:cs typeface="+mn-cs"/>
              </a:rPr>
              <a:t>Once </a:t>
            </a:r>
            <a:r>
              <a:rPr lang="en-US" sz="1400" dirty="0">
                <a:ea typeface="+mn-ea"/>
                <a:cs typeface="+mn-cs"/>
              </a:rPr>
              <a:t>everyone has given a response, participants will be asked for a second or third response, until all of their answers have been noted</a:t>
            </a:r>
          </a:p>
          <a:p>
            <a:pPr eaLnBrk="1" fontAlgn="auto" hangingPunct="1">
              <a:spcAft>
                <a:spcPts val="0"/>
              </a:spcAft>
              <a:buFont typeface="Arial" pitchFamily="34" charset="0"/>
              <a:buChar char="•"/>
              <a:defRPr/>
            </a:pPr>
            <a:r>
              <a:rPr lang="en-US" sz="1400" dirty="0" smtClean="0">
                <a:ea typeface="+mn-ea"/>
                <a:cs typeface="+mn-cs"/>
              </a:rPr>
              <a:t>These </a:t>
            </a:r>
            <a:r>
              <a:rPr lang="en-US" sz="1400" dirty="0">
                <a:ea typeface="+mn-ea"/>
                <a:cs typeface="+mn-cs"/>
              </a:rPr>
              <a:t>responses can then be discussed</a:t>
            </a:r>
            <a:endParaRPr lang="en-US" sz="1400" dirty="0" smtClean="0">
              <a:ea typeface="+mn-ea"/>
              <a:cs typeface="+mn-cs"/>
            </a:endParaRPr>
          </a:p>
          <a:p>
            <a:pPr eaLnBrk="1" fontAlgn="auto" hangingPunct="1">
              <a:spcAft>
                <a:spcPts val="0"/>
              </a:spcAft>
              <a:buFont typeface="Arial" pitchFamily="34" charset="0"/>
              <a:buChar char="•"/>
              <a:defRPr/>
            </a:pPr>
            <a:endParaRPr lang="en-US" dirty="0" smtClean="0">
              <a:ea typeface="+mn-ea"/>
              <a:cs typeface="+mn-cs"/>
            </a:endParaRPr>
          </a:p>
          <a:p>
            <a:pPr eaLnBrk="1" fontAlgn="auto" hangingPunct="1">
              <a:spcAft>
                <a:spcPts val="0"/>
              </a:spcAft>
              <a:buFont typeface="Arial" pitchFamily="34" charset="0"/>
              <a:buChar char="•"/>
              <a:defRPr/>
            </a:pPr>
            <a:r>
              <a:rPr lang="en-US" b="1" dirty="0">
                <a:ea typeface="+mn-ea"/>
                <a:cs typeface="+mn-cs"/>
              </a:rPr>
              <a:t>Quick, cheap</a:t>
            </a:r>
            <a:r>
              <a:rPr lang="en-US" dirty="0">
                <a:ea typeface="+mn-ea"/>
                <a:cs typeface="+mn-cs"/>
              </a:rPr>
              <a:t> and relatively easy to assemble</a:t>
            </a:r>
          </a:p>
          <a:p>
            <a:pPr eaLnBrk="1" fontAlgn="auto" hangingPunct="1">
              <a:spcAft>
                <a:spcPts val="0"/>
              </a:spcAft>
              <a:buFont typeface="Arial" pitchFamily="34" charset="0"/>
              <a:buChar char="•"/>
              <a:defRPr/>
            </a:pPr>
            <a:r>
              <a:rPr lang="en-US" dirty="0" smtClean="0">
                <a:ea typeface="+mn-ea"/>
                <a:cs typeface="+mn-cs"/>
              </a:rPr>
              <a:t>Good </a:t>
            </a:r>
            <a:r>
              <a:rPr lang="en-US" dirty="0">
                <a:ea typeface="+mn-ea"/>
                <a:cs typeface="+mn-cs"/>
              </a:rPr>
              <a:t>for getting rich data in participants' own words and developing deeper insights</a:t>
            </a:r>
          </a:p>
          <a:p>
            <a:pPr eaLnBrk="1" fontAlgn="auto" hangingPunct="1">
              <a:spcAft>
                <a:spcPts val="0"/>
              </a:spcAft>
              <a:buFont typeface="Arial" pitchFamily="34" charset="0"/>
              <a:buChar char="•"/>
              <a:defRPr/>
            </a:pPr>
            <a:r>
              <a:rPr lang="en-US" dirty="0" smtClean="0">
                <a:ea typeface="+mn-ea"/>
                <a:cs typeface="+mn-cs"/>
              </a:rPr>
              <a:t>With focus groups people </a:t>
            </a:r>
            <a:r>
              <a:rPr lang="en-US" dirty="0">
                <a:ea typeface="+mn-ea"/>
                <a:cs typeface="+mn-cs"/>
              </a:rPr>
              <a:t>are able to </a:t>
            </a:r>
            <a:r>
              <a:rPr lang="en-US" b="1" dirty="0">
                <a:ea typeface="+mn-ea"/>
                <a:cs typeface="+mn-cs"/>
              </a:rPr>
              <a:t>build on one another's responses</a:t>
            </a:r>
            <a:r>
              <a:rPr lang="en-US" dirty="0">
                <a:ea typeface="+mn-ea"/>
                <a:cs typeface="+mn-cs"/>
              </a:rPr>
              <a:t> and come up with ideas they might not have thought of in a 1-on-1 interview</a:t>
            </a:r>
          </a:p>
        </p:txBody>
      </p:sp>
      <p:pic>
        <p:nvPicPr>
          <p:cNvPr id="27651"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783388" y="14288"/>
            <a:ext cx="2370137" cy="1490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5502885"/>
      </p:ext>
    </p:extLst>
  </p:cSld>
  <p:clrMapOvr>
    <a:masterClrMapping/>
  </p:clrMapOvr>
  <p:timing>
    <p:tnLst>
      <p:par>
        <p:cTn xmlns:p14="http://schemas.microsoft.com/office/powerpoint/2010/mai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sz="3200" dirty="0">
                <a:ea typeface="+mj-ea"/>
                <a:cs typeface="+mj-cs"/>
              </a:rPr>
              <a:t>Direct Observation</a:t>
            </a:r>
            <a:br>
              <a:rPr lang="en-US" sz="3200" dirty="0">
                <a:ea typeface="+mj-ea"/>
                <a:cs typeface="+mj-cs"/>
              </a:rPr>
            </a:br>
            <a:endParaRPr lang="en-US" sz="3200" dirty="0">
              <a:ea typeface="+mj-ea"/>
              <a:cs typeface="+mj-cs"/>
            </a:endParaRPr>
          </a:p>
        </p:txBody>
      </p:sp>
      <p:sp>
        <p:nvSpPr>
          <p:cNvPr id="28674" name="Content Placeholder 2"/>
          <p:cNvSpPr>
            <a:spLocks noGrp="1"/>
          </p:cNvSpPr>
          <p:nvPr>
            <p:ph idx="1"/>
          </p:nvPr>
        </p:nvSpPr>
        <p:spPr>
          <a:xfrm>
            <a:off x="457200" y="1600200"/>
            <a:ext cx="7620000" cy="3629025"/>
          </a:xfrm>
        </p:spPr>
        <p:txBody>
          <a:bodyPr>
            <a:normAutofit fontScale="70000" lnSpcReduction="20000"/>
          </a:bodyPr>
          <a:lstStyle/>
          <a:p>
            <a:pPr eaLnBrk="1" hangingPunct="1"/>
            <a:r>
              <a:rPr lang="en-US">
                <a:latin typeface="Calibri" charset="0"/>
                <a:ea typeface="MS PGothic" charset="0"/>
              </a:rPr>
              <a:t>The "Fly on the Wall" (FOTW) technique is an unobtrusive observation technique where the observer has no interaction with the customers. FOTW enables the observer to obtain verbatim verbal quotes from customers, while remaining unobtrusive and not interfering with the presentation.</a:t>
            </a:r>
          </a:p>
          <a:p>
            <a:pPr eaLnBrk="1" hangingPunct="1"/>
            <a:endParaRPr lang="en-US">
              <a:latin typeface="Calibri" charset="0"/>
              <a:ea typeface="MS PGothic" charset="0"/>
            </a:endParaRPr>
          </a:p>
          <a:p>
            <a:pPr eaLnBrk="1" hangingPunct="1"/>
            <a:r>
              <a:rPr lang="en-US">
                <a:latin typeface="Calibri" charset="0"/>
                <a:ea typeface="MS PGothic" charset="0"/>
              </a:rPr>
              <a:t>Screen capture tools (e.g. CamStudio) can be used to remotely capture a user experience. However, users often need training in its use.  These tool record the event and allow users to talk to their experience through a microphone.</a:t>
            </a:r>
          </a:p>
          <a:p>
            <a:pPr eaLnBrk="1" hangingPunct="1">
              <a:buFont typeface="Arial" charset="0"/>
              <a:buNone/>
            </a:pPr>
            <a:endParaRPr lang="en-US">
              <a:latin typeface="Calibri" charset="0"/>
              <a:ea typeface="MS PGothic" charset="0"/>
            </a:endParaRPr>
          </a:p>
        </p:txBody>
      </p:sp>
      <p:pic>
        <p:nvPicPr>
          <p:cNvPr id="28675"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164388" y="0"/>
            <a:ext cx="1979612" cy="1312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6"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5287963"/>
            <a:ext cx="1423988" cy="157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64119355"/>
      </p:ext>
    </p:extLst>
  </p:cSld>
  <p:clrMapOvr>
    <a:masterClrMapping/>
  </p:clrMapOvr>
  <p:timing>
    <p:tnLst>
      <p:par>
        <p:cTn xmlns:p14="http://schemas.microsoft.com/office/powerpoint/2010/mai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sz="3200" dirty="0">
                <a:ea typeface="+mj-ea"/>
                <a:cs typeface="+mj-cs"/>
              </a:rPr>
              <a:t>Questionnaires or surveys</a:t>
            </a:r>
            <a:br>
              <a:rPr lang="en-US" sz="3200" dirty="0">
                <a:ea typeface="+mj-ea"/>
                <a:cs typeface="+mj-cs"/>
              </a:rPr>
            </a:br>
            <a:endParaRPr lang="en-US" sz="3200" dirty="0">
              <a:ea typeface="+mj-ea"/>
              <a:cs typeface="+mj-cs"/>
            </a:endParaRPr>
          </a:p>
        </p:txBody>
      </p:sp>
      <p:sp>
        <p:nvSpPr>
          <p:cNvPr id="3" name="Content Placeholder 2"/>
          <p:cNvSpPr>
            <a:spLocks noGrp="1"/>
          </p:cNvSpPr>
          <p:nvPr>
            <p:ph idx="1"/>
          </p:nvPr>
        </p:nvSpPr>
        <p:spPr>
          <a:xfrm>
            <a:off x="468313" y="1196975"/>
            <a:ext cx="7620000" cy="4800600"/>
          </a:xfrm>
        </p:spPr>
        <p:txBody>
          <a:bodyPr rtlCol="0">
            <a:normAutofit fontScale="92500" lnSpcReduction="20000"/>
          </a:bodyPr>
          <a:lstStyle/>
          <a:p>
            <a:pPr eaLnBrk="1" fontAlgn="auto" hangingPunct="1">
              <a:spcAft>
                <a:spcPts val="0"/>
              </a:spcAft>
              <a:buFont typeface="Arial" pitchFamily="34" charset="0"/>
              <a:buChar char="•"/>
              <a:defRPr/>
            </a:pPr>
            <a:r>
              <a:rPr lang="en-US" dirty="0">
                <a:ea typeface="+mn-ea"/>
                <a:cs typeface="+mn-cs"/>
              </a:rPr>
              <a:t>online surveys are appropriate for some phases of usability work and the more traditional, ethnographic forms of observational work are better suited for others. </a:t>
            </a:r>
            <a:endParaRPr lang="en-US" dirty="0" smtClean="0">
              <a:ea typeface="+mn-ea"/>
              <a:cs typeface="+mn-cs"/>
            </a:endParaRPr>
          </a:p>
          <a:p>
            <a:pPr eaLnBrk="1" fontAlgn="auto" hangingPunct="1">
              <a:spcAft>
                <a:spcPts val="0"/>
              </a:spcAft>
              <a:buFont typeface="Arial" pitchFamily="34" charset="0"/>
              <a:buChar char="•"/>
              <a:defRPr/>
            </a:pPr>
            <a:endParaRPr lang="en-US" dirty="0">
              <a:ea typeface="+mn-ea"/>
              <a:cs typeface="+mn-cs"/>
            </a:endParaRPr>
          </a:p>
          <a:p>
            <a:pPr marL="114300" indent="0" eaLnBrk="1" fontAlgn="auto" hangingPunct="1">
              <a:spcAft>
                <a:spcPts val="0"/>
              </a:spcAft>
              <a:buFont typeface="Arial" pitchFamily="34" charset="0"/>
              <a:buNone/>
              <a:defRPr/>
            </a:pPr>
            <a:r>
              <a:rPr lang="en-US" dirty="0" smtClean="0">
                <a:ea typeface="+mn-ea"/>
                <a:cs typeface="+mn-cs"/>
              </a:rPr>
              <a:t>Surveys may not </a:t>
            </a:r>
            <a:r>
              <a:rPr lang="en-US" dirty="0">
                <a:ea typeface="+mn-ea"/>
                <a:cs typeface="+mn-cs"/>
              </a:rPr>
              <a:t>well suited for measuring usable aspects of the computer human interface. They are useful for profiling the background, market requirements and perceptual feedback for various types of Web-, documentation- and software-based systems</a:t>
            </a:r>
            <a:r>
              <a:rPr lang="en-US" dirty="0" smtClean="0">
                <a:ea typeface="+mn-ea"/>
                <a:cs typeface="+mn-cs"/>
              </a:rPr>
              <a:t>.</a:t>
            </a:r>
          </a:p>
          <a:p>
            <a:pPr marL="114300" indent="0" eaLnBrk="1" fontAlgn="auto" hangingPunct="1">
              <a:spcAft>
                <a:spcPts val="0"/>
              </a:spcAft>
              <a:buFont typeface="Arial" pitchFamily="34" charset="0"/>
              <a:buNone/>
              <a:defRPr/>
            </a:pPr>
            <a:endParaRPr lang="en-US" dirty="0">
              <a:ea typeface="+mn-ea"/>
              <a:cs typeface="+mn-cs"/>
            </a:endParaRPr>
          </a:p>
          <a:p>
            <a:pPr marL="114300" indent="0" eaLnBrk="1" fontAlgn="auto" hangingPunct="1">
              <a:spcAft>
                <a:spcPts val="0"/>
              </a:spcAft>
              <a:buFont typeface="Arial" pitchFamily="34" charset="0"/>
              <a:buNone/>
              <a:defRPr/>
            </a:pPr>
            <a:endParaRPr lang="en-US" dirty="0">
              <a:ea typeface="+mn-ea"/>
              <a:cs typeface="+mn-cs"/>
            </a:endParaRPr>
          </a:p>
        </p:txBody>
      </p:sp>
      <p:pic>
        <p:nvPicPr>
          <p:cNvPr id="29699"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308850" y="0"/>
            <a:ext cx="1855788"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21237082"/>
      </p:ext>
    </p:extLst>
  </p:cSld>
  <p:clrMapOvr>
    <a:masterClrMapping/>
  </p:clrMapOvr>
  <p:timing>
    <p:tnLst>
      <p:par>
        <p:cTn xmlns:p14="http://schemas.microsoft.com/office/powerpoint/2010/mai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US" sz="3200" dirty="0">
                <a:ea typeface="+mj-ea"/>
                <a:cs typeface="+mj-cs"/>
              </a:rPr>
              <a:t>Heuristic evaluations and cognitive walkthroughs</a:t>
            </a:r>
            <a:br>
              <a:rPr lang="en-US" sz="3200" dirty="0">
                <a:ea typeface="+mj-ea"/>
                <a:cs typeface="+mj-cs"/>
              </a:rPr>
            </a:br>
            <a:endParaRPr lang="en-US" sz="3200" dirty="0">
              <a:ea typeface="+mj-ea"/>
              <a:cs typeface="+mj-cs"/>
            </a:endParaRPr>
          </a:p>
        </p:txBody>
      </p:sp>
      <p:sp>
        <p:nvSpPr>
          <p:cNvPr id="30722" name="Content Placeholder 2"/>
          <p:cNvSpPr>
            <a:spLocks noGrp="1"/>
          </p:cNvSpPr>
          <p:nvPr>
            <p:ph idx="1"/>
          </p:nvPr>
        </p:nvSpPr>
        <p:spPr>
          <a:xfrm>
            <a:off x="457200" y="1773238"/>
            <a:ext cx="6923088" cy="4627562"/>
          </a:xfrm>
        </p:spPr>
        <p:txBody>
          <a:bodyPr>
            <a:normAutofit fontScale="77500" lnSpcReduction="20000"/>
          </a:bodyPr>
          <a:lstStyle/>
          <a:p>
            <a:pPr eaLnBrk="1" hangingPunct="1"/>
            <a:r>
              <a:rPr lang="en-US">
                <a:latin typeface="Calibri" charset="0"/>
                <a:ea typeface="MS PGothic" charset="0"/>
              </a:rPr>
              <a:t>A Heuristic evaluation is a process where someone trained in usability principles reviews an application (a website or software). She compares the website against a set of guidelines or principles ("Heuristics") that tend to make for more usable applications.</a:t>
            </a:r>
            <a:br>
              <a:rPr lang="en-US">
                <a:latin typeface="Calibri" charset="0"/>
                <a:ea typeface="MS PGothic" charset="0"/>
              </a:rPr>
            </a:br>
            <a:endParaRPr lang="en-US">
              <a:latin typeface="Calibri" charset="0"/>
              <a:ea typeface="MS PGothic" charset="0"/>
            </a:endParaRPr>
          </a:p>
          <a:p>
            <a:pPr eaLnBrk="1" hangingPunct="1"/>
            <a:r>
              <a:rPr lang="en-US">
                <a:latin typeface="Calibri" charset="0"/>
                <a:ea typeface="MS PGothic" charset="0"/>
              </a:rPr>
              <a:t>Cognitive walkthrough involves one or a group of evaluators inspecting a user interface by going through a set of tasks and evaluate its understandability and ease of learning. The user interface is often presented in the form of a paper mock-up or a working prototype, but it can also be a fully developed interface.</a:t>
            </a:r>
          </a:p>
        </p:txBody>
      </p:sp>
      <p:pic>
        <p:nvPicPr>
          <p:cNvPr id="30723"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451725" y="0"/>
            <a:ext cx="1695450" cy="1643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64246511"/>
      </p:ext>
    </p:extLst>
  </p:cSld>
  <p:clrMapOvr>
    <a:masterClrMapping/>
  </p:clrMapOvr>
  <p:timing>
    <p:tnLst>
      <p:par>
        <p:cTn xmlns:p14="http://schemas.microsoft.com/office/powerpoint/2010/mai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491288" cy="1143000"/>
          </a:xfrm>
        </p:spPr>
        <p:txBody>
          <a:bodyPr>
            <a:normAutofit fontScale="90000"/>
          </a:bodyPr>
          <a:lstStyle/>
          <a:p>
            <a:pPr eaLnBrk="1" fontAlgn="auto" hangingPunct="1">
              <a:spcAft>
                <a:spcPts val="0"/>
              </a:spcAft>
              <a:defRPr/>
            </a:pPr>
            <a:r>
              <a:rPr lang="en-US" sz="3200" dirty="0">
                <a:ea typeface="+mj-ea"/>
                <a:cs typeface="+mj-cs"/>
              </a:rPr>
              <a:t>Eye tracking and automated user evaluations</a:t>
            </a:r>
            <a:br>
              <a:rPr lang="en-US" sz="3200" dirty="0">
                <a:ea typeface="+mj-ea"/>
                <a:cs typeface="+mj-cs"/>
              </a:rPr>
            </a:br>
            <a:endParaRPr lang="en-US" sz="3200" dirty="0">
              <a:ea typeface="+mj-ea"/>
              <a:cs typeface="+mj-cs"/>
            </a:endParaRPr>
          </a:p>
        </p:txBody>
      </p:sp>
      <p:sp>
        <p:nvSpPr>
          <p:cNvPr id="31746" name="Content Placeholder 2"/>
          <p:cNvSpPr>
            <a:spLocks noGrp="1"/>
          </p:cNvSpPr>
          <p:nvPr>
            <p:ph idx="1"/>
          </p:nvPr>
        </p:nvSpPr>
        <p:spPr>
          <a:xfrm>
            <a:off x="457200" y="1600200"/>
            <a:ext cx="7620000" cy="3629025"/>
          </a:xfrm>
        </p:spPr>
        <p:txBody>
          <a:bodyPr/>
          <a:lstStyle/>
          <a:p>
            <a:pPr eaLnBrk="1" hangingPunct="1"/>
            <a:r>
              <a:rPr lang="en-US" sz="2000">
                <a:latin typeface="Calibri" charset="0"/>
                <a:ea typeface="MS PGothic" charset="0"/>
              </a:rPr>
              <a:t>eye-tracking is used heavily by marketing groups to craft effective designs in advertising and by usability researchers to define the optimum user experience. This technology is anything but new though. In fact, eye-tracking goes all the way back to the 1800s.</a:t>
            </a:r>
            <a:br>
              <a:rPr lang="en-US" sz="2000">
                <a:latin typeface="Calibri" charset="0"/>
                <a:ea typeface="MS PGothic" charset="0"/>
              </a:rPr>
            </a:br>
            <a:endParaRPr lang="en-US" sz="2000">
              <a:latin typeface="Calibri" charset="0"/>
              <a:ea typeface="MS PGothic" charset="0"/>
            </a:endParaRPr>
          </a:p>
          <a:p>
            <a:pPr eaLnBrk="1" hangingPunct="1"/>
            <a:r>
              <a:rPr lang="en-US" sz="2000">
                <a:latin typeface="Calibri" charset="0"/>
                <a:ea typeface="MS PGothic" charset="0"/>
                <a:hlinkClick r:id="rId2"/>
              </a:rPr>
              <a:t>http://www.youtube.com/watch?v=lo_a2cfBUGc</a:t>
            </a:r>
            <a:endParaRPr lang="en-US" sz="2000">
              <a:latin typeface="Calibri" charset="0"/>
              <a:ea typeface="MS PGothic" charset="0"/>
            </a:endParaRPr>
          </a:p>
          <a:p>
            <a:pPr eaLnBrk="1" hangingPunct="1"/>
            <a:endParaRPr lang="en-US" sz="2000">
              <a:latin typeface="Calibri" charset="0"/>
              <a:ea typeface="MS PGothic" charset="0"/>
            </a:endParaRPr>
          </a:p>
          <a:p>
            <a:pPr lvl="1" eaLnBrk="1" hangingPunct="1"/>
            <a:r>
              <a:rPr lang="en-US" sz="1500">
                <a:latin typeface="Calibri" charset="0"/>
                <a:ea typeface="MS PGothic" charset="0"/>
              </a:rPr>
              <a:t>One of the ways eye tracking can benefit user experience research is by providing additional measures that help compare alternative designs of the same interface.</a:t>
            </a:r>
            <a:br>
              <a:rPr lang="en-US" sz="1500">
                <a:latin typeface="Calibri" charset="0"/>
                <a:ea typeface="MS PGothic" charset="0"/>
              </a:rPr>
            </a:br>
            <a:endParaRPr lang="en-US" sz="1500">
              <a:latin typeface="Calibri" charset="0"/>
              <a:ea typeface="MS PGothic" charset="0"/>
            </a:endParaRPr>
          </a:p>
          <a:p>
            <a:pPr lvl="1" eaLnBrk="1" hangingPunct="1"/>
            <a:r>
              <a:rPr lang="en-US" sz="1500">
                <a:latin typeface="Calibri" charset="0"/>
                <a:ea typeface="MS PGothic" charset="0"/>
              </a:rPr>
              <a:t>Time on task and error rate do not always tell the whole story. Eye movements help reveal the </a:t>
            </a:r>
            <a:r>
              <a:rPr lang="en-US" sz="1500" i="1">
                <a:latin typeface="Calibri" charset="0"/>
                <a:ea typeface="MS PGothic" charset="0"/>
              </a:rPr>
              <a:t>process</a:t>
            </a:r>
            <a:r>
              <a:rPr lang="en-US" sz="1500">
                <a:latin typeface="Calibri" charset="0"/>
                <a:ea typeface="MS PGothic" charset="0"/>
              </a:rPr>
              <a:t>, often not fully conscious, that led to these observable outcomes.</a:t>
            </a:r>
          </a:p>
        </p:txBody>
      </p:sp>
      <p:pic>
        <p:nvPicPr>
          <p:cNvPr id="31747"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64375" y="0"/>
            <a:ext cx="2085975" cy="1125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8"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875" y="5445125"/>
            <a:ext cx="1779588"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37457627"/>
      </p:ext>
    </p:extLst>
  </p:cSld>
  <p:clrMapOvr>
    <a:masterClrMapping/>
  </p:clrMapOvr>
  <p:timing>
    <p:tnLst>
      <p:par>
        <p:cTn xmlns:p14="http://schemas.microsoft.com/office/powerpoint/2010/mai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sz="3200" dirty="0">
                <a:ea typeface="+mj-ea"/>
                <a:cs typeface="+mj-cs"/>
              </a:rPr>
              <a:t>Testing (A/B testing)</a:t>
            </a:r>
            <a:br>
              <a:rPr lang="en-US" sz="3200" dirty="0">
                <a:ea typeface="+mj-ea"/>
                <a:cs typeface="+mj-cs"/>
              </a:rPr>
            </a:br>
            <a:endParaRPr lang="en-US" sz="3200" dirty="0">
              <a:ea typeface="+mj-ea"/>
              <a:cs typeface="+mj-cs"/>
            </a:endParaRPr>
          </a:p>
        </p:txBody>
      </p:sp>
      <p:sp>
        <p:nvSpPr>
          <p:cNvPr id="32770" name="Content Placeholder 2"/>
          <p:cNvSpPr>
            <a:spLocks noGrp="1"/>
          </p:cNvSpPr>
          <p:nvPr>
            <p:ph idx="1"/>
          </p:nvPr>
        </p:nvSpPr>
        <p:spPr/>
        <p:txBody>
          <a:bodyPr>
            <a:normAutofit fontScale="92500" lnSpcReduction="10000"/>
          </a:bodyPr>
          <a:lstStyle/>
          <a:p>
            <a:pPr eaLnBrk="1" hangingPunct="1"/>
            <a:r>
              <a:rPr lang="en-US">
                <a:latin typeface="Calibri" charset="0"/>
                <a:ea typeface="MS PGothic" charset="0"/>
              </a:rPr>
              <a:t>In an A/B test, you compare two versions of a page element for a length of time to see which performs better. </a:t>
            </a:r>
            <a:br>
              <a:rPr lang="en-US">
                <a:latin typeface="Calibri" charset="0"/>
                <a:ea typeface="MS PGothic" charset="0"/>
              </a:rPr>
            </a:br>
            <a:endParaRPr lang="en-US">
              <a:latin typeface="Calibri" charset="0"/>
              <a:ea typeface="MS PGothic" charset="0"/>
            </a:endParaRPr>
          </a:p>
          <a:p>
            <a:pPr eaLnBrk="1" hangingPunct="1"/>
            <a:r>
              <a:rPr lang="en-US">
                <a:latin typeface="Calibri" charset="0"/>
                <a:ea typeface="MS PGothic" charset="0"/>
              </a:rPr>
              <a:t>Users will see one version or the other, and you’ll measure conversions from each set of users. </a:t>
            </a:r>
            <a:br>
              <a:rPr lang="en-US">
                <a:latin typeface="Calibri" charset="0"/>
                <a:ea typeface="MS PGothic" charset="0"/>
              </a:rPr>
            </a:br>
            <a:endParaRPr lang="en-US">
              <a:latin typeface="Calibri" charset="0"/>
              <a:ea typeface="MS PGothic" charset="0"/>
            </a:endParaRPr>
          </a:p>
          <a:p>
            <a:pPr eaLnBrk="1" hangingPunct="1"/>
            <a:r>
              <a:rPr lang="en-US">
                <a:latin typeface="Calibri" charset="0"/>
                <a:ea typeface="MS PGothic" charset="0"/>
              </a:rPr>
              <a:t>A/B tests help designers compare designs such as different headlines, call to action text, or length of body copy.</a:t>
            </a:r>
          </a:p>
        </p:txBody>
      </p:sp>
      <p:pic>
        <p:nvPicPr>
          <p:cNvPr id="32771"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908800" y="0"/>
            <a:ext cx="2232025" cy="148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1169817"/>
      </p:ext>
    </p:extLst>
  </p:cSld>
  <p:clrMapOvr>
    <a:masterClrMapping/>
  </p:clrMapOvr>
  <p:timing>
    <p:tnLst>
      <p:par>
        <p:cTn xmlns:p14="http://schemas.microsoft.com/office/powerpoint/2010/mai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02" name="Rectangle 2"/>
          <p:cNvSpPr>
            <a:spLocks noGrp="1" noChangeArrowheads="1"/>
          </p:cNvSpPr>
          <p:nvPr>
            <p:ph type="title" sz="quarter"/>
          </p:nvPr>
        </p:nvSpPr>
        <p:spPr/>
        <p:txBody>
          <a:bodyPr/>
          <a:lstStyle/>
          <a:p>
            <a:pPr eaLnBrk="1" fontAlgn="auto" hangingPunct="1">
              <a:spcAft>
                <a:spcPts val="0"/>
              </a:spcAft>
              <a:defRPr/>
            </a:pPr>
            <a:r>
              <a:rPr lang="en-GB" sz="3200">
                <a:ea typeface="+mj-ea"/>
                <a:cs typeface="+mj-cs"/>
              </a:rPr>
              <a:t>Web Optimiser: Web Design Tester</a:t>
            </a:r>
            <a:br>
              <a:rPr lang="en-GB" sz="3200">
                <a:ea typeface="+mj-ea"/>
                <a:cs typeface="+mj-cs"/>
              </a:rPr>
            </a:br>
            <a:r>
              <a:rPr lang="en-GB" sz="1800">
                <a:ea typeface="+mj-ea"/>
                <a:cs typeface="+mj-cs"/>
              </a:rPr>
              <a:t>http://services.google.com/training/websiteoptimizeroverview/2995095/</a:t>
            </a:r>
          </a:p>
        </p:txBody>
      </p:sp>
      <p:pic>
        <p:nvPicPr>
          <p:cNvPr id="33794" name="Picture 3"/>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611188" y="1341438"/>
            <a:ext cx="3384550" cy="2555875"/>
          </a:xfrm>
          <a:noFill/>
        </p:spPr>
      </p:pic>
      <p:pic>
        <p:nvPicPr>
          <p:cNvPr id="33795" name="Picture 4"/>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4716463" y="1341438"/>
            <a:ext cx="3384550" cy="2505075"/>
          </a:xfrm>
          <a:noFill/>
        </p:spPr>
      </p:pic>
      <p:pic>
        <p:nvPicPr>
          <p:cNvPr id="33796" name="Picture 5"/>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611188" y="3933825"/>
            <a:ext cx="3384550" cy="2592388"/>
          </a:xfrm>
          <a:noFill/>
        </p:spPr>
      </p:pic>
      <p:pic>
        <p:nvPicPr>
          <p:cNvPr id="33797" name="Picture 6"/>
          <p:cNvPicPr>
            <a:picLocks noGrp="1" noChangeAspect="1" noChangeArrowheads="1"/>
          </p:cNvPicPr>
          <p:nvPr>
            <p:ph sz="quarter" idx="4"/>
          </p:nvPr>
        </p:nvPicPr>
        <p:blipFill>
          <a:blip r:embed="rId5">
            <a:extLst>
              <a:ext uri="{28A0092B-C50C-407E-A947-70E740481C1C}">
                <a14:useLocalDpi xmlns:a14="http://schemas.microsoft.com/office/drawing/2010/main" val="0"/>
              </a:ext>
            </a:extLst>
          </a:blip>
          <a:srcRect/>
          <a:stretch>
            <a:fillRect/>
          </a:stretch>
        </p:blipFill>
        <p:spPr>
          <a:xfrm>
            <a:off x="4716463" y="3933825"/>
            <a:ext cx="3384550" cy="2524125"/>
          </a:xfrm>
          <a:noFill/>
        </p:spPr>
      </p:pic>
    </p:spTree>
    <p:extLst>
      <p:ext uri="{BB962C8B-B14F-4D97-AF65-F5344CB8AC3E}">
        <p14:creationId xmlns:p14="http://schemas.microsoft.com/office/powerpoint/2010/main" val="1189760343"/>
      </p:ext>
    </p:extLst>
  </p:cSld>
  <p:clrMapOvr>
    <a:masterClrMapping/>
  </p:clrMapOvr>
  <p:timing>
    <p:tnLst>
      <p:par>
        <p:cTn xmlns:p14="http://schemas.microsoft.com/office/powerpoint/2010/mai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1826" name="Rectangle 2"/>
          <p:cNvSpPr>
            <a:spLocks noGrp="1" noChangeArrowheads="1"/>
          </p:cNvSpPr>
          <p:nvPr>
            <p:ph type="title"/>
          </p:nvPr>
        </p:nvSpPr>
        <p:spPr/>
        <p:txBody>
          <a:bodyPr/>
          <a:lstStyle/>
          <a:p>
            <a:pPr eaLnBrk="1" fontAlgn="auto" hangingPunct="1">
              <a:spcAft>
                <a:spcPts val="0"/>
              </a:spcAft>
              <a:defRPr/>
            </a:pPr>
            <a:r>
              <a:rPr lang="en-GB">
                <a:ea typeface="+mj-ea"/>
                <a:cs typeface="+mj-cs"/>
              </a:rPr>
              <a:t>Google Optimisation LifeCycle</a:t>
            </a:r>
          </a:p>
        </p:txBody>
      </p:sp>
      <p:pic>
        <p:nvPicPr>
          <p:cNvPr id="34818"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043113" y="2185988"/>
            <a:ext cx="5057775" cy="3324225"/>
          </a:xfrm>
          <a:noFill/>
        </p:spPr>
      </p:pic>
    </p:spTree>
    <p:extLst>
      <p:ext uri="{BB962C8B-B14F-4D97-AF65-F5344CB8AC3E}">
        <p14:creationId xmlns:p14="http://schemas.microsoft.com/office/powerpoint/2010/main" val="1434356104"/>
      </p:ext>
    </p:extLst>
  </p:cSld>
  <p:clrMapOvr>
    <a:masterClrMapping/>
  </p:clrMapOvr>
  <p:timing>
    <p:tnLst>
      <p:par>
        <p:cTn xmlns:p14="http://schemas.microsoft.com/office/powerpoint/2010/mai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A/B testing</a:t>
            </a:r>
            <a:endParaRPr lang="en-US" dirty="0"/>
          </a:p>
        </p:txBody>
      </p:sp>
      <p:pic>
        <p:nvPicPr>
          <p:cNvPr id="35842"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349375"/>
            <a:ext cx="8459788" cy="550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72684281"/>
      </p:ext>
    </p:extLst>
  </p:cSld>
  <p:clrMapOvr>
    <a:masterClrMapping/>
  </p:clrMapOvr>
  <p:timing>
    <p:tnLst>
      <p:par>
        <p:cTn xmlns:p14="http://schemas.microsoft.com/office/powerpoint/2010/mai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5"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596900"/>
            <a:ext cx="8459788" cy="523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50585166"/>
      </p:ext>
    </p:extLst>
  </p:cSld>
  <p:clrMapOvr>
    <a:masterClrMapping/>
  </p:clrMapOvr>
  <p:timing>
    <p:tnLst>
      <p:par>
        <p:cTn xmlns:p14="http://schemas.microsoft.com/office/powerpoint/2010/mai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89"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622300"/>
            <a:ext cx="8459788" cy="5183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87269771"/>
      </p:ext>
    </p:extLst>
  </p:cSld>
  <p:clrMapOvr>
    <a:masterClrMapping/>
  </p:clrMapOvr>
  <p:timing>
    <p:tnLst>
      <p:par>
        <p:cTn xmlns:p14="http://schemas.microsoft.com/office/powerpoint/2010/mai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3"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952500"/>
            <a:ext cx="8459788" cy="457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48861812"/>
      </p:ext>
    </p:extLst>
  </p:cSld>
  <p:clrMapOvr>
    <a:masterClrMapping/>
  </p:clrMapOvr>
  <p:timing>
    <p:tnLst>
      <p:par>
        <p:cTn xmlns:p14="http://schemas.microsoft.com/office/powerpoint/2010/mai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7"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495300"/>
            <a:ext cx="8459788" cy="5408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6725882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p:cNvSpPr>
            <a:spLocks noGrp="1" noChangeArrowheads="1"/>
          </p:cNvSpPr>
          <p:nvPr>
            <p:ph type="title"/>
          </p:nvPr>
        </p:nvSpPr>
        <p:spPr>
          <a:xfrm>
            <a:off x="611188" y="2708275"/>
            <a:ext cx="8229600" cy="1143000"/>
          </a:xfrm>
        </p:spPr>
        <p:txBody>
          <a:bodyPr/>
          <a:lstStyle/>
          <a:p>
            <a:pPr eaLnBrk="1" fontAlgn="auto" hangingPunct="1">
              <a:spcAft>
                <a:spcPts val="0"/>
              </a:spcAft>
              <a:defRPr/>
            </a:pPr>
            <a:r>
              <a:rPr lang="en-GB">
                <a:latin typeface="News Gothic MT" charset="0"/>
                <a:ea typeface="+mj-ea"/>
                <a:cs typeface="+mj-cs"/>
              </a:rPr>
              <a:t>Questions ?</a:t>
            </a:r>
          </a:p>
        </p:txBody>
      </p:sp>
    </p:spTree>
    <p:extLst>
      <p:ext uri="{BB962C8B-B14F-4D97-AF65-F5344CB8AC3E}">
        <p14:creationId xmlns:p14="http://schemas.microsoft.com/office/powerpoint/2010/main" val="66340127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normAutofit fontScale="90000"/>
          </a:bodyPr>
          <a:lstStyle/>
          <a:p>
            <a:pPr eaLnBrk="1" hangingPunct="1">
              <a:defRPr/>
            </a:pPr>
            <a:r>
              <a:rPr lang="en-US" sz="3600" dirty="0" smtClean="0">
                <a:cs typeface="+mj-cs"/>
              </a:rPr>
              <a:t>Creating our blog and linking it to Google Analytics</a:t>
            </a:r>
          </a:p>
        </p:txBody>
      </p:sp>
      <p:sp>
        <p:nvSpPr>
          <p:cNvPr id="43010" name="Content Placeholder 2"/>
          <p:cNvSpPr>
            <a:spLocks noGrp="1"/>
          </p:cNvSpPr>
          <p:nvPr>
            <p:ph idx="1"/>
          </p:nvPr>
        </p:nvSpPr>
        <p:spPr/>
        <p:txBody>
          <a:bodyPr>
            <a:normAutofit fontScale="85000" lnSpcReduction="20000"/>
          </a:bodyPr>
          <a:lstStyle/>
          <a:p>
            <a:pPr eaLnBrk="1" hangingPunct="1"/>
            <a:r>
              <a:rPr lang="en-GB" b="1">
                <a:latin typeface="Calibri" charset="0"/>
                <a:ea typeface="MS PGothic" charset="0"/>
              </a:rPr>
              <a:t>Exercise for today.</a:t>
            </a:r>
          </a:p>
          <a:p>
            <a:pPr eaLnBrk="1" hangingPunct="1"/>
            <a:endParaRPr lang="en-GB">
              <a:latin typeface="Calibri" charset="0"/>
              <a:ea typeface="MS PGothic" charset="0"/>
            </a:endParaRPr>
          </a:p>
          <a:p>
            <a:pPr lvl="1" eaLnBrk="1" hangingPunct="1"/>
            <a:r>
              <a:rPr lang="en-GB">
                <a:latin typeface="Calibri" charset="0"/>
                <a:ea typeface="MS PGothic" charset="0"/>
              </a:rPr>
              <a:t>Create a GMAIL account. Sue your TSD email if requested.</a:t>
            </a:r>
            <a:br>
              <a:rPr lang="en-GB">
                <a:latin typeface="Calibri" charset="0"/>
                <a:ea typeface="MS PGothic" charset="0"/>
              </a:rPr>
            </a:br>
            <a:endParaRPr lang="en-GB">
              <a:latin typeface="Calibri" charset="0"/>
              <a:ea typeface="MS PGothic" charset="0"/>
            </a:endParaRPr>
          </a:p>
          <a:p>
            <a:pPr lvl="1" eaLnBrk="1" hangingPunct="1"/>
            <a:r>
              <a:rPr lang="en-GB">
                <a:latin typeface="Calibri" charset="0"/>
                <a:ea typeface="MS PGothic" charset="0"/>
              </a:rPr>
              <a:t>Signup for and create a blog using Tumblr.</a:t>
            </a:r>
          </a:p>
          <a:p>
            <a:pPr lvl="2" eaLnBrk="1" hangingPunct="1"/>
            <a:r>
              <a:rPr lang="en-GB" sz="1400">
                <a:latin typeface="Calibri" charset="0"/>
                <a:ea typeface="MS PGothic" charset="0"/>
              </a:rPr>
              <a:t>Make a note of the Blog web address, your user id and password.</a:t>
            </a:r>
          </a:p>
          <a:p>
            <a:pPr lvl="2" eaLnBrk="1" hangingPunct="1"/>
            <a:r>
              <a:rPr lang="en-GB" sz="1400">
                <a:latin typeface="Calibri" charset="0"/>
                <a:ea typeface="MS PGothic" charset="0"/>
              </a:rPr>
              <a:t>Note you may need to wait for Tumblr to send you an email to validate your account before you can link it to Google Analytics.</a:t>
            </a:r>
          </a:p>
          <a:p>
            <a:pPr lvl="2" eaLnBrk="1" hangingPunct="1">
              <a:buFont typeface="Arial" charset="0"/>
              <a:buNone/>
            </a:pPr>
            <a:endParaRPr lang="en-GB">
              <a:latin typeface="Calibri" charset="0"/>
              <a:ea typeface="MS PGothic" charset="0"/>
            </a:endParaRPr>
          </a:p>
          <a:p>
            <a:pPr lvl="1" eaLnBrk="1" hangingPunct="1"/>
            <a:r>
              <a:rPr lang="en-GB">
                <a:latin typeface="Calibri" charset="0"/>
                <a:ea typeface="MS PGothic" charset="0"/>
              </a:rPr>
              <a:t>Using Google search for the following </a:t>
            </a:r>
            <a:r>
              <a:rPr lang="ja-JP" altLang="en-GB">
                <a:latin typeface="Calibri" charset="0"/>
                <a:ea typeface="MS PGothic" charset="0"/>
              </a:rPr>
              <a:t>“</a:t>
            </a:r>
            <a:r>
              <a:rPr lang="en-GB" altLang="ja-JP">
                <a:latin typeface="Calibri" charset="0"/>
                <a:ea typeface="MS PGothic" charset="0"/>
              </a:rPr>
              <a:t>Adding Google Analytics to Tumblr</a:t>
            </a:r>
            <a:r>
              <a:rPr lang="ja-JP" altLang="en-GB">
                <a:latin typeface="Calibri" charset="0"/>
                <a:ea typeface="MS PGothic" charset="0"/>
              </a:rPr>
              <a:t>”</a:t>
            </a:r>
            <a:endParaRPr lang="en-GB" altLang="ja-JP">
              <a:latin typeface="Calibri" charset="0"/>
              <a:ea typeface="MS PGothic" charset="0"/>
            </a:endParaRPr>
          </a:p>
          <a:p>
            <a:pPr lvl="2" eaLnBrk="1" hangingPunct="1"/>
            <a:r>
              <a:rPr lang="en-GB">
                <a:latin typeface="Calibri" charset="0"/>
                <a:ea typeface="MS PGothic" charset="0"/>
              </a:rPr>
              <a:t>Using your new GMAIL account setup a Google Analytics account for your Blog. Note you may need to wait for Tumblr to send you an email to validate your account.</a:t>
            </a:r>
            <a:br>
              <a:rPr lang="en-GB">
                <a:latin typeface="Calibri" charset="0"/>
                <a:ea typeface="MS PGothic" charset="0"/>
              </a:rPr>
            </a:br>
            <a:endParaRPr lang="en-GB">
              <a:latin typeface="Calibri" charset="0"/>
              <a:ea typeface="MS PGothic" charset="0"/>
            </a:endParaRPr>
          </a:p>
          <a:p>
            <a:pPr lvl="2" eaLnBrk="1" hangingPunct="1"/>
            <a:endParaRPr lang="en-GB">
              <a:latin typeface="Calibri" charset="0"/>
              <a:ea typeface="MS PGothic" charset="0"/>
            </a:endParaRPr>
          </a:p>
          <a:p>
            <a:pPr lvl="2" eaLnBrk="1" hangingPunct="1"/>
            <a:endParaRPr lang="en-GB">
              <a:latin typeface="Calibri" charset="0"/>
              <a:ea typeface="MS PGothic" charset="0"/>
            </a:endParaRPr>
          </a:p>
          <a:p>
            <a:pPr lvl="1" eaLnBrk="1" hangingPunct="1"/>
            <a:endParaRPr lang="en-GB">
              <a:latin typeface="Calibri" charset="0"/>
              <a:ea typeface="MS PGothic" charset="0"/>
            </a:endParaRPr>
          </a:p>
          <a:p>
            <a:pPr lvl="1" eaLnBrk="1" hangingPunct="1"/>
            <a:endParaRPr lang="en-GB">
              <a:latin typeface="Calibri" charset="0"/>
              <a:ea typeface="MS PGothic" charset="0"/>
            </a:endParaRPr>
          </a:p>
          <a:p>
            <a:pPr lvl="1" eaLnBrk="1" hangingPunct="1"/>
            <a:endParaRPr lang="en-GB">
              <a:latin typeface="Calibri" charset="0"/>
              <a:ea typeface="MS PGothic" charset="0"/>
            </a:endParaRPr>
          </a:p>
          <a:p>
            <a:pPr lvl="1" eaLnBrk="1" hangingPunct="1"/>
            <a:endParaRPr lang="en-US">
              <a:latin typeface="Calibri" charset="0"/>
              <a:ea typeface="MS PGothic" charset="0"/>
            </a:endParaRPr>
          </a:p>
        </p:txBody>
      </p:sp>
    </p:spTree>
    <p:extLst>
      <p:ext uri="{BB962C8B-B14F-4D97-AF65-F5344CB8AC3E}">
        <p14:creationId xmlns:p14="http://schemas.microsoft.com/office/powerpoint/2010/main" val="291956846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8" name="Rectangle 2"/>
          <p:cNvSpPr>
            <a:spLocks noChangeArrowheads="1"/>
          </p:cNvSpPr>
          <p:nvPr/>
        </p:nvSpPr>
        <p:spPr bwMode="auto">
          <a:xfrm>
            <a:off x="2339975" y="981075"/>
            <a:ext cx="5832475" cy="1584325"/>
          </a:xfrm>
          <a:prstGeom prst="rect">
            <a:avLst/>
          </a:prstGeom>
          <a:solidFill>
            <a:srgbClr val="FF00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pPr>
              <a:defRPr/>
            </a:pPr>
            <a:endParaRPr lang="en-US">
              <a:ea typeface="ＭＳ Ｐゴシック" charset="0"/>
              <a:cs typeface="Arial" charset="0"/>
            </a:endParaRPr>
          </a:p>
        </p:txBody>
      </p:sp>
      <p:sp>
        <p:nvSpPr>
          <p:cNvPr id="270340" name="AutoShape 4"/>
          <p:cNvSpPr>
            <a:spLocks noChangeArrowheads="1"/>
          </p:cNvSpPr>
          <p:nvPr/>
        </p:nvSpPr>
        <p:spPr bwMode="auto">
          <a:xfrm>
            <a:off x="5795963" y="1268413"/>
            <a:ext cx="1008062" cy="792162"/>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pPr>
              <a:defRPr/>
            </a:pPr>
            <a:endParaRPr lang="en-US">
              <a:ea typeface="ＭＳ Ｐゴシック" charset="0"/>
              <a:cs typeface="Arial" charset="0"/>
            </a:endParaRPr>
          </a:p>
        </p:txBody>
      </p:sp>
      <p:sp>
        <p:nvSpPr>
          <p:cNvPr id="270341" name="AutoShape 5"/>
          <p:cNvSpPr>
            <a:spLocks noChangeArrowheads="1"/>
          </p:cNvSpPr>
          <p:nvPr/>
        </p:nvSpPr>
        <p:spPr bwMode="auto">
          <a:xfrm>
            <a:off x="3490913" y="1268413"/>
            <a:ext cx="1008062" cy="792162"/>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pPr>
              <a:defRPr/>
            </a:pPr>
            <a:endParaRPr lang="en-US">
              <a:ea typeface="ＭＳ Ｐゴシック" charset="0"/>
              <a:cs typeface="Arial" charset="0"/>
            </a:endParaRPr>
          </a:p>
        </p:txBody>
      </p:sp>
      <p:sp>
        <p:nvSpPr>
          <p:cNvPr id="270342" name="AutoShape 6"/>
          <p:cNvSpPr>
            <a:spLocks noChangeArrowheads="1"/>
          </p:cNvSpPr>
          <p:nvPr/>
        </p:nvSpPr>
        <p:spPr bwMode="auto">
          <a:xfrm>
            <a:off x="1330325" y="1268413"/>
            <a:ext cx="1008063" cy="792162"/>
          </a:xfrm>
          <a:prstGeom prst="rightArrow">
            <a:avLst>
              <a:gd name="adj1" fmla="val 50000"/>
              <a:gd name="adj2" fmla="val 31814"/>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pPr>
              <a:defRPr/>
            </a:pPr>
            <a:endParaRPr lang="en-US">
              <a:ea typeface="ＭＳ Ｐゴシック" charset="0"/>
              <a:cs typeface="Arial" charset="0"/>
            </a:endParaRPr>
          </a:p>
        </p:txBody>
      </p:sp>
      <p:sp>
        <p:nvSpPr>
          <p:cNvPr id="270343" name="Text Box 7"/>
          <p:cNvSpPr txBox="1">
            <a:spLocks noChangeArrowheads="1"/>
          </p:cNvSpPr>
          <p:nvPr/>
        </p:nvSpPr>
        <p:spPr bwMode="auto">
          <a:xfrm>
            <a:off x="322263" y="1484313"/>
            <a:ext cx="844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p>
            <a:pPr>
              <a:defRPr/>
            </a:pPr>
            <a:r>
              <a:rPr lang="en-GB">
                <a:solidFill>
                  <a:srgbClr val="0000FF"/>
                </a:solidFill>
                <a:latin typeface="Arial" charset="0"/>
                <a:ea typeface="ＭＳ Ｐゴシック" charset="0"/>
                <a:cs typeface="Arial" charset="0"/>
              </a:rPr>
              <a:t>Reach</a:t>
            </a:r>
          </a:p>
        </p:txBody>
      </p:sp>
      <p:sp>
        <p:nvSpPr>
          <p:cNvPr id="270344" name="Text Box 8"/>
          <p:cNvSpPr txBox="1">
            <a:spLocks noChangeArrowheads="1"/>
          </p:cNvSpPr>
          <p:nvPr/>
        </p:nvSpPr>
        <p:spPr bwMode="auto">
          <a:xfrm>
            <a:off x="2482850" y="1485900"/>
            <a:ext cx="9588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p>
            <a:pPr>
              <a:defRPr/>
            </a:pPr>
            <a:r>
              <a:rPr lang="en-GB">
                <a:latin typeface="Arial" charset="0"/>
                <a:ea typeface="ＭＳ Ｐゴシック" charset="0"/>
                <a:cs typeface="Arial" charset="0"/>
              </a:rPr>
              <a:t>Acquire</a:t>
            </a:r>
          </a:p>
        </p:txBody>
      </p:sp>
      <p:sp>
        <p:nvSpPr>
          <p:cNvPr id="270345" name="Text Box 9"/>
          <p:cNvSpPr txBox="1">
            <a:spLocks noChangeArrowheads="1"/>
          </p:cNvSpPr>
          <p:nvPr/>
        </p:nvSpPr>
        <p:spPr bwMode="auto">
          <a:xfrm>
            <a:off x="4714875" y="1485900"/>
            <a:ext cx="984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p>
            <a:pPr>
              <a:defRPr/>
            </a:pPr>
            <a:r>
              <a:rPr lang="en-GB">
                <a:latin typeface="Arial" charset="0"/>
                <a:ea typeface="ＭＳ Ｐゴシック" charset="0"/>
                <a:cs typeface="Arial" charset="0"/>
              </a:rPr>
              <a:t>Convert</a:t>
            </a:r>
          </a:p>
        </p:txBody>
      </p:sp>
      <p:sp>
        <p:nvSpPr>
          <p:cNvPr id="270346" name="Text Box 10"/>
          <p:cNvSpPr txBox="1">
            <a:spLocks noChangeArrowheads="1"/>
          </p:cNvSpPr>
          <p:nvPr/>
        </p:nvSpPr>
        <p:spPr bwMode="auto">
          <a:xfrm>
            <a:off x="7019925" y="1485900"/>
            <a:ext cx="8445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p>
            <a:pPr>
              <a:defRPr/>
            </a:pPr>
            <a:r>
              <a:rPr lang="en-GB">
                <a:latin typeface="Arial" charset="0"/>
                <a:ea typeface="ＭＳ Ｐゴシック" charset="0"/>
                <a:cs typeface="Arial" charset="0"/>
              </a:rPr>
              <a:t>Retain</a:t>
            </a:r>
          </a:p>
        </p:txBody>
      </p:sp>
      <p:sp>
        <p:nvSpPr>
          <p:cNvPr id="270347" name="Text Box 11"/>
          <p:cNvSpPr txBox="1">
            <a:spLocks noChangeArrowheads="1"/>
          </p:cNvSpPr>
          <p:nvPr/>
        </p:nvSpPr>
        <p:spPr bwMode="auto">
          <a:xfrm>
            <a:off x="2482850" y="3141663"/>
            <a:ext cx="10604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p>
            <a:pPr>
              <a:defRPr/>
            </a:pPr>
            <a:r>
              <a:rPr lang="en-GB">
                <a:solidFill>
                  <a:srgbClr val="FF0000"/>
                </a:solidFill>
                <a:latin typeface="Arial" charset="0"/>
                <a:ea typeface="ＭＳ Ｐゴシック" charset="0"/>
                <a:cs typeface="Arial" charset="0"/>
              </a:rPr>
              <a:t>Leakage</a:t>
            </a:r>
          </a:p>
        </p:txBody>
      </p:sp>
      <p:sp>
        <p:nvSpPr>
          <p:cNvPr id="270348" name="Text Box 12"/>
          <p:cNvSpPr txBox="1">
            <a:spLocks noChangeArrowheads="1"/>
          </p:cNvSpPr>
          <p:nvPr/>
        </p:nvSpPr>
        <p:spPr bwMode="auto">
          <a:xfrm>
            <a:off x="4427538" y="3141663"/>
            <a:ext cx="1606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p>
            <a:pPr>
              <a:defRPr/>
            </a:pPr>
            <a:r>
              <a:rPr lang="en-GB">
                <a:solidFill>
                  <a:srgbClr val="FF0000"/>
                </a:solidFill>
                <a:latin typeface="Arial" charset="0"/>
                <a:ea typeface="ＭＳ Ｐゴシック" charset="0"/>
                <a:cs typeface="Arial" charset="0"/>
              </a:rPr>
              <a:t>Abandonment</a:t>
            </a:r>
          </a:p>
        </p:txBody>
      </p:sp>
      <p:sp>
        <p:nvSpPr>
          <p:cNvPr id="270349" name="Text Box 13"/>
          <p:cNvSpPr txBox="1">
            <a:spLocks noChangeArrowheads="1"/>
          </p:cNvSpPr>
          <p:nvPr/>
        </p:nvSpPr>
        <p:spPr bwMode="auto">
          <a:xfrm>
            <a:off x="7091363" y="3141663"/>
            <a:ext cx="9588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p>
            <a:pPr>
              <a:defRPr/>
            </a:pPr>
            <a:r>
              <a:rPr lang="en-GB">
                <a:solidFill>
                  <a:srgbClr val="FF0000"/>
                </a:solidFill>
                <a:latin typeface="Arial" charset="0"/>
                <a:ea typeface="ＭＳ Ｐゴシック" charset="0"/>
                <a:cs typeface="Arial" charset="0"/>
              </a:rPr>
              <a:t>Attrition</a:t>
            </a:r>
          </a:p>
        </p:txBody>
      </p:sp>
      <p:sp>
        <p:nvSpPr>
          <p:cNvPr id="270350" name="AutoShape 14"/>
          <p:cNvSpPr>
            <a:spLocks noChangeArrowheads="1"/>
          </p:cNvSpPr>
          <p:nvPr/>
        </p:nvSpPr>
        <p:spPr bwMode="auto">
          <a:xfrm>
            <a:off x="2771775" y="2133600"/>
            <a:ext cx="358775" cy="792163"/>
          </a:xfrm>
          <a:prstGeom prst="downArrow">
            <a:avLst>
              <a:gd name="adj1" fmla="val 50000"/>
              <a:gd name="adj2" fmla="val 55199"/>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vert="eaVert" wrap="none" anchor="ctr"/>
          <a:lstStyle/>
          <a:p>
            <a:pPr>
              <a:defRPr/>
            </a:pPr>
            <a:endParaRPr lang="en-US">
              <a:ea typeface="ＭＳ Ｐゴシック" charset="0"/>
              <a:cs typeface="Arial" charset="0"/>
            </a:endParaRPr>
          </a:p>
        </p:txBody>
      </p:sp>
      <p:sp>
        <p:nvSpPr>
          <p:cNvPr id="270351" name="AutoShape 15"/>
          <p:cNvSpPr>
            <a:spLocks noChangeArrowheads="1"/>
          </p:cNvSpPr>
          <p:nvPr/>
        </p:nvSpPr>
        <p:spPr bwMode="auto">
          <a:xfrm>
            <a:off x="5075238" y="2133600"/>
            <a:ext cx="358775" cy="792163"/>
          </a:xfrm>
          <a:prstGeom prst="downArrow">
            <a:avLst>
              <a:gd name="adj1" fmla="val 50000"/>
              <a:gd name="adj2" fmla="val 55199"/>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vert="eaVert" wrap="none" anchor="ctr"/>
          <a:lstStyle/>
          <a:p>
            <a:pPr>
              <a:defRPr/>
            </a:pPr>
            <a:endParaRPr lang="en-US">
              <a:ea typeface="ＭＳ Ｐゴシック" charset="0"/>
              <a:cs typeface="Arial" charset="0"/>
            </a:endParaRPr>
          </a:p>
        </p:txBody>
      </p:sp>
      <p:sp>
        <p:nvSpPr>
          <p:cNvPr id="270352" name="AutoShape 16"/>
          <p:cNvSpPr>
            <a:spLocks noChangeArrowheads="1"/>
          </p:cNvSpPr>
          <p:nvPr/>
        </p:nvSpPr>
        <p:spPr bwMode="auto">
          <a:xfrm>
            <a:off x="7307263" y="2133600"/>
            <a:ext cx="358775" cy="792163"/>
          </a:xfrm>
          <a:prstGeom prst="downArrow">
            <a:avLst>
              <a:gd name="adj1" fmla="val 50000"/>
              <a:gd name="adj2" fmla="val 55199"/>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vert="eaVert" wrap="none" anchor="ctr"/>
          <a:lstStyle/>
          <a:p>
            <a:pPr>
              <a:defRPr/>
            </a:pPr>
            <a:endParaRPr lang="en-US">
              <a:ea typeface="ＭＳ Ｐゴシック" charset="0"/>
              <a:cs typeface="Arial" charset="0"/>
            </a:endParaRPr>
          </a:p>
        </p:txBody>
      </p:sp>
      <p:sp>
        <p:nvSpPr>
          <p:cNvPr id="270353" name="Text Box 17"/>
          <p:cNvSpPr txBox="1">
            <a:spLocks noChangeArrowheads="1"/>
          </p:cNvSpPr>
          <p:nvPr/>
        </p:nvSpPr>
        <p:spPr bwMode="auto">
          <a:xfrm>
            <a:off x="3333750" y="4365625"/>
            <a:ext cx="3762375" cy="922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p>
            <a:pPr algn="ctr">
              <a:defRPr/>
            </a:pPr>
            <a:r>
              <a:rPr lang="en-GB" dirty="0">
                <a:solidFill>
                  <a:srgbClr val="0000FF"/>
                </a:solidFill>
                <a:latin typeface="Arial" charset="0"/>
                <a:ea typeface="ＭＳ Ｐゴシック" charset="0"/>
                <a:cs typeface="Arial" charset="0"/>
              </a:rPr>
              <a:t>Content appropriateness</a:t>
            </a:r>
          </a:p>
          <a:p>
            <a:pPr algn="ctr">
              <a:defRPr/>
            </a:pPr>
            <a:r>
              <a:rPr lang="en-GB" dirty="0">
                <a:solidFill>
                  <a:srgbClr val="0000FF"/>
                </a:solidFill>
                <a:latin typeface="Arial" charset="0"/>
                <a:ea typeface="ＭＳ Ｐゴシック" charset="0"/>
                <a:cs typeface="Arial" charset="0"/>
              </a:rPr>
              <a:t>Design Effectiveness</a:t>
            </a:r>
          </a:p>
          <a:p>
            <a:pPr algn="ctr">
              <a:defRPr/>
            </a:pPr>
            <a:r>
              <a:rPr lang="en-GB" b="1" dirty="0">
                <a:solidFill>
                  <a:srgbClr val="FFFF00"/>
                </a:solidFill>
                <a:latin typeface="Arial" charset="0"/>
                <a:ea typeface="ＭＳ Ｐゴシック" charset="0"/>
                <a:cs typeface="Arial" charset="0"/>
              </a:rPr>
              <a:t>Web-site performance efficiency</a:t>
            </a:r>
          </a:p>
        </p:txBody>
      </p:sp>
      <p:sp>
        <p:nvSpPr>
          <p:cNvPr id="270354" name="AutoShape 18"/>
          <p:cNvSpPr>
            <a:spLocks noChangeArrowheads="1"/>
          </p:cNvSpPr>
          <p:nvPr/>
        </p:nvSpPr>
        <p:spPr bwMode="auto">
          <a:xfrm flipV="1">
            <a:off x="5003800" y="3644900"/>
            <a:ext cx="358775" cy="576263"/>
          </a:xfrm>
          <a:prstGeom prst="downArrow">
            <a:avLst>
              <a:gd name="adj1" fmla="val 50000"/>
              <a:gd name="adj2" fmla="val 40155"/>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vert="eaVert" wrap="none" anchor="ctr"/>
          <a:lstStyle/>
          <a:p>
            <a:pPr>
              <a:defRPr/>
            </a:pPr>
            <a:endParaRPr lang="en-US">
              <a:ea typeface="ＭＳ Ｐゴシック" charset="0"/>
              <a:cs typeface="Arial" charset="0"/>
            </a:endParaRPr>
          </a:p>
        </p:txBody>
      </p:sp>
      <p:sp>
        <p:nvSpPr>
          <p:cNvPr id="270355" name="AutoShape 19"/>
          <p:cNvSpPr>
            <a:spLocks noChangeArrowheads="1"/>
          </p:cNvSpPr>
          <p:nvPr/>
        </p:nvSpPr>
        <p:spPr bwMode="auto">
          <a:xfrm flipV="1">
            <a:off x="7378700" y="3573463"/>
            <a:ext cx="358775" cy="647700"/>
          </a:xfrm>
          <a:prstGeom prst="downArrow">
            <a:avLst>
              <a:gd name="adj1" fmla="val 50000"/>
              <a:gd name="adj2" fmla="val 45133"/>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vert="eaVert" wrap="none" anchor="ctr"/>
          <a:lstStyle/>
          <a:p>
            <a:pPr>
              <a:defRPr/>
            </a:pPr>
            <a:endParaRPr lang="en-US">
              <a:ea typeface="ＭＳ Ｐゴシック" charset="0"/>
              <a:cs typeface="Arial" charset="0"/>
            </a:endParaRPr>
          </a:p>
        </p:txBody>
      </p:sp>
      <p:sp>
        <p:nvSpPr>
          <p:cNvPr id="270356" name="AutoShape 20"/>
          <p:cNvSpPr>
            <a:spLocks noChangeArrowheads="1"/>
          </p:cNvSpPr>
          <p:nvPr/>
        </p:nvSpPr>
        <p:spPr bwMode="auto">
          <a:xfrm flipV="1">
            <a:off x="2843213" y="3573463"/>
            <a:ext cx="358775" cy="576262"/>
          </a:xfrm>
          <a:prstGeom prst="downArrow">
            <a:avLst>
              <a:gd name="adj1" fmla="val 50000"/>
              <a:gd name="adj2" fmla="val 40155"/>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vert="eaVert" wrap="none" anchor="ctr"/>
          <a:lstStyle/>
          <a:p>
            <a:pPr>
              <a:defRPr/>
            </a:pPr>
            <a:endParaRPr lang="en-US">
              <a:ea typeface="ＭＳ Ｐゴシック" charset="0"/>
              <a:cs typeface="Arial" charset="0"/>
            </a:endParaRPr>
          </a:p>
        </p:txBody>
      </p:sp>
      <p:sp>
        <p:nvSpPr>
          <p:cNvPr id="270357" name="Rectangle 21"/>
          <p:cNvSpPr>
            <a:spLocks noChangeArrowheads="1"/>
          </p:cNvSpPr>
          <p:nvPr/>
        </p:nvSpPr>
        <p:spPr bwMode="auto">
          <a:xfrm>
            <a:off x="0" y="6430963"/>
            <a:ext cx="9144000"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nchor="b"/>
          <a:lstStyle/>
          <a:p>
            <a:pPr algn="ctr">
              <a:defRPr/>
            </a:pPr>
            <a:endParaRPr lang="en-GB" sz="1500" dirty="0">
              <a:solidFill>
                <a:schemeClr val="tx2"/>
              </a:solidFill>
              <a:effectLst>
                <a:outerShdw blurRad="38100" dist="38100" dir="2700000" algn="tl">
                  <a:srgbClr val="000000"/>
                </a:outerShdw>
              </a:effectLst>
              <a:latin typeface="Palatino Linotype" charset="0"/>
              <a:ea typeface="ＭＳ Ｐゴシック" charset="0"/>
              <a:cs typeface="Arial" charset="0"/>
            </a:endParaRPr>
          </a:p>
        </p:txBody>
      </p:sp>
      <p:sp>
        <p:nvSpPr>
          <p:cNvPr id="270358" name="Rectangle 22"/>
          <p:cNvSpPr>
            <a:spLocks noChangeArrowheads="1"/>
          </p:cNvSpPr>
          <p:nvPr/>
        </p:nvSpPr>
        <p:spPr bwMode="auto">
          <a:xfrm>
            <a:off x="2484438" y="3933825"/>
            <a:ext cx="5688012" cy="1511300"/>
          </a:xfrm>
          <a:prstGeom prst="rect">
            <a:avLst/>
          </a:prstGeom>
          <a:noFill/>
          <a:ln w="25400">
            <a:solidFill>
              <a:schemeClr val="tx2"/>
            </a:solidFill>
            <a:prstDash val="dash"/>
            <a:miter lim="800000"/>
            <a:headEnd/>
            <a:tailEnd/>
          </a:ln>
          <a:effectLst/>
          <a:extLst>
            <a:ext uri="{909E8E84-426E-40dd-AFC4-6F175D3DCCD1}">
              <a14:hiddenFill xmlns:a14="http://schemas.microsoft.com/office/drawing/2010/main">
                <a:solidFill>
                  <a:schemeClr val="tx2"/>
                </a:solidFill>
              </a14:hiddenFill>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pPr>
              <a:defRPr/>
            </a:pPr>
            <a:endParaRPr lang="en-US">
              <a:ea typeface="ＭＳ Ｐゴシック" charset="0"/>
              <a:cs typeface="Arial" charset="0"/>
            </a:endParaRPr>
          </a:p>
        </p:txBody>
      </p:sp>
    </p:spTree>
    <p:extLst>
      <p:ext uri="{BB962C8B-B14F-4D97-AF65-F5344CB8AC3E}">
        <p14:creationId xmlns:p14="http://schemas.microsoft.com/office/powerpoint/2010/main" val="3438318629"/>
      </p:ext>
    </p:extLst>
  </p:cSld>
  <p:clrMapOvr>
    <a:masterClrMapping/>
  </p:clrMapOvr>
  <p:timing>
    <p:tnLst>
      <p:par>
        <p:cTn xmlns:p14="http://schemas.microsoft.com/office/powerpoint/2010/mai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5" name="Rectangle 3"/>
          <p:cNvSpPr>
            <a:spLocks noGrp="1" noChangeArrowheads="1"/>
          </p:cNvSpPr>
          <p:nvPr>
            <p:ph type="title"/>
          </p:nvPr>
        </p:nvSpPr>
        <p:spPr/>
        <p:txBody>
          <a:bodyPr anchor="b"/>
          <a:lstStyle/>
          <a:p>
            <a:pPr eaLnBrk="1" fontAlgn="auto" hangingPunct="1">
              <a:spcAft>
                <a:spcPts val="0"/>
              </a:spcAft>
              <a:defRPr/>
            </a:pPr>
            <a:r>
              <a:rPr lang="en-GB" dirty="0">
                <a:ea typeface="+mj-ea"/>
                <a:cs typeface="+mj-cs"/>
              </a:rPr>
              <a:t>3 key areas</a:t>
            </a:r>
          </a:p>
        </p:txBody>
      </p:sp>
      <p:sp>
        <p:nvSpPr>
          <p:cNvPr id="274434" name="Rectangle 2"/>
          <p:cNvSpPr>
            <a:spLocks noGrp="1" noChangeArrowheads="1"/>
          </p:cNvSpPr>
          <p:nvPr>
            <p:ph idx="1"/>
          </p:nvPr>
        </p:nvSpPr>
        <p:spPr/>
        <p:txBody>
          <a:bodyPr rtlCol="0">
            <a:normAutofit fontScale="92500" lnSpcReduction="10000"/>
          </a:bodyPr>
          <a:lstStyle/>
          <a:p>
            <a:pPr marL="182880" indent="-182880" eaLnBrk="1" fontAlgn="auto" hangingPunct="1">
              <a:spcAft>
                <a:spcPts val="0"/>
              </a:spcAft>
              <a:buFont typeface="Arial" pitchFamily="34" charset="0"/>
              <a:buChar char="•"/>
              <a:defRPr/>
            </a:pPr>
            <a:r>
              <a:rPr lang="en-GB" dirty="0">
                <a:ea typeface="+mn-ea"/>
                <a:cs typeface="+mn-cs"/>
              </a:rPr>
              <a:t>What might bring your customers to you and keep your customers coming back?</a:t>
            </a:r>
          </a:p>
          <a:p>
            <a:pPr marL="182880" indent="-182880" eaLnBrk="1" fontAlgn="auto" hangingPunct="1">
              <a:spcAft>
                <a:spcPts val="0"/>
              </a:spcAft>
              <a:buFont typeface="Arial" pitchFamily="34" charset="0"/>
              <a:buChar char="•"/>
              <a:defRPr/>
            </a:pPr>
            <a:endParaRPr lang="en-GB" dirty="0">
              <a:ea typeface="+mn-ea"/>
              <a:cs typeface="+mn-cs"/>
            </a:endParaRPr>
          </a:p>
          <a:p>
            <a:pPr marL="692150" lvl="1" indent="-347663" eaLnBrk="1" fontAlgn="auto" hangingPunct="1">
              <a:spcAft>
                <a:spcPts val="0"/>
              </a:spcAft>
              <a:buFont typeface="Arial" pitchFamily="34" charset="0"/>
              <a:buChar char="•"/>
              <a:defRPr/>
            </a:pPr>
            <a:r>
              <a:rPr lang="en-GB" dirty="0">
                <a:solidFill>
                  <a:schemeClr val="bg1">
                    <a:lumMod val="65000"/>
                  </a:schemeClr>
                </a:solidFill>
                <a:ea typeface="+mn-ea"/>
                <a:cs typeface="+mn-cs"/>
              </a:rPr>
              <a:t>Strong content</a:t>
            </a:r>
          </a:p>
          <a:p>
            <a:pPr marL="1281113" lvl="3" indent="-292100" eaLnBrk="1" fontAlgn="auto" hangingPunct="1">
              <a:spcAft>
                <a:spcPts val="0"/>
              </a:spcAft>
              <a:buFont typeface="Arial" pitchFamily="34" charset="0"/>
              <a:buChar char="•"/>
              <a:defRPr/>
            </a:pPr>
            <a:r>
              <a:rPr lang="en-GB" dirty="0">
                <a:solidFill>
                  <a:schemeClr val="bg1">
                    <a:lumMod val="65000"/>
                  </a:schemeClr>
                </a:solidFill>
                <a:ea typeface="+mn-ea"/>
                <a:cs typeface="+mn-cs"/>
              </a:rPr>
              <a:t>The right music, the right products, the right information, presented for the web</a:t>
            </a:r>
          </a:p>
          <a:p>
            <a:pPr marL="692150" lvl="1" indent="-347663" eaLnBrk="1" fontAlgn="auto" hangingPunct="1">
              <a:spcAft>
                <a:spcPts val="0"/>
              </a:spcAft>
              <a:buFont typeface="Arial" pitchFamily="34" charset="0"/>
              <a:buChar char="•"/>
              <a:defRPr/>
            </a:pPr>
            <a:r>
              <a:rPr lang="en-GB" dirty="0">
                <a:solidFill>
                  <a:schemeClr val="bg1">
                    <a:lumMod val="65000"/>
                  </a:schemeClr>
                </a:solidFill>
                <a:ea typeface="+mn-ea"/>
                <a:cs typeface="+mn-cs"/>
              </a:rPr>
              <a:t>Effective site design</a:t>
            </a:r>
          </a:p>
          <a:p>
            <a:pPr marL="1281113" lvl="3" indent="-292100" eaLnBrk="1" fontAlgn="auto" hangingPunct="1">
              <a:spcAft>
                <a:spcPts val="0"/>
              </a:spcAft>
              <a:buFont typeface="Arial" pitchFamily="34" charset="0"/>
              <a:buChar char="•"/>
              <a:defRPr/>
            </a:pPr>
            <a:r>
              <a:rPr lang="en-GB" dirty="0">
                <a:solidFill>
                  <a:schemeClr val="bg1">
                    <a:lumMod val="65000"/>
                  </a:schemeClr>
                </a:solidFill>
                <a:ea typeface="+mn-ea"/>
                <a:cs typeface="+mn-cs"/>
              </a:rPr>
              <a:t>Easy to access and find my way to what I want to do and easy to achieve my goals</a:t>
            </a:r>
            <a:br>
              <a:rPr lang="en-GB" dirty="0">
                <a:solidFill>
                  <a:schemeClr val="bg1">
                    <a:lumMod val="65000"/>
                  </a:schemeClr>
                </a:solidFill>
                <a:ea typeface="+mn-ea"/>
                <a:cs typeface="+mn-cs"/>
              </a:rPr>
            </a:br>
            <a:endParaRPr lang="en-GB" dirty="0">
              <a:solidFill>
                <a:schemeClr val="bg1">
                  <a:lumMod val="65000"/>
                </a:schemeClr>
              </a:solidFill>
              <a:ea typeface="+mn-ea"/>
              <a:cs typeface="+mn-cs"/>
            </a:endParaRPr>
          </a:p>
          <a:p>
            <a:pPr marL="692150" lvl="1" indent="-347663" eaLnBrk="1" fontAlgn="auto" hangingPunct="1">
              <a:spcAft>
                <a:spcPts val="0"/>
              </a:spcAft>
              <a:buFont typeface="Arial" pitchFamily="34" charset="0"/>
              <a:buChar char="•"/>
              <a:defRPr/>
            </a:pPr>
            <a:r>
              <a:rPr lang="en-GB" b="1" dirty="0">
                <a:ea typeface="+mn-ea"/>
                <a:cs typeface="+mn-cs"/>
              </a:rPr>
              <a:t>Efficient Performance</a:t>
            </a:r>
          </a:p>
          <a:p>
            <a:pPr marL="1281113" lvl="3" indent="-292100" eaLnBrk="1" fontAlgn="auto" hangingPunct="1">
              <a:spcAft>
                <a:spcPts val="0"/>
              </a:spcAft>
              <a:buFont typeface="Arial" pitchFamily="34" charset="0"/>
              <a:buChar char="•"/>
              <a:defRPr/>
            </a:pPr>
            <a:r>
              <a:rPr lang="en-GB" b="1" dirty="0">
                <a:ea typeface="+mn-ea"/>
                <a:cs typeface="+mn-cs"/>
              </a:rPr>
              <a:t>Good download time, always </a:t>
            </a:r>
            <a:r>
              <a:rPr lang="en-GB" b="1" dirty="0" smtClean="0">
                <a:ea typeface="+mn-ea"/>
                <a:cs typeface="+mn-cs"/>
              </a:rPr>
              <a:t>works as it should.</a:t>
            </a:r>
            <a:endParaRPr lang="en-GB" b="1" dirty="0">
              <a:ea typeface="+mn-ea"/>
              <a:cs typeface="+mn-cs"/>
            </a:endParaRPr>
          </a:p>
          <a:p>
            <a:pPr marL="1281113" lvl="3" indent="-292100" eaLnBrk="1" fontAlgn="auto" hangingPunct="1">
              <a:spcAft>
                <a:spcPts val="0"/>
              </a:spcAft>
              <a:buFont typeface="Arial" pitchFamily="34" charset="0"/>
              <a:buChar char="•"/>
              <a:defRPr/>
            </a:pPr>
            <a:endParaRPr lang="en-GB" dirty="0">
              <a:ea typeface="+mn-ea"/>
              <a:cs typeface="+mn-cs"/>
            </a:endParaRPr>
          </a:p>
          <a:p>
            <a:pPr marL="692150" lvl="1" indent="-347663" eaLnBrk="1" fontAlgn="auto" hangingPunct="1">
              <a:spcAft>
                <a:spcPts val="0"/>
              </a:spcAft>
              <a:buFont typeface="Arial" pitchFamily="34" charset="0"/>
              <a:buChar char="•"/>
              <a:defRPr/>
            </a:pPr>
            <a:endParaRPr lang="en-GB" dirty="0">
              <a:ea typeface="+mn-ea"/>
              <a:cs typeface="+mn-cs"/>
            </a:endParaRPr>
          </a:p>
        </p:txBody>
      </p:sp>
    </p:spTree>
    <p:extLst>
      <p:ext uri="{BB962C8B-B14F-4D97-AF65-F5344CB8AC3E}">
        <p14:creationId xmlns:p14="http://schemas.microsoft.com/office/powerpoint/2010/main" val="3772752226"/>
      </p:ext>
    </p:extLst>
  </p:cSld>
  <p:clrMapOvr>
    <a:masterClrMapping/>
  </p:clrMapOvr>
  <p:timing>
    <p:tnLst>
      <p:par>
        <p:cTn xmlns:p14="http://schemas.microsoft.com/office/powerpoint/2010/mai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226" name="Rectangle 2"/>
          <p:cNvSpPr>
            <a:spLocks noGrp="1" noChangeArrowheads="1"/>
          </p:cNvSpPr>
          <p:nvPr>
            <p:ph type="title"/>
          </p:nvPr>
        </p:nvSpPr>
        <p:spPr/>
        <p:txBody>
          <a:bodyPr/>
          <a:lstStyle/>
          <a:p>
            <a:pPr eaLnBrk="1" fontAlgn="auto" hangingPunct="1">
              <a:spcAft>
                <a:spcPts val="0"/>
              </a:spcAft>
              <a:defRPr/>
            </a:pPr>
            <a:r>
              <a:rPr lang="en-GB">
                <a:ea typeface="+mj-ea"/>
                <a:cs typeface="+mj-cs"/>
              </a:rPr>
              <a:t>What affects a sites performance?</a:t>
            </a:r>
            <a:endParaRPr lang="en-US">
              <a:ea typeface="+mj-ea"/>
              <a:cs typeface="+mj-cs"/>
            </a:endParaRPr>
          </a:p>
        </p:txBody>
      </p:sp>
      <p:sp>
        <p:nvSpPr>
          <p:cNvPr id="22530" name="Rectangle 3"/>
          <p:cNvSpPr>
            <a:spLocks noGrp="1" noChangeArrowheads="1"/>
          </p:cNvSpPr>
          <p:nvPr>
            <p:ph idx="1"/>
          </p:nvPr>
        </p:nvSpPr>
        <p:spPr/>
        <p:txBody>
          <a:bodyPr>
            <a:normAutofit lnSpcReduction="10000"/>
          </a:bodyPr>
          <a:lstStyle/>
          <a:p>
            <a:pPr eaLnBrk="1" hangingPunct="1"/>
            <a:endParaRPr lang="en-GB">
              <a:latin typeface="Arial" charset="0"/>
              <a:ea typeface="MS PGothic" charset="0"/>
            </a:endParaRPr>
          </a:p>
          <a:p>
            <a:pPr eaLnBrk="1" hangingPunct="1"/>
            <a:r>
              <a:rPr lang="en-GB">
                <a:latin typeface="Arial" charset="0"/>
                <a:ea typeface="MS PGothic" charset="0"/>
              </a:rPr>
              <a:t>The </a:t>
            </a:r>
            <a:r>
              <a:rPr lang="en-GB" b="1">
                <a:latin typeface="Arial" charset="0"/>
                <a:ea typeface="MS PGothic" charset="0"/>
              </a:rPr>
              <a:t>speed</a:t>
            </a:r>
            <a:r>
              <a:rPr lang="en-GB">
                <a:latin typeface="Arial" charset="0"/>
                <a:ea typeface="MS PGothic" charset="0"/>
              </a:rPr>
              <a:t> of the site</a:t>
            </a:r>
            <a:br>
              <a:rPr lang="en-GB">
                <a:latin typeface="Arial" charset="0"/>
                <a:ea typeface="MS PGothic" charset="0"/>
              </a:rPr>
            </a:br>
            <a:endParaRPr lang="en-GB">
              <a:latin typeface="Arial" charset="0"/>
              <a:ea typeface="MS PGothic" charset="0"/>
            </a:endParaRPr>
          </a:p>
          <a:p>
            <a:pPr eaLnBrk="1" hangingPunct="1"/>
            <a:r>
              <a:rPr lang="en-GB">
                <a:latin typeface="Arial" charset="0"/>
                <a:ea typeface="MS PGothic" charset="0"/>
              </a:rPr>
              <a:t>The </a:t>
            </a:r>
            <a:r>
              <a:rPr lang="en-GB" b="1">
                <a:latin typeface="Arial" charset="0"/>
                <a:ea typeface="MS PGothic" charset="0"/>
              </a:rPr>
              <a:t>integrity</a:t>
            </a:r>
            <a:r>
              <a:rPr lang="en-GB">
                <a:latin typeface="Arial" charset="0"/>
                <a:ea typeface="MS PGothic" charset="0"/>
              </a:rPr>
              <a:t> (Does it all work)</a:t>
            </a:r>
            <a:br>
              <a:rPr lang="en-GB">
                <a:latin typeface="Arial" charset="0"/>
                <a:ea typeface="MS PGothic" charset="0"/>
              </a:rPr>
            </a:br>
            <a:endParaRPr lang="en-GB">
              <a:latin typeface="Arial" charset="0"/>
              <a:ea typeface="MS PGothic" charset="0"/>
            </a:endParaRPr>
          </a:p>
          <a:p>
            <a:pPr eaLnBrk="1" hangingPunct="1"/>
            <a:r>
              <a:rPr lang="en-GB">
                <a:latin typeface="Arial" charset="0"/>
                <a:ea typeface="MS PGothic" charset="0"/>
              </a:rPr>
              <a:t>The </a:t>
            </a:r>
            <a:r>
              <a:rPr lang="en-GB" b="1">
                <a:latin typeface="Arial" charset="0"/>
                <a:ea typeface="MS PGothic" charset="0"/>
              </a:rPr>
              <a:t>visibility </a:t>
            </a:r>
            <a:r>
              <a:rPr lang="en-GB">
                <a:latin typeface="Arial" charset="0"/>
                <a:ea typeface="MS PGothic" charset="0"/>
              </a:rPr>
              <a:t>(Do people know about it)</a:t>
            </a:r>
            <a:br>
              <a:rPr lang="en-GB">
                <a:latin typeface="Arial" charset="0"/>
                <a:ea typeface="MS PGothic" charset="0"/>
              </a:rPr>
            </a:br>
            <a:endParaRPr lang="en-GB">
              <a:latin typeface="Arial" charset="0"/>
              <a:ea typeface="MS PGothic" charset="0"/>
            </a:endParaRPr>
          </a:p>
          <a:p>
            <a:pPr eaLnBrk="1" hangingPunct="1"/>
            <a:r>
              <a:rPr lang="en-GB">
                <a:latin typeface="Arial" charset="0"/>
                <a:ea typeface="MS PGothic" charset="0"/>
              </a:rPr>
              <a:t>The </a:t>
            </a:r>
            <a:r>
              <a:rPr lang="en-GB" b="1">
                <a:latin typeface="Arial" charset="0"/>
                <a:ea typeface="MS PGothic" charset="0"/>
              </a:rPr>
              <a:t>accessibility</a:t>
            </a:r>
            <a:r>
              <a:rPr lang="en-GB">
                <a:latin typeface="Arial" charset="0"/>
                <a:ea typeface="MS PGothic" charset="0"/>
              </a:rPr>
              <a:t> (to all people on all devices)</a:t>
            </a:r>
            <a:endParaRPr lang="en-US">
              <a:latin typeface="Arial" charset="0"/>
              <a:ea typeface="MS PGothic" charset="0"/>
            </a:endParaRPr>
          </a:p>
        </p:txBody>
      </p:sp>
    </p:spTree>
    <p:extLst>
      <p:ext uri="{BB962C8B-B14F-4D97-AF65-F5344CB8AC3E}">
        <p14:creationId xmlns:p14="http://schemas.microsoft.com/office/powerpoint/2010/main" val="162205373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2"/>
          <p:cNvSpPr>
            <a:spLocks noGrp="1" noChangeArrowheads="1"/>
          </p:cNvSpPr>
          <p:nvPr>
            <p:ph type="title"/>
          </p:nvPr>
        </p:nvSpPr>
        <p:spPr/>
        <p:txBody>
          <a:bodyPr/>
          <a:lstStyle/>
          <a:p>
            <a:pPr eaLnBrk="1" fontAlgn="auto" hangingPunct="1">
              <a:spcAft>
                <a:spcPts val="0"/>
              </a:spcAft>
              <a:defRPr/>
            </a:pPr>
            <a:r>
              <a:rPr lang="en-GB" dirty="0">
                <a:ea typeface="+mj-ea"/>
                <a:cs typeface="+mj-cs"/>
              </a:rPr>
              <a:t>Performance efficiency</a:t>
            </a:r>
          </a:p>
        </p:txBody>
      </p:sp>
      <p:sp>
        <p:nvSpPr>
          <p:cNvPr id="24578" name="Rectangle 3"/>
          <p:cNvSpPr>
            <a:spLocks noGrp="1" noChangeArrowheads="1"/>
          </p:cNvSpPr>
          <p:nvPr>
            <p:ph idx="1"/>
          </p:nvPr>
        </p:nvSpPr>
        <p:spPr/>
        <p:txBody>
          <a:bodyPr>
            <a:normAutofit fontScale="92500" lnSpcReduction="20000"/>
          </a:bodyPr>
          <a:lstStyle/>
          <a:p>
            <a:pPr eaLnBrk="1" hangingPunct="1"/>
            <a:r>
              <a:rPr lang="en-GB">
                <a:latin typeface="Arial" charset="0"/>
                <a:ea typeface="MS PGothic" charset="0"/>
              </a:rPr>
              <a:t>Speed</a:t>
            </a:r>
          </a:p>
          <a:p>
            <a:pPr lvl="1" eaLnBrk="1" hangingPunct="1"/>
            <a:r>
              <a:rPr lang="en-GB">
                <a:latin typeface="Arial" charset="0"/>
                <a:ea typeface="MS PGothic" charset="0"/>
              </a:rPr>
              <a:t>Time to build pages/screens</a:t>
            </a:r>
          </a:p>
          <a:p>
            <a:pPr marL="987425" lvl="2" indent="-293688" eaLnBrk="1" hangingPunct="1"/>
            <a:r>
              <a:rPr lang="en-GB">
                <a:latin typeface="Arial" charset="0"/>
                <a:ea typeface="MS PGothic" charset="0"/>
              </a:rPr>
              <a:t>The media you use e.g. pictures, sound, video, animation etc. must all be weighed up against their performance in download time.  You have 8 seconds (max) per page as an average.</a:t>
            </a:r>
            <a:br>
              <a:rPr lang="en-GB">
                <a:latin typeface="Arial" charset="0"/>
                <a:ea typeface="MS PGothic" charset="0"/>
              </a:rPr>
            </a:br>
            <a:endParaRPr lang="en-GB">
              <a:latin typeface="Arial" charset="0"/>
              <a:ea typeface="MS PGothic" charset="0"/>
            </a:endParaRPr>
          </a:p>
          <a:p>
            <a:pPr marL="987425" lvl="2" indent="-293688" eaLnBrk="1" hangingPunct="1"/>
            <a:r>
              <a:rPr lang="en-GB">
                <a:latin typeface="Arial" charset="0"/>
                <a:ea typeface="MS PGothic" charset="0"/>
              </a:rPr>
              <a:t>Bandwidth capability (broadband, 3G, 4G), plugins etc. will largely determine this.  It is important that you know your users capabilities.</a:t>
            </a:r>
          </a:p>
          <a:p>
            <a:pPr marL="987425" lvl="2" indent="-293688" eaLnBrk="1" hangingPunct="1"/>
            <a:endParaRPr lang="en-GB">
              <a:latin typeface="Arial" charset="0"/>
              <a:ea typeface="MS PGothic" charset="0"/>
            </a:endParaRPr>
          </a:p>
          <a:p>
            <a:pPr marL="987425" lvl="2" indent="-293688" eaLnBrk="1" hangingPunct="1"/>
            <a:r>
              <a:rPr lang="en-GB">
                <a:latin typeface="Arial" charset="0"/>
                <a:ea typeface="MS PGothic" charset="0"/>
              </a:rPr>
              <a:t>Do they have the software required to show your video or animations, and will they be put off if they don</a:t>
            </a:r>
            <a:r>
              <a:rPr lang="ja-JP" altLang="en-GB">
                <a:latin typeface="Arial" charset="0"/>
                <a:ea typeface="MS PGothic" charset="0"/>
              </a:rPr>
              <a:t>’</a:t>
            </a:r>
            <a:r>
              <a:rPr lang="en-GB" altLang="ja-JP">
                <a:latin typeface="Arial" charset="0"/>
                <a:ea typeface="MS PGothic" charset="0"/>
              </a:rPr>
              <a:t>t or have to download it.</a:t>
            </a:r>
            <a:endParaRPr lang="en-GB">
              <a:latin typeface="Arial" charset="0"/>
              <a:ea typeface="MS PGothic" charset="0"/>
            </a:endParaRPr>
          </a:p>
        </p:txBody>
      </p:sp>
    </p:spTree>
    <p:extLst>
      <p:ext uri="{BB962C8B-B14F-4D97-AF65-F5344CB8AC3E}">
        <p14:creationId xmlns:p14="http://schemas.microsoft.com/office/powerpoint/2010/main" val="264109069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Rectangle 2"/>
          <p:cNvSpPr>
            <a:spLocks noGrp="1" noChangeArrowheads="1"/>
          </p:cNvSpPr>
          <p:nvPr>
            <p:ph type="title"/>
          </p:nvPr>
        </p:nvSpPr>
        <p:spPr/>
        <p:txBody>
          <a:bodyPr wrap="square" numCol="1" anchorCtr="0" compatLnSpc="1">
            <a:prstTxWarp prst="textNoShape">
              <a:avLst/>
            </a:prstTxWarp>
          </a:bodyPr>
          <a:lstStyle/>
          <a:p>
            <a:pPr eaLnBrk="1" hangingPunct="1">
              <a:defRPr/>
            </a:pPr>
            <a:r>
              <a:rPr lang="en-GB">
                <a:latin typeface="Arial" charset="0"/>
                <a:ea typeface="MS PGothic" charset="0"/>
              </a:rPr>
              <a:t>cont …</a:t>
            </a:r>
          </a:p>
        </p:txBody>
      </p:sp>
      <p:sp>
        <p:nvSpPr>
          <p:cNvPr id="25602" name="Rectangle 3"/>
          <p:cNvSpPr>
            <a:spLocks noGrp="1" noChangeArrowheads="1"/>
          </p:cNvSpPr>
          <p:nvPr>
            <p:ph idx="1"/>
          </p:nvPr>
        </p:nvSpPr>
        <p:spPr/>
        <p:txBody>
          <a:bodyPr>
            <a:normAutofit fontScale="92500"/>
          </a:bodyPr>
          <a:lstStyle/>
          <a:p>
            <a:pPr eaLnBrk="1" hangingPunct="1"/>
            <a:r>
              <a:rPr lang="en-GB">
                <a:latin typeface="Arial" charset="0"/>
                <a:ea typeface="MS PGothic" charset="0"/>
              </a:rPr>
              <a:t>Integrity</a:t>
            </a:r>
          </a:p>
          <a:p>
            <a:pPr lvl="1" eaLnBrk="1" hangingPunct="1"/>
            <a:r>
              <a:rPr lang="en-GB">
                <a:latin typeface="Arial" charset="0"/>
                <a:ea typeface="MS PGothic" charset="0"/>
              </a:rPr>
              <a:t>Errors</a:t>
            </a:r>
          </a:p>
          <a:p>
            <a:pPr marL="987425" lvl="2" indent="-293688" eaLnBrk="1" hangingPunct="1"/>
            <a:r>
              <a:rPr lang="en-GB">
                <a:latin typeface="Arial" charset="0"/>
                <a:ea typeface="MS PGothic" charset="0"/>
              </a:rPr>
              <a:t>With all the constant changes happening to a live web site, errors seem likely.</a:t>
            </a:r>
          </a:p>
          <a:p>
            <a:pPr marL="987425" lvl="2" indent="-293688" eaLnBrk="1" hangingPunct="1"/>
            <a:r>
              <a:rPr lang="en-GB">
                <a:latin typeface="Arial" charset="0"/>
                <a:ea typeface="MS PGothic" charset="0"/>
              </a:rPr>
              <a:t>Errors in functionality are a sure thing to loose the trust of a customer.  They are just not acceptable and are a sign that you are not on top of things.</a:t>
            </a:r>
          </a:p>
          <a:p>
            <a:pPr marL="987425" lvl="2" indent="-293688" eaLnBrk="1" hangingPunct="1"/>
            <a:r>
              <a:rPr lang="en-GB">
                <a:latin typeface="Arial" charset="0"/>
                <a:ea typeface="MS PGothic" charset="0"/>
              </a:rPr>
              <a:t>You start to doubt the entire service.</a:t>
            </a:r>
          </a:p>
          <a:p>
            <a:pPr marL="987425" lvl="2" indent="-293688" eaLnBrk="1" hangingPunct="1"/>
            <a:endParaRPr lang="en-GB">
              <a:latin typeface="Arial" charset="0"/>
              <a:ea typeface="MS PGothic" charset="0"/>
            </a:endParaRPr>
          </a:p>
          <a:p>
            <a:pPr eaLnBrk="1" hangingPunct="1"/>
            <a:r>
              <a:rPr lang="en-GB">
                <a:latin typeface="Arial" charset="0"/>
                <a:ea typeface="MS PGothic" charset="0"/>
              </a:rPr>
              <a:t>End to end and regular testing are required.</a:t>
            </a:r>
          </a:p>
        </p:txBody>
      </p:sp>
    </p:spTree>
    <p:extLst>
      <p:ext uri="{BB962C8B-B14F-4D97-AF65-F5344CB8AC3E}">
        <p14:creationId xmlns:p14="http://schemas.microsoft.com/office/powerpoint/2010/main" val="356145613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178" name="Rectangle 2"/>
          <p:cNvSpPr>
            <a:spLocks noGrp="1" noChangeArrowheads="1"/>
          </p:cNvSpPr>
          <p:nvPr>
            <p:ph type="title"/>
          </p:nvPr>
        </p:nvSpPr>
        <p:spPr/>
        <p:txBody>
          <a:bodyPr/>
          <a:lstStyle/>
          <a:p>
            <a:pPr eaLnBrk="1" fontAlgn="auto" hangingPunct="1">
              <a:spcAft>
                <a:spcPts val="0"/>
              </a:spcAft>
              <a:defRPr/>
            </a:pPr>
            <a:r>
              <a:rPr lang="en-GB">
                <a:ea typeface="+mj-ea"/>
                <a:cs typeface="+mj-cs"/>
              </a:rPr>
              <a:t>Monitoring Tools</a:t>
            </a:r>
            <a:endParaRPr lang="en-US">
              <a:ea typeface="+mj-ea"/>
              <a:cs typeface="+mj-cs"/>
            </a:endParaRPr>
          </a:p>
        </p:txBody>
      </p:sp>
      <p:pic>
        <p:nvPicPr>
          <p:cNvPr id="26626"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341438"/>
            <a:ext cx="9185275" cy="3382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5995551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dirty="0" smtClean="0">
                <a:ea typeface="+mj-ea"/>
                <a:cs typeface="+mj-cs"/>
              </a:rPr>
              <a:t>What can be monitored?</a:t>
            </a:r>
            <a:endParaRPr lang="en-US" dirty="0">
              <a:ea typeface="+mj-ea"/>
              <a:cs typeface="+mj-cs"/>
            </a:endParaRPr>
          </a:p>
        </p:txBody>
      </p:sp>
      <p:sp>
        <p:nvSpPr>
          <p:cNvPr id="28674" name="Rectangle 5"/>
          <p:cNvSpPr txBox="1">
            <a:spLocks noChangeArrowheads="1"/>
          </p:cNvSpPr>
          <p:nvPr/>
        </p:nvSpPr>
        <p:spPr bwMode="auto">
          <a:xfrm>
            <a:off x="827088" y="1773238"/>
            <a:ext cx="7693025" cy="460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182563" indent="-182563" eaLnBrk="0" hangingPunct="0">
              <a:defRPr sz="2400">
                <a:solidFill>
                  <a:schemeClr val="tx1"/>
                </a:solidFill>
                <a:latin typeface="Tahoma" charset="0"/>
                <a:ea typeface="MS PGothic" charset="0"/>
                <a:cs typeface="MS PGothic" charset="0"/>
              </a:defRPr>
            </a:lvl1pPr>
            <a:lvl2pPr indent="-182563" eaLnBrk="0" hangingPunct="0">
              <a:defRPr sz="2400">
                <a:solidFill>
                  <a:schemeClr val="tx1"/>
                </a:solidFill>
                <a:latin typeface="Tahoma" charset="0"/>
                <a:ea typeface="MS PGothic" charset="0"/>
                <a:cs typeface="MS PGothic" charset="0"/>
              </a:defRPr>
            </a:lvl2pPr>
            <a:lvl3pPr marL="730250" indent="-182563" eaLnBrk="0" hangingPunct="0">
              <a:defRPr sz="2400">
                <a:solidFill>
                  <a:schemeClr val="tx1"/>
                </a:solidFill>
                <a:latin typeface="Tahoma" charset="0"/>
                <a:ea typeface="MS PGothic" charset="0"/>
                <a:cs typeface="MS PGothic" charset="0"/>
              </a:defRPr>
            </a:lvl3pPr>
            <a:lvl4pPr marL="1600200" indent="-228600" eaLnBrk="0" hangingPunct="0">
              <a:defRPr sz="2400">
                <a:solidFill>
                  <a:schemeClr val="tx1"/>
                </a:solidFill>
                <a:latin typeface="Tahoma" charset="0"/>
                <a:ea typeface="MS PGothic" charset="0"/>
                <a:cs typeface="MS PGothic" charset="0"/>
              </a:defRPr>
            </a:lvl4pPr>
            <a:lvl5pPr marL="2057400" indent="-228600" eaLnBrk="0" hangingPunct="0">
              <a:defRPr sz="2400">
                <a:solidFill>
                  <a:schemeClr val="tx1"/>
                </a:solidFill>
                <a:latin typeface="Tahoma"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ahoma"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ahoma"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ahoma"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ahoma" charset="0"/>
                <a:ea typeface="MS PGothic" charset="0"/>
                <a:cs typeface="MS PGothic" charset="0"/>
              </a:defRPr>
            </a:lvl9pPr>
          </a:lstStyle>
          <a:p>
            <a:pPr eaLnBrk="1" hangingPunct="1">
              <a:spcBef>
                <a:spcPct val="20000"/>
              </a:spcBef>
              <a:buClr>
                <a:schemeClr val="accent1"/>
              </a:buClr>
              <a:buSzPct val="85000"/>
              <a:buFont typeface="Arial" charset="0"/>
              <a:buChar char="•"/>
            </a:pPr>
            <a:r>
              <a:rPr lang="en-GB" sz="1400">
                <a:latin typeface="Arial" charset="0"/>
              </a:rPr>
              <a:t>Monitoring Tools assist with automating web site monitoring:</a:t>
            </a:r>
          </a:p>
          <a:p>
            <a:pPr eaLnBrk="1" hangingPunct="1">
              <a:spcBef>
                <a:spcPct val="20000"/>
              </a:spcBef>
              <a:buClr>
                <a:schemeClr val="accent1"/>
              </a:buClr>
              <a:buSzPct val="85000"/>
              <a:buFont typeface="Arial" charset="0"/>
              <a:buChar char="•"/>
            </a:pPr>
            <a:r>
              <a:rPr lang="en-GB" sz="1400">
                <a:latin typeface="Arial" charset="0"/>
              </a:rPr>
              <a:t> uptime, links, performance etc.</a:t>
            </a:r>
          </a:p>
          <a:p>
            <a:pPr eaLnBrk="1" hangingPunct="1">
              <a:spcBef>
                <a:spcPct val="20000"/>
              </a:spcBef>
              <a:buClr>
                <a:schemeClr val="accent1"/>
              </a:buClr>
              <a:buSzPct val="85000"/>
              <a:buFont typeface="Arial" charset="0"/>
              <a:buChar char="•"/>
            </a:pPr>
            <a:r>
              <a:rPr lang="en-GB" sz="1400">
                <a:latin typeface="Arial" charset="0"/>
                <a:hlinkClick r:id="rId2"/>
              </a:rPr>
              <a:t>http://www.uptrends.com/</a:t>
            </a:r>
            <a:r>
              <a:rPr lang="en-GB" sz="1400">
                <a:latin typeface="Arial" charset="0"/>
              </a:rPr>
              <a:t/>
            </a:r>
            <a:br>
              <a:rPr lang="en-GB" sz="1400">
                <a:latin typeface="Arial" charset="0"/>
              </a:rPr>
            </a:br>
            <a:endParaRPr lang="en-GB" sz="1400">
              <a:latin typeface="Arial" charset="0"/>
            </a:endParaRPr>
          </a:p>
          <a:p>
            <a:pPr lvl="1" eaLnBrk="1" hangingPunct="1">
              <a:spcBef>
                <a:spcPct val="20000"/>
              </a:spcBef>
              <a:buClr>
                <a:schemeClr val="accent1"/>
              </a:buClr>
              <a:buSzPct val="85000"/>
              <a:buFont typeface="Arial" charset="0"/>
              <a:buChar char="•"/>
            </a:pPr>
            <a:r>
              <a:rPr lang="en-GB" sz="1400">
                <a:latin typeface="Arial" charset="0"/>
              </a:rPr>
              <a:t>External Monitoring</a:t>
            </a:r>
          </a:p>
          <a:p>
            <a:pPr lvl="2" eaLnBrk="1" hangingPunct="1">
              <a:spcBef>
                <a:spcPct val="20000"/>
              </a:spcBef>
              <a:buClr>
                <a:schemeClr val="accent1"/>
              </a:buClr>
              <a:buSzPct val="90000"/>
              <a:buFont typeface="Arial" charset="0"/>
              <a:buChar char="•"/>
            </a:pPr>
            <a:r>
              <a:rPr lang="en-GB" sz="1100">
                <a:latin typeface="Arial" charset="0"/>
              </a:rPr>
              <a:t>“ensures that your visitors and customers have around the clock </a:t>
            </a:r>
            <a:r>
              <a:rPr lang="en-GB" sz="1100" u="sng">
                <a:latin typeface="Arial" charset="0"/>
              </a:rPr>
              <a:t>access to your website and web services </a:t>
            </a:r>
            <a:r>
              <a:rPr lang="en-GB" sz="1100">
                <a:latin typeface="Arial" charset="0"/>
              </a:rPr>
              <a:t>as intended. Do not lose visitors, revenue and customers because of </a:t>
            </a:r>
            <a:r>
              <a:rPr lang="en-GB" sz="1100" u="sng">
                <a:latin typeface="Arial" charset="0"/>
              </a:rPr>
              <a:t>downtime</a:t>
            </a:r>
            <a:r>
              <a:rPr lang="en-GB" sz="1100">
                <a:latin typeface="Arial" charset="0"/>
              </a:rPr>
              <a:t> and slow website </a:t>
            </a:r>
            <a:r>
              <a:rPr lang="en-GB" sz="1100" u="sng">
                <a:latin typeface="Arial" charset="0"/>
              </a:rPr>
              <a:t>pages</a:t>
            </a:r>
            <a:r>
              <a:rPr lang="en-GB" sz="1100">
                <a:latin typeface="Arial" charset="0"/>
              </a:rPr>
              <a:t>”</a:t>
            </a:r>
            <a:br>
              <a:rPr lang="en-GB" sz="1100">
                <a:latin typeface="Arial" charset="0"/>
              </a:rPr>
            </a:br>
            <a:endParaRPr lang="en-GB" sz="1100">
              <a:latin typeface="Arial" charset="0"/>
            </a:endParaRPr>
          </a:p>
          <a:p>
            <a:pPr lvl="1" eaLnBrk="1" hangingPunct="1">
              <a:spcBef>
                <a:spcPct val="20000"/>
              </a:spcBef>
              <a:buClr>
                <a:schemeClr val="accent1"/>
              </a:buClr>
              <a:buSzPct val="85000"/>
              <a:buFont typeface="Arial" charset="0"/>
              <a:buChar char="•"/>
            </a:pPr>
            <a:r>
              <a:rPr lang="en-GB" sz="1400">
                <a:latin typeface="Arial" charset="0"/>
              </a:rPr>
              <a:t>Transaction Monitoring</a:t>
            </a:r>
          </a:p>
          <a:p>
            <a:pPr lvl="2" eaLnBrk="1" hangingPunct="1">
              <a:spcBef>
                <a:spcPct val="20000"/>
              </a:spcBef>
              <a:buClr>
                <a:schemeClr val="accent1"/>
              </a:buClr>
              <a:buSzPct val="90000"/>
              <a:buFont typeface="Arial" charset="0"/>
              <a:buChar char="•"/>
            </a:pPr>
            <a:r>
              <a:rPr lang="en-GB" sz="1100">
                <a:latin typeface="Arial" charset="0"/>
              </a:rPr>
              <a:t>“help you to monitor, diagnose, notify and receive detailed reports on the </a:t>
            </a:r>
            <a:r>
              <a:rPr lang="en-GB" sz="1100" u="sng">
                <a:latin typeface="Arial" charset="0"/>
              </a:rPr>
              <a:t>performance of your shopping cart</a:t>
            </a:r>
            <a:r>
              <a:rPr lang="en-GB" sz="1100">
                <a:latin typeface="Arial" charset="0"/>
              </a:rPr>
              <a:t>, </a:t>
            </a:r>
            <a:r>
              <a:rPr lang="en-GB" sz="1100" u="sng">
                <a:latin typeface="Arial" charset="0"/>
              </a:rPr>
              <a:t>registration forms, logins and online services</a:t>
            </a:r>
            <a:r>
              <a:rPr lang="en-GB" sz="1100">
                <a:latin typeface="Arial" charset="0"/>
              </a:rPr>
              <a:t>”</a:t>
            </a:r>
            <a:br>
              <a:rPr lang="en-GB" sz="1100">
                <a:latin typeface="Arial" charset="0"/>
              </a:rPr>
            </a:br>
            <a:endParaRPr lang="en-GB" sz="1100">
              <a:latin typeface="Arial" charset="0"/>
            </a:endParaRPr>
          </a:p>
          <a:p>
            <a:pPr lvl="1" eaLnBrk="1" hangingPunct="1">
              <a:spcBef>
                <a:spcPct val="20000"/>
              </a:spcBef>
              <a:buClr>
                <a:schemeClr val="accent1"/>
              </a:buClr>
              <a:buSzPct val="85000"/>
              <a:buFont typeface="Arial" charset="0"/>
              <a:buChar char="•"/>
            </a:pPr>
            <a:r>
              <a:rPr lang="en-GB" sz="1400">
                <a:latin typeface="Arial" charset="0"/>
              </a:rPr>
              <a:t>Page checking</a:t>
            </a:r>
          </a:p>
          <a:p>
            <a:pPr lvl="2" eaLnBrk="1" hangingPunct="1">
              <a:spcBef>
                <a:spcPct val="20000"/>
              </a:spcBef>
              <a:buClr>
                <a:schemeClr val="accent1"/>
              </a:buClr>
              <a:buSzPct val="90000"/>
              <a:buFont typeface="Arial" charset="0"/>
              <a:buChar char="•"/>
            </a:pPr>
            <a:r>
              <a:rPr lang="en-GB" sz="1100">
                <a:latin typeface="Arial" charset="0"/>
              </a:rPr>
              <a:t>“identify </a:t>
            </a:r>
            <a:r>
              <a:rPr lang="en-GB" sz="1100" u="sng">
                <a:latin typeface="Arial" charset="0"/>
              </a:rPr>
              <a:t>bottlenecks</a:t>
            </a:r>
            <a:r>
              <a:rPr lang="en-GB" sz="1100">
                <a:latin typeface="Arial" charset="0"/>
              </a:rPr>
              <a:t> on your web pages from the end-user perspective. It not only shows the response time of a webpage from the end-user perspective, but also shows the DNS and connection time, total download time and total </a:t>
            </a:r>
            <a:r>
              <a:rPr lang="en-GB" sz="1100" u="sng">
                <a:latin typeface="Arial" charset="0"/>
              </a:rPr>
              <a:t>size of all elements on the page</a:t>
            </a:r>
            <a:r>
              <a:rPr lang="en-GB" sz="1100">
                <a:latin typeface="Arial" charset="0"/>
              </a:rPr>
              <a:t>. “</a:t>
            </a:r>
            <a:br>
              <a:rPr lang="en-GB" sz="1100">
                <a:latin typeface="Arial" charset="0"/>
              </a:rPr>
            </a:br>
            <a:endParaRPr lang="en-GB" sz="1100">
              <a:latin typeface="Arial" charset="0"/>
            </a:endParaRPr>
          </a:p>
          <a:p>
            <a:pPr lvl="1" eaLnBrk="1" hangingPunct="1">
              <a:spcBef>
                <a:spcPct val="20000"/>
              </a:spcBef>
              <a:buClr>
                <a:schemeClr val="accent1"/>
              </a:buClr>
              <a:buSzPct val="85000"/>
              <a:buFont typeface="Arial" charset="0"/>
              <a:buChar char="•"/>
            </a:pPr>
            <a:r>
              <a:rPr lang="en-GB" sz="1400">
                <a:latin typeface="Arial" charset="0"/>
              </a:rPr>
              <a:t>Browser Monitoring</a:t>
            </a:r>
          </a:p>
          <a:p>
            <a:pPr lvl="2" eaLnBrk="1" hangingPunct="1">
              <a:spcBef>
                <a:spcPct val="20000"/>
              </a:spcBef>
              <a:buClr>
                <a:schemeClr val="accent1"/>
              </a:buClr>
              <a:buSzPct val="90000"/>
              <a:buFont typeface="Arial" charset="0"/>
              <a:buChar char="•"/>
            </a:pPr>
            <a:r>
              <a:rPr lang="en-GB" sz="1100">
                <a:latin typeface="Arial" charset="0"/>
              </a:rPr>
              <a:t>“uses an actual browser to monitor the performance and transactions of your website. So, we </a:t>
            </a:r>
            <a:r>
              <a:rPr lang="en-GB" sz="1100" u="sng">
                <a:latin typeface="Arial" charset="0"/>
              </a:rPr>
              <a:t>experience the site exactly the way your visitors, users and customers do</a:t>
            </a:r>
            <a:r>
              <a:rPr lang="en-GB" sz="1100">
                <a:latin typeface="Arial" charset="0"/>
              </a:rPr>
              <a:t>. Additionally, we monitor your website from many different cities in different countries worldwide, starting up a real browser each time we monitor one or multiple pages of a website.”</a:t>
            </a:r>
            <a:endParaRPr lang="en-GB" altLang="ja-JP" sz="1100">
              <a:latin typeface="Arial" charset="0"/>
            </a:endParaRPr>
          </a:p>
          <a:p>
            <a:pPr lvl="2" eaLnBrk="1" hangingPunct="1">
              <a:spcBef>
                <a:spcPct val="20000"/>
              </a:spcBef>
              <a:buClr>
                <a:schemeClr val="accent1"/>
              </a:buClr>
              <a:buSzPct val="90000"/>
              <a:buFont typeface="Arial" charset="0"/>
              <a:buChar char="•"/>
            </a:pPr>
            <a:endParaRPr lang="en-GB" sz="1100">
              <a:latin typeface="Arial" charset="0"/>
            </a:endParaRPr>
          </a:p>
          <a:p>
            <a:pPr lvl="1" eaLnBrk="1" hangingPunct="1">
              <a:spcBef>
                <a:spcPct val="20000"/>
              </a:spcBef>
              <a:buClr>
                <a:schemeClr val="accent1"/>
              </a:buClr>
              <a:buSzPct val="85000"/>
              <a:buFont typeface="Arial" charset="0"/>
              <a:buChar char="•"/>
            </a:pPr>
            <a:endParaRPr lang="en-GB" sz="1400">
              <a:latin typeface="Arial" charset="0"/>
            </a:endParaRPr>
          </a:p>
        </p:txBody>
      </p:sp>
    </p:spTree>
    <p:extLst>
      <p:ext uri="{BB962C8B-B14F-4D97-AF65-F5344CB8AC3E}">
        <p14:creationId xmlns:p14="http://schemas.microsoft.com/office/powerpoint/2010/main" val="238735590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106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6275" y="404813"/>
            <a:ext cx="7650163" cy="6162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spTree>
    <p:extLst>
      <p:ext uri="{BB962C8B-B14F-4D97-AF65-F5344CB8AC3E}">
        <p14:creationId xmlns:p14="http://schemas.microsoft.com/office/powerpoint/2010/main" val="85869041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208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2988" y="933450"/>
            <a:ext cx="7058025" cy="4991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spTree>
    <p:extLst>
      <p:ext uri="{BB962C8B-B14F-4D97-AF65-F5344CB8AC3E}">
        <p14:creationId xmlns:p14="http://schemas.microsoft.com/office/powerpoint/2010/main" val="299524183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310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2875" y="733425"/>
            <a:ext cx="8858250" cy="539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spTree>
    <p:extLst>
      <p:ext uri="{BB962C8B-B14F-4D97-AF65-F5344CB8AC3E}">
        <p14:creationId xmlns:p14="http://schemas.microsoft.com/office/powerpoint/2010/main" val="15928114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Content Placeholder 2"/>
          <p:cNvSpPr>
            <a:spLocks noGrp="1"/>
          </p:cNvSpPr>
          <p:nvPr>
            <p:ph idx="1"/>
          </p:nvPr>
        </p:nvSpPr>
        <p:spPr>
          <a:xfrm>
            <a:off x="457200" y="1600200"/>
            <a:ext cx="8229600" cy="1684338"/>
          </a:xfrm>
        </p:spPr>
        <p:txBody>
          <a:bodyPr>
            <a:normAutofit fontScale="92500"/>
          </a:bodyPr>
          <a:lstStyle/>
          <a:p>
            <a:pPr marL="0" indent="0" algn="ctr">
              <a:buFont typeface="Arial" charset="0"/>
              <a:buNone/>
            </a:pPr>
            <a:r>
              <a:rPr lang="en-US">
                <a:latin typeface="Arial" charset="0"/>
                <a:ea typeface="MS PGothic" charset="0"/>
              </a:rPr>
              <a:t>SO THERE ARE PLENTY OF APPLICATIONS TO TEST AND MONITOR A SITES PERFORMANCE AND ACCESSIBILITY</a:t>
            </a:r>
          </a:p>
        </p:txBody>
      </p:sp>
    </p:spTree>
    <p:extLst>
      <p:ext uri="{BB962C8B-B14F-4D97-AF65-F5344CB8AC3E}">
        <p14:creationId xmlns:p14="http://schemas.microsoft.com/office/powerpoint/2010/main" val="2169344118"/>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0274" name="Rectangle 2"/>
          <p:cNvSpPr>
            <a:spLocks noGrp="1" noChangeArrowheads="1"/>
          </p:cNvSpPr>
          <p:nvPr>
            <p:ph type="title"/>
          </p:nvPr>
        </p:nvSpPr>
        <p:spPr/>
        <p:txBody>
          <a:bodyPr/>
          <a:lstStyle/>
          <a:p>
            <a:pPr eaLnBrk="1" fontAlgn="auto" hangingPunct="1">
              <a:spcAft>
                <a:spcPts val="0"/>
              </a:spcAft>
              <a:defRPr/>
            </a:pPr>
            <a:r>
              <a:rPr lang="en-GB" dirty="0">
                <a:solidFill>
                  <a:srgbClr val="FF0000"/>
                </a:solidFill>
                <a:ea typeface="+mj-ea"/>
                <a:cs typeface="+mj-cs"/>
              </a:rPr>
              <a:t>Visibility</a:t>
            </a:r>
            <a:endParaRPr lang="en-US" dirty="0">
              <a:solidFill>
                <a:srgbClr val="FF0000"/>
              </a:solidFill>
              <a:ea typeface="+mj-ea"/>
              <a:cs typeface="+mj-cs"/>
            </a:endParaRPr>
          </a:p>
        </p:txBody>
      </p:sp>
      <p:sp>
        <p:nvSpPr>
          <p:cNvPr id="310275" name="Rectangle 3"/>
          <p:cNvSpPr>
            <a:spLocks noGrp="1" noChangeArrowheads="1"/>
          </p:cNvSpPr>
          <p:nvPr>
            <p:ph idx="1"/>
          </p:nvPr>
        </p:nvSpPr>
        <p:spPr/>
        <p:txBody>
          <a:bodyPr rtlCol="0">
            <a:normAutofit/>
          </a:bodyPr>
          <a:lstStyle/>
          <a:p>
            <a:pPr marL="182880" indent="-182880" eaLnBrk="1" fontAlgn="auto" hangingPunct="1">
              <a:spcAft>
                <a:spcPts val="0"/>
              </a:spcAft>
              <a:buFont typeface="Arial" pitchFamily="34" charset="0"/>
              <a:buChar char="•"/>
              <a:defRPr/>
            </a:pPr>
            <a:r>
              <a:rPr lang="en-GB" sz="2900" dirty="0">
                <a:ea typeface="+mn-ea"/>
                <a:cs typeface="+mn-cs"/>
              </a:rPr>
              <a:t>Search Engines</a:t>
            </a:r>
          </a:p>
          <a:p>
            <a:pPr lvl="1" indent="-182880" eaLnBrk="1" fontAlgn="auto" hangingPunct="1">
              <a:spcAft>
                <a:spcPts val="0"/>
              </a:spcAft>
              <a:buFont typeface="Arial" pitchFamily="34" charset="0"/>
              <a:buChar char="•"/>
              <a:defRPr/>
            </a:pPr>
            <a:r>
              <a:rPr lang="en-GB" sz="2500" dirty="0" smtClean="0">
                <a:solidFill>
                  <a:schemeClr val="tx1">
                    <a:lumMod val="90000"/>
                    <a:lumOff val="10000"/>
                  </a:schemeClr>
                </a:solidFill>
                <a:ea typeface="+mn-ea"/>
                <a:cs typeface="+mn-cs"/>
              </a:rPr>
              <a:t>95</a:t>
            </a:r>
            <a:r>
              <a:rPr lang="en-GB" sz="2500" dirty="0">
                <a:solidFill>
                  <a:schemeClr val="tx1">
                    <a:lumMod val="90000"/>
                    <a:lumOff val="10000"/>
                  </a:schemeClr>
                </a:solidFill>
                <a:ea typeface="+mn-ea"/>
                <a:cs typeface="+mn-cs"/>
              </a:rPr>
              <a:t>% of information seeking on the Internet is done through search engines.</a:t>
            </a:r>
          </a:p>
          <a:p>
            <a:pPr lvl="1" indent="-182880" eaLnBrk="1" fontAlgn="auto" hangingPunct="1">
              <a:spcAft>
                <a:spcPts val="0"/>
              </a:spcAft>
              <a:buFont typeface="Arial" pitchFamily="34" charset="0"/>
              <a:buChar char="•"/>
              <a:defRPr/>
            </a:pPr>
            <a:endParaRPr lang="en-GB" sz="2500" dirty="0">
              <a:solidFill>
                <a:srgbClr val="FFFF00"/>
              </a:solidFill>
              <a:ea typeface="+mn-ea"/>
              <a:cs typeface="+mn-cs"/>
            </a:endParaRPr>
          </a:p>
          <a:p>
            <a:pPr marL="182880" indent="-182880" eaLnBrk="1" fontAlgn="auto" hangingPunct="1">
              <a:spcAft>
                <a:spcPts val="0"/>
              </a:spcAft>
              <a:buFont typeface="Wingdings" charset="0"/>
              <a:buNone/>
              <a:defRPr/>
            </a:pPr>
            <a:r>
              <a:rPr lang="en-GB" dirty="0">
                <a:ea typeface="+mn-ea"/>
                <a:cs typeface="+mn-cs"/>
              </a:rPr>
              <a:t>Which search engines are most important?</a:t>
            </a:r>
          </a:p>
          <a:p>
            <a:pPr marL="182880" indent="-182880" eaLnBrk="1" fontAlgn="auto" hangingPunct="1">
              <a:spcAft>
                <a:spcPts val="0"/>
              </a:spcAft>
              <a:buFont typeface="Wingdings" charset="0"/>
              <a:buNone/>
              <a:defRPr/>
            </a:pPr>
            <a:endParaRPr lang="en-GB" dirty="0">
              <a:ea typeface="+mn-ea"/>
              <a:cs typeface="+mn-cs"/>
            </a:endParaRPr>
          </a:p>
          <a:p>
            <a:pPr marL="182880" indent="-182880" eaLnBrk="1" fontAlgn="auto" hangingPunct="1">
              <a:spcAft>
                <a:spcPts val="0"/>
              </a:spcAft>
              <a:buFont typeface="Wingdings" charset="0"/>
              <a:buNone/>
              <a:defRPr/>
            </a:pPr>
            <a:r>
              <a:rPr lang="en-GB" dirty="0" smtClean="0">
                <a:ea typeface="+mn-ea"/>
                <a:cs typeface="+mn-cs"/>
              </a:rPr>
              <a:t>Perform a quick search and try to find data on the most important search engines. (</a:t>
            </a:r>
            <a:r>
              <a:rPr lang="en-GB" dirty="0">
                <a:ea typeface="+mn-ea"/>
                <a:cs typeface="+mn-cs"/>
              </a:rPr>
              <a:t>5</a:t>
            </a:r>
            <a:r>
              <a:rPr lang="en-GB" dirty="0" smtClean="0">
                <a:ea typeface="+mn-ea"/>
                <a:cs typeface="+mn-cs"/>
              </a:rPr>
              <a:t> </a:t>
            </a:r>
            <a:r>
              <a:rPr lang="en-GB" dirty="0" err="1" smtClean="0">
                <a:ea typeface="+mn-ea"/>
                <a:cs typeface="+mn-cs"/>
              </a:rPr>
              <a:t>mins</a:t>
            </a:r>
            <a:r>
              <a:rPr lang="en-GB" dirty="0" smtClean="0">
                <a:ea typeface="+mn-ea"/>
                <a:cs typeface="+mn-cs"/>
              </a:rPr>
              <a:t>)</a:t>
            </a:r>
            <a:endParaRPr lang="en-GB" dirty="0">
              <a:ea typeface="+mn-ea"/>
              <a:cs typeface="+mn-cs"/>
            </a:endParaRPr>
          </a:p>
          <a:p>
            <a:pPr marL="182880" indent="-182880" eaLnBrk="1" fontAlgn="auto" hangingPunct="1">
              <a:spcAft>
                <a:spcPts val="0"/>
              </a:spcAft>
              <a:buFont typeface="Wingdings" charset="0"/>
              <a:buNone/>
              <a:defRPr/>
            </a:pPr>
            <a:endParaRPr lang="en-US" i="1" dirty="0">
              <a:ea typeface="+mn-ea"/>
              <a:cs typeface="+mn-cs"/>
            </a:endParaRPr>
          </a:p>
          <a:p>
            <a:pPr lvl="1" indent="-182880" eaLnBrk="1" fontAlgn="auto" hangingPunct="1">
              <a:spcAft>
                <a:spcPts val="0"/>
              </a:spcAft>
              <a:buFont typeface="Arial" pitchFamily="34" charset="0"/>
              <a:buChar char="•"/>
              <a:defRPr/>
            </a:pPr>
            <a:endParaRPr lang="en-GB" dirty="0">
              <a:ea typeface="+mn-ea"/>
              <a:cs typeface="+mn-cs"/>
            </a:endParaRPr>
          </a:p>
          <a:p>
            <a:pPr marL="182880" indent="-182880" eaLnBrk="1" fontAlgn="auto" hangingPunct="1">
              <a:spcAft>
                <a:spcPts val="0"/>
              </a:spcAft>
              <a:buFont typeface="Arial" pitchFamily="34" charset="0"/>
              <a:buChar char="•"/>
              <a:defRPr/>
            </a:pPr>
            <a:endParaRPr lang="en-US" dirty="0">
              <a:ea typeface="+mn-ea"/>
              <a:cs typeface="+mn-cs"/>
            </a:endParaRPr>
          </a:p>
        </p:txBody>
      </p:sp>
    </p:spTree>
    <p:extLst>
      <p:ext uri="{BB962C8B-B14F-4D97-AF65-F5344CB8AC3E}">
        <p14:creationId xmlns:p14="http://schemas.microsoft.com/office/powerpoint/2010/main" val="1201469887"/>
      </p:ext>
    </p:extLst>
  </p:cSld>
  <p:clrMapOvr>
    <a:masterClrMapping/>
  </p:clrMapOvr>
  <p:timing>
    <p:tnLst>
      <p:par>
        <p:cTn xmlns:p14="http://schemas.microsoft.com/office/powerpoint/2010/mai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2322" name="Rectangle 2"/>
          <p:cNvSpPr>
            <a:spLocks noGrp="1" noChangeArrowheads="1"/>
          </p:cNvSpPr>
          <p:nvPr>
            <p:ph type="title"/>
          </p:nvPr>
        </p:nvSpPr>
        <p:spPr>
          <a:xfrm>
            <a:off x="457200" y="274638"/>
            <a:ext cx="8229600" cy="777875"/>
          </a:xfrm>
        </p:spPr>
        <p:txBody>
          <a:bodyPr/>
          <a:lstStyle/>
          <a:p>
            <a:pPr eaLnBrk="1" fontAlgn="auto" hangingPunct="1">
              <a:spcAft>
                <a:spcPts val="0"/>
              </a:spcAft>
              <a:defRPr/>
            </a:pPr>
            <a:r>
              <a:rPr lang="en-GB">
                <a:ea typeface="+mj-ea"/>
                <a:cs typeface="+mj-cs"/>
              </a:rPr>
              <a:t>Search Engine visibility</a:t>
            </a:r>
            <a:endParaRPr lang="en-US">
              <a:ea typeface="+mj-ea"/>
              <a:cs typeface="+mj-cs"/>
            </a:endParaRPr>
          </a:p>
        </p:txBody>
      </p:sp>
      <p:sp>
        <p:nvSpPr>
          <p:cNvPr id="34818" name="Rectangle 3"/>
          <p:cNvSpPr>
            <a:spLocks noGrp="1" noChangeArrowheads="1"/>
          </p:cNvSpPr>
          <p:nvPr>
            <p:ph idx="1"/>
          </p:nvPr>
        </p:nvSpPr>
        <p:spPr>
          <a:xfrm>
            <a:off x="395288" y="1268413"/>
            <a:ext cx="8229600" cy="5184775"/>
          </a:xfrm>
        </p:spPr>
        <p:txBody>
          <a:bodyPr/>
          <a:lstStyle/>
          <a:p>
            <a:pPr marL="914400" lvl="1" indent="-457200" eaLnBrk="1" hangingPunct="1">
              <a:lnSpc>
                <a:spcPct val="80000"/>
              </a:lnSpc>
              <a:buFontTx/>
              <a:buNone/>
            </a:pPr>
            <a:r>
              <a:rPr lang="en-GB" sz="1400">
                <a:latin typeface="Arial" charset="0"/>
                <a:ea typeface="MS PGothic" charset="0"/>
              </a:rPr>
              <a:t> How do they work?</a:t>
            </a:r>
          </a:p>
          <a:p>
            <a:pPr marL="533400" indent="-533400" eaLnBrk="1" hangingPunct="1">
              <a:lnSpc>
                <a:spcPct val="80000"/>
              </a:lnSpc>
              <a:buFont typeface="Wingdings" charset="0"/>
              <a:buNone/>
            </a:pPr>
            <a:r>
              <a:rPr lang="en-GB" sz="1400">
                <a:latin typeface="Arial" charset="0"/>
                <a:ea typeface="MS PGothic" charset="0"/>
              </a:rPr>
              <a:t>and</a:t>
            </a:r>
          </a:p>
          <a:p>
            <a:pPr marL="533400" indent="-533400" eaLnBrk="1" hangingPunct="1">
              <a:lnSpc>
                <a:spcPct val="80000"/>
              </a:lnSpc>
              <a:buFont typeface="Wingdings" charset="0"/>
              <a:buNone/>
            </a:pPr>
            <a:r>
              <a:rPr lang="en-GB" sz="1400">
                <a:latin typeface="Arial" charset="0"/>
                <a:ea typeface="MS PGothic" charset="0"/>
              </a:rPr>
              <a:t>	What do you need to do to improve your visibility?</a:t>
            </a:r>
          </a:p>
          <a:p>
            <a:pPr marL="533400" indent="-533400" eaLnBrk="1" hangingPunct="1">
              <a:lnSpc>
                <a:spcPct val="80000"/>
              </a:lnSpc>
              <a:buFont typeface="Wingdings" charset="0"/>
              <a:buNone/>
            </a:pPr>
            <a:endParaRPr lang="en-GB" sz="1400">
              <a:latin typeface="Arial" charset="0"/>
              <a:ea typeface="MS PGothic" charset="0"/>
            </a:endParaRPr>
          </a:p>
          <a:p>
            <a:pPr marL="533400" indent="-533400" eaLnBrk="1" hangingPunct="1">
              <a:lnSpc>
                <a:spcPct val="80000"/>
              </a:lnSpc>
              <a:buFont typeface="Wingdings" charset="0"/>
              <a:buAutoNum type="arabicPeriod"/>
            </a:pPr>
            <a:endParaRPr lang="en-GB" sz="1400">
              <a:latin typeface="Arial" charset="0"/>
              <a:ea typeface="MS PGothic" charset="0"/>
            </a:endParaRPr>
          </a:p>
          <a:p>
            <a:pPr marL="914400" lvl="1" indent="-457200" eaLnBrk="1" hangingPunct="1">
              <a:lnSpc>
                <a:spcPct val="80000"/>
              </a:lnSpc>
              <a:buFont typeface="Wingdings" charset="0"/>
              <a:buNone/>
            </a:pPr>
            <a:r>
              <a:rPr lang="en-US" sz="1400">
                <a:latin typeface="Arial" charset="0"/>
                <a:ea typeface="MS PGothic" charset="0"/>
              </a:rPr>
              <a:t>	Search engines use programs or intelligent agents, called </a:t>
            </a:r>
            <a:r>
              <a:rPr lang="en-US" sz="1400" b="1">
                <a:latin typeface="Arial" charset="0"/>
                <a:ea typeface="MS PGothic" charset="0"/>
              </a:rPr>
              <a:t>bots</a:t>
            </a:r>
            <a:r>
              <a:rPr lang="en-US" sz="1400">
                <a:latin typeface="Arial" charset="0"/>
                <a:ea typeface="MS PGothic" charset="0"/>
              </a:rPr>
              <a:t>, to actually </a:t>
            </a:r>
            <a:r>
              <a:rPr lang="en-US" sz="1400" u="sng">
                <a:latin typeface="Arial" charset="0"/>
                <a:ea typeface="MS PGothic" charset="0"/>
              </a:rPr>
              <a:t>search the Internet for pages</a:t>
            </a:r>
            <a:r>
              <a:rPr lang="en-US" sz="1400">
                <a:latin typeface="Arial" charset="0"/>
                <a:ea typeface="MS PGothic" charset="0"/>
              </a:rPr>
              <a:t>, which they </a:t>
            </a:r>
            <a:r>
              <a:rPr lang="en-US" sz="1400" u="sng">
                <a:latin typeface="Arial" charset="0"/>
                <a:ea typeface="MS PGothic" charset="0"/>
              </a:rPr>
              <a:t>index using specific parameters</a:t>
            </a:r>
            <a:r>
              <a:rPr lang="en-US" sz="1400">
                <a:latin typeface="Arial" charset="0"/>
                <a:ea typeface="MS PGothic" charset="0"/>
              </a:rPr>
              <a:t> as they read the content. The agent reads the information on every page of your site and then </a:t>
            </a:r>
            <a:r>
              <a:rPr lang="en-US" sz="1400" u="sng">
                <a:latin typeface="Arial" charset="0"/>
                <a:ea typeface="MS PGothic" charset="0"/>
              </a:rPr>
              <a:t>follows the links</a:t>
            </a:r>
            <a:r>
              <a:rPr lang="en-US" sz="1400">
                <a:latin typeface="Arial" charset="0"/>
                <a:ea typeface="MS PGothic" charset="0"/>
              </a:rPr>
              <a:t>.  </a:t>
            </a:r>
          </a:p>
          <a:p>
            <a:pPr marL="914400" lvl="1" indent="-457200" eaLnBrk="1" hangingPunct="1">
              <a:lnSpc>
                <a:spcPct val="80000"/>
              </a:lnSpc>
              <a:buFont typeface="Wingdings" charset="0"/>
              <a:buNone/>
            </a:pPr>
            <a:endParaRPr lang="en-US" sz="1400">
              <a:latin typeface="Arial" charset="0"/>
              <a:ea typeface="MS PGothic" charset="0"/>
            </a:endParaRPr>
          </a:p>
          <a:p>
            <a:pPr marL="914400" lvl="1" indent="-457200" eaLnBrk="1" hangingPunct="1">
              <a:lnSpc>
                <a:spcPct val="80000"/>
              </a:lnSpc>
              <a:buFont typeface="Wingdings" charset="0"/>
              <a:buNone/>
            </a:pPr>
            <a:r>
              <a:rPr lang="en-US" sz="1400">
                <a:latin typeface="Arial" charset="0"/>
                <a:ea typeface="MS PGothic" charset="0"/>
              </a:rPr>
              <a:t>	Google’s spider continually crawls the Web looking for sites to index (eventually finding you) and, of course, </a:t>
            </a:r>
            <a:r>
              <a:rPr lang="en-US" sz="1400" u="sng">
                <a:latin typeface="Arial" charset="0"/>
                <a:ea typeface="MS PGothic" charset="0"/>
              </a:rPr>
              <a:t>indexes sites upon their submission</a:t>
            </a:r>
            <a:r>
              <a:rPr lang="en-US" sz="1400">
                <a:latin typeface="Arial" charset="0"/>
                <a:ea typeface="MS PGothic" charset="0"/>
              </a:rPr>
              <a:t>.</a:t>
            </a:r>
          </a:p>
          <a:p>
            <a:pPr marL="914400" lvl="1" indent="-457200" eaLnBrk="1" hangingPunct="1">
              <a:lnSpc>
                <a:spcPct val="80000"/>
              </a:lnSpc>
              <a:buFont typeface="Wingdings" charset="0"/>
              <a:buNone/>
            </a:pPr>
            <a:endParaRPr lang="en-GB" sz="1400">
              <a:latin typeface="Arial" charset="0"/>
              <a:ea typeface="MS PGothic" charset="0"/>
            </a:endParaRPr>
          </a:p>
          <a:p>
            <a:pPr marL="914400" lvl="1" indent="-457200" eaLnBrk="1" hangingPunct="1">
              <a:lnSpc>
                <a:spcPct val="80000"/>
              </a:lnSpc>
              <a:buFont typeface="Wingdings" charset="0"/>
              <a:buNone/>
            </a:pPr>
            <a:r>
              <a:rPr lang="en-GB" sz="1400">
                <a:latin typeface="Arial" charset="0"/>
                <a:ea typeface="MS PGothic" charset="0"/>
              </a:rPr>
              <a:t>	</a:t>
            </a:r>
          </a:p>
          <a:p>
            <a:pPr marL="914400" lvl="1" indent="-457200" eaLnBrk="1" hangingPunct="1">
              <a:lnSpc>
                <a:spcPct val="80000"/>
              </a:lnSpc>
              <a:buFontTx/>
              <a:buNone/>
            </a:pPr>
            <a:r>
              <a:rPr lang="en-US" sz="1400">
                <a:latin typeface="Arial" charset="0"/>
                <a:ea typeface="MS PGothic" charset="0"/>
              </a:rPr>
              <a:t>	Your odds of being indexed increase significantly if you have a well-developed search engine friendly web site.  #</a:t>
            </a:r>
          </a:p>
          <a:p>
            <a:pPr marL="914400" lvl="1" indent="-457200" eaLnBrk="1" hangingPunct="1">
              <a:lnSpc>
                <a:spcPct val="80000"/>
              </a:lnSpc>
              <a:buFontTx/>
              <a:buNone/>
            </a:pPr>
            <a:endParaRPr lang="en-US" sz="1400">
              <a:latin typeface="Arial" charset="0"/>
              <a:ea typeface="MS PGothic" charset="0"/>
            </a:endParaRPr>
          </a:p>
          <a:p>
            <a:pPr marL="914400" lvl="1" indent="-457200" eaLnBrk="1" hangingPunct="1">
              <a:lnSpc>
                <a:spcPct val="80000"/>
              </a:lnSpc>
              <a:buFontTx/>
              <a:buNone/>
            </a:pPr>
            <a:r>
              <a:rPr lang="en-US" sz="1400">
                <a:latin typeface="Arial" charset="0"/>
                <a:ea typeface="MS PGothic" charset="0"/>
              </a:rPr>
              <a:t>	if you can’t wait you can submit your site and also pay for visibility.</a:t>
            </a:r>
            <a:endParaRPr lang="en-GB" sz="1400">
              <a:latin typeface="Arial" charset="0"/>
              <a:ea typeface="MS PGothic" charset="0"/>
            </a:endParaRPr>
          </a:p>
        </p:txBody>
      </p:sp>
    </p:spTree>
    <p:extLst>
      <p:ext uri="{BB962C8B-B14F-4D97-AF65-F5344CB8AC3E}">
        <p14:creationId xmlns:p14="http://schemas.microsoft.com/office/powerpoint/2010/main" val="1258563120"/>
      </p:ext>
    </p:extLst>
  </p:cSld>
  <p:clrMapOvr>
    <a:masterClrMapping/>
  </p:clrMapOvr>
  <p:timing>
    <p:tnLst>
      <p:par>
        <p:cTn xmlns:p14="http://schemas.microsoft.com/office/powerpoint/2010/mai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8" name="Rectangle 2"/>
          <p:cNvSpPr>
            <a:spLocks noGrp="1" noChangeArrowheads="1"/>
          </p:cNvSpPr>
          <p:nvPr>
            <p:ph type="title"/>
          </p:nvPr>
        </p:nvSpPr>
        <p:spPr/>
        <p:txBody>
          <a:bodyPr/>
          <a:lstStyle/>
          <a:p>
            <a:pPr eaLnBrk="1" fontAlgn="auto" hangingPunct="1">
              <a:spcAft>
                <a:spcPts val="0"/>
              </a:spcAft>
              <a:defRPr/>
            </a:pPr>
            <a:r>
              <a:rPr lang="en-GB">
                <a:ea typeface="+mj-ea"/>
                <a:cs typeface="+mj-cs"/>
              </a:rPr>
              <a:t>How do they work then?</a:t>
            </a:r>
            <a:endParaRPr lang="en-US">
              <a:ea typeface="+mj-ea"/>
              <a:cs typeface="+mj-cs"/>
            </a:endParaRPr>
          </a:p>
        </p:txBody>
      </p:sp>
      <p:sp>
        <p:nvSpPr>
          <p:cNvPr id="316419" name="Rectangle 3"/>
          <p:cNvSpPr>
            <a:spLocks noGrp="1" noChangeArrowheads="1"/>
          </p:cNvSpPr>
          <p:nvPr>
            <p:ph type="body" sz="half" idx="1"/>
          </p:nvPr>
        </p:nvSpPr>
        <p:spPr>
          <a:xfrm>
            <a:off x="0" y="1484313"/>
            <a:ext cx="4038600" cy="4530725"/>
          </a:xfrm>
        </p:spPr>
        <p:txBody>
          <a:bodyPr rtlCol="0">
            <a:normAutofit/>
          </a:bodyPr>
          <a:lstStyle/>
          <a:p>
            <a:pPr marL="731520" lvl="2" indent="-182880" eaLnBrk="1" fontAlgn="auto" hangingPunct="1">
              <a:lnSpc>
                <a:spcPct val="90000"/>
              </a:lnSpc>
              <a:spcAft>
                <a:spcPts val="0"/>
              </a:spcAft>
              <a:buFont typeface="Arial" pitchFamily="34" charset="0"/>
              <a:buChar char="•"/>
              <a:defRPr/>
            </a:pPr>
            <a:r>
              <a:rPr lang="en-US" sz="1200" dirty="0">
                <a:ea typeface="+mn-ea"/>
                <a:cs typeface="+mn-cs"/>
              </a:rPr>
              <a:t>Each search engine has its own unique ranking criteria and its own unique algorithm or formula giving different weighting to each criteria  in its formula. </a:t>
            </a:r>
          </a:p>
          <a:p>
            <a:pPr marL="731520" lvl="2" indent="-182880" eaLnBrk="1" fontAlgn="auto" hangingPunct="1">
              <a:lnSpc>
                <a:spcPct val="90000"/>
              </a:lnSpc>
              <a:spcAft>
                <a:spcPts val="0"/>
              </a:spcAft>
              <a:buFont typeface="Arial" pitchFamily="34" charset="0"/>
              <a:buChar char="•"/>
              <a:defRPr/>
            </a:pPr>
            <a:r>
              <a:rPr lang="en-US" sz="1200" dirty="0">
                <a:ea typeface="+mn-ea"/>
                <a:cs typeface="+mn-cs"/>
              </a:rPr>
              <a:t>For the search engines that you have decided to focus on you have to learn as much as you can about their ranking criteria and relative weighting.</a:t>
            </a:r>
          </a:p>
          <a:p>
            <a:pPr marL="731520" lvl="2" indent="-182880" eaLnBrk="1" fontAlgn="auto" hangingPunct="1">
              <a:lnSpc>
                <a:spcPct val="90000"/>
              </a:lnSpc>
              <a:spcAft>
                <a:spcPts val="0"/>
              </a:spcAft>
              <a:buFont typeface="Arial" pitchFamily="34" charset="0"/>
              <a:buChar char="•"/>
              <a:defRPr/>
            </a:pPr>
            <a:endParaRPr lang="en-GB" sz="1200" dirty="0">
              <a:ea typeface="+mn-ea"/>
              <a:cs typeface="+mn-cs"/>
            </a:endParaRPr>
          </a:p>
          <a:p>
            <a:pPr marL="731520" lvl="2" indent="-182880" eaLnBrk="1" fontAlgn="auto" hangingPunct="1">
              <a:lnSpc>
                <a:spcPct val="90000"/>
              </a:lnSpc>
              <a:spcAft>
                <a:spcPts val="0"/>
              </a:spcAft>
              <a:buFont typeface="Wingdings" charset="0"/>
              <a:buNone/>
              <a:defRPr/>
            </a:pPr>
            <a:r>
              <a:rPr lang="en-GB" sz="1200" dirty="0">
                <a:ea typeface="+mn-ea"/>
                <a:cs typeface="+mn-cs"/>
              </a:rPr>
              <a:t>Attention needs to be paid to your sites:</a:t>
            </a:r>
          </a:p>
          <a:p>
            <a:pPr marL="731520" lvl="2" indent="-182880" eaLnBrk="1" fontAlgn="auto" hangingPunct="1">
              <a:lnSpc>
                <a:spcPct val="90000"/>
              </a:lnSpc>
              <a:spcAft>
                <a:spcPts val="0"/>
              </a:spcAft>
              <a:buFont typeface="Wingdings" charset="0"/>
              <a:buNone/>
              <a:defRPr/>
            </a:pPr>
            <a:endParaRPr lang="en-GB" sz="1200" dirty="0">
              <a:ea typeface="+mn-ea"/>
              <a:cs typeface="+mn-cs"/>
            </a:endParaRPr>
          </a:p>
          <a:p>
            <a:pPr marL="731520" lvl="2" indent="-182880" eaLnBrk="1" fontAlgn="auto" hangingPunct="1">
              <a:lnSpc>
                <a:spcPct val="90000"/>
              </a:lnSpc>
              <a:spcAft>
                <a:spcPts val="0"/>
              </a:spcAft>
              <a:buFont typeface="Arial" pitchFamily="34" charset="0"/>
              <a:buChar char="•"/>
              <a:defRPr/>
            </a:pPr>
            <a:r>
              <a:rPr lang="en-GB" sz="1200" dirty="0">
                <a:solidFill>
                  <a:schemeClr val="bg2">
                    <a:lumMod val="10000"/>
                  </a:schemeClr>
                </a:solidFill>
                <a:ea typeface="+mn-ea"/>
                <a:cs typeface="+mn-cs"/>
              </a:rPr>
              <a:t>Title tags</a:t>
            </a:r>
          </a:p>
          <a:p>
            <a:pPr marL="731520" lvl="2" indent="-182880" eaLnBrk="1" fontAlgn="auto" hangingPunct="1">
              <a:lnSpc>
                <a:spcPct val="90000"/>
              </a:lnSpc>
              <a:spcAft>
                <a:spcPts val="0"/>
              </a:spcAft>
              <a:buFont typeface="Arial" pitchFamily="34" charset="0"/>
              <a:buChar char="•"/>
              <a:defRPr/>
            </a:pPr>
            <a:r>
              <a:rPr lang="en-GB" sz="1200" dirty="0">
                <a:solidFill>
                  <a:schemeClr val="bg2">
                    <a:lumMod val="10000"/>
                  </a:schemeClr>
                </a:solidFill>
                <a:ea typeface="+mn-ea"/>
                <a:cs typeface="+mn-cs"/>
              </a:rPr>
              <a:t>Keyword meta tags</a:t>
            </a:r>
          </a:p>
          <a:p>
            <a:pPr marL="731520" lvl="2" indent="-182880" eaLnBrk="1" fontAlgn="auto" hangingPunct="1">
              <a:lnSpc>
                <a:spcPct val="90000"/>
              </a:lnSpc>
              <a:spcAft>
                <a:spcPts val="0"/>
              </a:spcAft>
              <a:buFont typeface="Arial" pitchFamily="34" charset="0"/>
              <a:buChar char="•"/>
              <a:defRPr/>
            </a:pPr>
            <a:r>
              <a:rPr lang="en-GB" sz="1200" dirty="0">
                <a:solidFill>
                  <a:schemeClr val="bg2">
                    <a:lumMod val="10000"/>
                  </a:schemeClr>
                </a:solidFill>
                <a:ea typeface="+mn-ea"/>
                <a:cs typeface="+mn-cs"/>
              </a:rPr>
              <a:t>Alt tags</a:t>
            </a:r>
          </a:p>
          <a:p>
            <a:pPr marL="731520" lvl="2" indent="-182880" eaLnBrk="1" fontAlgn="auto" hangingPunct="1">
              <a:lnSpc>
                <a:spcPct val="90000"/>
              </a:lnSpc>
              <a:spcAft>
                <a:spcPts val="0"/>
              </a:spcAft>
              <a:buFont typeface="Arial" pitchFamily="34" charset="0"/>
              <a:buChar char="•"/>
              <a:defRPr/>
            </a:pPr>
            <a:r>
              <a:rPr lang="en-GB" sz="1200" dirty="0">
                <a:solidFill>
                  <a:schemeClr val="bg2">
                    <a:lumMod val="10000"/>
                  </a:schemeClr>
                </a:solidFill>
                <a:ea typeface="+mn-ea"/>
                <a:cs typeface="+mn-cs"/>
              </a:rPr>
              <a:t>Links</a:t>
            </a:r>
          </a:p>
          <a:p>
            <a:pPr marL="731520" lvl="2" indent="-182880" eaLnBrk="1" fontAlgn="auto" hangingPunct="1">
              <a:lnSpc>
                <a:spcPct val="90000"/>
              </a:lnSpc>
              <a:spcAft>
                <a:spcPts val="0"/>
              </a:spcAft>
              <a:buFont typeface="Arial" pitchFamily="34" charset="0"/>
              <a:buChar char="•"/>
              <a:defRPr/>
            </a:pPr>
            <a:r>
              <a:rPr lang="en-GB" sz="1200" dirty="0">
                <a:solidFill>
                  <a:schemeClr val="bg2">
                    <a:lumMod val="10000"/>
                  </a:schemeClr>
                </a:solidFill>
                <a:ea typeface="+mn-ea"/>
                <a:cs typeface="+mn-cs"/>
              </a:rPr>
              <a:t>Domain names</a:t>
            </a:r>
          </a:p>
          <a:p>
            <a:pPr marL="731520" lvl="2" indent="-182880" eaLnBrk="1" fontAlgn="auto" hangingPunct="1">
              <a:lnSpc>
                <a:spcPct val="90000"/>
              </a:lnSpc>
              <a:spcAft>
                <a:spcPts val="0"/>
              </a:spcAft>
              <a:buFont typeface="Arial" pitchFamily="34" charset="0"/>
              <a:buChar char="•"/>
              <a:defRPr/>
            </a:pPr>
            <a:r>
              <a:rPr lang="en-GB" sz="1200" dirty="0">
                <a:solidFill>
                  <a:schemeClr val="bg2">
                    <a:lumMod val="10000"/>
                  </a:schemeClr>
                </a:solidFill>
                <a:ea typeface="+mn-ea"/>
                <a:cs typeface="+mn-cs"/>
              </a:rPr>
              <a:t>Body text</a:t>
            </a:r>
          </a:p>
          <a:p>
            <a:pPr marL="731520" lvl="2" indent="-182880" eaLnBrk="1" fontAlgn="auto" hangingPunct="1">
              <a:lnSpc>
                <a:spcPct val="90000"/>
              </a:lnSpc>
              <a:spcAft>
                <a:spcPts val="0"/>
              </a:spcAft>
              <a:buFont typeface="Arial" pitchFamily="34" charset="0"/>
              <a:buChar char="•"/>
              <a:defRPr/>
            </a:pPr>
            <a:endParaRPr lang="en-US" sz="1200" dirty="0">
              <a:solidFill>
                <a:srgbClr val="FFFF00"/>
              </a:solidFill>
              <a:ea typeface="+mn-ea"/>
              <a:cs typeface="+mn-cs"/>
            </a:endParaRPr>
          </a:p>
        </p:txBody>
      </p:sp>
      <p:pic>
        <p:nvPicPr>
          <p:cNvPr id="36867" name="Picture 4"/>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3311525" y="4365625"/>
            <a:ext cx="5832475" cy="1998663"/>
          </a:xfrm>
          <a:noFill/>
        </p:spPr>
      </p:pic>
      <p:pic>
        <p:nvPicPr>
          <p:cNvPr id="36868" name="Picture 5"/>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5364163" y="1700213"/>
            <a:ext cx="3270250" cy="2171700"/>
          </a:xfrm>
          <a:noFill/>
        </p:spPr>
      </p:pic>
    </p:spTree>
    <p:extLst>
      <p:ext uri="{BB962C8B-B14F-4D97-AF65-F5344CB8AC3E}">
        <p14:creationId xmlns:p14="http://schemas.microsoft.com/office/powerpoint/2010/main" val="346521856"/>
      </p:ext>
    </p:extLst>
  </p:cSld>
  <p:clrMapOvr>
    <a:masterClrMapping/>
  </p:clrMapOvr>
  <p:timing>
    <p:tnLst>
      <p:par>
        <p:cTn xmlns:p14="http://schemas.microsoft.com/office/powerpoint/2010/mai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8466" name="Rectangle 2"/>
          <p:cNvSpPr>
            <a:spLocks noGrp="1" noChangeArrowheads="1"/>
          </p:cNvSpPr>
          <p:nvPr>
            <p:ph type="title"/>
          </p:nvPr>
        </p:nvSpPr>
        <p:spPr/>
        <p:txBody>
          <a:bodyPr/>
          <a:lstStyle/>
          <a:p>
            <a:pPr eaLnBrk="1" fontAlgn="auto" hangingPunct="1">
              <a:spcAft>
                <a:spcPts val="0"/>
              </a:spcAft>
              <a:defRPr/>
            </a:pPr>
            <a:r>
              <a:rPr lang="en-GB">
                <a:ea typeface="+mj-ea"/>
                <a:cs typeface="+mj-cs"/>
              </a:rPr>
              <a:t>Case study: Google</a:t>
            </a:r>
            <a:endParaRPr lang="en-US">
              <a:ea typeface="+mj-ea"/>
              <a:cs typeface="+mj-cs"/>
            </a:endParaRPr>
          </a:p>
        </p:txBody>
      </p:sp>
      <p:sp>
        <p:nvSpPr>
          <p:cNvPr id="38914" name="Rectangle 3"/>
          <p:cNvSpPr>
            <a:spLocks noGrp="1" noChangeArrowheads="1"/>
          </p:cNvSpPr>
          <p:nvPr>
            <p:ph type="body" sz="half" idx="1"/>
          </p:nvPr>
        </p:nvSpPr>
        <p:spPr>
          <a:xfrm>
            <a:off x="457200" y="1600200"/>
            <a:ext cx="7715250" cy="4495800"/>
          </a:xfrm>
        </p:spPr>
        <p:txBody>
          <a:bodyPr>
            <a:normAutofit fontScale="92500" lnSpcReduction="10000"/>
          </a:bodyPr>
          <a:lstStyle/>
          <a:p>
            <a:pPr lvl="2" eaLnBrk="1" hangingPunct="1"/>
            <a:r>
              <a:rPr lang="en-US">
                <a:latin typeface="Arial" charset="0"/>
                <a:ea typeface="MS PGothic" charset="0"/>
              </a:rPr>
              <a:t>Google’s main search function looks for the </a:t>
            </a:r>
            <a:r>
              <a:rPr lang="en-US">
                <a:solidFill>
                  <a:srgbClr val="0000FF"/>
                </a:solidFill>
                <a:latin typeface="Arial" charset="0"/>
                <a:ea typeface="MS PGothic" charset="0"/>
              </a:rPr>
              <a:t>keywords</a:t>
            </a:r>
            <a:r>
              <a:rPr lang="en-US">
                <a:latin typeface="Arial" charset="0"/>
                <a:ea typeface="MS PGothic" charset="0"/>
              </a:rPr>
              <a:t> in </a:t>
            </a:r>
            <a:r>
              <a:rPr lang="en-US" u="sng">
                <a:latin typeface="Arial" charset="0"/>
                <a:ea typeface="MS PGothic" charset="0"/>
              </a:rPr>
              <a:t>the visible body text first</a:t>
            </a:r>
            <a:r>
              <a:rPr lang="en-US">
                <a:latin typeface="Arial" charset="0"/>
                <a:ea typeface="MS PGothic" charset="0"/>
              </a:rPr>
              <a:t> </a:t>
            </a:r>
            <a:r>
              <a:rPr lang="en-US" u="sng">
                <a:latin typeface="Arial" charset="0"/>
                <a:ea typeface="MS PGothic" charset="0"/>
              </a:rPr>
              <a:t>then headers tags</a:t>
            </a:r>
            <a:r>
              <a:rPr lang="en-US">
                <a:latin typeface="Arial" charset="0"/>
                <a:ea typeface="MS PGothic" charset="0"/>
              </a:rPr>
              <a:t>, </a:t>
            </a:r>
            <a:r>
              <a:rPr lang="en-US" u="sng">
                <a:latin typeface="Arial" charset="0"/>
                <a:ea typeface="MS PGothic" charset="0"/>
              </a:rPr>
              <a:t>title tags</a:t>
            </a:r>
            <a:r>
              <a:rPr lang="en-US">
                <a:latin typeface="Arial" charset="0"/>
                <a:ea typeface="MS PGothic" charset="0"/>
              </a:rPr>
              <a:t>, </a:t>
            </a:r>
            <a:r>
              <a:rPr lang="en-US" u="sng">
                <a:latin typeface="Arial" charset="0"/>
                <a:ea typeface="MS PGothic" charset="0"/>
              </a:rPr>
              <a:t>Alt tags</a:t>
            </a:r>
            <a:r>
              <a:rPr lang="en-US">
                <a:latin typeface="Arial" charset="0"/>
                <a:ea typeface="MS PGothic" charset="0"/>
              </a:rPr>
              <a:t>, and gives a very </a:t>
            </a:r>
            <a:r>
              <a:rPr lang="en-US" b="1" u="sng">
                <a:latin typeface="Arial" charset="0"/>
                <a:ea typeface="MS PGothic" charset="0"/>
              </a:rPr>
              <a:t>heavy weighting to the link popularity </a:t>
            </a:r>
            <a:r>
              <a:rPr lang="en-US">
                <a:latin typeface="Arial" charset="0"/>
                <a:ea typeface="MS PGothic" charset="0"/>
              </a:rPr>
              <a:t>with extra points for </a:t>
            </a:r>
            <a:r>
              <a:rPr lang="en-US" u="sng">
                <a:latin typeface="Arial" charset="0"/>
                <a:ea typeface="MS PGothic" charset="0"/>
              </a:rPr>
              <a:t>quality of links and relevancy of text around the links</a:t>
            </a:r>
            <a:r>
              <a:rPr lang="en-US">
                <a:latin typeface="Arial" charset="0"/>
                <a:ea typeface="MS PGothic" charset="0"/>
              </a:rPr>
              <a:t>, that is the number of links to your site from other sites on the Internet.</a:t>
            </a:r>
            <a:br>
              <a:rPr lang="en-US">
                <a:latin typeface="Arial" charset="0"/>
                <a:ea typeface="MS PGothic" charset="0"/>
              </a:rPr>
            </a:br>
            <a:endParaRPr lang="en-GB">
              <a:solidFill>
                <a:srgbClr val="FFFF00"/>
              </a:solidFill>
              <a:latin typeface="Arial" charset="0"/>
              <a:ea typeface="MS PGothic" charset="0"/>
            </a:endParaRPr>
          </a:p>
          <a:p>
            <a:pPr lvl="2" eaLnBrk="1" hangingPunct="1"/>
            <a:r>
              <a:rPr lang="en-US">
                <a:latin typeface="Arial" charset="0"/>
                <a:ea typeface="MS PGothic" charset="0"/>
              </a:rPr>
              <a:t>some search engines giving extra points for link relevancy—that is how high the site with the link to your site would rank for the same keyword.</a:t>
            </a:r>
            <a:br>
              <a:rPr lang="en-US">
                <a:latin typeface="Arial" charset="0"/>
                <a:ea typeface="MS PGothic" charset="0"/>
              </a:rPr>
            </a:br>
            <a:endParaRPr lang="en-US">
              <a:latin typeface="Arial" charset="0"/>
              <a:ea typeface="MS PGothic" charset="0"/>
            </a:endParaRPr>
          </a:p>
          <a:p>
            <a:pPr lvl="2" eaLnBrk="1" hangingPunct="1"/>
            <a:r>
              <a:rPr lang="en-US">
                <a:latin typeface="Arial" charset="0"/>
                <a:ea typeface="MS PGothic" charset="0"/>
              </a:rPr>
              <a:t>other points are awarded based on the keywords around the link.</a:t>
            </a:r>
          </a:p>
          <a:p>
            <a:pPr lvl="2" eaLnBrk="1" hangingPunct="1"/>
            <a:endParaRPr lang="en-US">
              <a:latin typeface="Arial" charset="0"/>
              <a:ea typeface="MS PGothic" charset="0"/>
            </a:endParaRPr>
          </a:p>
          <a:p>
            <a:pPr lvl="2" eaLnBrk="1" hangingPunct="1"/>
            <a:endParaRPr lang="en-US">
              <a:latin typeface="Arial" charset="0"/>
              <a:ea typeface="MS PGothic" charset="0"/>
            </a:endParaRPr>
          </a:p>
          <a:p>
            <a:pPr eaLnBrk="1" hangingPunct="1"/>
            <a:endParaRPr lang="en-US">
              <a:latin typeface="Arial" charset="0"/>
              <a:ea typeface="MS PGothic" charset="0"/>
            </a:endParaRPr>
          </a:p>
        </p:txBody>
      </p:sp>
    </p:spTree>
    <p:extLst>
      <p:ext uri="{BB962C8B-B14F-4D97-AF65-F5344CB8AC3E}">
        <p14:creationId xmlns:p14="http://schemas.microsoft.com/office/powerpoint/2010/main" val="770392867"/>
      </p:ext>
    </p:extLst>
  </p:cSld>
  <p:clrMapOvr>
    <a:masterClrMapping/>
  </p:clrMapOvr>
  <p:timing>
    <p:tnLst>
      <p:par>
        <p:cTn xmlns:p14="http://schemas.microsoft.com/office/powerpoint/2010/mai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0514" name="Rectangle 2"/>
          <p:cNvSpPr>
            <a:spLocks noGrp="1" noChangeArrowheads="1"/>
          </p:cNvSpPr>
          <p:nvPr>
            <p:ph type="title"/>
          </p:nvPr>
        </p:nvSpPr>
        <p:spPr>
          <a:xfrm>
            <a:off x="457200" y="274638"/>
            <a:ext cx="8229600" cy="633412"/>
          </a:xfrm>
        </p:spPr>
        <p:txBody>
          <a:bodyPr/>
          <a:lstStyle/>
          <a:p>
            <a:pPr eaLnBrk="1" fontAlgn="auto" hangingPunct="1">
              <a:spcAft>
                <a:spcPts val="0"/>
              </a:spcAft>
              <a:defRPr/>
            </a:pPr>
            <a:r>
              <a:rPr lang="en-GB" sz="3200">
                <a:ea typeface="+mj-ea"/>
                <a:cs typeface="+mj-cs"/>
              </a:rPr>
              <a:t>So keywords</a:t>
            </a:r>
            <a:endParaRPr lang="en-US" sz="3200">
              <a:ea typeface="+mj-ea"/>
              <a:cs typeface="+mj-cs"/>
            </a:endParaRPr>
          </a:p>
        </p:txBody>
      </p:sp>
      <p:sp>
        <p:nvSpPr>
          <p:cNvPr id="40962" name="Rectangle 3"/>
          <p:cNvSpPr>
            <a:spLocks noGrp="1" noChangeArrowheads="1"/>
          </p:cNvSpPr>
          <p:nvPr>
            <p:ph idx="1"/>
          </p:nvPr>
        </p:nvSpPr>
        <p:spPr>
          <a:xfrm>
            <a:off x="323850" y="1268413"/>
            <a:ext cx="8229600" cy="4495800"/>
          </a:xfrm>
        </p:spPr>
        <p:txBody>
          <a:bodyPr/>
          <a:lstStyle/>
          <a:p>
            <a:pPr lvl="1" eaLnBrk="1" hangingPunct="1">
              <a:lnSpc>
                <a:spcPct val="80000"/>
              </a:lnSpc>
            </a:pPr>
            <a:r>
              <a:rPr lang="en-US" sz="1600">
                <a:latin typeface="Arial" charset="0"/>
                <a:ea typeface="MS PGothic" charset="0"/>
              </a:rPr>
              <a:t>A critical step in natural search engine optimization is to </a:t>
            </a:r>
            <a:r>
              <a:rPr lang="en-US" sz="1600">
                <a:solidFill>
                  <a:srgbClr val="0000FF"/>
                </a:solidFill>
                <a:latin typeface="Arial" charset="0"/>
                <a:ea typeface="MS PGothic" charset="0"/>
              </a:rPr>
              <a:t>select the right keywords </a:t>
            </a:r>
            <a:r>
              <a:rPr lang="en-US" sz="1600">
                <a:latin typeface="Arial" charset="0"/>
                <a:ea typeface="MS PGothic" charset="0"/>
              </a:rPr>
              <a:t>for your business, products/services (including descriptive words), and your target market.</a:t>
            </a:r>
            <a:br>
              <a:rPr lang="en-US" sz="1600">
                <a:latin typeface="Arial" charset="0"/>
                <a:ea typeface="MS PGothic" charset="0"/>
              </a:rPr>
            </a:br>
            <a:endParaRPr lang="en-US" sz="1600">
              <a:latin typeface="Arial" charset="0"/>
              <a:ea typeface="MS PGothic" charset="0"/>
            </a:endParaRPr>
          </a:p>
          <a:p>
            <a:pPr lvl="1" eaLnBrk="1" hangingPunct="1">
              <a:lnSpc>
                <a:spcPct val="80000"/>
              </a:lnSpc>
            </a:pPr>
            <a:r>
              <a:rPr lang="en-US" sz="1600">
                <a:latin typeface="Arial" charset="0"/>
                <a:ea typeface="MS PGothic" charset="0"/>
              </a:rPr>
              <a:t>choose keyword phrases that are going </a:t>
            </a:r>
            <a:r>
              <a:rPr lang="en-US" sz="1600">
                <a:solidFill>
                  <a:srgbClr val="0000FF"/>
                </a:solidFill>
                <a:latin typeface="Arial" charset="0"/>
                <a:ea typeface="MS PGothic" charset="0"/>
              </a:rPr>
              <a:t>to bring sustainable targeted traffic </a:t>
            </a:r>
            <a:r>
              <a:rPr lang="en-US" sz="1600">
                <a:latin typeface="Arial" charset="0"/>
                <a:ea typeface="MS PGothic" charset="0"/>
              </a:rPr>
              <a:t>consisting of potential customers—not just anything and everything.</a:t>
            </a:r>
            <a:br>
              <a:rPr lang="en-US" sz="1600">
                <a:latin typeface="Arial" charset="0"/>
                <a:ea typeface="MS PGothic" charset="0"/>
              </a:rPr>
            </a:br>
            <a:endParaRPr lang="en-US" sz="1600">
              <a:latin typeface="Arial" charset="0"/>
              <a:ea typeface="MS PGothic" charset="0"/>
            </a:endParaRPr>
          </a:p>
          <a:p>
            <a:pPr lvl="2" eaLnBrk="1" hangingPunct="1">
              <a:lnSpc>
                <a:spcPct val="80000"/>
              </a:lnSpc>
            </a:pPr>
            <a:r>
              <a:rPr lang="en-US" sz="1600">
                <a:latin typeface="Arial" charset="0"/>
                <a:ea typeface="MS PGothic" charset="0"/>
              </a:rPr>
              <a:t>critical to </a:t>
            </a:r>
            <a:r>
              <a:rPr lang="en-US" sz="1600">
                <a:solidFill>
                  <a:srgbClr val="0000FF"/>
                </a:solidFill>
                <a:latin typeface="Arial" charset="0"/>
                <a:ea typeface="MS PGothic" charset="0"/>
              </a:rPr>
              <a:t>research</a:t>
            </a:r>
            <a:r>
              <a:rPr lang="en-US" sz="1600">
                <a:latin typeface="Arial" charset="0"/>
                <a:ea typeface="MS PGothic" charset="0"/>
              </a:rPr>
              <a:t> and validate </a:t>
            </a:r>
            <a:r>
              <a:rPr lang="en-US" sz="1600">
                <a:solidFill>
                  <a:srgbClr val="0000FF"/>
                </a:solidFill>
                <a:latin typeface="Arial" charset="0"/>
                <a:ea typeface="MS PGothic" charset="0"/>
              </a:rPr>
              <a:t>your keywords</a:t>
            </a:r>
            <a:r>
              <a:rPr lang="en-US" sz="1600">
                <a:latin typeface="Arial" charset="0"/>
                <a:ea typeface="MS PGothic" charset="0"/>
              </a:rPr>
              <a:t>.</a:t>
            </a:r>
          </a:p>
          <a:p>
            <a:pPr lvl="2" eaLnBrk="1" hangingPunct="1">
              <a:lnSpc>
                <a:spcPct val="80000"/>
              </a:lnSpc>
            </a:pPr>
            <a:r>
              <a:rPr lang="en-US" sz="1600">
                <a:latin typeface="Arial" charset="0"/>
                <a:ea typeface="MS PGothic" charset="0"/>
              </a:rPr>
              <a:t>Ideally, each page of your Web site is going to focus on a different set of keywords that are specific to the content at hand.</a:t>
            </a:r>
          </a:p>
          <a:p>
            <a:pPr lvl="2" eaLnBrk="1" hangingPunct="1">
              <a:lnSpc>
                <a:spcPct val="80000"/>
              </a:lnSpc>
            </a:pPr>
            <a:r>
              <a:rPr lang="en-US" sz="1600">
                <a:latin typeface="Arial" charset="0"/>
                <a:ea typeface="MS PGothic" charset="0"/>
              </a:rPr>
              <a:t>As a general rule, you want to target somewhere between </a:t>
            </a:r>
            <a:r>
              <a:rPr lang="en-US" sz="1600">
                <a:solidFill>
                  <a:srgbClr val="0000FF"/>
                </a:solidFill>
                <a:latin typeface="Arial" charset="0"/>
                <a:ea typeface="MS PGothic" charset="0"/>
              </a:rPr>
              <a:t>two and five keyword phrases per page</a:t>
            </a:r>
            <a:r>
              <a:rPr lang="en-US" sz="1600">
                <a:latin typeface="Arial" charset="0"/>
                <a:ea typeface="MS PGothic" charset="0"/>
              </a:rPr>
              <a:t>.</a:t>
            </a:r>
          </a:p>
          <a:p>
            <a:pPr lvl="2" eaLnBrk="1" hangingPunct="1">
              <a:lnSpc>
                <a:spcPct val="80000"/>
              </a:lnSpc>
            </a:pPr>
            <a:r>
              <a:rPr lang="en-US" sz="1600">
                <a:latin typeface="Arial" charset="0"/>
                <a:ea typeface="MS PGothic" charset="0"/>
              </a:rPr>
              <a:t>you want to </a:t>
            </a:r>
            <a:r>
              <a:rPr lang="en-US" sz="1600">
                <a:solidFill>
                  <a:srgbClr val="0000FF"/>
                </a:solidFill>
                <a:latin typeface="Arial" charset="0"/>
                <a:ea typeface="MS PGothic" charset="0"/>
              </a:rPr>
              <a:t>gather a master list </a:t>
            </a:r>
            <a:r>
              <a:rPr lang="en-US" sz="1600">
                <a:latin typeface="Arial" charset="0"/>
                <a:ea typeface="MS PGothic" charset="0"/>
              </a:rPr>
              <a:t>of all possible keyword phrases.</a:t>
            </a:r>
            <a:br>
              <a:rPr lang="en-US" sz="1600">
                <a:latin typeface="Arial" charset="0"/>
                <a:ea typeface="MS PGothic" charset="0"/>
              </a:rPr>
            </a:br>
            <a:endParaRPr lang="en-US" sz="1600">
              <a:latin typeface="Arial" charset="0"/>
              <a:ea typeface="MS PGothic" charset="0"/>
            </a:endParaRPr>
          </a:p>
          <a:p>
            <a:pPr lvl="4" eaLnBrk="1" hangingPunct="1">
              <a:lnSpc>
                <a:spcPct val="80000"/>
              </a:lnSpc>
            </a:pPr>
            <a:endParaRPr lang="en-US" sz="1600">
              <a:latin typeface="Arial" charset="0"/>
              <a:ea typeface="MS PGothic" charset="0"/>
            </a:endParaRPr>
          </a:p>
        </p:txBody>
      </p:sp>
    </p:spTree>
    <p:extLst>
      <p:ext uri="{BB962C8B-B14F-4D97-AF65-F5344CB8AC3E}">
        <p14:creationId xmlns:p14="http://schemas.microsoft.com/office/powerpoint/2010/main" val="1368555128"/>
      </p:ext>
    </p:extLst>
  </p:cSld>
  <p:clrMapOvr>
    <a:masterClrMapping/>
  </p:clrMapOvr>
  <p:timing>
    <p:tnLst>
      <p:par>
        <p:cTn xmlns:p14="http://schemas.microsoft.com/office/powerpoint/2010/mai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2"/>
          <p:cNvSpPr>
            <a:spLocks noGrp="1" noChangeArrowheads="1"/>
          </p:cNvSpPr>
          <p:nvPr>
            <p:ph idx="1"/>
          </p:nvPr>
        </p:nvSpPr>
        <p:spPr>
          <a:xfrm>
            <a:off x="0" y="620713"/>
            <a:ext cx="8893175" cy="6048375"/>
          </a:xfrm>
        </p:spPr>
        <p:txBody>
          <a:bodyPr/>
          <a:lstStyle/>
          <a:p>
            <a:pPr lvl="3" eaLnBrk="1" hangingPunct="1">
              <a:lnSpc>
                <a:spcPct val="80000"/>
              </a:lnSpc>
            </a:pPr>
            <a:r>
              <a:rPr lang="en-US" b="1">
                <a:latin typeface="Arial" charset="0"/>
                <a:ea typeface="MS PGothic" charset="0"/>
              </a:rPr>
              <a:t>HOW DO WE CHOOSE KEYWORDS?</a:t>
            </a:r>
          </a:p>
          <a:p>
            <a:pPr lvl="3" eaLnBrk="1" hangingPunct="1">
              <a:lnSpc>
                <a:spcPct val="80000"/>
              </a:lnSpc>
            </a:pPr>
            <a:endParaRPr lang="en-US">
              <a:latin typeface="Arial" charset="0"/>
              <a:ea typeface="MS PGothic" charset="0"/>
            </a:endParaRPr>
          </a:p>
          <a:p>
            <a:pPr lvl="3" eaLnBrk="1" hangingPunct="1">
              <a:lnSpc>
                <a:spcPct val="80000"/>
              </a:lnSpc>
            </a:pPr>
            <a:r>
              <a:rPr lang="en-US">
                <a:latin typeface="Arial" charset="0"/>
                <a:ea typeface="MS PGothic" charset="0"/>
              </a:rPr>
              <a:t>Brainstorming, surveying, and reviewing promotional material</a:t>
            </a:r>
            <a:br>
              <a:rPr lang="en-US">
                <a:latin typeface="Arial" charset="0"/>
                <a:ea typeface="MS PGothic" charset="0"/>
              </a:rPr>
            </a:br>
            <a:endParaRPr lang="en-US">
              <a:latin typeface="Arial" charset="0"/>
              <a:ea typeface="MS PGothic" charset="0"/>
            </a:endParaRPr>
          </a:p>
          <a:p>
            <a:pPr lvl="4" eaLnBrk="1" hangingPunct="1">
              <a:lnSpc>
                <a:spcPct val="80000"/>
              </a:lnSpc>
            </a:pPr>
            <a:r>
              <a:rPr lang="en-US" sz="1100">
                <a:solidFill>
                  <a:srgbClr val="22210C"/>
                </a:solidFill>
                <a:latin typeface="Arial" charset="0"/>
                <a:ea typeface="MS PGothic" charset="0"/>
              </a:rPr>
              <a:t>What industry are you in</a:t>
            </a:r>
          </a:p>
          <a:p>
            <a:pPr lvl="4" eaLnBrk="1" hangingPunct="1">
              <a:lnSpc>
                <a:spcPct val="80000"/>
              </a:lnSpc>
            </a:pPr>
            <a:r>
              <a:rPr lang="en-US" sz="1100">
                <a:solidFill>
                  <a:srgbClr val="22210C"/>
                </a:solidFill>
                <a:latin typeface="Arial" charset="0"/>
                <a:ea typeface="MS PGothic" charset="0"/>
              </a:rPr>
              <a:t>What is the focus of your Web site (e.g., a resource, a guide, astore)? What would people search for if they were looking for a Web site like yours?</a:t>
            </a:r>
          </a:p>
          <a:p>
            <a:pPr lvl="4" eaLnBrk="1" hangingPunct="1">
              <a:lnSpc>
                <a:spcPct val="80000"/>
              </a:lnSpc>
            </a:pPr>
            <a:r>
              <a:rPr lang="en-US" sz="1100">
                <a:solidFill>
                  <a:srgbClr val="22210C"/>
                </a:solidFill>
                <a:latin typeface="Arial" charset="0"/>
                <a:ea typeface="MS PGothic" charset="0"/>
              </a:rPr>
              <a:t>If your customer were to take a guess at your Web address, what would it be? they do not know who you are, but they know what kind of products or services they are looking for.</a:t>
            </a:r>
          </a:p>
          <a:p>
            <a:pPr lvl="4" eaLnBrk="1" hangingPunct="1">
              <a:lnSpc>
                <a:spcPct val="80000"/>
              </a:lnSpc>
            </a:pPr>
            <a:r>
              <a:rPr lang="en-US" sz="1100">
                <a:solidFill>
                  <a:srgbClr val="22210C"/>
                </a:solidFill>
                <a:latin typeface="Arial" charset="0"/>
                <a:ea typeface="MS PGothic" charset="0"/>
              </a:rPr>
              <a:t>What products and services do you sell? What are some of the descriptive words or benefits of your products and/or services (e.g. for spa baths, perhaps massage)</a:t>
            </a:r>
          </a:p>
          <a:p>
            <a:pPr lvl="4" eaLnBrk="1" hangingPunct="1">
              <a:lnSpc>
                <a:spcPct val="80000"/>
              </a:lnSpc>
            </a:pPr>
            <a:r>
              <a:rPr lang="en-US" sz="1100">
                <a:solidFill>
                  <a:srgbClr val="22210C"/>
                </a:solidFill>
                <a:latin typeface="Arial" charset="0"/>
                <a:ea typeface="MS PGothic" charset="0"/>
              </a:rPr>
              <a:t>Are there any regional or geographic implications to consider? (e.g. colour or color).</a:t>
            </a:r>
          </a:p>
          <a:p>
            <a:pPr lvl="4" eaLnBrk="1" hangingPunct="1">
              <a:lnSpc>
                <a:spcPct val="80000"/>
              </a:lnSpc>
            </a:pPr>
            <a:endParaRPr lang="en-US" sz="1100">
              <a:solidFill>
                <a:srgbClr val="22210C"/>
              </a:solidFill>
              <a:latin typeface="Arial" charset="0"/>
              <a:ea typeface="MS PGothic" charset="0"/>
            </a:endParaRPr>
          </a:p>
          <a:p>
            <a:pPr lvl="4" eaLnBrk="1" hangingPunct="1">
              <a:lnSpc>
                <a:spcPct val="80000"/>
              </a:lnSpc>
            </a:pPr>
            <a:r>
              <a:rPr lang="en-US" sz="1100">
                <a:solidFill>
                  <a:srgbClr val="FF0000"/>
                </a:solidFill>
                <a:latin typeface="Arial" charset="0"/>
                <a:ea typeface="MS PGothic" charset="0"/>
              </a:rPr>
              <a:t>Exercise: In pairs create a list of about 10 keywords for Tesco</a:t>
            </a:r>
          </a:p>
          <a:p>
            <a:pPr lvl="3" eaLnBrk="1" hangingPunct="1">
              <a:lnSpc>
                <a:spcPct val="80000"/>
              </a:lnSpc>
            </a:pPr>
            <a:endParaRPr lang="en-US">
              <a:solidFill>
                <a:srgbClr val="22210C"/>
              </a:solidFill>
              <a:latin typeface="Arial" charset="0"/>
              <a:ea typeface="MS PGothic" charset="0"/>
            </a:endParaRPr>
          </a:p>
          <a:p>
            <a:pPr lvl="3" eaLnBrk="1" hangingPunct="1">
              <a:lnSpc>
                <a:spcPct val="80000"/>
              </a:lnSpc>
            </a:pPr>
            <a:r>
              <a:rPr lang="en-US">
                <a:solidFill>
                  <a:srgbClr val="22210C"/>
                </a:solidFill>
                <a:latin typeface="Arial" charset="0"/>
                <a:ea typeface="MS PGothic" charset="0"/>
              </a:rPr>
              <a:t>Review competing and industry leading Web sites</a:t>
            </a:r>
          </a:p>
          <a:p>
            <a:pPr lvl="3" eaLnBrk="1" hangingPunct="1">
              <a:lnSpc>
                <a:spcPct val="80000"/>
              </a:lnSpc>
            </a:pPr>
            <a:endParaRPr lang="en-GB">
              <a:solidFill>
                <a:srgbClr val="22210C"/>
              </a:solidFill>
              <a:latin typeface="Arial" charset="0"/>
              <a:ea typeface="MS PGothic" charset="0"/>
            </a:endParaRPr>
          </a:p>
          <a:p>
            <a:pPr lvl="4" eaLnBrk="1" hangingPunct="1">
              <a:lnSpc>
                <a:spcPct val="80000"/>
              </a:lnSpc>
            </a:pPr>
            <a:r>
              <a:rPr lang="en-GB" sz="1100">
                <a:solidFill>
                  <a:srgbClr val="22210C"/>
                </a:solidFill>
                <a:latin typeface="Arial" charset="0"/>
                <a:ea typeface="MS PGothic" charset="0"/>
              </a:rPr>
              <a:t>Use your keywords to perform a search and look at the competition.  How can you differentiate yourself</a:t>
            </a:r>
          </a:p>
          <a:p>
            <a:pPr lvl="4" eaLnBrk="1" hangingPunct="1">
              <a:lnSpc>
                <a:spcPct val="80000"/>
              </a:lnSpc>
            </a:pPr>
            <a:r>
              <a:rPr lang="en-US" sz="1100">
                <a:solidFill>
                  <a:srgbClr val="22210C"/>
                </a:solidFill>
                <a:latin typeface="Arial" charset="0"/>
                <a:ea typeface="MS PGothic" charset="0"/>
              </a:rPr>
              <a:t>If you don’t appear in the first two or three pages of search results, it is unlikely that prospective visitors will access your site through the search engine.</a:t>
            </a:r>
          </a:p>
          <a:p>
            <a:pPr lvl="4" eaLnBrk="1" hangingPunct="1">
              <a:lnSpc>
                <a:spcPct val="80000"/>
              </a:lnSpc>
            </a:pPr>
            <a:r>
              <a:rPr lang="en-US" sz="1100">
                <a:solidFill>
                  <a:srgbClr val="22210C"/>
                </a:solidFill>
                <a:latin typeface="Arial" charset="0"/>
                <a:ea typeface="MS PGothic" charset="0"/>
              </a:rPr>
              <a:t>Check to see what meta-tags your competitors have.</a:t>
            </a:r>
          </a:p>
          <a:p>
            <a:pPr lvl="4" eaLnBrk="1" hangingPunct="1">
              <a:lnSpc>
                <a:spcPct val="80000"/>
              </a:lnSpc>
            </a:pPr>
            <a:r>
              <a:rPr lang="en-US" sz="1100">
                <a:solidFill>
                  <a:srgbClr val="22210C"/>
                </a:solidFill>
                <a:latin typeface="Arial" charset="0"/>
                <a:ea typeface="MS PGothic" charset="0"/>
              </a:rPr>
              <a:t>Pay special attention to the title tag of the top ranked Web sites.</a:t>
            </a:r>
          </a:p>
          <a:p>
            <a:pPr lvl="4" eaLnBrk="1" hangingPunct="1">
              <a:lnSpc>
                <a:spcPct val="80000"/>
              </a:lnSpc>
            </a:pPr>
            <a:endParaRPr lang="en-US" sz="1100">
              <a:solidFill>
                <a:srgbClr val="22210C"/>
              </a:solidFill>
              <a:latin typeface="Arial" charset="0"/>
              <a:ea typeface="MS PGothic" charset="0"/>
            </a:endParaRPr>
          </a:p>
          <a:p>
            <a:pPr lvl="4" eaLnBrk="1" hangingPunct="1">
              <a:lnSpc>
                <a:spcPct val="80000"/>
              </a:lnSpc>
            </a:pPr>
            <a:endParaRPr lang="en-US" sz="1100">
              <a:solidFill>
                <a:srgbClr val="22210C"/>
              </a:solidFill>
              <a:latin typeface="Arial" charset="0"/>
              <a:ea typeface="MS PGothic" charset="0"/>
            </a:endParaRPr>
          </a:p>
          <a:p>
            <a:pPr lvl="4" eaLnBrk="1" hangingPunct="1">
              <a:lnSpc>
                <a:spcPct val="80000"/>
              </a:lnSpc>
            </a:pPr>
            <a:r>
              <a:rPr lang="en-US" sz="1100">
                <a:solidFill>
                  <a:srgbClr val="FF0000"/>
                </a:solidFill>
                <a:latin typeface="Arial" charset="0"/>
                <a:ea typeface="MS PGothic" charset="0"/>
              </a:rPr>
              <a:t>Exercise:</a:t>
            </a:r>
          </a:p>
          <a:p>
            <a:pPr lvl="4" eaLnBrk="1" hangingPunct="1">
              <a:lnSpc>
                <a:spcPct val="80000"/>
              </a:lnSpc>
            </a:pPr>
            <a:endParaRPr lang="en-US" sz="1100">
              <a:solidFill>
                <a:srgbClr val="FF0000"/>
              </a:solidFill>
              <a:latin typeface="Arial" charset="0"/>
              <a:ea typeface="MS PGothic" charset="0"/>
            </a:endParaRPr>
          </a:p>
          <a:p>
            <a:pPr lvl="4" eaLnBrk="1" hangingPunct="1">
              <a:lnSpc>
                <a:spcPct val="80000"/>
              </a:lnSpc>
            </a:pPr>
            <a:r>
              <a:rPr lang="en-US" sz="1100">
                <a:solidFill>
                  <a:srgbClr val="FF0000"/>
                </a:solidFill>
                <a:latin typeface="Arial" charset="0"/>
                <a:ea typeface="MS PGothic" charset="0"/>
              </a:rPr>
              <a:t> In pairs use your keywords to search for an online food shopping store.  How does Tesco do?</a:t>
            </a:r>
          </a:p>
          <a:p>
            <a:pPr lvl="4" eaLnBrk="1" hangingPunct="1">
              <a:lnSpc>
                <a:spcPct val="80000"/>
              </a:lnSpc>
            </a:pPr>
            <a:r>
              <a:rPr lang="en-US" sz="1100">
                <a:solidFill>
                  <a:srgbClr val="FF0000"/>
                </a:solidFill>
                <a:latin typeface="Arial" charset="0"/>
                <a:ea typeface="MS PGothic" charset="0"/>
              </a:rPr>
              <a:t>Look at the metatags using view source of the top 2 or 3</a:t>
            </a:r>
          </a:p>
          <a:p>
            <a:pPr lvl="4" eaLnBrk="1" hangingPunct="1">
              <a:lnSpc>
                <a:spcPct val="80000"/>
              </a:lnSpc>
            </a:pPr>
            <a:endParaRPr lang="en-GB" sz="1100">
              <a:solidFill>
                <a:srgbClr val="FF0000"/>
              </a:solidFill>
              <a:latin typeface="Arial" charset="0"/>
              <a:ea typeface="MS PGothic" charset="0"/>
            </a:endParaRPr>
          </a:p>
          <a:p>
            <a:pPr lvl="4" eaLnBrk="1" hangingPunct="1">
              <a:lnSpc>
                <a:spcPct val="80000"/>
              </a:lnSpc>
            </a:pPr>
            <a:r>
              <a:rPr lang="en-GB" sz="1100">
                <a:solidFill>
                  <a:srgbClr val="FF0000"/>
                </a:solidFill>
                <a:latin typeface="Arial" charset="0"/>
                <a:ea typeface="MS PGothic" charset="0"/>
              </a:rPr>
              <a:t>Exercise: </a:t>
            </a:r>
          </a:p>
          <a:p>
            <a:pPr lvl="4" eaLnBrk="1" hangingPunct="1">
              <a:lnSpc>
                <a:spcPct val="80000"/>
              </a:lnSpc>
            </a:pPr>
            <a:r>
              <a:rPr lang="en-GB" sz="1100">
                <a:solidFill>
                  <a:srgbClr val="FF0000"/>
                </a:solidFill>
                <a:latin typeface="Arial" charset="0"/>
                <a:ea typeface="MS PGothic" charset="0"/>
              </a:rPr>
              <a:t>Do a Goggle search using allintitle:keywords with one two or more of your keywords – Who comes up.</a:t>
            </a:r>
            <a:endParaRPr lang="en-US" sz="1100">
              <a:solidFill>
                <a:srgbClr val="FF0000"/>
              </a:solidFill>
              <a:latin typeface="Arial" charset="0"/>
              <a:ea typeface="MS PGothic" charset="0"/>
            </a:endParaRPr>
          </a:p>
          <a:p>
            <a:pPr lvl="4" eaLnBrk="1" hangingPunct="1">
              <a:lnSpc>
                <a:spcPct val="80000"/>
              </a:lnSpc>
            </a:pPr>
            <a:endParaRPr lang="en-US" sz="1100">
              <a:solidFill>
                <a:srgbClr val="FFFF00"/>
              </a:solidFill>
              <a:latin typeface="Arial" charset="0"/>
              <a:ea typeface="MS PGothic" charset="0"/>
            </a:endParaRPr>
          </a:p>
        </p:txBody>
      </p:sp>
    </p:spTree>
    <p:extLst>
      <p:ext uri="{BB962C8B-B14F-4D97-AF65-F5344CB8AC3E}">
        <p14:creationId xmlns:p14="http://schemas.microsoft.com/office/powerpoint/2010/main" val="2596298773"/>
      </p:ext>
    </p:extLst>
  </p:cSld>
  <p:clrMapOvr>
    <a:masterClrMapping/>
  </p:clrMapOvr>
  <p:timing>
    <p:tnLst>
      <p:par>
        <p:cTn xmlns:p14="http://schemas.microsoft.com/office/powerpoint/2010/mai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8706" name="Rectangle 2"/>
          <p:cNvSpPr>
            <a:spLocks noGrp="1" noChangeArrowheads="1"/>
          </p:cNvSpPr>
          <p:nvPr>
            <p:ph type="title"/>
          </p:nvPr>
        </p:nvSpPr>
        <p:spPr/>
        <p:txBody>
          <a:bodyPr/>
          <a:lstStyle/>
          <a:p>
            <a:pPr eaLnBrk="1" fontAlgn="auto" hangingPunct="1">
              <a:spcAft>
                <a:spcPts val="0"/>
              </a:spcAft>
              <a:defRPr/>
            </a:pPr>
            <a:r>
              <a:rPr lang="en-GB" dirty="0">
                <a:ea typeface="+mj-ea"/>
                <a:cs typeface="+mj-cs"/>
              </a:rPr>
              <a:t>Submitting to search engines</a:t>
            </a:r>
            <a:endParaRPr lang="en-US" dirty="0">
              <a:ea typeface="+mj-ea"/>
              <a:cs typeface="+mj-cs"/>
            </a:endParaRPr>
          </a:p>
        </p:txBody>
      </p:sp>
      <p:sp>
        <p:nvSpPr>
          <p:cNvPr id="45058" name="Rectangle 3"/>
          <p:cNvSpPr>
            <a:spLocks noGrp="1" noChangeArrowheads="1"/>
          </p:cNvSpPr>
          <p:nvPr>
            <p:ph idx="1"/>
          </p:nvPr>
        </p:nvSpPr>
        <p:spPr/>
        <p:txBody>
          <a:bodyPr/>
          <a:lstStyle/>
          <a:p>
            <a:pPr eaLnBrk="1" hangingPunct="1">
              <a:lnSpc>
                <a:spcPct val="80000"/>
              </a:lnSpc>
            </a:pPr>
            <a:r>
              <a:rPr lang="en-US" sz="1200" u="sng">
                <a:solidFill>
                  <a:srgbClr val="22210C"/>
                </a:solidFill>
                <a:latin typeface="Arial" charset="0"/>
                <a:ea typeface="MS PGothic" charset="0"/>
              </a:rPr>
              <a:t>Registering with search engines </a:t>
            </a:r>
            <a:r>
              <a:rPr lang="en-US" sz="1200">
                <a:solidFill>
                  <a:srgbClr val="22210C"/>
                </a:solidFill>
                <a:latin typeface="Arial" charset="0"/>
                <a:ea typeface="MS PGothic" charset="0"/>
              </a:rPr>
              <a:t>is fairly simple. In most cases, you simply have to submit your URL or Internet address on their submission form.</a:t>
            </a:r>
            <a:br>
              <a:rPr lang="en-US" sz="1200">
                <a:solidFill>
                  <a:srgbClr val="22210C"/>
                </a:solidFill>
                <a:latin typeface="Arial" charset="0"/>
                <a:ea typeface="MS PGothic" charset="0"/>
              </a:rPr>
            </a:br>
            <a:r>
              <a:rPr lang="en-US" sz="1200">
                <a:solidFill>
                  <a:srgbClr val="22210C"/>
                </a:solidFill>
                <a:latin typeface="Arial" charset="0"/>
                <a:ea typeface="MS PGothic" charset="0"/>
                <a:hlinkClick r:id="rId3"/>
              </a:rPr>
              <a:t>http://www.Google.com/addurl/</a:t>
            </a:r>
            <a:endParaRPr lang="en-US" sz="1200">
              <a:solidFill>
                <a:srgbClr val="22210C"/>
              </a:solidFill>
              <a:latin typeface="Arial" charset="0"/>
              <a:ea typeface="MS PGothic" charset="0"/>
            </a:endParaRPr>
          </a:p>
          <a:p>
            <a:pPr eaLnBrk="1" hangingPunct="1">
              <a:lnSpc>
                <a:spcPct val="80000"/>
              </a:lnSpc>
            </a:pPr>
            <a:endParaRPr lang="en-US" sz="1200">
              <a:solidFill>
                <a:srgbClr val="22210C"/>
              </a:solidFill>
              <a:latin typeface="Arial" charset="0"/>
              <a:ea typeface="MS PGothic" charset="0"/>
            </a:endParaRPr>
          </a:p>
          <a:p>
            <a:pPr eaLnBrk="1" hangingPunct="1">
              <a:lnSpc>
                <a:spcPct val="80000"/>
              </a:lnSpc>
            </a:pPr>
            <a:r>
              <a:rPr lang="en-US" sz="1200">
                <a:solidFill>
                  <a:srgbClr val="22210C"/>
                </a:solidFill>
                <a:latin typeface="Arial" charset="0"/>
                <a:ea typeface="MS PGothic" charset="0"/>
              </a:rPr>
              <a:t>To check for your Web site in Google, all you have to do is enter the following information into the search field, where “</a:t>
            </a:r>
            <a:r>
              <a:rPr lang="en-US" altLang="ja-JP" sz="1200">
                <a:solidFill>
                  <a:srgbClr val="22210C"/>
                </a:solidFill>
                <a:latin typeface="Arial" charset="0"/>
                <a:ea typeface="MS PGothic" charset="0"/>
              </a:rPr>
              <a:t>yourwebsite</a:t>
            </a:r>
            <a:r>
              <a:rPr lang="en-US" sz="1200">
                <a:solidFill>
                  <a:srgbClr val="22210C"/>
                </a:solidFill>
                <a:latin typeface="Arial" charset="0"/>
                <a:ea typeface="MS PGothic" charset="0"/>
              </a:rPr>
              <a:t>”</a:t>
            </a:r>
            <a:r>
              <a:rPr lang="en-US" altLang="ja-JP" sz="1200">
                <a:solidFill>
                  <a:srgbClr val="22210C"/>
                </a:solidFill>
                <a:latin typeface="Arial" charset="0"/>
                <a:ea typeface="MS PGothic" charset="0"/>
              </a:rPr>
              <a:t> is replaced by the name of your real Web </a:t>
            </a:r>
            <a:r>
              <a:rPr lang="en-US" altLang="ja-JP" sz="1200" u="sng">
                <a:solidFill>
                  <a:srgbClr val="22210C"/>
                </a:solidFill>
                <a:latin typeface="Arial" charset="0"/>
                <a:ea typeface="MS PGothic" charset="0"/>
              </a:rPr>
              <a:t>site</a:t>
            </a:r>
            <a:r>
              <a:rPr lang="en-US" altLang="ja-JP" sz="1200">
                <a:solidFill>
                  <a:srgbClr val="22210C"/>
                </a:solidFill>
                <a:latin typeface="Arial" charset="0"/>
                <a:ea typeface="MS PGothic" charset="0"/>
              </a:rPr>
              <a:t>: </a:t>
            </a:r>
            <a:r>
              <a:rPr lang="en-US" altLang="ja-JP" sz="1200" i="1">
                <a:solidFill>
                  <a:srgbClr val="22210C"/>
                </a:solidFill>
                <a:latin typeface="Arial" charset="0"/>
                <a:ea typeface="MS PGothic" charset="0"/>
              </a:rPr>
              <a:t>site:yourwebsite.com. </a:t>
            </a:r>
          </a:p>
          <a:p>
            <a:pPr eaLnBrk="1" hangingPunct="1">
              <a:lnSpc>
                <a:spcPct val="80000"/>
              </a:lnSpc>
            </a:pPr>
            <a:endParaRPr lang="en-US" sz="1200" i="1">
              <a:solidFill>
                <a:srgbClr val="22210C"/>
              </a:solidFill>
              <a:latin typeface="Arial" charset="0"/>
              <a:ea typeface="MS PGothic" charset="0"/>
            </a:endParaRPr>
          </a:p>
          <a:p>
            <a:pPr eaLnBrk="1" hangingPunct="1">
              <a:lnSpc>
                <a:spcPct val="80000"/>
              </a:lnSpc>
            </a:pPr>
            <a:r>
              <a:rPr lang="en-GB" sz="1200">
                <a:solidFill>
                  <a:srgbClr val="22210C"/>
                </a:solidFill>
                <a:latin typeface="Arial" charset="0"/>
                <a:ea typeface="MS PGothic" charset="0"/>
              </a:rPr>
              <a:t>Re-submitting to a search engine is not necessary unless you have made major changes.</a:t>
            </a:r>
          </a:p>
          <a:p>
            <a:pPr eaLnBrk="1" hangingPunct="1">
              <a:lnSpc>
                <a:spcPct val="80000"/>
              </a:lnSpc>
            </a:pPr>
            <a:endParaRPr lang="en-GB" sz="1200">
              <a:solidFill>
                <a:srgbClr val="22210C"/>
              </a:solidFill>
              <a:latin typeface="Arial" charset="0"/>
              <a:ea typeface="MS PGothic" charset="0"/>
            </a:endParaRPr>
          </a:p>
          <a:p>
            <a:pPr eaLnBrk="1" hangingPunct="1">
              <a:lnSpc>
                <a:spcPct val="80000"/>
              </a:lnSpc>
            </a:pPr>
            <a:r>
              <a:rPr lang="en-GB" sz="1200">
                <a:solidFill>
                  <a:srgbClr val="22210C"/>
                </a:solidFill>
                <a:latin typeface="Arial" charset="0"/>
                <a:ea typeface="MS PGothic" charset="0"/>
              </a:rPr>
              <a:t>Tools available to improve your submission are available.  These tools assist with submission to multiple search engines:</a:t>
            </a:r>
            <a:br>
              <a:rPr lang="en-GB" sz="1200">
                <a:solidFill>
                  <a:srgbClr val="22210C"/>
                </a:solidFill>
                <a:latin typeface="Arial" charset="0"/>
                <a:ea typeface="MS PGothic" charset="0"/>
              </a:rPr>
            </a:br>
            <a:endParaRPr lang="en-GB" sz="1200">
              <a:solidFill>
                <a:srgbClr val="22210C"/>
              </a:solidFill>
              <a:latin typeface="Arial" charset="0"/>
              <a:ea typeface="MS PGothic" charset="0"/>
            </a:endParaRPr>
          </a:p>
          <a:p>
            <a:pPr lvl="1" eaLnBrk="1" hangingPunct="1">
              <a:lnSpc>
                <a:spcPct val="80000"/>
              </a:lnSpc>
            </a:pPr>
            <a:r>
              <a:rPr lang="en-GB" sz="1200">
                <a:solidFill>
                  <a:srgbClr val="22210C"/>
                </a:solidFill>
                <a:latin typeface="Arial" charset="0"/>
                <a:ea typeface="MS PGothic" charset="0"/>
              </a:rPr>
              <a:t>Web Position Gold (</a:t>
            </a:r>
            <a:r>
              <a:rPr lang="en-GB" sz="1200" i="1">
                <a:solidFill>
                  <a:srgbClr val="22210C"/>
                </a:solidFill>
                <a:latin typeface="Arial" charset="0"/>
                <a:ea typeface="MS PGothic" charset="0"/>
                <a:hlinkClick r:id="rId4"/>
              </a:rPr>
              <a:t>http://www.webposition.com/</a:t>
            </a:r>
            <a:r>
              <a:rPr lang="en-GB" sz="1200">
                <a:solidFill>
                  <a:srgbClr val="22210C"/>
                </a:solidFill>
                <a:latin typeface="Arial" charset="0"/>
                <a:ea typeface="MS PGothic" charset="0"/>
              </a:rPr>
              <a:t>)</a:t>
            </a:r>
          </a:p>
          <a:p>
            <a:pPr lvl="1" eaLnBrk="1" hangingPunct="1">
              <a:lnSpc>
                <a:spcPct val="80000"/>
              </a:lnSpc>
            </a:pPr>
            <a:r>
              <a:rPr lang="en-GB" sz="1200">
                <a:solidFill>
                  <a:srgbClr val="22210C"/>
                </a:solidFill>
                <a:latin typeface="Arial" charset="0"/>
                <a:ea typeface="MS PGothic" charset="0"/>
              </a:rPr>
              <a:t>Search Engine Commando (</a:t>
            </a:r>
            <a:r>
              <a:rPr lang="en-GB" sz="1200" i="1">
                <a:solidFill>
                  <a:srgbClr val="22210C"/>
                </a:solidFill>
                <a:latin typeface="Arial" charset="0"/>
                <a:ea typeface="MS PGothic" charset="0"/>
                <a:hlinkClick r:id="rId5"/>
              </a:rPr>
              <a:t>http://www.searchenginecommando.com/</a:t>
            </a:r>
            <a:r>
              <a:rPr lang="en-GB" sz="1200">
                <a:solidFill>
                  <a:srgbClr val="22210C"/>
                </a:solidFill>
                <a:latin typeface="Arial" charset="0"/>
                <a:ea typeface="MS PGothic" charset="0"/>
              </a:rPr>
              <a:t>)</a:t>
            </a:r>
          </a:p>
          <a:p>
            <a:pPr lvl="1" eaLnBrk="1" hangingPunct="1">
              <a:lnSpc>
                <a:spcPct val="80000"/>
              </a:lnSpc>
            </a:pPr>
            <a:r>
              <a:rPr lang="en-GB" sz="1200">
                <a:solidFill>
                  <a:srgbClr val="22210C"/>
                </a:solidFill>
                <a:latin typeface="Arial" charset="0"/>
                <a:ea typeface="MS PGothic" charset="0"/>
              </a:rPr>
              <a:t>Agent Web Ranking (</a:t>
            </a:r>
            <a:r>
              <a:rPr lang="en-GB" sz="1200" i="1">
                <a:solidFill>
                  <a:srgbClr val="22210C"/>
                </a:solidFill>
                <a:latin typeface="Arial" charset="0"/>
                <a:ea typeface="MS PGothic" charset="0"/>
                <a:hlinkClick r:id="rId6"/>
              </a:rPr>
              <a:t>http://www.agentwebranking.com/</a:t>
            </a:r>
            <a:r>
              <a:rPr lang="en-GB" sz="1200">
                <a:solidFill>
                  <a:srgbClr val="22210C"/>
                </a:solidFill>
                <a:latin typeface="Arial" charset="0"/>
                <a:ea typeface="MS PGothic" charset="0"/>
              </a:rPr>
              <a:t>)</a:t>
            </a:r>
          </a:p>
          <a:p>
            <a:pPr lvl="1" eaLnBrk="1" hangingPunct="1">
              <a:lnSpc>
                <a:spcPct val="80000"/>
              </a:lnSpc>
            </a:pPr>
            <a:endParaRPr lang="en-US" sz="1200">
              <a:solidFill>
                <a:srgbClr val="22210C"/>
              </a:solidFill>
              <a:latin typeface="Arial" charset="0"/>
              <a:ea typeface="MS PGothic" charset="0"/>
            </a:endParaRPr>
          </a:p>
          <a:p>
            <a:pPr eaLnBrk="1" hangingPunct="1">
              <a:lnSpc>
                <a:spcPct val="80000"/>
              </a:lnSpc>
            </a:pPr>
            <a:r>
              <a:rPr lang="en-US" sz="1200">
                <a:solidFill>
                  <a:srgbClr val="FF0000"/>
                </a:solidFill>
                <a:latin typeface="Arial" charset="0"/>
                <a:ea typeface="MS PGothic" charset="0"/>
              </a:rPr>
              <a:t>Exercise: Have a quick look at 1 of these and see what they offer. Quick feedback</a:t>
            </a:r>
          </a:p>
        </p:txBody>
      </p:sp>
    </p:spTree>
    <p:extLst>
      <p:ext uri="{BB962C8B-B14F-4D97-AF65-F5344CB8AC3E}">
        <p14:creationId xmlns:p14="http://schemas.microsoft.com/office/powerpoint/2010/main" val="130361380"/>
      </p:ext>
    </p:extLst>
  </p:cSld>
  <p:clrMapOvr>
    <a:masterClrMapping/>
  </p:clrMapOvr>
  <p:timing>
    <p:tnLst>
      <p:par>
        <p:cTn xmlns:p14="http://schemas.microsoft.com/office/powerpoint/2010/mai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Rectangle 2"/>
          <p:cNvSpPr>
            <a:spLocks noGrp="1" noChangeArrowheads="1"/>
          </p:cNvSpPr>
          <p:nvPr>
            <p:ph type="title"/>
          </p:nvPr>
        </p:nvSpPr>
        <p:spPr>
          <a:xfrm>
            <a:off x="395288" y="692150"/>
            <a:ext cx="8229600" cy="490538"/>
          </a:xfrm>
        </p:spPr>
        <p:txBody>
          <a:bodyPr>
            <a:normAutofit fontScale="90000"/>
          </a:bodyPr>
          <a:lstStyle/>
          <a:p>
            <a:pPr eaLnBrk="1" fontAlgn="auto" hangingPunct="1">
              <a:spcAft>
                <a:spcPts val="0"/>
              </a:spcAft>
              <a:defRPr/>
            </a:pPr>
            <a:r>
              <a:rPr lang="en-GB" sz="3200">
                <a:ea typeface="+mj-ea"/>
                <a:cs typeface="+mj-cs"/>
              </a:rPr>
              <a:t>Tricks that Search Engines are onto. </a:t>
            </a:r>
            <a:br>
              <a:rPr lang="en-GB" sz="3200">
                <a:ea typeface="+mj-ea"/>
                <a:cs typeface="+mj-cs"/>
              </a:rPr>
            </a:br>
            <a:endParaRPr lang="en-US" sz="3200">
              <a:ea typeface="+mj-ea"/>
              <a:cs typeface="+mj-cs"/>
            </a:endParaRPr>
          </a:p>
        </p:txBody>
      </p:sp>
      <p:sp>
        <p:nvSpPr>
          <p:cNvPr id="47106" name="Rectangle 3"/>
          <p:cNvSpPr>
            <a:spLocks noGrp="1" noChangeArrowheads="1"/>
          </p:cNvSpPr>
          <p:nvPr>
            <p:ph idx="1"/>
          </p:nvPr>
        </p:nvSpPr>
        <p:spPr>
          <a:xfrm>
            <a:off x="179388" y="1700213"/>
            <a:ext cx="8229600" cy="4495800"/>
          </a:xfrm>
        </p:spPr>
        <p:txBody>
          <a:bodyPr/>
          <a:lstStyle/>
          <a:p>
            <a:pPr lvl="1" eaLnBrk="1" hangingPunct="1">
              <a:lnSpc>
                <a:spcPct val="70000"/>
              </a:lnSpc>
            </a:pPr>
            <a:r>
              <a:rPr lang="en-GB" sz="1200" b="1">
                <a:latin typeface="Arial" charset="0"/>
                <a:ea typeface="MS PGothic" charset="0"/>
              </a:rPr>
              <a:t>Keyword repeats</a:t>
            </a:r>
            <a:r>
              <a:rPr lang="en-GB" sz="1200">
                <a:latin typeface="Arial" charset="0"/>
                <a:ea typeface="MS PGothic" charset="0"/>
              </a:rPr>
              <a:t>: </a:t>
            </a:r>
            <a:r>
              <a:rPr lang="en-US" sz="1200" i="1">
                <a:latin typeface="Arial" charset="0"/>
                <a:ea typeface="MS PGothic" charset="0"/>
              </a:rPr>
              <a:t>…games, games, games, games, video games, games, games, board games, online games, games, games, games, games…</a:t>
            </a:r>
            <a:br>
              <a:rPr lang="en-US" sz="1200" i="1">
                <a:latin typeface="Arial" charset="0"/>
                <a:ea typeface="MS PGothic" charset="0"/>
              </a:rPr>
            </a:br>
            <a:endParaRPr lang="en-US" sz="1200" i="1">
              <a:latin typeface="Arial" charset="0"/>
              <a:ea typeface="MS PGothic" charset="0"/>
            </a:endParaRPr>
          </a:p>
          <a:p>
            <a:pPr lvl="1" eaLnBrk="1" hangingPunct="1">
              <a:lnSpc>
                <a:spcPct val="70000"/>
              </a:lnSpc>
            </a:pPr>
            <a:r>
              <a:rPr lang="en-US" sz="1200" b="1">
                <a:latin typeface="Arial" charset="0"/>
                <a:ea typeface="MS PGothic" charset="0"/>
              </a:rPr>
              <a:t>Jamming keywords</a:t>
            </a:r>
            <a:r>
              <a:rPr lang="en-US" sz="1200">
                <a:latin typeface="Arial" charset="0"/>
                <a:ea typeface="MS PGothic" charset="0"/>
              </a:rPr>
              <a:t>—If you are displaying keywords in your Web pages using a very small font.</a:t>
            </a:r>
          </a:p>
          <a:p>
            <a:pPr lvl="1" eaLnBrk="1" hangingPunct="1">
              <a:lnSpc>
                <a:spcPct val="70000"/>
              </a:lnSpc>
            </a:pPr>
            <a:endParaRPr lang="en-GB" sz="1200" b="1">
              <a:latin typeface="Arial" charset="0"/>
              <a:ea typeface="MS PGothic" charset="0"/>
            </a:endParaRPr>
          </a:p>
          <a:p>
            <a:pPr lvl="1" eaLnBrk="1" hangingPunct="1">
              <a:lnSpc>
                <a:spcPct val="70000"/>
              </a:lnSpc>
            </a:pPr>
            <a:r>
              <a:rPr lang="en-GB" sz="1200" b="1">
                <a:latin typeface="Arial" charset="0"/>
                <a:ea typeface="MS PGothic" charset="0"/>
              </a:rPr>
              <a:t>Cramming</a:t>
            </a:r>
            <a:r>
              <a:rPr lang="en-GB" sz="1200">
                <a:latin typeface="Arial" charset="0"/>
                <a:ea typeface="MS PGothic" charset="0"/>
              </a:rPr>
              <a:t>- Using hundreds or thousands of words</a:t>
            </a:r>
            <a:endParaRPr lang="en-US" sz="1200">
              <a:latin typeface="Arial" charset="0"/>
              <a:ea typeface="MS PGothic" charset="0"/>
            </a:endParaRPr>
          </a:p>
          <a:p>
            <a:pPr lvl="1" eaLnBrk="1" hangingPunct="1">
              <a:lnSpc>
                <a:spcPct val="70000"/>
              </a:lnSpc>
            </a:pPr>
            <a:endParaRPr lang="en-US" sz="1200" b="1">
              <a:latin typeface="Arial" charset="0"/>
              <a:ea typeface="MS PGothic" charset="0"/>
            </a:endParaRPr>
          </a:p>
          <a:p>
            <a:pPr lvl="1" eaLnBrk="1" hangingPunct="1">
              <a:lnSpc>
                <a:spcPct val="70000"/>
              </a:lnSpc>
            </a:pPr>
            <a:r>
              <a:rPr lang="en-US" sz="1200" b="1">
                <a:latin typeface="Arial" charset="0"/>
                <a:ea typeface="MS PGothic" charset="0"/>
              </a:rPr>
              <a:t>Hidden text and links</a:t>
            </a:r>
            <a:r>
              <a:rPr lang="en-US" sz="1200">
                <a:latin typeface="Arial" charset="0"/>
                <a:ea typeface="MS PGothic" charset="0"/>
              </a:rPr>
              <a:t>—Avoid inserting hidden text and links in your Web site for the purpose of getting in more keywords. For example, you can hide keywords in your HTML document by making the text color the same as the background color. </a:t>
            </a:r>
          </a:p>
          <a:p>
            <a:pPr lvl="1" eaLnBrk="1" hangingPunct="1">
              <a:lnSpc>
                <a:spcPct val="70000"/>
              </a:lnSpc>
            </a:pPr>
            <a:endParaRPr lang="en-US" sz="1200" b="1">
              <a:latin typeface="Arial" charset="0"/>
              <a:ea typeface="MS PGothic" charset="0"/>
            </a:endParaRPr>
          </a:p>
          <a:p>
            <a:pPr lvl="1" eaLnBrk="1" hangingPunct="1">
              <a:lnSpc>
                <a:spcPct val="70000"/>
              </a:lnSpc>
            </a:pPr>
            <a:r>
              <a:rPr lang="en-US" sz="1200" b="1">
                <a:latin typeface="Arial" charset="0"/>
                <a:ea typeface="MS PGothic" charset="0"/>
              </a:rPr>
              <a:t>Page Swapping</a:t>
            </a:r>
            <a:r>
              <a:rPr lang="en-US" sz="1200">
                <a:latin typeface="Arial" charset="0"/>
                <a:ea typeface="MS PGothic" charset="0"/>
              </a:rPr>
              <a:t>: Showing one page to a search engine, but a different one to the end user. Quite often you find people hijack content from a top-ranking site, insert it on their page to achieve a top ranking, then replace that page with a completely different page when a desired ranking is achieved.</a:t>
            </a:r>
          </a:p>
          <a:p>
            <a:pPr lvl="1" eaLnBrk="1" hangingPunct="1">
              <a:lnSpc>
                <a:spcPct val="70000"/>
              </a:lnSpc>
            </a:pPr>
            <a:endParaRPr lang="en-US" sz="1200" b="1">
              <a:latin typeface="Arial" charset="0"/>
              <a:ea typeface="MS PGothic" charset="0"/>
            </a:endParaRPr>
          </a:p>
          <a:p>
            <a:pPr lvl="1" eaLnBrk="1" hangingPunct="1">
              <a:lnSpc>
                <a:spcPct val="70000"/>
              </a:lnSpc>
            </a:pPr>
            <a:r>
              <a:rPr lang="en-US" sz="1200" b="1">
                <a:latin typeface="Arial" charset="0"/>
                <a:ea typeface="MS PGothic" charset="0"/>
              </a:rPr>
              <a:t>Content Duplication—</a:t>
            </a:r>
            <a:r>
              <a:rPr lang="en-US" sz="1200">
                <a:latin typeface="Arial" charset="0"/>
                <a:ea typeface="MS PGothic" charset="0"/>
              </a:rPr>
              <a:t>Say you have one Web page and it is ranking pretty well. You decide it would be nice to improve your ranking, but hey, it would be good to keep your current position too. You decide to duplicate your page, fine-tune a few things, and call it something different.</a:t>
            </a:r>
          </a:p>
          <a:p>
            <a:pPr lvl="1" eaLnBrk="1" hangingPunct="1">
              <a:lnSpc>
                <a:spcPct val="70000"/>
              </a:lnSpc>
            </a:pPr>
            <a:endParaRPr lang="en-US" sz="1200" b="1">
              <a:latin typeface="Arial" charset="0"/>
              <a:ea typeface="MS PGothic" charset="0"/>
            </a:endParaRPr>
          </a:p>
          <a:p>
            <a:pPr lvl="1" eaLnBrk="1" hangingPunct="1">
              <a:lnSpc>
                <a:spcPct val="70000"/>
              </a:lnSpc>
            </a:pPr>
            <a:r>
              <a:rPr lang="en-US" sz="1200" b="1">
                <a:latin typeface="Arial" charset="0"/>
                <a:ea typeface="MS PGothic" charset="0"/>
              </a:rPr>
              <a:t>Doorway pages</a:t>
            </a:r>
            <a:r>
              <a:rPr lang="en-US" sz="1200">
                <a:latin typeface="Arial" charset="0"/>
                <a:ea typeface="MS PGothic" charset="0"/>
              </a:rPr>
              <a:t>—Doorway pages, also known as gateway pages and bridge pages, are pages that lead to your site but are not considered part of your site. Doorway pages are focused pages that lead to your Web site but are tuned to the specific requirements of the search engines.</a:t>
            </a:r>
          </a:p>
          <a:p>
            <a:pPr lvl="1" eaLnBrk="1" hangingPunct="1">
              <a:lnSpc>
                <a:spcPct val="70000"/>
              </a:lnSpc>
            </a:pPr>
            <a:endParaRPr lang="en-US" sz="1200" b="1">
              <a:latin typeface="Arial" charset="0"/>
              <a:ea typeface="MS PGothic" charset="0"/>
            </a:endParaRPr>
          </a:p>
          <a:p>
            <a:pPr lvl="1" eaLnBrk="1" hangingPunct="1">
              <a:lnSpc>
                <a:spcPct val="70000"/>
              </a:lnSpc>
            </a:pPr>
            <a:r>
              <a:rPr lang="en-US" sz="1200" b="1">
                <a:latin typeface="Arial" charset="0"/>
                <a:ea typeface="MS PGothic" charset="0"/>
              </a:rPr>
              <a:t>Cyber-squatting</a:t>
            </a:r>
            <a:r>
              <a:rPr lang="en-US" sz="1200">
                <a:latin typeface="Arial" charset="0"/>
                <a:ea typeface="MS PGothic" charset="0"/>
              </a:rPr>
              <a:t>—This term means to steal traffic from legitimate Web sites. If someone were to operate a Web site called “Gooogle.com”.</a:t>
            </a:r>
          </a:p>
          <a:p>
            <a:pPr lvl="1" eaLnBrk="1" hangingPunct="1">
              <a:lnSpc>
                <a:spcPct val="70000"/>
              </a:lnSpc>
            </a:pPr>
            <a:endParaRPr lang="en-US" sz="1200" b="1">
              <a:latin typeface="Arial" charset="0"/>
              <a:ea typeface="MS PGothic" charset="0"/>
            </a:endParaRPr>
          </a:p>
          <a:p>
            <a:pPr lvl="1" eaLnBrk="1" hangingPunct="1">
              <a:lnSpc>
                <a:spcPct val="70000"/>
              </a:lnSpc>
            </a:pPr>
            <a:r>
              <a:rPr lang="en-US" sz="1200" b="1">
                <a:latin typeface="Arial" charset="0"/>
                <a:ea typeface="MS PGothic" charset="0"/>
              </a:rPr>
              <a:t>Links farms</a:t>
            </a:r>
            <a:r>
              <a:rPr lang="en-US" sz="1200">
                <a:latin typeface="Arial" charset="0"/>
                <a:ea typeface="MS PGothic" charset="0"/>
              </a:rPr>
              <a:t>—These are irrelevant linking schemes to boost rankings based on achieving better link popularity. Having thousands of irrelevant links pointing to your Web site does more damage than good if you get caught!</a:t>
            </a:r>
          </a:p>
          <a:p>
            <a:pPr lvl="1" eaLnBrk="1" hangingPunct="1">
              <a:lnSpc>
                <a:spcPct val="70000"/>
              </a:lnSpc>
            </a:pPr>
            <a:endParaRPr lang="en-GB" sz="1200">
              <a:latin typeface="Arial" charset="0"/>
              <a:ea typeface="MS PGothic" charset="0"/>
            </a:endParaRPr>
          </a:p>
        </p:txBody>
      </p:sp>
    </p:spTree>
    <p:extLst>
      <p:ext uri="{BB962C8B-B14F-4D97-AF65-F5344CB8AC3E}">
        <p14:creationId xmlns:p14="http://schemas.microsoft.com/office/powerpoint/2010/main" val="3619295467"/>
      </p:ext>
    </p:extLst>
  </p:cSld>
  <p:clrMapOvr>
    <a:masterClrMapping/>
  </p:clrMapOvr>
  <p:timing>
    <p:tnLst>
      <p:par>
        <p:cTn xmlns:p14="http://schemas.microsoft.com/office/powerpoint/2010/mai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2"/>
          <p:cNvSpPr>
            <a:spLocks noGrp="1" noChangeArrowheads="1"/>
          </p:cNvSpPr>
          <p:nvPr>
            <p:ph idx="1"/>
          </p:nvPr>
        </p:nvSpPr>
        <p:spPr>
          <a:xfrm>
            <a:off x="250825" y="549275"/>
            <a:ext cx="8229600" cy="4495800"/>
          </a:xfrm>
        </p:spPr>
        <p:txBody>
          <a:bodyPr/>
          <a:lstStyle/>
          <a:p>
            <a:pPr lvl="1" eaLnBrk="1" hangingPunct="1">
              <a:lnSpc>
                <a:spcPct val="90000"/>
              </a:lnSpc>
            </a:pPr>
            <a:r>
              <a:rPr lang="en-GB" sz="1200">
                <a:solidFill>
                  <a:srgbClr val="22210C"/>
                </a:solidFill>
                <a:latin typeface="Arial" charset="0"/>
                <a:ea typeface="MS PGothic" charset="0"/>
              </a:rPr>
              <a:t>The ultimate guide is: Don</a:t>
            </a:r>
            <a:r>
              <a:rPr lang="ja-JP" altLang="en-GB" sz="1200">
                <a:solidFill>
                  <a:srgbClr val="22210C"/>
                </a:solidFill>
                <a:latin typeface="Arial" charset="0"/>
                <a:ea typeface="MS PGothic" charset="0"/>
              </a:rPr>
              <a:t>’</a:t>
            </a:r>
            <a:r>
              <a:rPr lang="en-GB" altLang="ja-JP" sz="1200">
                <a:solidFill>
                  <a:srgbClr val="22210C"/>
                </a:solidFill>
                <a:latin typeface="Arial" charset="0"/>
                <a:ea typeface="MS PGothic" charset="0"/>
              </a:rPr>
              <a:t>t try to trick the Search Engines: They</a:t>
            </a:r>
            <a:r>
              <a:rPr lang="ja-JP" altLang="en-GB" sz="1200">
                <a:solidFill>
                  <a:srgbClr val="22210C"/>
                </a:solidFill>
                <a:latin typeface="Arial" charset="0"/>
                <a:ea typeface="MS PGothic" charset="0"/>
              </a:rPr>
              <a:t>’</a:t>
            </a:r>
            <a:r>
              <a:rPr lang="en-GB" altLang="ja-JP" sz="1200">
                <a:solidFill>
                  <a:srgbClr val="22210C"/>
                </a:solidFill>
                <a:latin typeface="Arial" charset="0"/>
                <a:ea typeface="MS PGothic" charset="0"/>
              </a:rPr>
              <a:t>ll bar you!!!</a:t>
            </a:r>
            <a:br>
              <a:rPr lang="en-GB" altLang="ja-JP" sz="1200">
                <a:solidFill>
                  <a:srgbClr val="22210C"/>
                </a:solidFill>
                <a:latin typeface="Arial" charset="0"/>
                <a:ea typeface="MS PGothic" charset="0"/>
              </a:rPr>
            </a:br>
            <a:endParaRPr lang="en-GB" altLang="ja-JP" sz="1200">
              <a:solidFill>
                <a:srgbClr val="22210C"/>
              </a:solidFill>
              <a:latin typeface="Arial" charset="0"/>
              <a:ea typeface="MS PGothic" charset="0"/>
            </a:endParaRPr>
          </a:p>
          <a:p>
            <a:pPr lvl="1" eaLnBrk="1" hangingPunct="1">
              <a:lnSpc>
                <a:spcPct val="90000"/>
              </a:lnSpc>
            </a:pPr>
            <a:r>
              <a:rPr lang="en-US" sz="1200" b="1">
                <a:latin typeface="Arial" charset="0"/>
                <a:ea typeface="MS PGothic" charset="0"/>
              </a:rPr>
              <a:t>Web site traffic analysis</a:t>
            </a:r>
            <a:r>
              <a:rPr lang="en-US" sz="1200">
                <a:latin typeface="Arial" charset="0"/>
                <a:ea typeface="MS PGothic" charset="0"/>
              </a:rPr>
              <a:t>—You can check the effectiveness of your keyword placement and utilization by using Web traffic analysis reports – Find out if its all been worth it.</a:t>
            </a:r>
            <a:br>
              <a:rPr lang="en-US" sz="1200">
                <a:latin typeface="Arial" charset="0"/>
                <a:ea typeface="MS PGothic" charset="0"/>
              </a:rPr>
            </a:br>
            <a:endParaRPr lang="en-US" sz="1200">
              <a:latin typeface="Arial" charset="0"/>
              <a:ea typeface="MS PGothic" charset="0"/>
            </a:endParaRPr>
          </a:p>
          <a:p>
            <a:pPr lvl="1" eaLnBrk="1" hangingPunct="1">
              <a:lnSpc>
                <a:spcPct val="90000"/>
              </a:lnSpc>
            </a:pPr>
            <a:r>
              <a:rPr lang="en-US" sz="1200">
                <a:latin typeface="Arial" charset="0"/>
                <a:ea typeface="MS PGothic" charset="0"/>
              </a:rPr>
              <a:t>The amount of targeted traffic and the return on investment (ROI) achieved through your optimization efforts is the true measure of success.  How much business you generate on-line ultimately depends on how well constructed your Web site is. Just because you perform well in the search rankings does not mean the target market automatically does business with you.</a:t>
            </a:r>
            <a:br>
              <a:rPr lang="en-US" sz="1200">
                <a:latin typeface="Arial" charset="0"/>
                <a:ea typeface="MS PGothic" charset="0"/>
              </a:rPr>
            </a:br>
            <a:endParaRPr lang="en-US" sz="1200">
              <a:latin typeface="Arial" charset="0"/>
              <a:ea typeface="MS PGothic" charset="0"/>
            </a:endParaRPr>
          </a:p>
          <a:p>
            <a:pPr lvl="1" eaLnBrk="1" hangingPunct="1">
              <a:lnSpc>
                <a:spcPct val="90000"/>
              </a:lnSpc>
            </a:pPr>
            <a:r>
              <a:rPr lang="en-US" sz="1200" b="1">
                <a:latin typeface="Arial" charset="0"/>
                <a:ea typeface="MS PGothic" charset="0"/>
              </a:rPr>
              <a:t>Search engine rankings</a:t>
            </a:r>
            <a:r>
              <a:rPr lang="en-US" sz="1200">
                <a:latin typeface="Arial" charset="0"/>
                <a:ea typeface="MS PGothic" charset="0"/>
              </a:rPr>
              <a:t>—You can check the performance of your Web site for a particular keyword phrase by hand or through the use of an application such as WebPosition Gold 2 (</a:t>
            </a:r>
            <a:r>
              <a:rPr lang="en-US" sz="1200" i="1">
                <a:latin typeface="Arial" charset="0"/>
                <a:ea typeface="MS PGothic" charset="0"/>
              </a:rPr>
              <a:t>http://www. webposition.com/).</a:t>
            </a:r>
            <a:endParaRPr lang="en-US" sz="1200">
              <a:latin typeface="Arial" charset="0"/>
              <a:ea typeface="MS PGothic" charset="0"/>
            </a:endParaRPr>
          </a:p>
          <a:p>
            <a:pPr eaLnBrk="1" hangingPunct="1">
              <a:lnSpc>
                <a:spcPct val="90000"/>
              </a:lnSpc>
            </a:pPr>
            <a:endParaRPr lang="en-US" sz="1200">
              <a:latin typeface="Arial" charset="0"/>
              <a:ea typeface="MS PGothic" charset="0"/>
            </a:endParaRPr>
          </a:p>
        </p:txBody>
      </p:sp>
    </p:spTree>
    <p:extLst>
      <p:ext uri="{BB962C8B-B14F-4D97-AF65-F5344CB8AC3E}">
        <p14:creationId xmlns:p14="http://schemas.microsoft.com/office/powerpoint/2010/main" val="327206204"/>
      </p:ext>
    </p:extLst>
  </p:cSld>
  <p:clrMapOvr>
    <a:masterClrMapping/>
  </p:clrMapOvr>
  <p:timing>
    <p:tnLst>
      <p:par>
        <p:cTn xmlns:p14="http://schemas.microsoft.com/office/powerpoint/2010/mai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4850" name="Rectangle 2"/>
          <p:cNvSpPr>
            <a:spLocks noGrp="1" noChangeArrowheads="1"/>
          </p:cNvSpPr>
          <p:nvPr>
            <p:ph type="title"/>
          </p:nvPr>
        </p:nvSpPr>
        <p:spPr/>
        <p:txBody>
          <a:bodyPr/>
          <a:lstStyle/>
          <a:p>
            <a:pPr eaLnBrk="1" fontAlgn="auto" hangingPunct="1">
              <a:spcAft>
                <a:spcPts val="0"/>
              </a:spcAft>
              <a:defRPr/>
            </a:pPr>
            <a:r>
              <a:rPr lang="en-GB" dirty="0" smtClean="0">
                <a:solidFill>
                  <a:srgbClr val="FF0000"/>
                </a:solidFill>
                <a:ea typeface="+mj-ea"/>
                <a:cs typeface="+mj-cs"/>
              </a:rPr>
              <a:t>Having </a:t>
            </a:r>
            <a:r>
              <a:rPr lang="en-GB" dirty="0">
                <a:solidFill>
                  <a:srgbClr val="FF0000"/>
                </a:solidFill>
                <a:ea typeface="+mj-ea"/>
                <a:cs typeface="+mj-cs"/>
              </a:rPr>
              <a:t>a link strategy</a:t>
            </a:r>
            <a:endParaRPr lang="en-US" dirty="0">
              <a:solidFill>
                <a:srgbClr val="FF0000"/>
              </a:solidFill>
              <a:ea typeface="+mj-ea"/>
              <a:cs typeface="+mj-cs"/>
            </a:endParaRPr>
          </a:p>
        </p:txBody>
      </p:sp>
      <p:sp>
        <p:nvSpPr>
          <p:cNvPr id="51202" name="Rectangle 3"/>
          <p:cNvSpPr>
            <a:spLocks noGrp="1" noChangeArrowheads="1"/>
          </p:cNvSpPr>
          <p:nvPr>
            <p:ph idx="1"/>
          </p:nvPr>
        </p:nvSpPr>
        <p:spPr/>
        <p:txBody>
          <a:bodyPr/>
          <a:lstStyle/>
          <a:p>
            <a:pPr eaLnBrk="1" hangingPunct="1">
              <a:lnSpc>
                <a:spcPct val="80000"/>
              </a:lnSpc>
            </a:pPr>
            <a:r>
              <a:rPr lang="en-US" sz="1400">
                <a:latin typeface="Arial" charset="0"/>
                <a:ea typeface="MS PGothic" charset="0"/>
              </a:rPr>
              <a:t>Developing your link strategy is one of the most crucial elements of Internet marketing. It is a time-consuming task, but it is time well spent.</a:t>
            </a:r>
            <a:br>
              <a:rPr lang="en-US" sz="1400">
                <a:latin typeface="Arial" charset="0"/>
                <a:ea typeface="MS PGothic" charset="0"/>
              </a:rPr>
            </a:br>
            <a:endParaRPr lang="en-US" sz="1400">
              <a:latin typeface="Arial" charset="0"/>
              <a:ea typeface="MS PGothic" charset="0"/>
            </a:endParaRPr>
          </a:p>
          <a:p>
            <a:pPr eaLnBrk="1" hangingPunct="1">
              <a:lnSpc>
                <a:spcPct val="80000"/>
              </a:lnSpc>
            </a:pPr>
            <a:r>
              <a:rPr lang="en-US" sz="1400">
                <a:latin typeface="Arial" charset="0"/>
                <a:ea typeface="MS PGothic" charset="0"/>
              </a:rPr>
              <a:t>Links are important for several reasons.</a:t>
            </a:r>
          </a:p>
          <a:p>
            <a:pPr lvl="1" eaLnBrk="1" hangingPunct="1">
              <a:lnSpc>
                <a:spcPct val="80000"/>
              </a:lnSpc>
            </a:pPr>
            <a:r>
              <a:rPr lang="en-US" sz="1400">
                <a:latin typeface="Arial" charset="0"/>
                <a:ea typeface="MS PGothic" charset="0"/>
              </a:rPr>
              <a:t>1. Strategically placed, they can be a real traffic builder.</a:t>
            </a:r>
            <a:br>
              <a:rPr lang="en-US" sz="1400">
                <a:latin typeface="Arial" charset="0"/>
                <a:ea typeface="MS PGothic" charset="0"/>
              </a:rPr>
            </a:br>
            <a:endParaRPr lang="en-US" sz="1400">
              <a:latin typeface="Arial" charset="0"/>
              <a:ea typeface="MS PGothic" charset="0"/>
            </a:endParaRPr>
          </a:p>
          <a:p>
            <a:pPr lvl="1" eaLnBrk="1" hangingPunct="1">
              <a:lnSpc>
                <a:spcPct val="80000"/>
              </a:lnSpc>
            </a:pPr>
            <a:r>
              <a:rPr lang="en-US" sz="1400">
                <a:latin typeface="Arial" charset="0"/>
                <a:ea typeface="MS PGothic" charset="0"/>
              </a:rPr>
              <a:t>2. A number of the frequently used search engines use link popularity and link relevancy as an important part of their ranking criteria. The more relevant links to your site, the more popular it is, so the number of links you have to your site can significantly impact your placement with those search engines.</a:t>
            </a:r>
            <a:br>
              <a:rPr lang="en-US" sz="1400">
                <a:latin typeface="Arial" charset="0"/>
                <a:ea typeface="MS PGothic" charset="0"/>
              </a:rPr>
            </a:br>
            <a:endParaRPr lang="en-US" sz="1400">
              <a:latin typeface="Arial" charset="0"/>
              <a:ea typeface="MS PGothic" charset="0"/>
            </a:endParaRPr>
          </a:p>
          <a:p>
            <a:pPr lvl="1" eaLnBrk="1" hangingPunct="1">
              <a:lnSpc>
                <a:spcPct val="80000"/>
              </a:lnSpc>
            </a:pPr>
            <a:r>
              <a:rPr lang="en-US" sz="1400">
                <a:latin typeface="Arial" charset="0"/>
                <a:ea typeface="MS PGothic" charset="0"/>
              </a:rPr>
              <a:t>3. The more links you have to your site, the more opportunities search engine spiders have to find you.</a:t>
            </a:r>
          </a:p>
          <a:p>
            <a:pPr eaLnBrk="1" hangingPunct="1">
              <a:lnSpc>
                <a:spcPct val="80000"/>
              </a:lnSpc>
            </a:pPr>
            <a:endParaRPr lang="en-US" sz="1400">
              <a:latin typeface="Arial" charset="0"/>
              <a:ea typeface="MS PGothic" charset="0"/>
            </a:endParaRPr>
          </a:p>
        </p:txBody>
      </p:sp>
    </p:spTree>
    <p:extLst>
      <p:ext uri="{BB962C8B-B14F-4D97-AF65-F5344CB8AC3E}">
        <p14:creationId xmlns:p14="http://schemas.microsoft.com/office/powerpoint/2010/main" val="2635270792"/>
      </p:ext>
    </p:extLst>
  </p:cSld>
  <p:clrMapOvr>
    <a:masterClrMapping/>
  </p:clrMapOvr>
  <p:timing>
    <p:tnLst>
      <p:par>
        <p:cTn xmlns:p14="http://schemas.microsoft.com/office/powerpoint/2010/mai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6898" name="Rectangle 2"/>
          <p:cNvSpPr>
            <a:spLocks noGrp="1" noChangeArrowheads="1"/>
          </p:cNvSpPr>
          <p:nvPr>
            <p:ph type="title"/>
          </p:nvPr>
        </p:nvSpPr>
        <p:spPr/>
        <p:txBody>
          <a:bodyPr/>
          <a:lstStyle/>
          <a:p>
            <a:pPr eaLnBrk="1" fontAlgn="auto" hangingPunct="1">
              <a:spcAft>
                <a:spcPts val="0"/>
              </a:spcAft>
              <a:defRPr/>
            </a:pPr>
            <a:r>
              <a:rPr lang="en-GB" dirty="0">
                <a:ea typeface="+mj-ea"/>
                <a:cs typeface="+mj-cs"/>
              </a:rPr>
              <a:t>Link pointers</a:t>
            </a:r>
            <a:endParaRPr lang="en-US" dirty="0">
              <a:ea typeface="+mj-ea"/>
              <a:cs typeface="+mj-cs"/>
            </a:endParaRPr>
          </a:p>
        </p:txBody>
      </p:sp>
      <p:sp>
        <p:nvSpPr>
          <p:cNvPr id="53250" name="Rectangle 3"/>
          <p:cNvSpPr>
            <a:spLocks noGrp="1" noChangeArrowheads="1"/>
          </p:cNvSpPr>
          <p:nvPr>
            <p:ph type="body" sz="half" idx="1"/>
          </p:nvPr>
        </p:nvSpPr>
        <p:spPr>
          <a:xfrm>
            <a:off x="457200" y="1600200"/>
            <a:ext cx="8075613" cy="3775075"/>
          </a:xfrm>
        </p:spPr>
        <p:txBody>
          <a:bodyPr/>
          <a:lstStyle/>
          <a:p>
            <a:pPr eaLnBrk="1" hangingPunct="1"/>
            <a:r>
              <a:rPr lang="en-GB" sz="1400">
                <a:latin typeface="Arial" charset="0"/>
                <a:ea typeface="MS PGothic" charset="0"/>
              </a:rPr>
              <a:t>Try not to have outward links on your main pages.</a:t>
            </a:r>
          </a:p>
          <a:p>
            <a:pPr eaLnBrk="1" hangingPunct="1"/>
            <a:r>
              <a:rPr lang="en-GB" sz="1400">
                <a:latin typeface="Arial" charset="0"/>
                <a:ea typeface="MS PGothic" charset="0"/>
              </a:rPr>
              <a:t>target people who seek your links through your site appropriately to see what you want them to see</a:t>
            </a:r>
          </a:p>
          <a:p>
            <a:pPr eaLnBrk="1" hangingPunct="1"/>
            <a:r>
              <a:rPr lang="en-GB" sz="1400">
                <a:latin typeface="Arial" charset="0"/>
                <a:ea typeface="MS PGothic" charset="0"/>
              </a:rPr>
              <a:t>Make outward links open in a new window or tab</a:t>
            </a:r>
          </a:p>
          <a:p>
            <a:pPr eaLnBrk="1" hangingPunct="1"/>
            <a:r>
              <a:rPr lang="en-GB" sz="1400">
                <a:latin typeface="Arial" charset="0"/>
                <a:ea typeface="MS PGothic" charset="0"/>
              </a:rPr>
              <a:t>Regularly test all your links</a:t>
            </a:r>
          </a:p>
          <a:p>
            <a:pPr eaLnBrk="1" hangingPunct="1"/>
            <a:r>
              <a:rPr lang="en-US" sz="1400">
                <a:latin typeface="Arial" charset="0"/>
                <a:ea typeface="MS PGothic" charset="0"/>
              </a:rPr>
              <a:t>Check you’re an other links</a:t>
            </a:r>
          </a:p>
          <a:p>
            <a:pPr lvl="1" eaLnBrk="1" hangingPunct="1"/>
            <a:r>
              <a:rPr lang="en-GB" sz="1400">
                <a:solidFill>
                  <a:srgbClr val="22210C"/>
                </a:solidFill>
                <a:latin typeface="Arial" charset="0"/>
                <a:ea typeface="MS PGothic" charset="0"/>
              </a:rPr>
              <a:t>Exercise:  Type link:</a:t>
            </a:r>
            <a:r>
              <a:rPr lang="en-GB" sz="1400" i="1">
                <a:solidFill>
                  <a:srgbClr val="22210C"/>
                </a:solidFill>
                <a:latin typeface="Arial" charset="0"/>
                <a:ea typeface="MS PGothic" charset="0"/>
              </a:rPr>
              <a:t>web address</a:t>
            </a:r>
            <a:r>
              <a:rPr lang="en-GB" sz="1400">
                <a:solidFill>
                  <a:srgbClr val="22210C"/>
                </a:solidFill>
                <a:latin typeface="Arial" charset="0"/>
                <a:ea typeface="MS PGothic" charset="0"/>
              </a:rPr>
              <a:t> into the search field of Google for a few sites you know.</a:t>
            </a:r>
          </a:p>
          <a:p>
            <a:pPr lvl="1" eaLnBrk="1" hangingPunct="1"/>
            <a:endParaRPr lang="en-US" sz="1400">
              <a:latin typeface="Arial" charset="0"/>
              <a:ea typeface="MS PGothic" charset="0"/>
            </a:endParaRPr>
          </a:p>
          <a:p>
            <a:pPr eaLnBrk="1" hangingPunct="1"/>
            <a:endParaRPr lang="en-US" sz="1400">
              <a:latin typeface="Arial" charset="0"/>
              <a:ea typeface="MS PGothic" charset="0"/>
            </a:endParaRPr>
          </a:p>
        </p:txBody>
      </p:sp>
      <p:pic>
        <p:nvPicPr>
          <p:cNvPr id="53251" name="Picture 4"/>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079500" y="5446713"/>
            <a:ext cx="4105275" cy="644525"/>
          </a:xfrm>
          <a:noFill/>
        </p:spPr>
      </p:pic>
    </p:spTree>
    <p:extLst>
      <p:ext uri="{BB962C8B-B14F-4D97-AF65-F5344CB8AC3E}">
        <p14:creationId xmlns:p14="http://schemas.microsoft.com/office/powerpoint/2010/main" val="52911271"/>
      </p:ext>
    </p:extLst>
  </p:cSld>
  <p:clrMapOvr>
    <a:masterClrMapping/>
  </p:clrMapOvr>
  <p:timing>
    <p:tnLst>
      <p:par>
        <p:cTn xmlns:p14="http://schemas.microsoft.com/office/powerpoint/2010/mai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8946" name="Rectangle 2"/>
          <p:cNvSpPr>
            <a:spLocks noGrp="1" noChangeArrowheads="1"/>
          </p:cNvSpPr>
          <p:nvPr>
            <p:ph type="title"/>
          </p:nvPr>
        </p:nvSpPr>
        <p:spPr>
          <a:xfrm>
            <a:off x="468313" y="0"/>
            <a:ext cx="8229600" cy="1143000"/>
          </a:xfrm>
        </p:spPr>
        <p:txBody>
          <a:bodyPr/>
          <a:lstStyle/>
          <a:p>
            <a:pPr eaLnBrk="1" fontAlgn="auto" hangingPunct="1">
              <a:spcAft>
                <a:spcPts val="0"/>
              </a:spcAft>
              <a:defRPr/>
            </a:pPr>
            <a:r>
              <a:rPr lang="en-GB">
                <a:ea typeface="+mj-ea"/>
                <a:cs typeface="+mj-cs"/>
              </a:rPr>
              <a:t>Getting links</a:t>
            </a:r>
            <a:endParaRPr lang="en-US">
              <a:ea typeface="+mj-ea"/>
              <a:cs typeface="+mj-cs"/>
            </a:endParaRPr>
          </a:p>
        </p:txBody>
      </p:sp>
      <p:sp>
        <p:nvSpPr>
          <p:cNvPr id="55298" name="Rectangle 3"/>
          <p:cNvSpPr>
            <a:spLocks noGrp="1" noChangeArrowheads="1"/>
          </p:cNvSpPr>
          <p:nvPr>
            <p:ph idx="1"/>
          </p:nvPr>
        </p:nvSpPr>
        <p:spPr>
          <a:xfrm>
            <a:off x="457200" y="1341438"/>
            <a:ext cx="8229600" cy="5183187"/>
          </a:xfrm>
        </p:spPr>
        <p:txBody>
          <a:bodyPr/>
          <a:lstStyle/>
          <a:p>
            <a:pPr eaLnBrk="1" hangingPunct="1">
              <a:lnSpc>
                <a:spcPct val="80000"/>
              </a:lnSpc>
            </a:pPr>
            <a:r>
              <a:rPr lang="en-US" sz="1400">
                <a:latin typeface="Arial" charset="0"/>
                <a:ea typeface="MS PGothic" charset="0"/>
              </a:rPr>
              <a:t>Ideally, you should be linked from every high-traffic site that is of interest to your target market.</a:t>
            </a:r>
            <a:br>
              <a:rPr lang="en-US" sz="1400">
                <a:latin typeface="Arial" charset="0"/>
                <a:ea typeface="MS PGothic" charset="0"/>
              </a:rPr>
            </a:br>
            <a:endParaRPr lang="en-US" sz="1400">
              <a:latin typeface="Arial" charset="0"/>
              <a:ea typeface="MS PGothic" charset="0"/>
            </a:endParaRPr>
          </a:p>
          <a:p>
            <a:pPr eaLnBrk="1" hangingPunct="1">
              <a:lnSpc>
                <a:spcPct val="80000"/>
              </a:lnSpc>
            </a:pPr>
            <a:r>
              <a:rPr lang="en-US" sz="1400">
                <a:latin typeface="Arial" charset="0"/>
                <a:ea typeface="MS PGothic" charset="0"/>
              </a:rPr>
              <a:t>Another strategy to find useful link sites is to see where the leaders in your industry and your competitors are linked, using link:</a:t>
            </a:r>
            <a:r>
              <a:rPr lang="en-US" sz="1400" i="1">
                <a:latin typeface="Arial" charset="0"/>
                <a:ea typeface="MS PGothic" charset="0"/>
              </a:rPr>
              <a:t>yourcompetitiorswebaddress</a:t>
            </a:r>
            <a:r>
              <a:rPr lang="en-US" sz="1400">
                <a:latin typeface="Arial" charset="0"/>
                <a:ea typeface="MS PGothic" charset="0"/>
              </a:rPr>
              <a:t> into Google or other search engines.</a:t>
            </a:r>
            <a:br>
              <a:rPr lang="en-US" sz="1400">
                <a:latin typeface="Arial" charset="0"/>
                <a:ea typeface="MS PGothic" charset="0"/>
              </a:rPr>
            </a:br>
            <a:endParaRPr lang="en-US" sz="1400">
              <a:latin typeface="Arial" charset="0"/>
              <a:ea typeface="MS PGothic" charset="0"/>
            </a:endParaRPr>
          </a:p>
          <a:p>
            <a:pPr eaLnBrk="1" hangingPunct="1">
              <a:lnSpc>
                <a:spcPct val="80000"/>
              </a:lnSpc>
            </a:pPr>
            <a:r>
              <a:rPr lang="en-GB" sz="1400">
                <a:latin typeface="Arial" charset="0"/>
                <a:ea typeface="MS PGothic" charset="0"/>
              </a:rPr>
              <a:t>Or use something like </a:t>
            </a:r>
            <a:r>
              <a:rPr lang="en-US" sz="1400" i="1">
                <a:latin typeface="Arial" charset="0"/>
                <a:ea typeface="MS PGothic" charset="0"/>
                <a:hlinkClick r:id="rId3"/>
              </a:rPr>
              <a:t>http://www.linkpopularity.com</a:t>
            </a:r>
            <a:r>
              <a:rPr lang="en-US" sz="1400" i="1">
                <a:latin typeface="Arial" charset="0"/>
                <a:ea typeface="MS PGothic" charset="0"/>
              </a:rPr>
              <a:t>,</a:t>
            </a:r>
            <a:r>
              <a:rPr lang="en-US" sz="1400">
                <a:latin typeface="Arial" charset="0"/>
                <a:ea typeface="MS PGothic" charset="0"/>
              </a:rPr>
              <a:t> which provides some useful information on link strategy.</a:t>
            </a:r>
          </a:p>
          <a:p>
            <a:pPr eaLnBrk="1" hangingPunct="1">
              <a:lnSpc>
                <a:spcPct val="80000"/>
              </a:lnSpc>
            </a:pPr>
            <a:endParaRPr lang="en-GB" sz="1400">
              <a:latin typeface="Arial" charset="0"/>
              <a:ea typeface="MS PGothic" charset="0"/>
            </a:endParaRPr>
          </a:p>
          <a:p>
            <a:pPr eaLnBrk="1" hangingPunct="1">
              <a:lnSpc>
                <a:spcPct val="80000"/>
              </a:lnSpc>
            </a:pPr>
            <a:r>
              <a:rPr lang="en-GB" sz="1400">
                <a:latin typeface="Arial" charset="0"/>
                <a:ea typeface="MS PGothic" charset="0"/>
              </a:rPr>
              <a:t>Make a list and write a request link letter.  Get contact information from </a:t>
            </a:r>
            <a:r>
              <a:rPr lang="en-US" sz="1400">
                <a:latin typeface="Arial" charset="0"/>
                <a:ea typeface="MS PGothic" charset="0"/>
                <a:hlinkClick r:id="rId4"/>
              </a:rPr>
              <a:t>http://www.networksolutions.com/whois/index.jsp</a:t>
            </a:r>
            <a:endParaRPr lang="en-US" sz="1400">
              <a:latin typeface="Arial" charset="0"/>
              <a:ea typeface="MS PGothic" charset="0"/>
            </a:endParaRPr>
          </a:p>
          <a:p>
            <a:pPr eaLnBrk="1" hangingPunct="1">
              <a:lnSpc>
                <a:spcPct val="80000"/>
              </a:lnSpc>
            </a:pPr>
            <a:endParaRPr lang="en-US" sz="1400">
              <a:latin typeface="Arial" charset="0"/>
              <a:ea typeface="MS PGothic" charset="0"/>
            </a:endParaRPr>
          </a:p>
          <a:p>
            <a:pPr eaLnBrk="1" hangingPunct="1">
              <a:lnSpc>
                <a:spcPct val="80000"/>
              </a:lnSpc>
            </a:pPr>
            <a:r>
              <a:rPr lang="en-US" sz="1400">
                <a:latin typeface="Arial" charset="0"/>
                <a:ea typeface="MS PGothic" charset="0"/>
              </a:rPr>
              <a:t>Your note should be courteous, briefly describe your site’s content, and provide the rationale for why you think reciprocating links would result in a win-win situation. E.g. you offer holidays, we offer holiday insurance.</a:t>
            </a:r>
          </a:p>
          <a:p>
            <a:pPr eaLnBrk="1" hangingPunct="1">
              <a:lnSpc>
                <a:spcPct val="80000"/>
              </a:lnSpc>
            </a:pPr>
            <a:endParaRPr lang="en-US" sz="1400">
              <a:latin typeface="Arial" charset="0"/>
              <a:ea typeface="MS PGothic" charset="0"/>
            </a:endParaRPr>
          </a:p>
          <a:p>
            <a:pPr eaLnBrk="1" hangingPunct="1">
              <a:lnSpc>
                <a:spcPct val="80000"/>
              </a:lnSpc>
            </a:pPr>
            <a:r>
              <a:rPr lang="en-US" sz="1400">
                <a:latin typeface="Arial" charset="0"/>
                <a:ea typeface="MS PGothic" charset="0"/>
              </a:rPr>
              <a:t>Another way to get links is to ask for them on your site. </a:t>
            </a:r>
            <a:r>
              <a:rPr lang="en-US" sz="1400">
                <a:latin typeface="Arial" charset="0"/>
                <a:ea typeface="MS PGothic" charset="0"/>
                <a:hlinkClick r:id="rId5"/>
              </a:rPr>
              <a:t>http://www.dubaicityguide.com/main/affiliates.asp</a:t>
            </a:r>
            <a:r>
              <a:rPr lang="en-US" sz="1400">
                <a:latin typeface="Arial" charset="0"/>
                <a:ea typeface="MS PGothic" charset="0"/>
              </a:rPr>
              <a:t> You might want to offer an incentive.</a:t>
            </a:r>
          </a:p>
          <a:p>
            <a:pPr eaLnBrk="1" hangingPunct="1">
              <a:lnSpc>
                <a:spcPct val="80000"/>
              </a:lnSpc>
            </a:pPr>
            <a:endParaRPr lang="en-GB" sz="1400">
              <a:latin typeface="Arial" charset="0"/>
              <a:ea typeface="MS PGothic" charset="0"/>
            </a:endParaRPr>
          </a:p>
          <a:p>
            <a:pPr eaLnBrk="1" hangingPunct="1">
              <a:lnSpc>
                <a:spcPct val="80000"/>
              </a:lnSpc>
            </a:pPr>
            <a:r>
              <a:rPr lang="en-US" sz="1400">
                <a:latin typeface="Arial" charset="0"/>
                <a:ea typeface="MS PGothic" charset="0"/>
              </a:rPr>
              <a:t>Having an image associated with your link can make your link stand out among all of the other links.</a:t>
            </a:r>
          </a:p>
        </p:txBody>
      </p:sp>
    </p:spTree>
    <p:extLst>
      <p:ext uri="{BB962C8B-B14F-4D97-AF65-F5344CB8AC3E}">
        <p14:creationId xmlns:p14="http://schemas.microsoft.com/office/powerpoint/2010/main" val="3426617068"/>
      </p:ext>
    </p:extLst>
  </p:cSld>
  <p:clrMapOvr>
    <a:masterClrMapping/>
  </p:clrMapOvr>
  <p:timing>
    <p:tnLst>
      <p:par>
        <p:cTn xmlns:p14="http://schemas.microsoft.com/office/powerpoint/2010/mai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0994" name="Rectangle 2"/>
          <p:cNvSpPr>
            <a:spLocks noGrp="1" noChangeArrowheads="1"/>
          </p:cNvSpPr>
          <p:nvPr>
            <p:ph type="title"/>
          </p:nvPr>
        </p:nvSpPr>
        <p:spPr/>
        <p:txBody>
          <a:bodyPr/>
          <a:lstStyle/>
          <a:p>
            <a:pPr eaLnBrk="1" fontAlgn="auto" hangingPunct="1">
              <a:spcAft>
                <a:spcPts val="0"/>
              </a:spcAft>
              <a:defRPr/>
            </a:pPr>
            <a:r>
              <a:rPr lang="en-GB">
                <a:ea typeface="+mj-ea"/>
                <a:cs typeface="+mj-cs"/>
              </a:rPr>
              <a:t>Other sources</a:t>
            </a:r>
            <a:endParaRPr lang="en-US">
              <a:ea typeface="+mj-ea"/>
              <a:cs typeface="+mj-cs"/>
            </a:endParaRPr>
          </a:p>
        </p:txBody>
      </p:sp>
      <p:sp>
        <p:nvSpPr>
          <p:cNvPr id="57346" name="Rectangle 3"/>
          <p:cNvSpPr>
            <a:spLocks noGrp="1" noChangeArrowheads="1"/>
          </p:cNvSpPr>
          <p:nvPr>
            <p:ph idx="1"/>
          </p:nvPr>
        </p:nvSpPr>
        <p:spPr/>
        <p:txBody>
          <a:bodyPr/>
          <a:lstStyle/>
          <a:p>
            <a:pPr eaLnBrk="1" hangingPunct="1">
              <a:lnSpc>
                <a:spcPct val="80000"/>
              </a:lnSpc>
            </a:pPr>
            <a:r>
              <a:rPr lang="en-US" sz="1400" b="1">
                <a:latin typeface="Arial" charset="0"/>
                <a:ea typeface="MS PGothic" charset="0"/>
              </a:rPr>
              <a:t>Virtual Promote </a:t>
            </a:r>
            <a:r>
              <a:rPr lang="en-US" sz="1400" i="1">
                <a:latin typeface="Arial" charset="0"/>
                <a:ea typeface="MS PGothic" charset="0"/>
                <a:hlinkClick r:id="rId3"/>
              </a:rPr>
              <a:t>http://www.virtualpromote.com/guest6.html</a:t>
            </a:r>
            <a:r>
              <a:rPr lang="en-US" sz="1400" i="1">
                <a:latin typeface="Arial" charset="0"/>
                <a:ea typeface="MS PGothic" charset="0"/>
              </a:rPr>
              <a:t> </a:t>
            </a:r>
            <a:r>
              <a:rPr lang="en-US" sz="1400">
                <a:latin typeface="Arial" charset="0"/>
                <a:ea typeface="MS PGothic" charset="0"/>
              </a:rPr>
              <a:t>This tutorial covers how to promote traffic to your Web site with reciprocal links. This is a free service for all Web site developers.</a:t>
            </a:r>
            <a:br>
              <a:rPr lang="en-US" sz="1400">
                <a:latin typeface="Arial" charset="0"/>
                <a:ea typeface="MS PGothic" charset="0"/>
              </a:rPr>
            </a:br>
            <a:endParaRPr lang="en-US" sz="1400">
              <a:latin typeface="Arial" charset="0"/>
              <a:ea typeface="MS PGothic" charset="0"/>
            </a:endParaRPr>
          </a:p>
          <a:p>
            <a:pPr eaLnBrk="1" hangingPunct="1">
              <a:lnSpc>
                <a:spcPct val="80000"/>
              </a:lnSpc>
            </a:pPr>
            <a:r>
              <a:rPr lang="en-US" sz="1400" b="1">
                <a:latin typeface="Arial" charset="0"/>
                <a:ea typeface="MS PGothic" charset="0"/>
              </a:rPr>
              <a:t>Automate link exchange </a:t>
            </a:r>
            <a:r>
              <a:rPr lang="en-US" sz="1400" i="1">
                <a:latin typeface="Arial" charset="0"/>
                <a:ea typeface="MS PGothic" charset="0"/>
                <a:hlinkClick r:id="rId4"/>
              </a:rPr>
              <a:t>http://www.linkautomate.com/index.html</a:t>
            </a:r>
            <a:r>
              <a:rPr lang="en-US" sz="1400" i="1">
                <a:latin typeface="Arial" charset="0"/>
                <a:ea typeface="MS PGothic" charset="0"/>
              </a:rPr>
              <a:t> </a:t>
            </a:r>
            <a:r>
              <a:rPr lang="en-US" sz="1400">
                <a:latin typeface="Arial" charset="0"/>
                <a:ea typeface="MS PGothic" charset="0"/>
              </a:rPr>
              <a:t>Reciprocal Link Exchange software and automate link exchange management software.</a:t>
            </a:r>
          </a:p>
          <a:p>
            <a:pPr eaLnBrk="1" hangingPunct="1">
              <a:lnSpc>
                <a:spcPct val="80000"/>
              </a:lnSpc>
            </a:pPr>
            <a:endParaRPr lang="en-GB" sz="1400">
              <a:latin typeface="Arial" charset="0"/>
              <a:ea typeface="MS PGothic" charset="0"/>
            </a:endParaRPr>
          </a:p>
          <a:p>
            <a:pPr eaLnBrk="1" hangingPunct="1">
              <a:lnSpc>
                <a:spcPct val="80000"/>
              </a:lnSpc>
            </a:pPr>
            <a:r>
              <a:rPr lang="en-US" sz="1400" b="1">
                <a:latin typeface="Arial" charset="0"/>
                <a:ea typeface="MS PGothic" charset="0"/>
              </a:rPr>
              <a:t>FFA Net </a:t>
            </a:r>
            <a:r>
              <a:rPr lang="en-US" sz="1400" i="1">
                <a:latin typeface="Arial" charset="0"/>
                <a:ea typeface="MS PGothic" charset="0"/>
                <a:hlinkClick r:id="rId5"/>
              </a:rPr>
              <a:t>http://pages.ffanet.com/links/list.pl</a:t>
            </a:r>
            <a:r>
              <a:rPr lang="en-US" sz="1400" i="1">
                <a:latin typeface="Arial" charset="0"/>
                <a:ea typeface="MS PGothic" charset="0"/>
              </a:rPr>
              <a:t> </a:t>
            </a:r>
            <a:r>
              <a:rPr lang="en-US" sz="1400">
                <a:latin typeface="Arial" charset="0"/>
                <a:ea typeface="MS PGothic" charset="0"/>
              </a:rPr>
              <a:t>This page has a detailed listing of thousands of free-for-all link pages.</a:t>
            </a:r>
          </a:p>
          <a:p>
            <a:pPr eaLnBrk="1" hangingPunct="1">
              <a:lnSpc>
                <a:spcPct val="80000"/>
              </a:lnSpc>
            </a:pPr>
            <a:endParaRPr lang="en-US" sz="1400" b="1">
              <a:latin typeface="Arial" charset="0"/>
              <a:ea typeface="MS PGothic" charset="0"/>
            </a:endParaRPr>
          </a:p>
          <a:p>
            <a:pPr eaLnBrk="1" hangingPunct="1">
              <a:lnSpc>
                <a:spcPct val="80000"/>
              </a:lnSpc>
            </a:pPr>
            <a:r>
              <a:rPr lang="en-US" sz="1400" b="1">
                <a:latin typeface="Arial" charset="0"/>
                <a:ea typeface="MS PGothic" charset="0"/>
              </a:rPr>
              <a:t>Link-O-Matic </a:t>
            </a:r>
            <a:r>
              <a:rPr lang="en-US" sz="1400" i="1">
                <a:latin typeface="Arial" charset="0"/>
                <a:ea typeface="MS PGothic" charset="0"/>
                <a:hlinkClick r:id="rId6"/>
              </a:rPr>
              <a:t>http://www.linkomatic.com/index.cgi?10000</a:t>
            </a:r>
            <a:r>
              <a:rPr lang="en-US" sz="1400" i="1">
                <a:latin typeface="Arial" charset="0"/>
                <a:ea typeface="MS PGothic" charset="0"/>
              </a:rPr>
              <a:t> </a:t>
            </a:r>
            <a:r>
              <a:rPr lang="en-US" sz="1400">
                <a:latin typeface="Arial" charset="0"/>
                <a:ea typeface="MS PGothic" charset="0"/>
              </a:rPr>
              <a:t>This site allows you to submit your URL to more than 450 </a:t>
            </a:r>
            <a:r>
              <a:rPr lang="en-US" sz="1400" u="sng">
                <a:latin typeface="Arial" charset="0"/>
                <a:ea typeface="MS PGothic" charset="0"/>
              </a:rPr>
              <a:t>quality</a:t>
            </a:r>
            <a:r>
              <a:rPr lang="en-US" sz="1400">
                <a:latin typeface="Arial" charset="0"/>
                <a:ea typeface="MS PGothic" charset="0"/>
              </a:rPr>
              <a:t> promotional sites with one click, driving traffic to your Web site and saving you loads of time</a:t>
            </a:r>
          </a:p>
          <a:p>
            <a:pPr eaLnBrk="1" hangingPunct="1">
              <a:lnSpc>
                <a:spcPct val="80000"/>
              </a:lnSpc>
            </a:pPr>
            <a:endParaRPr lang="en-US" sz="1400">
              <a:latin typeface="Arial" charset="0"/>
              <a:ea typeface="MS PGothic" charset="0"/>
            </a:endParaRPr>
          </a:p>
          <a:p>
            <a:pPr eaLnBrk="1" hangingPunct="1">
              <a:lnSpc>
                <a:spcPct val="80000"/>
              </a:lnSpc>
            </a:pPr>
            <a:endParaRPr lang="en-US" sz="1400">
              <a:latin typeface="Arial" charset="0"/>
              <a:ea typeface="MS PGothic" charset="0"/>
            </a:endParaRPr>
          </a:p>
        </p:txBody>
      </p:sp>
    </p:spTree>
    <p:extLst>
      <p:ext uri="{BB962C8B-B14F-4D97-AF65-F5344CB8AC3E}">
        <p14:creationId xmlns:p14="http://schemas.microsoft.com/office/powerpoint/2010/main" val="1323769088"/>
      </p:ext>
    </p:extLst>
  </p:cSld>
  <p:clrMapOvr>
    <a:masterClrMapping/>
  </p:clrMapOvr>
  <p:timing>
    <p:tnLst>
      <p:par>
        <p:cTn xmlns:p14="http://schemas.microsoft.com/office/powerpoint/2010/mai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5090" name="Rectangle 2"/>
          <p:cNvSpPr>
            <a:spLocks noGrp="1" noChangeArrowheads="1"/>
          </p:cNvSpPr>
          <p:nvPr>
            <p:ph type="title"/>
          </p:nvPr>
        </p:nvSpPr>
        <p:spPr/>
        <p:txBody>
          <a:bodyPr/>
          <a:lstStyle/>
          <a:p>
            <a:pPr eaLnBrk="1" fontAlgn="auto" hangingPunct="1">
              <a:spcAft>
                <a:spcPts val="0"/>
              </a:spcAft>
              <a:defRPr/>
            </a:pPr>
            <a:r>
              <a:rPr lang="en-GB" dirty="0" smtClean="0">
                <a:solidFill>
                  <a:srgbClr val="FF0000"/>
                </a:solidFill>
                <a:ea typeface="+mj-ea"/>
                <a:cs typeface="+mj-cs"/>
              </a:rPr>
              <a:t>Using </a:t>
            </a:r>
            <a:r>
              <a:rPr lang="en-GB" dirty="0">
                <a:solidFill>
                  <a:srgbClr val="FF0000"/>
                </a:solidFill>
                <a:ea typeface="+mj-ea"/>
                <a:cs typeface="+mj-cs"/>
              </a:rPr>
              <a:t>affiliate programs</a:t>
            </a:r>
            <a:endParaRPr lang="en-US" dirty="0">
              <a:solidFill>
                <a:srgbClr val="FF0000"/>
              </a:solidFill>
              <a:ea typeface="+mj-ea"/>
              <a:cs typeface="+mj-cs"/>
            </a:endParaRPr>
          </a:p>
        </p:txBody>
      </p:sp>
      <p:sp>
        <p:nvSpPr>
          <p:cNvPr id="59394" name="Rectangle 3"/>
          <p:cNvSpPr>
            <a:spLocks noGrp="1" noChangeArrowheads="1"/>
          </p:cNvSpPr>
          <p:nvPr>
            <p:ph idx="1"/>
          </p:nvPr>
        </p:nvSpPr>
        <p:spPr/>
        <p:txBody>
          <a:bodyPr/>
          <a:lstStyle/>
          <a:p>
            <a:pPr eaLnBrk="1" hangingPunct="1">
              <a:lnSpc>
                <a:spcPct val="80000"/>
              </a:lnSpc>
            </a:pPr>
            <a:r>
              <a:rPr lang="en-GB" sz="1400">
                <a:latin typeface="Arial" charset="0"/>
                <a:ea typeface="MS PGothic" charset="0"/>
              </a:rPr>
              <a:t>referral business is the easiest and most efficient business to generate. When doing business on-line, affiliate programs enable you to capitalize on this concept.</a:t>
            </a:r>
          </a:p>
          <a:p>
            <a:pPr eaLnBrk="1" hangingPunct="1">
              <a:lnSpc>
                <a:spcPct val="80000"/>
              </a:lnSpc>
            </a:pPr>
            <a:endParaRPr lang="en-GB" sz="1400">
              <a:latin typeface="Arial" charset="0"/>
              <a:ea typeface="MS PGothic" charset="0"/>
            </a:endParaRPr>
          </a:p>
          <a:p>
            <a:pPr eaLnBrk="1" hangingPunct="1">
              <a:lnSpc>
                <a:spcPct val="80000"/>
              </a:lnSpc>
            </a:pPr>
            <a:r>
              <a:rPr lang="en-GB" sz="1400">
                <a:latin typeface="Arial" charset="0"/>
                <a:ea typeface="MS PGothic" charset="0"/>
              </a:rPr>
              <a:t>anyone with basic Web skills can set up an affiliate program.</a:t>
            </a:r>
          </a:p>
          <a:p>
            <a:pPr eaLnBrk="1" hangingPunct="1">
              <a:lnSpc>
                <a:spcPct val="80000"/>
              </a:lnSpc>
            </a:pPr>
            <a:endParaRPr lang="en-GB" sz="1400">
              <a:latin typeface="Arial" charset="0"/>
              <a:ea typeface="MS PGothic" charset="0"/>
            </a:endParaRPr>
          </a:p>
          <a:p>
            <a:pPr eaLnBrk="1" hangingPunct="1">
              <a:lnSpc>
                <a:spcPct val="80000"/>
              </a:lnSpc>
            </a:pPr>
            <a:r>
              <a:rPr lang="en-GB" sz="1400">
                <a:latin typeface="Arial" charset="0"/>
                <a:ea typeface="MS PGothic" charset="0"/>
              </a:rPr>
              <a:t>A side benefit to having an affiliate program is that every affiliate provides a link to your site, which in turn improves link popularity, which in turn improves your ranking in a number of the popular search engines.</a:t>
            </a:r>
          </a:p>
          <a:p>
            <a:pPr eaLnBrk="1" hangingPunct="1">
              <a:lnSpc>
                <a:spcPct val="80000"/>
              </a:lnSpc>
            </a:pPr>
            <a:endParaRPr lang="en-GB" sz="1400">
              <a:latin typeface="Arial" charset="0"/>
              <a:ea typeface="MS PGothic" charset="0"/>
            </a:endParaRPr>
          </a:p>
          <a:p>
            <a:pPr eaLnBrk="1" hangingPunct="1">
              <a:lnSpc>
                <a:spcPct val="80000"/>
              </a:lnSpc>
            </a:pPr>
            <a:r>
              <a:rPr lang="en-GB" sz="1400">
                <a:latin typeface="Arial" charset="0"/>
                <a:ea typeface="MS PGothic" charset="0"/>
              </a:rPr>
              <a:t>Commission-Based Affiliate Programs</a:t>
            </a:r>
          </a:p>
          <a:p>
            <a:pPr lvl="1" eaLnBrk="1" hangingPunct="1">
              <a:lnSpc>
                <a:spcPct val="80000"/>
              </a:lnSpc>
            </a:pPr>
            <a:r>
              <a:rPr lang="en-GB" sz="1400">
                <a:latin typeface="Arial" charset="0"/>
                <a:ea typeface="MS PGothic" charset="0"/>
              </a:rPr>
              <a:t>This type offers the referring Web site a percentage of sales income resulting from its referrals. Commissions typically range from 1 to 15 percent. Amazon.com (</a:t>
            </a:r>
            <a:r>
              <a:rPr lang="en-GB" sz="1400" i="1">
                <a:latin typeface="Arial" charset="0"/>
                <a:ea typeface="MS PGothic" charset="0"/>
                <a:hlinkClick r:id="rId3"/>
              </a:rPr>
              <a:t>http://www.amazon.com</a:t>
            </a:r>
            <a:r>
              <a:rPr lang="en-GB" sz="1400">
                <a:latin typeface="Arial" charset="0"/>
                <a:ea typeface="MS PGothic" charset="0"/>
              </a:rPr>
              <a:t>) or One and Only (</a:t>
            </a:r>
            <a:r>
              <a:rPr lang="en-GB" sz="1400" i="1">
                <a:latin typeface="Arial" charset="0"/>
                <a:ea typeface="MS PGothic" charset="0"/>
                <a:hlinkClick r:id="rId4"/>
              </a:rPr>
              <a:t>http://www.oneandonlynetwork.com</a:t>
            </a:r>
            <a:r>
              <a:rPr lang="en-GB" sz="1400">
                <a:latin typeface="Arial" charset="0"/>
                <a:ea typeface="MS PGothic" charset="0"/>
              </a:rPr>
              <a:t>)</a:t>
            </a:r>
          </a:p>
          <a:p>
            <a:pPr eaLnBrk="1" hangingPunct="1">
              <a:lnSpc>
                <a:spcPct val="80000"/>
              </a:lnSpc>
            </a:pPr>
            <a:r>
              <a:rPr lang="en-GB" sz="1400">
                <a:latin typeface="Arial" charset="0"/>
                <a:ea typeface="MS PGothic" charset="0"/>
              </a:rPr>
              <a:t>Flat-Fee Referral Programs</a:t>
            </a:r>
          </a:p>
          <a:p>
            <a:pPr lvl="1" eaLnBrk="1" hangingPunct="1">
              <a:lnSpc>
                <a:spcPct val="80000"/>
              </a:lnSpc>
            </a:pPr>
            <a:r>
              <a:rPr lang="en-GB" sz="1400">
                <a:latin typeface="Arial" charset="0"/>
                <a:ea typeface="MS PGothic" charset="0"/>
              </a:rPr>
              <a:t>Flat-fee referral programs pay the owner of a Web site a fixed amount for every new visitor who links from the referring site to the host site and takes certain predefined actions. A good example of this is eBay (</a:t>
            </a:r>
            <a:r>
              <a:rPr lang="en-GB" sz="1400" i="1">
                <a:latin typeface="Arial" charset="0"/>
                <a:ea typeface="MS PGothic" charset="0"/>
              </a:rPr>
              <a:t>http://www.ebay.com</a:t>
            </a:r>
            <a:r>
              <a:rPr lang="en-GB" sz="1400">
                <a:latin typeface="Arial" charset="0"/>
                <a:ea typeface="MS PGothic" charset="0"/>
              </a:rPr>
              <a:t>),which offers affiliates compensation when visitors to their Web site click through and bid on an item.</a:t>
            </a:r>
          </a:p>
          <a:p>
            <a:pPr eaLnBrk="1" hangingPunct="1">
              <a:lnSpc>
                <a:spcPct val="80000"/>
              </a:lnSpc>
            </a:pPr>
            <a:r>
              <a:rPr lang="en-GB" sz="1400">
                <a:latin typeface="Arial" charset="0"/>
                <a:ea typeface="MS PGothic" charset="0"/>
              </a:rPr>
              <a:t>Click-Through Programs</a:t>
            </a:r>
          </a:p>
          <a:p>
            <a:pPr lvl="1" eaLnBrk="1" hangingPunct="1">
              <a:lnSpc>
                <a:spcPct val="80000"/>
              </a:lnSpc>
            </a:pPr>
            <a:r>
              <a:rPr lang="en-GB" sz="1400">
                <a:latin typeface="Arial" charset="0"/>
                <a:ea typeface="MS PGothic" charset="0"/>
              </a:rPr>
              <a:t>Web site or from a link the affiliate has included in a signature file, e-zine article, advertising or elsewhere and eliminate the problems of finding individual advertisers and allow you to place banner advertisements on your Web site: AllClicks (</a:t>
            </a:r>
            <a:r>
              <a:rPr lang="en-GB" sz="1400" i="1">
                <a:latin typeface="Arial" charset="0"/>
                <a:ea typeface="MS PGothic" charset="0"/>
                <a:hlinkClick r:id="rId5"/>
              </a:rPr>
              <a:t>http://www.allclicks.com</a:t>
            </a:r>
            <a:r>
              <a:rPr lang="en-GB" sz="1400" i="1">
                <a:latin typeface="Arial" charset="0"/>
                <a:ea typeface="MS PGothic" charset="0"/>
              </a:rPr>
              <a:t>; </a:t>
            </a:r>
            <a:r>
              <a:rPr lang="en-GB" sz="1400">
                <a:latin typeface="Arial" charset="0"/>
                <a:ea typeface="MS PGothic" charset="0"/>
              </a:rPr>
              <a:t>SearchTraffic.com (</a:t>
            </a:r>
            <a:r>
              <a:rPr lang="en-GB" sz="1400" i="1">
                <a:latin typeface="Arial" charset="0"/>
                <a:ea typeface="MS PGothic" charset="0"/>
                <a:hlinkClick r:id="rId6"/>
              </a:rPr>
              <a:t>http://www.searchtraffic.com</a:t>
            </a:r>
            <a:r>
              <a:rPr lang="en-GB" sz="1400">
                <a:latin typeface="Arial" charset="0"/>
                <a:ea typeface="MS PGothic" charset="0"/>
              </a:rPr>
              <a:t>).</a:t>
            </a:r>
          </a:p>
          <a:p>
            <a:pPr lvl="1" eaLnBrk="1" hangingPunct="1">
              <a:lnSpc>
                <a:spcPct val="80000"/>
              </a:lnSpc>
            </a:pPr>
            <a:endParaRPr lang="en-GB" sz="1400">
              <a:latin typeface="Arial" charset="0"/>
              <a:ea typeface="MS PGothic" charset="0"/>
            </a:endParaRPr>
          </a:p>
          <a:p>
            <a:pPr lvl="1" eaLnBrk="1" hangingPunct="1">
              <a:lnSpc>
                <a:spcPct val="80000"/>
              </a:lnSpc>
            </a:pPr>
            <a:endParaRPr lang="en-GB" sz="1400">
              <a:latin typeface="Arial" charset="0"/>
              <a:ea typeface="MS PGothic" charset="0"/>
            </a:endParaRPr>
          </a:p>
          <a:p>
            <a:pPr lvl="1" eaLnBrk="1" hangingPunct="1">
              <a:lnSpc>
                <a:spcPct val="80000"/>
              </a:lnSpc>
            </a:pPr>
            <a:endParaRPr lang="en-GB" sz="1400">
              <a:latin typeface="Arial" charset="0"/>
              <a:ea typeface="MS PGothic" charset="0"/>
            </a:endParaRPr>
          </a:p>
          <a:p>
            <a:pPr lvl="1" eaLnBrk="1" hangingPunct="1">
              <a:lnSpc>
                <a:spcPct val="80000"/>
              </a:lnSpc>
            </a:pPr>
            <a:endParaRPr lang="en-GB" sz="1400">
              <a:latin typeface="Arial" charset="0"/>
              <a:ea typeface="MS PGothic" charset="0"/>
            </a:endParaRPr>
          </a:p>
          <a:p>
            <a:pPr lvl="1" eaLnBrk="1" hangingPunct="1">
              <a:lnSpc>
                <a:spcPct val="80000"/>
              </a:lnSpc>
            </a:pPr>
            <a:endParaRPr lang="en-GB" sz="1400">
              <a:latin typeface="Arial" charset="0"/>
              <a:ea typeface="MS PGothic" charset="0"/>
            </a:endParaRPr>
          </a:p>
          <a:p>
            <a:pPr lvl="1" eaLnBrk="1" hangingPunct="1">
              <a:lnSpc>
                <a:spcPct val="80000"/>
              </a:lnSpc>
            </a:pPr>
            <a:endParaRPr lang="en-GB" sz="1400">
              <a:latin typeface="Arial" charset="0"/>
              <a:ea typeface="MS PGothic" charset="0"/>
            </a:endParaRPr>
          </a:p>
          <a:p>
            <a:pPr lvl="1" eaLnBrk="1" hangingPunct="1">
              <a:lnSpc>
                <a:spcPct val="80000"/>
              </a:lnSpc>
            </a:pPr>
            <a:endParaRPr lang="en-GB" sz="1400">
              <a:latin typeface="Arial" charset="0"/>
              <a:ea typeface="MS PGothic" charset="0"/>
            </a:endParaRPr>
          </a:p>
          <a:p>
            <a:pPr eaLnBrk="1" hangingPunct="1">
              <a:lnSpc>
                <a:spcPct val="80000"/>
              </a:lnSpc>
            </a:pPr>
            <a:endParaRPr lang="en-GB" sz="1400">
              <a:latin typeface="Arial" charset="0"/>
              <a:ea typeface="MS PGothic" charset="0"/>
            </a:endParaRPr>
          </a:p>
          <a:p>
            <a:pPr eaLnBrk="1" hangingPunct="1">
              <a:lnSpc>
                <a:spcPct val="80000"/>
              </a:lnSpc>
            </a:pPr>
            <a:endParaRPr lang="en-GB" sz="1400">
              <a:latin typeface="Arial" charset="0"/>
              <a:ea typeface="MS PGothic" charset="0"/>
            </a:endParaRPr>
          </a:p>
          <a:p>
            <a:pPr eaLnBrk="1" hangingPunct="1">
              <a:lnSpc>
                <a:spcPct val="80000"/>
              </a:lnSpc>
            </a:pPr>
            <a:endParaRPr lang="en-GB" sz="1400">
              <a:latin typeface="Arial" charset="0"/>
              <a:ea typeface="MS PGothic" charset="0"/>
            </a:endParaRPr>
          </a:p>
        </p:txBody>
      </p:sp>
    </p:spTree>
    <p:extLst>
      <p:ext uri="{BB962C8B-B14F-4D97-AF65-F5344CB8AC3E}">
        <p14:creationId xmlns:p14="http://schemas.microsoft.com/office/powerpoint/2010/main" val="244950897"/>
      </p:ext>
    </p:extLst>
  </p:cSld>
  <p:clrMapOvr>
    <a:masterClrMapping/>
  </p:clrMapOvr>
  <p:timing>
    <p:tnLst>
      <p:par>
        <p:cTn xmlns:p14="http://schemas.microsoft.com/office/powerpoint/2010/mai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9186" name="Rectangle 2"/>
          <p:cNvSpPr>
            <a:spLocks noGrp="1" noChangeArrowheads="1"/>
          </p:cNvSpPr>
          <p:nvPr>
            <p:ph type="title"/>
          </p:nvPr>
        </p:nvSpPr>
        <p:spPr/>
        <p:txBody>
          <a:bodyPr/>
          <a:lstStyle/>
          <a:p>
            <a:pPr eaLnBrk="1" fontAlgn="auto" hangingPunct="1">
              <a:spcAft>
                <a:spcPts val="0"/>
              </a:spcAft>
              <a:defRPr/>
            </a:pPr>
            <a:r>
              <a:rPr lang="en-GB">
                <a:ea typeface="+mj-ea"/>
                <a:cs typeface="+mj-cs"/>
              </a:rPr>
              <a:t>Affiliate software</a:t>
            </a:r>
            <a:endParaRPr lang="en-US">
              <a:ea typeface="+mj-ea"/>
              <a:cs typeface="+mj-cs"/>
            </a:endParaRPr>
          </a:p>
        </p:txBody>
      </p:sp>
      <p:sp>
        <p:nvSpPr>
          <p:cNvPr id="61442" name="Rectangle 3"/>
          <p:cNvSpPr>
            <a:spLocks noGrp="1" noChangeArrowheads="1"/>
          </p:cNvSpPr>
          <p:nvPr>
            <p:ph idx="1"/>
          </p:nvPr>
        </p:nvSpPr>
        <p:spPr/>
        <p:txBody>
          <a:bodyPr/>
          <a:lstStyle/>
          <a:p>
            <a:pPr eaLnBrk="1" hangingPunct="1">
              <a:lnSpc>
                <a:spcPct val="90000"/>
              </a:lnSpc>
            </a:pPr>
            <a:r>
              <a:rPr lang="en-US" sz="1600" b="1">
                <a:latin typeface="Arial" charset="0"/>
                <a:ea typeface="MS PGothic" charset="0"/>
              </a:rPr>
              <a:t>My Affiliate Program </a:t>
            </a:r>
            <a:r>
              <a:rPr lang="en-US" sz="1600" i="1">
                <a:latin typeface="Arial" charset="0"/>
                <a:ea typeface="MS PGothic" charset="0"/>
                <a:hlinkClick r:id="rId3"/>
              </a:rPr>
              <a:t>http://www.myaffiliateprogram.com</a:t>
            </a:r>
            <a:endParaRPr lang="en-US" sz="1600" i="1">
              <a:latin typeface="Arial" charset="0"/>
              <a:ea typeface="MS PGothic" charset="0"/>
            </a:endParaRPr>
          </a:p>
          <a:p>
            <a:pPr eaLnBrk="1" hangingPunct="1">
              <a:lnSpc>
                <a:spcPct val="90000"/>
              </a:lnSpc>
            </a:pPr>
            <a:r>
              <a:rPr lang="en-US" sz="1600" b="1">
                <a:latin typeface="Arial" charset="0"/>
                <a:ea typeface="MS PGothic" charset="0"/>
              </a:rPr>
              <a:t>AffiliateLink </a:t>
            </a:r>
            <a:r>
              <a:rPr lang="en-US" sz="1600" i="1">
                <a:latin typeface="Arial" charset="0"/>
                <a:ea typeface="MS PGothic" charset="0"/>
                <a:hlinkClick r:id="rId4"/>
              </a:rPr>
              <a:t>http://www.affiliatezone.com</a:t>
            </a:r>
            <a:endParaRPr lang="en-US" sz="1600" i="1">
              <a:latin typeface="Arial" charset="0"/>
              <a:ea typeface="MS PGothic" charset="0"/>
            </a:endParaRPr>
          </a:p>
          <a:p>
            <a:pPr eaLnBrk="1" hangingPunct="1">
              <a:lnSpc>
                <a:spcPct val="90000"/>
              </a:lnSpc>
            </a:pPr>
            <a:r>
              <a:rPr lang="en-US" sz="1600" b="1">
                <a:latin typeface="Arial" charset="0"/>
                <a:ea typeface="MS PGothic" charset="0"/>
              </a:rPr>
              <a:t>Affiliate Shop </a:t>
            </a:r>
            <a:r>
              <a:rPr lang="en-US" sz="1600" i="1">
                <a:latin typeface="Arial" charset="0"/>
                <a:ea typeface="MS PGothic" charset="0"/>
                <a:hlinkClick r:id="rId5"/>
              </a:rPr>
              <a:t>http://www.affiliateshop.com</a:t>
            </a:r>
            <a:endParaRPr lang="en-US" sz="1600" i="1">
              <a:latin typeface="Arial" charset="0"/>
              <a:ea typeface="MS PGothic" charset="0"/>
            </a:endParaRPr>
          </a:p>
          <a:p>
            <a:pPr eaLnBrk="1" hangingPunct="1">
              <a:lnSpc>
                <a:spcPct val="90000"/>
              </a:lnSpc>
            </a:pPr>
            <a:r>
              <a:rPr lang="en-US" sz="1600" b="1">
                <a:latin typeface="Arial" charset="0"/>
                <a:ea typeface="MS PGothic" charset="0"/>
              </a:rPr>
              <a:t>Affiliate Wiz </a:t>
            </a:r>
            <a:r>
              <a:rPr lang="en-US" sz="1600" i="1">
                <a:latin typeface="Arial" charset="0"/>
                <a:ea typeface="MS PGothic" charset="0"/>
                <a:hlinkClick r:id="rId6"/>
              </a:rPr>
              <a:t>http://www.affiliatewiz.com</a:t>
            </a:r>
            <a:endParaRPr lang="en-US" sz="1600" i="1">
              <a:latin typeface="Arial" charset="0"/>
              <a:ea typeface="MS PGothic" charset="0"/>
            </a:endParaRPr>
          </a:p>
          <a:p>
            <a:pPr eaLnBrk="1" hangingPunct="1">
              <a:lnSpc>
                <a:spcPct val="90000"/>
              </a:lnSpc>
            </a:pPr>
            <a:endParaRPr lang="en-GB" sz="1600" i="1">
              <a:latin typeface="Arial" charset="0"/>
              <a:ea typeface="MS PGothic" charset="0"/>
            </a:endParaRPr>
          </a:p>
          <a:p>
            <a:pPr eaLnBrk="1" hangingPunct="1">
              <a:lnSpc>
                <a:spcPct val="90000"/>
              </a:lnSpc>
            </a:pPr>
            <a:r>
              <a:rPr lang="en-US" sz="1600" b="1">
                <a:latin typeface="Arial" charset="0"/>
                <a:ea typeface="MS PGothic" charset="0"/>
              </a:rPr>
              <a:t>Affiliate Handbook </a:t>
            </a:r>
            <a:r>
              <a:rPr lang="en-US" sz="1600" i="1">
                <a:latin typeface="Arial" charset="0"/>
                <a:ea typeface="MS PGothic" charset="0"/>
                <a:hlinkClick r:id="rId7"/>
              </a:rPr>
              <a:t>http://www.affiliatehandbook.com</a:t>
            </a:r>
            <a:endParaRPr lang="en-US" sz="1600" i="1">
              <a:latin typeface="Arial" charset="0"/>
              <a:ea typeface="MS PGothic" charset="0"/>
            </a:endParaRPr>
          </a:p>
          <a:p>
            <a:pPr eaLnBrk="1" hangingPunct="1">
              <a:lnSpc>
                <a:spcPct val="90000"/>
              </a:lnSpc>
            </a:pPr>
            <a:r>
              <a:rPr lang="en-US" sz="1600" b="1">
                <a:latin typeface="Arial" charset="0"/>
                <a:ea typeface="MS PGothic" charset="0"/>
              </a:rPr>
              <a:t>ClickQuick: Affiliate and Pay-per-Click Program Reviews </a:t>
            </a:r>
            <a:r>
              <a:rPr lang="en-US" sz="1600" i="1">
                <a:latin typeface="Arial" charset="0"/>
                <a:ea typeface="MS PGothic" charset="0"/>
                <a:hlinkClick r:id="rId8"/>
              </a:rPr>
              <a:t>http://www.clickquick.com</a:t>
            </a:r>
            <a:endParaRPr lang="en-US" sz="1600">
              <a:latin typeface="Arial" charset="0"/>
              <a:ea typeface="MS PGothic" charset="0"/>
            </a:endParaRPr>
          </a:p>
        </p:txBody>
      </p:sp>
    </p:spTree>
    <p:extLst>
      <p:ext uri="{BB962C8B-B14F-4D97-AF65-F5344CB8AC3E}">
        <p14:creationId xmlns:p14="http://schemas.microsoft.com/office/powerpoint/2010/main" val="2537177986"/>
      </p:ext>
    </p:extLst>
  </p:cSld>
  <p:clrMapOvr>
    <a:masterClrMapping/>
  </p:clrMapOvr>
  <p:timing>
    <p:tnLst>
      <p:par>
        <p:cTn xmlns:p14="http://schemas.microsoft.com/office/powerpoint/2010/mai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1234" name="Rectangle 2"/>
          <p:cNvSpPr>
            <a:spLocks noGrp="1" noChangeArrowheads="1"/>
          </p:cNvSpPr>
          <p:nvPr>
            <p:ph type="title"/>
          </p:nvPr>
        </p:nvSpPr>
        <p:spPr/>
        <p:txBody>
          <a:bodyPr/>
          <a:lstStyle/>
          <a:p>
            <a:pPr eaLnBrk="1" fontAlgn="auto" hangingPunct="1">
              <a:spcAft>
                <a:spcPts val="0"/>
              </a:spcAft>
              <a:defRPr/>
            </a:pPr>
            <a:r>
              <a:rPr lang="en-GB" dirty="0" smtClean="0">
                <a:solidFill>
                  <a:srgbClr val="FF0000"/>
                </a:solidFill>
                <a:ea typeface="+mj-ea"/>
                <a:cs typeface="+mj-cs"/>
              </a:rPr>
              <a:t>Buying </a:t>
            </a:r>
            <a:r>
              <a:rPr lang="en-GB" dirty="0">
                <a:solidFill>
                  <a:srgbClr val="FF0000"/>
                </a:solidFill>
                <a:ea typeface="+mj-ea"/>
                <a:cs typeface="+mj-cs"/>
              </a:rPr>
              <a:t>Ads</a:t>
            </a:r>
            <a:endParaRPr lang="en-US" dirty="0">
              <a:solidFill>
                <a:srgbClr val="FF0000"/>
              </a:solidFill>
              <a:ea typeface="+mj-ea"/>
              <a:cs typeface="+mj-cs"/>
            </a:endParaRPr>
          </a:p>
        </p:txBody>
      </p:sp>
      <p:sp>
        <p:nvSpPr>
          <p:cNvPr id="63490" name="Rectangle 3"/>
          <p:cNvSpPr>
            <a:spLocks noGrp="1" noChangeArrowheads="1"/>
          </p:cNvSpPr>
          <p:nvPr>
            <p:ph idx="1"/>
          </p:nvPr>
        </p:nvSpPr>
        <p:spPr/>
        <p:txBody>
          <a:bodyPr/>
          <a:lstStyle/>
          <a:p>
            <a:pPr eaLnBrk="1" hangingPunct="1">
              <a:lnSpc>
                <a:spcPct val="80000"/>
              </a:lnSpc>
            </a:pPr>
            <a:r>
              <a:rPr lang="en-US" sz="1200">
                <a:latin typeface="Arial" charset="0"/>
                <a:ea typeface="MS PGothic" charset="0"/>
              </a:rPr>
              <a:t>Many businesses are leaning toward </a:t>
            </a:r>
            <a:r>
              <a:rPr lang="en-US" sz="1200" b="1">
                <a:latin typeface="Arial" charset="0"/>
                <a:ea typeface="MS PGothic" charset="0"/>
              </a:rPr>
              <a:t>PPC </a:t>
            </a:r>
            <a:r>
              <a:rPr lang="en-US" sz="1200">
                <a:latin typeface="Arial" charset="0"/>
                <a:ea typeface="MS PGothic" charset="0"/>
              </a:rPr>
              <a:t>online advertising models to generate targeted exposure for their sites</a:t>
            </a:r>
          </a:p>
          <a:p>
            <a:pPr eaLnBrk="1" hangingPunct="1">
              <a:lnSpc>
                <a:spcPct val="80000"/>
              </a:lnSpc>
            </a:pPr>
            <a:endParaRPr lang="en-GB" sz="1200">
              <a:latin typeface="Arial" charset="0"/>
              <a:ea typeface="MS PGothic" charset="0"/>
            </a:endParaRPr>
          </a:p>
          <a:p>
            <a:pPr eaLnBrk="1" hangingPunct="1">
              <a:lnSpc>
                <a:spcPct val="80000"/>
              </a:lnSpc>
            </a:pPr>
            <a:r>
              <a:rPr lang="en-US" sz="1200">
                <a:latin typeface="Arial" charset="0"/>
                <a:ea typeface="MS PGothic" charset="0"/>
              </a:rPr>
              <a:t>By participating in PPC, you generate targeted traffic to your site and you increase brand awareness for your organization, which ultimately results in increased sales for your organization.</a:t>
            </a:r>
            <a:br>
              <a:rPr lang="en-US" sz="1200">
                <a:latin typeface="Arial" charset="0"/>
                <a:ea typeface="MS PGothic" charset="0"/>
              </a:rPr>
            </a:br>
            <a:endParaRPr lang="en-US" sz="1200">
              <a:latin typeface="Arial" charset="0"/>
              <a:ea typeface="MS PGothic" charset="0"/>
            </a:endParaRPr>
          </a:p>
          <a:p>
            <a:pPr eaLnBrk="1" hangingPunct="1">
              <a:lnSpc>
                <a:spcPct val="80000"/>
              </a:lnSpc>
            </a:pPr>
            <a:r>
              <a:rPr lang="en-US" sz="1200">
                <a:latin typeface="Arial" charset="0"/>
                <a:ea typeface="MS PGothic" charset="0"/>
              </a:rPr>
              <a:t>Google AdWords has quickly become one of the premier online advertising vehicles for businesses, by sponsoring keywords and phrases on a cost per click basis: </a:t>
            </a:r>
            <a:r>
              <a:rPr lang="en-US" sz="1200" i="1">
                <a:latin typeface="Arial" charset="0"/>
                <a:ea typeface="MS PGothic" charset="0"/>
                <a:hlinkClick r:id="rId3"/>
              </a:rPr>
              <a:t>http://adwords.Google.com</a:t>
            </a:r>
            <a:r>
              <a:rPr lang="en-US" sz="1200" i="1">
                <a:latin typeface="Arial" charset="0"/>
                <a:ea typeface="MS PGothic" charset="0"/>
              </a:rPr>
              <a:t/>
            </a:r>
            <a:br>
              <a:rPr lang="en-US" sz="1200" i="1">
                <a:latin typeface="Arial" charset="0"/>
                <a:ea typeface="MS PGothic" charset="0"/>
              </a:rPr>
            </a:br>
            <a:endParaRPr lang="en-US" sz="1200" i="1">
              <a:latin typeface="Arial" charset="0"/>
              <a:ea typeface="MS PGothic" charset="0"/>
            </a:endParaRPr>
          </a:p>
          <a:p>
            <a:pPr eaLnBrk="1" hangingPunct="1">
              <a:lnSpc>
                <a:spcPct val="80000"/>
              </a:lnSpc>
            </a:pPr>
            <a:r>
              <a:rPr lang="en-US" sz="1200">
                <a:latin typeface="Arial" charset="0"/>
                <a:ea typeface="MS PGothic" charset="0"/>
              </a:rPr>
              <a:t>Google AdWords helps to create a level playing field for all advertisers, meaning that even small businesses with a minimal budget can compete with large enterprises for premium listings.</a:t>
            </a:r>
            <a:br>
              <a:rPr lang="en-US" sz="1200">
                <a:latin typeface="Arial" charset="0"/>
                <a:ea typeface="MS PGothic" charset="0"/>
              </a:rPr>
            </a:br>
            <a:endParaRPr lang="en-US" sz="1200">
              <a:latin typeface="Arial" charset="0"/>
              <a:ea typeface="MS PGothic" charset="0"/>
            </a:endParaRPr>
          </a:p>
          <a:p>
            <a:pPr eaLnBrk="1" hangingPunct="1">
              <a:lnSpc>
                <a:spcPct val="80000"/>
              </a:lnSpc>
            </a:pPr>
            <a:r>
              <a:rPr lang="en-US" sz="1200">
                <a:latin typeface="Arial" charset="0"/>
                <a:ea typeface="MS PGothic" charset="0"/>
              </a:rPr>
              <a:t>AdWords ranks each ad based on a combination of the ad’s CPC and the ad’s click-through rate. What this means is that if a business with a high CPC creates an irrelevant ad that does not generate any clicks, that ad slowly moves to the bottom of the listing of ads that appears on Google’s search results page, and is ultimately removed. This enables businesses with a lower CPC, but more relevant ads, to position higher—at no extra cost!</a:t>
            </a:r>
          </a:p>
          <a:p>
            <a:pPr eaLnBrk="1" hangingPunct="1">
              <a:lnSpc>
                <a:spcPct val="80000"/>
              </a:lnSpc>
            </a:pPr>
            <a:endParaRPr lang="en-US" sz="1200">
              <a:latin typeface="Arial" charset="0"/>
              <a:ea typeface="MS PGothic" charset="0"/>
            </a:endParaRPr>
          </a:p>
          <a:p>
            <a:pPr eaLnBrk="1" hangingPunct="1">
              <a:lnSpc>
                <a:spcPct val="80000"/>
              </a:lnSpc>
            </a:pPr>
            <a:endParaRPr lang="en-US" sz="1200">
              <a:latin typeface="Arial" charset="0"/>
              <a:ea typeface="MS PGothic" charset="0"/>
            </a:endParaRPr>
          </a:p>
        </p:txBody>
      </p:sp>
    </p:spTree>
    <p:extLst>
      <p:ext uri="{BB962C8B-B14F-4D97-AF65-F5344CB8AC3E}">
        <p14:creationId xmlns:p14="http://schemas.microsoft.com/office/powerpoint/2010/main" val="469682457"/>
      </p:ext>
    </p:extLst>
  </p:cSld>
  <p:clrMapOvr>
    <a:masterClrMapping/>
  </p:clrMapOvr>
  <p:timing>
    <p:tnLst>
      <p:par>
        <p:cTn xmlns:p14="http://schemas.microsoft.com/office/powerpoint/2010/mai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7" name="Picture 2"/>
          <p:cNvPicPr>
            <a:picLocks noGrp="1" noChangeAspect="1" noChangeArrowheads="1"/>
          </p:cNvPicPr>
          <p:nvPr>
            <p:ph/>
          </p:nvPr>
        </p:nvPicPr>
        <p:blipFill>
          <a:blip r:embed="rId3">
            <a:extLst>
              <a:ext uri="{28A0092B-C50C-407E-A947-70E740481C1C}">
                <a14:useLocalDpi xmlns:a14="http://schemas.microsoft.com/office/drawing/2010/main" val="0"/>
              </a:ext>
            </a:extLst>
          </a:blip>
          <a:srcRect t="2843" b="2843"/>
          <a:stretch>
            <a:fillRect/>
          </a:stretch>
        </p:blipFill>
        <p:spPr/>
      </p:pic>
      <p:sp>
        <p:nvSpPr>
          <p:cNvPr id="353283" name="Oval 3"/>
          <p:cNvSpPr>
            <a:spLocks noChangeArrowheads="1"/>
          </p:cNvSpPr>
          <p:nvPr/>
        </p:nvSpPr>
        <p:spPr bwMode="auto">
          <a:xfrm>
            <a:off x="611188" y="1844675"/>
            <a:ext cx="4032250" cy="4248150"/>
          </a:xfrm>
          <a:prstGeom prst="ellipse">
            <a:avLst/>
          </a:prstGeom>
          <a:noFill/>
          <a:ln w="38100">
            <a:solidFill>
              <a:srgbClr val="FF66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pPr>
              <a:defRPr/>
            </a:pPr>
            <a:endParaRPr lang="en-US">
              <a:ea typeface="ＭＳ Ｐゴシック" charset="0"/>
              <a:cs typeface="Arial" charset="0"/>
            </a:endParaRPr>
          </a:p>
        </p:txBody>
      </p:sp>
      <p:sp>
        <p:nvSpPr>
          <p:cNvPr id="353284" name="Oval 4"/>
          <p:cNvSpPr>
            <a:spLocks noChangeArrowheads="1"/>
          </p:cNvSpPr>
          <p:nvPr/>
        </p:nvSpPr>
        <p:spPr bwMode="auto">
          <a:xfrm>
            <a:off x="6084888" y="1844675"/>
            <a:ext cx="2303462" cy="4321175"/>
          </a:xfrm>
          <a:prstGeom prst="ellipse">
            <a:avLst/>
          </a:prstGeom>
          <a:noFill/>
          <a:ln w="28575">
            <a:solidFill>
              <a:srgbClr val="00FF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pPr>
              <a:defRPr/>
            </a:pPr>
            <a:endParaRPr lang="en-US">
              <a:ea typeface="ＭＳ Ｐゴシック" charset="0"/>
              <a:cs typeface="Arial" charset="0"/>
            </a:endParaRPr>
          </a:p>
        </p:txBody>
      </p:sp>
      <p:sp>
        <p:nvSpPr>
          <p:cNvPr id="353285" name="Oval 5"/>
          <p:cNvSpPr>
            <a:spLocks noChangeArrowheads="1"/>
          </p:cNvSpPr>
          <p:nvPr/>
        </p:nvSpPr>
        <p:spPr bwMode="auto">
          <a:xfrm>
            <a:off x="4787900" y="1557338"/>
            <a:ext cx="3529013" cy="503237"/>
          </a:xfrm>
          <a:prstGeom prst="ellipse">
            <a:avLst/>
          </a:prstGeom>
          <a:noFill/>
          <a:ln w="28575">
            <a:solidFill>
              <a:srgbClr val="FF00FF"/>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pPr>
              <a:defRPr/>
            </a:pPr>
            <a:endParaRPr lang="en-US">
              <a:ea typeface="ＭＳ Ｐゴシック" charset="0"/>
              <a:cs typeface="Arial" charset="0"/>
            </a:endParaRPr>
          </a:p>
        </p:txBody>
      </p:sp>
    </p:spTree>
    <p:extLst>
      <p:ext uri="{BB962C8B-B14F-4D97-AF65-F5344CB8AC3E}">
        <p14:creationId xmlns:p14="http://schemas.microsoft.com/office/powerpoint/2010/main" val="1860965560"/>
      </p:ext>
    </p:extLst>
  </p:cSld>
  <p:clrMapOvr>
    <a:masterClrMapping/>
  </p:clrMapOvr>
  <p:timing>
    <p:tnLst>
      <p:par>
        <p:cTn xmlns:p14="http://schemas.microsoft.com/office/powerpoint/2010/mai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5330" name="Rectangle 2"/>
          <p:cNvSpPr>
            <a:spLocks noGrp="1" noChangeArrowheads="1"/>
          </p:cNvSpPr>
          <p:nvPr>
            <p:ph type="title"/>
          </p:nvPr>
        </p:nvSpPr>
        <p:spPr>
          <a:xfrm>
            <a:off x="395288" y="765175"/>
            <a:ext cx="8229600" cy="346075"/>
          </a:xfrm>
        </p:spPr>
        <p:txBody>
          <a:bodyPr>
            <a:normAutofit fontScale="90000"/>
          </a:bodyPr>
          <a:lstStyle/>
          <a:p>
            <a:pPr eaLnBrk="1" fontAlgn="auto" hangingPunct="1">
              <a:spcAft>
                <a:spcPts val="0"/>
              </a:spcAft>
              <a:defRPr/>
            </a:pPr>
            <a:r>
              <a:rPr lang="en-GB" sz="3200" dirty="0">
                <a:ea typeface="+mj-ea"/>
                <a:cs typeface="+mj-cs"/>
              </a:rPr>
              <a:t>How Google Ads works</a:t>
            </a:r>
            <a:endParaRPr lang="en-US" sz="3200" dirty="0">
              <a:ea typeface="+mj-ea"/>
              <a:cs typeface="+mj-cs"/>
            </a:endParaRPr>
          </a:p>
        </p:txBody>
      </p:sp>
      <p:sp>
        <p:nvSpPr>
          <p:cNvPr id="67586" name="Rectangle 3"/>
          <p:cNvSpPr>
            <a:spLocks noGrp="1" noChangeArrowheads="1"/>
          </p:cNvSpPr>
          <p:nvPr>
            <p:ph idx="1"/>
          </p:nvPr>
        </p:nvSpPr>
        <p:spPr>
          <a:xfrm>
            <a:off x="457200" y="1844675"/>
            <a:ext cx="8229600" cy="4824413"/>
          </a:xfrm>
        </p:spPr>
        <p:txBody>
          <a:bodyPr/>
          <a:lstStyle/>
          <a:p>
            <a:pPr eaLnBrk="1" hangingPunct="1">
              <a:lnSpc>
                <a:spcPct val="80000"/>
              </a:lnSpc>
            </a:pPr>
            <a:r>
              <a:rPr lang="en-US" sz="1400">
                <a:latin typeface="Arial" charset="0"/>
                <a:ea typeface="MS PGothic" charset="0"/>
              </a:rPr>
              <a:t>can be accomplished in 15 to 20 minutes.</a:t>
            </a:r>
          </a:p>
          <a:p>
            <a:pPr eaLnBrk="1" hangingPunct="1">
              <a:lnSpc>
                <a:spcPct val="80000"/>
              </a:lnSpc>
            </a:pPr>
            <a:r>
              <a:rPr lang="en-GB" sz="1400">
                <a:latin typeface="Arial" charset="0"/>
                <a:ea typeface="MS PGothic" charset="0"/>
              </a:rPr>
              <a:t>Operates a </a:t>
            </a:r>
            <a:r>
              <a:rPr lang="ja-JP" altLang="en-GB" sz="1400">
                <a:latin typeface="Arial" charset="0"/>
                <a:ea typeface="MS PGothic" charset="0"/>
              </a:rPr>
              <a:t>‘</a:t>
            </a:r>
            <a:r>
              <a:rPr lang="en-GB" altLang="ja-JP" sz="1400">
                <a:latin typeface="Arial" charset="0"/>
                <a:ea typeface="MS PGothic" charset="0"/>
              </a:rPr>
              <a:t>keyword</a:t>
            </a:r>
            <a:r>
              <a:rPr lang="ja-JP" altLang="en-GB" sz="1400">
                <a:latin typeface="Arial" charset="0"/>
                <a:ea typeface="MS PGothic" charset="0"/>
              </a:rPr>
              <a:t>’</a:t>
            </a:r>
            <a:r>
              <a:rPr lang="en-GB" altLang="ja-JP" sz="1400">
                <a:latin typeface="Arial" charset="0"/>
                <a:ea typeface="MS PGothic" charset="0"/>
              </a:rPr>
              <a:t> bidding process to assess ranking order. You pay to rise on specific keywords.</a:t>
            </a:r>
            <a:endParaRPr lang="en-US" altLang="ja-JP" sz="1400">
              <a:latin typeface="Arial" charset="0"/>
              <a:ea typeface="MS PGothic" charset="0"/>
            </a:endParaRPr>
          </a:p>
          <a:p>
            <a:pPr eaLnBrk="1" hangingPunct="1">
              <a:lnSpc>
                <a:spcPct val="80000"/>
              </a:lnSpc>
            </a:pPr>
            <a:r>
              <a:rPr lang="en-US" sz="1400">
                <a:latin typeface="Arial" charset="0"/>
                <a:ea typeface="MS PGothic" charset="0"/>
              </a:rPr>
              <a:t>determine where you would like your ads to appear on Google’s network</a:t>
            </a:r>
          </a:p>
          <a:p>
            <a:pPr eaLnBrk="1" hangingPunct="1">
              <a:lnSpc>
                <a:spcPct val="80000"/>
              </a:lnSpc>
            </a:pPr>
            <a:r>
              <a:rPr lang="en-US" sz="1400">
                <a:latin typeface="Arial" charset="0"/>
                <a:ea typeface="MS PGothic" charset="0"/>
              </a:rPr>
              <a:t>which languages, to the masses, or you can opt to geographically target</a:t>
            </a:r>
          </a:p>
          <a:p>
            <a:pPr eaLnBrk="1" hangingPunct="1">
              <a:lnSpc>
                <a:spcPct val="80000"/>
              </a:lnSpc>
            </a:pPr>
            <a:r>
              <a:rPr lang="en-US" sz="1400">
                <a:latin typeface="Arial" charset="0"/>
                <a:ea typeface="MS PGothic" charset="0"/>
              </a:rPr>
              <a:t>locations within a specific distance from your business’s physical location.</a:t>
            </a:r>
          </a:p>
          <a:p>
            <a:pPr eaLnBrk="1" hangingPunct="1">
              <a:lnSpc>
                <a:spcPct val="80000"/>
              </a:lnSpc>
            </a:pPr>
            <a:r>
              <a:rPr lang="en-US" sz="1400">
                <a:latin typeface="Arial" charset="0"/>
                <a:ea typeface="MS PGothic" charset="0"/>
              </a:rPr>
              <a:t>you select targeted keywords that you wish to be associated with the randomly displayed Ad Group then weeding out ads that are not generating targeted traffic for them.</a:t>
            </a:r>
          </a:p>
          <a:p>
            <a:pPr eaLnBrk="1" hangingPunct="1">
              <a:lnSpc>
                <a:spcPct val="80000"/>
              </a:lnSpc>
            </a:pPr>
            <a:r>
              <a:rPr lang="en-US" sz="1400">
                <a:latin typeface="Arial" charset="0"/>
                <a:ea typeface="MS PGothic" charset="0"/>
              </a:rPr>
              <a:t>set a budget for your campaign. a maximum CPC for each Ad Group along with a maximum daily budget for your campaigns.</a:t>
            </a:r>
          </a:p>
          <a:p>
            <a:pPr eaLnBrk="1" hangingPunct="1">
              <a:lnSpc>
                <a:spcPct val="80000"/>
              </a:lnSpc>
            </a:pPr>
            <a:r>
              <a:rPr lang="en-US" sz="1400">
                <a:latin typeface="Arial" charset="0"/>
                <a:ea typeface="MS PGothic" charset="0"/>
              </a:rPr>
              <a:t>AdWords provides an excellent traffic estimation tool that can help you estimate daily traffic for selected keywords and phrases allowing you to determine what your daily expenditures would be based on traffic patterns.</a:t>
            </a:r>
          </a:p>
          <a:p>
            <a:pPr eaLnBrk="1" hangingPunct="1">
              <a:lnSpc>
                <a:spcPct val="80000"/>
              </a:lnSpc>
            </a:pPr>
            <a:r>
              <a:rPr lang="en-GB" sz="1400">
                <a:latin typeface="Arial" charset="0"/>
                <a:ea typeface="MS PGothic" charset="0"/>
              </a:rPr>
              <a:t>Reach is expanded to other search tools.</a:t>
            </a:r>
          </a:p>
          <a:p>
            <a:pPr eaLnBrk="1" hangingPunct="1">
              <a:lnSpc>
                <a:spcPct val="80000"/>
              </a:lnSpc>
            </a:pPr>
            <a:r>
              <a:rPr lang="en-GB" sz="1400">
                <a:latin typeface="Arial" charset="0"/>
                <a:ea typeface="MS PGothic" charset="0"/>
              </a:rPr>
              <a:t>Offers contextual advertising: Adsense: </a:t>
            </a:r>
            <a:r>
              <a:rPr lang="en-GB" sz="1400">
                <a:latin typeface="Arial" charset="0"/>
                <a:ea typeface="MS PGothic" charset="0"/>
                <a:hlinkClick r:id="rId3"/>
              </a:rPr>
              <a:t>http://www.Google.com/adsense/</a:t>
            </a:r>
            <a:r>
              <a:rPr lang="en-GB" sz="1400">
                <a:latin typeface="Arial" charset="0"/>
                <a:ea typeface="MS PGothic" charset="0"/>
              </a:rPr>
              <a:t> e.g. Want your </a:t>
            </a:r>
            <a:r>
              <a:rPr lang="ja-JP" altLang="en-GB" sz="1400">
                <a:latin typeface="Arial" charset="0"/>
                <a:ea typeface="MS PGothic" charset="0"/>
              </a:rPr>
              <a:t>‘</a:t>
            </a:r>
            <a:r>
              <a:rPr lang="en-GB" altLang="ja-JP" sz="1400">
                <a:latin typeface="Arial" charset="0"/>
                <a:ea typeface="MS PGothic" charset="0"/>
              </a:rPr>
              <a:t>golfing holidays</a:t>
            </a:r>
            <a:r>
              <a:rPr lang="ja-JP" altLang="en-GB" sz="1400">
                <a:latin typeface="Arial" charset="0"/>
                <a:ea typeface="MS PGothic" charset="0"/>
              </a:rPr>
              <a:t>’</a:t>
            </a:r>
            <a:r>
              <a:rPr lang="en-GB" altLang="ja-JP" sz="1400">
                <a:latin typeface="Arial" charset="0"/>
                <a:ea typeface="MS PGothic" charset="0"/>
              </a:rPr>
              <a:t> advertising on the most popular online golf equipment shop?  </a:t>
            </a:r>
          </a:p>
          <a:p>
            <a:pPr eaLnBrk="1" hangingPunct="1">
              <a:lnSpc>
                <a:spcPct val="80000"/>
              </a:lnSpc>
            </a:pPr>
            <a:r>
              <a:rPr lang="en-GB" sz="1400">
                <a:latin typeface="Arial" charset="0"/>
                <a:ea typeface="MS PGothic" charset="0"/>
              </a:rPr>
              <a:t>Dayparting: Offering ads at more specific periods of the day, or day of the week or week of the year. </a:t>
            </a:r>
            <a:r>
              <a:rPr lang="en-US" sz="1400">
                <a:latin typeface="Arial" charset="0"/>
                <a:ea typeface="MS PGothic" charset="0"/>
                <a:hlinkClick r:id="rId4"/>
              </a:rPr>
              <a:t>http://Google.com/trends</a:t>
            </a:r>
            <a:endParaRPr lang="en-US" sz="1400">
              <a:latin typeface="Arial" charset="0"/>
              <a:ea typeface="MS PGothic" charset="0"/>
            </a:endParaRPr>
          </a:p>
          <a:p>
            <a:pPr eaLnBrk="1" hangingPunct="1">
              <a:lnSpc>
                <a:spcPct val="80000"/>
              </a:lnSpc>
            </a:pPr>
            <a:endParaRPr lang="en-US" sz="1200">
              <a:latin typeface="Arial" charset="0"/>
              <a:ea typeface="MS PGothic" charset="0"/>
            </a:endParaRPr>
          </a:p>
          <a:p>
            <a:pPr eaLnBrk="1" hangingPunct="1">
              <a:lnSpc>
                <a:spcPct val="80000"/>
              </a:lnSpc>
            </a:pPr>
            <a:r>
              <a:rPr lang="en-US" sz="1200">
                <a:solidFill>
                  <a:srgbClr val="22210C"/>
                </a:solidFill>
                <a:latin typeface="Arial" charset="0"/>
                <a:ea typeface="MS PGothic" charset="0"/>
              </a:rPr>
              <a:t>Exercise: Go to </a:t>
            </a:r>
            <a:r>
              <a:rPr lang="en-US" sz="1200" i="1">
                <a:solidFill>
                  <a:srgbClr val="22210C"/>
                </a:solidFill>
                <a:latin typeface="Arial" charset="0"/>
                <a:ea typeface="MS PGothic" charset="0"/>
                <a:hlinkClick r:id="rId5"/>
              </a:rPr>
              <a:t>http://adwords.Google.com</a:t>
            </a:r>
            <a:r>
              <a:rPr lang="en-US" sz="1200" i="1">
                <a:solidFill>
                  <a:srgbClr val="22210C"/>
                </a:solidFill>
                <a:latin typeface="Arial" charset="0"/>
                <a:ea typeface="MS PGothic" charset="0"/>
              </a:rPr>
              <a:t> </a:t>
            </a:r>
            <a:endParaRPr lang="en-US" sz="1200">
              <a:solidFill>
                <a:srgbClr val="22210C"/>
              </a:solidFill>
              <a:latin typeface="Arial" charset="0"/>
              <a:ea typeface="MS PGothic" charset="0"/>
            </a:endParaRPr>
          </a:p>
          <a:p>
            <a:pPr lvl="1" eaLnBrk="1" hangingPunct="1">
              <a:lnSpc>
                <a:spcPct val="80000"/>
              </a:lnSpc>
            </a:pPr>
            <a:r>
              <a:rPr lang="en-US" sz="1200">
                <a:solidFill>
                  <a:srgbClr val="22210C"/>
                </a:solidFill>
                <a:latin typeface="Arial" charset="0"/>
                <a:ea typeface="MS PGothic" charset="0"/>
              </a:rPr>
              <a:t>How does it work</a:t>
            </a:r>
          </a:p>
          <a:p>
            <a:pPr lvl="1" eaLnBrk="1" hangingPunct="1">
              <a:lnSpc>
                <a:spcPct val="80000"/>
              </a:lnSpc>
            </a:pPr>
            <a:r>
              <a:rPr lang="en-US" sz="1200">
                <a:solidFill>
                  <a:srgbClr val="22210C"/>
                </a:solidFill>
                <a:latin typeface="Arial" charset="0"/>
                <a:ea typeface="MS PGothic" charset="0"/>
              </a:rPr>
              <a:t>What does it cost</a:t>
            </a:r>
          </a:p>
          <a:p>
            <a:pPr lvl="1" eaLnBrk="1" hangingPunct="1">
              <a:lnSpc>
                <a:spcPct val="80000"/>
              </a:lnSpc>
            </a:pPr>
            <a:r>
              <a:rPr lang="en-US" sz="1200">
                <a:solidFill>
                  <a:srgbClr val="22210C"/>
                </a:solidFill>
                <a:latin typeface="Arial" charset="0"/>
                <a:ea typeface="MS PGothic" charset="0"/>
              </a:rPr>
              <a:t>What geographic options does it offer (for local business)</a:t>
            </a:r>
          </a:p>
          <a:p>
            <a:pPr eaLnBrk="1" hangingPunct="1">
              <a:lnSpc>
                <a:spcPct val="80000"/>
              </a:lnSpc>
            </a:pPr>
            <a:endParaRPr lang="en-US" sz="1200">
              <a:latin typeface="Arial" charset="0"/>
              <a:ea typeface="MS PGothic" charset="0"/>
            </a:endParaRPr>
          </a:p>
          <a:p>
            <a:pPr eaLnBrk="1" hangingPunct="1">
              <a:lnSpc>
                <a:spcPct val="80000"/>
              </a:lnSpc>
            </a:pPr>
            <a:endParaRPr lang="en-US" sz="1200">
              <a:latin typeface="Arial" charset="0"/>
              <a:ea typeface="MS PGothic" charset="0"/>
            </a:endParaRPr>
          </a:p>
        </p:txBody>
      </p:sp>
    </p:spTree>
    <p:extLst>
      <p:ext uri="{BB962C8B-B14F-4D97-AF65-F5344CB8AC3E}">
        <p14:creationId xmlns:p14="http://schemas.microsoft.com/office/powerpoint/2010/main" val="803410584"/>
      </p:ext>
    </p:extLst>
  </p:cSld>
  <p:clrMapOvr>
    <a:masterClrMapping/>
  </p:clrMapOvr>
  <p:timing>
    <p:tnLst>
      <p:par>
        <p:cTn xmlns:p14="http://schemas.microsoft.com/office/powerpoint/2010/mai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7378" name="Rectangle 2"/>
          <p:cNvSpPr>
            <a:spLocks noGrp="1" noChangeArrowheads="1"/>
          </p:cNvSpPr>
          <p:nvPr>
            <p:ph type="title"/>
          </p:nvPr>
        </p:nvSpPr>
        <p:spPr/>
        <p:txBody>
          <a:bodyPr/>
          <a:lstStyle/>
          <a:p>
            <a:pPr eaLnBrk="1" fontAlgn="auto" hangingPunct="1">
              <a:spcAft>
                <a:spcPts val="0"/>
              </a:spcAft>
              <a:defRPr/>
            </a:pPr>
            <a:r>
              <a:rPr lang="en-GB">
                <a:ea typeface="+mj-ea"/>
                <a:cs typeface="+mj-cs"/>
              </a:rPr>
              <a:t>Other tools</a:t>
            </a:r>
            <a:endParaRPr lang="en-US">
              <a:ea typeface="+mj-ea"/>
              <a:cs typeface="+mj-cs"/>
            </a:endParaRPr>
          </a:p>
        </p:txBody>
      </p:sp>
      <p:sp>
        <p:nvSpPr>
          <p:cNvPr id="69634" name="Rectangle 3"/>
          <p:cNvSpPr>
            <a:spLocks noGrp="1" noChangeArrowheads="1"/>
          </p:cNvSpPr>
          <p:nvPr>
            <p:ph idx="1"/>
          </p:nvPr>
        </p:nvSpPr>
        <p:spPr/>
        <p:txBody>
          <a:bodyPr/>
          <a:lstStyle/>
          <a:p>
            <a:pPr eaLnBrk="1" hangingPunct="1">
              <a:lnSpc>
                <a:spcPct val="80000"/>
              </a:lnSpc>
            </a:pPr>
            <a:r>
              <a:rPr lang="en-US" sz="1400" b="1">
                <a:latin typeface="Arial" charset="0"/>
                <a:ea typeface="MS PGothic" charset="0"/>
              </a:rPr>
              <a:t>Google AdWords, </a:t>
            </a:r>
            <a:r>
              <a:rPr lang="en-US" sz="1400">
                <a:latin typeface="Arial" charset="0"/>
                <a:ea typeface="MS PGothic" charset="0"/>
              </a:rPr>
              <a:t>Site Address: </a:t>
            </a:r>
            <a:r>
              <a:rPr lang="en-US" sz="1400" i="1">
                <a:latin typeface="Arial" charset="0"/>
                <a:ea typeface="MS PGothic" charset="0"/>
                <a:hlinkClick r:id="rId3"/>
              </a:rPr>
              <a:t>https://adwords.Google.com/select/</a:t>
            </a:r>
            <a:endParaRPr lang="en-US" sz="1400" i="1">
              <a:latin typeface="Arial" charset="0"/>
              <a:ea typeface="MS PGothic" charset="0"/>
            </a:endParaRPr>
          </a:p>
          <a:p>
            <a:pPr eaLnBrk="1" hangingPunct="1">
              <a:lnSpc>
                <a:spcPct val="80000"/>
              </a:lnSpc>
            </a:pPr>
            <a:endParaRPr lang="en-US" sz="1400" i="1">
              <a:latin typeface="Arial" charset="0"/>
              <a:ea typeface="MS PGothic" charset="0"/>
            </a:endParaRPr>
          </a:p>
          <a:p>
            <a:pPr eaLnBrk="1" hangingPunct="1">
              <a:lnSpc>
                <a:spcPct val="80000"/>
              </a:lnSpc>
            </a:pPr>
            <a:r>
              <a:rPr lang="en-US" sz="1400" b="1">
                <a:latin typeface="Arial" charset="0"/>
                <a:ea typeface="MS PGothic" charset="0"/>
              </a:rPr>
              <a:t>LookSmart, </a:t>
            </a:r>
            <a:r>
              <a:rPr lang="en-US" sz="1400">
                <a:latin typeface="Arial" charset="0"/>
                <a:ea typeface="MS PGothic" charset="0"/>
              </a:rPr>
              <a:t>Site Address: </a:t>
            </a:r>
            <a:r>
              <a:rPr lang="en-US" sz="1400" i="1">
                <a:latin typeface="Arial" charset="0"/>
                <a:ea typeface="MS PGothic" charset="0"/>
                <a:hlinkClick r:id="rId4"/>
              </a:rPr>
              <a:t>http://www.looksmart.com</a:t>
            </a:r>
            <a:endParaRPr lang="en-US" sz="1400" i="1">
              <a:latin typeface="Arial" charset="0"/>
              <a:ea typeface="MS PGothic" charset="0"/>
            </a:endParaRPr>
          </a:p>
          <a:p>
            <a:pPr eaLnBrk="1" hangingPunct="1">
              <a:lnSpc>
                <a:spcPct val="80000"/>
              </a:lnSpc>
            </a:pPr>
            <a:endParaRPr lang="en-US" sz="1400" i="1">
              <a:latin typeface="Arial" charset="0"/>
              <a:ea typeface="MS PGothic" charset="0"/>
            </a:endParaRPr>
          </a:p>
          <a:p>
            <a:pPr eaLnBrk="1" hangingPunct="1">
              <a:lnSpc>
                <a:spcPct val="80000"/>
              </a:lnSpc>
            </a:pPr>
            <a:r>
              <a:rPr lang="en-US" sz="1400" b="1">
                <a:latin typeface="Arial" charset="0"/>
                <a:ea typeface="MS PGothic" charset="0"/>
              </a:rPr>
              <a:t>Overture, </a:t>
            </a:r>
            <a:r>
              <a:rPr lang="en-US" sz="1400">
                <a:latin typeface="Arial" charset="0"/>
                <a:ea typeface="MS PGothic" charset="0"/>
              </a:rPr>
              <a:t>Site Address: </a:t>
            </a:r>
            <a:r>
              <a:rPr lang="en-US" sz="1400" i="1">
                <a:latin typeface="Arial" charset="0"/>
                <a:ea typeface="MS PGothic" charset="0"/>
                <a:hlinkClick r:id="rId5"/>
              </a:rPr>
              <a:t>http://www.overture.com</a:t>
            </a:r>
            <a:endParaRPr lang="en-US" sz="1400" i="1">
              <a:latin typeface="Arial" charset="0"/>
              <a:ea typeface="MS PGothic" charset="0"/>
            </a:endParaRPr>
          </a:p>
          <a:p>
            <a:pPr eaLnBrk="1" hangingPunct="1">
              <a:lnSpc>
                <a:spcPct val="80000"/>
              </a:lnSpc>
            </a:pPr>
            <a:endParaRPr lang="en-US" sz="1400" i="1">
              <a:latin typeface="Arial" charset="0"/>
              <a:ea typeface="MS PGothic" charset="0"/>
            </a:endParaRPr>
          </a:p>
          <a:p>
            <a:pPr eaLnBrk="1" hangingPunct="1">
              <a:lnSpc>
                <a:spcPct val="80000"/>
              </a:lnSpc>
            </a:pPr>
            <a:r>
              <a:rPr lang="en-US" sz="1400" b="1">
                <a:latin typeface="Arial" charset="0"/>
                <a:ea typeface="MS PGothic" charset="0"/>
              </a:rPr>
              <a:t>Kanoodle.com, </a:t>
            </a:r>
            <a:r>
              <a:rPr lang="en-US" sz="1400">
                <a:latin typeface="Arial" charset="0"/>
                <a:ea typeface="MS PGothic" charset="0"/>
              </a:rPr>
              <a:t>Site Address: </a:t>
            </a:r>
            <a:r>
              <a:rPr lang="en-US" sz="1400" i="1">
                <a:latin typeface="Arial" charset="0"/>
                <a:ea typeface="MS PGothic" charset="0"/>
                <a:hlinkClick r:id="rId6"/>
              </a:rPr>
              <a:t>http://www.kanoodle.com</a:t>
            </a:r>
            <a:endParaRPr lang="en-US" sz="1400" i="1">
              <a:latin typeface="Arial" charset="0"/>
              <a:ea typeface="MS PGothic" charset="0"/>
            </a:endParaRPr>
          </a:p>
          <a:p>
            <a:pPr eaLnBrk="1" hangingPunct="1">
              <a:lnSpc>
                <a:spcPct val="80000"/>
              </a:lnSpc>
            </a:pPr>
            <a:endParaRPr lang="en-US" sz="1400" i="1">
              <a:latin typeface="Arial" charset="0"/>
              <a:ea typeface="MS PGothic" charset="0"/>
            </a:endParaRPr>
          </a:p>
          <a:p>
            <a:pPr eaLnBrk="1" hangingPunct="1">
              <a:lnSpc>
                <a:spcPct val="80000"/>
              </a:lnSpc>
            </a:pPr>
            <a:r>
              <a:rPr lang="en-US" sz="1400" b="1">
                <a:latin typeface="Arial" charset="0"/>
                <a:ea typeface="MS PGothic" charset="0"/>
              </a:rPr>
              <a:t>Lycos Insite Adbuyer, </a:t>
            </a:r>
            <a:r>
              <a:rPr lang="en-US" sz="1400">
                <a:latin typeface="Arial" charset="0"/>
                <a:ea typeface="MS PGothic" charset="0"/>
              </a:rPr>
              <a:t>Site Address: </a:t>
            </a:r>
            <a:r>
              <a:rPr lang="en-US" sz="1400" i="1">
                <a:latin typeface="Arial" charset="0"/>
                <a:ea typeface="MS PGothic" charset="0"/>
                <a:hlinkClick r:id="rId7"/>
              </a:rPr>
              <a:t>http://insite.lycos.com</a:t>
            </a:r>
            <a:endParaRPr lang="en-US" sz="1400" i="1">
              <a:latin typeface="Arial" charset="0"/>
              <a:ea typeface="MS PGothic" charset="0"/>
            </a:endParaRPr>
          </a:p>
          <a:p>
            <a:pPr eaLnBrk="1" hangingPunct="1">
              <a:lnSpc>
                <a:spcPct val="80000"/>
              </a:lnSpc>
            </a:pPr>
            <a:endParaRPr lang="en-US" sz="1400" i="1">
              <a:latin typeface="Arial" charset="0"/>
              <a:ea typeface="MS PGothic" charset="0"/>
            </a:endParaRPr>
          </a:p>
          <a:p>
            <a:pPr eaLnBrk="1" hangingPunct="1">
              <a:lnSpc>
                <a:spcPct val="80000"/>
              </a:lnSpc>
            </a:pPr>
            <a:r>
              <a:rPr lang="en-US" sz="1400" b="1">
                <a:latin typeface="Arial" charset="0"/>
                <a:ea typeface="MS PGothic" charset="0"/>
              </a:rPr>
              <a:t>FindWhat.com, </a:t>
            </a:r>
            <a:r>
              <a:rPr lang="en-US" sz="1400">
                <a:latin typeface="Arial" charset="0"/>
                <a:ea typeface="MS PGothic" charset="0"/>
              </a:rPr>
              <a:t>Site Address: </a:t>
            </a:r>
            <a:r>
              <a:rPr lang="en-US" sz="1400" i="1">
                <a:latin typeface="Arial" charset="0"/>
                <a:ea typeface="MS PGothic" charset="0"/>
                <a:hlinkClick r:id="rId8"/>
              </a:rPr>
              <a:t>http://www.findwhat.com</a:t>
            </a:r>
            <a:endParaRPr lang="en-US" sz="1400" i="1">
              <a:latin typeface="Arial" charset="0"/>
              <a:ea typeface="MS PGothic" charset="0"/>
            </a:endParaRPr>
          </a:p>
          <a:p>
            <a:pPr eaLnBrk="1" hangingPunct="1">
              <a:lnSpc>
                <a:spcPct val="80000"/>
              </a:lnSpc>
            </a:pPr>
            <a:endParaRPr lang="en-US" sz="1400">
              <a:latin typeface="Arial" charset="0"/>
              <a:ea typeface="MS PGothic" charset="0"/>
            </a:endParaRPr>
          </a:p>
          <a:p>
            <a:pPr eaLnBrk="1" hangingPunct="1">
              <a:lnSpc>
                <a:spcPct val="80000"/>
              </a:lnSpc>
            </a:pPr>
            <a:endParaRPr lang="en-US" sz="1400">
              <a:latin typeface="Arial" charset="0"/>
              <a:ea typeface="MS PGothic" charset="0"/>
            </a:endParaRPr>
          </a:p>
        </p:txBody>
      </p:sp>
    </p:spTree>
    <p:extLst>
      <p:ext uri="{BB962C8B-B14F-4D97-AF65-F5344CB8AC3E}">
        <p14:creationId xmlns:p14="http://schemas.microsoft.com/office/powerpoint/2010/main" val="1557459338"/>
      </p:ext>
    </p:extLst>
  </p:cSld>
  <p:clrMapOvr>
    <a:masterClrMapping/>
  </p:clrMapOvr>
  <p:timing>
    <p:tnLst>
      <p:par>
        <p:cTn xmlns:p14="http://schemas.microsoft.com/office/powerpoint/2010/mai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3522" name="Rectangle 2"/>
          <p:cNvSpPr>
            <a:spLocks noGrp="1" noChangeArrowheads="1"/>
          </p:cNvSpPr>
          <p:nvPr>
            <p:ph type="title"/>
          </p:nvPr>
        </p:nvSpPr>
        <p:spPr/>
        <p:txBody>
          <a:bodyPr lIns="92075" tIns="46038" rIns="92075" bIns="46038"/>
          <a:lstStyle/>
          <a:p>
            <a:pPr eaLnBrk="1" fontAlgn="auto" hangingPunct="1">
              <a:spcAft>
                <a:spcPts val="0"/>
              </a:spcAft>
              <a:defRPr/>
            </a:pPr>
            <a:r>
              <a:rPr lang="en-GB" sz="3200">
                <a:ea typeface="+mj-ea"/>
                <a:cs typeface="+mj-cs"/>
              </a:rPr>
              <a:t>How can we keep an eye on the competition</a:t>
            </a:r>
          </a:p>
        </p:txBody>
      </p:sp>
      <p:sp>
        <p:nvSpPr>
          <p:cNvPr id="71682" name="Rectangle 3"/>
          <p:cNvSpPr>
            <a:spLocks noGrp="1" noChangeArrowheads="1"/>
          </p:cNvSpPr>
          <p:nvPr>
            <p:ph idx="1"/>
          </p:nvPr>
        </p:nvSpPr>
        <p:spPr/>
        <p:txBody>
          <a:bodyPr lIns="92075" tIns="46038" rIns="92075" bIns="46038"/>
          <a:lstStyle/>
          <a:p>
            <a:pPr eaLnBrk="1" hangingPunct="1">
              <a:lnSpc>
                <a:spcPct val="90000"/>
              </a:lnSpc>
            </a:pPr>
            <a:r>
              <a:rPr lang="en-GB" sz="1200">
                <a:latin typeface="Arial" charset="0"/>
                <a:ea typeface="MS PGothic" charset="0"/>
              </a:rPr>
              <a:t>RivalWatch</a:t>
            </a:r>
          </a:p>
          <a:p>
            <a:pPr lvl="1" eaLnBrk="1" hangingPunct="1">
              <a:lnSpc>
                <a:spcPct val="90000"/>
              </a:lnSpc>
            </a:pPr>
            <a:r>
              <a:rPr lang="en-GB" sz="1200">
                <a:latin typeface="Arial" charset="0"/>
                <a:ea typeface="MS PGothic" charset="0"/>
                <a:hlinkClick r:id="rId3"/>
              </a:rPr>
              <a:t>http://www.rivalwatch.com/</a:t>
            </a:r>
          </a:p>
          <a:p>
            <a:pPr lvl="1" eaLnBrk="1" hangingPunct="1">
              <a:lnSpc>
                <a:spcPct val="90000"/>
              </a:lnSpc>
            </a:pPr>
            <a:r>
              <a:rPr lang="en-GB" sz="1200">
                <a:latin typeface="Arial" charset="0"/>
                <a:ea typeface="MS PGothic" charset="0"/>
              </a:rPr>
              <a:t>A service that compiles information on pricing, products and promotions.</a:t>
            </a:r>
          </a:p>
          <a:p>
            <a:pPr lvl="1" eaLnBrk="1" hangingPunct="1">
              <a:lnSpc>
                <a:spcPct val="90000"/>
              </a:lnSpc>
              <a:buFontTx/>
              <a:buNone/>
            </a:pPr>
            <a:endParaRPr lang="en-GB" sz="1200">
              <a:latin typeface="Arial" charset="0"/>
              <a:ea typeface="MS PGothic" charset="0"/>
            </a:endParaRPr>
          </a:p>
          <a:p>
            <a:pPr eaLnBrk="1" hangingPunct="1">
              <a:lnSpc>
                <a:spcPct val="90000"/>
              </a:lnSpc>
            </a:pPr>
            <a:r>
              <a:rPr lang="en-GB" sz="1200">
                <a:latin typeface="Arial" charset="0"/>
                <a:ea typeface="MS PGothic" charset="0"/>
              </a:rPr>
              <a:t>Keeping an eye on a competitors web site</a:t>
            </a:r>
          </a:p>
          <a:p>
            <a:pPr lvl="1" eaLnBrk="1" hangingPunct="1">
              <a:lnSpc>
                <a:spcPct val="90000"/>
              </a:lnSpc>
            </a:pPr>
            <a:r>
              <a:rPr lang="en-GB" sz="1200">
                <a:latin typeface="Arial" charset="0"/>
                <a:ea typeface="MS PGothic" charset="0"/>
                <a:hlinkClick r:id="rId4"/>
              </a:rPr>
              <a:t>http://www.watchthatpage.com/</a:t>
            </a:r>
            <a:endParaRPr lang="en-GB" sz="1200">
              <a:latin typeface="Arial" charset="0"/>
              <a:ea typeface="MS PGothic" charset="0"/>
            </a:endParaRPr>
          </a:p>
          <a:p>
            <a:pPr lvl="1" eaLnBrk="1" hangingPunct="1">
              <a:lnSpc>
                <a:spcPct val="90000"/>
              </a:lnSpc>
            </a:pPr>
            <a:r>
              <a:rPr lang="en-GB" sz="1200">
                <a:latin typeface="Arial" charset="0"/>
                <a:ea typeface="MS PGothic" charset="0"/>
                <a:hlinkClick r:id="rId5"/>
              </a:rPr>
              <a:t>http://www.infominder.com/webminder/index.jsp</a:t>
            </a:r>
            <a:endParaRPr lang="en-GB" sz="1200">
              <a:latin typeface="Arial" charset="0"/>
              <a:ea typeface="MS PGothic" charset="0"/>
            </a:endParaRPr>
          </a:p>
          <a:p>
            <a:pPr lvl="1" eaLnBrk="1" hangingPunct="1">
              <a:lnSpc>
                <a:spcPct val="90000"/>
              </a:lnSpc>
            </a:pPr>
            <a:r>
              <a:rPr lang="en-GB" sz="1200">
                <a:latin typeface="Arial" charset="0"/>
                <a:ea typeface="MS PGothic" charset="0"/>
              </a:rPr>
              <a:t>E.g. If you are competing inn New York on melons.  Have the price of watermelons page watched at your competitors site.</a:t>
            </a:r>
          </a:p>
          <a:p>
            <a:pPr lvl="1" eaLnBrk="1" hangingPunct="1">
              <a:lnSpc>
                <a:spcPct val="90000"/>
              </a:lnSpc>
            </a:pPr>
            <a:r>
              <a:rPr lang="en-GB" sz="1200">
                <a:latin typeface="Arial" charset="0"/>
                <a:ea typeface="MS PGothic" charset="0"/>
              </a:rPr>
              <a:t>Also allows you check that your promotions are correct. E.g. we offer the lowest interest rates on personal loans under £5000.</a:t>
            </a:r>
            <a:br>
              <a:rPr lang="en-GB" sz="1200">
                <a:latin typeface="Arial" charset="0"/>
                <a:ea typeface="MS PGothic" charset="0"/>
              </a:rPr>
            </a:br>
            <a:endParaRPr lang="en-GB" sz="1200">
              <a:latin typeface="Arial" charset="0"/>
              <a:ea typeface="MS PGothic" charset="0"/>
            </a:endParaRPr>
          </a:p>
          <a:p>
            <a:pPr eaLnBrk="1" hangingPunct="1">
              <a:lnSpc>
                <a:spcPct val="90000"/>
              </a:lnSpc>
            </a:pPr>
            <a:r>
              <a:rPr lang="en-GB" sz="1200">
                <a:latin typeface="Arial" charset="0"/>
                <a:ea typeface="MS PGothic" charset="0"/>
              </a:rPr>
              <a:t>Comparison sites:</a:t>
            </a:r>
          </a:p>
          <a:p>
            <a:pPr lvl="1" eaLnBrk="1" hangingPunct="1">
              <a:lnSpc>
                <a:spcPct val="90000"/>
              </a:lnSpc>
            </a:pPr>
            <a:r>
              <a:rPr lang="en-GB" sz="1200">
                <a:latin typeface="Arial" charset="0"/>
                <a:ea typeface="MS PGothic" charset="0"/>
                <a:hlinkClick r:id="rId6"/>
              </a:rPr>
              <a:t>http://www.moneysupermarket.com/</a:t>
            </a:r>
            <a:endParaRPr lang="en-GB" sz="1200">
              <a:latin typeface="Arial" charset="0"/>
              <a:ea typeface="MS PGothic" charset="0"/>
            </a:endParaRPr>
          </a:p>
          <a:p>
            <a:pPr lvl="1" eaLnBrk="1" hangingPunct="1">
              <a:lnSpc>
                <a:spcPct val="90000"/>
              </a:lnSpc>
            </a:pPr>
            <a:r>
              <a:rPr lang="en-GB" sz="1200">
                <a:latin typeface="Arial" charset="0"/>
                <a:ea typeface="MS PGothic" charset="0"/>
                <a:hlinkClick r:id="rId7"/>
              </a:rPr>
              <a:t>http://www.uswitch.com/</a:t>
            </a:r>
            <a:endParaRPr lang="en-GB" sz="1200">
              <a:latin typeface="Arial" charset="0"/>
              <a:ea typeface="MS PGothic" charset="0"/>
            </a:endParaRPr>
          </a:p>
          <a:p>
            <a:pPr lvl="1" eaLnBrk="1" hangingPunct="1">
              <a:lnSpc>
                <a:spcPct val="90000"/>
              </a:lnSpc>
            </a:pPr>
            <a:endParaRPr lang="en-GB" sz="1200">
              <a:latin typeface="Arial" charset="0"/>
              <a:ea typeface="MS PGothic" charset="0"/>
            </a:endParaRPr>
          </a:p>
          <a:p>
            <a:pPr lvl="1" eaLnBrk="1" hangingPunct="1">
              <a:lnSpc>
                <a:spcPct val="90000"/>
              </a:lnSpc>
            </a:pPr>
            <a:endParaRPr lang="en-GB" sz="1200">
              <a:latin typeface="Arial" charset="0"/>
              <a:ea typeface="MS PGothic" charset="0"/>
            </a:endParaRPr>
          </a:p>
          <a:p>
            <a:pPr eaLnBrk="1" hangingPunct="1">
              <a:lnSpc>
                <a:spcPct val="90000"/>
              </a:lnSpc>
              <a:buClr>
                <a:schemeClr val="folHlink"/>
              </a:buClr>
              <a:buSzPct val="50000"/>
            </a:pPr>
            <a:endParaRPr lang="en-GB" sz="1200">
              <a:latin typeface="Arial" charset="0"/>
              <a:ea typeface="MS PGothic" charset="0"/>
            </a:endParaRPr>
          </a:p>
        </p:txBody>
      </p:sp>
    </p:spTree>
    <p:extLst>
      <p:ext uri="{BB962C8B-B14F-4D97-AF65-F5344CB8AC3E}">
        <p14:creationId xmlns:p14="http://schemas.microsoft.com/office/powerpoint/2010/main" val="482731688"/>
      </p:ext>
    </p:extLst>
  </p:cSld>
  <p:clrMapOvr>
    <a:masterClrMapping/>
  </p:clrMapOvr>
  <p:timing>
    <p:tnLst>
      <p:par>
        <p:cTn xmlns:p14="http://schemas.microsoft.com/office/powerpoint/2010/mai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4"/>
          <p:cNvSpPr>
            <a:spLocks noGrp="1" noChangeArrowheads="1"/>
          </p:cNvSpPr>
          <p:nvPr>
            <p:ph type="title"/>
          </p:nvPr>
        </p:nvSpPr>
        <p:spPr>
          <a:xfrm>
            <a:off x="611188" y="2708275"/>
            <a:ext cx="8229600" cy="1143000"/>
          </a:xfrm>
        </p:spPr>
        <p:txBody>
          <a:bodyPr/>
          <a:lstStyle/>
          <a:p>
            <a:pPr eaLnBrk="1" hangingPunct="1"/>
            <a:r>
              <a:rPr lang="en-GB">
                <a:latin typeface="News Gothic MT" charset="0"/>
              </a:rPr>
              <a:t>Questions ?</a:t>
            </a:r>
          </a:p>
        </p:txBody>
      </p:sp>
    </p:spTree>
    <p:extLst>
      <p:ext uri="{BB962C8B-B14F-4D97-AF65-F5344CB8AC3E}">
        <p14:creationId xmlns:p14="http://schemas.microsoft.com/office/powerpoint/2010/main" val="2346195749"/>
      </p:ext>
    </p:extLst>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4255</TotalTime>
  <Words>4163</Words>
  <Application>Microsoft Macintosh PowerPoint</Application>
  <PresentationFormat>On-screen Show (4:3)</PresentationFormat>
  <Paragraphs>804</Paragraphs>
  <Slides>113</Slides>
  <Notes>44</Notes>
  <HiddenSlides>0</HiddenSlides>
  <MMClips>0</MMClips>
  <ScaleCrop>false</ScaleCrop>
  <HeadingPairs>
    <vt:vector size="4" baseType="variant">
      <vt:variant>
        <vt:lpstr>Theme</vt:lpstr>
      </vt:variant>
      <vt:variant>
        <vt:i4>1</vt:i4>
      </vt:variant>
      <vt:variant>
        <vt:lpstr>Slide Titles</vt:lpstr>
      </vt:variant>
      <vt:variant>
        <vt:i4>113</vt:i4>
      </vt:variant>
    </vt:vector>
  </HeadingPairs>
  <TitlesOfParts>
    <vt:vector size="114" baseType="lpstr">
      <vt:lpstr>Black</vt:lpstr>
      <vt:lpstr>Digital Marketing SBUS5106</vt:lpstr>
      <vt:lpstr>eCustomer life-cycle</vt:lpstr>
      <vt:lpstr>Managing customer engagement with the landing site</vt:lpstr>
      <vt:lpstr>Some generic website objectives</vt:lpstr>
      <vt:lpstr>Required attributes of online behaviour measurement</vt:lpstr>
      <vt:lpstr>Stages of customer engagement</vt:lpstr>
      <vt:lpstr>Reach</vt:lpstr>
      <vt:lpstr>Exercise (10-15 minutes)</vt:lpstr>
      <vt:lpstr>Acquire</vt:lpstr>
      <vt:lpstr>Convert</vt:lpstr>
      <vt:lpstr>Exercise (10 minutes) – Cottage industry</vt:lpstr>
      <vt:lpstr>UK's cottage industry beats US internet giants </vt:lpstr>
      <vt:lpstr>Retain</vt:lpstr>
      <vt:lpstr>What to measure?</vt:lpstr>
      <vt:lpstr>PowerPoint Presentation</vt:lpstr>
      <vt:lpstr>PowerPoint Presentation</vt:lpstr>
      <vt:lpstr>PowerPoint Presentation</vt:lpstr>
      <vt:lpstr>Exercise (20 minutes)</vt:lpstr>
      <vt:lpstr>PowerPoint Presentation</vt:lpstr>
      <vt:lpstr>Content appropriateness</vt:lpstr>
      <vt:lpstr>Design effectiveness</vt:lpstr>
      <vt:lpstr>Web-site performance efficiency</vt:lpstr>
      <vt:lpstr>Time for a break Questions ?</vt:lpstr>
      <vt:lpstr>Measuring and managing landing pages (web sites)  How do we do it?</vt:lpstr>
      <vt:lpstr>Web analytics tools</vt:lpstr>
      <vt:lpstr>What do they tell us?</vt:lpstr>
      <vt:lpstr>How do they do it? – Log files</vt:lpstr>
      <vt:lpstr>The tools analysis of all the log entries</vt:lpstr>
      <vt:lpstr>PowerPoint Presentation</vt:lpstr>
      <vt:lpstr>PowerPoint Presentation</vt:lpstr>
      <vt:lpstr>Case Study – Apple Inc. Design Goal: Selling a student a MacBook? Background: You have sent a promotion out making reference to student discount for MacBooks. http://store.apple.com/uk</vt:lpstr>
      <vt:lpstr>The typical steps</vt:lpstr>
      <vt:lpstr>Then this Leaving at any of these stages is customer abandonment Never coming back after purchase is customer attrition</vt:lpstr>
      <vt:lpstr>The Path Analysis  How it looks in a metrics tool</vt:lpstr>
      <vt:lpstr>PowerPoint Presentation</vt:lpstr>
      <vt:lpstr>So for the Apple site: The Path</vt:lpstr>
      <vt:lpstr>Typical measurements</vt:lpstr>
      <vt:lpstr>Other techniques you can use:</vt:lpstr>
      <vt:lpstr>Google Analytics</vt:lpstr>
      <vt:lpstr>Google Analytics: Typical Things</vt:lpstr>
      <vt:lpstr>The what where and how of Google Analytics</vt:lpstr>
      <vt:lpstr>Understanding what Analytics can do – https://www.youtube.com/watch?time_continue=147&amp;v=WMW12iwnR24</vt:lpstr>
      <vt:lpstr>Directed Learning on Thursday</vt:lpstr>
      <vt:lpstr>PowerPoint Presentation</vt:lpstr>
      <vt:lpstr>Break</vt:lpstr>
      <vt:lpstr>So to content appropriateness</vt:lpstr>
      <vt:lpstr>PowerPoint Presentation</vt:lpstr>
      <vt:lpstr>Content appropriateness</vt:lpstr>
      <vt:lpstr>PowerPoint Presentation</vt:lpstr>
      <vt:lpstr>Relevance</vt:lpstr>
      <vt:lpstr>Frequency</vt:lpstr>
      <vt:lpstr>Stickiness</vt:lpstr>
      <vt:lpstr>Freshness</vt:lpstr>
      <vt:lpstr>Considerations for freshness</vt:lpstr>
      <vt:lpstr>How do we keep content appropriate?</vt:lpstr>
      <vt:lpstr>A Content Strategy</vt:lpstr>
      <vt:lpstr>PowerPoint Presentation</vt:lpstr>
      <vt:lpstr>Exercise 1 (30 mins)</vt:lpstr>
      <vt:lpstr>Doing a content audit</vt:lpstr>
      <vt:lpstr>PowerPoint Presentation</vt:lpstr>
      <vt:lpstr>Web analytics tools</vt:lpstr>
      <vt:lpstr>Google Analytics: Typical Things</vt:lpstr>
      <vt:lpstr>How do we know if a landing page design is good?</vt:lpstr>
      <vt:lpstr>What have we done already?</vt:lpstr>
      <vt:lpstr>What else can we do? Now that we have a web site  Without Analytics</vt:lpstr>
      <vt:lpstr>A contextual inquiry or field study </vt:lpstr>
      <vt:lpstr>Focus Groups or interviews </vt:lpstr>
      <vt:lpstr>Direct Observation </vt:lpstr>
      <vt:lpstr>Questionnaires or surveys </vt:lpstr>
      <vt:lpstr>Heuristic evaluations and cognitive walkthroughs </vt:lpstr>
      <vt:lpstr>Eye tracking and automated user evaluations </vt:lpstr>
      <vt:lpstr>Testing (A/B testing) </vt:lpstr>
      <vt:lpstr>Web Optimiser: Web Design Tester http://services.google.com/training/websiteoptimizeroverview/2995095/</vt:lpstr>
      <vt:lpstr>Google Optimisation LifeCycle</vt:lpstr>
      <vt:lpstr>A/B testing</vt:lpstr>
      <vt:lpstr>PowerPoint Presentation</vt:lpstr>
      <vt:lpstr>PowerPoint Presentation</vt:lpstr>
      <vt:lpstr>PowerPoint Presentation</vt:lpstr>
      <vt:lpstr>PowerPoint Presentation</vt:lpstr>
      <vt:lpstr>Questions ?</vt:lpstr>
      <vt:lpstr>Creating our blog and linking it to Google Analytics</vt:lpstr>
      <vt:lpstr>PowerPoint Presentation</vt:lpstr>
      <vt:lpstr>3 key areas</vt:lpstr>
      <vt:lpstr>What affects a sites performance?</vt:lpstr>
      <vt:lpstr>Performance efficiency</vt:lpstr>
      <vt:lpstr>cont …</vt:lpstr>
      <vt:lpstr>Monitoring Tools</vt:lpstr>
      <vt:lpstr>What can be monitored?</vt:lpstr>
      <vt:lpstr>PowerPoint Presentation</vt:lpstr>
      <vt:lpstr>PowerPoint Presentation</vt:lpstr>
      <vt:lpstr>PowerPoint Presentation</vt:lpstr>
      <vt:lpstr>PowerPoint Presentation</vt:lpstr>
      <vt:lpstr>Visibility</vt:lpstr>
      <vt:lpstr>Search Engine visibility</vt:lpstr>
      <vt:lpstr>How do they work then?</vt:lpstr>
      <vt:lpstr>Case study: Google</vt:lpstr>
      <vt:lpstr>So keywords</vt:lpstr>
      <vt:lpstr>PowerPoint Presentation</vt:lpstr>
      <vt:lpstr>Submitting to search engines</vt:lpstr>
      <vt:lpstr>Tricks that Search Engines are onto.  </vt:lpstr>
      <vt:lpstr>PowerPoint Presentation</vt:lpstr>
      <vt:lpstr>Having a link strategy</vt:lpstr>
      <vt:lpstr>Link pointers</vt:lpstr>
      <vt:lpstr>Getting links</vt:lpstr>
      <vt:lpstr>Other sources</vt:lpstr>
      <vt:lpstr>Using affiliate programs</vt:lpstr>
      <vt:lpstr>Affiliate software</vt:lpstr>
      <vt:lpstr>Buying Ads</vt:lpstr>
      <vt:lpstr>PowerPoint Presentation</vt:lpstr>
      <vt:lpstr>How Google Ads works</vt:lpstr>
      <vt:lpstr>Other tools</vt:lpstr>
      <vt:lpstr>How can we keep an eye on the competition</vt:lpstr>
      <vt:lpstr>Questions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 Bell</dc:creator>
  <cp:lastModifiedBy>Alex Bell</cp:lastModifiedBy>
  <cp:revision>155</cp:revision>
  <dcterms:created xsi:type="dcterms:W3CDTF">2016-01-24T19:50:49Z</dcterms:created>
  <dcterms:modified xsi:type="dcterms:W3CDTF">2016-03-20T22:45:04Z</dcterms:modified>
</cp:coreProperties>
</file>