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6" r:id="rId2"/>
    <p:sldId id="259" r:id="rId3"/>
    <p:sldId id="260" r:id="rId4"/>
    <p:sldId id="257" r:id="rId5"/>
    <p:sldId id="258" r:id="rId6"/>
    <p:sldId id="261" r:id="rId7"/>
    <p:sldId id="262" r:id="rId8"/>
    <p:sldId id="263" r:id="rId9"/>
    <p:sldId id="264" r:id="rId10"/>
    <p:sldId id="265" r:id="rId11"/>
    <p:sldId id="266" r:id="rId12"/>
    <p:sldId id="267" r:id="rId13"/>
    <p:sldId id="272"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9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Does peer-assessment help with your learning?</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1-8D05-4347-AAD8-6559EC449849}"/>
              </c:ext>
            </c:extLst>
          </c:dPt>
          <c:dPt>
            <c:idx val="3"/>
            <c:bubble3D val="0"/>
            <c:spPr>
              <a:solidFill>
                <a:schemeClr val="accent4"/>
              </a:solidFill>
              <a:ln w="19050">
                <a:solidFill>
                  <a:schemeClr val="lt1"/>
                </a:solidFill>
              </a:ln>
              <a:effectLst/>
            </c:spPr>
          </c:dPt>
          <c:cat>
            <c:strRef>
              <c:f>Sheet1!$A$2:$A$5</c:f>
              <c:strCache>
                <c:ptCount val="4"/>
                <c:pt idx="0">
                  <c:v>Yes</c:v>
                </c:pt>
                <c:pt idx="1">
                  <c:v>No</c:v>
                </c:pt>
                <c:pt idx="2">
                  <c:v>Sometimes</c:v>
                </c:pt>
                <c:pt idx="3">
                  <c:v>Blank</c:v>
                </c:pt>
              </c:strCache>
            </c:strRef>
          </c:cat>
          <c:val>
            <c:numRef>
              <c:f>Sheet1!$B$2:$B$5</c:f>
              <c:numCache>
                <c:formatCode>General</c:formatCode>
                <c:ptCount val="4"/>
                <c:pt idx="0">
                  <c:v>73.076923076922995</c:v>
                </c:pt>
                <c:pt idx="1">
                  <c:v>5.1282051282051198</c:v>
                </c:pt>
                <c:pt idx="2">
                  <c:v>14.1025641025641</c:v>
                </c:pt>
                <c:pt idx="3">
                  <c:v>7.6923076923076898</c:v>
                </c:pt>
              </c:numCache>
            </c:numRef>
          </c:val>
          <c:extLst>
            <c:ext xmlns:c16="http://schemas.microsoft.com/office/drawing/2014/chart" uri="{C3380CC4-5D6E-409C-BE32-E72D297353CC}">
              <c16:uniqueId val="{00000000-8D05-4347-AAD8-6559EC449849}"/>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05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Does self-assessment help with your learning?</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cat>
            <c:strRef>
              <c:f>Sheet1!$A$2:$A$5</c:f>
              <c:strCache>
                <c:ptCount val="4"/>
                <c:pt idx="0">
                  <c:v>Yes</c:v>
                </c:pt>
                <c:pt idx="1">
                  <c:v>No</c:v>
                </c:pt>
                <c:pt idx="2">
                  <c:v>Sometimes</c:v>
                </c:pt>
                <c:pt idx="3">
                  <c:v>Blank</c:v>
                </c:pt>
              </c:strCache>
            </c:strRef>
          </c:cat>
          <c:val>
            <c:numRef>
              <c:f>Sheet1!$B$2:$B$5</c:f>
              <c:numCache>
                <c:formatCode>General</c:formatCode>
                <c:ptCount val="4"/>
                <c:pt idx="0">
                  <c:v>70.512820512820497</c:v>
                </c:pt>
                <c:pt idx="1">
                  <c:v>5.1282051282051198</c:v>
                </c:pt>
                <c:pt idx="2">
                  <c:v>7.6923076923076898</c:v>
                </c:pt>
                <c:pt idx="3">
                  <c:v>7.6923076923076898</c:v>
                </c:pt>
              </c:numCache>
            </c:numRef>
          </c:val>
          <c:extLst>
            <c:ext xmlns:c16="http://schemas.microsoft.com/office/drawing/2014/chart" uri="{C3380CC4-5D6E-409C-BE32-E72D297353CC}">
              <c16:uniqueId val="{00000000-B519-4EF4-8817-43CCF4011FB7}"/>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D09C486-A9BC-4BA6-8966-FC796A9569E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1392880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09C486-A9BC-4BA6-8966-FC796A9569E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132256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09C486-A9BC-4BA6-8966-FC796A9569E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2541681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09C486-A9BC-4BA6-8966-FC796A9569ED}"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540660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09C486-A9BC-4BA6-8966-FC796A9569ED}" type="datetimeFigureOut">
              <a:rPr lang="en-GB" smtClean="0"/>
              <a:t>14/02/2019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2478467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09C486-A9BC-4BA6-8966-FC796A9569ED}" type="datetimeFigureOut">
              <a:rPr lang="en-GB" smtClean="0"/>
              <a:t>14/02/2019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3335280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09C486-A9BC-4BA6-8966-FC796A9569ED}" type="datetimeFigureOut">
              <a:rPr lang="en-GB" smtClean="0"/>
              <a:t>14/02/2019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4012174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D09C486-A9BC-4BA6-8966-FC796A9569ED}"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877205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D09C486-A9BC-4BA6-8966-FC796A9569ED}"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2478829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09C486-A9BC-4BA6-8966-FC796A9569E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1154158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09C486-A9BC-4BA6-8966-FC796A9569E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1FD6961-254D-4739-B2E4-D90C733CF204}"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09720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D09C486-A9BC-4BA6-8966-FC796A9569ED}"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37849450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D09C486-A9BC-4BA6-8966-FC796A9569ED}"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1FD6961-254D-4739-B2E4-D90C733CF204}"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873068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D09C486-A9BC-4BA6-8966-FC796A9569ED}" type="datetimeFigureOut">
              <a:rPr lang="en-GB" smtClean="0"/>
              <a:t>14/02/2019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1735451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09C486-A9BC-4BA6-8966-FC796A9569E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33347760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09C486-A9BC-4BA6-8966-FC796A9569ED}" type="datetimeFigureOut">
              <a:rPr lang="en-GB" smtClean="0"/>
              <a:t>14/02/2019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1FD6961-254D-4739-B2E4-D90C733CF204}" type="slidenum">
              <a:rPr lang="en-GB" smtClean="0"/>
              <a:t>‹#›</a:t>
            </a:fld>
            <a:endParaRPr lang="en-GB"/>
          </a:p>
        </p:txBody>
      </p:sp>
    </p:spTree>
    <p:extLst>
      <p:ext uri="{BB962C8B-B14F-4D97-AF65-F5344CB8AC3E}">
        <p14:creationId xmlns:p14="http://schemas.microsoft.com/office/powerpoint/2010/main" val="2372358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D09C486-A9BC-4BA6-8966-FC796A9569ED}" type="datetimeFigureOut">
              <a:rPr lang="en-GB" smtClean="0"/>
              <a:t>14/02/2019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1FD6961-254D-4739-B2E4-D90C733CF204}" type="slidenum">
              <a:rPr lang="en-GB" smtClean="0"/>
              <a:t>‹#›</a:t>
            </a:fld>
            <a:endParaRPr lang="en-GB"/>
          </a:p>
        </p:txBody>
      </p:sp>
    </p:spTree>
    <p:extLst>
      <p:ext uri="{BB962C8B-B14F-4D97-AF65-F5344CB8AC3E}">
        <p14:creationId xmlns:p14="http://schemas.microsoft.com/office/powerpoint/2010/main" val="1215969765"/>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ambridge-community.org.uk/professional-development/gswafl/index.html"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youtube.com/watch?v=YcJdZGz6ifY"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assessmentforlearning.edu.au/professional_learning/strategic_questioning/strategic_questioning_landing_page.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cambridge-community.org.uk/professional-development/gswafl/index.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rapps.pbworks.com/f/MP+Handouts+Formative+Feedback+6-3-10.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ambridge-community.org.uk/professional-development/gswafl/index.html" TargetMode="External"/><Relationship Id="rId2" Type="http://schemas.openxmlformats.org/officeDocument/2006/relationships/hyperlink" Target="https://www.upi.com/Study-Students-inspired-by-peers-more-than-teachers/7651490125585/"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era.ioe.ac.uk/7800/1/AssessmentforLearning.pdf" TargetMode="External"/><Relationship Id="rId2" Type="http://schemas.openxmlformats.org/officeDocument/2006/relationships/hyperlink" Target="https://cambridge-community.org.uk/professional-development/gswafl/index.html"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 Id="rId4" Type="http://schemas.openxmlformats.org/officeDocument/2006/relationships/hyperlink" Target="http://www.pdst.ie/sites/default/files/AfL%20in%20the%20MFL%20classroom%20PDST%20NUIM%20November%202015%20MH.pptx"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DD59-C0BA-4827-AF4F-AD28A39A3C20}"/>
              </a:ext>
            </a:extLst>
          </p:cNvPr>
          <p:cNvSpPr>
            <a:spLocks noGrp="1"/>
          </p:cNvSpPr>
          <p:nvPr>
            <p:ph type="ctrTitle"/>
          </p:nvPr>
        </p:nvSpPr>
        <p:spPr/>
        <p:txBody>
          <a:bodyPr/>
          <a:lstStyle/>
          <a:p>
            <a:r>
              <a:rPr lang="en-GB" dirty="0"/>
              <a:t>Assessment for Learning.</a:t>
            </a:r>
          </a:p>
        </p:txBody>
      </p:sp>
      <p:sp>
        <p:nvSpPr>
          <p:cNvPr id="3" name="Subtitle 2">
            <a:extLst>
              <a:ext uri="{FF2B5EF4-FFF2-40B4-BE49-F238E27FC236}">
                <a16:creationId xmlns:a16="http://schemas.microsoft.com/office/drawing/2014/main" id="{5618F897-AF17-4877-BF52-EAE01D4B91A5}"/>
              </a:ext>
            </a:extLst>
          </p:cNvPr>
          <p:cNvSpPr>
            <a:spLocks noGrp="1"/>
          </p:cNvSpPr>
          <p:nvPr>
            <p:ph type="subTitle" idx="1"/>
          </p:nvPr>
        </p:nvSpPr>
        <p:spPr/>
        <p:txBody>
          <a:bodyPr/>
          <a:lstStyle/>
          <a:p>
            <a:r>
              <a:rPr lang="en-GB" dirty="0"/>
              <a:t>Enhancing learning and teaching in our Secondary School through AFL.</a:t>
            </a:r>
          </a:p>
        </p:txBody>
      </p:sp>
    </p:spTree>
    <p:extLst>
      <p:ext uri="{BB962C8B-B14F-4D97-AF65-F5344CB8AC3E}">
        <p14:creationId xmlns:p14="http://schemas.microsoft.com/office/powerpoint/2010/main" val="2862978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229B2-CE7F-449F-BA23-4D51D84AB038}"/>
              </a:ext>
            </a:extLst>
          </p:cNvPr>
          <p:cNvSpPr>
            <a:spLocks noGrp="1"/>
          </p:cNvSpPr>
          <p:nvPr>
            <p:ph type="title"/>
          </p:nvPr>
        </p:nvSpPr>
        <p:spPr>
          <a:xfrm>
            <a:off x="2592925" y="624110"/>
            <a:ext cx="8911687" cy="1280890"/>
          </a:xfrm>
        </p:spPr>
        <p:txBody>
          <a:bodyPr/>
          <a:lstStyle/>
          <a:p>
            <a:r>
              <a:rPr lang="en-GB" dirty="0"/>
              <a:t>Objectives and Goals.	</a:t>
            </a:r>
          </a:p>
        </p:txBody>
      </p:sp>
      <p:sp>
        <p:nvSpPr>
          <p:cNvPr id="3" name="Content Placeholder 2">
            <a:extLst>
              <a:ext uri="{FF2B5EF4-FFF2-40B4-BE49-F238E27FC236}">
                <a16:creationId xmlns:a16="http://schemas.microsoft.com/office/drawing/2014/main" id="{B40A46E9-025B-45F7-B4E5-B326591F8BBE}"/>
              </a:ext>
            </a:extLst>
          </p:cNvPr>
          <p:cNvSpPr>
            <a:spLocks noGrp="1"/>
          </p:cNvSpPr>
          <p:nvPr>
            <p:ph idx="1"/>
          </p:nvPr>
        </p:nvSpPr>
        <p:spPr/>
        <p:txBody>
          <a:bodyPr>
            <a:normAutofit lnSpcReduction="10000"/>
          </a:bodyPr>
          <a:lstStyle/>
          <a:p>
            <a:pPr marL="0" indent="0">
              <a:buNone/>
            </a:pPr>
            <a:r>
              <a:rPr lang="en-GB" b="1" i="1" u="sng" dirty="0"/>
              <a:t>OBJECTIVES</a:t>
            </a:r>
          </a:p>
          <a:p>
            <a:r>
              <a:rPr lang="en-GB" dirty="0"/>
              <a:t>The main objective of today’s presentation is to introduce you to a number of Assessment for learning strategies that I feel would benefit our school.</a:t>
            </a:r>
          </a:p>
          <a:p>
            <a:r>
              <a:rPr lang="en-GB" dirty="0"/>
              <a:t>An additional objective would the full and immediate implementation of the strategies I am discussing.</a:t>
            </a:r>
          </a:p>
          <a:p>
            <a:endParaRPr lang="en-GB" dirty="0"/>
          </a:p>
          <a:p>
            <a:pPr marL="0" indent="0">
              <a:buNone/>
            </a:pPr>
            <a:r>
              <a:rPr lang="en-GB" b="1" i="1" u="sng" dirty="0"/>
              <a:t>GOALS</a:t>
            </a:r>
          </a:p>
          <a:p>
            <a:r>
              <a:rPr lang="en-GB" dirty="0"/>
              <a:t>My main goal is to leave you with a clear understanding of why these strategies are needed in our school.</a:t>
            </a:r>
          </a:p>
          <a:p>
            <a:r>
              <a:rPr lang="en-GB" dirty="0"/>
              <a:t>Another goal is to accurately convey my passion for these strategies so there is doubt in your mind that this will work for us.</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29408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E686F-4C1E-4ECD-BB27-2D824C6ED3E6}"/>
              </a:ext>
            </a:extLst>
          </p:cNvPr>
          <p:cNvSpPr>
            <a:spLocks noGrp="1"/>
          </p:cNvSpPr>
          <p:nvPr>
            <p:ph type="title"/>
          </p:nvPr>
        </p:nvSpPr>
        <p:spPr/>
        <p:txBody>
          <a:bodyPr/>
          <a:lstStyle/>
          <a:p>
            <a:r>
              <a:rPr lang="en-GB" dirty="0"/>
              <a:t>A short introduction to AFL.</a:t>
            </a:r>
          </a:p>
        </p:txBody>
      </p:sp>
      <p:sp>
        <p:nvSpPr>
          <p:cNvPr id="3" name="Content Placeholder 2">
            <a:extLst>
              <a:ext uri="{FF2B5EF4-FFF2-40B4-BE49-F238E27FC236}">
                <a16:creationId xmlns:a16="http://schemas.microsoft.com/office/drawing/2014/main" id="{5A4EAC9C-EC32-4EC0-9D40-05B99AA60F7F}"/>
              </a:ext>
            </a:extLst>
          </p:cNvPr>
          <p:cNvSpPr>
            <a:spLocks noGrp="1"/>
          </p:cNvSpPr>
          <p:nvPr>
            <p:ph idx="1"/>
          </p:nvPr>
        </p:nvSpPr>
        <p:spPr>
          <a:xfrm>
            <a:off x="2530618" y="1979865"/>
            <a:ext cx="8787650" cy="2307215"/>
          </a:xfrm>
        </p:spPr>
        <p:txBody>
          <a:bodyPr/>
          <a:lstStyle/>
          <a:p>
            <a:r>
              <a:rPr lang="en-GB" dirty="0"/>
              <a:t>Allows the student to become more involved in the learning experience.</a:t>
            </a:r>
          </a:p>
          <a:p>
            <a:pPr marL="0" indent="0">
              <a:buNone/>
            </a:pPr>
            <a:endParaRPr lang="en-GB" dirty="0"/>
          </a:p>
          <a:p>
            <a:r>
              <a:rPr lang="en-GB" dirty="0"/>
              <a:t>Creates feedback from students enabling the teachers to have a better level of communication.</a:t>
            </a:r>
          </a:p>
          <a:p>
            <a:endParaRPr lang="en-GB" dirty="0"/>
          </a:p>
          <a:p>
            <a:r>
              <a:rPr lang="en-GB" dirty="0"/>
              <a:t>AFL is generally considered to be a </a:t>
            </a:r>
            <a:r>
              <a:rPr lang="en-GB" b="1" i="1" dirty="0"/>
              <a:t>formative informal </a:t>
            </a:r>
            <a:r>
              <a:rPr lang="en-GB" dirty="0"/>
              <a:t>type of assessment.</a:t>
            </a:r>
          </a:p>
        </p:txBody>
      </p:sp>
      <p:pic>
        <p:nvPicPr>
          <p:cNvPr id="2050" name="Picture 2" descr="https://cambridge-community.org.uk/professional-development/gswafl/media/picture1_zou6yyf.png">
            <a:extLst>
              <a:ext uri="{FF2B5EF4-FFF2-40B4-BE49-F238E27FC236}">
                <a16:creationId xmlns:a16="http://schemas.microsoft.com/office/drawing/2014/main" id="{7FBC1482-0FAE-4594-931B-065B148191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7549" y="4361945"/>
            <a:ext cx="5616902" cy="23125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7FD1C43-664F-45EA-923B-1E4CACAA5A40}"/>
              </a:ext>
            </a:extLst>
          </p:cNvPr>
          <p:cNvSpPr txBox="1"/>
          <p:nvPr/>
        </p:nvSpPr>
        <p:spPr>
          <a:xfrm>
            <a:off x="8408455" y="6038699"/>
            <a:ext cx="3405809" cy="861774"/>
          </a:xfrm>
          <a:prstGeom prst="rect">
            <a:avLst/>
          </a:prstGeom>
          <a:noFill/>
        </p:spPr>
        <p:txBody>
          <a:bodyPr wrap="square" rtlCol="0">
            <a:spAutoFit/>
          </a:bodyPr>
          <a:lstStyle/>
          <a:p>
            <a:pPr marL="171450" indent="-171450">
              <a:buFont typeface="Arial" panose="020B0604020202020204" pitchFamily="34" charset="0"/>
              <a:buChar char="•"/>
            </a:pPr>
            <a:r>
              <a:rPr lang="en-GB" sz="1000" dirty="0"/>
              <a:t>Cambridge Community (2018) – Available at </a:t>
            </a:r>
            <a:r>
              <a:rPr lang="en-GB" sz="1000" dirty="0">
                <a:hlinkClick r:id="rId3"/>
              </a:rPr>
              <a:t>https://cambridge-community.org.uk/professional-development/gswafl/index.html</a:t>
            </a:r>
            <a:r>
              <a:rPr lang="en-GB" sz="1000" dirty="0"/>
              <a:t>. Accessed 13/02/2018 at 10am</a:t>
            </a:r>
          </a:p>
        </p:txBody>
      </p:sp>
      <p:sp>
        <p:nvSpPr>
          <p:cNvPr id="5" name="TextBox 4">
            <a:extLst>
              <a:ext uri="{FF2B5EF4-FFF2-40B4-BE49-F238E27FC236}">
                <a16:creationId xmlns:a16="http://schemas.microsoft.com/office/drawing/2014/main" id="{0A053782-DFF2-49F9-AA42-08EEA38E0CE9}"/>
              </a:ext>
            </a:extLst>
          </p:cNvPr>
          <p:cNvSpPr txBox="1"/>
          <p:nvPr/>
        </p:nvSpPr>
        <p:spPr>
          <a:xfrm>
            <a:off x="8525022" y="4529797"/>
            <a:ext cx="3289242" cy="369332"/>
          </a:xfrm>
          <a:prstGeom prst="rect">
            <a:avLst/>
          </a:prstGeom>
          <a:noFill/>
        </p:spPr>
        <p:txBody>
          <a:bodyPr wrap="square" rtlCol="0">
            <a:spAutoFit/>
          </a:bodyPr>
          <a:lstStyle/>
          <a:p>
            <a:pPr marL="285750" indent="-285750">
              <a:buFont typeface="Arial" panose="020B0604020202020204" pitchFamily="34" charset="0"/>
              <a:buChar char="•"/>
            </a:pPr>
            <a:r>
              <a:rPr lang="en-GB" dirty="0"/>
              <a:t>Free to implement.</a:t>
            </a:r>
          </a:p>
        </p:txBody>
      </p:sp>
      <p:sp>
        <p:nvSpPr>
          <p:cNvPr id="6" name="TextBox 5">
            <a:extLst>
              <a:ext uri="{FF2B5EF4-FFF2-40B4-BE49-F238E27FC236}">
                <a16:creationId xmlns:a16="http://schemas.microsoft.com/office/drawing/2014/main" id="{745166EA-C268-4562-8443-E9A4FB2CF890}"/>
              </a:ext>
            </a:extLst>
          </p:cNvPr>
          <p:cNvSpPr txBox="1"/>
          <p:nvPr/>
        </p:nvSpPr>
        <p:spPr>
          <a:xfrm>
            <a:off x="1074612" y="4981666"/>
            <a:ext cx="3314508" cy="646331"/>
          </a:xfrm>
          <a:prstGeom prst="rect">
            <a:avLst/>
          </a:prstGeom>
          <a:noFill/>
        </p:spPr>
        <p:txBody>
          <a:bodyPr wrap="square" rtlCol="0">
            <a:spAutoFit/>
          </a:bodyPr>
          <a:lstStyle/>
          <a:p>
            <a:r>
              <a:rPr lang="en-GB" dirty="0">
                <a:hlinkClick r:id="rId4"/>
              </a:rPr>
              <a:t>https://www.youtube.com/watch?v=YcJdZGz6ifY</a:t>
            </a:r>
            <a:r>
              <a:rPr lang="en-GB" dirty="0"/>
              <a:t>. </a:t>
            </a:r>
          </a:p>
        </p:txBody>
      </p:sp>
    </p:spTree>
    <p:extLst>
      <p:ext uri="{BB962C8B-B14F-4D97-AF65-F5344CB8AC3E}">
        <p14:creationId xmlns:p14="http://schemas.microsoft.com/office/powerpoint/2010/main" val="2591149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5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588A2-E180-49D0-8437-08D01BE3BD33}"/>
              </a:ext>
            </a:extLst>
          </p:cNvPr>
          <p:cNvSpPr>
            <a:spLocks noGrp="1"/>
          </p:cNvSpPr>
          <p:nvPr>
            <p:ph type="title"/>
          </p:nvPr>
        </p:nvSpPr>
        <p:spPr/>
        <p:txBody>
          <a:bodyPr/>
          <a:lstStyle/>
          <a:p>
            <a:r>
              <a:rPr lang="en-GB" dirty="0"/>
              <a:t>Strategies.</a:t>
            </a:r>
          </a:p>
        </p:txBody>
      </p:sp>
      <p:pic>
        <p:nvPicPr>
          <p:cNvPr id="1026" name="Picture 2" descr="Image result for strategy">
            <a:extLst>
              <a:ext uri="{FF2B5EF4-FFF2-40B4-BE49-F238E27FC236}">
                <a16:creationId xmlns:a16="http://schemas.microsoft.com/office/drawing/2014/main" id="{B12B6B20-1672-48E8-A6D6-C311453D65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1390" y="2688405"/>
            <a:ext cx="4620253" cy="259889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A577DF3-94A3-4D2A-AE1A-308E71CE894B}"/>
              </a:ext>
            </a:extLst>
          </p:cNvPr>
          <p:cNvSpPr txBox="1"/>
          <p:nvPr/>
        </p:nvSpPr>
        <p:spPr>
          <a:xfrm>
            <a:off x="6435373" y="5286977"/>
            <a:ext cx="6885553" cy="246221"/>
          </a:xfrm>
          <a:prstGeom prst="rect">
            <a:avLst/>
          </a:prstGeom>
          <a:noFill/>
        </p:spPr>
        <p:txBody>
          <a:bodyPr wrap="square" rtlCol="0">
            <a:spAutoFit/>
          </a:bodyPr>
          <a:lstStyle/>
          <a:p>
            <a:r>
              <a:rPr lang="en-GB" sz="1000" dirty="0"/>
              <a:t>(http://thevaultzmag.com/global-desk/gd-insights/beating-the-odds-in-the-strategy-room/)</a:t>
            </a:r>
          </a:p>
        </p:txBody>
      </p:sp>
      <p:sp>
        <p:nvSpPr>
          <p:cNvPr id="4" name="TextBox 3">
            <a:extLst>
              <a:ext uri="{FF2B5EF4-FFF2-40B4-BE49-F238E27FC236}">
                <a16:creationId xmlns:a16="http://schemas.microsoft.com/office/drawing/2014/main" id="{140B3A24-DDF4-4913-890B-D068BC0056E6}"/>
              </a:ext>
            </a:extLst>
          </p:cNvPr>
          <p:cNvSpPr txBox="1"/>
          <p:nvPr/>
        </p:nvSpPr>
        <p:spPr>
          <a:xfrm>
            <a:off x="7050157" y="624110"/>
            <a:ext cx="4313864" cy="1200329"/>
          </a:xfrm>
          <a:prstGeom prst="rect">
            <a:avLst/>
          </a:prstGeom>
          <a:noFill/>
        </p:spPr>
        <p:txBody>
          <a:bodyPr wrap="square" rtlCol="0">
            <a:spAutoFit/>
          </a:bodyPr>
          <a:lstStyle/>
          <a:p>
            <a:r>
              <a:rPr lang="en-GB" u="sng" dirty="0"/>
              <a:t>Key.</a:t>
            </a:r>
          </a:p>
          <a:p>
            <a:r>
              <a:rPr lang="en-GB" u="sng" dirty="0"/>
              <a:t>      </a:t>
            </a:r>
          </a:p>
          <a:p>
            <a:r>
              <a:rPr lang="en-GB" dirty="0"/>
              <a:t>          - Not Discussing</a:t>
            </a:r>
          </a:p>
          <a:p>
            <a:r>
              <a:rPr lang="en-GB" dirty="0"/>
              <a:t>          - Discussing</a:t>
            </a:r>
          </a:p>
        </p:txBody>
      </p:sp>
      <p:sp>
        <p:nvSpPr>
          <p:cNvPr id="5" name="Multiplication Sign 4">
            <a:extLst>
              <a:ext uri="{FF2B5EF4-FFF2-40B4-BE49-F238E27FC236}">
                <a16:creationId xmlns:a16="http://schemas.microsoft.com/office/drawing/2014/main" id="{467F8051-E272-4072-BDBF-778A0EBC7952}"/>
              </a:ext>
            </a:extLst>
          </p:cNvPr>
          <p:cNvSpPr/>
          <p:nvPr/>
        </p:nvSpPr>
        <p:spPr>
          <a:xfrm>
            <a:off x="7048767" y="1055147"/>
            <a:ext cx="463826" cy="418815"/>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miley Face 6">
            <a:extLst>
              <a:ext uri="{FF2B5EF4-FFF2-40B4-BE49-F238E27FC236}">
                <a16:creationId xmlns:a16="http://schemas.microsoft.com/office/drawing/2014/main" id="{8B256312-A319-4232-89F4-12AF19F8700E}"/>
              </a:ext>
            </a:extLst>
          </p:cNvPr>
          <p:cNvSpPr/>
          <p:nvPr/>
        </p:nvSpPr>
        <p:spPr>
          <a:xfrm>
            <a:off x="7048767" y="1472205"/>
            <a:ext cx="445390" cy="405356"/>
          </a:xfrm>
          <a:prstGeom prst="smileyFac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Smiley Face 8">
            <a:extLst>
              <a:ext uri="{FF2B5EF4-FFF2-40B4-BE49-F238E27FC236}">
                <a16:creationId xmlns:a16="http://schemas.microsoft.com/office/drawing/2014/main" id="{09BE1FC3-4680-4BED-A46C-F575716CD756}"/>
              </a:ext>
            </a:extLst>
          </p:cNvPr>
          <p:cNvSpPr/>
          <p:nvPr/>
        </p:nvSpPr>
        <p:spPr>
          <a:xfrm>
            <a:off x="4087738" y="2151846"/>
            <a:ext cx="445390" cy="405356"/>
          </a:xfrm>
          <a:prstGeom prst="smileyFac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Smiley Face 9">
            <a:extLst>
              <a:ext uri="{FF2B5EF4-FFF2-40B4-BE49-F238E27FC236}">
                <a16:creationId xmlns:a16="http://schemas.microsoft.com/office/drawing/2014/main" id="{29D21994-4891-4EB6-AF2F-2E45F538E24F}"/>
              </a:ext>
            </a:extLst>
          </p:cNvPr>
          <p:cNvSpPr/>
          <p:nvPr/>
        </p:nvSpPr>
        <p:spPr>
          <a:xfrm>
            <a:off x="4802471" y="2724516"/>
            <a:ext cx="445390" cy="405356"/>
          </a:xfrm>
          <a:prstGeom prst="smileyFac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1" name="Smiley Face 10">
            <a:extLst>
              <a:ext uri="{FF2B5EF4-FFF2-40B4-BE49-F238E27FC236}">
                <a16:creationId xmlns:a16="http://schemas.microsoft.com/office/drawing/2014/main" id="{4CB1F0B5-E5A5-4594-9BA2-14106AD132DA}"/>
              </a:ext>
            </a:extLst>
          </p:cNvPr>
          <p:cNvSpPr/>
          <p:nvPr/>
        </p:nvSpPr>
        <p:spPr>
          <a:xfrm>
            <a:off x="4405105" y="3475613"/>
            <a:ext cx="445390" cy="405356"/>
          </a:xfrm>
          <a:prstGeom prst="smileyFace">
            <a:avLst>
              <a:gd name="adj" fmla="val 4653"/>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Smiley Face 11">
            <a:extLst>
              <a:ext uri="{FF2B5EF4-FFF2-40B4-BE49-F238E27FC236}">
                <a16:creationId xmlns:a16="http://schemas.microsoft.com/office/drawing/2014/main" id="{28F3AACD-5533-4C90-BDFA-FDB7BEE11EBF}"/>
              </a:ext>
            </a:extLst>
          </p:cNvPr>
          <p:cNvSpPr/>
          <p:nvPr/>
        </p:nvSpPr>
        <p:spPr>
          <a:xfrm>
            <a:off x="4518412" y="4206141"/>
            <a:ext cx="445390" cy="405356"/>
          </a:xfrm>
          <a:prstGeom prst="smileyFac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3" name="Multiplication Sign 12">
            <a:extLst>
              <a:ext uri="{FF2B5EF4-FFF2-40B4-BE49-F238E27FC236}">
                <a16:creationId xmlns:a16="http://schemas.microsoft.com/office/drawing/2014/main" id="{3822F654-DF62-4A9A-987B-4D4DB6C413E2}"/>
              </a:ext>
            </a:extLst>
          </p:cNvPr>
          <p:cNvSpPr/>
          <p:nvPr/>
        </p:nvSpPr>
        <p:spPr>
          <a:xfrm>
            <a:off x="5646890" y="4991272"/>
            <a:ext cx="463826" cy="418815"/>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1C76E1B0-2D71-4251-8421-7AA13B39B09D}"/>
              </a:ext>
            </a:extLst>
          </p:cNvPr>
          <p:cNvSpPr txBox="1"/>
          <p:nvPr/>
        </p:nvSpPr>
        <p:spPr>
          <a:xfrm>
            <a:off x="2186610" y="2208049"/>
            <a:ext cx="2127977" cy="646331"/>
          </a:xfrm>
          <a:prstGeom prst="rect">
            <a:avLst/>
          </a:prstGeom>
          <a:noFill/>
        </p:spPr>
        <p:txBody>
          <a:bodyPr wrap="square" rtlCol="0">
            <a:spAutoFit/>
          </a:bodyPr>
          <a:lstStyle/>
          <a:p>
            <a:pPr marL="285750" indent="-285750">
              <a:buFont typeface="Arial" panose="020B0604020202020204" pitchFamily="34" charset="0"/>
              <a:buChar char="•"/>
            </a:pPr>
            <a:r>
              <a:rPr lang="en-GB" dirty="0"/>
              <a:t>Questioning.</a:t>
            </a:r>
          </a:p>
          <a:p>
            <a:endParaRPr lang="en-GB" dirty="0"/>
          </a:p>
        </p:txBody>
      </p:sp>
      <p:sp>
        <p:nvSpPr>
          <p:cNvPr id="15" name="TextBox 14">
            <a:extLst>
              <a:ext uri="{FF2B5EF4-FFF2-40B4-BE49-F238E27FC236}">
                <a16:creationId xmlns:a16="http://schemas.microsoft.com/office/drawing/2014/main" id="{DC408537-202E-41CF-A22C-8D3393F5B4EF}"/>
              </a:ext>
            </a:extLst>
          </p:cNvPr>
          <p:cNvSpPr txBox="1"/>
          <p:nvPr/>
        </p:nvSpPr>
        <p:spPr>
          <a:xfrm>
            <a:off x="2186610" y="2804049"/>
            <a:ext cx="2955234" cy="369332"/>
          </a:xfrm>
          <a:prstGeom prst="rect">
            <a:avLst/>
          </a:prstGeom>
          <a:noFill/>
        </p:spPr>
        <p:txBody>
          <a:bodyPr wrap="square" rtlCol="0">
            <a:spAutoFit/>
          </a:bodyPr>
          <a:lstStyle/>
          <a:p>
            <a:pPr marL="285750" indent="-285750">
              <a:buFont typeface="Arial" panose="020B0604020202020204" pitchFamily="34" charset="0"/>
              <a:buChar char="•"/>
            </a:pPr>
            <a:r>
              <a:rPr lang="en-GB" dirty="0"/>
              <a:t>Teacher Feedback.</a:t>
            </a:r>
          </a:p>
        </p:txBody>
      </p:sp>
      <p:sp>
        <p:nvSpPr>
          <p:cNvPr id="16" name="TextBox 15">
            <a:extLst>
              <a:ext uri="{FF2B5EF4-FFF2-40B4-BE49-F238E27FC236}">
                <a16:creationId xmlns:a16="http://schemas.microsoft.com/office/drawing/2014/main" id="{4E539B09-E731-4792-8664-CEA46EF4EB00}"/>
              </a:ext>
            </a:extLst>
          </p:cNvPr>
          <p:cNvSpPr txBox="1"/>
          <p:nvPr/>
        </p:nvSpPr>
        <p:spPr>
          <a:xfrm>
            <a:off x="2182773" y="3523377"/>
            <a:ext cx="2796209" cy="369332"/>
          </a:xfrm>
          <a:prstGeom prst="rect">
            <a:avLst/>
          </a:prstGeom>
          <a:noFill/>
        </p:spPr>
        <p:txBody>
          <a:bodyPr wrap="square" rtlCol="0">
            <a:spAutoFit/>
          </a:bodyPr>
          <a:lstStyle/>
          <a:p>
            <a:pPr marL="285750" indent="-285750">
              <a:buFont typeface="Arial" panose="020B0604020202020204" pitchFamily="34" charset="0"/>
              <a:buChar char="•"/>
            </a:pPr>
            <a:r>
              <a:rPr lang="en-GB" dirty="0"/>
              <a:t>Peer Feedback.</a:t>
            </a:r>
          </a:p>
        </p:txBody>
      </p:sp>
      <p:sp>
        <p:nvSpPr>
          <p:cNvPr id="17" name="TextBox 16">
            <a:extLst>
              <a:ext uri="{FF2B5EF4-FFF2-40B4-BE49-F238E27FC236}">
                <a16:creationId xmlns:a16="http://schemas.microsoft.com/office/drawing/2014/main" id="{15E60262-2812-4394-9F11-679B7F3450CB}"/>
              </a:ext>
            </a:extLst>
          </p:cNvPr>
          <p:cNvSpPr txBox="1"/>
          <p:nvPr/>
        </p:nvSpPr>
        <p:spPr>
          <a:xfrm>
            <a:off x="2228957" y="4205958"/>
            <a:ext cx="2304171" cy="369332"/>
          </a:xfrm>
          <a:prstGeom prst="rect">
            <a:avLst/>
          </a:prstGeom>
          <a:noFill/>
        </p:spPr>
        <p:txBody>
          <a:bodyPr wrap="square" rtlCol="0">
            <a:spAutoFit/>
          </a:bodyPr>
          <a:lstStyle/>
          <a:p>
            <a:pPr marL="285750" indent="-285750">
              <a:buFont typeface="Arial" panose="020B0604020202020204" pitchFamily="34" charset="0"/>
              <a:buChar char="•"/>
            </a:pPr>
            <a:r>
              <a:rPr lang="en-GB" dirty="0"/>
              <a:t>Self-Assessment.</a:t>
            </a:r>
          </a:p>
        </p:txBody>
      </p:sp>
      <p:sp>
        <p:nvSpPr>
          <p:cNvPr id="18" name="TextBox 17">
            <a:extLst>
              <a:ext uri="{FF2B5EF4-FFF2-40B4-BE49-F238E27FC236}">
                <a16:creationId xmlns:a16="http://schemas.microsoft.com/office/drawing/2014/main" id="{D2E7AD79-7353-473F-9D1E-8DD5EBDB3D50}"/>
              </a:ext>
            </a:extLst>
          </p:cNvPr>
          <p:cNvSpPr txBox="1"/>
          <p:nvPr/>
        </p:nvSpPr>
        <p:spPr>
          <a:xfrm>
            <a:off x="2182773" y="4925286"/>
            <a:ext cx="3701192" cy="646331"/>
          </a:xfrm>
          <a:prstGeom prst="rect">
            <a:avLst/>
          </a:prstGeom>
          <a:noFill/>
        </p:spPr>
        <p:txBody>
          <a:bodyPr wrap="square" rtlCol="0">
            <a:spAutoFit/>
          </a:bodyPr>
          <a:lstStyle/>
          <a:p>
            <a:pPr marL="285750" indent="-285750">
              <a:buFont typeface="Arial" panose="020B0604020202020204" pitchFamily="34" charset="0"/>
              <a:buChar char="•"/>
            </a:pPr>
            <a:r>
              <a:rPr lang="en-GB" dirty="0"/>
              <a:t>Formative use of Summative </a:t>
            </a:r>
          </a:p>
          <a:p>
            <a:r>
              <a:rPr lang="en-GB" dirty="0"/>
              <a:t>    Assessment.</a:t>
            </a:r>
          </a:p>
        </p:txBody>
      </p:sp>
    </p:spTree>
    <p:extLst>
      <p:ext uri="{BB962C8B-B14F-4D97-AF65-F5344CB8AC3E}">
        <p14:creationId xmlns:p14="http://schemas.microsoft.com/office/powerpoint/2010/main" val="865267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8"/>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026"/>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4" grpId="0"/>
      <p:bldP spid="5" grpId="0" animBg="1"/>
      <p:bldP spid="7" grpId="0" animBg="1"/>
      <p:bldP spid="9" grpId="0" animBg="1"/>
      <p:bldP spid="10" grpId="0" animBg="1"/>
      <p:bldP spid="11" grpId="0" animBg="1"/>
      <p:bldP spid="12" grpId="0" animBg="1"/>
      <p:bldP spid="13" grpId="0" animBg="1"/>
      <p:bldP spid="14" grpId="0"/>
      <p:bldP spid="15" grpId="0"/>
      <p:bldP spid="16" grpId="0"/>
      <p:bldP spid="17" grpId="0"/>
      <p:bldP spid="1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14FA3-1D98-4F90-AFF6-D4CCABED822E}"/>
              </a:ext>
            </a:extLst>
          </p:cNvPr>
          <p:cNvSpPr>
            <a:spLocks noGrp="1"/>
          </p:cNvSpPr>
          <p:nvPr>
            <p:ph type="title"/>
          </p:nvPr>
        </p:nvSpPr>
        <p:spPr/>
        <p:txBody>
          <a:bodyPr/>
          <a:lstStyle/>
          <a:p>
            <a:r>
              <a:rPr lang="en-GB" dirty="0"/>
              <a:t>Introduction to strategic</a:t>
            </a:r>
            <a:br>
              <a:rPr lang="en-GB" dirty="0"/>
            </a:br>
            <a:r>
              <a:rPr lang="en-GB" dirty="0"/>
              <a:t>questioning.</a:t>
            </a:r>
          </a:p>
        </p:txBody>
      </p:sp>
      <p:sp>
        <p:nvSpPr>
          <p:cNvPr id="3" name="Content Placeholder 2">
            <a:extLst>
              <a:ext uri="{FF2B5EF4-FFF2-40B4-BE49-F238E27FC236}">
                <a16:creationId xmlns:a16="http://schemas.microsoft.com/office/drawing/2014/main" id="{7848C5D8-4F94-4C1C-9E34-28064AABA76C}"/>
              </a:ext>
            </a:extLst>
          </p:cNvPr>
          <p:cNvSpPr>
            <a:spLocks noGrp="1"/>
          </p:cNvSpPr>
          <p:nvPr>
            <p:ph idx="1"/>
          </p:nvPr>
        </p:nvSpPr>
        <p:spPr>
          <a:xfrm>
            <a:off x="2592925" y="2705554"/>
            <a:ext cx="8915400" cy="3777622"/>
          </a:xfrm>
        </p:spPr>
        <p:txBody>
          <a:bodyPr/>
          <a:lstStyle/>
          <a:p>
            <a:r>
              <a:rPr lang="en-GB" dirty="0"/>
              <a:t>Questioning a student allows the teacher to identify where they are on their learning journey, and where they struggle. It also provides the student with an idea of what areas they need to work on.</a:t>
            </a:r>
          </a:p>
          <a:p>
            <a:endParaRPr lang="en-GB" dirty="0"/>
          </a:p>
          <a:p>
            <a:r>
              <a:rPr lang="en-GB" dirty="0"/>
              <a:t>The teacher can tailor the way they ask a question depending on the level of the student that they are asking, and can also strategically choose certain students to answer certain questions.</a:t>
            </a:r>
          </a:p>
          <a:p>
            <a:endParaRPr lang="en-GB" dirty="0"/>
          </a:p>
          <a:p>
            <a:r>
              <a:rPr lang="en-GB" dirty="0"/>
              <a:t>The teacher can take their findings from asking strategic questions and use these to help develop better class plans and allow them to get the most from the students.</a:t>
            </a:r>
          </a:p>
          <a:p>
            <a:endParaRPr lang="en-GB" dirty="0"/>
          </a:p>
        </p:txBody>
      </p:sp>
      <p:sp>
        <p:nvSpPr>
          <p:cNvPr id="4" name="TextBox 3">
            <a:extLst>
              <a:ext uri="{FF2B5EF4-FFF2-40B4-BE49-F238E27FC236}">
                <a16:creationId xmlns:a16="http://schemas.microsoft.com/office/drawing/2014/main" id="{15041BDB-F556-4CE4-96DF-9CB944E31421}"/>
              </a:ext>
            </a:extLst>
          </p:cNvPr>
          <p:cNvSpPr txBox="1"/>
          <p:nvPr/>
        </p:nvSpPr>
        <p:spPr>
          <a:xfrm>
            <a:off x="1223889" y="6483176"/>
            <a:ext cx="10968111" cy="246221"/>
          </a:xfrm>
          <a:prstGeom prst="rect">
            <a:avLst/>
          </a:prstGeom>
          <a:noFill/>
        </p:spPr>
        <p:txBody>
          <a:bodyPr wrap="square" rtlCol="0">
            <a:spAutoFit/>
          </a:bodyPr>
          <a:lstStyle/>
          <a:p>
            <a:pPr marL="171450" indent="-171450">
              <a:buFont typeface="Arial" panose="020B0604020202020204" pitchFamily="34" charset="0"/>
              <a:buChar char="•"/>
            </a:pPr>
            <a:r>
              <a:rPr lang="en-GB" sz="1000" dirty="0"/>
              <a:t>Au  Gov - </a:t>
            </a:r>
            <a:r>
              <a:rPr lang="en-GB" sz="1000" dirty="0">
                <a:hlinkClick r:id="rId2"/>
              </a:rPr>
              <a:t>https://www.assessmentforlearning.edu.au/professional_learning/strategic_questioning/strategic_questioning_landing_page.html</a:t>
            </a:r>
            <a:r>
              <a:rPr lang="en-GB" sz="1000" dirty="0"/>
              <a:t>. Accessed 1302/2018 at 4pm</a:t>
            </a:r>
          </a:p>
        </p:txBody>
      </p:sp>
      <p:pic>
        <p:nvPicPr>
          <p:cNvPr id="4098" name="Picture 2" descr="Image result for ?">
            <a:extLst>
              <a:ext uri="{FF2B5EF4-FFF2-40B4-BE49-F238E27FC236}">
                <a16:creationId xmlns:a16="http://schemas.microsoft.com/office/drawing/2014/main" id="{716DA447-1936-497A-BA5F-1B2BB6A77D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3137" y="371060"/>
            <a:ext cx="1656522" cy="16565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FB16B64-1620-4F5D-8865-B0A33B845998}"/>
              </a:ext>
            </a:extLst>
          </p:cNvPr>
          <p:cNvSpPr txBox="1"/>
          <p:nvPr/>
        </p:nvSpPr>
        <p:spPr>
          <a:xfrm>
            <a:off x="8905461" y="-9490"/>
            <a:ext cx="3286539" cy="400110"/>
          </a:xfrm>
          <a:prstGeom prst="rect">
            <a:avLst/>
          </a:prstGeom>
          <a:noFill/>
        </p:spPr>
        <p:txBody>
          <a:bodyPr wrap="square" rtlCol="0">
            <a:spAutoFit/>
          </a:bodyPr>
          <a:lstStyle/>
          <a:p>
            <a:r>
              <a:rPr lang="en-GB" sz="1000" dirty="0"/>
              <a:t>(https://www.copyediting.com/registering-register/question-mark/)</a:t>
            </a:r>
          </a:p>
        </p:txBody>
      </p:sp>
      <p:sp>
        <p:nvSpPr>
          <p:cNvPr id="6" name="TextBox 5">
            <a:extLst>
              <a:ext uri="{FF2B5EF4-FFF2-40B4-BE49-F238E27FC236}">
                <a16:creationId xmlns:a16="http://schemas.microsoft.com/office/drawing/2014/main" id="{01004A8E-0E7E-49CE-9C64-0EF9BC7A2F28}"/>
              </a:ext>
            </a:extLst>
          </p:cNvPr>
          <p:cNvSpPr txBox="1"/>
          <p:nvPr/>
        </p:nvSpPr>
        <p:spPr>
          <a:xfrm>
            <a:off x="1630017" y="1905000"/>
            <a:ext cx="9992140" cy="646331"/>
          </a:xfrm>
          <a:prstGeom prst="rect">
            <a:avLst/>
          </a:prstGeom>
          <a:noFill/>
        </p:spPr>
        <p:txBody>
          <a:bodyPr wrap="square" rtlCol="0">
            <a:spAutoFit/>
          </a:bodyPr>
          <a:lstStyle/>
          <a:p>
            <a:r>
              <a:rPr lang="en-GB" dirty="0"/>
              <a:t>Asking questions is a teachers best way of analysing the class’ abilities. When used correctly there are certain tools that allow assessment to take place.</a:t>
            </a:r>
          </a:p>
        </p:txBody>
      </p:sp>
    </p:spTree>
    <p:extLst>
      <p:ext uri="{BB962C8B-B14F-4D97-AF65-F5344CB8AC3E}">
        <p14:creationId xmlns:p14="http://schemas.microsoft.com/office/powerpoint/2010/main" val="995741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9335D-A2CE-4FE4-98B2-6ED29256214C}"/>
              </a:ext>
            </a:extLst>
          </p:cNvPr>
          <p:cNvSpPr>
            <a:spLocks noGrp="1"/>
          </p:cNvSpPr>
          <p:nvPr>
            <p:ph type="title"/>
          </p:nvPr>
        </p:nvSpPr>
        <p:spPr/>
        <p:txBody>
          <a:bodyPr/>
          <a:lstStyle/>
          <a:p>
            <a:r>
              <a:rPr lang="en-GB" dirty="0"/>
              <a:t>Strategic questioning tools.</a:t>
            </a:r>
          </a:p>
        </p:txBody>
      </p:sp>
      <p:sp>
        <p:nvSpPr>
          <p:cNvPr id="3" name="Content Placeholder 2">
            <a:extLst>
              <a:ext uri="{FF2B5EF4-FFF2-40B4-BE49-F238E27FC236}">
                <a16:creationId xmlns:a16="http://schemas.microsoft.com/office/drawing/2014/main" id="{0DAABE4E-714B-4B58-85BB-C3FA3E84AF51}"/>
              </a:ext>
            </a:extLst>
          </p:cNvPr>
          <p:cNvSpPr>
            <a:spLocks noGrp="1"/>
          </p:cNvSpPr>
          <p:nvPr>
            <p:ph idx="1"/>
          </p:nvPr>
        </p:nvSpPr>
        <p:spPr>
          <a:xfrm>
            <a:off x="2589212" y="1540188"/>
            <a:ext cx="8915400" cy="4693701"/>
          </a:xfrm>
        </p:spPr>
        <p:txBody>
          <a:bodyPr>
            <a:normAutofit lnSpcReduction="10000"/>
          </a:bodyPr>
          <a:lstStyle/>
          <a:p>
            <a:r>
              <a:rPr lang="en-GB" dirty="0"/>
              <a:t>Teachers wait approximately 0.9 seconds after asking a question before expecting an answer. Mary Rowe (1986) suggests utilising a </a:t>
            </a:r>
            <a:r>
              <a:rPr lang="en-GB" b="1" i="1" dirty="0"/>
              <a:t>wait-time</a:t>
            </a:r>
            <a:r>
              <a:rPr lang="en-GB" dirty="0"/>
              <a:t> of 3 seconds gives students that little bit more time to form their answer, thus providing better quality answers. This tool is simple to implement and could be effective in getting the most out of the students by allowing them to rationalise their answer and give an answer they are confident with and not just them saying something under pressure.</a:t>
            </a:r>
          </a:p>
          <a:p>
            <a:endParaRPr lang="en-GB" dirty="0"/>
          </a:p>
          <a:p>
            <a:r>
              <a:rPr lang="en-GB" dirty="0"/>
              <a:t>Robin Alexander (2017) created a framework for a strategy called </a:t>
            </a:r>
            <a:r>
              <a:rPr lang="en-GB" b="1" i="1" dirty="0"/>
              <a:t>Dialectic teaching</a:t>
            </a:r>
            <a:r>
              <a:rPr lang="en-GB" dirty="0"/>
              <a:t>. The strategy encourages a more conversational approach to teaching, compared to the general question/answer culture that schools generally use. This also combats the </a:t>
            </a:r>
            <a:r>
              <a:rPr lang="en-GB" i="1" dirty="0"/>
              <a:t>teacher talks, student listens </a:t>
            </a:r>
            <a:r>
              <a:rPr lang="en-GB" dirty="0"/>
              <a:t>ideology. This strategy would allow for open conversation allowing the teacher a better understanding of the student’s ability. I would advise implementing this on a part-time basis, essentially allowing one class per subject per week to be set aside for this collaborative learning. Eventually, providing this proves to show positive results, we would re-visit this schedule.</a:t>
            </a:r>
          </a:p>
          <a:p>
            <a:endParaRPr lang="en-GB" dirty="0"/>
          </a:p>
          <a:p>
            <a:endParaRPr lang="en-GB" dirty="0"/>
          </a:p>
          <a:p>
            <a:endParaRPr lang="en-GB" dirty="0"/>
          </a:p>
        </p:txBody>
      </p:sp>
      <p:sp>
        <p:nvSpPr>
          <p:cNvPr id="4" name="TextBox 3">
            <a:extLst>
              <a:ext uri="{FF2B5EF4-FFF2-40B4-BE49-F238E27FC236}">
                <a16:creationId xmlns:a16="http://schemas.microsoft.com/office/drawing/2014/main" id="{C9422D78-CB39-4ADE-9129-7A1666D112D3}"/>
              </a:ext>
            </a:extLst>
          </p:cNvPr>
          <p:cNvSpPr txBox="1"/>
          <p:nvPr/>
        </p:nvSpPr>
        <p:spPr>
          <a:xfrm>
            <a:off x="1391478" y="6374447"/>
            <a:ext cx="10561983" cy="400110"/>
          </a:xfrm>
          <a:prstGeom prst="rect">
            <a:avLst/>
          </a:prstGeom>
          <a:noFill/>
        </p:spPr>
        <p:txBody>
          <a:bodyPr wrap="square" rtlCol="0">
            <a:spAutoFit/>
          </a:bodyPr>
          <a:lstStyle/>
          <a:p>
            <a:pPr marL="171450" indent="-171450">
              <a:buFont typeface="Arial" panose="020B0604020202020204" pitchFamily="34" charset="0"/>
              <a:buChar char="•"/>
            </a:pPr>
            <a:r>
              <a:rPr lang="en-GB" sz="1000" dirty="0"/>
              <a:t>Rowe, M. (1986). Wait time: Slowing down may be a way of speeding up. </a:t>
            </a:r>
            <a:r>
              <a:rPr lang="en-GB" sz="1000" i="1" dirty="0"/>
              <a:t>Journal of Teacher Education</a:t>
            </a:r>
            <a:r>
              <a:rPr lang="en-GB" sz="1000" dirty="0"/>
              <a:t>, 37(43).</a:t>
            </a:r>
          </a:p>
          <a:p>
            <a:pPr marL="171450" indent="-171450">
              <a:buFont typeface="Arial" panose="020B0604020202020204" pitchFamily="34" charset="0"/>
              <a:buChar char="•"/>
            </a:pPr>
            <a:r>
              <a:rPr lang="en-GB" sz="1000" dirty="0"/>
              <a:t>Alexander, R.J. (2017) </a:t>
            </a:r>
            <a:r>
              <a:rPr lang="en-GB" sz="1000" i="1" dirty="0"/>
              <a:t>Towards Dialogic Teaching: rethinking classroom talk</a:t>
            </a:r>
            <a:r>
              <a:rPr lang="en-GB" sz="1000" dirty="0"/>
              <a:t> (5th edition), </a:t>
            </a:r>
            <a:r>
              <a:rPr lang="en-GB" sz="1000" dirty="0" err="1"/>
              <a:t>Dialogos</a:t>
            </a:r>
            <a:r>
              <a:rPr lang="en-GB" sz="1000" dirty="0"/>
              <a:t>. Cambridge, UK.</a:t>
            </a:r>
          </a:p>
        </p:txBody>
      </p:sp>
    </p:spTree>
    <p:extLst>
      <p:ext uri="{BB962C8B-B14F-4D97-AF65-F5344CB8AC3E}">
        <p14:creationId xmlns:p14="http://schemas.microsoft.com/office/powerpoint/2010/main" val="2634476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C847D-3A98-4108-9170-6B9B21F8CC9C}"/>
              </a:ext>
            </a:extLst>
          </p:cNvPr>
          <p:cNvSpPr>
            <a:spLocks noGrp="1"/>
          </p:cNvSpPr>
          <p:nvPr>
            <p:ph type="title"/>
          </p:nvPr>
        </p:nvSpPr>
        <p:spPr/>
        <p:txBody>
          <a:bodyPr/>
          <a:lstStyle/>
          <a:p>
            <a:r>
              <a:rPr lang="en-GB" dirty="0"/>
              <a:t>Introduction </a:t>
            </a:r>
            <a:r>
              <a:rPr lang="en-GB"/>
              <a:t>to teacher-led </a:t>
            </a:r>
            <a:r>
              <a:rPr lang="en-GB" dirty="0"/>
              <a:t>feedback.</a:t>
            </a:r>
          </a:p>
        </p:txBody>
      </p:sp>
      <p:sp>
        <p:nvSpPr>
          <p:cNvPr id="3" name="Content Placeholder 2">
            <a:extLst>
              <a:ext uri="{FF2B5EF4-FFF2-40B4-BE49-F238E27FC236}">
                <a16:creationId xmlns:a16="http://schemas.microsoft.com/office/drawing/2014/main" id="{3C3911F9-D0B8-49DC-BE4C-97CDFF04471B}"/>
              </a:ext>
            </a:extLst>
          </p:cNvPr>
          <p:cNvSpPr>
            <a:spLocks noGrp="1"/>
          </p:cNvSpPr>
          <p:nvPr>
            <p:ph idx="1"/>
          </p:nvPr>
        </p:nvSpPr>
        <p:spPr>
          <a:xfrm>
            <a:off x="2589212" y="1905000"/>
            <a:ext cx="8915400" cy="4204252"/>
          </a:xfrm>
        </p:spPr>
        <p:txBody>
          <a:bodyPr>
            <a:normAutofit/>
          </a:bodyPr>
          <a:lstStyle/>
          <a:p>
            <a:r>
              <a:rPr lang="en-GB" dirty="0"/>
              <a:t>Teacher led feedback is something most schools use. Whether it be comments in marked work, grades for tests or verbal feedback on class participation. </a:t>
            </a:r>
          </a:p>
          <a:p>
            <a:r>
              <a:rPr lang="en-GB" dirty="0"/>
              <a:t>There are certain strategies that can be utilised when providing feedback to students as a teacher. Remembering that every student learns differently is greatly important. If the students learn differently then there nothing to suggest that certain forms of feedback may do more harm than good.</a:t>
            </a:r>
          </a:p>
          <a:p>
            <a:r>
              <a:rPr lang="en-GB" dirty="0"/>
              <a:t>Teacher-led feedback should be given on a more </a:t>
            </a:r>
            <a:r>
              <a:rPr lang="en-GB" i="1" dirty="0"/>
              <a:t>task based</a:t>
            </a:r>
            <a:r>
              <a:rPr lang="en-GB" dirty="0"/>
              <a:t> level as compared to what can be considered an </a:t>
            </a:r>
            <a:r>
              <a:rPr lang="en-GB" i="1" dirty="0"/>
              <a:t>ego focussed </a:t>
            </a:r>
            <a:r>
              <a:rPr lang="en-GB" dirty="0"/>
              <a:t>comment. An example of this would be providing the general feedback (e.g. </a:t>
            </a:r>
            <a:r>
              <a:rPr lang="en-GB" b="1" dirty="0"/>
              <a:t>Good work on this test</a:t>
            </a:r>
            <a:r>
              <a:rPr lang="en-GB" dirty="0"/>
              <a:t>) but adding some form of task to it (e.g. </a:t>
            </a:r>
            <a:r>
              <a:rPr lang="en-GB" b="1" dirty="0"/>
              <a:t>Good work on this test, is there anything you plan to do to improve for next time</a:t>
            </a:r>
            <a:r>
              <a:rPr lang="en-GB" dirty="0"/>
              <a:t>). This would allow the student to review their method and come up with an answer they can use on the next test.</a:t>
            </a:r>
          </a:p>
        </p:txBody>
      </p:sp>
      <p:sp>
        <p:nvSpPr>
          <p:cNvPr id="4" name="TextBox 3">
            <a:extLst>
              <a:ext uri="{FF2B5EF4-FFF2-40B4-BE49-F238E27FC236}">
                <a16:creationId xmlns:a16="http://schemas.microsoft.com/office/drawing/2014/main" id="{70C8889F-8EC8-4F31-A4D3-E4C82D1DAF69}"/>
              </a:ext>
            </a:extLst>
          </p:cNvPr>
          <p:cNvSpPr txBox="1"/>
          <p:nvPr/>
        </p:nvSpPr>
        <p:spPr>
          <a:xfrm>
            <a:off x="4757530" y="6472227"/>
            <a:ext cx="6851374" cy="400110"/>
          </a:xfrm>
          <a:prstGeom prst="rect">
            <a:avLst/>
          </a:prstGeom>
          <a:noFill/>
        </p:spPr>
        <p:txBody>
          <a:bodyPr wrap="square" rtlCol="0">
            <a:spAutoFit/>
          </a:bodyPr>
          <a:lstStyle/>
          <a:p>
            <a:pPr marL="171450" indent="-171450">
              <a:buFont typeface="Arial" panose="020B0604020202020204" pitchFamily="34" charset="0"/>
              <a:buChar char="•"/>
            </a:pPr>
            <a:r>
              <a:rPr lang="en-GB" sz="1000" dirty="0"/>
              <a:t>Cambridge Community (2018) – Available at </a:t>
            </a:r>
            <a:r>
              <a:rPr lang="en-GB" sz="1000" dirty="0">
                <a:hlinkClick r:id="rId2"/>
              </a:rPr>
              <a:t>https://cambridge-community.org.uk/professional-development/gswafl/index.html</a:t>
            </a:r>
            <a:r>
              <a:rPr lang="en-GB" sz="1000" dirty="0"/>
              <a:t>. Accessed 13/2/19 at 3pm</a:t>
            </a:r>
          </a:p>
        </p:txBody>
      </p:sp>
    </p:spTree>
    <p:extLst>
      <p:ext uri="{BB962C8B-B14F-4D97-AF65-F5344CB8AC3E}">
        <p14:creationId xmlns:p14="http://schemas.microsoft.com/office/powerpoint/2010/main" val="2828413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25125-A346-49E5-B770-5AC7D11EED1A}"/>
              </a:ext>
            </a:extLst>
          </p:cNvPr>
          <p:cNvSpPr>
            <a:spLocks noGrp="1"/>
          </p:cNvSpPr>
          <p:nvPr>
            <p:ph type="title"/>
          </p:nvPr>
        </p:nvSpPr>
        <p:spPr/>
        <p:txBody>
          <a:bodyPr/>
          <a:lstStyle/>
          <a:p>
            <a:r>
              <a:rPr lang="en-GB" dirty="0"/>
              <a:t>Teacher led feedback tools.</a:t>
            </a:r>
          </a:p>
        </p:txBody>
      </p:sp>
      <p:sp>
        <p:nvSpPr>
          <p:cNvPr id="3" name="Content Placeholder 2">
            <a:extLst>
              <a:ext uri="{FF2B5EF4-FFF2-40B4-BE49-F238E27FC236}">
                <a16:creationId xmlns:a16="http://schemas.microsoft.com/office/drawing/2014/main" id="{1D72A79A-C3AA-4A05-8B9C-C20DFD31D9F5}"/>
              </a:ext>
            </a:extLst>
          </p:cNvPr>
          <p:cNvSpPr>
            <a:spLocks noGrp="1"/>
          </p:cNvSpPr>
          <p:nvPr>
            <p:ph idx="1"/>
          </p:nvPr>
        </p:nvSpPr>
        <p:spPr>
          <a:xfrm>
            <a:off x="2589212" y="1802295"/>
            <a:ext cx="8915400" cy="4651513"/>
          </a:xfrm>
        </p:spPr>
        <p:txBody>
          <a:bodyPr/>
          <a:lstStyle/>
          <a:p>
            <a:r>
              <a:rPr lang="en-GB" b="1" i="1" dirty="0"/>
              <a:t>Post-it comments </a:t>
            </a:r>
            <a:r>
              <a:rPr lang="en-GB" dirty="0"/>
              <a:t>are a great way of ensuring that a student understands how they can improve. Once the teacher provides verbal feedback this can be written on a post-it note and given to the student. When they are next completing a task they can access these notes to remind themselves on prior feedback and improve their work using these notes. This would allow for an overall greater “recall” of comments given previously.</a:t>
            </a:r>
          </a:p>
          <a:p>
            <a:endParaRPr lang="en-GB" b="1" i="1" u="sng" dirty="0"/>
          </a:p>
          <a:p>
            <a:r>
              <a:rPr lang="en-GB" b="1" i="1" dirty="0"/>
              <a:t>Clipboard comments </a:t>
            </a:r>
            <a:r>
              <a:rPr lang="en-GB" dirty="0"/>
              <a:t>work similar to the aforementioned </a:t>
            </a:r>
            <a:r>
              <a:rPr lang="en-GB" i="1" dirty="0"/>
              <a:t>post-it comments</a:t>
            </a:r>
            <a:r>
              <a:rPr lang="en-GB" dirty="0"/>
              <a:t>. However, the difference is that the teacher also keeps note of verbal feedback given so that when the student provides their next piece of work the teacher is able to see what feedback they have been given and whether they have taken this into consideration when completing their next piece of work. This strategy would allow for a more continued process when giving feedback as a teacher can draw on previous comments and question whether these were listened to, and if so, how.</a:t>
            </a:r>
            <a:endParaRPr lang="en-GB" b="1" i="1" dirty="0"/>
          </a:p>
        </p:txBody>
      </p:sp>
      <p:sp>
        <p:nvSpPr>
          <p:cNvPr id="4" name="TextBox 3">
            <a:extLst>
              <a:ext uri="{FF2B5EF4-FFF2-40B4-BE49-F238E27FC236}">
                <a16:creationId xmlns:a16="http://schemas.microsoft.com/office/drawing/2014/main" id="{2276D1D5-1843-4A56-927B-BC7A0EDDDFF0}"/>
              </a:ext>
            </a:extLst>
          </p:cNvPr>
          <p:cNvSpPr txBox="1"/>
          <p:nvPr/>
        </p:nvSpPr>
        <p:spPr>
          <a:xfrm>
            <a:off x="2746581" y="6453808"/>
            <a:ext cx="8600661" cy="400110"/>
          </a:xfrm>
          <a:prstGeom prst="rect">
            <a:avLst/>
          </a:prstGeom>
          <a:noFill/>
        </p:spPr>
        <p:txBody>
          <a:bodyPr wrap="square" rtlCol="0">
            <a:spAutoFit/>
          </a:bodyPr>
          <a:lstStyle/>
          <a:p>
            <a:r>
              <a:rPr lang="en-GB" sz="1000" dirty="0"/>
              <a:t>Alaska Administrative Coaching Project (2008) – Available at </a:t>
            </a:r>
            <a:r>
              <a:rPr lang="en-GB" sz="1000" dirty="0">
                <a:hlinkClick r:id="rId2"/>
              </a:rPr>
              <a:t>http://rapps.pbworks.com/f/MP+Handouts+Formative+Feedback+6-3-10.pdf</a:t>
            </a:r>
            <a:r>
              <a:rPr lang="en-GB" sz="1000" dirty="0"/>
              <a:t>. Accessed 13/2/19 at 425pm</a:t>
            </a:r>
          </a:p>
        </p:txBody>
      </p:sp>
    </p:spTree>
    <p:extLst>
      <p:ext uri="{BB962C8B-B14F-4D97-AF65-F5344CB8AC3E}">
        <p14:creationId xmlns:p14="http://schemas.microsoft.com/office/powerpoint/2010/main" val="2993212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0009-0934-4071-A534-282C652002AA}"/>
              </a:ext>
            </a:extLst>
          </p:cNvPr>
          <p:cNvSpPr>
            <a:spLocks noGrp="1"/>
          </p:cNvSpPr>
          <p:nvPr>
            <p:ph type="title"/>
          </p:nvPr>
        </p:nvSpPr>
        <p:spPr/>
        <p:txBody>
          <a:bodyPr/>
          <a:lstStyle/>
          <a:p>
            <a:r>
              <a:rPr lang="en-GB" dirty="0"/>
              <a:t>Introduction to peer led feedback.</a:t>
            </a:r>
          </a:p>
        </p:txBody>
      </p:sp>
      <p:sp>
        <p:nvSpPr>
          <p:cNvPr id="3" name="Content Placeholder 2">
            <a:extLst>
              <a:ext uri="{FF2B5EF4-FFF2-40B4-BE49-F238E27FC236}">
                <a16:creationId xmlns:a16="http://schemas.microsoft.com/office/drawing/2014/main" id="{B81EDB47-9DF8-4C8E-BEF9-EF80797B067F}"/>
              </a:ext>
            </a:extLst>
          </p:cNvPr>
          <p:cNvSpPr>
            <a:spLocks noGrp="1"/>
          </p:cNvSpPr>
          <p:nvPr>
            <p:ph idx="1"/>
          </p:nvPr>
        </p:nvSpPr>
        <p:spPr>
          <a:xfrm>
            <a:off x="2589212" y="2219355"/>
            <a:ext cx="8915400" cy="3777622"/>
          </a:xfrm>
        </p:spPr>
        <p:txBody>
          <a:bodyPr>
            <a:normAutofit fontScale="92500" lnSpcReduction="10000"/>
          </a:bodyPr>
          <a:lstStyle/>
          <a:p>
            <a:r>
              <a:rPr lang="en-GB" dirty="0"/>
              <a:t>Peer led feedback can be a useful tool for the teacher and the students. This type of assessment can be used to identify not only the assessed students ability, but also the marking students understanding of the task. This could also help with developing better social skills and mixing students who do not normally mix, allowing for a less biased outcome. </a:t>
            </a:r>
          </a:p>
          <a:p>
            <a:r>
              <a:rPr lang="en-GB" dirty="0"/>
              <a:t>A 2017 study from Michigan University, USA found that college students ae more likely to do better when the importance of the learning material was explained by a peer than a teacher. This identification can be applied to secondary school, possibly even more than college, as students are likely to listen more to someone in the same position as them compared with someone perceived to be above them in some way.</a:t>
            </a:r>
          </a:p>
          <a:p>
            <a:r>
              <a:rPr lang="en-GB" dirty="0"/>
              <a:t>Peer-led feedback also allows for students to harness their skills in reflection and critical thinking. Challenge the student to give a more adaptable version of the widely used </a:t>
            </a:r>
            <a:r>
              <a:rPr lang="en-GB" b="1" i="1" dirty="0"/>
              <a:t>2 stars and a wish</a:t>
            </a:r>
            <a:r>
              <a:rPr lang="en-GB" dirty="0"/>
              <a:t> theory used mainly in primary schools.</a:t>
            </a:r>
          </a:p>
          <a:p>
            <a:endParaRPr lang="en-GB" dirty="0"/>
          </a:p>
        </p:txBody>
      </p:sp>
      <p:sp>
        <p:nvSpPr>
          <p:cNvPr id="4" name="TextBox 3">
            <a:extLst>
              <a:ext uri="{FF2B5EF4-FFF2-40B4-BE49-F238E27FC236}">
                <a16:creationId xmlns:a16="http://schemas.microsoft.com/office/drawing/2014/main" id="{B5717170-0352-44C1-A1E0-28FEE0F67E1D}"/>
              </a:ext>
            </a:extLst>
          </p:cNvPr>
          <p:cNvSpPr txBox="1"/>
          <p:nvPr/>
        </p:nvSpPr>
        <p:spPr>
          <a:xfrm>
            <a:off x="2434293" y="6165454"/>
            <a:ext cx="9225238" cy="707886"/>
          </a:xfrm>
          <a:prstGeom prst="rect">
            <a:avLst/>
          </a:prstGeom>
          <a:noFill/>
        </p:spPr>
        <p:txBody>
          <a:bodyPr wrap="square" rtlCol="0">
            <a:spAutoFit/>
          </a:bodyPr>
          <a:lstStyle/>
          <a:p>
            <a:pPr marL="171450" indent="-171450">
              <a:buFont typeface="Arial" panose="020B0604020202020204" pitchFamily="34" charset="0"/>
              <a:buChar char="•"/>
            </a:pPr>
            <a:r>
              <a:rPr lang="en-GB" sz="1000" dirty="0"/>
              <a:t>Hayes, B (2017) – Study. Available at </a:t>
            </a:r>
            <a:r>
              <a:rPr lang="en-GB" sz="1000" dirty="0">
                <a:hlinkClick r:id="rId2"/>
              </a:rPr>
              <a:t>https://www.upi.com/Study-Students-inspired-by-peers-more-than-teachers/7651490125585/</a:t>
            </a:r>
            <a:r>
              <a:rPr lang="en-GB" sz="1000" dirty="0"/>
              <a:t>. Accessed 13/02/2019 at 22.08pm.</a:t>
            </a:r>
          </a:p>
          <a:p>
            <a:pPr marL="171450" indent="-171450">
              <a:buFont typeface="Arial" panose="020B0604020202020204" pitchFamily="34" charset="0"/>
              <a:buChar char="•"/>
            </a:pPr>
            <a:r>
              <a:rPr lang="en-GB" sz="1000" dirty="0"/>
              <a:t>Cambridge Community (2018) – Available at </a:t>
            </a:r>
            <a:r>
              <a:rPr lang="en-GB" sz="1000" dirty="0">
                <a:hlinkClick r:id="rId3"/>
              </a:rPr>
              <a:t>https://cambridge-community.org.uk/professional-development/gswafl/index.html</a:t>
            </a:r>
            <a:r>
              <a:rPr lang="en-GB" sz="1000" dirty="0"/>
              <a:t>. Accessed 13/02/2019 at 3pm</a:t>
            </a:r>
          </a:p>
        </p:txBody>
      </p:sp>
    </p:spTree>
    <p:extLst>
      <p:ext uri="{BB962C8B-B14F-4D97-AF65-F5344CB8AC3E}">
        <p14:creationId xmlns:p14="http://schemas.microsoft.com/office/powerpoint/2010/main" val="313712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933F1-719A-4083-A6E4-D844A86E8EAC}"/>
              </a:ext>
            </a:extLst>
          </p:cNvPr>
          <p:cNvSpPr>
            <a:spLocks noGrp="1"/>
          </p:cNvSpPr>
          <p:nvPr>
            <p:ph type="title"/>
          </p:nvPr>
        </p:nvSpPr>
        <p:spPr/>
        <p:txBody>
          <a:bodyPr/>
          <a:lstStyle/>
          <a:p>
            <a:r>
              <a:rPr lang="en-GB" dirty="0"/>
              <a:t>Peer led feedback tools.</a:t>
            </a:r>
          </a:p>
        </p:txBody>
      </p:sp>
      <p:sp>
        <p:nvSpPr>
          <p:cNvPr id="3" name="Content Placeholder 2">
            <a:extLst>
              <a:ext uri="{FF2B5EF4-FFF2-40B4-BE49-F238E27FC236}">
                <a16:creationId xmlns:a16="http://schemas.microsoft.com/office/drawing/2014/main" id="{9FDE5487-90DC-4994-AD65-5125CFB520E2}"/>
              </a:ext>
            </a:extLst>
          </p:cNvPr>
          <p:cNvSpPr>
            <a:spLocks noGrp="1"/>
          </p:cNvSpPr>
          <p:nvPr>
            <p:ph idx="1"/>
          </p:nvPr>
        </p:nvSpPr>
        <p:spPr>
          <a:xfrm>
            <a:off x="2589212" y="1802296"/>
            <a:ext cx="8915400" cy="4598504"/>
          </a:xfrm>
        </p:spPr>
        <p:txBody>
          <a:bodyPr>
            <a:normAutofit/>
          </a:bodyPr>
          <a:lstStyle/>
          <a:p>
            <a:r>
              <a:rPr lang="en-GB" dirty="0"/>
              <a:t>As mentioned, we can use an adapted version of </a:t>
            </a:r>
            <a:r>
              <a:rPr lang="en-GB" b="1" i="1" dirty="0"/>
              <a:t>2 stars and a wish</a:t>
            </a:r>
            <a:r>
              <a:rPr lang="en-GB" dirty="0"/>
              <a:t>. Instead of providing 2 good points and one wish the student could provide a piece of advise based on their own experience with the task, and provide a small critical point which can be reflected on by the receiving student. This provides the marking student with the ability to critically analyse a piece of work, whilst providing the receiving student with peer led advise.</a:t>
            </a:r>
          </a:p>
          <a:p>
            <a:endParaRPr lang="en-GB" dirty="0"/>
          </a:p>
          <a:p>
            <a:r>
              <a:rPr lang="en-GB" b="1" i="1" dirty="0"/>
              <a:t>Telling your neighbour</a:t>
            </a:r>
            <a:r>
              <a:rPr lang="en-GB" dirty="0"/>
              <a:t> your ideas and theories on a subject allows for an open conversation which can open up new ideas for students to talk about and compare findings with. This tool allows students to discuss subjects in their own words, providing a platform for discussions that may have otherwise gone unspoken. Asking a student to discuss a new subject with another student may allow for students who may be slightly behind to understand more of what is being taught, also.</a:t>
            </a:r>
          </a:p>
          <a:p>
            <a:endParaRPr lang="en-GB" dirty="0"/>
          </a:p>
        </p:txBody>
      </p:sp>
      <p:sp>
        <p:nvSpPr>
          <p:cNvPr id="4" name="TextBox 3">
            <a:extLst>
              <a:ext uri="{FF2B5EF4-FFF2-40B4-BE49-F238E27FC236}">
                <a16:creationId xmlns:a16="http://schemas.microsoft.com/office/drawing/2014/main" id="{032DD225-FCD4-490D-AC49-21829830568C}"/>
              </a:ext>
            </a:extLst>
          </p:cNvPr>
          <p:cNvSpPr txBox="1"/>
          <p:nvPr/>
        </p:nvSpPr>
        <p:spPr>
          <a:xfrm>
            <a:off x="8946942" y="6531605"/>
            <a:ext cx="5115339" cy="261610"/>
          </a:xfrm>
          <a:prstGeom prst="rect">
            <a:avLst/>
          </a:prstGeom>
          <a:noFill/>
        </p:spPr>
        <p:txBody>
          <a:bodyPr wrap="square" rtlCol="0">
            <a:spAutoFit/>
          </a:bodyPr>
          <a:lstStyle/>
          <a:p>
            <a:r>
              <a:rPr lang="en-GB" sz="1100" dirty="0"/>
              <a:t>(Hutchings, L. (2019). </a:t>
            </a:r>
            <a:r>
              <a:rPr lang="en-GB" sz="1100" i="1" dirty="0"/>
              <a:t>AFL Toolkit</a:t>
            </a:r>
            <a:r>
              <a:rPr lang="en-GB" sz="1100" dirty="0"/>
              <a:t>)</a:t>
            </a:r>
          </a:p>
        </p:txBody>
      </p:sp>
    </p:spTree>
    <p:extLst>
      <p:ext uri="{BB962C8B-B14F-4D97-AF65-F5344CB8AC3E}">
        <p14:creationId xmlns:p14="http://schemas.microsoft.com/office/powerpoint/2010/main" val="2760059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1C219-8D95-4FE4-A2A3-41A22E5BEA39}"/>
              </a:ext>
            </a:extLst>
          </p:cNvPr>
          <p:cNvSpPr>
            <a:spLocks noGrp="1"/>
          </p:cNvSpPr>
          <p:nvPr>
            <p:ph type="title"/>
          </p:nvPr>
        </p:nvSpPr>
        <p:spPr/>
        <p:txBody>
          <a:bodyPr/>
          <a:lstStyle/>
          <a:p>
            <a:r>
              <a:rPr lang="en-GB" dirty="0"/>
              <a:t>Introduction to self assessment.</a:t>
            </a:r>
          </a:p>
        </p:txBody>
      </p:sp>
      <p:sp>
        <p:nvSpPr>
          <p:cNvPr id="3" name="Content Placeholder 2">
            <a:extLst>
              <a:ext uri="{FF2B5EF4-FFF2-40B4-BE49-F238E27FC236}">
                <a16:creationId xmlns:a16="http://schemas.microsoft.com/office/drawing/2014/main" id="{03F34770-46F9-4C08-B6CF-9577CABFD7A9}"/>
              </a:ext>
            </a:extLst>
          </p:cNvPr>
          <p:cNvSpPr>
            <a:spLocks noGrp="1"/>
          </p:cNvSpPr>
          <p:nvPr>
            <p:ph idx="1"/>
          </p:nvPr>
        </p:nvSpPr>
        <p:spPr>
          <a:xfrm>
            <a:off x="2589212" y="1905000"/>
            <a:ext cx="8915400" cy="3777622"/>
          </a:xfrm>
        </p:spPr>
        <p:txBody>
          <a:bodyPr/>
          <a:lstStyle/>
          <a:p>
            <a:r>
              <a:rPr lang="en-GB" dirty="0"/>
              <a:t>‘Self assessment occurs when individual learners make judgements about their own achievements and reflect on what they have learned’ (Hutchings, 2019).</a:t>
            </a:r>
          </a:p>
          <a:p>
            <a:endParaRPr lang="en-GB" dirty="0"/>
          </a:p>
          <a:p>
            <a:r>
              <a:rPr lang="en-GB" dirty="0"/>
              <a:t>Looking back over your work can aid progress. Visually identifying incorrect work would, in theory, be more beneficial than simply being told what you should have done.</a:t>
            </a:r>
          </a:p>
          <a:p>
            <a:endParaRPr lang="en-GB" dirty="0"/>
          </a:p>
          <a:p>
            <a:r>
              <a:rPr lang="en-GB" dirty="0"/>
              <a:t>There are certain tools that can be utilised to get the most out of the self-assessment strategy.</a:t>
            </a:r>
          </a:p>
        </p:txBody>
      </p:sp>
      <p:sp>
        <p:nvSpPr>
          <p:cNvPr id="4" name="TextBox 3">
            <a:extLst>
              <a:ext uri="{FF2B5EF4-FFF2-40B4-BE49-F238E27FC236}">
                <a16:creationId xmlns:a16="http://schemas.microsoft.com/office/drawing/2014/main" id="{52C12AAE-411F-49A8-A119-01D129682409}"/>
              </a:ext>
            </a:extLst>
          </p:cNvPr>
          <p:cNvSpPr txBox="1"/>
          <p:nvPr/>
        </p:nvSpPr>
        <p:spPr>
          <a:xfrm>
            <a:off x="9328714" y="6611779"/>
            <a:ext cx="7992786" cy="246221"/>
          </a:xfrm>
          <a:prstGeom prst="rect">
            <a:avLst/>
          </a:prstGeom>
          <a:noFill/>
        </p:spPr>
        <p:txBody>
          <a:bodyPr wrap="square" rtlCol="0">
            <a:spAutoFit/>
          </a:bodyPr>
          <a:lstStyle/>
          <a:p>
            <a:r>
              <a:rPr lang="en-GB" sz="1000" dirty="0"/>
              <a:t>(Hutchings, L (2019). Marking.)</a:t>
            </a:r>
          </a:p>
        </p:txBody>
      </p:sp>
    </p:spTree>
    <p:extLst>
      <p:ext uri="{BB962C8B-B14F-4D97-AF65-F5344CB8AC3E}">
        <p14:creationId xmlns:p14="http://schemas.microsoft.com/office/powerpoint/2010/main" val="39337010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DEF2F-A6B3-4659-B320-793E95A68533}"/>
              </a:ext>
            </a:extLst>
          </p:cNvPr>
          <p:cNvSpPr>
            <a:spLocks noGrp="1"/>
          </p:cNvSpPr>
          <p:nvPr>
            <p:ph type="title"/>
          </p:nvPr>
        </p:nvSpPr>
        <p:spPr/>
        <p:txBody>
          <a:bodyPr/>
          <a:lstStyle/>
          <a:p>
            <a:r>
              <a:rPr lang="en-GB" dirty="0"/>
              <a:t>Self assessment tools.</a:t>
            </a:r>
          </a:p>
        </p:txBody>
      </p:sp>
      <p:sp>
        <p:nvSpPr>
          <p:cNvPr id="4" name="Content Placeholder 3">
            <a:extLst>
              <a:ext uri="{FF2B5EF4-FFF2-40B4-BE49-F238E27FC236}">
                <a16:creationId xmlns:a16="http://schemas.microsoft.com/office/drawing/2014/main" id="{FE535B52-325A-43D5-B248-A95AECFEED0B}"/>
              </a:ext>
            </a:extLst>
          </p:cNvPr>
          <p:cNvSpPr>
            <a:spLocks noGrp="1"/>
          </p:cNvSpPr>
          <p:nvPr>
            <p:ph sz="half" idx="1"/>
          </p:nvPr>
        </p:nvSpPr>
        <p:spPr>
          <a:xfrm>
            <a:off x="1782136" y="1540189"/>
            <a:ext cx="4313864" cy="4693700"/>
          </a:xfrm>
        </p:spPr>
        <p:txBody>
          <a:bodyPr/>
          <a:lstStyle/>
          <a:p>
            <a:r>
              <a:rPr lang="en-GB" b="1" i="1" dirty="0"/>
              <a:t>Reflective journaling </a:t>
            </a:r>
            <a:r>
              <a:rPr lang="en-GB" dirty="0"/>
              <a:t>can be a useful tool for learners to be honest with themselves about their learning journey. Students can be provided with a set number of questions at the beginning and end of each subject and then take time to compare their answers. This will show not only the student, but the teacher also, how far the student has progressed through the subject and where their strengths/weaknesses lie.</a:t>
            </a:r>
            <a:endParaRPr lang="en-GB" b="1" i="1" dirty="0"/>
          </a:p>
        </p:txBody>
      </p:sp>
      <p:sp>
        <p:nvSpPr>
          <p:cNvPr id="5" name="Content Placeholder 4">
            <a:extLst>
              <a:ext uri="{FF2B5EF4-FFF2-40B4-BE49-F238E27FC236}">
                <a16:creationId xmlns:a16="http://schemas.microsoft.com/office/drawing/2014/main" id="{FCA33A2A-8983-44E5-A6F0-C275B816558E}"/>
              </a:ext>
            </a:extLst>
          </p:cNvPr>
          <p:cNvSpPr>
            <a:spLocks noGrp="1"/>
          </p:cNvSpPr>
          <p:nvPr>
            <p:ph sz="half" idx="2"/>
          </p:nvPr>
        </p:nvSpPr>
        <p:spPr>
          <a:xfrm>
            <a:off x="6643373" y="1540188"/>
            <a:ext cx="4313864" cy="4693701"/>
          </a:xfrm>
        </p:spPr>
        <p:txBody>
          <a:bodyPr/>
          <a:lstStyle/>
          <a:p>
            <a:r>
              <a:rPr lang="en-GB" b="1" i="1" dirty="0"/>
              <a:t>Self-marking </a:t>
            </a:r>
            <a:r>
              <a:rPr lang="en-GB" dirty="0"/>
              <a:t>is another useful tool that can be used when introducing self-assessment. Before a piece of work is collected in the student should be able to leave a comment at the bottom of the work for the teacher to know how they felt about the task. They should also leave a score for themselves out of 6 as to how they felt they did.</a:t>
            </a:r>
          </a:p>
          <a:p>
            <a:pPr marL="0" indent="0">
              <a:buNone/>
            </a:pPr>
            <a:endParaRPr lang="en-GB" b="1" i="1" dirty="0"/>
          </a:p>
        </p:txBody>
      </p:sp>
      <p:sp>
        <p:nvSpPr>
          <p:cNvPr id="6" name="TextBox 5">
            <a:extLst>
              <a:ext uri="{FF2B5EF4-FFF2-40B4-BE49-F238E27FC236}">
                <a16:creationId xmlns:a16="http://schemas.microsoft.com/office/drawing/2014/main" id="{ABF1AF1F-DD09-4B0D-947F-16092F7740BB}"/>
              </a:ext>
            </a:extLst>
          </p:cNvPr>
          <p:cNvSpPr txBox="1"/>
          <p:nvPr/>
        </p:nvSpPr>
        <p:spPr>
          <a:xfrm>
            <a:off x="1639815" y="5950226"/>
            <a:ext cx="4598505" cy="553998"/>
          </a:xfrm>
          <a:prstGeom prst="rect">
            <a:avLst/>
          </a:prstGeom>
          <a:noFill/>
        </p:spPr>
        <p:txBody>
          <a:bodyPr wrap="square" rtlCol="0">
            <a:spAutoFit/>
          </a:bodyPr>
          <a:lstStyle/>
          <a:p>
            <a:r>
              <a:rPr lang="en-GB" sz="1000" dirty="0"/>
              <a:t>Cambridge Community (2018) – Available at </a:t>
            </a:r>
            <a:r>
              <a:rPr lang="en-GB" sz="1000" dirty="0">
                <a:hlinkClick r:id="rId2"/>
              </a:rPr>
              <a:t>https://cambridge-community.org.uk/professional-development/gswafl/index.html</a:t>
            </a:r>
            <a:r>
              <a:rPr lang="en-GB" sz="1000" dirty="0"/>
              <a:t>. Accessed 13/2/19 at 3pm</a:t>
            </a:r>
          </a:p>
        </p:txBody>
      </p:sp>
      <p:graphicFrame>
        <p:nvGraphicFramePr>
          <p:cNvPr id="8" name="Table 7">
            <a:extLst>
              <a:ext uri="{FF2B5EF4-FFF2-40B4-BE49-F238E27FC236}">
                <a16:creationId xmlns:a16="http://schemas.microsoft.com/office/drawing/2014/main" id="{5575C22A-3724-4D3A-A177-866326EBA044}"/>
              </a:ext>
            </a:extLst>
          </p:cNvPr>
          <p:cNvGraphicFramePr>
            <a:graphicFrameLocks noGrp="1"/>
          </p:cNvGraphicFramePr>
          <p:nvPr>
            <p:extLst>
              <p:ext uri="{D42A27DB-BD31-4B8C-83A1-F6EECF244321}">
                <p14:modId xmlns:p14="http://schemas.microsoft.com/office/powerpoint/2010/main" val="2455967760"/>
              </p:ext>
            </p:extLst>
          </p:nvPr>
        </p:nvGraphicFramePr>
        <p:xfrm>
          <a:off x="6895548" y="4663440"/>
          <a:ext cx="1731617" cy="1828800"/>
        </p:xfrm>
        <a:graphic>
          <a:graphicData uri="http://schemas.openxmlformats.org/drawingml/2006/table">
            <a:tbl>
              <a:tblPr bandRow="1">
                <a:tableStyleId>{5C22544A-7EE6-4342-B048-85BDC9FD1C3A}</a:tableStyleId>
              </a:tblPr>
              <a:tblGrid>
                <a:gridCol w="1731617">
                  <a:extLst>
                    <a:ext uri="{9D8B030D-6E8A-4147-A177-3AD203B41FA5}">
                      <a16:colId xmlns:a16="http://schemas.microsoft.com/office/drawing/2014/main" val="3102428824"/>
                    </a:ext>
                  </a:extLst>
                </a:gridCol>
              </a:tblGrid>
              <a:tr h="234086">
                <a:tc>
                  <a:txBody>
                    <a:bodyPr/>
                    <a:lstStyle/>
                    <a:p>
                      <a:r>
                        <a:rPr lang="en-GB" sz="1400" dirty="0"/>
                        <a:t>(1) – V. Good</a:t>
                      </a:r>
                    </a:p>
                  </a:txBody>
                  <a:tcPr/>
                </a:tc>
                <a:extLst>
                  <a:ext uri="{0D108BD9-81ED-4DB2-BD59-A6C34878D82A}">
                    <a16:rowId xmlns:a16="http://schemas.microsoft.com/office/drawing/2014/main" val="3719555134"/>
                  </a:ext>
                </a:extLst>
              </a:tr>
              <a:tr h="234086">
                <a:tc>
                  <a:txBody>
                    <a:bodyPr/>
                    <a:lstStyle/>
                    <a:p>
                      <a:r>
                        <a:rPr lang="en-GB" sz="1400" dirty="0"/>
                        <a:t>(2) – Good</a:t>
                      </a:r>
                    </a:p>
                  </a:txBody>
                  <a:tcPr/>
                </a:tc>
                <a:extLst>
                  <a:ext uri="{0D108BD9-81ED-4DB2-BD59-A6C34878D82A}">
                    <a16:rowId xmlns:a16="http://schemas.microsoft.com/office/drawing/2014/main" val="1873606642"/>
                  </a:ext>
                </a:extLst>
              </a:tr>
              <a:tr h="234086">
                <a:tc>
                  <a:txBody>
                    <a:bodyPr/>
                    <a:lstStyle/>
                    <a:p>
                      <a:r>
                        <a:rPr lang="en-GB" sz="1400" dirty="0"/>
                        <a:t>(3) - OK</a:t>
                      </a:r>
                    </a:p>
                  </a:txBody>
                  <a:tcPr/>
                </a:tc>
                <a:extLst>
                  <a:ext uri="{0D108BD9-81ED-4DB2-BD59-A6C34878D82A}">
                    <a16:rowId xmlns:a16="http://schemas.microsoft.com/office/drawing/2014/main" val="1485110914"/>
                  </a:ext>
                </a:extLst>
              </a:tr>
              <a:tr h="234086">
                <a:tc>
                  <a:txBody>
                    <a:bodyPr/>
                    <a:lstStyle/>
                    <a:p>
                      <a:r>
                        <a:rPr lang="en-GB" sz="1400" dirty="0"/>
                        <a:t>(4) – Not so good</a:t>
                      </a:r>
                    </a:p>
                  </a:txBody>
                  <a:tcPr/>
                </a:tc>
                <a:extLst>
                  <a:ext uri="{0D108BD9-81ED-4DB2-BD59-A6C34878D82A}">
                    <a16:rowId xmlns:a16="http://schemas.microsoft.com/office/drawing/2014/main" val="2337048093"/>
                  </a:ext>
                </a:extLst>
              </a:tr>
              <a:tr h="234086">
                <a:tc>
                  <a:txBody>
                    <a:bodyPr/>
                    <a:lstStyle/>
                    <a:p>
                      <a:r>
                        <a:rPr lang="en-GB" sz="1400" dirty="0"/>
                        <a:t>(5) - Bad</a:t>
                      </a:r>
                    </a:p>
                  </a:txBody>
                  <a:tcPr/>
                </a:tc>
                <a:extLst>
                  <a:ext uri="{0D108BD9-81ED-4DB2-BD59-A6C34878D82A}">
                    <a16:rowId xmlns:a16="http://schemas.microsoft.com/office/drawing/2014/main" val="782327610"/>
                  </a:ext>
                </a:extLst>
              </a:tr>
              <a:tr h="234086">
                <a:tc>
                  <a:txBody>
                    <a:bodyPr/>
                    <a:lstStyle/>
                    <a:p>
                      <a:r>
                        <a:rPr lang="en-GB" sz="1400" dirty="0"/>
                        <a:t>(6) – V. Bad</a:t>
                      </a:r>
                    </a:p>
                  </a:txBody>
                  <a:tcPr/>
                </a:tc>
                <a:extLst>
                  <a:ext uri="{0D108BD9-81ED-4DB2-BD59-A6C34878D82A}">
                    <a16:rowId xmlns:a16="http://schemas.microsoft.com/office/drawing/2014/main" val="1642778524"/>
                  </a:ext>
                </a:extLst>
              </a:tr>
            </a:tbl>
          </a:graphicData>
        </a:graphic>
      </p:graphicFrame>
      <p:sp>
        <p:nvSpPr>
          <p:cNvPr id="9" name="TextBox 8">
            <a:extLst>
              <a:ext uri="{FF2B5EF4-FFF2-40B4-BE49-F238E27FC236}">
                <a16:creationId xmlns:a16="http://schemas.microsoft.com/office/drawing/2014/main" id="{9A1CF079-236A-42D0-B4D0-5E9616E69598}"/>
              </a:ext>
            </a:extLst>
          </p:cNvPr>
          <p:cNvSpPr txBox="1"/>
          <p:nvPr/>
        </p:nvSpPr>
        <p:spPr>
          <a:xfrm>
            <a:off x="8854175" y="5616848"/>
            <a:ext cx="2650435" cy="861774"/>
          </a:xfrm>
          <a:prstGeom prst="rect">
            <a:avLst/>
          </a:prstGeom>
          <a:noFill/>
        </p:spPr>
        <p:txBody>
          <a:bodyPr wrap="square" rtlCol="0">
            <a:spAutoFit/>
          </a:bodyPr>
          <a:lstStyle/>
          <a:p>
            <a:r>
              <a:rPr lang="en-GB" sz="1000" dirty="0"/>
              <a:t>University College London (2016) – Available at </a:t>
            </a:r>
            <a:r>
              <a:rPr lang="en-GB" sz="1000" dirty="0">
                <a:hlinkClick r:id="rId3"/>
              </a:rPr>
              <a:t>https://dera.ioe.ac.uk/7800/1/AssessmentforLearning.pdf</a:t>
            </a:r>
            <a:r>
              <a:rPr lang="en-GB" sz="1000" dirty="0"/>
              <a:t>. Accessed 14/02/19 at 5.14pm</a:t>
            </a:r>
          </a:p>
        </p:txBody>
      </p:sp>
    </p:spTree>
    <p:extLst>
      <p:ext uri="{BB962C8B-B14F-4D97-AF65-F5344CB8AC3E}">
        <p14:creationId xmlns:p14="http://schemas.microsoft.com/office/powerpoint/2010/main" val="16935217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5" grpId="0" build="p"/>
      <p:bldP spid="6"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544C1-361E-4466-A2EE-F739942318F1}"/>
              </a:ext>
            </a:extLst>
          </p:cNvPr>
          <p:cNvSpPr>
            <a:spLocks noGrp="1"/>
          </p:cNvSpPr>
          <p:nvPr>
            <p:ph type="title"/>
          </p:nvPr>
        </p:nvSpPr>
        <p:spPr/>
        <p:txBody>
          <a:bodyPr/>
          <a:lstStyle/>
          <a:p>
            <a:r>
              <a:rPr lang="en-GB" dirty="0"/>
              <a:t>Testimonials.</a:t>
            </a:r>
          </a:p>
        </p:txBody>
      </p:sp>
      <p:graphicFrame>
        <p:nvGraphicFramePr>
          <p:cNvPr id="6" name="Content Placeholder 5">
            <a:extLst>
              <a:ext uri="{FF2B5EF4-FFF2-40B4-BE49-F238E27FC236}">
                <a16:creationId xmlns:a16="http://schemas.microsoft.com/office/drawing/2014/main" id="{C731D46F-D64C-4888-8E0C-CCF4BB3C0B35}"/>
              </a:ext>
            </a:extLst>
          </p:cNvPr>
          <p:cNvGraphicFramePr>
            <a:graphicFrameLocks noGrp="1"/>
          </p:cNvGraphicFramePr>
          <p:nvPr>
            <p:ph idx="1"/>
            <p:extLst>
              <p:ext uri="{D42A27DB-BD31-4B8C-83A1-F6EECF244321}">
                <p14:modId xmlns:p14="http://schemas.microsoft.com/office/powerpoint/2010/main" val="1065151111"/>
              </p:ext>
            </p:extLst>
          </p:nvPr>
        </p:nvGraphicFramePr>
        <p:xfrm>
          <a:off x="925670" y="1669774"/>
          <a:ext cx="3951130" cy="3962399"/>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a:extLst>
              <a:ext uri="{FF2B5EF4-FFF2-40B4-BE49-F238E27FC236}">
                <a16:creationId xmlns:a16="http://schemas.microsoft.com/office/drawing/2014/main" id="{BF0A23D1-3368-41CC-B12C-D538CD34DC1C}"/>
              </a:ext>
            </a:extLst>
          </p:cNvPr>
          <p:cNvGraphicFramePr/>
          <p:nvPr>
            <p:extLst>
              <p:ext uri="{D42A27DB-BD31-4B8C-83A1-F6EECF244321}">
                <p14:modId xmlns:p14="http://schemas.microsoft.com/office/powerpoint/2010/main" val="4044189444"/>
              </p:ext>
            </p:extLst>
          </p:nvPr>
        </p:nvGraphicFramePr>
        <p:xfrm>
          <a:off x="4260179" y="1669775"/>
          <a:ext cx="3951130" cy="3962398"/>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Box 9">
            <a:extLst>
              <a:ext uri="{FF2B5EF4-FFF2-40B4-BE49-F238E27FC236}">
                <a16:creationId xmlns:a16="http://schemas.microsoft.com/office/drawing/2014/main" id="{5DC1250D-E7DC-42EA-A20B-A80789DAACE2}"/>
              </a:ext>
            </a:extLst>
          </p:cNvPr>
          <p:cNvSpPr txBox="1"/>
          <p:nvPr/>
        </p:nvSpPr>
        <p:spPr>
          <a:xfrm>
            <a:off x="1437466" y="6233890"/>
            <a:ext cx="6228521" cy="553998"/>
          </a:xfrm>
          <a:prstGeom prst="rect">
            <a:avLst/>
          </a:prstGeom>
          <a:noFill/>
        </p:spPr>
        <p:txBody>
          <a:bodyPr wrap="square" rtlCol="0">
            <a:spAutoFit/>
          </a:bodyPr>
          <a:lstStyle/>
          <a:p>
            <a:r>
              <a:rPr lang="en-GB" sz="1000" dirty="0" err="1"/>
              <a:t>Harney</a:t>
            </a:r>
            <a:r>
              <a:rPr lang="en-GB" sz="1000" dirty="0"/>
              <a:t>, M (2013) – AFL in the MFL classroom. Available at </a:t>
            </a:r>
            <a:r>
              <a:rPr lang="en-GB" sz="1000" dirty="0">
                <a:hlinkClick r:id="rId4"/>
              </a:rPr>
              <a:t>http://www.pdst.ie/sites/default/files/AfL%20in%20the%20MFL%20classroom%20PDST%20NUIM%20November%202015%20MH.pptx</a:t>
            </a:r>
            <a:r>
              <a:rPr lang="en-GB" sz="1000" dirty="0"/>
              <a:t>. Accessed 14/02/2018 at 6pm</a:t>
            </a:r>
          </a:p>
        </p:txBody>
      </p:sp>
      <p:sp>
        <p:nvSpPr>
          <p:cNvPr id="11" name="TextBox 10">
            <a:extLst>
              <a:ext uri="{FF2B5EF4-FFF2-40B4-BE49-F238E27FC236}">
                <a16:creationId xmlns:a16="http://schemas.microsoft.com/office/drawing/2014/main" id="{C50A5486-3DB1-4E03-82C6-76EEB56B8F91}"/>
              </a:ext>
            </a:extLst>
          </p:cNvPr>
          <p:cNvSpPr txBox="1"/>
          <p:nvPr/>
        </p:nvSpPr>
        <p:spPr>
          <a:xfrm>
            <a:off x="8211309" y="1905000"/>
            <a:ext cx="3843130" cy="4216539"/>
          </a:xfrm>
          <a:prstGeom prst="rect">
            <a:avLst/>
          </a:prstGeom>
          <a:noFill/>
        </p:spPr>
        <p:txBody>
          <a:bodyPr wrap="square" rtlCol="0">
            <a:spAutoFit/>
          </a:bodyPr>
          <a:lstStyle/>
          <a:p>
            <a:pPr lvl="0"/>
            <a:r>
              <a:rPr lang="en-GB" sz="1600" b="1" i="1" dirty="0">
                <a:latin typeface="Calibri" panose="020F0502020204030204" pitchFamily="34" charset="0"/>
              </a:rPr>
              <a:t>“</a:t>
            </a:r>
            <a:r>
              <a:rPr lang="en-GB" b="1" i="1" dirty="0">
                <a:latin typeface="Calibri" panose="020F0502020204030204" pitchFamily="34" charset="0"/>
              </a:rPr>
              <a:t>Before I wouldn’t know what or why I was making a particular mistake, but now I know”</a:t>
            </a:r>
          </a:p>
          <a:p>
            <a:pPr lvl="0"/>
            <a:endParaRPr lang="en-IE" b="1" dirty="0">
              <a:latin typeface="Calibri" panose="020F0502020204030204" pitchFamily="34" charset="0"/>
            </a:endParaRPr>
          </a:p>
          <a:p>
            <a:pPr lvl="0"/>
            <a:r>
              <a:rPr lang="en-GB" b="1" i="1" dirty="0">
                <a:latin typeface="Comic Sans MS" pitchFamily="66" charset="0"/>
              </a:rPr>
              <a:t>“</a:t>
            </a:r>
            <a:r>
              <a:rPr lang="en-GB" b="1" i="1" dirty="0">
                <a:latin typeface="Calibri" panose="020F0502020204030204" pitchFamily="34" charset="0"/>
              </a:rPr>
              <a:t>They make me feel good about what I’ve done and where I’m at while also showing me what I have to work on”</a:t>
            </a:r>
          </a:p>
          <a:p>
            <a:pPr lvl="0"/>
            <a:endParaRPr lang="en-IE" sz="1600" b="1" dirty="0">
              <a:latin typeface="Calibri" panose="020F0502020204030204" pitchFamily="34" charset="0"/>
            </a:endParaRPr>
          </a:p>
          <a:p>
            <a:pPr lvl="0"/>
            <a:r>
              <a:rPr lang="en-IE" b="1" i="1" dirty="0">
                <a:latin typeface="Calibri" panose="020F0502020204030204" pitchFamily="34" charset="0"/>
              </a:rPr>
              <a:t>“It is a different way of learning and an easier way”</a:t>
            </a:r>
          </a:p>
          <a:p>
            <a:pPr lvl="0"/>
            <a:endParaRPr lang="en-IE" b="1" dirty="0">
              <a:latin typeface="Calibri" panose="020F0502020204030204" pitchFamily="34" charset="0"/>
            </a:endParaRPr>
          </a:p>
          <a:p>
            <a:pPr lvl="0"/>
            <a:r>
              <a:rPr lang="en-IE" i="1" dirty="0">
                <a:latin typeface="Comic Sans MS" pitchFamily="66" charset="0"/>
              </a:rPr>
              <a:t>“</a:t>
            </a:r>
            <a:r>
              <a:rPr lang="en-IE" b="1" i="1" dirty="0">
                <a:latin typeface="Calibri" panose="020F0502020204030204" pitchFamily="34" charset="0"/>
              </a:rPr>
              <a:t>Makes you want to learn more”</a:t>
            </a:r>
          </a:p>
          <a:p>
            <a:pPr lvl="0"/>
            <a:endParaRPr lang="en-IE" b="1" i="1" dirty="0">
              <a:latin typeface="Calibri" panose="020F0502020204030204" pitchFamily="34" charset="0"/>
            </a:endParaRPr>
          </a:p>
          <a:p>
            <a:pPr lvl="0"/>
            <a:r>
              <a:rPr lang="en-IE" sz="1000" dirty="0">
                <a:latin typeface="Calibri" panose="020F0502020204030204" pitchFamily="34" charset="0"/>
              </a:rPr>
              <a:t>(4 Children’s views on AFL as shown in </a:t>
            </a:r>
            <a:r>
              <a:rPr lang="en-IE" sz="1000" dirty="0" err="1">
                <a:latin typeface="Calibri" panose="020F0502020204030204" pitchFamily="34" charset="0"/>
              </a:rPr>
              <a:t>Harney</a:t>
            </a:r>
            <a:r>
              <a:rPr lang="en-IE" sz="1000" dirty="0">
                <a:latin typeface="Calibri" panose="020F0502020204030204" pitchFamily="34" charset="0"/>
              </a:rPr>
              <a:t> (2013))</a:t>
            </a:r>
          </a:p>
          <a:p>
            <a:endParaRPr lang="en-GB" dirty="0"/>
          </a:p>
        </p:txBody>
      </p:sp>
    </p:spTree>
    <p:extLst>
      <p:ext uri="{BB962C8B-B14F-4D97-AF65-F5344CB8AC3E}">
        <p14:creationId xmlns:p14="http://schemas.microsoft.com/office/powerpoint/2010/main" val="23761198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Graphic spid="9" grpId="0">
        <p:bldAsOne/>
      </p:bldGraphic>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8AE71-DC49-4658-B00B-9F10560DAB9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3D1A0F7-7596-4B74-91F0-20625E6CBADF}"/>
              </a:ext>
            </a:extLst>
          </p:cNvPr>
          <p:cNvSpPr>
            <a:spLocks noGrp="1"/>
          </p:cNvSpPr>
          <p:nvPr>
            <p:ph idx="1"/>
          </p:nvPr>
        </p:nvSpPr>
        <p:spPr>
          <a:xfrm>
            <a:off x="1913351" y="1666461"/>
            <a:ext cx="8915400" cy="1015663"/>
          </a:xfrm>
        </p:spPr>
        <p:txBody>
          <a:bodyPr/>
          <a:lstStyle/>
          <a:p>
            <a:r>
              <a:rPr lang="en-GB" dirty="0"/>
              <a:t>In conclusion, there are 4 strategies we have looked at for AFL with 8 suggested tools that can be implemented in order to better encourage this type of learning.</a:t>
            </a:r>
          </a:p>
        </p:txBody>
      </p:sp>
      <p:sp>
        <p:nvSpPr>
          <p:cNvPr id="5" name="TextBox 4">
            <a:extLst>
              <a:ext uri="{FF2B5EF4-FFF2-40B4-BE49-F238E27FC236}">
                <a16:creationId xmlns:a16="http://schemas.microsoft.com/office/drawing/2014/main" id="{AAA79206-EB2A-42DB-AE44-D7E5FD227916}"/>
              </a:ext>
            </a:extLst>
          </p:cNvPr>
          <p:cNvSpPr txBox="1"/>
          <p:nvPr/>
        </p:nvSpPr>
        <p:spPr>
          <a:xfrm>
            <a:off x="808383" y="3048000"/>
            <a:ext cx="4572000" cy="1200329"/>
          </a:xfrm>
          <a:prstGeom prst="rect">
            <a:avLst/>
          </a:prstGeom>
          <a:noFill/>
        </p:spPr>
        <p:txBody>
          <a:bodyPr wrap="square" rtlCol="0">
            <a:spAutoFit/>
          </a:bodyPr>
          <a:lstStyle/>
          <a:p>
            <a:pPr marL="285750" indent="-285750">
              <a:buFont typeface="Arial" panose="020B0604020202020204" pitchFamily="34" charset="0"/>
              <a:buChar char="•"/>
            </a:pPr>
            <a:r>
              <a:rPr lang="en-GB" dirty="0"/>
              <a:t>Student testimonials, as previously shown, prove that these strategies work and enhance the learning experience.</a:t>
            </a:r>
          </a:p>
        </p:txBody>
      </p:sp>
      <p:graphicFrame>
        <p:nvGraphicFramePr>
          <p:cNvPr id="6" name="Table 5">
            <a:extLst>
              <a:ext uri="{FF2B5EF4-FFF2-40B4-BE49-F238E27FC236}">
                <a16:creationId xmlns:a16="http://schemas.microsoft.com/office/drawing/2014/main" id="{ABA192D0-C9F6-4293-9A61-1ECA38AB76CA}"/>
              </a:ext>
            </a:extLst>
          </p:cNvPr>
          <p:cNvGraphicFramePr>
            <a:graphicFrameLocks noGrp="1"/>
          </p:cNvGraphicFramePr>
          <p:nvPr>
            <p:extLst>
              <p:ext uri="{D42A27DB-BD31-4B8C-83A1-F6EECF244321}">
                <p14:modId xmlns:p14="http://schemas.microsoft.com/office/powerpoint/2010/main" val="3143535000"/>
              </p:ext>
            </p:extLst>
          </p:nvPr>
        </p:nvGraphicFramePr>
        <p:xfrm>
          <a:off x="5432656" y="2501900"/>
          <a:ext cx="6501063" cy="1854200"/>
        </p:xfrm>
        <a:graphic>
          <a:graphicData uri="http://schemas.openxmlformats.org/drawingml/2006/table">
            <a:tbl>
              <a:tblPr firstRow="1" bandRow="1">
                <a:tableStyleId>{5C22544A-7EE6-4342-B048-85BDC9FD1C3A}</a:tableStyleId>
              </a:tblPr>
              <a:tblGrid>
                <a:gridCol w="2167021">
                  <a:extLst>
                    <a:ext uri="{9D8B030D-6E8A-4147-A177-3AD203B41FA5}">
                      <a16:colId xmlns:a16="http://schemas.microsoft.com/office/drawing/2014/main" val="1516782049"/>
                    </a:ext>
                  </a:extLst>
                </a:gridCol>
                <a:gridCol w="2167021">
                  <a:extLst>
                    <a:ext uri="{9D8B030D-6E8A-4147-A177-3AD203B41FA5}">
                      <a16:colId xmlns:a16="http://schemas.microsoft.com/office/drawing/2014/main" val="440104901"/>
                    </a:ext>
                  </a:extLst>
                </a:gridCol>
                <a:gridCol w="2167021">
                  <a:extLst>
                    <a:ext uri="{9D8B030D-6E8A-4147-A177-3AD203B41FA5}">
                      <a16:colId xmlns:a16="http://schemas.microsoft.com/office/drawing/2014/main" val="3400943107"/>
                    </a:ext>
                  </a:extLst>
                </a:gridCol>
              </a:tblGrid>
              <a:tr h="370840">
                <a:tc>
                  <a:txBody>
                    <a:bodyPr/>
                    <a:lstStyle/>
                    <a:p>
                      <a:r>
                        <a:rPr lang="en-GB" dirty="0"/>
                        <a:t>Strategy</a:t>
                      </a:r>
                    </a:p>
                  </a:txBody>
                  <a:tcPr/>
                </a:tc>
                <a:tc>
                  <a:txBody>
                    <a:bodyPr/>
                    <a:lstStyle/>
                    <a:p>
                      <a:r>
                        <a:rPr lang="en-GB" dirty="0"/>
                        <a:t>Tool 1</a:t>
                      </a:r>
                    </a:p>
                  </a:txBody>
                  <a:tcPr/>
                </a:tc>
                <a:tc>
                  <a:txBody>
                    <a:bodyPr/>
                    <a:lstStyle/>
                    <a:p>
                      <a:r>
                        <a:rPr lang="en-GB" dirty="0"/>
                        <a:t>Tool 2</a:t>
                      </a:r>
                    </a:p>
                  </a:txBody>
                  <a:tcPr/>
                </a:tc>
                <a:extLst>
                  <a:ext uri="{0D108BD9-81ED-4DB2-BD59-A6C34878D82A}">
                    <a16:rowId xmlns:a16="http://schemas.microsoft.com/office/drawing/2014/main" val="3540076389"/>
                  </a:ext>
                </a:extLst>
              </a:tr>
              <a:tr h="370840">
                <a:tc>
                  <a:txBody>
                    <a:bodyPr/>
                    <a:lstStyle/>
                    <a:p>
                      <a:r>
                        <a:rPr lang="en-GB" sz="1200" dirty="0"/>
                        <a:t>Strategic Questioning</a:t>
                      </a:r>
                    </a:p>
                  </a:txBody>
                  <a:tcPr/>
                </a:tc>
                <a:tc>
                  <a:txBody>
                    <a:bodyPr/>
                    <a:lstStyle/>
                    <a:p>
                      <a:r>
                        <a:rPr lang="en-GB" sz="1200" dirty="0"/>
                        <a:t>Wait time</a:t>
                      </a:r>
                    </a:p>
                  </a:txBody>
                  <a:tcPr/>
                </a:tc>
                <a:tc>
                  <a:txBody>
                    <a:bodyPr/>
                    <a:lstStyle/>
                    <a:p>
                      <a:r>
                        <a:rPr lang="en-GB" sz="1200" dirty="0"/>
                        <a:t>Dialectic Teaching</a:t>
                      </a:r>
                    </a:p>
                  </a:txBody>
                  <a:tcPr/>
                </a:tc>
                <a:extLst>
                  <a:ext uri="{0D108BD9-81ED-4DB2-BD59-A6C34878D82A}">
                    <a16:rowId xmlns:a16="http://schemas.microsoft.com/office/drawing/2014/main" val="3566651511"/>
                  </a:ext>
                </a:extLst>
              </a:tr>
              <a:tr h="370840">
                <a:tc>
                  <a:txBody>
                    <a:bodyPr/>
                    <a:lstStyle/>
                    <a:p>
                      <a:r>
                        <a:rPr lang="en-GB" sz="1200" dirty="0"/>
                        <a:t>Teacher Assessment</a:t>
                      </a:r>
                    </a:p>
                  </a:txBody>
                  <a:tcPr/>
                </a:tc>
                <a:tc>
                  <a:txBody>
                    <a:bodyPr/>
                    <a:lstStyle/>
                    <a:p>
                      <a:r>
                        <a:rPr lang="en-GB" sz="1200" dirty="0"/>
                        <a:t>Post-it comments</a:t>
                      </a:r>
                    </a:p>
                  </a:txBody>
                  <a:tcPr/>
                </a:tc>
                <a:tc>
                  <a:txBody>
                    <a:bodyPr/>
                    <a:lstStyle/>
                    <a:p>
                      <a:r>
                        <a:rPr lang="en-GB" sz="1200" dirty="0"/>
                        <a:t>Clipboard Comments</a:t>
                      </a:r>
                    </a:p>
                  </a:txBody>
                  <a:tcPr/>
                </a:tc>
                <a:extLst>
                  <a:ext uri="{0D108BD9-81ED-4DB2-BD59-A6C34878D82A}">
                    <a16:rowId xmlns:a16="http://schemas.microsoft.com/office/drawing/2014/main" val="890243413"/>
                  </a:ext>
                </a:extLst>
              </a:tr>
              <a:tr h="370840">
                <a:tc>
                  <a:txBody>
                    <a:bodyPr/>
                    <a:lstStyle/>
                    <a:p>
                      <a:r>
                        <a:rPr lang="en-GB" sz="1200" dirty="0"/>
                        <a:t>Peer Assessment</a:t>
                      </a:r>
                    </a:p>
                  </a:txBody>
                  <a:tcPr/>
                </a:tc>
                <a:tc>
                  <a:txBody>
                    <a:bodyPr/>
                    <a:lstStyle/>
                    <a:p>
                      <a:r>
                        <a:rPr lang="en-GB" sz="1200" dirty="0"/>
                        <a:t>Adapted 2 stars &amp; wish</a:t>
                      </a:r>
                    </a:p>
                  </a:txBody>
                  <a:tcPr/>
                </a:tc>
                <a:tc>
                  <a:txBody>
                    <a:bodyPr/>
                    <a:lstStyle/>
                    <a:p>
                      <a:r>
                        <a:rPr lang="en-GB" sz="1200" dirty="0"/>
                        <a:t>Tell your neighbour</a:t>
                      </a:r>
                    </a:p>
                  </a:txBody>
                  <a:tcPr/>
                </a:tc>
                <a:extLst>
                  <a:ext uri="{0D108BD9-81ED-4DB2-BD59-A6C34878D82A}">
                    <a16:rowId xmlns:a16="http://schemas.microsoft.com/office/drawing/2014/main" val="4065781730"/>
                  </a:ext>
                </a:extLst>
              </a:tr>
              <a:tr h="370840">
                <a:tc>
                  <a:txBody>
                    <a:bodyPr/>
                    <a:lstStyle/>
                    <a:p>
                      <a:r>
                        <a:rPr lang="en-GB" sz="1200" dirty="0"/>
                        <a:t>Self-Assessment </a:t>
                      </a:r>
                    </a:p>
                  </a:txBody>
                  <a:tcPr/>
                </a:tc>
                <a:tc>
                  <a:txBody>
                    <a:bodyPr/>
                    <a:lstStyle/>
                    <a:p>
                      <a:r>
                        <a:rPr lang="en-GB" sz="1200" dirty="0"/>
                        <a:t>Journaling</a:t>
                      </a:r>
                    </a:p>
                  </a:txBody>
                  <a:tcPr/>
                </a:tc>
                <a:tc>
                  <a:txBody>
                    <a:bodyPr/>
                    <a:lstStyle/>
                    <a:p>
                      <a:r>
                        <a:rPr lang="en-GB" sz="1200" dirty="0"/>
                        <a:t>Self-Marking</a:t>
                      </a:r>
                    </a:p>
                  </a:txBody>
                  <a:tcPr/>
                </a:tc>
                <a:extLst>
                  <a:ext uri="{0D108BD9-81ED-4DB2-BD59-A6C34878D82A}">
                    <a16:rowId xmlns:a16="http://schemas.microsoft.com/office/drawing/2014/main" val="2786836943"/>
                  </a:ext>
                </a:extLst>
              </a:tr>
            </a:tbl>
          </a:graphicData>
        </a:graphic>
      </p:graphicFrame>
      <p:sp>
        <p:nvSpPr>
          <p:cNvPr id="7" name="TextBox 6">
            <a:extLst>
              <a:ext uri="{FF2B5EF4-FFF2-40B4-BE49-F238E27FC236}">
                <a16:creationId xmlns:a16="http://schemas.microsoft.com/office/drawing/2014/main" id="{F5D6C5D0-245A-4653-A38B-73638783E8AB}"/>
              </a:ext>
            </a:extLst>
          </p:cNvPr>
          <p:cNvSpPr txBox="1"/>
          <p:nvPr/>
        </p:nvSpPr>
        <p:spPr>
          <a:xfrm>
            <a:off x="3219157" y="4721976"/>
            <a:ext cx="5753686" cy="2031325"/>
          </a:xfrm>
          <a:prstGeom prst="rect">
            <a:avLst/>
          </a:prstGeom>
          <a:noFill/>
        </p:spPr>
        <p:txBody>
          <a:bodyPr wrap="square" rtlCol="0">
            <a:spAutoFit/>
          </a:bodyPr>
          <a:lstStyle/>
          <a:p>
            <a:r>
              <a:rPr lang="en-GB" b="1" i="1" u="sng" dirty="0"/>
              <a:t>Points to remember.</a:t>
            </a:r>
            <a:endParaRPr lang="en-GB" dirty="0"/>
          </a:p>
          <a:p>
            <a:endParaRPr lang="en-GB" b="1" i="1" u="sng" dirty="0"/>
          </a:p>
          <a:p>
            <a:pPr marL="285750" indent="-285750">
              <a:buFont typeface="Arial" panose="020B0604020202020204" pitchFamily="34" charset="0"/>
              <a:buChar char="•"/>
            </a:pPr>
            <a:r>
              <a:rPr lang="en-GB" dirty="0"/>
              <a:t>Easily implemented</a:t>
            </a:r>
          </a:p>
          <a:p>
            <a:pPr marL="285750" indent="-285750">
              <a:buFont typeface="Arial" panose="020B0604020202020204" pitchFamily="34" charset="0"/>
              <a:buChar char="•"/>
            </a:pPr>
            <a:r>
              <a:rPr lang="en-GB" dirty="0"/>
              <a:t>Free (No additional cost to the school)</a:t>
            </a:r>
          </a:p>
          <a:p>
            <a:pPr marL="285750" indent="-285750">
              <a:buFont typeface="Arial" panose="020B0604020202020204" pitchFamily="34" charset="0"/>
              <a:buChar char="•"/>
            </a:pPr>
            <a:r>
              <a:rPr lang="en-GB" dirty="0"/>
              <a:t>Beneficial for students</a:t>
            </a:r>
          </a:p>
          <a:p>
            <a:pPr marL="285750" indent="-285750">
              <a:buFont typeface="Arial" panose="020B0604020202020204" pitchFamily="34" charset="0"/>
              <a:buChar char="•"/>
            </a:pPr>
            <a:r>
              <a:rPr lang="en-GB" dirty="0"/>
              <a:t>Progressive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529689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21915-3247-46ED-8D16-98134F6A4B83}"/>
              </a:ext>
            </a:extLst>
          </p:cNvPr>
          <p:cNvSpPr>
            <a:spLocks noGrp="1"/>
          </p:cNvSpPr>
          <p:nvPr>
            <p:ph type="ctrTitle"/>
          </p:nvPr>
        </p:nvSpPr>
        <p:spPr/>
        <p:txBody>
          <a:bodyPr/>
          <a:lstStyle/>
          <a:p>
            <a:r>
              <a:rPr lang="en-GB" dirty="0"/>
              <a:t>Thank you.</a:t>
            </a:r>
          </a:p>
        </p:txBody>
      </p:sp>
      <p:sp>
        <p:nvSpPr>
          <p:cNvPr id="3" name="Subtitle 2">
            <a:extLst>
              <a:ext uri="{FF2B5EF4-FFF2-40B4-BE49-F238E27FC236}">
                <a16:creationId xmlns:a16="http://schemas.microsoft.com/office/drawing/2014/main" id="{06116A2A-5E56-4A13-AAE6-3E7F23B4B04F}"/>
              </a:ext>
            </a:extLst>
          </p:cNvPr>
          <p:cNvSpPr>
            <a:spLocks noGrp="1"/>
          </p:cNvSpPr>
          <p:nvPr>
            <p:ph type="subTitle" idx="1"/>
          </p:nvPr>
        </p:nvSpPr>
        <p:spPr/>
        <p:txBody>
          <a:bodyPr/>
          <a:lstStyle/>
          <a:p>
            <a:r>
              <a:rPr lang="en-GB" dirty="0"/>
              <a:t>Any Questions?</a:t>
            </a:r>
          </a:p>
        </p:txBody>
      </p:sp>
      <p:pic>
        <p:nvPicPr>
          <p:cNvPr id="3074" name="Picture 2" descr="Image result for applause">
            <a:extLst>
              <a:ext uri="{FF2B5EF4-FFF2-40B4-BE49-F238E27FC236}">
                <a16:creationId xmlns:a16="http://schemas.microsoft.com/office/drawing/2014/main" id="{F5771A85-8345-4895-8E86-FFC6EED508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4203" y="366121"/>
            <a:ext cx="3546475" cy="342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4DFC1AA-5D53-495A-A984-38EE65F12297}"/>
              </a:ext>
            </a:extLst>
          </p:cNvPr>
          <p:cNvSpPr txBox="1"/>
          <p:nvPr/>
        </p:nvSpPr>
        <p:spPr>
          <a:xfrm>
            <a:off x="8613913" y="35984"/>
            <a:ext cx="3896139" cy="400110"/>
          </a:xfrm>
          <a:prstGeom prst="rect">
            <a:avLst/>
          </a:prstGeom>
          <a:noFill/>
        </p:spPr>
        <p:txBody>
          <a:bodyPr wrap="square" rtlCol="0">
            <a:spAutoFit/>
          </a:bodyPr>
          <a:lstStyle/>
          <a:p>
            <a:r>
              <a:rPr lang="en-GB" sz="1000" dirty="0"/>
              <a:t>(https://www.123rf.com/photo_3538909_group-of-men-holding-sign-up-that-says-applause.html)</a:t>
            </a:r>
          </a:p>
        </p:txBody>
      </p:sp>
    </p:spTree>
    <p:extLst>
      <p:ext uri="{BB962C8B-B14F-4D97-AF65-F5344CB8AC3E}">
        <p14:creationId xmlns:p14="http://schemas.microsoft.com/office/powerpoint/2010/main" val="42272356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402</TotalTime>
  <Words>2096</Words>
  <Application>Microsoft Office PowerPoint</Application>
  <PresentationFormat>Widescreen</PresentationFormat>
  <Paragraphs>127</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Comic Sans MS</vt:lpstr>
      <vt:lpstr>Wingdings 3</vt:lpstr>
      <vt:lpstr>Wisp</vt:lpstr>
      <vt:lpstr>Assessment for Learning.</vt:lpstr>
      <vt:lpstr>Objectives and Goals. </vt:lpstr>
      <vt:lpstr>A short introduction to AFL.</vt:lpstr>
      <vt:lpstr>Strategies.</vt:lpstr>
      <vt:lpstr>Introduction to strategic questioning.</vt:lpstr>
      <vt:lpstr>Strategic questioning tools.</vt:lpstr>
      <vt:lpstr>Introduction to teacher-led feedback.</vt:lpstr>
      <vt:lpstr>Teacher led feedback tools.</vt:lpstr>
      <vt:lpstr>Introduction to peer led feedback.</vt:lpstr>
      <vt:lpstr>Peer led feedback tools.</vt:lpstr>
      <vt:lpstr>Introduction to self assessment.</vt:lpstr>
      <vt:lpstr>Self assessment tools.</vt:lpstr>
      <vt:lpstr>Testimonials.</vt:lpstr>
      <vt:lpstr>Conclusion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dc:title>
  <dc:creator>Ryan Samuel</dc:creator>
  <cp:lastModifiedBy>Ryan Samuel</cp:lastModifiedBy>
  <cp:revision>47</cp:revision>
  <dcterms:created xsi:type="dcterms:W3CDTF">2019-02-12T13:14:38Z</dcterms:created>
  <dcterms:modified xsi:type="dcterms:W3CDTF">2019-02-14T19:20:42Z</dcterms:modified>
</cp:coreProperties>
</file>