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9"/>
  </p:notesMasterIdLst>
  <p:sldIdLst>
    <p:sldId id="256" r:id="rId2"/>
    <p:sldId id="262" r:id="rId3"/>
    <p:sldId id="257" r:id="rId4"/>
    <p:sldId id="258" r:id="rId5"/>
    <p:sldId id="259" r:id="rId6"/>
    <p:sldId id="260"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3" d="100"/>
          <a:sy n="83" d="100"/>
        </p:scale>
        <p:origin x="686"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516833-EEBF-4795-A00A-10539B6BECB9}" type="datetimeFigureOut">
              <a:rPr lang="en-US" smtClean="0"/>
              <a:t>10/27/2023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1E8637-CF90-4C9E-80E2-29EB3204B257}" type="slidenum">
              <a:rPr lang="en-US" smtClean="0"/>
              <a:t>‹#›</a:t>
            </a:fld>
            <a:endParaRPr lang="en-US"/>
          </a:p>
        </p:txBody>
      </p:sp>
    </p:spTree>
    <p:extLst>
      <p:ext uri="{BB962C8B-B14F-4D97-AF65-F5344CB8AC3E}">
        <p14:creationId xmlns:p14="http://schemas.microsoft.com/office/powerpoint/2010/main" val="33457896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worlddata.info/america/trinidad-and-tobago/index.php"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www.worlddata.info/america/cayman-islands/index.php"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Easy Translation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Staff who know numerous languages can aid the hotel in expressing the customers who are from different nations. These types of employees may give better services to the customers of the hotel. The staff of the above-mentioned hotel can easily support proofreading the data of the website as well as the menu that is specifically created for a specific culture. The business of hotels involving Diversity Hotel &amp; Spa has many branches in various destinations, which aids the firm in </a:t>
            </a:r>
            <a:r>
              <a:rPr lang="en-US" sz="1200" kern="1200" dirty="0" err="1">
                <a:solidFill>
                  <a:schemeClr val="tx1"/>
                </a:solidFill>
                <a:effectLst/>
                <a:latin typeface="+mn-lt"/>
                <a:ea typeface="+mn-ea"/>
                <a:cs typeface="+mn-cs"/>
              </a:rPr>
              <a:t>recognising</a:t>
            </a:r>
            <a:r>
              <a:rPr lang="en-US" sz="1200" kern="1200" dirty="0">
                <a:solidFill>
                  <a:schemeClr val="tx1"/>
                </a:solidFill>
                <a:effectLst/>
                <a:latin typeface="+mn-lt"/>
                <a:ea typeface="+mn-ea"/>
                <a:cs typeface="+mn-cs"/>
              </a:rPr>
              <a:t> the numerous cultures along with raising their relations with the clients (</a:t>
            </a:r>
            <a:r>
              <a:rPr lang="en-US" sz="1200" kern="1200" dirty="0" err="1">
                <a:solidFill>
                  <a:schemeClr val="tx1"/>
                </a:solidFill>
                <a:effectLst/>
                <a:latin typeface="+mn-lt"/>
                <a:ea typeface="+mn-ea"/>
                <a:cs typeface="+mn-cs"/>
              </a:rPr>
              <a:t>Batham-Hendrei</a:t>
            </a:r>
            <a:r>
              <a:rPr lang="en-US" sz="1200" kern="1200" dirty="0">
                <a:solidFill>
                  <a:schemeClr val="tx1"/>
                </a:solidFill>
                <a:effectLst/>
                <a:latin typeface="+mn-lt"/>
                <a:ea typeface="+mn-ea"/>
                <a:cs typeface="+mn-cs"/>
              </a:rPr>
              <a:t>, 2023). </a:t>
            </a:r>
          </a:p>
          <a:p>
            <a:r>
              <a:rPr lang="en-US" sz="1200" b="1" i="1" kern="1200" dirty="0">
                <a:solidFill>
                  <a:schemeClr val="tx1"/>
                </a:solidFill>
                <a:effectLst/>
                <a:latin typeface="+mn-lt"/>
                <a:ea typeface="+mn-ea"/>
                <a:cs typeface="+mn-cs"/>
              </a:rPr>
              <a:t>Working efficiently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hotel's staff who know several languages have superior memory along with very good multitasking skills. Diversity Hotel &amp; Spa have numerous kinds of work and </a:t>
            </a:r>
            <a:r>
              <a:rPr lang="en-US" sz="1200" kern="1200" dirty="0" err="1">
                <a:solidFill>
                  <a:schemeClr val="tx1"/>
                </a:solidFill>
                <a:effectLst/>
                <a:latin typeface="+mn-lt"/>
                <a:ea typeface="+mn-ea"/>
                <a:cs typeface="+mn-cs"/>
              </a:rPr>
              <a:t>thats</a:t>
            </a:r>
            <a:r>
              <a:rPr lang="en-US" sz="1200" kern="1200" dirty="0">
                <a:solidFill>
                  <a:schemeClr val="tx1"/>
                </a:solidFill>
                <a:effectLst/>
                <a:latin typeface="+mn-lt"/>
                <a:ea typeface="+mn-ea"/>
                <a:cs typeface="+mn-cs"/>
              </a:rPr>
              <a:t> the reason it needs expert staff. Multilingual persons not only enhance productivity but as well enhance customer survival achieving better retention of customers (Milky, 2023). </a:t>
            </a:r>
          </a:p>
          <a:p>
            <a:endParaRPr lang="en-US" dirty="0"/>
          </a:p>
        </p:txBody>
      </p:sp>
      <p:sp>
        <p:nvSpPr>
          <p:cNvPr id="4" name="Slide Number Placeholder 3"/>
          <p:cNvSpPr>
            <a:spLocks noGrp="1"/>
          </p:cNvSpPr>
          <p:nvPr>
            <p:ph type="sldNum" sz="quarter" idx="5"/>
          </p:nvPr>
        </p:nvSpPr>
        <p:spPr/>
        <p:txBody>
          <a:bodyPr/>
          <a:lstStyle/>
          <a:p>
            <a:fld id="{911E8637-CF90-4C9E-80E2-29EB3204B257}" type="slidenum">
              <a:rPr lang="en-US" smtClean="0"/>
              <a:t>3</a:t>
            </a:fld>
            <a:endParaRPr lang="en-US"/>
          </a:p>
        </p:txBody>
      </p:sp>
    </p:spTree>
    <p:extLst>
      <p:ext uri="{BB962C8B-B14F-4D97-AF65-F5344CB8AC3E}">
        <p14:creationId xmlns:p14="http://schemas.microsoft.com/office/powerpoint/2010/main" val="2094803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Better opportunities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People who know various languages mostly have better opportunities in the various sectors of hotels. Global customers along with clients can experience better facilities if the staff of the hotel can easily identify the languages that are spoken by the clients. This may help the hotel along with its staff to avoid misunderstandings, involving its will also raise the reputation of the firm.  Good services given the </a:t>
            </a:r>
            <a:r>
              <a:rPr lang="en-US" sz="1200" kern="1200" dirty="0" err="1">
                <a:solidFill>
                  <a:schemeClr val="tx1"/>
                </a:solidFill>
                <a:effectLst/>
                <a:latin typeface="+mn-lt"/>
                <a:ea typeface="+mn-ea"/>
                <a:cs typeface="+mn-cs"/>
              </a:rPr>
              <a:t>the</a:t>
            </a:r>
            <a:r>
              <a:rPr lang="en-US" sz="1200" kern="1200" dirty="0">
                <a:solidFill>
                  <a:schemeClr val="tx1"/>
                </a:solidFill>
                <a:effectLst/>
                <a:latin typeface="+mn-lt"/>
                <a:ea typeface="+mn-ea"/>
                <a:cs typeface="+mn-cs"/>
              </a:rPr>
              <a:t> employees will also increase the portion of sales of the firm (</a:t>
            </a:r>
            <a:r>
              <a:rPr lang="en-US" sz="1200" kern="1200" dirty="0" err="1">
                <a:solidFill>
                  <a:schemeClr val="tx1"/>
                </a:solidFill>
                <a:effectLst/>
                <a:latin typeface="+mn-lt"/>
                <a:ea typeface="+mn-ea"/>
                <a:cs typeface="+mn-cs"/>
              </a:rPr>
              <a:t>Wooll</a:t>
            </a:r>
            <a:r>
              <a:rPr lang="en-US" sz="1200" kern="1200" dirty="0">
                <a:solidFill>
                  <a:schemeClr val="tx1"/>
                </a:solidFill>
                <a:effectLst/>
                <a:latin typeface="+mn-lt"/>
                <a:ea typeface="+mn-ea"/>
                <a:cs typeface="+mn-cs"/>
              </a:rPr>
              <a:t>, 2022).  </a:t>
            </a:r>
          </a:p>
          <a:p>
            <a:r>
              <a:rPr lang="en-US" sz="1200" b="1" i="1" kern="1200" dirty="0">
                <a:solidFill>
                  <a:schemeClr val="tx1"/>
                </a:solidFill>
                <a:effectLst/>
                <a:latin typeface="+mn-lt"/>
                <a:ea typeface="+mn-ea"/>
                <a:cs typeface="+mn-cs"/>
              </a:rPr>
              <a:t>Grow job profile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Employees with bilingual abilities can easily have better job prospects and draw the hotel's interest. The sector of hotels should deal with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and other clients from many ethnicities as well as cultural traditions. They converse in several languages, and the hotel's branches which deal with locals and those who speak several languages additionally do so. Understanding various languages supports the hotel in confirming better customer connection administration. As a result, hotels require employees who speak a variety of languages to offer top-notch consumer service. </a:t>
            </a:r>
          </a:p>
          <a:p>
            <a:endParaRPr lang="en-US" dirty="0"/>
          </a:p>
        </p:txBody>
      </p:sp>
      <p:sp>
        <p:nvSpPr>
          <p:cNvPr id="4" name="Slide Number Placeholder 3"/>
          <p:cNvSpPr>
            <a:spLocks noGrp="1"/>
          </p:cNvSpPr>
          <p:nvPr>
            <p:ph type="sldNum" sz="quarter" idx="5"/>
          </p:nvPr>
        </p:nvSpPr>
        <p:spPr/>
        <p:txBody>
          <a:bodyPr/>
          <a:lstStyle/>
          <a:p>
            <a:fld id="{911E8637-CF90-4C9E-80E2-29EB3204B257}" type="slidenum">
              <a:rPr lang="en-US" smtClean="0"/>
              <a:t>4</a:t>
            </a:fld>
            <a:endParaRPr lang="en-US"/>
          </a:p>
        </p:txBody>
      </p:sp>
    </p:spTree>
    <p:extLst>
      <p:ext uri="{BB962C8B-B14F-4D97-AF65-F5344CB8AC3E}">
        <p14:creationId xmlns:p14="http://schemas.microsoft.com/office/powerpoint/2010/main" val="16153621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English is one of the languages which is spoken in every area of the world, it comes from Europe. According to several data, English is the most </a:t>
            </a:r>
            <a:r>
              <a:rPr lang="en-US" sz="1200" kern="1200" dirty="0" err="1">
                <a:solidFill>
                  <a:schemeClr val="tx1"/>
                </a:solidFill>
                <a:effectLst/>
                <a:latin typeface="+mn-lt"/>
                <a:ea typeface="+mn-ea"/>
                <a:cs typeface="+mn-cs"/>
              </a:rPr>
              <a:t>utilised</a:t>
            </a:r>
            <a:r>
              <a:rPr lang="en-US" sz="1200" kern="1200" dirty="0">
                <a:solidFill>
                  <a:schemeClr val="tx1"/>
                </a:solidFill>
                <a:effectLst/>
                <a:latin typeface="+mn-lt"/>
                <a:ea typeface="+mn-ea"/>
                <a:cs typeface="+mn-cs"/>
              </a:rPr>
              <a:t> language in the world. </a:t>
            </a:r>
          </a:p>
          <a:p>
            <a:r>
              <a:rPr lang="en-US" sz="1200" b="1" i="1" kern="1200" dirty="0">
                <a:solidFill>
                  <a:schemeClr val="tx1"/>
                </a:solidFill>
                <a:effectLst/>
                <a:latin typeface="+mn-lt"/>
                <a:ea typeface="+mn-ea"/>
                <a:cs typeface="+mn-cs"/>
              </a:rPr>
              <a:t>Regions where the language is spoken </a:t>
            </a:r>
            <a:endParaRPr lang="en-US" sz="1200" kern="1200" dirty="0">
              <a:solidFill>
                <a:schemeClr val="tx1"/>
              </a:solidFill>
              <a:effectLst/>
              <a:latin typeface="+mn-lt"/>
              <a:ea typeface="+mn-ea"/>
              <a:cs typeface="+mn-cs"/>
            </a:endParaRPr>
          </a:p>
          <a:p>
            <a:r>
              <a:rPr lang="en-US" sz="1200" u="none" strike="noStrike" kern="1200" dirty="0">
                <a:solidFill>
                  <a:schemeClr val="tx1"/>
                </a:solidFill>
                <a:effectLst/>
                <a:latin typeface="+mn-lt"/>
                <a:ea typeface="+mn-ea"/>
                <a:cs typeface="+mn-cs"/>
                <a:hlinkClick r:id="rId3"/>
              </a:rPr>
              <a:t>Trinidad and Tobago</a:t>
            </a:r>
            <a:r>
              <a:rPr lang="en-US" sz="1200" kern="1200" dirty="0">
                <a:solidFill>
                  <a:schemeClr val="tx1"/>
                </a:solidFill>
                <a:effectLst/>
                <a:latin typeface="+mn-lt"/>
                <a:ea typeface="+mn-ea"/>
                <a:cs typeface="+mn-cs"/>
              </a:rPr>
              <a:t>, Ireland, the United Kingdom, Jersey, the </a:t>
            </a:r>
            <a:r>
              <a:rPr lang="en-US" sz="1200" u="none" strike="noStrike" kern="1200" dirty="0">
                <a:solidFill>
                  <a:schemeClr val="tx1"/>
                </a:solidFill>
                <a:effectLst/>
                <a:latin typeface="+mn-lt"/>
                <a:ea typeface="+mn-ea"/>
                <a:cs typeface="+mn-cs"/>
                <a:hlinkClick r:id="rId4"/>
              </a:rPr>
              <a:t>Cayman Islands</a:t>
            </a:r>
            <a:r>
              <a:rPr lang="en-US" sz="1200" kern="1200" dirty="0">
                <a:solidFill>
                  <a:schemeClr val="tx1"/>
                </a:solidFill>
                <a:effectLst/>
                <a:latin typeface="+mn-lt"/>
                <a:ea typeface="+mn-ea"/>
                <a:cs typeface="+mn-cs"/>
              </a:rPr>
              <a:t> and many more nations also spoke in English. Thus, the English language is </a:t>
            </a:r>
            <a:r>
              <a:rPr lang="en-US" sz="1200" kern="1200" dirty="0" err="1">
                <a:solidFill>
                  <a:schemeClr val="tx1"/>
                </a:solidFill>
                <a:effectLst/>
                <a:latin typeface="+mn-lt"/>
                <a:ea typeface="+mn-ea"/>
                <a:cs typeface="+mn-cs"/>
              </a:rPr>
              <a:t>utilised</a:t>
            </a:r>
            <a:r>
              <a:rPr lang="en-US" sz="1200" kern="1200" dirty="0">
                <a:solidFill>
                  <a:schemeClr val="tx1"/>
                </a:solidFill>
                <a:effectLst/>
                <a:latin typeface="+mn-lt"/>
                <a:ea typeface="+mn-ea"/>
                <a:cs typeface="+mn-cs"/>
              </a:rPr>
              <a:t> by numerous people all over the world as because of the language has professional importance (</a:t>
            </a:r>
            <a:r>
              <a:rPr lang="en-US" sz="1200" kern="1200" dirty="0" err="1">
                <a:solidFill>
                  <a:schemeClr val="tx1"/>
                </a:solidFill>
                <a:effectLst/>
                <a:latin typeface="+mn-lt"/>
                <a:ea typeface="+mn-ea"/>
                <a:cs typeface="+mn-cs"/>
              </a:rPr>
              <a:t>Koberling</a:t>
            </a:r>
            <a:r>
              <a:rPr lang="en-US" sz="1200" kern="1200" dirty="0">
                <a:solidFill>
                  <a:schemeClr val="tx1"/>
                </a:solidFill>
                <a:effectLst/>
                <a:latin typeface="+mn-lt"/>
                <a:ea typeface="+mn-ea"/>
                <a:cs typeface="+mn-cs"/>
              </a:rPr>
              <a:t>, 2023). </a:t>
            </a:r>
          </a:p>
          <a:p>
            <a:r>
              <a:rPr lang="en-US" sz="1200" b="1" i="1" kern="1200" dirty="0">
                <a:solidFill>
                  <a:schemeClr val="tx1"/>
                </a:solidFill>
                <a:effectLst/>
                <a:latin typeface="+mn-lt"/>
                <a:ea typeface="+mn-ea"/>
                <a:cs typeface="+mn-cs"/>
              </a:rPr>
              <a:t>Problems in learning the language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English is not a common language for every person, and due to this a person who is open to different languages will face some difficulties while learning this language. Yet, the wide </a:t>
            </a:r>
            <a:r>
              <a:rPr lang="en-US" sz="1200" kern="1200" dirty="0" err="1">
                <a:solidFill>
                  <a:schemeClr val="tx1"/>
                </a:solidFill>
                <a:effectLst/>
                <a:latin typeface="+mn-lt"/>
                <a:ea typeface="+mn-ea"/>
                <a:cs typeface="+mn-cs"/>
              </a:rPr>
              <a:t>utilisation</a:t>
            </a:r>
            <a:r>
              <a:rPr lang="en-US" sz="1200" kern="1200" dirty="0">
                <a:solidFill>
                  <a:schemeClr val="tx1"/>
                </a:solidFill>
                <a:effectLst/>
                <a:latin typeface="+mn-lt"/>
                <a:ea typeface="+mn-ea"/>
                <a:cs typeface="+mn-cs"/>
              </a:rPr>
              <a:t> of this language along with the movies has made the English language easy to adopt. </a:t>
            </a:r>
          </a:p>
          <a:p>
            <a:endParaRPr lang="en-US" dirty="0"/>
          </a:p>
        </p:txBody>
      </p:sp>
      <p:sp>
        <p:nvSpPr>
          <p:cNvPr id="4" name="Slide Number Placeholder 3"/>
          <p:cNvSpPr>
            <a:spLocks noGrp="1"/>
          </p:cNvSpPr>
          <p:nvPr>
            <p:ph type="sldNum" sz="quarter" idx="5"/>
          </p:nvPr>
        </p:nvSpPr>
        <p:spPr/>
        <p:txBody>
          <a:bodyPr/>
          <a:lstStyle/>
          <a:p>
            <a:fld id="{911E8637-CF90-4C9E-80E2-29EB3204B257}" type="slidenum">
              <a:rPr lang="en-US" smtClean="0"/>
              <a:t>5</a:t>
            </a:fld>
            <a:endParaRPr lang="en-US"/>
          </a:p>
        </p:txBody>
      </p:sp>
    </p:spTree>
    <p:extLst>
      <p:ext uri="{BB962C8B-B14F-4D97-AF65-F5344CB8AC3E}">
        <p14:creationId xmlns:p14="http://schemas.microsoft.com/office/powerpoint/2010/main" val="1274229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Consumers of the hotel sector should be treated with the greatest respect along with good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as well as words. The good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employee’s body language as well as expressions aid the hotel in meeting the satisfaction level of their clients. Bad or rude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of the employees can affect the reputation of the hotel along with mitigating the retention of the customer (Peek, 2023). </a:t>
            </a:r>
          </a:p>
          <a:p>
            <a:endParaRPr lang="en-US" dirty="0"/>
          </a:p>
        </p:txBody>
      </p:sp>
      <p:sp>
        <p:nvSpPr>
          <p:cNvPr id="4" name="Slide Number Placeholder 3"/>
          <p:cNvSpPr>
            <a:spLocks noGrp="1"/>
          </p:cNvSpPr>
          <p:nvPr>
            <p:ph type="sldNum" sz="quarter" idx="5"/>
          </p:nvPr>
        </p:nvSpPr>
        <p:spPr/>
        <p:txBody>
          <a:bodyPr/>
          <a:lstStyle/>
          <a:p>
            <a:fld id="{911E8637-CF90-4C9E-80E2-29EB3204B257}" type="slidenum">
              <a:rPr lang="en-US" smtClean="0"/>
              <a:t>6</a:t>
            </a:fld>
            <a:endParaRPr lang="en-US"/>
          </a:p>
        </p:txBody>
      </p:sp>
    </p:spTree>
    <p:extLst>
      <p:ext uri="{BB962C8B-B14F-4D97-AF65-F5344CB8AC3E}">
        <p14:creationId xmlns:p14="http://schemas.microsoft.com/office/powerpoint/2010/main" val="940545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8F914-26A6-4403-AE0F-0857C3F4A6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53CE4DB-4651-40FD-B082-2EAED321E6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B75989B-7EA0-4317-B79B-F5E17F4584A2}"/>
              </a:ext>
            </a:extLst>
          </p:cNvPr>
          <p:cNvSpPr>
            <a:spLocks noGrp="1"/>
          </p:cNvSpPr>
          <p:nvPr>
            <p:ph type="dt" sz="half" idx="10"/>
          </p:nvPr>
        </p:nvSpPr>
        <p:spPr/>
        <p:txBody>
          <a:bodyPr/>
          <a:lstStyle/>
          <a:p>
            <a:fld id="{06CFF45E-E1DE-40CA-9919-5E84155F6218}" type="datetimeFigureOut">
              <a:rPr lang="en-US" smtClean="0"/>
              <a:t>10/27/2023</a:t>
            </a:fld>
            <a:endParaRPr lang="en-US"/>
          </a:p>
        </p:txBody>
      </p:sp>
      <p:sp>
        <p:nvSpPr>
          <p:cNvPr id="5" name="Footer Placeholder 4">
            <a:extLst>
              <a:ext uri="{FF2B5EF4-FFF2-40B4-BE49-F238E27FC236}">
                <a16:creationId xmlns:a16="http://schemas.microsoft.com/office/drawing/2014/main" id="{6A87CC94-E8DB-44BB-B531-52C7FA69DE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BEA40-84F4-4F28-942F-774AE044302B}"/>
              </a:ext>
            </a:extLst>
          </p:cNvPr>
          <p:cNvSpPr>
            <a:spLocks noGrp="1"/>
          </p:cNvSpPr>
          <p:nvPr>
            <p:ph type="sldNum" sz="quarter" idx="12"/>
          </p:nvPr>
        </p:nvSpPr>
        <p:spPr/>
        <p:txBody>
          <a:bodyPr/>
          <a:lstStyle/>
          <a:p>
            <a:fld id="{C3FC462A-4CEB-4C42-8A21-0E514DB05D5F}" type="slidenum">
              <a:rPr lang="en-US" smtClean="0"/>
              <a:t>‹#›</a:t>
            </a:fld>
            <a:endParaRPr lang="en-US"/>
          </a:p>
        </p:txBody>
      </p:sp>
    </p:spTree>
    <p:extLst>
      <p:ext uri="{BB962C8B-B14F-4D97-AF65-F5344CB8AC3E}">
        <p14:creationId xmlns:p14="http://schemas.microsoft.com/office/powerpoint/2010/main" val="1435054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E850C-935D-4FEC-9F74-205A1D6A351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6287F04-24C2-405C-978E-5363D019925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66E63B-8F8F-4CEA-B577-6A57745AC860}"/>
              </a:ext>
            </a:extLst>
          </p:cNvPr>
          <p:cNvSpPr>
            <a:spLocks noGrp="1"/>
          </p:cNvSpPr>
          <p:nvPr>
            <p:ph type="dt" sz="half" idx="10"/>
          </p:nvPr>
        </p:nvSpPr>
        <p:spPr/>
        <p:txBody>
          <a:bodyPr/>
          <a:lstStyle/>
          <a:p>
            <a:fld id="{06CFF45E-E1DE-40CA-9919-5E84155F6218}" type="datetimeFigureOut">
              <a:rPr lang="en-US" smtClean="0"/>
              <a:t>10/27/2023</a:t>
            </a:fld>
            <a:endParaRPr lang="en-US"/>
          </a:p>
        </p:txBody>
      </p:sp>
      <p:sp>
        <p:nvSpPr>
          <p:cNvPr id="5" name="Footer Placeholder 4">
            <a:extLst>
              <a:ext uri="{FF2B5EF4-FFF2-40B4-BE49-F238E27FC236}">
                <a16:creationId xmlns:a16="http://schemas.microsoft.com/office/drawing/2014/main" id="{4C9E61D4-5619-4F58-8B10-C2B01E3814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E73FA8-FFFD-4A01-98E5-D5713CB0F592}"/>
              </a:ext>
            </a:extLst>
          </p:cNvPr>
          <p:cNvSpPr>
            <a:spLocks noGrp="1"/>
          </p:cNvSpPr>
          <p:nvPr>
            <p:ph type="sldNum" sz="quarter" idx="12"/>
          </p:nvPr>
        </p:nvSpPr>
        <p:spPr/>
        <p:txBody>
          <a:bodyPr/>
          <a:lstStyle/>
          <a:p>
            <a:fld id="{C3FC462A-4CEB-4C42-8A21-0E514DB05D5F}" type="slidenum">
              <a:rPr lang="en-US" smtClean="0"/>
              <a:t>‹#›</a:t>
            </a:fld>
            <a:endParaRPr lang="en-US"/>
          </a:p>
        </p:txBody>
      </p:sp>
    </p:spTree>
    <p:extLst>
      <p:ext uri="{BB962C8B-B14F-4D97-AF65-F5344CB8AC3E}">
        <p14:creationId xmlns:p14="http://schemas.microsoft.com/office/powerpoint/2010/main" val="2302511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7DC17-7B6A-4F0A-977B-954BE47729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BC7CB51-B082-4BDD-AC8C-37278DD114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82AE9D8-C2FE-4C88-B0B6-2F084EDDFC4D}"/>
              </a:ext>
            </a:extLst>
          </p:cNvPr>
          <p:cNvSpPr>
            <a:spLocks noGrp="1"/>
          </p:cNvSpPr>
          <p:nvPr>
            <p:ph type="dt" sz="half" idx="10"/>
          </p:nvPr>
        </p:nvSpPr>
        <p:spPr/>
        <p:txBody>
          <a:bodyPr/>
          <a:lstStyle/>
          <a:p>
            <a:fld id="{06CFF45E-E1DE-40CA-9919-5E84155F6218}" type="datetimeFigureOut">
              <a:rPr lang="en-US" smtClean="0"/>
              <a:t>10/27/2023</a:t>
            </a:fld>
            <a:endParaRPr lang="en-US"/>
          </a:p>
        </p:txBody>
      </p:sp>
      <p:sp>
        <p:nvSpPr>
          <p:cNvPr id="5" name="Footer Placeholder 4">
            <a:extLst>
              <a:ext uri="{FF2B5EF4-FFF2-40B4-BE49-F238E27FC236}">
                <a16:creationId xmlns:a16="http://schemas.microsoft.com/office/drawing/2014/main" id="{A559A045-2049-4E3A-B936-E3350A574E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3C5C66-B069-4BCC-A79B-C64560759F12}"/>
              </a:ext>
            </a:extLst>
          </p:cNvPr>
          <p:cNvSpPr>
            <a:spLocks noGrp="1"/>
          </p:cNvSpPr>
          <p:nvPr>
            <p:ph type="sldNum" sz="quarter" idx="12"/>
          </p:nvPr>
        </p:nvSpPr>
        <p:spPr/>
        <p:txBody>
          <a:bodyPr/>
          <a:lstStyle/>
          <a:p>
            <a:fld id="{C3FC462A-4CEB-4C42-8A21-0E514DB05D5F}" type="slidenum">
              <a:rPr lang="en-US" smtClean="0"/>
              <a:t>‹#›</a:t>
            </a:fld>
            <a:endParaRPr lang="en-US"/>
          </a:p>
        </p:txBody>
      </p:sp>
    </p:spTree>
    <p:extLst>
      <p:ext uri="{BB962C8B-B14F-4D97-AF65-F5344CB8AC3E}">
        <p14:creationId xmlns:p14="http://schemas.microsoft.com/office/powerpoint/2010/main" val="4188180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A40E7-D5AC-4D94-B641-59B6E2284DC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21B5BD3-32DC-4611-A2C9-BF3B15E2EB7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F6BD961-921E-4C10-9856-F301621C42E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452806D-48C7-430A-BB02-793810E3DF1C}"/>
              </a:ext>
            </a:extLst>
          </p:cNvPr>
          <p:cNvSpPr>
            <a:spLocks noGrp="1"/>
          </p:cNvSpPr>
          <p:nvPr>
            <p:ph type="dt" sz="half" idx="10"/>
          </p:nvPr>
        </p:nvSpPr>
        <p:spPr/>
        <p:txBody>
          <a:bodyPr/>
          <a:lstStyle/>
          <a:p>
            <a:fld id="{06CFF45E-E1DE-40CA-9919-5E84155F6218}" type="datetimeFigureOut">
              <a:rPr lang="en-US" smtClean="0"/>
              <a:t>10/27/2023</a:t>
            </a:fld>
            <a:endParaRPr lang="en-US"/>
          </a:p>
        </p:txBody>
      </p:sp>
      <p:sp>
        <p:nvSpPr>
          <p:cNvPr id="6" name="Footer Placeholder 5">
            <a:extLst>
              <a:ext uri="{FF2B5EF4-FFF2-40B4-BE49-F238E27FC236}">
                <a16:creationId xmlns:a16="http://schemas.microsoft.com/office/drawing/2014/main" id="{4A211852-0AE5-4F26-BD36-01C6F2D05C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BDDC93-36EF-4A17-A2B2-7CCE6B1C1A59}"/>
              </a:ext>
            </a:extLst>
          </p:cNvPr>
          <p:cNvSpPr>
            <a:spLocks noGrp="1"/>
          </p:cNvSpPr>
          <p:nvPr>
            <p:ph type="sldNum" sz="quarter" idx="12"/>
          </p:nvPr>
        </p:nvSpPr>
        <p:spPr/>
        <p:txBody>
          <a:bodyPr/>
          <a:lstStyle/>
          <a:p>
            <a:fld id="{C3FC462A-4CEB-4C42-8A21-0E514DB05D5F}" type="slidenum">
              <a:rPr lang="en-US" smtClean="0"/>
              <a:t>‹#›</a:t>
            </a:fld>
            <a:endParaRPr lang="en-US"/>
          </a:p>
        </p:txBody>
      </p:sp>
    </p:spTree>
    <p:extLst>
      <p:ext uri="{BB962C8B-B14F-4D97-AF65-F5344CB8AC3E}">
        <p14:creationId xmlns:p14="http://schemas.microsoft.com/office/powerpoint/2010/main" val="2454142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14A1D-FB0E-4EED-8751-B1F05F09D7D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7E0C2B1-0F76-4A85-BDA9-7ACF7127C5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6944BDB-33C7-46C2-926E-3B02AA15D06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714FD41-8071-46C7-93CE-52FCF7CEBD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C2B075E-70E3-4184-B58A-1C29ED5BA46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7904456-EDDB-475C-90D3-BA391A5BDFD4}"/>
              </a:ext>
            </a:extLst>
          </p:cNvPr>
          <p:cNvSpPr>
            <a:spLocks noGrp="1"/>
          </p:cNvSpPr>
          <p:nvPr>
            <p:ph type="dt" sz="half" idx="10"/>
          </p:nvPr>
        </p:nvSpPr>
        <p:spPr/>
        <p:txBody>
          <a:bodyPr/>
          <a:lstStyle/>
          <a:p>
            <a:fld id="{06CFF45E-E1DE-40CA-9919-5E84155F6218}" type="datetimeFigureOut">
              <a:rPr lang="en-US" smtClean="0"/>
              <a:t>10/27/2023</a:t>
            </a:fld>
            <a:endParaRPr lang="en-US"/>
          </a:p>
        </p:txBody>
      </p:sp>
      <p:sp>
        <p:nvSpPr>
          <p:cNvPr id="8" name="Footer Placeholder 7">
            <a:extLst>
              <a:ext uri="{FF2B5EF4-FFF2-40B4-BE49-F238E27FC236}">
                <a16:creationId xmlns:a16="http://schemas.microsoft.com/office/drawing/2014/main" id="{2DBEF60E-891E-4AC8-873A-186016DED41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49759-A36D-41AB-825C-9C0ED80393E5}"/>
              </a:ext>
            </a:extLst>
          </p:cNvPr>
          <p:cNvSpPr>
            <a:spLocks noGrp="1"/>
          </p:cNvSpPr>
          <p:nvPr>
            <p:ph type="sldNum" sz="quarter" idx="12"/>
          </p:nvPr>
        </p:nvSpPr>
        <p:spPr/>
        <p:txBody>
          <a:bodyPr/>
          <a:lstStyle/>
          <a:p>
            <a:fld id="{C3FC462A-4CEB-4C42-8A21-0E514DB05D5F}" type="slidenum">
              <a:rPr lang="en-US" smtClean="0"/>
              <a:t>‹#›</a:t>
            </a:fld>
            <a:endParaRPr lang="en-US"/>
          </a:p>
        </p:txBody>
      </p:sp>
    </p:spTree>
    <p:extLst>
      <p:ext uri="{BB962C8B-B14F-4D97-AF65-F5344CB8AC3E}">
        <p14:creationId xmlns:p14="http://schemas.microsoft.com/office/powerpoint/2010/main" val="3914416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969FC-4421-4387-AB5C-DB2C7031E84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585902E-3093-44BB-B781-A8135629D9C3}"/>
              </a:ext>
            </a:extLst>
          </p:cNvPr>
          <p:cNvSpPr>
            <a:spLocks noGrp="1"/>
          </p:cNvSpPr>
          <p:nvPr>
            <p:ph type="dt" sz="half" idx="10"/>
          </p:nvPr>
        </p:nvSpPr>
        <p:spPr/>
        <p:txBody>
          <a:bodyPr/>
          <a:lstStyle/>
          <a:p>
            <a:fld id="{06CFF45E-E1DE-40CA-9919-5E84155F6218}" type="datetimeFigureOut">
              <a:rPr lang="en-US" smtClean="0"/>
              <a:t>10/27/2023</a:t>
            </a:fld>
            <a:endParaRPr lang="en-US"/>
          </a:p>
        </p:txBody>
      </p:sp>
      <p:sp>
        <p:nvSpPr>
          <p:cNvPr id="4" name="Footer Placeholder 3">
            <a:extLst>
              <a:ext uri="{FF2B5EF4-FFF2-40B4-BE49-F238E27FC236}">
                <a16:creationId xmlns:a16="http://schemas.microsoft.com/office/drawing/2014/main" id="{18EF10EE-3C40-4F1B-B3B5-B3333234494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A50C610-B978-4C31-9341-E08ACDAD4B2D}"/>
              </a:ext>
            </a:extLst>
          </p:cNvPr>
          <p:cNvSpPr>
            <a:spLocks noGrp="1"/>
          </p:cNvSpPr>
          <p:nvPr>
            <p:ph type="sldNum" sz="quarter" idx="12"/>
          </p:nvPr>
        </p:nvSpPr>
        <p:spPr/>
        <p:txBody>
          <a:bodyPr/>
          <a:lstStyle/>
          <a:p>
            <a:fld id="{C3FC462A-4CEB-4C42-8A21-0E514DB05D5F}" type="slidenum">
              <a:rPr lang="en-US" smtClean="0"/>
              <a:t>‹#›</a:t>
            </a:fld>
            <a:endParaRPr lang="en-US"/>
          </a:p>
        </p:txBody>
      </p:sp>
    </p:spTree>
    <p:extLst>
      <p:ext uri="{BB962C8B-B14F-4D97-AF65-F5344CB8AC3E}">
        <p14:creationId xmlns:p14="http://schemas.microsoft.com/office/powerpoint/2010/main" val="1570742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FCA593-E32A-41A6-8ABD-2467006931E9}"/>
              </a:ext>
            </a:extLst>
          </p:cNvPr>
          <p:cNvSpPr>
            <a:spLocks noGrp="1"/>
          </p:cNvSpPr>
          <p:nvPr>
            <p:ph type="dt" sz="half" idx="10"/>
          </p:nvPr>
        </p:nvSpPr>
        <p:spPr/>
        <p:txBody>
          <a:bodyPr/>
          <a:lstStyle/>
          <a:p>
            <a:fld id="{06CFF45E-E1DE-40CA-9919-5E84155F6218}" type="datetimeFigureOut">
              <a:rPr lang="en-US" smtClean="0"/>
              <a:t>10/27/2023</a:t>
            </a:fld>
            <a:endParaRPr lang="en-US"/>
          </a:p>
        </p:txBody>
      </p:sp>
      <p:sp>
        <p:nvSpPr>
          <p:cNvPr id="3" name="Footer Placeholder 2">
            <a:extLst>
              <a:ext uri="{FF2B5EF4-FFF2-40B4-BE49-F238E27FC236}">
                <a16:creationId xmlns:a16="http://schemas.microsoft.com/office/drawing/2014/main" id="{AB7CDDE9-07FF-4CAB-85CA-4C5F9CE5A79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DEB7F49-BAA0-4DBC-8EAE-E8CF36DC0E6D}"/>
              </a:ext>
            </a:extLst>
          </p:cNvPr>
          <p:cNvSpPr>
            <a:spLocks noGrp="1"/>
          </p:cNvSpPr>
          <p:nvPr>
            <p:ph type="sldNum" sz="quarter" idx="12"/>
          </p:nvPr>
        </p:nvSpPr>
        <p:spPr/>
        <p:txBody>
          <a:bodyPr/>
          <a:lstStyle/>
          <a:p>
            <a:fld id="{C3FC462A-4CEB-4C42-8A21-0E514DB05D5F}" type="slidenum">
              <a:rPr lang="en-US" smtClean="0"/>
              <a:t>‹#›</a:t>
            </a:fld>
            <a:endParaRPr lang="en-US"/>
          </a:p>
        </p:txBody>
      </p:sp>
    </p:spTree>
    <p:extLst>
      <p:ext uri="{BB962C8B-B14F-4D97-AF65-F5344CB8AC3E}">
        <p14:creationId xmlns:p14="http://schemas.microsoft.com/office/powerpoint/2010/main" val="3781702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662A2-1760-4092-AF46-78E74FADCA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86F0940-8A72-4A62-9819-192AA5B93B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47256FC-0FA2-4110-A5FC-CB7BA9673E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2336F8C-CAD8-462D-9DEA-C89A91C217DB}"/>
              </a:ext>
            </a:extLst>
          </p:cNvPr>
          <p:cNvSpPr>
            <a:spLocks noGrp="1"/>
          </p:cNvSpPr>
          <p:nvPr>
            <p:ph type="dt" sz="half" idx="10"/>
          </p:nvPr>
        </p:nvSpPr>
        <p:spPr/>
        <p:txBody>
          <a:bodyPr/>
          <a:lstStyle/>
          <a:p>
            <a:fld id="{06CFF45E-E1DE-40CA-9919-5E84155F6218}" type="datetimeFigureOut">
              <a:rPr lang="en-US" smtClean="0"/>
              <a:t>10/27/2023</a:t>
            </a:fld>
            <a:endParaRPr lang="en-US"/>
          </a:p>
        </p:txBody>
      </p:sp>
      <p:sp>
        <p:nvSpPr>
          <p:cNvPr id="6" name="Footer Placeholder 5">
            <a:extLst>
              <a:ext uri="{FF2B5EF4-FFF2-40B4-BE49-F238E27FC236}">
                <a16:creationId xmlns:a16="http://schemas.microsoft.com/office/drawing/2014/main" id="{78E2FF52-F062-439E-BE05-F11F1E5D11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410112-0447-4803-AAE1-89452DBC8EB0}"/>
              </a:ext>
            </a:extLst>
          </p:cNvPr>
          <p:cNvSpPr>
            <a:spLocks noGrp="1"/>
          </p:cNvSpPr>
          <p:nvPr>
            <p:ph type="sldNum" sz="quarter" idx="12"/>
          </p:nvPr>
        </p:nvSpPr>
        <p:spPr/>
        <p:txBody>
          <a:bodyPr/>
          <a:lstStyle/>
          <a:p>
            <a:fld id="{C3FC462A-4CEB-4C42-8A21-0E514DB05D5F}" type="slidenum">
              <a:rPr lang="en-US" smtClean="0"/>
              <a:t>‹#›</a:t>
            </a:fld>
            <a:endParaRPr lang="en-US"/>
          </a:p>
        </p:txBody>
      </p:sp>
    </p:spTree>
    <p:extLst>
      <p:ext uri="{BB962C8B-B14F-4D97-AF65-F5344CB8AC3E}">
        <p14:creationId xmlns:p14="http://schemas.microsoft.com/office/powerpoint/2010/main" val="2677660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740E0-4B6C-4BBC-B5CA-B39100CB6D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E13D3A6-9577-4FBD-A5E8-827B1106DC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EE78AAA-7D8B-44C2-BF6F-68CA76CD2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8BB4A1C-9866-4CFD-BC1D-6101BAE14FCA}"/>
              </a:ext>
            </a:extLst>
          </p:cNvPr>
          <p:cNvSpPr>
            <a:spLocks noGrp="1"/>
          </p:cNvSpPr>
          <p:nvPr>
            <p:ph type="dt" sz="half" idx="10"/>
          </p:nvPr>
        </p:nvSpPr>
        <p:spPr/>
        <p:txBody>
          <a:bodyPr/>
          <a:lstStyle/>
          <a:p>
            <a:fld id="{06CFF45E-E1DE-40CA-9919-5E84155F6218}" type="datetimeFigureOut">
              <a:rPr lang="en-US" smtClean="0"/>
              <a:t>10/27/2023</a:t>
            </a:fld>
            <a:endParaRPr lang="en-US"/>
          </a:p>
        </p:txBody>
      </p:sp>
      <p:sp>
        <p:nvSpPr>
          <p:cNvPr id="6" name="Footer Placeholder 5">
            <a:extLst>
              <a:ext uri="{FF2B5EF4-FFF2-40B4-BE49-F238E27FC236}">
                <a16:creationId xmlns:a16="http://schemas.microsoft.com/office/drawing/2014/main" id="{1B475CD7-7C8C-41A3-88E8-349C64937D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FB905E-09AF-443E-B9BB-C1DCF5E656B1}"/>
              </a:ext>
            </a:extLst>
          </p:cNvPr>
          <p:cNvSpPr>
            <a:spLocks noGrp="1"/>
          </p:cNvSpPr>
          <p:nvPr>
            <p:ph type="sldNum" sz="quarter" idx="12"/>
          </p:nvPr>
        </p:nvSpPr>
        <p:spPr/>
        <p:txBody>
          <a:bodyPr/>
          <a:lstStyle/>
          <a:p>
            <a:fld id="{C3FC462A-4CEB-4C42-8A21-0E514DB05D5F}" type="slidenum">
              <a:rPr lang="en-US" smtClean="0"/>
              <a:t>‹#›</a:t>
            </a:fld>
            <a:endParaRPr lang="en-US"/>
          </a:p>
        </p:txBody>
      </p:sp>
    </p:spTree>
    <p:extLst>
      <p:ext uri="{BB962C8B-B14F-4D97-AF65-F5344CB8AC3E}">
        <p14:creationId xmlns:p14="http://schemas.microsoft.com/office/powerpoint/2010/main" val="639782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13319-DA89-4059-8649-5E81A43BF4B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0631136-1850-44FB-979A-20C3555C8F9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D855B5-CA6F-449B-ACEA-D51796FC9861}"/>
              </a:ext>
            </a:extLst>
          </p:cNvPr>
          <p:cNvSpPr>
            <a:spLocks noGrp="1"/>
          </p:cNvSpPr>
          <p:nvPr>
            <p:ph type="dt" sz="half" idx="10"/>
          </p:nvPr>
        </p:nvSpPr>
        <p:spPr/>
        <p:txBody>
          <a:bodyPr/>
          <a:lstStyle/>
          <a:p>
            <a:fld id="{06CFF45E-E1DE-40CA-9919-5E84155F6218}" type="datetimeFigureOut">
              <a:rPr lang="en-US" smtClean="0"/>
              <a:t>10/27/2023</a:t>
            </a:fld>
            <a:endParaRPr lang="en-US"/>
          </a:p>
        </p:txBody>
      </p:sp>
      <p:sp>
        <p:nvSpPr>
          <p:cNvPr id="5" name="Footer Placeholder 4">
            <a:extLst>
              <a:ext uri="{FF2B5EF4-FFF2-40B4-BE49-F238E27FC236}">
                <a16:creationId xmlns:a16="http://schemas.microsoft.com/office/drawing/2014/main" id="{C4F5BAD4-8B22-4964-8CE1-7C46F87C9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04A917-0522-46AA-9EE2-6CE6964CCC39}"/>
              </a:ext>
            </a:extLst>
          </p:cNvPr>
          <p:cNvSpPr>
            <a:spLocks noGrp="1"/>
          </p:cNvSpPr>
          <p:nvPr>
            <p:ph type="sldNum" sz="quarter" idx="12"/>
          </p:nvPr>
        </p:nvSpPr>
        <p:spPr/>
        <p:txBody>
          <a:bodyPr/>
          <a:lstStyle/>
          <a:p>
            <a:fld id="{C3FC462A-4CEB-4C42-8A21-0E514DB05D5F}" type="slidenum">
              <a:rPr lang="en-US" smtClean="0"/>
              <a:t>‹#›</a:t>
            </a:fld>
            <a:endParaRPr lang="en-US"/>
          </a:p>
        </p:txBody>
      </p:sp>
    </p:spTree>
    <p:extLst>
      <p:ext uri="{BB962C8B-B14F-4D97-AF65-F5344CB8AC3E}">
        <p14:creationId xmlns:p14="http://schemas.microsoft.com/office/powerpoint/2010/main" val="2740465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A487C1-0D30-470E-831A-0972E9BA1DA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A63C5F6-2A71-4587-B3D9-5BAD64354A6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0FDE351-D914-48A5-A68B-B254B7112548}"/>
              </a:ext>
            </a:extLst>
          </p:cNvPr>
          <p:cNvSpPr>
            <a:spLocks noGrp="1"/>
          </p:cNvSpPr>
          <p:nvPr>
            <p:ph type="dt" sz="half" idx="10"/>
          </p:nvPr>
        </p:nvSpPr>
        <p:spPr/>
        <p:txBody>
          <a:bodyPr/>
          <a:lstStyle/>
          <a:p>
            <a:fld id="{06CFF45E-E1DE-40CA-9919-5E84155F6218}" type="datetimeFigureOut">
              <a:rPr lang="en-US" smtClean="0"/>
              <a:t>10/27/2023</a:t>
            </a:fld>
            <a:endParaRPr lang="en-US"/>
          </a:p>
        </p:txBody>
      </p:sp>
      <p:sp>
        <p:nvSpPr>
          <p:cNvPr id="5" name="Footer Placeholder 4">
            <a:extLst>
              <a:ext uri="{FF2B5EF4-FFF2-40B4-BE49-F238E27FC236}">
                <a16:creationId xmlns:a16="http://schemas.microsoft.com/office/drawing/2014/main" id="{D38D4273-9D3E-4E85-A513-BB7EB1E5F0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90F5C5-7FFD-488C-B6D3-FEBBAF839047}"/>
              </a:ext>
            </a:extLst>
          </p:cNvPr>
          <p:cNvSpPr>
            <a:spLocks noGrp="1"/>
          </p:cNvSpPr>
          <p:nvPr>
            <p:ph type="sldNum" sz="quarter" idx="12"/>
          </p:nvPr>
        </p:nvSpPr>
        <p:spPr/>
        <p:txBody>
          <a:bodyPr/>
          <a:lstStyle/>
          <a:p>
            <a:fld id="{C3FC462A-4CEB-4C42-8A21-0E514DB05D5F}" type="slidenum">
              <a:rPr lang="en-US" smtClean="0"/>
              <a:t>‹#›</a:t>
            </a:fld>
            <a:endParaRPr lang="en-US"/>
          </a:p>
        </p:txBody>
      </p:sp>
    </p:spTree>
    <p:extLst>
      <p:ext uri="{BB962C8B-B14F-4D97-AF65-F5344CB8AC3E}">
        <p14:creationId xmlns:p14="http://schemas.microsoft.com/office/powerpoint/2010/main" val="1829279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5000"/>
            <a:lum/>
          </a:blip>
          <a:srcRect/>
          <a:stretch>
            <a:fillRect l="-6000" r="-6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B1FF07-7F6E-4147-8F1B-DEF892F032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76379D5-0BD9-4D0B-A4CF-20A79358CF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26A6A3A-5946-445A-8C90-452A898920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CFF45E-E1DE-40CA-9919-5E84155F6218}" type="datetimeFigureOut">
              <a:rPr lang="en-US" smtClean="0"/>
              <a:t>10/27/2023</a:t>
            </a:fld>
            <a:endParaRPr lang="en-US"/>
          </a:p>
        </p:txBody>
      </p:sp>
      <p:sp>
        <p:nvSpPr>
          <p:cNvPr id="5" name="Footer Placeholder 4">
            <a:extLst>
              <a:ext uri="{FF2B5EF4-FFF2-40B4-BE49-F238E27FC236}">
                <a16:creationId xmlns:a16="http://schemas.microsoft.com/office/drawing/2014/main" id="{3D6E272C-E1A4-4ED0-8DA2-5E7A00C1A2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EBCB1E9-E084-4217-95D0-8C3D807955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FC462A-4CEB-4C42-8A21-0E514DB05D5F}" type="slidenum">
              <a:rPr lang="en-US" smtClean="0"/>
              <a:t>‹#›</a:t>
            </a:fld>
            <a:endParaRPr lang="en-US"/>
          </a:p>
        </p:txBody>
      </p:sp>
    </p:spTree>
    <p:extLst>
      <p:ext uri="{BB962C8B-B14F-4D97-AF65-F5344CB8AC3E}">
        <p14:creationId xmlns:p14="http://schemas.microsoft.com/office/powerpoint/2010/main" val="16030197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uowtsd-my.sharepoint.com/:v:/r/personal/2026638_student_uwtsd_ac_uk/Documents/Recording-20231027_170626.webm?csf=1&amp;web=1&amp;e=UyECrR&amp;nav=eyJyZWZlcnJhbEluZm8iOnsicmVmZXJyYWxBcHAiOiJTdHJlYW1XZWJBcHAiLCJyZWZlcnJhbFZpZXciOiJTaGFyZURpYWxvZyIsInJlZmVycmFsQXBwUGxhdGZvcm0iOiJXZWIiLCJyZWZlcnJhbE1vZGUiOiJ2aWV3In19"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F5C403-4E38-4060-739A-199D32BA3E4A}"/>
              </a:ext>
            </a:extLst>
          </p:cNvPr>
          <p:cNvSpPr txBox="1"/>
          <p:nvPr/>
        </p:nvSpPr>
        <p:spPr>
          <a:xfrm>
            <a:off x="5670236" y="3934787"/>
            <a:ext cx="6115665" cy="2154436"/>
          </a:xfrm>
          <a:prstGeom prst="rect">
            <a:avLst/>
          </a:prstGeom>
          <a:noFill/>
        </p:spPr>
        <p:txBody>
          <a:bodyPr wrap="square">
            <a:spAutoFit/>
          </a:bodyPr>
          <a:lstStyle/>
          <a:p>
            <a:pPr algn="ctr">
              <a:spcBef>
                <a:spcPts val="1200"/>
              </a:spcBef>
              <a:spcAft>
                <a:spcPts val="1200"/>
              </a:spcAft>
            </a:pPr>
            <a:r>
              <a:rPr lang="en-US" sz="1800" b="1" kern="0" dirty="0">
                <a:latin typeface="Times New Roman" panose="02020603050405020304" pitchFamily="18" charset="0"/>
                <a:ea typeface="Times New Roman" panose="02020603050405020304" pitchFamily="18" charset="0"/>
              </a:rPr>
              <a:t>Module Title: Foreign </a:t>
            </a:r>
            <a:r>
              <a:rPr lang="en-US" b="1" kern="0" dirty="0">
                <a:latin typeface="Times New Roman" panose="02020603050405020304" pitchFamily="18" charset="0"/>
                <a:ea typeface="Times New Roman" panose="02020603050405020304" pitchFamily="18" charset="0"/>
              </a:rPr>
              <a:t>Languages</a:t>
            </a:r>
          </a:p>
          <a:p>
            <a:pPr algn="ctr">
              <a:spcBef>
                <a:spcPts val="1200"/>
              </a:spcBef>
              <a:spcAft>
                <a:spcPts val="1200"/>
              </a:spcAft>
            </a:pPr>
            <a:r>
              <a:rPr lang="en-US" sz="1200" b="1" kern="0" dirty="0">
                <a:latin typeface="Times New Roman" panose="02020603050405020304" pitchFamily="18" charset="0"/>
                <a:ea typeface="Times New Roman" panose="02020603050405020304" pitchFamily="18" charset="0"/>
              </a:rPr>
              <a:t>Benefits of Multilingualism</a:t>
            </a:r>
          </a:p>
          <a:p>
            <a:pPr algn="ctr">
              <a:spcBef>
                <a:spcPts val="1200"/>
              </a:spcBef>
              <a:spcAft>
                <a:spcPts val="1200"/>
              </a:spcAft>
            </a:pPr>
            <a:r>
              <a:rPr lang="en-US" sz="1200" b="1" kern="0" dirty="0">
                <a:latin typeface="Times New Roman" panose="02020603050405020304" pitchFamily="18" charset="0"/>
                <a:ea typeface="Times New Roman" panose="02020603050405020304" pitchFamily="18" charset="0"/>
              </a:rPr>
              <a:t>Student Name: </a:t>
            </a:r>
            <a:r>
              <a:rPr lang="en-US" sz="1200" b="1" kern="0" dirty="0" err="1">
                <a:latin typeface="Times New Roman" panose="02020603050405020304" pitchFamily="18" charset="0"/>
                <a:ea typeface="Times New Roman" panose="02020603050405020304" pitchFamily="18" charset="0"/>
              </a:rPr>
              <a:t>Vasilica</a:t>
            </a:r>
            <a:r>
              <a:rPr lang="en-US" sz="1200" b="1" kern="0" dirty="0">
                <a:latin typeface="Times New Roman" panose="02020603050405020304" pitchFamily="18" charset="0"/>
                <a:ea typeface="Times New Roman" panose="02020603050405020304" pitchFamily="18" charset="0"/>
              </a:rPr>
              <a:t> Adina Ichim </a:t>
            </a:r>
            <a:endParaRPr lang="en-US" sz="1200" b="1" kern="0" dirty="0">
              <a:effectLst/>
              <a:latin typeface="Arial" panose="020B0604020202020204" pitchFamily="34" charset="0"/>
            </a:endParaRPr>
          </a:p>
          <a:p>
            <a:pPr algn="ctr"/>
            <a:r>
              <a:rPr lang="en-US" sz="1200" b="1" dirty="0">
                <a:latin typeface="Times New Roman" panose="02020603050405020304" pitchFamily="18" charset="0"/>
                <a:ea typeface="Times New Roman" panose="02020603050405020304" pitchFamily="18" charset="0"/>
              </a:rPr>
              <a:t>Student ID:2026638</a:t>
            </a:r>
          </a:p>
          <a:p>
            <a:pPr algn="ctr"/>
            <a:r>
              <a:rPr lang="en-US" sz="1200" b="1" dirty="0">
                <a:latin typeface="Times New Roman" panose="02020603050405020304" pitchFamily="18" charset="0"/>
                <a:cs typeface="Times New Roman" panose="02020603050405020304" pitchFamily="18" charset="0"/>
              </a:rPr>
              <a:t>Tutor</a:t>
            </a:r>
            <a:r>
              <a:rPr lang="en-US" sz="1800" b="1" dirty="0"/>
              <a:t> :</a:t>
            </a:r>
            <a:r>
              <a:rPr lang="en-US" sz="1200" b="1" dirty="0">
                <a:latin typeface="Times New Roman" panose="02020603050405020304" pitchFamily="18" charset="0"/>
                <a:cs typeface="Times New Roman" panose="02020603050405020304" pitchFamily="18" charset="0"/>
              </a:rPr>
              <a:t>Lis</a:t>
            </a:r>
            <a:r>
              <a:rPr lang="en-US" sz="1200" b="1" dirty="0"/>
              <a:t>a </a:t>
            </a:r>
            <a:r>
              <a:rPr lang="en-US" sz="1200" b="1" dirty="0" err="1"/>
              <a:t>Bassler</a:t>
            </a:r>
            <a:endParaRPr lang="en-US" sz="1200" b="1" dirty="0"/>
          </a:p>
          <a:p>
            <a:pPr algn="ctr"/>
            <a:r>
              <a:rPr lang="en-GB" sz="1200">
                <a:hlinkClick r:id="rId2"/>
              </a:rPr>
              <a:t>Recording-20231027_170626.webm</a:t>
            </a:r>
            <a:endParaRPr lang="en-US" sz="1200" b="1" dirty="0"/>
          </a:p>
        </p:txBody>
      </p:sp>
      <p:pic>
        <p:nvPicPr>
          <p:cNvPr id="5" name="Picture 2" descr="Learn foreign languages in Pune | ASAP German Language Institute">
            <a:extLst>
              <a:ext uri="{FF2B5EF4-FFF2-40B4-BE49-F238E27FC236}">
                <a16:creationId xmlns:a16="http://schemas.microsoft.com/office/drawing/2014/main" id="{BC54DA0E-1904-64F6-5DFF-529E4BCE8A91}"/>
              </a:ext>
            </a:extLst>
          </p:cNvPr>
          <p:cNvPicPr>
            <a:picLocks noChangeAspect="1" noChangeArrowheads="1"/>
          </p:cNvPicPr>
          <p:nvPr/>
        </p:nvPicPr>
        <p:blipFill>
          <a:blip r:embed="rId3">
            <a:alphaModFix amt="50000"/>
            <a:extLst>
              <a:ext uri="{28A0092B-C50C-407E-A947-70E740481C1C}">
                <a14:useLocalDpi xmlns:a14="http://schemas.microsoft.com/office/drawing/2010/main" val="0"/>
              </a:ext>
            </a:extLst>
          </a:blip>
          <a:srcRect/>
          <a:stretch>
            <a:fillRect/>
          </a:stretch>
        </p:blipFill>
        <p:spPr bwMode="auto">
          <a:xfrm>
            <a:off x="0" y="-16778"/>
            <a:ext cx="12192000" cy="41529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6660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F70560F-4220-6848-2D92-CC6CA63DBC0B}"/>
              </a:ext>
            </a:extLst>
          </p:cNvPr>
          <p:cNvSpPr txBox="1"/>
          <p:nvPr/>
        </p:nvSpPr>
        <p:spPr>
          <a:xfrm>
            <a:off x="993058" y="2367465"/>
            <a:ext cx="10422193" cy="2971967"/>
          </a:xfrm>
          <a:prstGeom prst="rect">
            <a:avLst/>
          </a:prstGeom>
          <a:noFill/>
        </p:spPr>
        <p:txBody>
          <a:bodyPr wrap="square" rtlCol="0">
            <a:spAutoFit/>
          </a:bodyPr>
          <a:lstStyle/>
          <a:p>
            <a:pPr algn="just">
              <a:lnSpc>
                <a:spcPct val="200000"/>
              </a:lnSpc>
            </a:pPr>
            <a:r>
              <a:rPr lang="en-US" sz="1600" dirty="0">
                <a:latin typeface="Times New Roman" panose="02020603050405020304" pitchFamily="18" charset="0"/>
                <a:ea typeface="Times New Roman" panose="02020603050405020304" pitchFamily="18" charset="0"/>
                <a:cs typeface="Times New Roman" panose="02020603050405020304" pitchFamily="18" charset="0"/>
              </a:rPr>
              <a:t>Advantages of Multilingualism for Employees of Diversity Hotel &amp; Spa……………………………………………….3</a:t>
            </a:r>
          </a:p>
          <a:p>
            <a:pPr algn="just">
              <a:lnSpc>
                <a:spcPct val="200000"/>
              </a:lnSpc>
            </a:pPr>
            <a:r>
              <a:rPr lang="en-US" sz="1600" dirty="0">
                <a:latin typeface="Times New Roman" panose="02020603050405020304" pitchFamily="18" charset="0"/>
                <a:ea typeface="Times New Roman" panose="02020603050405020304" pitchFamily="18" charset="0"/>
                <a:cs typeface="Times New Roman" panose="02020603050405020304" pitchFamily="18" charset="0"/>
              </a:rPr>
              <a:t>Importance of language awareness for the hotel staff…………………………………………………………………….4</a:t>
            </a:r>
          </a:p>
          <a:p>
            <a:pPr algn="just">
              <a:lnSpc>
                <a:spcPct val="200000"/>
              </a:lnSpc>
            </a:pPr>
            <a:r>
              <a:rPr lang="en-US" sz="1600" dirty="0">
                <a:latin typeface="Times New Roman" panose="02020603050405020304" pitchFamily="18" charset="0"/>
                <a:ea typeface="Times New Roman" panose="02020603050405020304" pitchFamily="18" charset="0"/>
                <a:cs typeface="Times New Roman" panose="02020603050405020304" pitchFamily="18" charset="0"/>
              </a:rPr>
              <a:t>Use of multilingualism in Hotel Business Context……………………………………………………………………….5</a:t>
            </a:r>
          </a:p>
          <a:p>
            <a:pPr algn="just">
              <a:lnSpc>
                <a:spcPct val="200000"/>
              </a:lnSpc>
            </a:pPr>
            <a:r>
              <a:rPr lang="en-US" sz="1600" dirty="0">
                <a:latin typeface="Times New Roman" panose="02020603050405020304" pitchFamily="18" charset="0"/>
                <a:ea typeface="Times New Roman" panose="02020603050405020304" pitchFamily="18" charset="0"/>
                <a:cs typeface="Times New Roman" panose="02020603050405020304" pitchFamily="18" charset="0"/>
              </a:rPr>
              <a:t>Polite and impolite language in the hotel business context……………………………………………………………….6</a:t>
            </a:r>
          </a:p>
          <a:p>
            <a:pPr algn="just">
              <a:lnSpc>
                <a:spcPct val="200000"/>
              </a:lnSpc>
            </a:pPr>
            <a:r>
              <a:rPr lang="en-US" sz="1600" dirty="0">
                <a:latin typeface="Times New Roman" panose="02020603050405020304" pitchFamily="18" charset="0"/>
                <a:ea typeface="Times New Roman" panose="02020603050405020304" pitchFamily="18" charset="0"/>
                <a:cs typeface="Times New Roman" panose="02020603050405020304" pitchFamily="18" charset="0"/>
              </a:rPr>
              <a:t>References………………………………………………………………………………………………………………....7</a:t>
            </a:r>
          </a:p>
          <a:p>
            <a:pPr algn="just">
              <a:lnSpc>
                <a:spcPct val="200000"/>
              </a:lnSpc>
            </a:pPr>
            <a:endParaRPr lang="en-US" sz="16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0E8DDDFF-CBA7-D408-2F1D-746D5B7167E9}"/>
              </a:ext>
            </a:extLst>
          </p:cNvPr>
          <p:cNvSpPr txBox="1"/>
          <p:nvPr/>
        </p:nvSpPr>
        <p:spPr>
          <a:xfrm>
            <a:off x="4562168" y="1396181"/>
            <a:ext cx="4149213" cy="523220"/>
          </a:xfrm>
          <a:prstGeom prst="rect">
            <a:avLst/>
          </a:prstGeom>
          <a:noFill/>
        </p:spPr>
        <p:txBody>
          <a:bodyPr wrap="square" rtlCol="0">
            <a:spAutoFit/>
          </a:bodyPr>
          <a:lstStyle/>
          <a:p>
            <a:r>
              <a:rPr lang="en-IN" sz="2800" b="1" dirty="0">
                <a:latin typeface="Times New Roman" panose="02020603050405020304" pitchFamily="18" charset="0"/>
                <a:cs typeface="Times New Roman" panose="02020603050405020304" pitchFamily="18" charset="0"/>
              </a:rPr>
              <a:t>Table Of Content</a:t>
            </a:r>
          </a:p>
        </p:txBody>
      </p:sp>
    </p:spTree>
    <p:extLst>
      <p:ext uri="{BB962C8B-B14F-4D97-AF65-F5344CB8AC3E}">
        <p14:creationId xmlns:p14="http://schemas.microsoft.com/office/powerpoint/2010/main" val="2336290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85859E5-2FE1-4033-A2CE-1AB6EC4981FD}"/>
              </a:ext>
            </a:extLst>
          </p:cNvPr>
          <p:cNvSpPr/>
          <p:nvPr/>
        </p:nvSpPr>
        <p:spPr>
          <a:xfrm>
            <a:off x="3007360" y="2413831"/>
            <a:ext cx="9235440" cy="646331"/>
          </a:xfrm>
          <a:prstGeom prst="rect">
            <a:avLst/>
          </a:prstGeom>
        </p:spPr>
        <p:txBody>
          <a:bodyPr wrap="square">
            <a:spAutoFit/>
          </a:bodyPr>
          <a:lstStyle/>
          <a:p>
            <a:pPr marL="285750" indent="-285750" algn="just">
              <a:buFont typeface="Arial" panose="020B0604020202020204" pitchFamily="34" charset="0"/>
              <a:buChar char="•"/>
            </a:pPr>
            <a:r>
              <a:rPr lang="en-US" dirty="0">
                <a:latin typeface="Times New Roman" panose="02020603050405020304" pitchFamily="18" charset="0"/>
                <a:ea typeface="Times New Roman" panose="02020603050405020304" pitchFamily="18" charset="0"/>
              </a:rPr>
              <a:t>Staff who know </a:t>
            </a:r>
            <a:r>
              <a:rPr lang="en-US" sz="1600" dirty="0">
                <a:latin typeface="Times New Roman" panose="02020603050405020304" pitchFamily="18" charset="0"/>
                <a:ea typeface="Times New Roman" panose="02020603050405020304" pitchFamily="18" charset="0"/>
              </a:rPr>
              <a:t>numerous</a:t>
            </a:r>
            <a:r>
              <a:rPr lang="en-US" dirty="0">
                <a:latin typeface="Times New Roman" panose="02020603050405020304" pitchFamily="18" charset="0"/>
                <a:ea typeface="Times New Roman" panose="02020603050405020304" pitchFamily="18" charset="0"/>
              </a:rPr>
              <a:t> languages can aid the hotel in expressing the customers who are from different nations.</a:t>
            </a:r>
            <a:endParaRPr lang="en-US" dirty="0"/>
          </a:p>
        </p:txBody>
      </p:sp>
      <p:sp>
        <p:nvSpPr>
          <p:cNvPr id="13" name="Rectangle 12">
            <a:extLst>
              <a:ext uri="{FF2B5EF4-FFF2-40B4-BE49-F238E27FC236}">
                <a16:creationId xmlns:a16="http://schemas.microsoft.com/office/drawing/2014/main" id="{8033EECC-C8C5-4360-A8E5-950DD5B1B75C}"/>
              </a:ext>
            </a:extLst>
          </p:cNvPr>
          <p:cNvSpPr/>
          <p:nvPr/>
        </p:nvSpPr>
        <p:spPr>
          <a:xfrm>
            <a:off x="172720" y="5853335"/>
            <a:ext cx="9541551" cy="646331"/>
          </a:xfrm>
          <a:prstGeom prst="rect">
            <a:avLst/>
          </a:prstGeom>
        </p:spPr>
        <p:txBody>
          <a:bodyPr wrap="square">
            <a:spAutoFit/>
          </a:bodyPr>
          <a:lstStyle/>
          <a:p>
            <a:pPr marL="285750" indent="-285750" algn="just">
              <a:buFont typeface="Arial" panose="020B0604020202020204" pitchFamily="34" charset="0"/>
              <a:buChar char="•"/>
            </a:pPr>
            <a:r>
              <a:rPr lang="en-US" dirty="0">
                <a:latin typeface="Times New Roman" panose="02020603050405020304" pitchFamily="18" charset="0"/>
                <a:ea typeface="Times New Roman" panose="02020603050405020304" pitchFamily="18" charset="0"/>
              </a:rPr>
              <a:t>The hotel's staff who know </a:t>
            </a:r>
            <a:r>
              <a:rPr lang="en-US" sz="1600" dirty="0">
                <a:latin typeface="Times New Roman" panose="02020603050405020304" pitchFamily="18" charset="0"/>
                <a:ea typeface="Times New Roman" panose="02020603050405020304" pitchFamily="18" charset="0"/>
              </a:rPr>
              <a:t>several</a:t>
            </a:r>
            <a:r>
              <a:rPr lang="en-US" dirty="0">
                <a:latin typeface="Times New Roman" panose="02020603050405020304" pitchFamily="18" charset="0"/>
                <a:ea typeface="Times New Roman" panose="02020603050405020304" pitchFamily="18" charset="0"/>
              </a:rPr>
              <a:t> languages have superior memory along with very good multitasking skills. </a:t>
            </a:r>
            <a:endParaRPr lang="en-US" dirty="0"/>
          </a:p>
        </p:txBody>
      </p:sp>
      <p:pic>
        <p:nvPicPr>
          <p:cNvPr id="2050" name="Picture 2" descr="Translate english to french german to french by Youb90 | Fiverr">
            <a:extLst>
              <a:ext uri="{FF2B5EF4-FFF2-40B4-BE49-F238E27FC236}">
                <a16:creationId xmlns:a16="http://schemas.microsoft.com/office/drawing/2014/main" id="{3BF04D00-3F3E-48B8-A145-7C3FE4EF4A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9825" y="3242505"/>
            <a:ext cx="3247104" cy="194784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2052" name="Picture 4" descr="Productivity vs. Efficiency: What's More Important in the Workplace? |  Monitask">
            <a:extLst>
              <a:ext uri="{FF2B5EF4-FFF2-40B4-BE49-F238E27FC236}">
                <a16:creationId xmlns:a16="http://schemas.microsoft.com/office/drawing/2014/main" id="{53B84A99-ECC0-4385-A0D9-A84A179AD9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2720" y="1866925"/>
            <a:ext cx="2491452" cy="23495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extBox 2">
            <a:extLst>
              <a:ext uri="{FF2B5EF4-FFF2-40B4-BE49-F238E27FC236}">
                <a16:creationId xmlns:a16="http://schemas.microsoft.com/office/drawing/2014/main" id="{A3DB8D0C-C4BF-DA16-BA9D-67611FDBA623}"/>
              </a:ext>
            </a:extLst>
          </p:cNvPr>
          <p:cNvSpPr txBox="1"/>
          <p:nvPr/>
        </p:nvSpPr>
        <p:spPr>
          <a:xfrm>
            <a:off x="2335161" y="487308"/>
            <a:ext cx="7521677" cy="369332"/>
          </a:xfrm>
          <a:prstGeom prst="rect">
            <a:avLst/>
          </a:prstGeom>
          <a:noFill/>
        </p:spPr>
        <p:txBody>
          <a:bodyPr wrap="square">
            <a:spAutoFit/>
          </a:bodyPr>
          <a:lstStyle/>
          <a:p>
            <a:pPr algn="ctr">
              <a:spcBef>
                <a:spcPts val="1200"/>
              </a:spcBef>
              <a:spcAft>
                <a:spcPts val="1200"/>
              </a:spcAft>
            </a:pPr>
            <a:r>
              <a:rPr lang="en-US" sz="1800" b="1" u="sng" dirty="0">
                <a:latin typeface="Times New Roman" panose="02020603050405020304" pitchFamily="18" charset="0"/>
                <a:ea typeface="Times New Roman" panose="02020603050405020304" pitchFamily="18" charset="0"/>
              </a:rPr>
              <a:t>Advantages of Multilingualism for Employees of Diversity Hotel &amp; Spa</a:t>
            </a:r>
            <a:endParaRPr lang="en-US" sz="1800" u="sng" dirty="0">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B92D91DB-439D-0342-73A6-88B2335AF7F7}"/>
              </a:ext>
            </a:extLst>
          </p:cNvPr>
          <p:cNvSpPr txBox="1"/>
          <p:nvPr/>
        </p:nvSpPr>
        <p:spPr>
          <a:xfrm>
            <a:off x="8562585" y="1369369"/>
            <a:ext cx="1691149" cy="338554"/>
          </a:xfrm>
          <a:prstGeom prst="rect">
            <a:avLst/>
          </a:prstGeom>
          <a:noFill/>
        </p:spPr>
        <p:txBody>
          <a:bodyPr wrap="square">
            <a:spAutoFit/>
          </a:bodyPr>
          <a:lstStyle/>
          <a:p>
            <a:pPr algn="just">
              <a:spcBef>
                <a:spcPts val="1200"/>
              </a:spcBef>
              <a:spcAft>
                <a:spcPts val="1200"/>
              </a:spcAft>
            </a:pPr>
            <a:r>
              <a:rPr lang="en-US" sz="1600" b="1" i="1" dirty="0">
                <a:latin typeface="Times New Roman" panose="02020603050405020304" pitchFamily="18" charset="0"/>
                <a:ea typeface="Times New Roman" panose="02020603050405020304" pitchFamily="18" charset="0"/>
              </a:rPr>
              <a:t>Easy Translation</a:t>
            </a:r>
            <a:endParaRPr lang="en-US" sz="1400" dirty="0">
              <a:effectLst/>
              <a:latin typeface="Arial" panose="020B0604020202020204" pitchFamily="34" charset="0"/>
              <a:ea typeface="Arial" panose="020B0604020202020204" pitchFamily="34" charset="0"/>
            </a:endParaRPr>
          </a:p>
        </p:txBody>
      </p:sp>
      <p:sp>
        <p:nvSpPr>
          <p:cNvPr id="8" name="TextBox 7">
            <a:extLst>
              <a:ext uri="{FF2B5EF4-FFF2-40B4-BE49-F238E27FC236}">
                <a16:creationId xmlns:a16="http://schemas.microsoft.com/office/drawing/2014/main" id="{CB48F22D-BE50-ED26-7D8F-AC08623FA0CA}"/>
              </a:ext>
            </a:extLst>
          </p:cNvPr>
          <p:cNvSpPr txBox="1"/>
          <p:nvPr/>
        </p:nvSpPr>
        <p:spPr>
          <a:xfrm>
            <a:off x="2541638" y="5195913"/>
            <a:ext cx="2265680" cy="338554"/>
          </a:xfrm>
          <a:prstGeom prst="rect">
            <a:avLst/>
          </a:prstGeom>
          <a:noFill/>
        </p:spPr>
        <p:txBody>
          <a:bodyPr wrap="square">
            <a:spAutoFit/>
          </a:bodyPr>
          <a:lstStyle/>
          <a:p>
            <a:pPr algn="just">
              <a:spcBef>
                <a:spcPts val="1200"/>
              </a:spcBef>
              <a:spcAft>
                <a:spcPts val="1200"/>
              </a:spcAft>
            </a:pPr>
            <a:r>
              <a:rPr lang="en-US" sz="1600" b="1" i="1" dirty="0">
                <a:latin typeface="Times New Roman" panose="02020603050405020304" pitchFamily="18" charset="0"/>
                <a:ea typeface="Times New Roman" panose="02020603050405020304" pitchFamily="18" charset="0"/>
              </a:rPr>
              <a:t>Working efficiently </a:t>
            </a:r>
            <a:endParaRPr lang="en-US" sz="1400" dirty="0">
              <a:effectLst/>
              <a:latin typeface="Arial" panose="020B0604020202020204" pitchFamily="34" charset="0"/>
              <a:ea typeface="Arial" panose="020B0604020202020204" pitchFamily="34" charset="0"/>
            </a:endParaRPr>
          </a:p>
        </p:txBody>
      </p:sp>
      <p:sp>
        <p:nvSpPr>
          <p:cNvPr id="15" name="TextBox 14">
            <a:extLst>
              <a:ext uri="{FF2B5EF4-FFF2-40B4-BE49-F238E27FC236}">
                <a16:creationId xmlns:a16="http://schemas.microsoft.com/office/drawing/2014/main" id="{3D9467B3-A400-0707-8CB9-186152998D35}"/>
              </a:ext>
            </a:extLst>
          </p:cNvPr>
          <p:cNvSpPr txBox="1"/>
          <p:nvPr/>
        </p:nvSpPr>
        <p:spPr>
          <a:xfrm>
            <a:off x="9021097" y="5343403"/>
            <a:ext cx="6145160" cy="276999"/>
          </a:xfrm>
          <a:prstGeom prst="rect">
            <a:avLst/>
          </a:prstGeom>
          <a:noFill/>
        </p:spPr>
        <p:txBody>
          <a:bodyPr wrap="square">
            <a:spAutoFit/>
          </a:bodyPr>
          <a:lstStyle/>
          <a:p>
            <a:r>
              <a:rPr lang="en-US" sz="1200" dirty="0">
                <a:latin typeface="Times New Roman" panose="02020603050405020304" pitchFamily="18" charset="0"/>
                <a:ea typeface="Arial" panose="020B0604020202020204" pitchFamily="34" charset="0"/>
                <a:cs typeface="Arial" panose="020B0604020202020204" pitchFamily="34" charset="0"/>
              </a:rPr>
              <a:t>(Batham-Hendrei,2023)</a:t>
            </a:r>
            <a:endParaRPr lang="en-IN" sz="1200" dirty="0"/>
          </a:p>
        </p:txBody>
      </p:sp>
      <p:sp>
        <p:nvSpPr>
          <p:cNvPr id="17" name="TextBox 16">
            <a:extLst>
              <a:ext uri="{FF2B5EF4-FFF2-40B4-BE49-F238E27FC236}">
                <a16:creationId xmlns:a16="http://schemas.microsoft.com/office/drawing/2014/main" id="{2E79FD6D-FA3A-F4AD-37C5-E82D611A5D13}"/>
              </a:ext>
            </a:extLst>
          </p:cNvPr>
          <p:cNvSpPr txBox="1"/>
          <p:nvPr/>
        </p:nvSpPr>
        <p:spPr>
          <a:xfrm>
            <a:off x="791497" y="4267963"/>
            <a:ext cx="7580670" cy="261610"/>
          </a:xfrm>
          <a:prstGeom prst="rect">
            <a:avLst/>
          </a:prstGeom>
          <a:noFill/>
        </p:spPr>
        <p:txBody>
          <a:bodyPr wrap="square">
            <a:spAutoFit/>
          </a:bodyPr>
          <a:lstStyle/>
          <a:p>
            <a:r>
              <a:rPr lang="en-US" sz="1050" dirty="0">
                <a:latin typeface="Times New Roman" panose="02020603050405020304" pitchFamily="18" charset="0"/>
                <a:ea typeface="Arial" panose="020B0604020202020204" pitchFamily="34" charset="0"/>
                <a:cs typeface="Arial" panose="020B0604020202020204" pitchFamily="34" charset="0"/>
              </a:rPr>
              <a:t>(Koberling,2023)</a:t>
            </a:r>
            <a:endParaRPr lang="en-IN" sz="1050" dirty="0"/>
          </a:p>
        </p:txBody>
      </p:sp>
    </p:spTree>
    <p:extLst>
      <p:ext uri="{BB962C8B-B14F-4D97-AF65-F5344CB8AC3E}">
        <p14:creationId xmlns:p14="http://schemas.microsoft.com/office/powerpoint/2010/main" val="22757372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A3BB1B0-F72D-4A6B-AB20-3FDFABBCE508}"/>
              </a:ext>
            </a:extLst>
          </p:cNvPr>
          <p:cNvSpPr/>
          <p:nvPr/>
        </p:nvSpPr>
        <p:spPr>
          <a:xfrm>
            <a:off x="3048220" y="582557"/>
            <a:ext cx="5589222" cy="400110"/>
          </a:xfrm>
          <a:prstGeom prst="rect">
            <a:avLst/>
          </a:prstGeom>
          <a:noFill/>
        </p:spPr>
        <p:txBody>
          <a:bodyPr wrap="none">
            <a:spAutoFit/>
          </a:bodyPr>
          <a:lstStyle/>
          <a:p>
            <a:pPr algn="just">
              <a:spcBef>
                <a:spcPts val="1200"/>
              </a:spcBef>
              <a:spcAft>
                <a:spcPts val="1200"/>
              </a:spcAft>
            </a:pPr>
            <a:r>
              <a:rPr lang="en-US" sz="2000" b="1" u="sng" dirty="0">
                <a:latin typeface="Times New Roman" panose="02020603050405020304" pitchFamily="18" charset="0"/>
                <a:ea typeface="Times New Roman" panose="02020603050405020304" pitchFamily="18" charset="0"/>
              </a:rPr>
              <a:t>Importance</a:t>
            </a:r>
            <a:r>
              <a:rPr lang="en-US" b="1" u="sng" dirty="0">
                <a:latin typeface="Times New Roman" panose="02020603050405020304" pitchFamily="18" charset="0"/>
                <a:ea typeface="Times New Roman" panose="02020603050405020304" pitchFamily="18" charset="0"/>
              </a:rPr>
              <a:t> of language </a:t>
            </a:r>
            <a:r>
              <a:rPr lang="en-US" sz="2000" b="1" u="sng" dirty="0">
                <a:latin typeface="Times New Roman" panose="02020603050405020304" pitchFamily="18" charset="0"/>
                <a:ea typeface="Times New Roman" panose="02020603050405020304" pitchFamily="18" charset="0"/>
              </a:rPr>
              <a:t>awareness</a:t>
            </a:r>
            <a:r>
              <a:rPr lang="en-US" b="1" u="sng" dirty="0">
                <a:latin typeface="Times New Roman" panose="02020603050405020304" pitchFamily="18" charset="0"/>
                <a:ea typeface="Times New Roman" panose="02020603050405020304" pitchFamily="18" charset="0"/>
              </a:rPr>
              <a:t> for the hotel staff</a:t>
            </a:r>
            <a:endParaRPr lang="en-US" sz="1400" u="sng" dirty="0">
              <a:effectLst/>
              <a:latin typeface="Arial" panose="020B0604020202020204" pitchFamily="34" charset="0"/>
              <a:ea typeface="Arial" panose="020B0604020202020204" pitchFamily="34" charset="0"/>
            </a:endParaRPr>
          </a:p>
        </p:txBody>
      </p:sp>
      <p:sp>
        <p:nvSpPr>
          <p:cNvPr id="5" name="Rectangle 4">
            <a:extLst>
              <a:ext uri="{FF2B5EF4-FFF2-40B4-BE49-F238E27FC236}">
                <a16:creationId xmlns:a16="http://schemas.microsoft.com/office/drawing/2014/main" id="{F08099D9-6560-4A0B-83BF-DB537E95EEB8}"/>
              </a:ext>
            </a:extLst>
          </p:cNvPr>
          <p:cNvSpPr/>
          <p:nvPr/>
        </p:nvSpPr>
        <p:spPr>
          <a:xfrm>
            <a:off x="731361" y="1781444"/>
            <a:ext cx="1922321" cy="338554"/>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none">
            <a:spAutoFit/>
          </a:bodyPr>
          <a:lstStyle/>
          <a:p>
            <a:r>
              <a:rPr lang="en-US" sz="1600" b="1" i="1" dirty="0">
                <a:latin typeface="Times New Roman" panose="02020603050405020304" pitchFamily="18" charset="0"/>
                <a:ea typeface="Times New Roman" panose="02020603050405020304" pitchFamily="18" charset="0"/>
              </a:rPr>
              <a:t>Better opportunities </a:t>
            </a:r>
            <a:endParaRPr lang="en-US" sz="1600" dirty="0"/>
          </a:p>
        </p:txBody>
      </p:sp>
      <p:sp>
        <p:nvSpPr>
          <p:cNvPr id="6" name="Rectangle 5">
            <a:extLst>
              <a:ext uri="{FF2B5EF4-FFF2-40B4-BE49-F238E27FC236}">
                <a16:creationId xmlns:a16="http://schemas.microsoft.com/office/drawing/2014/main" id="{952560CE-F1A1-46AC-B571-71F93A60B0DA}"/>
              </a:ext>
            </a:extLst>
          </p:cNvPr>
          <p:cNvSpPr/>
          <p:nvPr/>
        </p:nvSpPr>
        <p:spPr>
          <a:xfrm>
            <a:off x="0" y="2356918"/>
            <a:ext cx="8768080" cy="338554"/>
          </a:xfrm>
          <a:prstGeom prst="rect">
            <a:avLst/>
          </a:prstGeom>
        </p:spPr>
        <p:txBody>
          <a:bodyPr wrap="square">
            <a:spAutoFit/>
          </a:bodyPr>
          <a:lstStyle/>
          <a:p>
            <a:pPr marL="285750" indent="-285750">
              <a:buFont typeface="Arial" panose="020B0604020202020204" pitchFamily="34" charset="0"/>
              <a:buChar char="•"/>
            </a:pPr>
            <a:r>
              <a:rPr lang="en-US" sz="1600" dirty="0">
                <a:latin typeface="Times New Roman" panose="02020603050405020304" pitchFamily="18" charset="0"/>
                <a:ea typeface="Times New Roman" panose="02020603050405020304" pitchFamily="18" charset="0"/>
              </a:rPr>
              <a:t>People who know various languages mostly have better opportunities in the various sectors of hotels. </a:t>
            </a:r>
            <a:endParaRPr lang="en-US" sz="1600" dirty="0"/>
          </a:p>
        </p:txBody>
      </p:sp>
      <p:sp>
        <p:nvSpPr>
          <p:cNvPr id="7" name="Rectangle 6">
            <a:extLst>
              <a:ext uri="{FF2B5EF4-FFF2-40B4-BE49-F238E27FC236}">
                <a16:creationId xmlns:a16="http://schemas.microsoft.com/office/drawing/2014/main" id="{8680945B-B956-4010-9C73-324C4972F883}"/>
              </a:ext>
            </a:extLst>
          </p:cNvPr>
          <p:cNvSpPr/>
          <p:nvPr/>
        </p:nvSpPr>
        <p:spPr>
          <a:xfrm>
            <a:off x="8637442" y="5505634"/>
            <a:ext cx="1806905" cy="369332"/>
          </a:xfrm>
          <a:prstGeom prst="rect">
            <a:avLst/>
          </a:prstGeom>
          <a:ln>
            <a:noFill/>
          </a:ln>
        </p:spPr>
        <p:style>
          <a:lnRef idx="2">
            <a:schemeClr val="dk1"/>
          </a:lnRef>
          <a:fillRef idx="1">
            <a:schemeClr val="lt1"/>
          </a:fillRef>
          <a:effectRef idx="0">
            <a:schemeClr val="dk1"/>
          </a:effectRef>
          <a:fontRef idx="minor">
            <a:schemeClr val="dk1"/>
          </a:fontRef>
        </p:style>
        <p:txBody>
          <a:bodyPr wrap="none">
            <a:spAutoFit/>
          </a:bodyPr>
          <a:lstStyle/>
          <a:p>
            <a:pPr algn="just">
              <a:spcBef>
                <a:spcPts val="1200"/>
              </a:spcBef>
              <a:spcAft>
                <a:spcPts val="1200"/>
              </a:spcAft>
            </a:pPr>
            <a:r>
              <a:rPr lang="en-US" b="1" i="1" dirty="0">
                <a:latin typeface="Times New Roman" panose="02020603050405020304" pitchFamily="18" charset="0"/>
                <a:ea typeface="Times New Roman" panose="02020603050405020304" pitchFamily="18" charset="0"/>
              </a:rPr>
              <a:t>Grow job profile </a:t>
            </a:r>
            <a:endParaRPr lang="en-US" sz="1600" dirty="0">
              <a:effectLst/>
              <a:latin typeface="Arial" panose="020B0604020202020204" pitchFamily="34" charset="0"/>
              <a:ea typeface="Arial" panose="020B0604020202020204" pitchFamily="34" charset="0"/>
            </a:endParaRPr>
          </a:p>
        </p:txBody>
      </p:sp>
      <p:sp>
        <p:nvSpPr>
          <p:cNvPr id="8" name="Rectangle 7">
            <a:extLst>
              <a:ext uri="{FF2B5EF4-FFF2-40B4-BE49-F238E27FC236}">
                <a16:creationId xmlns:a16="http://schemas.microsoft.com/office/drawing/2014/main" id="{6C8D73D2-4688-47BD-BB3C-56BAC99B6AAE}"/>
              </a:ext>
            </a:extLst>
          </p:cNvPr>
          <p:cNvSpPr/>
          <p:nvPr/>
        </p:nvSpPr>
        <p:spPr>
          <a:xfrm>
            <a:off x="4286865" y="6044445"/>
            <a:ext cx="7905135" cy="584775"/>
          </a:xfrm>
          <a:prstGeom prst="rect">
            <a:avLst/>
          </a:prstGeom>
        </p:spPr>
        <p:txBody>
          <a:bodyPr wrap="square">
            <a:spAutoFit/>
          </a:bodyPr>
          <a:lstStyle/>
          <a:p>
            <a:pPr marL="285750" indent="-285750" algn="just">
              <a:buFont typeface="Arial" panose="020B0604020202020204" pitchFamily="34" charset="0"/>
              <a:buChar char="•"/>
            </a:pPr>
            <a:r>
              <a:rPr lang="en-US" sz="1600" dirty="0">
                <a:latin typeface="Times New Roman" panose="02020603050405020304" pitchFamily="18" charset="0"/>
                <a:ea typeface="Times New Roman" panose="02020603050405020304" pitchFamily="18" charset="0"/>
              </a:rPr>
              <a:t>Employees with bilingual abilities can easily have better job prospects and draw the hotel's interest. </a:t>
            </a:r>
            <a:endParaRPr lang="en-US" sz="1600" dirty="0"/>
          </a:p>
        </p:txBody>
      </p:sp>
      <p:sp>
        <p:nvSpPr>
          <p:cNvPr id="11" name="Rectangle 10">
            <a:extLst>
              <a:ext uri="{FF2B5EF4-FFF2-40B4-BE49-F238E27FC236}">
                <a16:creationId xmlns:a16="http://schemas.microsoft.com/office/drawing/2014/main" id="{1386E3C7-8332-437A-AC10-19BAD067E7C2}"/>
              </a:ext>
            </a:extLst>
          </p:cNvPr>
          <p:cNvSpPr/>
          <p:nvPr/>
        </p:nvSpPr>
        <p:spPr>
          <a:xfrm>
            <a:off x="1053690" y="6336833"/>
            <a:ext cx="912429" cy="253916"/>
          </a:xfrm>
          <a:prstGeom prst="rect">
            <a:avLst/>
          </a:prstGeom>
          <a:ln>
            <a:noFill/>
          </a:ln>
        </p:spPr>
        <p:style>
          <a:lnRef idx="2">
            <a:schemeClr val="dk1"/>
          </a:lnRef>
          <a:fillRef idx="1">
            <a:schemeClr val="lt1"/>
          </a:fillRef>
          <a:effectRef idx="0">
            <a:schemeClr val="dk1"/>
          </a:effectRef>
          <a:fontRef idx="minor">
            <a:schemeClr val="dk1"/>
          </a:fontRef>
        </p:style>
        <p:txBody>
          <a:bodyPr wrap="none">
            <a:spAutoFit/>
          </a:bodyPr>
          <a:lstStyle/>
          <a:p>
            <a:pPr algn="just"/>
            <a:r>
              <a:rPr lang="en-US" sz="1050" dirty="0">
                <a:latin typeface="Times New Roman" panose="02020603050405020304" pitchFamily="18" charset="0"/>
                <a:ea typeface="Arial" panose="020B0604020202020204" pitchFamily="34" charset="0"/>
                <a:cs typeface="Times New Roman" panose="02020603050405020304" pitchFamily="18" charset="0"/>
              </a:rPr>
              <a:t>(Wooll,2022)</a:t>
            </a:r>
          </a:p>
        </p:txBody>
      </p:sp>
      <p:pic>
        <p:nvPicPr>
          <p:cNvPr id="3074" name="Picture 2" descr="Creating and maintaining opportunities in business — Lionesses of Africa">
            <a:extLst>
              <a:ext uri="{FF2B5EF4-FFF2-40B4-BE49-F238E27FC236}">
                <a16:creationId xmlns:a16="http://schemas.microsoft.com/office/drawing/2014/main" id="{CA692E5D-2CFA-4717-A8DB-5AF8A3F3AA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60615" y="2528688"/>
            <a:ext cx="2767463" cy="1800623"/>
          </a:xfrm>
          <a:prstGeom prst="rect">
            <a:avLst/>
          </a:prstGeom>
          <a:noFill/>
          <a:effectLst>
            <a:reflection blurRad="6350" stA="50000" endA="275" endPos="40000" dist="101600" dir="5400000" sy="-100000" algn="bl" rotWithShape="0"/>
          </a:effectLst>
          <a:extLst>
            <a:ext uri="{909E8E84-426E-40DD-AFC4-6F175D3DCCD1}">
              <a14:hiddenFill xmlns:a14="http://schemas.microsoft.com/office/drawing/2010/main">
                <a:solidFill>
                  <a:srgbClr val="FFFFFF"/>
                </a:solidFill>
              </a14:hiddenFill>
            </a:ext>
          </a:extLst>
        </p:spPr>
      </p:pic>
      <p:pic>
        <p:nvPicPr>
          <p:cNvPr id="3076" name="Picture 4" descr="Python Developer Job Description: How to Write, Sample Template &amp; More">
            <a:extLst>
              <a:ext uri="{FF2B5EF4-FFF2-40B4-BE49-F238E27FC236}">
                <a16:creationId xmlns:a16="http://schemas.microsoft.com/office/drawing/2014/main" id="{9A5548FF-618D-407E-BF21-FE49FECB7C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4160" y="3255558"/>
            <a:ext cx="2767462" cy="273757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9D62A6E-E784-76AE-DCBB-AD93634BC230}"/>
              </a:ext>
            </a:extLst>
          </p:cNvPr>
          <p:cNvSpPr txBox="1"/>
          <p:nvPr/>
        </p:nvSpPr>
        <p:spPr>
          <a:xfrm>
            <a:off x="10065775" y="4378122"/>
            <a:ext cx="6130412" cy="246221"/>
          </a:xfrm>
          <a:prstGeom prst="rect">
            <a:avLst/>
          </a:prstGeom>
          <a:noFill/>
        </p:spPr>
        <p:txBody>
          <a:bodyPr wrap="square">
            <a:spAutoFit/>
          </a:bodyPr>
          <a:lstStyle/>
          <a:p>
            <a:r>
              <a:rPr lang="en-US" sz="1000" dirty="0">
                <a:latin typeface="Times New Roman" panose="02020603050405020304" pitchFamily="18" charset="0"/>
                <a:ea typeface="Arial" panose="020B0604020202020204" pitchFamily="34" charset="0"/>
                <a:cs typeface="Arial" panose="020B0604020202020204" pitchFamily="34" charset="0"/>
              </a:rPr>
              <a:t>(Peek,2023)</a:t>
            </a:r>
            <a:endParaRPr lang="en-IN" sz="1000" dirty="0"/>
          </a:p>
        </p:txBody>
      </p:sp>
    </p:spTree>
    <p:extLst>
      <p:ext uri="{BB962C8B-B14F-4D97-AF65-F5344CB8AC3E}">
        <p14:creationId xmlns:p14="http://schemas.microsoft.com/office/powerpoint/2010/main" val="2579817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29DECF-4162-4BC7-8B9E-3437C73892D2}"/>
              </a:ext>
            </a:extLst>
          </p:cNvPr>
          <p:cNvSpPr/>
          <p:nvPr/>
        </p:nvSpPr>
        <p:spPr>
          <a:xfrm>
            <a:off x="1363519" y="641147"/>
            <a:ext cx="5517857" cy="400110"/>
          </a:xfrm>
          <a:prstGeom prst="rect">
            <a:avLst/>
          </a:prstGeom>
          <a:noFill/>
        </p:spPr>
        <p:txBody>
          <a:bodyPr wrap="none">
            <a:spAutoFit/>
          </a:bodyPr>
          <a:lstStyle/>
          <a:p>
            <a:pPr algn="just">
              <a:spcBef>
                <a:spcPts val="1200"/>
              </a:spcBef>
              <a:spcAft>
                <a:spcPts val="1200"/>
              </a:spcAft>
            </a:pPr>
            <a:r>
              <a:rPr lang="en-US" sz="2000" b="1" u="sng" dirty="0">
                <a:latin typeface="Times New Roman" panose="02020603050405020304" pitchFamily="18" charset="0"/>
                <a:ea typeface="Times New Roman" panose="02020603050405020304" pitchFamily="18" charset="0"/>
              </a:rPr>
              <a:t>Use of multilingualism in Hotel Business Context</a:t>
            </a:r>
            <a:endParaRPr lang="en-US" sz="2000" u="sng" dirty="0">
              <a:effectLst/>
              <a:latin typeface="Arial" panose="020B0604020202020204" pitchFamily="34" charset="0"/>
              <a:ea typeface="Arial" panose="020B0604020202020204" pitchFamily="34" charset="0"/>
            </a:endParaRPr>
          </a:p>
        </p:txBody>
      </p:sp>
      <p:sp>
        <p:nvSpPr>
          <p:cNvPr id="5" name="Rectangle 4">
            <a:extLst>
              <a:ext uri="{FF2B5EF4-FFF2-40B4-BE49-F238E27FC236}">
                <a16:creationId xmlns:a16="http://schemas.microsoft.com/office/drawing/2014/main" id="{9B92110B-2CD9-4F0E-B32F-BE076FAA3E4D}"/>
              </a:ext>
            </a:extLst>
          </p:cNvPr>
          <p:cNvSpPr/>
          <p:nvPr/>
        </p:nvSpPr>
        <p:spPr>
          <a:xfrm>
            <a:off x="571474" y="1878015"/>
            <a:ext cx="3877985" cy="369332"/>
          </a:xfrm>
          <a:prstGeom prst="rect">
            <a:avLst/>
          </a:prstGeom>
          <a:noFill/>
        </p:spPr>
        <p:txBody>
          <a:bodyPr wrap="none">
            <a:spAutoFit/>
          </a:bodyPr>
          <a:lstStyle/>
          <a:p>
            <a:pPr algn="just">
              <a:spcBef>
                <a:spcPts val="1200"/>
              </a:spcBef>
              <a:spcAft>
                <a:spcPts val="1200"/>
              </a:spcAft>
            </a:pPr>
            <a:r>
              <a:rPr lang="en-US" b="1" i="1" dirty="0">
                <a:latin typeface="Times New Roman" panose="02020603050405020304" pitchFamily="18" charset="0"/>
                <a:ea typeface="Times New Roman" panose="02020603050405020304" pitchFamily="18" charset="0"/>
              </a:rPr>
              <a:t>Regions where the language is spoken </a:t>
            </a:r>
            <a:endParaRPr lang="en-US" sz="1600" dirty="0">
              <a:effectLst/>
              <a:latin typeface="Arial" panose="020B0604020202020204" pitchFamily="34" charset="0"/>
              <a:ea typeface="Arial" panose="020B0604020202020204" pitchFamily="34" charset="0"/>
            </a:endParaRPr>
          </a:p>
        </p:txBody>
      </p:sp>
      <p:sp>
        <p:nvSpPr>
          <p:cNvPr id="6" name="Rectangle 5">
            <a:extLst>
              <a:ext uri="{FF2B5EF4-FFF2-40B4-BE49-F238E27FC236}">
                <a16:creationId xmlns:a16="http://schemas.microsoft.com/office/drawing/2014/main" id="{5BDF5BE2-A9A7-4C23-B379-7A061C22E0DA}"/>
              </a:ext>
            </a:extLst>
          </p:cNvPr>
          <p:cNvSpPr/>
          <p:nvPr/>
        </p:nvSpPr>
        <p:spPr>
          <a:xfrm>
            <a:off x="92118" y="2654892"/>
            <a:ext cx="7724525" cy="584775"/>
          </a:xfrm>
          <a:prstGeom prst="rect">
            <a:avLst/>
          </a:prstGeom>
        </p:spPr>
        <p:txBody>
          <a:bodyPr wrap="square">
            <a:spAutoFit/>
          </a:bodyPr>
          <a:lstStyle/>
          <a:p>
            <a:pPr marL="285750" indent="-285750" algn="just">
              <a:buFont typeface="Arial" panose="020B0604020202020204" pitchFamily="34" charset="0"/>
              <a:buChar char="•"/>
            </a:pPr>
            <a:r>
              <a:rPr lang="en-US" sz="1600" dirty="0">
                <a:latin typeface="Times New Roman" panose="02020603050405020304" pitchFamily="18" charset="0"/>
                <a:ea typeface="Times New Roman" panose="02020603050405020304" pitchFamily="18" charset="0"/>
              </a:rPr>
              <a:t>Trinidad and Tobago Ireland, the United Kingdom, Jersey, the </a:t>
            </a:r>
            <a:r>
              <a:rPr lang="en-US" sz="1600" dirty="0">
                <a:effectLst/>
                <a:latin typeface="Times New Roman" panose="02020603050405020304" pitchFamily="18" charset="0"/>
                <a:ea typeface="Times New Roman" panose="02020603050405020304" pitchFamily="18" charset="0"/>
              </a:rPr>
              <a:t>Cay</a:t>
            </a:r>
            <a:r>
              <a:rPr lang="en-US" sz="1600" dirty="0">
                <a:latin typeface="Times New Roman" panose="02020603050405020304" pitchFamily="18" charset="0"/>
                <a:ea typeface="Times New Roman" panose="02020603050405020304" pitchFamily="18" charset="0"/>
              </a:rPr>
              <a:t>man Islands and many more nations also spoke in English. </a:t>
            </a:r>
            <a:endParaRPr lang="en-US" sz="1600" dirty="0"/>
          </a:p>
        </p:txBody>
      </p:sp>
      <p:sp>
        <p:nvSpPr>
          <p:cNvPr id="7" name="Rectangle 6">
            <a:extLst>
              <a:ext uri="{FF2B5EF4-FFF2-40B4-BE49-F238E27FC236}">
                <a16:creationId xmlns:a16="http://schemas.microsoft.com/office/drawing/2014/main" id="{FEBFD373-BA86-4E75-9E8C-7F23F5B196B9}"/>
              </a:ext>
            </a:extLst>
          </p:cNvPr>
          <p:cNvSpPr/>
          <p:nvPr/>
        </p:nvSpPr>
        <p:spPr>
          <a:xfrm>
            <a:off x="571475" y="4153370"/>
            <a:ext cx="3550972" cy="369332"/>
          </a:xfrm>
          <a:prstGeom prst="rect">
            <a:avLst/>
          </a:prstGeom>
          <a:noFill/>
        </p:spPr>
        <p:txBody>
          <a:bodyPr wrap="none">
            <a:spAutoFit/>
          </a:bodyPr>
          <a:lstStyle/>
          <a:p>
            <a:pPr algn="just">
              <a:spcBef>
                <a:spcPts val="1200"/>
              </a:spcBef>
              <a:spcAft>
                <a:spcPts val="1200"/>
              </a:spcAft>
            </a:pPr>
            <a:r>
              <a:rPr lang="en-US" b="1" i="1" dirty="0">
                <a:latin typeface="Times New Roman" panose="02020603050405020304" pitchFamily="18" charset="0"/>
                <a:ea typeface="Times New Roman" panose="02020603050405020304" pitchFamily="18" charset="0"/>
              </a:rPr>
              <a:t>Problems in learning the language </a:t>
            </a:r>
            <a:endParaRPr lang="en-US" sz="1600" dirty="0">
              <a:effectLst/>
              <a:latin typeface="Arial" panose="020B0604020202020204" pitchFamily="34" charset="0"/>
              <a:ea typeface="Arial" panose="020B0604020202020204" pitchFamily="34" charset="0"/>
            </a:endParaRPr>
          </a:p>
        </p:txBody>
      </p:sp>
      <p:sp>
        <p:nvSpPr>
          <p:cNvPr id="8" name="Rectangle 7">
            <a:extLst>
              <a:ext uri="{FF2B5EF4-FFF2-40B4-BE49-F238E27FC236}">
                <a16:creationId xmlns:a16="http://schemas.microsoft.com/office/drawing/2014/main" id="{8CD307EB-FB85-43B2-9A74-CCE2C9C5D96C}"/>
              </a:ext>
            </a:extLst>
          </p:cNvPr>
          <p:cNvSpPr/>
          <p:nvPr/>
        </p:nvSpPr>
        <p:spPr>
          <a:xfrm>
            <a:off x="92119" y="5667628"/>
            <a:ext cx="7724525" cy="584775"/>
          </a:xfrm>
          <a:prstGeom prst="rect">
            <a:avLst/>
          </a:prstGeom>
        </p:spPr>
        <p:txBody>
          <a:bodyPr wrap="square">
            <a:spAutoFit/>
          </a:bodyPr>
          <a:lstStyle/>
          <a:p>
            <a:pPr marL="285750" indent="-285750" algn="just">
              <a:buFont typeface="Arial" panose="020B0604020202020204" pitchFamily="34" charset="0"/>
              <a:buChar char="•"/>
            </a:pPr>
            <a:r>
              <a:rPr lang="en-US" sz="1600" dirty="0">
                <a:latin typeface="Times New Roman" panose="02020603050405020304" pitchFamily="18" charset="0"/>
                <a:ea typeface="Times New Roman" panose="02020603050405020304" pitchFamily="18" charset="0"/>
              </a:rPr>
              <a:t>English is not a common language for every person, and due to this a person who is open to different languages will face some difficulties while learning this language. </a:t>
            </a:r>
            <a:endParaRPr lang="en-US" sz="1600" dirty="0"/>
          </a:p>
        </p:txBody>
      </p:sp>
      <p:sp>
        <p:nvSpPr>
          <p:cNvPr id="9" name="Rectangle 8">
            <a:extLst>
              <a:ext uri="{FF2B5EF4-FFF2-40B4-BE49-F238E27FC236}">
                <a16:creationId xmlns:a16="http://schemas.microsoft.com/office/drawing/2014/main" id="{EE151A9B-93BF-4160-B817-A3C9B61A83AF}"/>
              </a:ext>
            </a:extLst>
          </p:cNvPr>
          <p:cNvSpPr/>
          <p:nvPr/>
        </p:nvSpPr>
        <p:spPr>
          <a:xfrm>
            <a:off x="9688099" y="5413712"/>
            <a:ext cx="1122423" cy="253916"/>
          </a:xfrm>
          <a:prstGeom prst="rect">
            <a:avLst/>
          </a:prstGeom>
          <a:noFill/>
        </p:spPr>
        <p:txBody>
          <a:bodyPr wrap="none">
            <a:spAutoFit/>
          </a:bodyPr>
          <a:lstStyle/>
          <a:p>
            <a:r>
              <a:rPr lang="en-US" sz="1050" dirty="0">
                <a:latin typeface="Times New Roman" panose="02020603050405020304" pitchFamily="18" charset="0"/>
                <a:ea typeface="Arial" panose="020B0604020202020204" pitchFamily="34" charset="0"/>
                <a:cs typeface="Arial" panose="020B0604020202020204" pitchFamily="34" charset="0"/>
              </a:rPr>
              <a:t>(Koberling,2023)</a:t>
            </a:r>
            <a:endParaRPr lang="en-US" sz="1050" dirty="0"/>
          </a:p>
        </p:txBody>
      </p:sp>
      <p:pic>
        <p:nvPicPr>
          <p:cNvPr id="4098" name="Picture 2" descr="English language | Origin, History, Development, Characteristics, &amp; Facts |  Britannica">
            <a:extLst>
              <a:ext uri="{FF2B5EF4-FFF2-40B4-BE49-F238E27FC236}">
                <a16:creationId xmlns:a16="http://schemas.microsoft.com/office/drawing/2014/main" id="{9F962C21-76D0-4F06-BF8F-5553539FFD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3823" y="2384179"/>
            <a:ext cx="3550973" cy="273510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2800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191409-8BAA-43CD-BCD2-E944D9BC2C3A}"/>
              </a:ext>
            </a:extLst>
          </p:cNvPr>
          <p:cNvSpPr/>
          <p:nvPr/>
        </p:nvSpPr>
        <p:spPr>
          <a:xfrm>
            <a:off x="2803674" y="856027"/>
            <a:ext cx="6415539" cy="400110"/>
          </a:xfrm>
          <a:prstGeom prst="rect">
            <a:avLst/>
          </a:prstGeom>
          <a:noFill/>
        </p:spPr>
        <p:txBody>
          <a:bodyPr wrap="square">
            <a:spAutoFit/>
          </a:bodyPr>
          <a:lstStyle/>
          <a:p>
            <a:pPr algn="just">
              <a:spcBef>
                <a:spcPts val="1200"/>
              </a:spcBef>
              <a:spcAft>
                <a:spcPts val="1200"/>
              </a:spcAft>
            </a:pPr>
            <a:r>
              <a:rPr lang="en-US" sz="2000" b="1" u="sng" dirty="0">
                <a:latin typeface="Times New Roman" panose="02020603050405020304" pitchFamily="18" charset="0"/>
                <a:ea typeface="Times New Roman" panose="02020603050405020304" pitchFamily="18" charset="0"/>
              </a:rPr>
              <a:t>Polite and impolite language in the hotel business context</a:t>
            </a:r>
            <a:endParaRPr lang="en-US" sz="2000" u="sng" dirty="0">
              <a:effectLst/>
              <a:latin typeface="Arial" panose="020B0604020202020204" pitchFamily="34" charset="0"/>
              <a:ea typeface="Arial" panose="020B0604020202020204" pitchFamily="34" charset="0"/>
            </a:endParaRPr>
          </a:p>
        </p:txBody>
      </p:sp>
      <p:sp>
        <p:nvSpPr>
          <p:cNvPr id="5" name="Rectangle 4">
            <a:extLst>
              <a:ext uri="{FF2B5EF4-FFF2-40B4-BE49-F238E27FC236}">
                <a16:creationId xmlns:a16="http://schemas.microsoft.com/office/drawing/2014/main" id="{BC65CCCC-583E-4996-968D-76E2A4E1D56D}"/>
              </a:ext>
            </a:extLst>
          </p:cNvPr>
          <p:cNvSpPr/>
          <p:nvPr/>
        </p:nvSpPr>
        <p:spPr>
          <a:xfrm>
            <a:off x="540775" y="1980410"/>
            <a:ext cx="11524877" cy="338554"/>
          </a:xfrm>
          <a:prstGeom prst="rect">
            <a:avLst/>
          </a:prstGeom>
        </p:spPr>
        <p:txBody>
          <a:bodyPr wrap="square">
            <a:spAutoFit/>
          </a:bodyPr>
          <a:lstStyle/>
          <a:p>
            <a:pPr marL="285750" indent="-285750" algn="just">
              <a:buFont typeface="Arial" panose="020B0604020202020204" pitchFamily="34" charset="0"/>
              <a:buChar char="•"/>
            </a:pPr>
            <a:r>
              <a:rPr lang="en-US" sz="1600" dirty="0">
                <a:latin typeface="Times New Roman" panose="02020603050405020304" pitchFamily="18" charset="0"/>
                <a:ea typeface="Times New Roman" panose="02020603050405020304" pitchFamily="18" charset="0"/>
              </a:rPr>
              <a:t>Consumers of the hotel sector should be treated with the greatest respect along with good </a:t>
            </a:r>
            <a:r>
              <a:rPr lang="en-US" sz="1600" dirty="0" err="1">
                <a:latin typeface="Times New Roman" panose="02020603050405020304" pitchFamily="18" charset="0"/>
                <a:ea typeface="Times New Roman" panose="02020603050405020304" pitchFamily="18" charset="0"/>
              </a:rPr>
              <a:t>behaviour</a:t>
            </a:r>
            <a:r>
              <a:rPr lang="en-US" sz="1600" dirty="0">
                <a:latin typeface="Times New Roman" panose="02020603050405020304" pitchFamily="18" charset="0"/>
                <a:ea typeface="Times New Roman" panose="02020603050405020304" pitchFamily="18" charset="0"/>
              </a:rPr>
              <a:t> as well as words. </a:t>
            </a:r>
            <a:endParaRPr lang="en-US" sz="1600" dirty="0"/>
          </a:p>
        </p:txBody>
      </p:sp>
      <p:sp>
        <p:nvSpPr>
          <p:cNvPr id="6" name="Rectangle 5">
            <a:extLst>
              <a:ext uri="{FF2B5EF4-FFF2-40B4-BE49-F238E27FC236}">
                <a16:creationId xmlns:a16="http://schemas.microsoft.com/office/drawing/2014/main" id="{F23B235F-F0DC-4931-BB12-7F5CB12DA7B5}"/>
              </a:ext>
            </a:extLst>
          </p:cNvPr>
          <p:cNvSpPr/>
          <p:nvPr/>
        </p:nvSpPr>
        <p:spPr>
          <a:xfrm>
            <a:off x="550497" y="5872541"/>
            <a:ext cx="10304206" cy="584775"/>
          </a:xfrm>
          <a:prstGeom prst="rect">
            <a:avLst/>
          </a:prstGeom>
        </p:spPr>
        <p:txBody>
          <a:bodyPr wrap="square">
            <a:spAutoFit/>
          </a:bodyPr>
          <a:lstStyle/>
          <a:p>
            <a:pPr marL="285750" indent="-285750" algn="just">
              <a:spcBef>
                <a:spcPts val="1200"/>
              </a:spcBef>
              <a:spcAft>
                <a:spcPts val="1200"/>
              </a:spcAft>
              <a:buFont typeface="Arial" panose="020B0604020202020204" pitchFamily="34" charset="0"/>
              <a:buChar char="•"/>
            </a:pPr>
            <a:r>
              <a:rPr lang="en-US" sz="1600" dirty="0">
                <a:latin typeface="Times New Roman" panose="02020603050405020304" pitchFamily="18" charset="0"/>
                <a:ea typeface="Times New Roman" panose="02020603050405020304" pitchFamily="18" charset="0"/>
              </a:rPr>
              <a:t> Bad or rude behavior of the employees can affect the reputation of the hotel along with mitigating the retention of the customer. </a:t>
            </a:r>
            <a:endParaRPr lang="en-US" sz="1600" dirty="0">
              <a:effectLst/>
              <a:latin typeface="Arial" panose="020B0604020202020204" pitchFamily="34" charset="0"/>
              <a:ea typeface="Arial" panose="020B0604020202020204" pitchFamily="34" charset="0"/>
            </a:endParaRPr>
          </a:p>
        </p:txBody>
      </p:sp>
      <p:sp>
        <p:nvSpPr>
          <p:cNvPr id="7" name="Rectangle 6">
            <a:extLst>
              <a:ext uri="{FF2B5EF4-FFF2-40B4-BE49-F238E27FC236}">
                <a16:creationId xmlns:a16="http://schemas.microsoft.com/office/drawing/2014/main" id="{C4FC09B6-FF2E-4A2F-AA6F-5E1BF3F7C3FF}"/>
              </a:ext>
            </a:extLst>
          </p:cNvPr>
          <p:cNvSpPr/>
          <p:nvPr/>
        </p:nvSpPr>
        <p:spPr>
          <a:xfrm>
            <a:off x="5054174" y="5234062"/>
            <a:ext cx="838691" cy="253916"/>
          </a:xfrm>
          <a:prstGeom prst="rect">
            <a:avLst/>
          </a:prstGeom>
          <a:noFill/>
        </p:spPr>
        <p:txBody>
          <a:bodyPr wrap="none">
            <a:spAutoFit/>
          </a:bodyPr>
          <a:lstStyle/>
          <a:p>
            <a:r>
              <a:rPr lang="en-US" sz="1050" dirty="0">
                <a:latin typeface="Times New Roman" panose="02020603050405020304" pitchFamily="18" charset="0"/>
                <a:ea typeface="Arial" panose="020B0604020202020204" pitchFamily="34" charset="0"/>
                <a:cs typeface="Arial" panose="020B0604020202020204" pitchFamily="34" charset="0"/>
              </a:rPr>
              <a:t>(Peek,2023)</a:t>
            </a:r>
            <a:endParaRPr lang="en-US" sz="1050" dirty="0"/>
          </a:p>
        </p:txBody>
      </p:sp>
      <p:pic>
        <p:nvPicPr>
          <p:cNvPr id="5124" name="Picture 4" descr="Page 32 | Hotel Have Images - Free Download on Freepik">
            <a:extLst>
              <a:ext uri="{FF2B5EF4-FFF2-40B4-BE49-F238E27FC236}">
                <a16:creationId xmlns:a16="http://schemas.microsoft.com/office/drawing/2014/main" id="{EA11CD69-2E01-4437-AB02-0CF0ED996D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6576" y="2807018"/>
            <a:ext cx="4413885" cy="234125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1945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E5690EB-893F-4C9C-BC25-871CD557A87D}"/>
              </a:ext>
            </a:extLst>
          </p:cNvPr>
          <p:cNvSpPr/>
          <p:nvPr/>
        </p:nvSpPr>
        <p:spPr>
          <a:xfrm>
            <a:off x="843280" y="1355200"/>
            <a:ext cx="10603079" cy="584775"/>
          </a:xfrm>
          <a:prstGeom prst="rect">
            <a:avLst/>
          </a:prstGeom>
        </p:spPr>
        <p:txBody>
          <a:bodyPr wrap="square">
            <a:spAutoFit/>
          </a:bodyPr>
          <a:lstStyle/>
          <a:p>
            <a:pPr marL="285750" indent="-285750" algn="just">
              <a:buFont typeface="Arial" panose="020B0604020202020204" pitchFamily="34" charset="0"/>
              <a:buChar char="•"/>
            </a:pPr>
            <a:r>
              <a:rPr lang="en-US" sz="1600" dirty="0" err="1">
                <a:latin typeface="Times New Roman" panose="02020603050405020304" pitchFamily="18" charset="0"/>
                <a:ea typeface="Arial" panose="020B0604020202020204" pitchFamily="34" charset="0"/>
                <a:cs typeface="Arial" panose="020B0604020202020204" pitchFamily="34" charset="0"/>
              </a:rPr>
              <a:t>Koberling</a:t>
            </a:r>
            <a:r>
              <a:rPr lang="en-US" sz="1600" dirty="0">
                <a:latin typeface="Times New Roman" panose="02020603050405020304" pitchFamily="18" charset="0"/>
                <a:ea typeface="Arial" panose="020B0604020202020204" pitchFamily="34" charset="0"/>
                <a:cs typeface="Arial" panose="020B0604020202020204" pitchFamily="34" charset="0"/>
              </a:rPr>
              <a:t>, L., (2023). The Connection Between Multilingualism and Business Success. [Online]Available at: https://www.speexx.com/speexx-blog/multilingualism-and-business-success/ [Accessed 16 October 2023].</a:t>
            </a:r>
          </a:p>
        </p:txBody>
      </p:sp>
      <p:sp>
        <p:nvSpPr>
          <p:cNvPr id="5" name="Rectangle 4">
            <a:extLst>
              <a:ext uri="{FF2B5EF4-FFF2-40B4-BE49-F238E27FC236}">
                <a16:creationId xmlns:a16="http://schemas.microsoft.com/office/drawing/2014/main" id="{0599BFC2-B4AD-4832-8E20-D4588D738EE3}"/>
              </a:ext>
            </a:extLst>
          </p:cNvPr>
          <p:cNvSpPr/>
          <p:nvPr/>
        </p:nvSpPr>
        <p:spPr>
          <a:xfrm>
            <a:off x="843280" y="5149811"/>
            <a:ext cx="10571969" cy="584775"/>
          </a:xfrm>
          <a:prstGeom prst="rect">
            <a:avLst/>
          </a:prstGeom>
        </p:spPr>
        <p:txBody>
          <a:bodyPr wrap="square">
            <a:spAutoFit/>
          </a:bodyPr>
          <a:lstStyle/>
          <a:p>
            <a:pPr marL="285750" indent="-285750" algn="just">
              <a:spcBef>
                <a:spcPts val="600"/>
              </a:spcBef>
              <a:spcAft>
                <a:spcPts val="600"/>
              </a:spcAft>
              <a:buFont typeface="Arial" panose="020B0604020202020204" pitchFamily="34" charset="0"/>
              <a:buChar char="•"/>
            </a:pPr>
            <a:r>
              <a:rPr lang="en-US" sz="1600" dirty="0" err="1">
                <a:latin typeface="Times New Roman" panose="02020603050405020304" pitchFamily="18" charset="0"/>
                <a:ea typeface="Arial" panose="020B0604020202020204" pitchFamily="34" charset="0"/>
                <a:cs typeface="Arial" panose="020B0604020202020204" pitchFamily="34" charset="0"/>
              </a:rPr>
              <a:t>Wooll</a:t>
            </a:r>
            <a:r>
              <a:rPr lang="en-US" sz="1600" dirty="0">
                <a:latin typeface="Times New Roman" panose="02020603050405020304" pitchFamily="18" charset="0"/>
                <a:ea typeface="Arial" panose="020B0604020202020204" pitchFamily="34" charset="0"/>
                <a:cs typeface="Arial" panose="020B0604020202020204" pitchFamily="34" charset="0"/>
              </a:rPr>
              <a:t>, M., (2022). What is career growth? How to move forward in your career. [Online] Available at: https://www.betterup.com/blog/career-growth [Accessed 15 October 2023].</a:t>
            </a:r>
          </a:p>
        </p:txBody>
      </p:sp>
      <p:sp>
        <p:nvSpPr>
          <p:cNvPr id="6" name="Rectangle 5">
            <a:extLst>
              <a:ext uri="{FF2B5EF4-FFF2-40B4-BE49-F238E27FC236}">
                <a16:creationId xmlns:a16="http://schemas.microsoft.com/office/drawing/2014/main" id="{1CE4AF7E-3166-4AD1-8E18-D468A0612971}"/>
              </a:ext>
            </a:extLst>
          </p:cNvPr>
          <p:cNvSpPr/>
          <p:nvPr/>
        </p:nvSpPr>
        <p:spPr>
          <a:xfrm>
            <a:off x="812172" y="3940166"/>
            <a:ext cx="10603077" cy="923330"/>
          </a:xfrm>
          <a:prstGeom prst="rect">
            <a:avLst/>
          </a:prstGeom>
        </p:spPr>
        <p:txBody>
          <a:bodyPr wrap="square">
            <a:spAutoFit/>
          </a:bodyPr>
          <a:lstStyle/>
          <a:p>
            <a:pPr marL="285750" indent="-285750" algn="just">
              <a:spcBef>
                <a:spcPts val="600"/>
              </a:spcBef>
              <a:spcAft>
                <a:spcPts val="600"/>
              </a:spcAft>
              <a:buFont typeface="Arial" panose="020B0604020202020204" pitchFamily="34" charset="0"/>
              <a:buChar char="•"/>
            </a:pPr>
            <a:r>
              <a:rPr lang="en-US" dirty="0">
                <a:latin typeface="Times New Roman" panose="02020603050405020304" pitchFamily="18" charset="0"/>
                <a:ea typeface="Arial" panose="020B0604020202020204" pitchFamily="34" charset="0"/>
                <a:cs typeface="Arial" panose="020B0604020202020204" pitchFamily="34" charset="0"/>
              </a:rPr>
              <a:t>Peek, S., (2023). International Business Etiquette From Around the World. [Online] Available at: https://www.business.com/articles/</a:t>
            </a:r>
            <a:r>
              <a:rPr lang="en-US" sz="1600" dirty="0">
                <a:latin typeface="Times New Roman" panose="02020603050405020304" pitchFamily="18" charset="0"/>
                <a:ea typeface="Arial" panose="020B0604020202020204" pitchFamily="34" charset="0"/>
                <a:cs typeface="Arial" panose="020B0604020202020204" pitchFamily="34" charset="0"/>
              </a:rPr>
              <a:t>so-international-business-etiquette-from-around-the-world</a:t>
            </a:r>
            <a:r>
              <a:rPr lang="en-US" dirty="0">
                <a:latin typeface="Times New Roman" panose="02020603050405020304" pitchFamily="18" charset="0"/>
                <a:ea typeface="Arial" panose="020B0604020202020204" pitchFamily="34" charset="0"/>
                <a:cs typeface="Arial" panose="020B0604020202020204" pitchFamily="34" charset="0"/>
              </a:rPr>
              <a:t>/ [Accessed 15 October 2023].</a:t>
            </a:r>
          </a:p>
        </p:txBody>
      </p:sp>
      <p:sp>
        <p:nvSpPr>
          <p:cNvPr id="7" name="Rectangle 6">
            <a:extLst>
              <a:ext uri="{FF2B5EF4-FFF2-40B4-BE49-F238E27FC236}">
                <a16:creationId xmlns:a16="http://schemas.microsoft.com/office/drawing/2014/main" id="{1D034861-6763-48AD-B729-F2508A5CF34B}"/>
              </a:ext>
            </a:extLst>
          </p:cNvPr>
          <p:cNvSpPr/>
          <p:nvPr/>
        </p:nvSpPr>
        <p:spPr>
          <a:xfrm>
            <a:off x="843280" y="6032689"/>
            <a:ext cx="10603076" cy="584775"/>
          </a:xfrm>
          <a:prstGeom prst="rect">
            <a:avLst/>
          </a:prstGeom>
        </p:spPr>
        <p:txBody>
          <a:bodyPr wrap="square">
            <a:spAutoFit/>
          </a:bodyPr>
          <a:lstStyle/>
          <a:p>
            <a:pPr marL="285750" indent="-285750" algn="just">
              <a:spcBef>
                <a:spcPts val="600"/>
              </a:spcBef>
              <a:spcAft>
                <a:spcPts val="600"/>
              </a:spcAft>
              <a:buFont typeface="Arial" panose="020B0604020202020204" pitchFamily="34" charset="0"/>
              <a:buChar char="•"/>
            </a:pPr>
            <a:r>
              <a:rPr lang="en-US" sz="1600" dirty="0" err="1">
                <a:latin typeface="Times New Roman" panose="02020603050405020304" pitchFamily="18" charset="0"/>
                <a:ea typeface="Arial" panose="020B0604020202020204" pitchFamily="34" charset="0"/>
                <a:cs typeface="Arial" panose="020B0604020202020204" pitchFamily="34" charset="0"/>
              </a:rPr>
              <a:t>Batham-Hendrei</a:t>
            </a:r>
            <a:r>
              <a:rPr lang="en-US" sz="1600" dirty="0">
                <a:latin typeface="Times New Roman" panose="02020603050405020304" pitchFamily="18" charset="0"/>
                <a:ea typeface="Arial" panose="020B0604020202020204" pitchFamily="34" charset="0"/>
                <a:cs typeface="Arial" panose="020B0604020202020204" pitchFamily="34" charset="0"/>
              </a:rPr>
              <a:t>, O., (2023). 8 key benefits of multilingualism in today’s workplace. [Online]Available at: https://preply.com/en/blog/b2b-multilingual-workforce/ [Accessed 15 October 2023].</a:t>
            </a:r>
          </a:p>
        </p:txBody>
      </p:sp>
      <p:sp>
        <p:nvSpPr>
          <p:cNvPr id="8" name="Rectangle 7">
            <a:extLst>
              <a:ext uri="{FF2B5EF4-FFF2-40B4-BE49-F238E27FC236}">
                <a16:creationId xmlns:a16="http://schemas.microsoft.com/office/drawing/2014/main" id="{5CFE15CF-5B27-4275-9ADD-A4171D2242B9}"/>
              </a:ext>
            </a:extLst>
          </p:cNvPr>
          <p:cNvSpPr/>
          <p:nvPr/>
        </p:nvSpPr>
        <p:spPr>
          <a:xfrm>
            <a:off x="843280" y="2616905"/>
            <a:ext cx="10603078" cy="646331"/>
          </a:xfrm>
          <a:prstGeom prst="rect">
            <a:avLst/>
          </a:prstGeom>
        </p:spPr>
        <p:txBody>
          <a:bodyPr wrap="square">
            <a:spAutoFit/>
          </a:bodyPr>
          <a:lstStyle/>
          <a:p>
            <a:pPr marL="285750" indent="-285750" algn="just">
              <a:buFont typeface="Arial" panose="020B0604020202020204" pitchFamily="34" charset="0"/>
              <a:buChar char="•"/>
            </a:pPr>
            <a:r>
              <a:rPr lang="en-US" dirty="0">
                <a:latin typeface="Times New Roman" panose="02020603050405020304" pitchFamily="18" charset="0"/>
                <a:ea typeface="Arial" panose="020B0604020202020204" pitchFamily="34" charset="0"/>
                <a:cs typeface="Arial" panose="020B0604020202020204" pitchFamily="34" charset="0"/>
              </a:rPr>
              <a:t>Milky, C., (2023). Championing diversity and inclusivity in hospitality. [Online] </a:t>
            </a:r>
            <a:r>
              <a:rPr lang="en-US" sz="1600" dirty="0">
                <a:latin typeface="Times New Roman" panose="02020603050405020304" pitchFamily="18" charset="0"/>
                <a:ea typeface="Arial" panose="020B0604020202020204" pitchFamily="34" charset="0"/>
                <a:cs typeface="Arial" panose="020B0604020202020204" pitchFamily="34" charset="0"/>
              </a:rPr>
              <a:t>Available</a:t>
            </a:r>
            <a:r>
              <a:rPr lang="en-US" dirty="0">
                <a:latin typeface="Times New Roman" panose="02020603050405020304" pitchFamily="18" charset="0"/>
                <a:ea typeface="Arial" panose="020B0604020202020204" pitchFamily="34" charset="0"/>
                <a:cs typeface="Arial" panose="020B0604020202020204" pitchFamily="34" charset="0"/>
              </a:rPr>
              <a:t> at: https://www.hospitalitynewsmag.com/article-championing-diversity/ [Accessed 15 October 2023].</a:t>
            </a:r>
          </a:p>
        </p:txBody>
      </p:sp>
      <p:sp>
        <p:nvSpPr>
          <p:cNvPr id="9" name="Rectangle 8">
            <a:extLst>
              <a:ext uri="{FF2B5EF4-FFF2-40B4-BE49-F238E27FC236}">
                <a16:creationId xmlns:a16="http://schemas.microsoft.com/office/drawing/2014/main" id="{EA4B00FD-5BA8-48CE-8D34-AB14C7C468B2}"/>
              </a:ext>
            </a:extLst>
          </p:cNvPr>
          <p:cNvSpPr/>
          <p:nvPr/>
        </p:nvSpPr>
        <p:spPr>
          <a:xfrm>
            <a:off x="5208976" y="333639"/>
            <a:ext cx="1619354" cy="579967"/>
          </a:xfrm>
          <a:prstGeom prst="rect">
            <a:avLst/>
          </a:prstGeom>
          <a:noFill/>
        </p:spPr>
        <p:txBody>
          <a:bodyPr wrap="none">
            <a:spAutoFit/>
          </a:bodyPr>
          <a:lstStyle/>
          <a:p>
            <a:pPr algn="just">
              <a:lnSpc>
                <a:spcPct val="150000"/>
              </a:lnSpc>
              <a:spcBef>
                <a:spcPts val="1200"/>
              </a:spcBef>
              <a:spcAft>
                <a:spcPts val="1200"/>
              </a:spcAft>
            </a:pPr>
            <a:r>
              <a:rPr lang="en-US" sz="2400" b="1" kern="0" dirty="0">
                <a:latin typeface="Times New Roman" panose="02020603050405020304" pitchFamily="18" charset="0"/>
                <a:ea typeface="Times New Roman" panose="02020603050405020304" pitchFamily="18" charset="0"/>
              </a:rPr>
              <a:t>References</a:t>
            </a:r>
          </a:p>
        </p:txBody>
      </p:sp>
    </p:spTree>
    <p:extLst>
      <p:ext uri="{BB962C8B-B14F-4D97-AF65-F5344CB8AC3E}">
        <p14:creationId xmlns:p14="http://schemas.microsoft.com/office/powerpoint/2010/main" val="38596384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1094</Words>
  <Application>Microsoft Office PowerPoint</Application>
  <PresentationFormat>Widescreen</PresentationFormat>
  <Paragraphs>60</Paragraphs>
  <Slides>7</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2023-10-18T15:19:25Z</dcterms:created>
  <dcterms:modified xsi:type="dcterms:W3CDTF">2023-10-27T14:15:33Z</dcterms:modified>
</cp:coreProperties>
</file>