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8" r:id="rId3"/>
    <p:sldId id="268" r:id="rId4"/>
    <p:sldId id="262" r:id="rId5"/>
    <p:sldId id="266" r:id="rId6"/>
    <p:sldId id="264" r:id="rId7"/>
    <p:sldId id="271" r:id="rId8"/>
    <p:sldId id="259" r:id="rId9"/>
    <p:sldId id="260" r:id="rId10"/>
    <p:sldId id="269" r:id="rId11"/>
    <p:sldId id="263" r:id="rId12"/>
    <p:sldId id="267"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F24288-431C-4DE6-9DC4-25BCBD2810D1}" v="2" dt="2019-02-18T17:24:20.0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343" autoAdjust="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lice" userId="06f5cae5f40c4719" providerId="LiveId" clId="{FCF24288-431C-4DE6-9DC4-25BCBD2810D1}"/>
    <pc:docChg chg="custSel modSld">
      <pc:chgData name="Helen Alice" userId="06f5cae5f40c4719" providerId="LiveId" clId="{FCF24288-431C-4DE6-9DC4-25BCBD2810D1}" dt="2019-02-18T17:24:53.965" v="107" actId="27636"/>
      <pc:docMkLst>
        <pc:docMk/>
      </pc:docMkLst>
      <pc:sldChg chg="modSp">
        <pc:chgData name="Helen Alice" userId="06f5cae5f40c4719" providerId="LiveId" clId="{FCF24288-431C-4DE6-9DC4-25BCBD2810D1}" dt="2019-02-18T17:23:22.694" v="42" actId="404"/>
        <pc:sldMkLst>
          <pc:docMk/>
          <pc:sldMk cId="441019890" sldId="262"/>
        </pc:sldMkLst>
        <pc:spChg chg="mod">
          <ac:chgData name="Helen Alice" userId="06f5cae5f40c4719" providerId="LiveId" clId="{FCF24288-431C-4DE6-9DC4-25BCBD2810D1}" dt="2019-02-18T17:23:22.694" v="42" actId="404"/>
          <ac:spMkLst>
            <pc:docMk/>
            <pc:sldMk cId="441019890" sldId="262"/>
            <ac:spMk id="2" creationId="{43D23249-778C-49BA-8ECD-3B4D8D333307}"/>
          </ac:spMkLst>
        </pc:spChg>
      </pc:sldChg>
      <pc:sldChg chg="modSp">
        <pc:chgData name="Helen Alice" userId="06f5cae5f40c4719" providerId="LiveId" clId="{FCF24288-431C-4DE6-9DC4-25BCBD2810D1}" dt="2019-02-18T17:23:32.781" v="44" actId="404"/>
        <pc:sldMkLst>
          <pc:docMk/>
          <pc:sldMk cId="2518656330" sldId="266"/>
        </pc:sldMkLst>
        <pc:spChg chg="mod">
          <ac:chgData name="Helen Alice" userId="06f5cae5f40c4719" providerId="LiveId" clId="{FCF24288-431C-4DE6-9DC4-25BCBD2810D1}" dt="2019-02-18T17:23:32.781" v="44" actId="404"/>
          <ac:spMkLst>
            <pc:docMk/>
            <pc:sldMk cId="2518656330" sldId="266"/>
            <ac:spMk id="2" creationId="{FCD934C6-609A-4B0D-9192-961DCE2FEB4E}"/>
          </ac:spMkLst>
        </pc:spChg>
      </pc:sldChg>
      <pc:sldChg chg="modSp">
        <pc:chgData name="Helen Alice" userId="06f5cae5f40c4719" providerId="LiveId" clId="{FCF24288-431C-4DE6-9DC4-25BCBD2810D1}" dt="2019-02-18T17:24:36.344" v="103" actId="20577"/>
        <pc:sldMkLst>
          <pc:docMk/>
          <pc:sldMk cId="328762844" sldId="267"/>
        </pc:sldMkLst>
        <pc:spChg chg="mod">
          <ac:chgData name="Helen Alice" userId="06f5cae5f40c4719" providerId="LiveId" clId="{FCF24288-431C-4DE6-9DC4-25BCBD2810D1}" dt="2019-02-18T17:24:36.344" v="103" actId="20577"/>
          <ac:spMkLst>
            <pc:docMk/>
            <pc:sldMk cId="328762844" sldId="267"/>
            <ac:spMk id="7" creationId="{A928D2BC-DFFD-4F2F-948F-60794A755C88}"/>
          </ac:spMkLst>
        </pc:spChg>
      </pc:sldChg>
      <pc:sldChg chg="modSp">
        <pc:chgData name="Helen Alice" userId="06f5cae5f40c4719" providerId="LiveId" clId="{FCF24288-431C-4DE6-9DC4-25BCBD2810D1}" dt="2019-02-18T17:23:27.343" v="43" actId="404"/>
        <pc:sldMkLst>
          <pc:docMk/>
          <pc:sldMk cId="962499018" sldId="268"/>
        </pc:sldMkLst>
        <pc:spChg chg="mod">
          <ac:chgData name="Helen Alice" userId="06f5cae5f40c4719" providerId="LiveId" clId="{FCF24288-431C-4DE6-9DC4-25BCBD2810D1}" dt="2019-02-18T17:23:27.343" v="43" actId="404"/>
          <ac:spMkLst>
            <pc:docMk/>
            <pc:sldMk cId="962499018" sldId="268"/>
            <ac:spMk id="2" creationId="{1788E61B-A05F-4201-9C22-AD8786E703EA}"/>
          </ac:spMkLst>
        </pc:spChg>
        <pc:graphicFrameChg chg="mod">
          <ac:chgData name="Helen Alice" userId="06f5cae5f40c4719" providerId="LiveId" clId="{FCF24288-431C-4DE6-9DC4-25BCBD2810D1}" dt="2019-02-18T17:22:46.464" v="0" actId="14100"/>
          <ac:graphicFrameMkLst>
            <pc:docMk/>
            <pc:sldMk cId="962499018" sldId="268"/>
            <ac:graphicFrameMk id="20" creationId="{9B584E0B-298E-4BE8-9030-6DB6EF7AD61A}"/>
          </ac:graphicFrameMkLst>
        </pc:graphicFrameChg>
      </pc:sldChg>
      <pc:sldChg chg="modSp">
        <pc:chgData name="Helen Alice" userId="06f5cae5f40c4719" providerId="LiveId" clId="{FCF24288-431C-4DE6-9DC4-25BCBD2810D1}" dt="2019-02-18T17:24:53.965" v="107" actId="27636"/>
        <pc:sldMkLst>
          <pc:docMk/>
          <pc:sldMk cId="3467112097" sldId="270"/>
        </pc:sldMkLst>
        <pc:spChg chg="mod">
          <ac:chgData name="Helen Alice" userId="06f5cae5f40c4719" providerId="LiveId" clId="{FCF24288-431C-4DE6-9DC4-25BCBD2810D1}" dt="2019-02-18T17:24:53.965" v="107" actId="27636"/>
          <ac:spMkLst>
            <pc:docMk/>
            <pc:sldMk cId="3467112097" sldId="270"/>
            <ac:spMk id="3" creationId="{1D59DE5E-D7CE-4172-AD5F-F04A1E462D9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982046-871E-4AAE-B6B4-48C2E99B6284}" type="doc">
      <dgm:prSet loTypeId="urn:microsoft.com/office/officeart/2005/8/layout/cycle5" loCatId="cycle" qsTypeId="urn:microsoft.com/office/officeart/2005/8/quickstyle/simple2" qsCatId="simple" csTypeId="urn:microsoft.com/office/officeart/2005/8/colors/colorful2" csCatId="colorful" phldr="1"/>
      <dgm:spPr/>
      <dgm:t>
        <a:bodyPr/>
        <a:lstStyle/>
        <a:p>
          <a:endParaRPr lang="en-US"/>
        </a:p>
      </dgm:t>
    </dgm:pt>
    <dgm:pt modelId="{D29CC3B5-EC88-484D-9A8B-94711B784C16}">
      <dgm:prSet/>
      <dgm:spPr/>
      <dgm:t>
        <a:bodyPr/>
        <a:lstStyle/>
        <a:p>
          <a:r>
            <a:rPr lang="en-GB" dirty="0"/>
            <a:t>Scythia</a:t>
          </a:r>
          <a:endParaRPr lang="en-US" dirty="0"/>
        </a:p>
      </dgm:t>
    </dgm:pt>
    <dgm:pt modelId="{0A8D1D70-1BBF-4913-B594-46E236592D90}" type="parTrans" cxnId="{184B7CAD-D782-4A6B-A31A-DE1E6A9758FE}">
      <dgm:prSet/>
      <dgm:spPr/>
      <dgm:t>
        <a:bodyPr/>
        <a:lstStyle/>
        <a:p>
          <a:endParaRPr lang="en-US"/>
        </a:p>
      </dgm:t>
    </dgm:pt>
    <dgm:pt modelId="{106C24AB-F351-438D-8315-32F4715C4604}" type="sibTrans" cxnId="{184B7CAD-D782-4A6B-A31A-DE1E6A9758FE}">
      <dgm:prSet/>
      <dgm:spPr/>
      <dgm:t>
        <a:bodyPr/>
        <a:lstStyle/>
        <a:p>
          <a:endParaRPr lang="en-US"/>
        </a:p>
      </dgm:t>
    </dgm:pt>
    <dgm:pt modelId="{003955E5-E402-4896-88BF-77CC1FE9C112}">
      <dgm:prSet/>
      <dgm:spPr>
        <a:solidFill>
          <a:schemeClr val="tx2">
            <a:lumMod val="75000"/>
          </a:schemeClr>
        </a:solidFill>
      </dgm:spPr>
      <dgm:t>
        <a:bodyPr/>
        <a:lstStyle/>
        <a:p>
          <a:r>
            <a:rPr lang="en-GB" dirty="0"/>
            <a:t>Egypt</a:t>
          </a:r>
          <a:endParaRPr lang="en-US" dirty="0"/>
        </a:p>
      </dgm:t>
    </dgm:pt>
    <dgm:pt modelId="{4BCE6AB3-5B27-4A93-9203-8D634599C5D5}" type="parTrans" cxnId="{999EE0E0-588C-4812-A961-785AC8767A42}">
      <dgm:prSet/>
      <dgm:spPr/>
      <dgm:t>
        <a:bodyPr/>
        <a:lstStyle/>
        <a:p>
          <a:endParaRPr lang="en-US"/>
        </a:p>
      </dgm:t>
    </dgm:pt>
    <dgm:pt modelId="{208C5B5D-D02A-46ED-A4CD-CBF5DA5AF7B7}" type="sibTrans" cxnId="{999EE0E0-588C-4812-A961-785AC8767A42}">
      <dgm:prSet/>
      <dgm:spPr/>
      <dgm:t>
        <a:bodyPr/>
        <a:lstStyle/>
        <a:p>
          <a:endParaRPr lang="en-US"/>
        </a:p>
      </dgm:t>
    </dgm:pt>
    <dgm:pt modelId="{2D64BDDE-4A21-4D13-8062-681B397BDF70}" type="pres">
      <dgm:prSet presAssocID="{22982046-871E-4AAE-B6B4-48C2E99B6284}" presName="cycle" presStyleCnt="0">
        <dgm:presLayoutVars>
          <dgm:dir/>
          <dgm:resizeHandles val="exact"/>
        </dgm:presLayoutVars>
      </dgm:prSet>
      <dgm:spPr/>
    </dgm:pt>
    <dgm:pt modelId="{FA5D9414-AADF-4597-9846-A6889055E71C}" type="pres">
      <dgm:prSet presAssocID="{D29CC3B5-EC88-484D-9A8B-94711B784C16}" presName="node" presStyleLbl="node1" presStyleIdx="0" presStyleCnt="2">
        <dgm:presLayoutVars>
          <dgm:bulletEnabled val="1"/>
        </dgm:presLayoutVars>
      </dgm:prSet>
      <dgm:spPr/>
    </dgm:pt>
    <dgm:pt modelId="{C49185BF-9974-4F39-96FD-7A14FF682837}" type="pres">
      <dgm:prSet presAssocID="{D29CC3B5-EC88-484D-9A8B-94711B784C16}" presName="spNode" presStyleCnt="0"/>
      <dgm:spPr/>
    </dgm:pt>
    <dgm:pt modelId="{5D782E48-E567-4BBD-9532-9F9EE9E95567}" type="pres">
      <dgm:prSet presAssocID="{106C24AB-F351-438D-8315-32F4715C4604}" presName="sibTrans" presStyleLbl="sibTrans1D1" presStyleIdx="0" presStyleCnt="2"/>
      <dgm:spPr/>
    </dgm:pt>
    <dgm:pt modelId="{A341D23B-85D1-418D-BED3-B92B385CD27F}" type="pres">
      <dgm:prSet presAssocID="{003955E5-E402-4896-88BF-77CC1FE9C112}" presName="node" presStyleLbl="node1" presStyleIdx="1" presStyleCnt="2">
        <dgm:presLayoutVars>
          <dgm:bulletEnabled val="1"/>
        </dgm:presLayoutVars>
      </dgm:prSet>
      <dgm:spPr/>
    </dgm:pt>
    <dgm:pt modelId="{C1A16046-000A-406C-BCD5-29C7C3DB8ABF}" type="pres">
      <dgm:prSet presAssocID="{003955E5-E402-4896-88BF-77CC1FE9C112}" presName="spNode" presStyleCnt="0"/>
      <dgm:spPr/>
    </dgm:pt>
    <dgm:pt modelId="{B492CE70-D6EA-41F1-AD87-03902446A594}" type="pres">
      <dgm:prSet presAssocID="{208C5B5D-D02A-46ED-A4CD-CBF5DA5AF7B7}" presName="sibTrans" presStyleLbl="sibTrans1D1" presStyleIdx="1" presStyleCnt="2"/>
      <dgm:spPr/>
    </dgm:pt>
  </dgm:ptLst>
  <dgm:cxnLst>
    <dgm:cxn modelId="{12C8B76E-BFF4-462E-A7D1-2D6325762AB6}" type="presOf" srcId="{003955E5-E402-4896-88BF-77CC1FE9C112}" destId="{A341D23B-85D1-418D-BED3-B92B385CD27F}" srcOrd="0" destOrd="0" presId="urn:microsoft.com/office/officeart/2005/8/layout/cycle5"/>
    <dgm:cxn modelId="{FB9F5D84-F09D-4915-A12A-9C8190AE6EB5}" type="presOf" srcId="{106C24AB-F351-438D-8315-32F4715C4604}" destId="{5D782E48-E567-4BBD-9532-9F9EE9E95567}" srcOrd="0" destOrd="0" presId="urn:microsoft.com/office/officeart/2005/8/layout/cycle5"/>
    <dgm:cxn modelId="{B58CA98E-CBCB-4CA7-9238-EEF5EC8A22FA}" type="presOf" srcId="{208C5B5D-D02A-46ED-A4CD-CBF5DA5AF7B7}" destId="{B492CE70-D6EA-41F1-AD87-03902446A594}" srcOrd="0" destOrd="0" presId="urn:microsoft.com/office/officeart/2005/8/layout/cycle5"/>
    <dgm:cxn modelId="{3262EBAA-E57F-4DC0-AE67-E793FE2834CF}" type="presOf" srcId="{D29CC3B5-EC88-484D-9A8B-94711B784C16}" destId="{FA5D9414-AADF-4597-9846-A6889055E71C}" srcOrd="0" destOrd="0" presId="urn:microsoft.com/office/officeart/2005/8/layout/cycle5"/>
    <dgm:cxn modelId="{184B7CAD-D782-4A6B-A31A-DE1E6A9758FE}" srcId="{22982046-871E-4AAE-B6B4-48C2E99B6284}" destId="{D29CC3B5-EC88-484D-9A8B-94711B784C16}" srcOrd="0" destOrd="0" parTransId="{0A8D1D70-1BBF-4913-B594-46E236592D90}" sibTransId="{106C24AB-F351-438D-8315-32F4715C4604}"/>
    <dgm:cxn modelId="{999EE0E0-588C-4812-A961-785AC8767A42}" srcId="{22982046-871E-4AAE-B6B4-48C2E99B6284}" destId="{003955E5-E402-4896-88BF-77CC1FE9C112}" srcOrd="1" destOrd="0" parTransId="{4BCE6AB3-5B27-4A93-9203-8D634599C5D5}" sibTransId="{208C5B5D-D02A-46ED-A4CD-CBF5DA5AF7B7}"/>
    <dgm:cxn modelId="{CDD2A7EE-292D-43EB-9B46-C41395848615}" type="presOf" srcId="{22982046-871E-4AAE-B6B4-48C2E99B6284}" destId="{2D64BDDE-4A21-4D13-8062-681B397BDF70}" srcOrd="0" destOrd="0" presId="urn:microsoft.com/office/officeart/2005/8/layout/cycle5"/>
    <dgm:cxn modelId="{EF135114-F337-4808-AE03-20854644764B}" type="presParOf" srcId="{2D64BDDE-4A21-4D13-8062-681B397BDF70}" destId="{FA5D9414-AADF-4597-9846-A6889055E71C}" srcOrd="0" destOrd="0" presId="urn:microsoft.com/office/officeart/2005/8/layout/cycle5"/>
    <dgm:cxn modelId="{B69E89E1-3B4D-437D-A745-C086F5ABAF75}" type="presParOf" srcId="{2D64BDDE-4A21-4D13-8062-681B397BDF70}" destId="{C49185BF-9974-4F39-96FD-7A14FF682837}" srcOrd="1" destOrd="0" presId="urn:microsoft.com/office/officeart/2005/8/layout/cycle5"/>
    <dgm:cxn modelId="{3EE57809-82B2-4015-8D86-308EA6AB127F}" type="presParOf" srcId="{2D64BDDE-4A21-4D13-8062-681B397BDF70}" destId="{5D782E48-E567-4BBD-9532-9F9EE9E95567}" srcOrd="2" destOrd="0" presId="urn:microsoft.com/office/officeart/2005/8/layout/cycle5"/>
    <dgm:cxn modelId="{AA359C77-8798-4FCB-84DF-C46BBFEC4E36}" type="presParOf" srcId="{2D64BDDE-4A21-4D13-8062-681B397BDF70}" destId="{A341D23B-85D1-418D-BED3-B92B385CD27F}" srcOrd="3" destOrd="0" presId="urn:microsoft.com/office/officeart/2005/8/layout/cycle5"/>
    <dgm:cxn modelId="{D7FB91A2-6817-4473-B230-FAD5E9A99C0A}" type="presParOf" srcId="{2D64BDDE-4A21-4D13-8062-681B397BDF70}" destId="{C1A16046-000A-406C-BCD5-29C7C3DB8ABF}" srcOrd="4" destOrd="0" presId="urn:microsoft.com/office/officeart/2005/8/layout/cycle5"/>
    <dgm:cxn modelId="{A6937794-9D2F-4F7A-9F9B-73D016066BEC}" type="presParOf" srcId="{2D64BDDE-4A21-4D13-8062-681B397BDF70}" destId="{B492CE70-D6EA-41F1-AD87-03902446A594}" srcOrd="5"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16F662-C89C-49FE-A03E-775D8A39B7A1}" type="doc">
      <dgm:prSet loTypeId="urn:microsoft.com/office/officeart/2008/layout/LinedList" loCatId="hierarchy" qsTypeId="urn:microsoft.com/office/officeart/2005/8/quickstyle/simple1" qsCatId="simple" csTypeId="urn:microsoft.com/office/officeart/2005/8/colors/accent1_2" csCatId="accent1" phldr="1"/>
      <dgm:spPr/>
      <dgm:t>
        <a:bodyPr/>
        <a:lstStyle/>
        <a:p>
          <a:endParaRPr lang="en-US"/>
        </a:p>
      </dgm:t>
    </dgm:pt>
    <dgm:pt modelId="{BA3506C3-BCCA-4750-A77F-4F61313F3DAF}">
      <dgm:prSet phldrT="[Text]"/>
      <dgm:spPr/>
      <dgm:t>
        <a:bodyPr/>
        <a:lstStyle/>
        <a:p>
          <a:endParaRPr lang="en-US" dirty="0">
            <a:solidFill>
              <a:schemeClr val="accent2"/>
            </a:solidFill>
          </a:endParaRPr>
        </a:p>
      </dgm:t>
    </dgm:pt>
    <dgm:pt modelId="{832A8F91-CEEA-419C-B19C-779ABE3E1B8D}" type="parTrans" cxnId="{D3F57AD5-0EB3-45E7-9F88-21FCE2B0A0C8}">
      <dgm:prSet/>
      <dgm:spPr/>
      <dgm:t>
        <a:bodyPr/>
        <a:lstStyle/>
        <a:p>
          <a:endParaRPr lang="en-US"/>
        </a:p>
      </dgm:t>
    </dgm:pt>
    <dgm:pt modelId="{C68143E8-C769-48B6-B722-0AE275613B69}" type="sibTrans" cxnId="{D3F57AD5-0EB3-45E7-9F88-21FCE2B0A0C8}">
      <dgm:prSet/>
      <dgm:spPr/>
      <dgm:t>
        <a:bodyPr/>
        <a:lstStyle/>
        <a:p>
          <a:endParaRPr lang="en-US"/>
        </a:p>
      </dgm:t>
    </dgm:pt>
    <dgm:pt modelId="{273EB08B-DFC1-41AA-B61B-5EDDE2BD0E00}">
      <dgm:prSet phldrT="[Text]"/>
      <dgm:spPr/>
      <dgm:t>
        <a:bodyPr/>
        <a:lstStyle/>
        <a:p>
          <a:r>
            <a:rPr lang="en-US" dirty="0">
              <a:solidFill>
                <a:schemeClr val="accent1">
                  <a:lumMod val="50000"/>
                </a:schemeClr>
              </a:solidFill>
            </a:rPr>
            <a:t>Key Authors</a:t>
          </a:r>
        </a:p>
      </dgm:t>
    </dgm:pt>
    <dgm:pt modelId="{8DBFE19F-358A-4D11-81C6-9EDB78F29718}" type="parTrans" cxnId="{E45688A4-B8B6-446B-A56E-EA7C9805FC74}">
      <dgm:prSet/>
      <dgm:spPr/>
      <dgm:t>
        <a:bodyPr/>
        <a:lstStyle/>
        <a:p>
          <a:endParaRPr lang="en-US"/>
        </a:p>
      </dgm:t>
    </dgm:pt>
    <dgm:pt modelId="{327976C9-6159-441C-8A1A-619FCDA44BB4}" type="sibTrans" cxnId="{E45688A4-B8B6-446B-A56E-EA7C9805FC74}">
      <dgm:prSet/>
      <dgm:spPr/>
      <dgm:t>
        <a:bodyPr/>
        <a:lstStyle/>
        <a:p>
          <a:endParaRPr lang="en-US"/>
        </a:p>
      </dgm:t>
    </dgm:pt>
    <dgm:pt modelId="{D022B45A-641B-4487-90C7-EAD8DD0E1053}">
      <dgm:prSet phldrT="[Text]"/>
      <dgm:spPr/>
      <dgm:t>
        <a:bodyPr/>
        <a:lstStyle/>
        <a:p>
          <a:r>
            <a:rPr lang="en-US" dirty="0">
              <a:solidFill>
                <a:schemeClr val="accent2"/>
              </a:solidFill>
            </a:rPr>
            <a:t>Case Studies</a:t>
          </a:r>
        </a:p>
      </dgm:t>
    </dgm:pt>
    <dgm:pt modelId="{4C882D1F-3A9D-4948-A020-D1474A9EAD2E}" type="parTrans" cxnId="{C6965187-EE4F-459B-950A-A58A1C8E7F55}">
      <dgm:prSet/>
      <dgm:spPr/>
      <dgm:t>
        <a:bodyPr/>
        <a:lstStyle/>
        <a:p>
          <a:endParaRPr lang="en-US"/>
        </a:p>
      </dgm:t>
    </dgm:pt>
    <dgm:pt modelId="{D50166DE-B073-455E-94A7-3B2B54FC742D}" type="sibTrans" cxnId="{C6965187-EE4F-459B-950A-A58A1C8E7F55}">
      <dgm:prSet/>
      <dgm:spPr/>
      <dgm:t>
        <a:bodyPr/>
        <a:lstStyle/>
        <a:p>
          <a:endParaRPr lang="en-US"/>
        </a:p>
      </dgm:t>
    </dgm:pt>
    <dgm:pt modelId="{C23721D2-D171-4C62-8862-D421BBA890F5}">
      <dgm:prSet phldrT="[Text]"/>
      <dgm:spPr/>
      <dgm:t>
        <a:bodyPr/>
        <a:lstStyle/>
        <a:p>
          <a:r>
            <a:rPr lang="en-US" dirty="0">
              <a:solidFill>
                <a:schemeClr val="accent1">
                  <a:lumMod val="50000"/>
                </a:schemeClr>
              </a:solidFill>
            </a:rPr>
            <a:t>Critique</a:t>
          </a:r>
        </a:p>
      </dgm:t>
    </dgm:pt>
    <dgm:pt modelId="{C4AF80E1-D6D7-455D-BC87-3576BCB06585}" type="parTrans" cxnId="{61BCA284-16E2-4F31-8C74-2C49F0E3108F}">
      <dgm:prSet/>
      <dgm:spPr/>
      <dgm:t>
        <a:bodyPr/>
        <a:lstStyle/>
        <a:p>
          <a:endParaRPr lang="en-US"/>
        </a:p>
      </dgm:t>
    </dgm:pt>
    <dgm:pt modelId="{6F435AF3-8668-4141-8450-5332095C83C6}" type="sibTrans" cxnId="{61BCA284-16E2-4F31-8C74-2C49F0E3108F}">
      <dgm:prSet/>
      <dgm:spPr/>
      <dgm:t>
        <a:bodyPr/>
        <a:lstStyle/>
        <a:p>
          <a:endParaRPr lang="en-US"/>
        </a:p>
      </dgm:t>
    </dgm:pt>
    <dgm:pt modelId="{533B2B94-3DFB-4951-BF0F-3E2BB3E2BDE9}" type="pres">
      <dgm:prSet presAssocID="{6216F662-C89C-49FE-A03E-775D8A39B7A1}" presName="vert0" presStyleCnt="0">
        <dgm:presLayoutVars>
          <dgm:dir/>
          <dgm:animOne val="branch"/>
          <dgm:animLvl val="lvl"/>
        </dgm:presLayoutVars>
      </dgm:prSet>
      <dgm:spPr/>
    </dgm:pt>
    <dgm:pt modelId="{CB469557-B132-4FE1-8EE2-377E8EC26C90}" type="pres">
      <dgm:prSet presAssocID="{BA3506C3-BCCA-4750-A77F-4F61313F3DAF}" presName="thickLine" presStyleLbl="alignNode1" presStyleIdx="0" presStyleCnt="1"/>
      <dgm:spPr/>
    </dgm:pt>
    <dgm:pt modelId="{1A551EAB-4491-4014-8432-FF6AD9235EA1}" type="pres">
      <dgm:prSet presAssocID="{BA3506C3-BCCA-4750-A77F-4F61313F3DAF}" presName="horz1" presStyleCnt="0"/>
      <dgm:spPr/>
    </dgm:pt>
    <dgm:pt modelId="{BD83EDF2-4771-4313-9FD9-28B1D2F4B2C4}" type="pres">
      <dgm:prSet presAssocID="{BA3506C3-BCCA-4750-A77F-4F61313F3DAF}" presName="tx1" presStyleLbl="revTx" presStyleIdx="0" presStyleCnt="4"/>
      <dgm:spPr/>
    </dgm:pt>
    <dgm:pt modelId="{50DB5DD6-C20D-413B-AE4A-8DEBC468F8A3}" type="pres">
      <dgm:prSet presAssocID="{BA3506C3-BCCA-4750-A77F-4F61313F3DAF}" presName="vert1" presStyleCnt="0"/>
      <dgm:spPr/>
    </dgm:pt>
    <dgm:pt modelId="{F31C3BF4-6921-4400-B825-B77BB9FB68FC}" type="pres">
      <dgm:prSet presAssocID="{273EB08B-DFC1-41AA-B61B-5EDDE2BD0E00}" presName="vertSpace2a" presStyleCnt="0"/>
      <dgm:spPr/>
    </dgm:pt>
    <dgm:pt modelId="{1AB349DE-B9D5-4250-A5BF-6FF4655DD1CE}" type="pres">
      <dgm:prSet presAssocID="{273EB08B-DFC1-41AA-B61B-5EDDE2BD0E00}" presName="horz2" presStyleCnt="0"/>
      <dgm:spPr/>
    </dgm:pt>
    <dgm:pt modelId="{28643989-C5FB-4461-B6B1-88FFD22C6726}" type="pres">
      <dgm:prSet presAssocID="{273EB08B-DFC1-41AA-B61B-5EDDE2BD0E00}" presName="horzSpace2" presStyleCnt="0"/>
      <dgm:spPr/>
    </dgm:pt>
    <dgm:pt modelId="{8F678D1B-289E-4518-B6A0-5A0068541FE1}" type="pres">
      <dgm:prSet presAssocID="{273EB08B-DFC1-41AA-B61B-5EDDE2BD0E00}" presName="tx2" presStyleLbl="revTx" presStyleIdx="1" presStyleCnt="4"/>
      <dgm:spPr/>
    </dgm:pt>
    <dgm:pt modelId="{E7728539-E445-4339-9182-2E851B67FB6D}" type="pres">
      <dgm:prSet presAssocID="{273EB08B-DFC1-41AA-B61B-5EDDE2BD0E00}" presName="vert2" presStyleCnt="0"/>
      <dgm:spPr/>
    </dgm:pt>
    <dgm:pt modelId="{08E8E500-2C76-4A30-B22D-90DDE4194612}" type="pres">
      <dgm:prSet presAssocID="{273EB08B-DFC1-41AA-B61B-5EDDE2BD0E00}" presName="thinLine2b" presStyleLbl="callout" presStyleIdx="0" presStyleCnt="3"/>
      <dgm:spPr/>
    </dgm:pt>
    <dgm:pt modelId="{184A882A-A15B-4B8F-B136-A0F90946B8B9}" type="pres">
      <dgm:prSet presAssocID="{273EB08B-DFC1-41AA-B61B-5EDDE2BD0E00}" presName="vertSpace2b" presStyleCnt="0"/>
      <dgm:spPr/>
    </dgm:pt>
    <dgm:pt modelId="{7D362E56-15A1-4412-98FD-2DD23FDB41D7}" type="pres">
      <dgm:prSet presAssocID="{D022B45A-641B-4487-90C7-EAD8DD0E1053}" presName="horz2" presStyleCnt="0"/>
      <dgm:spPr/>
    </dgm:pt>
    <dgm:pt modelId="{233AC731-C1A2-4605-BA74-0C9754B072CC}" type="pres">
      <dgm:prSet presAssocID="{D022B45A-641B-4487-90C7-EAD8DD0E1053}" presName="horzSpace2" presStyleCnt="0"/>
      <dgm:spPr/>
    </dgm:pt>
    <dgm:pt modelId="{60B77691-D6CC-45EC-A6F8-1D92F6E7D578}" type="pres">
      <dgm:prSet presAssocID="{D022B45A-641B-4487-90C7-EAD8DD0E1053}" presName="tx2" presStyleLbl="revTx" presStyleIdx="2" presStyleCnt="4"/>
      <dgm:spPr/>
    </dgm:pt>
    <dgm:pt modelId="{F6601E1C-C087-4314-80D5-A321C54B1394}" type="pres">
      <dgm:prSet presAssocID="{D022B45A-641B-4487-90C7-EAD8DD0E1053}" presName="vert2" presStyleCnt="0"/>
      <dgm:spPr/>
    </dgm:pt>
    <dgm:pt modelId="{C312E786-C565-4BE1-A42D-753AEFF5C73E}" type="pres">
      <dgm:prSet presAssocID="{D022B45A-641B-4487-90C7-EAD8DD0E1053}" presName="thinLine2b" presStyleLbl="callout" presStyleIdx="1" presStyleCnt="3"/>
      <dgm:spPr/>
    </dgm:pt>
    <dgm:pt modelId="{DF047349-A164-4D20-8AE1-550124F976EA}" type="pres">
      <dgm:prSet presAssocID="{D022B45A-641B-4487-90C7-EAD8DD0E1053}" presName="vertSpace2b" presStyleCnt="0"/>
      <dgm:spPr/>
    </dgm:pt>
    <dgm:pt modelId="{695FA85E-A1F8-4410-A982-B6FF092D2A63}" type="pres">
      <dgm:prSet presAssocID="{C23721D2-D171-4C62-8862-D421BBA890F5}" presName="horz2" presStyleCnt="0"/>
      <dgm:spPr/>
    </dgm:pt>
    <dgm:pt modelId="{6BC8B200-19A5-4A11-8C88-1B94391D049F}" type="pres">
      <dgm:prSet presAssocID="{C23721D2-D171-4C62-8862-D421BBA890F5}" presName="horzSpace2" presStyleCnt="0"/>
      <dgm:spPr/>
    </dgm:pt>
    <dgm:pt modelId="{DAC8D3E7-970C-40AA-BEA4-C772221D4E44}" type="pres">
      <dgm:prSet presAssocID="{C23721D2-D171-4C62-8862-D421BBA890F5}" presName="tx2" presStyleLbl="revTx" presStyleIdx="3" presStyleCnt="4"/>
      <dgm:spPr/>
    </dgm:pt>
    <dgm:pt modelId="{0865C6B9-C4C0-4FA1-8E2F-27C1CDC69152}" type="pres">
      <dgm:prSet presAssocID="{C23721D2-D171-4C62-8862-D421BBA890F5}" presName="vert2" presStyleCnt="0"/>
      <dgm:spPr/>
    </dgm:pt>
    <dgm:pt modelId="{EEB7832D-4BFC-4728-8E38-0FBD67209AD0}" type="pres">
      <dgm:prSet presAssocID="{C23721D2-D171-4C62-8862-D421BBA890F5}" presName="thinLine2b" presStyleLbl="callout" presStyleIdx="2" presStyleCnt="3"/>
      <dgm:spPr/>
    </dgm:pt>
    <dgm:pt modelId="{1D47AC6C-0D26-403E-AE60-1B8CF11561F1}" type="pres">
      <dgm:prSet presAssocID="{C23721D2-D171-4C62-8862-D421BBA890F5}" presName="vertSpace2b" presStyleCnt="0"/>
      <dgm:spPr/>
    </dgm:pt>
  </dgm:ptLst>
  <dgm:cxnLst>
    <dgm:cxn modelId="{C4FC2003-E928-471B-A228-1E3A86F0F936}" type="presOf" srcId="{6216F662-C89C-49FE-A03E-775D8A39B7A1}" destId="{533B2B94-3DFB-4951-BF0F-3E2BB3E2BDE9}" srcOrd="0" destOrd="0" presId="urn:microsoft.com/office/officeart/2008/layout/LinedList"/>
    <dgm:cxn modelId="{F220AB2F-EA0B-4B41-8177-AE7A0B10323F}" type="presOf" srcId="{273EB08B-DFC1-41AA-B61B-5EDDE2BD0E00}" destId="{8F678D1B-289E-4518-B6A0-5A0068541FE1}" srcOrd="0" destOrd="0" presId="urn:microsoft.com/office/officeart/2008/layout/LinedList"/>
    <dgm:cxn modelId="{44063D4D-84D8-4A2B-A39F-2D0762247ACA}" type="presOf" srcId="{BA3506C3-BCCA-4750-A77F-4F61313F3DAF}" destId="{BD83EDF2-4771-4313-9FD9-28B1D2F4B2C4}" srcOrd="0" destOrd="0" presId="urn:microsoft.com/office/officeart/2008/layout/LinedList"/>
    <dgm:cxn modelId="{163CB381-5A70-4913-8F9D-B4DCD7950712}" type="presOf" srcId="{C23721D2-D171-4C62-8862-D421BBA890F5}" destId="{DAC8D3E7-970C-40AA-BEA4-C772221D4E44}" srcOrd="0" destOrd="0" presId="urn:microsoft.com/office/officeart/2008/layout/LinedList"/>
    <dgm:cxn modelId="{61BCA284-16E2-4F31-8C74-2C49F0E3108F}" srcId="{BA3506C3-BCCA-4750-A77F-4F61313F3DAF}" destId="{C23721D2-D171-4C62-8862-D421BBA890F5}" srcOrd="2" destOrd="0" parTransId="{C4AF80E1-D6D7-455D-BC87-3576BCB06585}" sibTransId="{6F435AF3-8668-4141-8450-5332095C83C6}"/>
    <dgm:cxn modelId="{C6965187-EE4F-459B-950A-A58A1C8E7F55}" srcId="{BA3506C3-BCCA-4750-A77F-4F61313F3DAF}" destId="{D022B45A-641B-4487-90C7-EAD8DD0E1053}" srcOrd="1" destOrd="0" parTransId="{4C882D1F-3A9D-4948-A020-D1474A9EAD2E}" sibTransId="{D50166DE-B073-455E-94A7-3B2B54FC742D}"/>
    <dgm:cxn modelId="{1CBCF28F-A393-4E2D-B42C-D3115AD9992E}" type="presOf" srcId="{D022B45A-641B-4487-90C7-EAD8DD0E1053}" destId="{60B77691-D6CC-45EC-A6F8-1D92F6E7D578}" srcOrd="0" destOrd="0" presId="urn:microsoft.com/office/officeart/2008/layout/LinedList"/>
    <dgm:cxn modelId="{E45688A4-B8B6-446B-A56E-EA7C9805FC74}" srcId="{BA3506C3-BCCA-4750-A77F-4F61313F3DAF}" destId="{273EB08B-DFC1-41AA-B61B-5EDDE2BD0E00}" srcOrd="0" destOrd="0" parTransId="{8DBFE19F-358A-4D11-81C6-9EDB78F29718}" sibTransId="{327976C9-6159-441C-8A1A-619FCDA44BB4}"/>
    <dgm:cxn modelId="{D3F57AD5-0EB3-45E7-9F88-21FCE2B0A0C8}" srcId="{6216F662-C89C-49FE-A03E-775D8A39B7A1}" destId="{BA3506C3-BCCA-4750-A77F-4F61313F3DAF}" srcOrd="0" destOrd="0" parTransId="{832A8F91-CEEA-419C-B19C-779ABE3E1B8D}" sibTransId="{C68143E8-C769-48B6-B722-0AE275613B69}"/>
    <dgm:cxn modelId="{EC3E78EC-C9DE-4950-8663-9775D78B85D0}" type="presParOf" srcId="{533B2B94-3DFB-4951-BF0F-3E2BB3E2BDE9}" destId="{CB469557-B132-4FE1-8EE2-377E8EC26C90}" srcOrd="0" destOrd="0" presId="urn:microsoft.com/office/officeart/2008/layout/LinedList"/>
    <dgm:cxn modelId="{B25B5AC5-05B7-4397-9238-75273F426BAC}" type="presParOf" srcId="{533B2B94-3DFB-4951-BF0F-3E2BB3E2BDE9}" destId="{1A551EAB-4491-4014-8432-FF6AD9235EA1}" srcOrd="1" destOrd="0" presId="urn:microsoft.com/office/officeart/2008/layout/LinedList"/>
    <dgm:cxn modelId="{16AA0750-6AEC-43B5-8F4C-5D30AEDB35C7}" type="presParOf" srcId="{1A551EAB-4491-4014-8432-FF6AD9235EA1}" destId="{BD83EDF2-4771-4313-9FD9-28B1D2F4B2C4}" srcOrd="0" destOrd="0" presId="urn:microsoft.com/office/officeart/2008/layout/LinedList"/>
    <dgm:cxn modelId="{5B870AFD-A724-4086-85A6-379C9016EEC9}" type="presParOf" srcId="{1A551EAB-4491-4014-8432-FF6AD9235EA1}" destId="{50DB5DD6-C20D-413B-AE4A-8DEBC468F8A3}" srcOrd="1" destOrd="0" presId="urn:microsoft.com/office/officeart/2008/layout/LinedList"/>
    <dgm:cxn modelId="{CE2E0BD2-8751-4201-BEA2-CFD123398984}" type="presParOf" srcId="{50DB5DD6-C20D-413B-AE4A-8DEBC468F8A3}" destId="{F31C3BF4-6921-4400-B825-B77BB9FB68FC}" srcOrd="0" destOrd="0" presId="urn:microsoft.com/office/officeart/2008/layout/LinedList"/>
    <dgm:cxn modelId="{7EB59B15-848E-41E3-B489-99B7F2477A9E}" type="presParOf" srcId="{50DB5DD6-C20D-413B-AE4A-8DEBC468F8A3}" destId="{1AB349DE-B9D5-4250-A5BF-6FF4655DD1CE}" srcOrd="1" destOrd="0" presId="urn:microsoft.com/office/officeart/2008/layout/LinedList"/>
    <dgm:cxn modelId="{F9C64422-2EC2-4556-B863-1C039A6B5C99}" type="presParOf" srcId="{1AB349DE-B9D5-4250-A5BF-6FF4655DD1CE}" destId="{28643989-C5FB-4461-B6B1-88FFD22C6726}" srcOrd="0" destOrd="0" presId="urn:microsoft.com/office/officeart/2008/layout/LinedList"/>
    <dgm:cxn modelId="{68A0FC95-D9CC-4C9F-BB68-8C7419286164}" type="presParOf" srcId="{1AB349DE-B9D5-4250-A5BF-6FF4655DD1CE}" destId="{8F678D1B-289E-4518-B6A0-5A0068541FE1}" srcOrd="1" destOrd="0" presId="urn:microsoft.com/office/officeart/2008/layout/LinedList"/>
    <dgm:cxn modelId="{44375E66-86B7-4388-9D6A-9CF5FE270628}" type="presParOf" srcId="{1AB349DE-B9D5-4250-A5BF-6FF4655DD1CE}" destId="{E7728539-E445-4339-9182-2E851B67FB6D}" srcOrd="2" destOrd="0" presId="urn:microsoft.com/office/officeart/2008/layout/LinedList"/>
    <dgm:cxn modelId="{CC34AEFE-4FCA-4DBC-8D81-A27C7AF701BB}" type="presParOf" srcId="{50DB5DD6-C20D-413B-AE4A-8DEBC468F8A3}" destId="{08E8E500-2C76-4A30-B22D-90DDE4194612}" srcOrd="2" destOrd="0" presId="urn:microsoft.com/office/officeart/2008/layout/LinedList"/>
    <dgm:cxn modelId="{F900D2CD-ED25-48DC-958D-A98829538B60}" type="presParOf" srcId="{50DB5DD6-C20D-413B-AE4A-8DEBC468F8A3}" destId="{184A882A-A15B-4B8F-B136-A0F90946B8B9}" srcOrd="3" destOrd="0" presId="urn:microsoft.com/office/officeart/2008/layout/LinedList"/>
    <dgm:cxn modelId="{CB144A98-538A-4F05-B6A0-4F6CBE5FF741}" type="presParOf" srcId="{50DB5DD6-C20D-413B-AE4A-8DEBC468F8A3}" destId="{7D362E56-15A1-4412-98FD-2DD23FDB41D7}" srcOrd="4" destOrd="0" presId="urn:microsoft.com/office/officeart/2008/layout/LinedList"/>
    <dgm:cxn modelId="{B1E84B08-2C89-4BB7-92D4-7F42814D2486}" type="presParOf" srcId="{7D362E56-15A1-4412-98FD-2DD23FDB41D7}" destId="{233AC731-C1A2-4605-BA74-0C9754B072CC}" srcOrd="0" destOrd="0" presId="urn:microsoft.com/office/officeart/2008/layout/LinedList"/>
    <dgm:cxn modelId="{B8966CB6-B97E-470A-8E63-A29E7EAE1E08}" type="presParOf" srcId="{7D362E56-15A1-4412-98FD-2DD23FDB41D7}" destId="{60B77691-D6CC-45EC-A6F8-1D92F6E7D578}" srcOrd="1" destOrd="0" presId="urn:microsoft.com/office/officeart/2008/layout/LinedList"/>
    <dgm:cxn modelId="{6DFC7A5F-87C7-4F94-8834-E6627C966227}" type="presParOf" srcId="{7D362E56-15A1-4412-98FD-2DD23FDB41D7}" destId="{F6601E1C-C087-4314-80D5-A321C54B1394}" srcOrd="2" destOrd="0" presId="urn:microsoft.com/office/officeart/2008/layout/LinedList"/>
    <dgm:cxn modelId="{97F6A711-C256-4C84-9E24-35A00DFD86B6}" type="presParOf" srcId="{50DB5DD6-C20D-413B-AE4A-8DEBC468F8A3}" destId="{C312E786-C565-4BE1-A42D-753AEFF5C73E}" srcOrd="5" destOrd="0" presId="urn:microsoft.com/office/officeart/2008/layout/LinedList"/>
    <dgm:cxn modelId="{2F4372FC-1DCA-4263-9572-0C486EC9E1A6}" type="presParOf" srcId="{50DB5DD6-C20D-413B-AE4A-8DEBC468F8A3}" destId="{DF047349-A164-4D20-8AE1-550124F976EA}" srcOrd="6" destOrd="0" presId="urn:microsoft.com/office/officeart/2008/layout/LinedList"/>
    <dgm:cxn modelId="{C23ACDD1-BBCD-4A4D-8FAF-AFCED8B2F080}" type="presParOf" srcId="{50DB5DD6-C20D-413B-AE4A-8DEBC468F8A3}" destId="{695FA85E-A1F8-4410-A982-B6FF092D2A63}" srcOrd="7" destOrd="0" presId="urn:microsoft.com/office/officeart/2008/layout/LinedList"/>
    <dgm:cxn modelId="{F8EC1A59-2B38-4FC5-91A3-34E062FEEC60}" type="presParOf" srcId="{695FA85E-A1F8-4410-A982-B6FF092D2A63}" destId="{6BC8B200-19A5-4A11-8C88-1B94391D049F}" srcOrd="0" destOrd="0" presId="urn:microsoft.com/office/officeart/2008/layout/LinedList"/>
    <dgm:cxn modelId="{8D0E6E0A-E535-4C23-8674-183769A8F235}" type="presParOf" srcId="{695FA85E-A1F8-4410-A982-B6FF092D2A63}" destId="{DAC8D3E7-970C-40AA-BEA4-C772221D4E44}" srcOrd="1" destOrd="0" presId="urn:microsoft.com/office/officeart/2008/layout/LinedList"/>
    <dgm:cxn modelId="{4CC436BC-75AF-4298-99E1-FD95F0F6DCC2}" type="presParOf" srcId="{695FA85E-A1F8-4410-A982-B6FF092D2A63}" destId="{0865C6B9-C4C0-4FA1-8E2F-27C1CDC69152}" srcOrd="2" destOrd="0" presId="urn:microsoft.com/office/officeart/2008/layout/LinedList"/>
    <dgm:cxn modelId="{C3A78A8D-30C3-4FF8-AAAF-654B84D578E9}" type="presParOf" srcId="{50DB5DD6-C20D-413B-AE4A-8DEBC468F8A3}" destId="{EEB7832D-4BFC-4728-8E38-0FBD67209AD0}" srcOrd="8" destOrd="0" presId="urn:microsoft.com/office/officeart/2008/layout/LinedList"/>
    <dgm:cxn modelId="{29782AC0-1609-4078-B173-33090A5482AB}" type="presParOf" srcId="{50DB5DD6-C20D-413B-AE4A-8DEBC468F8A3}" destId="{1D47AC6C-0D26-403E-AE60-1B8CF11561F1}" srcOrd="9"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E63D8A-11FF-4533-B4C3-47185AC75BD8}"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BDE5B46C-17BB-40E9-A18F-8F359A11BD29}">
      <dgm:prSet custT="1"/>
      <dgm:spPr/>
      <dgm:t>
        <a:bodyPr/>
        <a:lstStyle/>
        <a:p>
          <a:r>
            <a:rPr lang="en-US" sz="3600" dirty="0"/>
            <a:t>Fictitious Account</a:t>
          </a:r>
        </a:p>
      </dgm:t>
    </dgm:pt>
    <dgm:pt modelId="{F6C325F7-3EA5-442C-B67E-12CBE328E250}" type="parTrans" cxnId="{8E4D81E0-669B-4EAE-84EB-62DD3E6C7633}">
      <dgm:prSet/>
      <dgm:spPr/>
      <dgm:t>
        <a:bodyPr/>
        <a:lstStyle/>
        <a:p>
          <a:endParaRPr lang="en-US"/>
        </a:p>
      </dgm:t>
    </dgm:pt>
    <dgm:pt modelId="{DBF69D73-4285-4EDF-ACF4-561E2D7FB475}" type="sibTrans" cxnId="{8E4D81E0-669B-4EAE-84EB-62DD3E6C7633}">
      <dgm:prSet/>
      <dgm:spPr/>
      <dgm:t>
        <a:bodyPr/>
        <a:lstStyle/>
        <a:p>
          <a:endParaRPr lang="en-US"/>
        </a:p>
      </dgm:t>
    </dgm:pt>
    <dgm:pt modelId="{B156F857-111C-4F99-B7C4-2EDC36F9CCC6}">
      <dgm:prSet/>
      <dgm:spPr>
        <a:solidFill>
          <a:schemeClr val="accent2"/>
        </a:solidFill>
      </dgm:spPr>
      <dgm:t>
        <a:bodyPr/>
        <a:lstStyle/>
        <a:p>
          <a:r>
            <a:rPr lang="en-US" dirty="0"/>
            <a:t>Fehling 1989: Argues that Herodotus’ account of the Scythians is fictious, and is only a literary device (p. 41-49)</a:t>
          </a:r>
        </a:p>
      </dgm:t>
    </dgm:pt>
    <dgm:pt modelId="{C84A768F-11DC-43A8-B07D-13601B836733}" type="parTrans" cxnId="{726BBF23-988E-4984-BF0B-68E143A6C24E}">
      <dgm:prSet/>
      <dgm:spPr/>
      <dgm:t>
        <a:bodyPr/>
        <a:lstStyle/>
        <a:p>
          <a:endParaRPr lang="en-US"/>
        </a:p>
      </dgm:t>
    </dgm:pt>
    <dgm:pt modelId="{95D6E8B0-20FE-4A23-90CC-EEE842A9449F}" type="sibTrans" cxnId="{726BBF23-988E-4984-BF0B-68E143A6C24E}">
      <dgm:prSet/>
      <dgm:spPr/>
      <dgm:t>
        <a:bodyPr/>
        <a:lstStyle/>
        <a:p>
          <a:endParaRPr lang="en-US"/>
        </a:p>
      </dgm:t>
    </dgm:pt>
    <dgm:pt modelId="{92376D36-77D9-40E1-B277-CBC77819419E}">
      <dgm:prSet/>
      <dgm:spPr>
        <a:solidFill>
          <a:schemeClr val="accent2"/>
        </a:solidFill>
      </dgm:spPr>
      <dgm:t>
        <a:bodyPr/>
        <a:lstStyle/>
        <a:p>
          <a:r>
            <a:rPr lang="en-US" dirty="0"/>
            <a:t>Hartog 1988: Argues that the </a:t>
          </a:r>
          <a:r>
            <a:rPr lang="en-US" i="1" dirty="0"/>
            <a:t>Histories </a:t>
          </a:r>
          <a:r>
            <a:rPr lang="en-US" i="0" dirty="0"/>
            <a:t> is a collection of Myths.  Dismissing ‘external’ evidence, declares Scythians are a ‘signifier’ and a ‘representation of the other’ (p. 3-8)</a:t>
          </a:r>
          <a:endParaRPr lang="en-US" dirty="0"/>
        </a:p>
      </dgm:t>
    </dgm:pt>
    <dgm:pt modelId="{3F619B1F-1AD1-475A-9C5A-F745B1B5D280}" type="parTrans" cxnId="{AE58CDCE-7B0C-4C89-B547-256585CA05D9}">
      <dgm:prSet/>
      <dgm:spPr/>
      <dgm:t>
        <a:bodyPr/>
        <a:lstStyle/>
        <a:p>
          <a:endParaRPr lang="en-US"/>
        </a:p>
      </dgm:t>
    </dgm:pt>
    <dgm:pt modelId="{79566B50-8243-4A64-B924-8444623505F3}" type="sibTrans" cxnId="{AE58CDCE-7B0C-4C89-B547-256585CA05D9}">
      <dgm:prSet/>
      <dgm:spPr/>
      <dgm:t>
        <a:bodyPr/>
        <a:lstStyle/>
        <a:p>
          <a:endParaRPr lang="en-US"/>
        </a:p>
      </dgm:t>
    </dgm:pt>
    <dgm:pt modelId="{A798869D-8939-4562-BE4A-AFCC5094115E}" type="pres">
      <dgm:prSet presAssocID="{69E63D8A-11FF-4533-B4C3-47185AC75BD8}" presName="outerComposite" presStyleCnt="0">
        <dgm:presLayoutVars>
          <dgm:chMax val="5"/>
          <dgm:dir/>
          <dgm:resizeHandles val="exact"/>
        </dgm:presLayoutVars>
      </dgm:prSet>
      <dgm:spPr/>
    </dgm:pt>
    <dgm:pt modelId="{EFC4CA62-93B7-4E0A-BAD7-9D448D763F9B}" type="pres">
      <dgm:prSet presAssocID="{69E63D8A-11FF-4533-B4C3-47185AC75BD8}" presName="dummyMaxCanvas" presStyleCnt="0">
        <dgm:presLayoutVars/>
      </dgm:prSet>
      <dgm:spPr/>
    </dgm:pt>
    <dgm:pt modelId="{18A3BD6E-DC15-4C94-BABF-BAE7774FA69F}" type="pres">
      <dgm:prSet presAssocID="{69E63D8A-11FF-4533-B4C3-47185AC75BD8}" presName="ThreeNodes_1" presStyleLbl="node1" presStyleIdx="0" presStyleCnt="3" custLinFactNeighborX="0">
        <dgm:presLayoutVars>
          <dgm:bulletEnabled val="1"/>
        </dgm:presLayoutVars>
      </dgm:prSet>
      <dgm:spPr/>
    </dgm:pt>
    <dgm:pt modelId="{E75E6B1B-686A-4620-8905-B6989FED99DE}" type="pres">
      <dgm:prSet presAssocID="{69E63D8A-11FF-4533-B4C3-47185AC75BD8}" presName="ThreeNodes_2" presStyleLbl="node1" presStyleIdx="1" presStyleCnt="3" custLinFactNeighborX="0">
        <dgm:presLayoutVars>
          <dgm:bulletEnabled val="1"/>
        </dgm:presLayoutVars>
      </dgm:prSet>
      <dgm:spPr/>
    </dgm:pt>
    <dgm:pt modelId="{874E2B2F-C7B4-4DA3-B271-E202087C95A1}" type="pres">
      <dgm:prSet presAssocID="{69E63D8A-11FF-4533-B4C3-47185AC75BD8}" presName="ThreeNodes_3" presStyleLbl="node1" presStyleIdx="2" presStyleCnt="3" custLinFactNeighborX="0">
        <dgm:presLayoutVars>
          <dgm:bulletEnabled val="1"/>
        </dgm:presLayoutVars>
      </dgm:prSet>
      <dgm:spPr/>
    </dgm:pt>
    <dgm:pt modelId="{2E428D9F-18B9-422B-9AF8-F4C35EBC6425}" type="pres">
      <dgm:prSet presAssocID="{69E63D8A-11FF-4533-B4C3-47185AC75BD8}" presName="ThreeConn_1-2" presStyleLbl="fgAccFollowNode1" presStyleIdx="0" presStyleCnt="2">
        <dgm:presLayoutVars>
          <dgm:bulletEnabled val="1"/>
        </dgm:presLayoutVars>
      </dgm:prSet>
      <dgm:spPr/>
    </dgm:pt>
    <dgm:pt modelId="{81197E56-C7D6-491B-9AFA-5AEB6312A4E9}" type="pres">
      <dgm:prSet presAssocID="{69E63D8A-11FF-4533-B4C3-47185AC75BD8}" presName="ThreeConn_2-3" presStyleLbl="fgAccFollowNode1" presStyleIdx="1" presStyleCnt="2">
        <dgm:presLayoutVars>
          <dgm:bulletEnabled val="1"/>
        </dgm:presLayoutVars>
      </dgm:prSet>
      <dgm:spPr/>
    </dgm:pt>
    <dgm:pt modelId="{9095F526-BD8A-453B-9794-47A1A678FEE2}" type="pres">
      <dgm:prSet presAssocID="{69E63D8A-11FF-4533-B4C3-47185AC75BD8}" presName="ThreeNodes_1_text" presStyleLbl="node1" presStyleIdx="2" presStyleCnt="3">
        <dgm:presLayoutVars>
          <dgm:bulletEnabled val="1"/>
        </dgm:presLayoutVars>
      </dgm:prSet>
      <dgm:spPr/>
    </dgm:pt>
    <dgm:pt modelId="{F7C2AC8C-C9B0-4DE6-9005-E4F598E002B4}" type="pres">
      <dgm:prSet presAssocID="{69E63D8A-11FF-4533-B4C3-47185AC75BD8}" presName="ThreeNodes_2_text" presStyleLbl="node1" presStyleIdx="2" presStyleCnt="3">
        <dgm:presLayoutVars>
          <dgm:bulletEnabled val="1"/>
        </dgm:presLayoutVars>
      </dgm:prSet>
      <dgm:spPr/>
    </dgm:pt>
    <dgm:pt modelId="{F086D363-6606-4F2B-B5DA-956A6C220432}" type="pres">
      <dgm:prSet presAssocID="{69E63D8A-11FF-4533-B4C3-47185AC75BD8}" presName="ThreeNodes_3_text" presStyleLbl="node1" presStyleIdx="2" presStyleCnt="3">
        <dgm:presLayoutVars>
          <dgm:bulletEnabled val="1"/>
        </dgm:presLayoutVars>
      </dgm:prSet>
      <dgm:spPr/>
    </dgm:pt>
  </dgm:ptLst>
  <dgm:cxnLst>
    <dgm:cxn modelId="{B2AF0405-EE4D-434E-B249-0A3013FE39FA}" type="presOf" srcId="{92376D36-77D9-40E1-B277-CBC77819419E}" destId="{F086D363-6606-4F2B-B5DA-956A6C220432}" srcOrd="1" destOrd="0" presId="urn:microsoft.com/office/officeart/2005/8/layout/vProcess5"/>
    <dgm:cxn modelId="{19B3B41B-28EC-48CA-9A07-B70C9AB197B4}" type="presOf" srcId="{DBF69D73-4285-4EDF-ACF4-561E2D7FB475}" destId="{2E428D9F-18B9-422B-9AF8-F4C35EBC6425}" srcOrd="0" destOrd="0" presId="urn:microsoft.com/office/officeart/2005/8/layout/vProcess5"/>
    <dgm:cxn modelId="{726BBF23-988E-4984-BF0B-68E143A6C24E}" srcId="{69E63D8A-11FF-4533-B4C3-47185AC75BD8}" destId="{B156F857-111C-4F99-B7C4-2EDC36F9CCC6}" srcOrd="1" destOrd="0" parTransId="{C84A768F-11DC-43A8-B07D-13601B836733}" sibTransId="{95D6E8B0-20FE-4A23-90CC-EEE842A9449F}"/>
    <dgm:cxn modelId="{672D2A5B-5652-4F03-A867-02FEEC84481F}" type="presOf" srcId="{69E63D8A-11FF-4533-B4C3-47185AC75BD8}" destId="{A798869D-8939-4562-BE4A-AFCC5094115E}" srcOrd="0" destOrd="0" presId="urn:microsoft.com/office/officeart/2005/8/layout/vProcess5"/>
    <dgm:cxn modelId="{B24BFD42-2B33-4535-89F4-A6E31AFB5F0F}" type="presOf" srcId="{B156F857-111C-4F99-B7C4-2EDC36F9CCC6}" destId="{E75E6B1B-686A-4620-8905-B6989FED99DE}" srcOrd="0" destOrd="0" presId="urn:microsoft.com/office/officeart/2005/8/layout/vProcess5"/>
    <dgm:cxn modelId="{9CCB7B4E-3056-4F48-9F3D-3315F893415C}" type="presOf" srcId="{95D6E8B0-20FE-4A23-90CC-EEE842A9449F}" destId="{81197E56-C7D6-491B-9AFA-5AEB6312A4E9}" srcOrd="0" destOrd="0" presId="urn:microsoft.com/office/officeart/2005/8/layout/vProcess5"/>
    <dgm:cxn modelId="{31E8786F-DC50-4F74-973B-74866888E301}" type="presOf" srcId="{BDE5B46C-17BB-40E9-A18F-8F359A11BD29}" destId="{9095F526-BD8A-453B-9794-47A1A678FEE2}" srcOrd="1" destOrd="0" presId="urn:microsoft.com/office/officeart/2005/8/layout/vProcess5"/>
    <dgm:cxn modelId="{F4A30A71-0D16-4A82-A344-799F4D573875}" type="presOf" srcId="{BDE5B46C-17BB-40E9-A18F-8F359A11BD29}" destId="{18A3BD6E-DC15-4C94-BABF-BAE7774FA69F}" srcOrd="0" destOrd="0" presId="urn:microsoft.com/office/officeart/2005/8/layout/vProcess5"/>
    <dgm:cxn modelId="{CEDE3554-4853-4A64-AACB-F0BDBD302A84}" type="presOf" srcId="{B156F857-111C-4F99-B7C4-2EDC36F9CCC6}" destId="{F7C2AC8C-C9B0-4DE6-9005-E4F598E002B4}" srcOrd="1" destOrd="0" presId="urn:microsoft.com/office/officeart/2005/8/layout/vProcess5"/>
    <dgm:cxn modelId="{D1DBE3BA-EA03-461D-BC31-611B645DCC11}" type="presOf" srcId="{92376D36-77D9-40E1-B277-CBC77819419E}" destId="{874E2B2F-C7B4-4DA3-B271-E202087C95A1}" srcOrd="0" destOrd="0" presId="urn:microsoft.com/office/officeart/2005/8/layout/vProcess5"/>
    <dgm:cxn modelId="{AE58CDCE-7B0C-4C89-B547-256585CA05D9}" srcId="{69E63D8A-11FF-4533-B4C3-47185AC75BD8}" destId="{92376D36-77D9-40E1-B277-CBC77819419E}" srcOrd="2" destOrd="0" parTransId="{3F619B1F-1AD1-475A-9C5A-F745B1B5D280}" sibTransId="{79566B50-8243-4A64-B924-8444623505F3}"/>
    <dgm:cxn modelId="{8E4D81E0-669B-4EAE-84EB-62DD3E6C7633}" srcId="{69E63D8A-11FF-4533-B4C3-47185AC75BD8}" destId="{BDE5B46C-17BB-40E9-A18F-8F359A11BD29}" srcOrd="0" destOrd="0" parTransId="{F6C325F7-3EA5-442C-B67E-12CBE328E250}" sibTransId="{DBF69D73-4285-4EDF-ACF4-561E2D7FB475}"/>
    <dgm:cxn modelId="{31D287A0-C655-4F17-992C-8070C2DB8037}" type="presParOf" srcId="{A798869D-8939-4562-BE4A-AFCC5094115E}" destId="{EFC4CA62-93B7-4E0A-BAD7-9D448D763F9B}" srcOrd="0" destOrd="0" presId="urn:microsoft.com/office/officeart/2005/8/layout/vProcess5"/>
    <dgm:cxn modelId="{AB16CEDB-6FCF-45AB-8C2D-02D50640D579}" type="presParOf" srcId="{A798869D-8939-4562-BE4A-AFCC5094115E}" destId="{18A3BD6E-DC15-4C94-BABF-BAE7774FA69F}" srcOrd="1" destOrd="0" presId="urn:microsoft.com/office/officeart/2005/8/layout/vProcess5"/>
    <dgm:cxn modelId="{0FB259AF-F906-44BE-BC62-15A494F01D49}" type="presParOf" srcId="{A798869D-8939-4562-BE4A-AFCC5094115E}" destId="{E75E6B1B-686A-4620-8905-B6989FED99DE}" srcOrd="2" destOrd="0" presId="urn:microsoft.com/office/officeart/2005/8/layout/vProcess5"/>
    <dgm:cxn modelId="{594E0861-C94A-43DE-89C6-531136BF301B}" type="presParOf" srcId="{A798869D-8939-4562-BE4A-AFCC5094115E}" destId="{874E2B2F-C7B4-4DA3-B271-E202087C95A1}" srcOrd="3" destOrd="0" presId="urn:microsoft.com/office/officeart/2005/8/layout/vProcess5"/>
    <dgm:cxn modelId="{12FECBFB-B359-4747-8AA5-6661C3B91BB7}" type="presParOf" srcId="{A798869D-8939-4562-BE4A-AFCC5094115E}" destId="{2E428D9F-18B9-422B-9AF8-F4C35EBC6425}" srcOrd="4" destOrd="0" presId="urn:microsoft.com/office/officeart/2005/8/layout/vProcess5"/>
    <dgm:cxn modelId="{71993B14-11DE-44E6-9D4C-CB8C81A72BB3}" type="presParOf" srcId="{A798869D-8939-4562-BE4A-AFCC5094115E}" destId="{81197E56-C7D6-491B-9AFA-5AEB6312A4E9}" srcOrd="5" destOrd="0" presId="urn:microsoft.com/office/officeart/2005/8/layout/vProcess5"/>
    <dgm:cxn modelId="{6BAEFE99-D548-4920-B1EE-73F3CCF3006E}" type="presParOf" srcId="{A798869D-8939-4562-BE4A-AFCC5094115E}" destId="{9095F526-BD8A-453B-9794-47A1A678FEE2}" srcOrd="6" destOrd="0" presId="urn:microsoft.com/office/officeart/2005/8/layout/vProcess5"/>
    <dgm:cxn modelId="{D050DC1D-AFB0-4B2A-AA4A-F2BCAE913C4C}" type="presParOf" srcId="{A798869D-8939-4562-BE4A-AFCC5094115E}" destId="{F7C2AC8C-C9B0-4DE6-9005-E4F598E002B4}" srcOrd="7" destOrd="0" presId="urn:microsoft.com/office/officeart/2005/8/layout/vProcess5"/>
    <dgm:cxn modelId="{0F5C60F5-B059-4E7D-A9D8-297BE6259D86}" type="presParOf" srcId="{A798869D-8939-4562-BE4A-AFCC5094115E}" destId="{F086D363-6606-4F2B-B5DA-956A6C22043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9E63D8A-11FF-4533-B4C3-47185AC75BD8}"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BDE5B46C-17BB-40E9-A18F-8F359A11BD29}">
      <dgm:prSet custT="1"/>
      <dgm:spPr/>
      <dgm:t>
        <a:bodyPr/>
        <a:lstStyle/>
        <a:p>
          <a:r>
            <a:rPr lang="en-GB" sz="3600" dirty="0" err="1"/>
            <a:t>Pazyryk</a:t>
          </a:r>
          <a:r>
            <a:rPr lang="en-GB" sz="3600" dirty="0"/>
            <a:t> Burials</a:t>
          </a:r>
          <a:endParaRPr lang="en-US" sz="3600" dirty="0"/>
        </a:p>
      </dgm:t>
    </dgm:pt>
    <dgm:pt modelId="{F6C325F7-3EA5-442C-B67E-12CBE328E250}" type="parTrans" cxnId="{8E4D81E0-669B-4EAE-84EB-62DD3E6C7633}">
      <dgm:prSet/>
      <dgm:spPr/>
      <dgm:t>
        <a:bodyPr/>
        <a:lstStyle/>
        <a:p>
          <a:endParaRPr lang="en-US"/>
        </a:p>
      </dgm:t>
    </dgm:pt>
    <dgm:pt modelId="{DBF69D73-4285-4EDF-ACF4-561E2D7FB475}" type="sibTrans" cxnId="{8E4D81E0-669B-4EAE-84EB-62DD3E6C7633}">
      <dgm:prSet/>
      <dgm:spPr/>
      <dgm:t>
        <a:bodyPr/>
        <a:lstStyle/>
        <a:p>
          <a:endParaRPr lang="en-US"/>
        </a:p>
      </dgm:t>
    </dgm:pt>
    <dgm:pt modelId="{B156F857-111C-4F99-B7C4-2EDC36F9CCC6}">
      <dgm:prSet/>
      <dgm:spPr>
        <a:solidFill>
          <a:schemeClr val="accent2"/>
        </a:solidFill>
      </dgm:spPr>
      <dgm:t>
        <a:bodyPr/>
        <a:lstStyle/>
        <a:p>
          <a:r>
            <a:rPr lang="en-US" dirty="0"/>
            <a:t>The </a:t>
          </a:r>
          <a:r>
            <a:rPr lang="en-US" dirty="0" err="1"/>
            <a:t>Argippaei</a:t>
          </a:r>
          <a:r>
            <a:rPr lang="en-US" dirty="0"/>
            <a:t>, </a:t>
          </a:r>
          <a:r>
            <a:rPr lang="en-US" dirty="0" err="1"/>
            <a:t>neighbours</a:t>
          </a:r>
          <a:r>
            <a:rPr lang="en-US" dirty="0"/>
            <a:t> of Altaian tribes: “bald-headed from birth” (</a:t>
          </a:r>
          <a:r>
            <a:rPr lang="en-US" dirty="0" err="1"/>
            <a:t>Hdt</a:t>
          </a:r>
          <a:r>
            <a:rPr lang="en-US" dirty="0"/>
            <a:t> 4.23)</a:t>
          </a:r>
        </a:p>
        <a:p>
          <a:r>
            <a:rPr lang="en-US" dirty="0"/>
            <a:t>Mummies found with shave heads (Rudenko 1970: 105)</a:t>
          </a:r>
        </a:p>
      </dgm:t>
    </dgm:pt>
    <dgm:pt modelId="{C84A768F-11DC-43A8-B07D-13601B836733}" type="parTrans" cxnId="{726BBF23-988E-4984-BF0B-68E143A6C24E}">
      <dgm:prSet/>
      <dgm:spPr/>
      <dgm:t>
        <a:bodyPr/>
        <a:lstStyle/>
        <a:p>
          <a:endParaRPr lang="en-US"/>
        </a:p>
      </dgm:t>
    </dgm:pt>
    <dgm:pt modelId="{95D6E8B0-20FE-4A23-90CC-EEE842A9449F}" type="sibTrans" cxnId="{726BBF23-988E-4984-BF0B-68E143A6C24E}">
      <dgm:prSet/>
      <dgm:spPr/>
      <dgm:t>
        <a:bodyPr/>
        <a:lstStyle/>
        <a:p>
          <a:endParaRPr lang="en-US"/>
        </a:p>
      </dgm:t>
    </dgm:pt>
    <dgm:pt modelId="{92376D36-77D9-40E1-B277-CBC77819419E}">
      <dgm:prSet/>
      <dgm:spPr>
        <a:solidFill>
          <a:schemeClr val="accent2"/>
        </a:solidFill>
      </dgm:spPr>
      <dgm:t>
        <a:bodyPr/>
        <a:lstStyle/>
        <a:p>
          <a:r>
            <a:rPr lang="en-US" dirty="0"/>
            <a:t>Practice of scalping among tribes</a:t>
          </a:r>
        </a:p>
        <a:p>
          <a:r>
            <a:rPr lang="en-US" dirty="0"/>
            <a:t>Male mummy from Kurgan 2 had evidence of being scalped (Rudenko 1970; Murphy et al. 2002)</a:t>
          </a:r>
        </a:p>
      </dgm:t>
    </dgm:pt>
    <dgm:pt modelId="{3F619B1F-1AD1-475A-9C5A-F745B1B5D280}" type="parTrans" cxnId="{AE58CDCE-7B0C-4C89-B547-256585CA05D9}">
      <dgm:prSet/>
      <dgm:spPr/>
      <dgm:t>
        <a:bodyPr/>
        <a:lstStyle/>
        <a:p>
          <a:endParaRPr lang="en-US"/>
        </a:p>
      </dgm:t>
    </dgm:pt>
    <dgm:pt modelId="{79566B50-8243-4A64-B924-8444623505F3}" type="sibTrans" cxnId="{AE58CDCE-7B0C-4C89-B547-256585CA05D9}">
      <dgm:prSet/>
      <dgm:spPr/>
      <dgm:t>
        <a:bodyPr/>
        <a:lstStyle/>
        <a:p>
          <a:endParaRPr lang="en-US"/>
        </a:p>
      </dgm:t>
    </dgm:pt>
    <dgm:pt modelId="{A798869D-8939-4562-BE4A-AFCC5094115E}" type="pres">
      <dgm:prSet presAssocID="{69E63D8A-11FF-4533-B4C3-47185AC75BD8}" presName="outerComposite" presStyleCnt="0">
        <dgm:presLayoutVars>
          <dgm:chMax val="5"/>
          <dgm:dir/>
          <dgm:resizeHandles val="exact"/>
        </dgm:presLayoutVars>
      </dgm:prSet>
      <dgm:spPr/>
    </dgm:pt>
    <dgm:pt modelId="{EFC4CA62-93B7-4E0A-BAD7-9D448D763F9B}" type="pres">
      <dgm:prSet presAssocID="{69E63D8A-11FF-4533-B4C3-47185AC75BD8}" presName="dummyMaxCanvas" presStyleCnt="0">
        <dgm:presLayoutVars/>
      </dgm:prSet>
      <dgm:spPr/>
    </dgm:pt>
    <dgm:pt modelId="{18A3BD6E-DC15-4C94-BABF-BAE7774FA69F}" type="pres">
      <dgm:prSet presAssocID="{69E63D8A-11FF-4533-B4C3-47185AC75BD8}" presName="ThreeNodes_1" presStyleLbl="node1" presStyleIdx="0" presStyleCnt="3" custLinFactNeighborX="0">
        <dgm:presLayoutVars>
          <dgm:bulletEnabled val="1"/>
        </dgm:presLayoutVars>
      </dgm:prSet>
      <dgm:spPr/>
    </dgm:pt>
    <dgm:pt modelId="{E75E6B1B-686A-4620-8905-B6989FED99DE}" type="pres">
      <dgm:prSet presAssocID="{69E63D8A-11FF-4533-B4C3-47185AC75BD8}" presName="ThreeNodes_2" presStyleLbl="node1" presStyleIdx="1" presStyleCnt="3" custLinFactNeighborX="0">
        <dgm:presLayoutVars>
          <dgm:bulletEnabled val="1"/>
        </dgm:presLayoutVars>
      </dgm:prSet>
      <dgm:spPr/>
    </dgm:pt>
    <dgm:pt modelId="{874E2B2F-C7B4-4DA3-B271-E202087C95A1}" type="pres">
      <dgm:prSet presAssocID="{69E63D8A-11FF-4533-B4C3-47185AC75BD8}" presName="ThreeNodes_3" presStyleLbl="node1" presStyleIdx="2" presStyleCnt="3" custLinFactNeighborX="0">
        <dgm:presLayoutVars>
          <dgm:bulletEnabled val="1"/>
        </dgm:presLayoutVars>
      </dgm:prSet>
      <dgm:spPr/>
    </dgm:pt>
    <dgm:pt modelId="{2E428D9F-18B9-422B-9AF8-F4C35EBC6425}" type="pres">
      <dgm:prSet presAssocID="{69E63D8A-11FF-4533-B4C3-47185AC75BD8}" presName="ThreeConn_1-2" presStyleLbl="fgAccFollowNode1" presStyleIdx="0" presStyleCnt="2">
        <dgm:presLayoutVars>
          <dgm:bulletEnabled val="1"/>
        </dgm:presLayoutVars>
      </dgm:prSet>
      <dgm:spPr/>
    </dgm:pt>
    <dgm:pt modelId="{81197E56-C7D6-491B-9AFA-5AEB6312A4E9}" type="pres">
      <dgm:prSet presAssocID="{69E63D8A-11FF-4533-B4C3-47185AC75BD8}" presName="ThreeConn_2-3" presStyleLbl="fgAccFollowNode1" presStyleIdx="1" presStyleCnt="2">
        <dgm:presLayoutVars>
          <dgm:bulletEnabled val="1"/>
        </dgm:presLayoutVars>
      </dgm:prSet>
      <dgm:spPr/>
    </dgm:pt>
    <dgm:pt modelId="{9095F526-BD8A-453B-9794-47A1A678FEE2}" type="pres">
      <dgm:prSet presAssocID="{69E63D8A-11FF-4533-B4C3-47185AC75BD8}" presName="ThreeNodes_1_text" presStyleLbl="node1" presStyleIdx="2" presStyleCnt="3">
        <dgm:presLayoutVars>
          <dgm:bulletEnabled val="1"/>
        </dgm:presLayoutVars>
      </dgm:prSet>
      <dgm:spPr/>
    </dgm:pt>
    <dgm:pt modelId="{F7C2AC8C-C9B0-4DE6-9005-E4F598E002B4}" type="pres">
      <dgm:prSet presAssocID="{69E63D8A-11FF-4533-B4C3-47185AC75BD8}" presName="ThreeNodes_2_text" presStyleLbl="node1" presStyleIdx="2" presStyleCnt="3">
        <dgm:presLayoutVars>
          <dgm:bulletEnabled val="1"/>
        </dgm:presLayoutVars>
      </dgm:prSet>
      <dgm:spPr/>
    </dgm:pt>
    <dgm:pt modelId="{F086D363-6606-4F2B-B5DA-956A6C220432}" type="pres">
      <dgm:prSet presAssocID="{69E63D8A-11FF-4533-B4C3-47185AC75BD8}" presName="ThreeNodes_3_text" presStyleLbl="node1" presStyleIdx="2" presStyleCnt="3">
        <dgm:presLayoutVars>
          <dgm:bulletEnabled val="1"/>
        </dgm:presLayoutVars>
      </dgm:prSet>
      <dgm:spPr/>
    </dgm:pt>
  </dgm:ptLst>
  <dgm:cxnLst>
    <dgm:cxn modelId="{B2AF0405-EE4D-434E-B249-0A3013FE39FA}" type="presOf" srcId="{92376D36-77D9-40E1-B277-CBC77819419E}" destId="{F086D363-6606-4F2B-B5DA-956A6C220432}" srcOrd="1" destOrd="0" presId="urn:microsoft.com/office/officeart/2005/8/layout/vProcess5"/>
    <dgm:cxn modelId="{19B3B41B-28EC-48CA-9A07-B70C9AB197B4}" type="presOf" srcId="{DBF69D73-4285-4EDF-ACF4-561E2D7FB475}" destId="{2E428D9F-18B9-422B-9AF8-F4C35EBC6425}" srcOrd="0" destOrd="0" presId="urn:microsoft.com/office/officeart/2005/8/layout/vProcess5"/>
    <dgm:cxn modelId="{726BBF23-988E-4984-BF0B-68E143A6C24E}" srcId="{69E63D8A-11FF-4533-B4C3-47185AC75BD8}" destId="{B156F857-111C-4F99-B7C4-2EDC36F9CCC6}" srcOrd="1" destOrd="0" parTransId="{C84A768F-11DC-43A8-B07D-13601B836733}" sibTransId="{95D6E8B0-20FE-4A23-90CC-EEE842A9449F}"/>
    <dgm:cxn modelId="{672D2A5B-5652-4F03-A867-02FEEC84481F}" type="presOf" srcId="{69E63D8A-11FF-4533-B4C3-47185AC75BD8}" destId="{A798869D-8939-4562-BE4A-AFCC5094115E}" srcOrd="0" destOrd="0" presId="urn:microsoft.com/office/officeart/2005/8/layout/vProcess5"/>
    <dgm:cxn modelId="{B24BFD42-2B33-4535-89F4-A6E31AFB5F0F}" type="presOf" srcId="{B156F857-111C-4F99-B7C4-2EDC36F9CCC6}" destId="{E75E6B1B-686A-4620-8905-B6989FED99DE}" srcOrd="0" destOrd="0" presId="urn:microsoft.com/office/officeart/2005/8/layout/vProcess5"/>
    <dgm:cxn modelId="{9CCB7B4E-3056-4F48-9F3D-3315F893415C}" type="presOf" srcId="{95D6E8B0-20FE-4A23-90CC-EEE842A9449F}" destId="{81197E56-C7D6-491B-9AFA-5AEB6312A4E9}" srcOrd="0" destOrd="0" presId="urn:microsoft.com/office/officeart/2005/8/layout/vProcess5"/>
    <dgm:cxn modelId="{31E8786F-DC50-4F74-973B-74866888E301}" type="presOf" srcId="{BDE5B46C-17BB-40E9-A18F-8F359A11BD29}" destId="{9095F526-BD8A-453B-9794-47A1A678FEE2}" srcOrd="1" destOrd="0" presId="urn:microsoft.com/office/officeart/2005/8/layout/vProcess5"/>
    <dgm:cxn modelId="{F4A30A71-0D16-4A82-A344-799F4D573875}" type="presOf" srcId="{BDE5B46C-17BB-40E9-A18F-8F359A11BD29}" destId="{18A3BD6E-DC15-4C94-BABF-BAE7774FA69F}" srcOrd="0" destOrd="0" presId="urn:microsoft.com/office/officeart/2005/8/layout/vProcess5"/>
    <dgm:cxn modelId="{CEDE3554-4853-4A64-AACB-F0BDBD302A84}" type="presOf" srcId="{B156F857-111C-4F99-B7C4-2EDC36F9CCC6}" destId="{F7C2AC8C-C9B0-4DE6-9005-E4F598E002B4}" srcOrd="1" destOrd="0" presId="urn:microsoft.com/office/officeart/2005/8/layout/vProcess5"/>
    <dgm:cxn modelId="{D1DBE3BA-EA03-461D-BC31-611B645DCC11}" type="presOf" srcId="{92376D36-77D9-40E1-B277-CBC77819419E}" destId="{874E2B2F-C7B4-4DA3-B271-E202087C95A1}" srcOrd="0" destOrd="0" presId="urn:microsoft.com/office/officeart/2005/8/layout/vProcess5"/>
    <dgm:cxn modelId="{AE58CDCE-7B0C-4C89-B547-256585CA05D9}" srcId="{69E63D8A-11FF-4533-B4C3-47185AC75BD8}" destId="{92376D36-77D9-40E1-B277-CBC77819419E}" srcOrd="2" destOrd="0" parTransId="{3F619B1F-1AD1-475A-9C5A-F745B1B5D280}" sibTransId="{79566B50-8243-4A64-B924-8444623505F3}"/>
    <dgm:cxn modelId="{8E4D81E0-669B-4EAE-84EB-62DD3E6C7633}" srcId="{69E63D8A-11FF-4533-B4C3-47185AC75BD8}" destId="{BDE5B46C-17BB-40E9-A18F-8F359A11BD29}" srcOrd="0" destOrd="0" parTransId="{F6C325F7-3EA5-442C-B67E-12CBE328E250}" sibTransId="{DBF69D73-4285-4EDF-ACF4-561E2D7FB475}"/>
    <dgm:cxn modelId="{31D287A0-C655-4F17-992C-8070C2DB8037}" type="presParOf" srcId="{A798869D-8939-4562-BE4A-AFCC5094115E}" destId="{EFC4CA62-93B7-4E0A-BAD7-9D448D763F9B}" srcOrd="0" destOrd="0" presId="urn:microsoft.com/office/officeart/2005/8/layout/vProcess5"/>
    <dgm:cxn modelId="{AB16CEDB-6FCF-45AB-8C2D-02D50640D579}" type="presParOf" srcId="{A798869D-8939-4562-BE4A-AFCC5094115E}" destId="{18A3BD6E-DC15-4C94-BABF-BAE7774FA69F}" srcOrd="1" destOrd="0" presId="urn:microsoft.com/office/officeart/2005/8/layout/vProcess5"/>
    <dgm:cxn modelId="{0FB259AF-F906-44BE-BC62-15A494F01D49}" type="presParOf" srcId="{A798869D-8939-4562-BE4A-AFCC5094115E}" destId="{E75E6B1B-686A-4620-8905-B6989FED99DE}" srcOrd="2" destOrd="0" presId="urn:microsoft.com/office/officeart/2005/8/layout/vProcess5"/>
    <dgm:cxn modelId="{594E0861-C94A-43DE-89C6-531136BF301B}" type="presParOf" srcId="{A798869D-8939-4562-BE4A-AFCC5094115E}" destId="{874E2B2F-C7B4-4DA3-B271-E202087C95A1}" srcOrd="3" destOrd="0" presId="urn:microsoft.com/office/officeart/2005/8/layout/vProcess5"/>
    <dgm:cxn modelId="{12FECBFB-B359-4747-8AA5-6661C3B91BB7}" type="presParOf" srcId="{A798869D-8939-4562-BE4A-AFCC5094115E}" destId="{2E428D9F-18B9-422B-9AF8-F4C35EBC6425}" srcOrd="4" destOrd="0" presId="urn:microsoft.com/office/officeart/2005/8/layout/vProcess5"/>
    <dgm:cxn modelId="{71993B14-11DE-44E6-9D4C-CB8C81A72BB3}" type="presParOf" srcId="{A798869D-8939-4562-BE4A-AFCC5094115E}" destId="{81197E56-C7D6-491B-9AFA-5AEB6312A4E9}" srcOrd="5" destOrd="0" presId="urn:microsoft.com/office/officeart/2005/8/layout/vProcess5"/>
    <dgm:cxn modelId="{6BAEFE99-D548-4920-B1EE-73F3CCF3006E}" type="presParOf" srcId="{A798869D-8939-4562-BE4A-AFCC5094115E}" destId="{9095F526-BD8A-453B-9794-47A1A678FEE2}" srcOrd="6" destOrd="0" presId="urn:microsoft.com/office/officeart/2005/8/layout/vProcess5"/>
    <dgm:cxn modelId="{D050DC1D-AFB0-4B2A-AA4A-F2BCAE913C4C}" type="presParOf" srcId="{A798869D-8939-4562-BE4A-AFCC5094115E}" destId="{F7C2AC8C-C9B0-4DE6-9005-E4F598E002B4}" srcOrd="7" destOrd="0" presId="urn:microsoft.com/office/officeart/2005/8/layout/vProcess5"/>
    <dgm:cxn modelId="{0F5C60F5-B059-4E7D-A9D8-297BE6259D86}" type="presParOf" srcId="{A798869D-8939-4562-BE4A-AFCC5094115E}" destId="{F086D363-6606-4F2B-B5DA-956A6C22043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198522-2537-4866-8973-F92CE4542B15}"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A899E951-28D7-46A1-847F-2314F2E5DC65}">
      <dgm:prSet custT="1"/>
      <dgm:spPr/>
      <dgm:t>
        <a:bodyPr/>
        <a:lstStyle/>
        <a:p>
          <a:r>
            <a:rPr lang="en-GB" sz="3600" dirty="0"/>
            <a:t>Female Warriors</a:t>
          </a:r>
          <a:endParaRPr lang="en-US" sz="3600" dirty="0"/>
        </a:p>
      </dgm:t>
    </dgm:pt>
    <dgm:pt modelId="{9FE66F17-F254-4494-B28B-D09747BB55B6}" type="parTrans" cxnId="{2797AF74-4BBA-4D57-B71D-4D954C3645A5}">
      <dgm:prSet/>
      <dgm:spPr/>
      <dgm:t>
        <a:bodyPr/>
        <a:lstStyle/>
        <a:p>
          <a:endParaRPr lang="en-US"/>
        </a:p>
      </dgm:t>
    </dgm:pt>
    <dgm:pt modelId="{E97696BF-FA1E-4842-9BD2-1205C1DF6FFC}" type="sibTrans" cxnId="{2797AF74-4BBA-4D57-B71D-4D954C3645A5}">
      <dgm:prSet/>
      <dgm:spPr/>
      <dgm:t>
        <a:bodyPr/>
        <a:lstStyle/>
        <a:p>
          <a:endParaRPr lang="en-US"/>
        </a:p>
      </dgm:t>
    </dgm:pt>
    <dgm:pt modelId="{2F863D36-7650-4572-AC8D-8CFEA9BD8B2B}">
      <dgm:prSet/>
      <dgm:spPr>
        <a:solidFill>
          <a:schemeClr val="accent2"/>
        </a:solidFill>
      </dgm:spPr>
      <dgm:t>
        <a:bodyPr/>
        <a:lstStyle/>
        <a:p>
          <a:r>
            <a:rPr lang="en-US" dirty="0"/>
            <a:t>Scythian male warriors meet the amazons (</a:t>
          </a:r>
          <a:r>
            <a:rPr lang="en-US" dirty="0" err="1"/>
            <a:t>Hdt</a:t>
          </a:r>
          <a:r>
            <a:rPr lang="en-US" dirty="0"/>
            <a:t> 4.110-16)</a:t>
          </a:r>
        </a:p>
      </dgm:t>
    </dgm:pt>
    <dgm:pt modelId="{C465FD54-D7E5-4ADA-94A7-10751508CA98}" type="parTrans" cxnId="{D6E0D330-7209-4802-A9EF-DF1EAF8AC796}">
      <dgm:prSet/>
      <dgm:spPr/>
      <dgm:t>
        <a:bodyPr/>
        <a:lstStyle/>
        <a:p>
          <a:endParaRPr lang="en-US"/>
        </a:p>
      </dgm:t>
    </dgm:pt>
    <dgm:pt modelId="{D9B595C0-5C46-44A3-AFA1-904C942E629B}" type="sibTrans" cxnId="{D6E0D330-7209-4802-A9EF-DF1EAF8AC796}">
      <dgm:prSet/>
      <dgm:spPr/>
      <dgm:t>
        <a:bodyPr/>
        <a:lstStyle/>
        <a:p>
          <a:endParaRPr lang="en-US"/>
        </a:p>
      </dgm:t>
    </dgm:pt>
    <dgm:pt modelId="{344AC816-1DA9-4174-BBE6-C4CDBADC9830}">
      <dgm:prSet/>
      <dgm:spPr>
        <a:solidFill>
          <a:schemeClr val="accent2"/>
        </a:solidFill>
      </dgm:spPr>
      <dgm:t>
        <a:bodyPr/>
        <a:lstStyle/>
        <a:p>
          <a:r>
            <a:rPr lang="en-US" dirty="0"/>
            <a:t>Remains of female warriors with weapons as grave goods, represent 37% of burials (</a:t>
          </a:r>
          <a:r>
            <a:rPr lang="en-US" dirty="0" err="1"/>
            <a:t>Melyukova</a:t>
          </a:r>
          <a:r>
            <a:rPr lang="en-US" dirty="0"/>
            <a:t> 1990: 106)</a:t>
          </a:r>
        </a:p>
      </dgm:t>
    </dgm:pt>
    <dgm:pt modelId="{B8A11B54-508E-4BD9-A029-BF90AB9D5DDD}" type="parTrans" cxnId="{11FC9652-E3FB-4E73-9283-80F33C6FDA73}">
      <dgm:prSet/>
      <dgm:spPr/>
      <dgm:t>
        <a:bodyPr/>
        <a:lstStyle/>
        <a:p>
          <a:endParaRPr lang="en-US"/>
        </a:p>
      </dgm:t>
    </dgm:pt>
    <dgm:pt modelId="{5E11754C-925C-4803-AB4C-D7948C66E19A}" type="sibTrans" cxnId="{11FC9652-E3FB-4E73-9283-80F33C6FDA73}">
      <dgm:prSet/>
      <dgm:spPr/>
      <dgm:t>
        <a:bodyPr/>
        <a:lstStyle/>
        <a:p>
          <a:endParaRPr lang="en-US"/>
        </a:p>
      </dgm:t>
    </dgm:pt>
    <dgm:pt modelId="{DC15153E-DF6D-4CA2-B3A9-CE13C22CEA4C}" type="pres">
      <dgm:prSet presAssocID="{15198522-2537-4866-8973-F92CE4542B15}" presName="outerComposite" presStyleCnt="0">
        <dgm:presLayoutVars>
          <dgm:chMax val="5"/>
          <dgm:dir/>
          <dgm:resizeHandles val="exact"/>
        </dgm:presLayoutVars>
      </dgm:prSet>
      <dgm:spPr/>
    </dgm:pt>
    <dgm:pt modelId="{D6F3E1CF-157A-4741-AD31-B024151F560C}" type="pres">
      <dgm:prSet presAssocID="{15198522-2537-4866-8973-F92CE4542B15}" presName="dummyMaxCanvas" presStyleCnt="0">
        <dgm:presLayoutVars/>
      </dgm:prSet>
      <dgm:spPr/>
    </dgm:pt>
    <dgm:pt modelId="{30FA79F6-FAEF-44F0-B9AB-67FA1FA6DDFF}" type="pres">
      <dgm:prSet presAssocID="{15198522-2537-4866-8973-F92CE4542B15}" presName="ThreeNodes_1" presStyleLbl="node1" presStyleIdx="0" presStyleCnt="3">
        <dgm:presLayoutVars>
          <dgm:bulletEnabled val="1"/>
        </dgm:presLayoutVars>
      </dgm:prSet>
      <dgm:spPr/>
    </dgm:pt>
    <dgm:pt modelId="{268B28EF-DE9E-4C5C-AC81-79407A0B2DDF}" type="pres">
      <dgm:prSet presAssocID="{15198522-2537-4866-8973-F92CE4542B15}" presName="ThreeNodes_2" presStyleLbl="node1" presStyleIdx="1" presStyleCnt="3">
        <dgm:presLayoutVars>
          <dgm:bulletEnabled val="1"/>
        </dgm:presLayoutVars>
      </dgm:prSet>
      <dgm:spPr/>
    </dgm:pt>
    <dgm:pt modelId="{E28D178B-674A-4FFD-A41A-86433DA6AC5B}" type="pres">
      <dgm:prSet presAssocID="{15198522-2537-4866-8973-F92CE4542B15}" presName="ThreeNodes_3" presStyleLbl="node1" presStyleIdx="2" presStyleCnt="3">
        <dgm:presLayoutVars>
          <dgm:bulletEnabled val="1"/>
        </dgm:presLayoutVars>
      </dgm:prSet>
      <dgm:spPr/>
    </dgm:pt>
    <dgm:pt modelId="{0DDF4FFA-CD7E-4F22-8F8D-CC93741D2F41}" type="pres">
      <dgm:prSet presAssocID="{15198522-2537-4866-8973-F92CE4542B15}" presName="ThreeConn_1-2" presStyleLbl="fgAccFollowNode1" presStyleIdx="0" presStyleCnt="2">
        <dgm:presLayoutVars>
          <dgm:bulletEnabled val="1"/>
        </dgm:presLayoutVars>
      </dgm:prSet>
      <dgm:spPr/>
    </dgm:pt>
    <dgm:pt modelId="{94F38886-DD2A-44BE-988B-CDBB4502561F}" type="pres">
      <dgm:prSet presAssocID="{15198522-2537-4866-8973-F92CE4542B15}" presName="ThreeConn_2-3" presStyleLbl="fgAccFollowNode1" presStyleIdx="1" presStyleCnt="2">
        <dgm:presLayoutVars>
          <dgm:bulletEnabled val="1"/>
        </dgm:presLayoutVars>
      </dgm:prSet>
      <dgm:spPr/>
    </dgm:pt>
    <dgm:pt modelId="{643D1A91-3731-4F9E-B0D9-6249AFEA0BEB}" type="pres">
      <dgm:prSet presAssocID="{15198522-2537-4866-8973-F92CE4542B15}" presName="ThreeNodes_1_text" presStyleLbl="node1" presStyleIdx="2" presStyleCnt="3">
        <dgm:presLayoutVars>
          <dgm:bulletEnabled val="1"/>
        </dgm:presLayoutVars>
      </dgm:prSet>
      <dgm:spPr/>
    </dgm:pt>
    <dgm:pt modelId="{EDBB4CA4-9CB0-41D1-ADD7-AB6606789980}" type="pres">
      <dgm:prSet presAssocID="{15198522-2537-4866-8973-F92CE4542B15}" presName="ThreeNodes_2_text" presStyleLbl="node1" presStyleIdx="2" presStyleCnt="3">
        <dgm:presLayoutVars>
          <dgm:bulletEnabled val="1"/>
        </dgm:presLayoutVars>
      </dgm:prSet>
      <dgm:spPr/>
    </dgm:pt>
    <dgm:pt modelId="{FE52BB28-C708-4872-A6A1-96CE5CF3D52A}" type="pres">
      <dgm:prSet presAssocID="{15198522-2537-4866-8973-F92CE4542B15}" presName="ThreeNodes_3_text" presStyleLbl="node1" presStyleIdx="2" presStyleCnt="3">
        <dgm:presLayoutVars>
          <dgm:bulletEnabled val="1"/>
        </dgm:presLayoutVars>
      </dgm:prSet>
      <dgm:spPr/>
    </dgm:pt>
  </dgm:ptLst>
  <dgm:cxnLst>
    <dgm:cxn modelId="{15B68D04-73BD-4704-AEB7-D77953351398}" type="presOf" srcId="{344AC816-1DA9-4174-BBE6-C4CDBADC9830}" destId="{FE52BB28-C708-4872-A6A1-96CE5CF3D52A}" srcOrd="1" destOrd="0" presId="urn:microsoft.com/office/officeart/2005/8/layout/vProcess5"/>
    <dgm:cxn modelId="{FCC0F31A-E62C-4C1E-A06C-8751CDA0DD48}" type="presOf" srcId="{2F863D36-7650-4572-AC8D-8CFEA9BD8B2B}" destId="{EDBB4CA4-9CB0-41D1-ADD7-AB6606789980}" srcOrd="1" destOrd="0" presId="urn:microsoft.com/office/officeart/2005/8/layout/vProcess5"/>
    <dgm:cxn modelId="{D6E0D330-7209-4802-A9EF-DF1EAF8AC796}" srcId="{15198522-2537-4866-8973-F92CE4542B15}" destId="{2F863D36-7650-4572-AC8D-8CFEA9BD8B2B}" srcOrd="1" destOrd="0" parTransId="{C465FD54-D7E5-4ADA-94A7-10751508CA98}" sibTransId="{D9B595C0-5C46-44A3-AFA1-904C942E629B}"/>
    <dgm:cxn modelId="{B7B6F034-D223-4477-AEA2-68337305C76E}" type="presOf" srcId="{2F863D36-7650-4572-AC8D-8CFEA9BD8B2B}" destId="{268B28EF-DE9E-4C5C-AC81-79407A0B2DDF}" srcOrd="0" destOrd="0" presId="urn:microsoft.com/office/officeart/2005/8/layout/vProcess5"/>
    <dgm:cxn modelId="{AFA79649-03E4-4644-9372-1E5BA542FA72}" type="presOf" srcId="{A899E951-28D7-46A1-847F-2314F2E5DC65}" destId="{643D1A91-3731-4F9E-B0D9-6249AFEA0BEB}" srcOrd="1" destOrd="0" presId="urn:microsoft.com/office/officeart/2005/8/layout/vProcess5"/>
    <dgm:cxn modelId="{BC927B4A-DC9D-436B-83F3-841CC1F09BB5}" type="presOf" srcId="{344AC816-1DA9-4174-BBE6-C4CDBADC9830}" destId="{E28D178B-674A-4FFD-A41A-86433DA6AC5B}" srcOrd="0" destOrd="0" presId="urn:microsoft.com/office/officeart/2005/8/layout/vProcess5"/>
    <dgm:cxn modelId="{6111BE6A-AD75-43A4-9AE2-F2AB75339D77}" type="presOf" srcId="{E97696BF-FA1E-4842-9BD2-1205C1DF6FFC}" destId="{0DDF4FFA-CD7E-4F22-8F8D-CC93741D2F41}" srcOrd="0" destOrd="0" presId="urn:microsoft.com/office/officeart/2005/8/layout/vProcess5"/>
    <dgm:cxn modelId="{11FC9652-E3FB-4E73-9283-80F33C6FDA73}" srcId="{15198522-2537-4866-8973-F92CE4542B15}" destId="{344AC816-1DA9-4174-BBE6-C4CDBADC9830}" srcOrd="2" destOrd="0" parTransId="{B8A11B54-508E-4BD9-A029-BF90AB9D5DDD}" sibTransId="{5E11754C-925C-4803-AB4C-D7948C66E19A}"/>
    <dgm:cxn modelId="{2797AF74-4BBA-4D57-B71D-4D954C3645A5}" srcId="{15198522-2537-4866-8973-F92CE4542B15}" destId="{A899E951-28D7-46A1-847F-2314F2E5DC65}" srcOrd="0" destOrd="0" parTransId="{9FE66F17-F254-4494-B28B-D09747BB55B6}" sibTransId="{E97696BF-FA1E-4842-9BD2-1205C1DF6FFC}"/>
    <dgm:cxn modelId="{B65E66A2-CA4F-4FFF-966A-28CDC9A9833E}" type="presOf" srcId="{15198522-2537-4866-8973-F92CE4542B15}" destId="{DC15153E-DF6D-4CA2-B3A9-CE13C22CEA4C}" srcOrd="0" destOrd="0" presId="urn:microsoft.com/office/officeart/2005/8/layout/vProcess5"/>
    <dgm:cxn modelId="{BD8ABEAE-143C-4200-AEA6-98B5F04FA790}" type="presOf" srcId="{A899E951-28D7-46A1-847F-2314F2E5DC65}" destId="{30FA79F6-FAEF-44F0-B9AB-67FA1FA6DDFF}" srcOrd="0" destOrd="0" presId="urn:microsoft.com/office/officeart/2005/8/layout/vProcess5"/>
    <dgm:cxn modelId="{1AFB9CAF-2C0C-434A-999E-83415C806F67}" type="presOf" srcId="{D9B595C0-5C46-44A3-AFA1-904C942E629B}" destId="{94F38886-DD2A-44BE-988B-CDBB4502561F}" srcOrd="0" destOrd="0" presId="urn:microsoft.com/office/officeart/2005/8/layout/vProcess5"/>
    <dgm:cxn modelId="{626B731A-7B3B-4706-A4FE-A479A2E97CD6}" type="presParOf" srcId="{DC15153E-DF6D-4CA2-B3A9-CE13C22CEA4C}" destId="{D6F3E1CF-157A-4741-AD31-B024151F560C}" srcOrd="0" destOrd="0" presId="urn:microsoft.com/office/officeart/2005/8/layout/vProcess5"/>
    <dgm:cxn modelId="{5D4270DF-83C8-45B0-B446-7DCD0D671218}" type="presParOf" srcId="{DC15153E-DF6D-4CA2-B3A9-CE13C22CEA4C}" destId="{30FA79F6-FAEF-44F0-B9AB-67FA1FA6DDFF}" srcOrd="1" destOrd="0" presId="urn:microsoft.com/office/officeart/2005/8/layout/vProcess5"/>
    <dgm:cxn modelId="{915531F3-D62B-49CF-8AF1-35BF0F15800A}" type="presParOf" srcId="{DC15153E-DF6D-4CA2-B3A9-CE13C22CEA4C}" destId="{268B28EF-DE9E-4C5C-AC81-79407A0B2DDF}" srcOrd="2" destOrd="0" presId="urn:microsoft.com/office/officeart/2005/8/layout/vProcess5"/>
    <dgm:cxn modelId="{B802A4D5-6FB3-44D6-B14C-6A2882C45540}" type="presParOf" srcId="{DC15153E-DF6D-4CA2-B3A9-CE13C22CEA4C}" destId="{E28D178B-674A-4FFD-A41A-86433DA6AC5B}" srcOrd="3" destOrd="0" presId="urn:microsoft.com/office/officeart/2005/8/layout/vProcess5"/>
    <dgm:cxn modelId="{5D63B47D-2871-4848-9741-346674DA3A54}" type="presParOf" srcId="{DC15153E-DF6D-4CA2-B3A9-CE13C22CEA4C}" destId="{0DDF4FFA-CD7E-4F22-8F8D-CC93741D2F41}" srcOrd="4" destOrd="0" presId="urn:microsoft.com/office/officeart/2005/8/layout/vProcess5"/>
    <dgm:cxn modelId="{C25E259B-9451-4076-A3BA-1C8980B136D4}" type="presParOf" srcId="{DC15153E-DF6D-4CA2-B3A9-CE13C22CEA4C}" destId="{94F38886-DD2A-44BE-988B-CDBB4502561F}" srcOrd="5" destOrd="0" presId="urn:microsoft.com/office/officeart/2005/8/layout/vProcess5"/>
    <dgm:cxn modelId="{E56CAEC5-E421-4610-AF68-E8E86EE7D1C7}" type="presParOf" srcId="{DC15153E-DF6D-4CA2-B3A9-CE13C22CEA4C}" destId="{643D1A91-3731-4F9E-B0D9-6249AFEA0BEB}" srcOrd="6" destOrd="0" presId="urn:microsoft.com/office/officeart/2005/8/layout/vProcess5"/>
    <dgm:cxn modelId="{66CDE626-2849-4538-922E-EDA8F34656BD}" type="presParOf" srcId="{DC15153E-DF6D-4CA2-B3A9-CE13C22CEA4C}" destId="{EDBB4CA4-9CB0-41D1-ADD7-AB6606789980}" srcOrd="7" destOrd="0" presId="urn:microsoft.com/office/officeart/2005/8/layout/vProcess5"/>
    <dgm:cxn modelId="{CCAAADC1-76FF-4A12-B8F3-ECF800609EB4}" type="presParOf" srcId="{DC15153E-DF6D-4CA2-B3A9-CE13C22CEA4C}" destId="{FE52BB28-C708-4872-A6A1-96CE5CF3D52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9E63D8A-11FF-4533-B4C3-47185AC75BD8}"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BDE5B46C-17BB-40E9-A18F-8F359A11BD29}">
      <dgm:prSet custT="1"/>
      <dgm:spPr>
        <a:solidFill>
          <a:schemeClr val="accent1">
            <a:lumMod val="50000"/>
          </a:schemeClr>
        </a:solidFill>
      </dgm:spPr>
      <dgm:t>
        <a:bodyPr/>
        <a:lstStyle/>
        <a:p>
          <a:r>
            <a:rPr lang="en-US" sz="3200" b="1" dirty="0"/>
            <a:t>Egyptian River Boats:</a:t>
          </a:r>
        </a:p>
        <a:p>
          <a:endParaRPr lang="en-US" sz="1300" dirty="0"/>
        </a:p>
      </dgm:t>
    </dgm:pt>
    <dgm:pt modelId="{F6C325F7-3EA5-442C-B67E-12CBE328E250}" type="parTrans" cxnId="{8E4D81E0-669B-4EAE-84EB-62DD3E6C7633}">
      <dgm:prSet/>
      <dgm:spPr/>
      <dgm:t>
        <a:bodyPr/>
        <a:lstStyle/>
        <a:p>
          <a:endParaRPr lang="en-US"/>
        </a:p>
      </dgm:t>
    </dgm:pt>
    <dgm:pt modelId="{DBF69D73-4285-4EDF-ACF4-561E2D7FB475}" type="sibTrans" cxnId="{8E4D81E0-669B-4EAE-84EB-62DD3E6C7633}">
      <dgm:prSet/>
      <dgm:spPr/>
      <dgm:t>
        <a:bodyPr/>
        <a:lstStyle/>
        <a:p>
          <a:endParaRPr lang="en-US"/>
        </a:p>
      </dgm:t>
    </dgm:pt>
    <dgm:pt modelId="{B156F857-111C-4F99-B7C4-2EDC36F9CCC6}">
      <dgm:prSet/>
      <dgm:spPr>
        <a:solidFill>
          <a:schemeClr val="accent1">
            <a:lumMod val="50000"/>
          </a:schemeClr>
        </a:solidFill>
      </dgm:spPr>
      <dgm:t>
        <a:bodyPr/>
        <a:lstStyle/>
        <a:p>
          <a:r>
            <a:rPr lang="en-US" dirty="0"/>
            <a:t>“Acacia Planks  […] Put together like bricks […] No ribbing […] Encased with papyrus […] single steering oar […] stone held by rope keeps vessel straight underwater [… ]Known as ‘</a:t>
          </a:r>
          <a:r>
            <a:rPr lang="en-US" dirty="0" err="1"/>
            <a:t>Baris</a:t>
          </a:r>
          <a:r>
            <a:rPr lang="en-US" dirty="0"/>
            <a:t>”.  </a:t>
          </a:r>
          <a:r>
            <a:rPr lang="en-US" dirty="0" err="1"/>
            <a:t>Hdt</a:t>
          </a:r>
          <a:r>
            <a:rPr lang="en-US" dirty="0"/>
            <a:t> 2.96.</a:t>
          </a:r>
        </a:p>
      </dgm:t>
    </dgm:pt>
    <dgm:pt modelId="{C84A768F-11DC-43A8-B07D-13601B836733}" type="parTrans" cxnId="{726BBF23-988E-4984-BF0B-68E143A6C24E}">
      <dgm:prSet/>
      <dgm:spPr/>
      <dgm:t>
        <a:bodyPr/>
        <a:lstStyle/>
        <a:p>
          <a:endParaRPr lang="en-US"/>
        </a:p>
      </dgm:t>
    </dgm:pt>
    <dgm:pt modelId="{95D6E8B0-20FE-4A23-90CC-EEE842A9449F}" type="sibTrans" cxnId="{726BBF23-988E-4984-BF0B-68E143A6C24E}">
      <dgm:prSet/>
      <dgm:spPr/>
      <dgm:t>
        <a:bodyPr/>
        <a:lstStyle/>
        <a:p>
          <a:endParaRPr lang="en-US"/>
        </a:p>
      </dgm:t>
    </dgm:pt>
    <dgm:pt modelId="{92376D36-77D9-40E1-B277-CBC77819419E}">
      <dgm:prSet/>
      <dgm:spPr>
        <a:solidFill>
          <a:schemeClr val="accent1">
            <a:lumMod val="50000"/>
          </a:schemeClr>
        </a:solidFill>
      </dgm:spPr>
      <dgm:t>
        <a:bodyPr/>
        <a:lstStyle/>
        <a:p>
          <a:r>
            <a:rPr lang="en-US" dirty="0"/>
            <a:t>No evidence of such a boat until recent excavations (2009-2011) in </a:t>
          </a:r>
          <a:r>
            <a:rPr lang="en-US" dirty="0" err="1"/>
            <a:t>Thoni-Heracleion</a:t>
          </a:r>
          <a:r>
            <a:rPr lang="en-US" dirty="0"/>
            <a:t>, evidence of  hull shows correlations to Herodotus’ description of ships mechanisms from Ship 17 where 70% of hull was recovered.</a:t>
          </a:r>
        </a:p>
        <a:p>
          <a:r>
            <a:rPr lang="en-US" dirty="0"/>
            <a:t>Radiocarbon dates the ship to mid 5</a:t>
          </a:r>
          <a:r>
            <a:rPr lang="en-US" baseline="30000" dirty="0"/>
            <a:t>th</a:t>
          </a:r>
          <a:r>
            <a:rPr lang="en-US" dirty="0"/>
            <a:t>-4</a:t>
          </a:r>
          <a:r>
            <a:rPr lang="en-US" baseline="30000" dirty="0"/>
            <a:t>th</a:t>
          </a:r>
          <a:r>
            <a:rPr lang="en-US" dirty="0"/>
            <a:t> Century BC. (</a:t>
          </a:r>
          <a:r>
            <a:rPr lang="en-US" dirty="0" err="1"/>
            <a:t>Belov</a:t>
          </a:r>
          <a:r>
            <a:rPr lang="en-US" dirty="0"/>
            <a:t> 2013)</a:t>
          </a:r>
        </a:p>
      </dgm:t>
    </dgm:pt>
    <dgm:pt modelId="{3F619B1F-1AD1-475A-9C5A-F745B1B5D280}" type="parTrans" cxnId="{AE58CDCE-7B0C-4C89-B547-256585CA05D9}">
      <dgm:prSet/>
      <dgm:spPr/>
      <dgm:t>
        <a:bodyPr/>
        <a:lstStyle/>
        <a:p>
          <a:endParaRPr lang="en-US"/>
        </a:p>
      </dgm:t>
    </dgm:pt>
    <dgm:pt modelId="{79566B50-8243-4A64-B924-8444623505F3}" type="sibTrans" cxnId="{AE58CDCE-7B0C-4C89-B547-256585CA05D9}">
      <dgm:prSet/>
      <dgm:spPr/>
      <dgm:t>
        <a:bodyPr/>
        <a:lstStyle/>
        <a:p>
          <a:endParaRPr lang="en-US"/>
        </a:p>
      </dgm:t>
    </dgm:pt>
    <dgm:pt modelId="{A798869D-8939-4562-BE4A-AFCC5094115E}" type="pres">
      <dgm:prSet presAssocID="{69E63D8A-11FF-4533-B4C3-47185AC75BD8}" presName="outerComposite" presStyleCnt="0">
        <dgm:presLayoutVars>
          <dgm:chMax val="5"/>
          <dgm:dir/>
          <dgm:resizeHandles val="exact"/>
        </dgm:presLayoutVars>
      </dgm:prSet>
      <dgm:spPr/>
    </dgm:pt>
    <dgm:pt modelId="{EFC4CA62-93B7-4E0A-BAD7-9D448D763F9B}" type="pres">
      <dgm:prSet presAssocID="{69E63D8A-11FF-4533-B4C3-47185AC75BD8}" presName="dummyMaxCanvas" presStyleCnt="0">
        <dgm:presLayoutVars/>
      </dgm:prSet>
      <dgm:spPr/>
    </dgm:pt>
    <dgm:pt modelId="{18A3BD6E-DC15-4C94-BABF-BAE7774FA69F}" type="pres">
      <dgm:prSet presAssocID="{69E63D8A-11FF-4533-B4C3-47185AC75BD8}" presName="ThreeNodes_1" presStyleLbl="node1" presStyleIdx="0" presStyleCnt="3" custLinFactNeighborX="0">
        <dgm:presLayoutVars>
          <dgm:bulletEnabled val="1"/>
        </dgm:presLayoutVars>
      </dgm:prSet>
      <dgm:spPr/>
    </dgm:pt>
    <dgm:pt modelId="{E75E6B1B-686A-4620-8905-B6989FED99DE}" type="pres">
      <dgm:prSet presAssocID="{69E63D8A-11FF-4533-B4C3-47185AC75BD8}" presName="ThreeNodes_2" presStyleLbl="node1" presStyleIdx="1" presStyleCnt="3" custScaleX="114777" custLinFactNeighborX="0">
        <dgm:presLayoutVars>
          <dgm:bulletEnabled val="1"/>
        </dgm:presLayoutVars>
      </dgm:prSet>
      <dgm:spPr/>
    </dgm:pt>
    <dgm:pt modelId="{874E2B2F-C7B4-4DA3-B271-E202087C95A1}" type="pres">
      <dgm:prSet presAssocID="{69E63D8A-11FF-4533-B4C3-47185AC75BD8}" presName="ThreeNodes_3" presStyleLbl="node1" presStyleIdx="2" presStyleCnt="3" custScaleX="116877" custLinFactNeighborX="0">
        <dgm:presLayoutVars>
          <dgm:bulletEnabled val="1"/>
        </dgm:presLayoutVars>
      </dgm:prSet>
      <dgm:spPr/>
    </dgm:pt>
    <dgm:pt modelId="{2E428D9F-18B9-422B-9AF8-F4C35EBC6425}" type="pres">
      <dgm:prSet presAssocID="{69E63D8A-11FF-4533-B4C3-47185AC75BD8}" presName="ThreeConn_1-2" presStyleLbl="fgAccFollowNode1" presStyleIdx="0" presStyleCnt="2">
        <dgm:presLayoutVars>
          <dgm:bulletEnabled val="1"/>
        </dgm:presLayoutVars>
      </dgm:prSet>
      <dgm:spPr/>
    </dgm:pt>
    <dgm:pt modelId="{81197E56-C7D6-491B-9AFA-5AEB6312A4E9}" type="pres">
      <dgm:prSet presAssocID="{69E63D8A-11FF-4533-B4C3-47185AC75BD8}" presName="ThreeConn_2-3" presStyleLbl="fgAccFollowNode1" presStyleIdx="1" presStyleCnt="2">
        <dgm:presLayoutVars>
          <dgm:bulletEnabled val="1"/>
        </dgm:presLayoutVars>
      </dgm:prSet>
      <dgm:spPr/>
    </dgm:pt>
    <dgm:pt modelId="{9095F526-BD8A-453B-9794-47A1A678FEE2}" type="pres">
      <dgm:prSet presAssocID="{69E63D8A-11FF-4533-B4C3-47185AC75BD8}" presName="ThreeNodes_1_text" presStyleLbl="node1" presStyleIdx="2" presStyleCnt="3">
        <dgm:presLayoutVars>
          <dgm:bulletEnabled val="1"/>
        </dgm:presLayoutVars>
      </dgm:prSet>
      <dgm:spPr/>
    </dgm:pt>
    <dgm:pt modelId="{F7C2AC8C-C9B0-4DE6-9005-E4F598E002B4}" type="pres">
      <dgm:prSet presAssocID="{69E63D8A-11FF-4533-B4C3-47185AC75BD8}" presName="ThreeNodes_2_text" presStyleLbl="node1" presStyleIdx="2" presStyleCnt="3">
        <dgm:presLayoutVars>
          <dgm:bulletEnabled val="1"/>
        </dgm:presLayoutVars>
      </dgm:prSet>
      <dgm:spPr/>
    </dgm:pt>
    <dgm:pt modelId="{F086D363-6606-4F2B-B5DA-956A6C220432}" type="pres">
      <dgm:prSet presAssocID="{69E63D8A-11FF-4533-B4C3-47185AC75BD8}" presName="ThreeNodes_3_text" presStyleLbl="node1" presStyleIdx="2" presStyleCnt="3">
        <dgm:presLayoutVars>
          <dgm:bulletEnabled val="1"/>
        </dgm:presLayoutVars>
      </dgm:prSet>
      <dgm:spPr/>
    </dgm:pt>
  </dgm:ptLst>
  <dgm:cxnLst>
    <dgm:cxn modelId="{B2AF0405-EE4D-434E-B249-0A3013FE39FA}" type="presOf" srcId="{92376D36-77D9-40E1-B277-CBC77819419E}" destId="{F086D363-6606-4F2B-B5DA-956A6C220432}" srcOrd="1" destOrd="0" presId="urn:microsoft.com/office/officeart/2005/8/layout/vProcess5"/>
    <dgm:cxn modelId="{19B3B41B-28EC-48CA-9A07-B70C9AB197B4}" type="presOf" srcId="{DBF69D73-4285-4EDF-ACF4-561E2D7FB475}" destId="{2E428D9F-18B9-422B-9AF8-F4C35EBC6425}" srcOrd="0" destOrd="0" presId="urn:microsoft.com/office/officeart/2005/8/layout/vProcess5"/>
    <dgm:cxn modelId="{726BBF23-988E-4984-BF0B-68E143A6C24E}" srcId="{69E63D8A-11FF-4533-B4C3-47185AC75BD8}" destId="{B156F857-111C-4F99-B7C4-2EDC36F9CCC6}" srcOrd="1" destOrd="0" parTransId="{C84A768F-11DC-43A8-B07D-13601B836733}" sibTransId="{95D6E8B0-20FE-4A23-90CC-EEE842A9449F}"/>
    <dgm:cxn modelId="{672D2A5B-5652-4F03-A867-02FEEC84481F}" type="presOf" srcId="{69E63D8A-11FF-4533-B4C3-47185AC75BD8}" destId="{A798869D-8939-4562-BE4A-AFCC5094115E}" srcOrd="0" destOrd="0" presId="urn:microsoft.com/office/officeart/2005/8/layout/vProcess5"/>
    <dgm:cxn modelId="{B24BFD42-2B33-4535-89F4-A6E31AFB5F0F}" type="presOf" srcId="{B156F857-111C-4F99-B7C4-2EDC36F9CCC6}" destId="{E75E6B1B-686A-4620-8905-B6989FED99DE}" srcOrd="0" destOrd="0" presId="urn:microsoft.com/office/officeart/2005/8/layout/vProcess5"/>
    <dgm:cxn modelId="{9CCB7B4E-3056-4F48-9F3D-3315F893415C}" type="presOf" srcId="{95D6E8B0-20FE-4A23-90CC-EEE842A9449F}" destId="{81197E56-C7D6-491B-9AFA-5AEB6312A4E9}" srcOrd="0" destOrd="0" presId="urn:microsoft.com/office/officeart/2005/8/layout/vProcess5"/>
    <dgm:cxn modelId="{31E8786F-DC50-4F74-973B-74866888E301}" type="presOf" srcId="{BDE5B46C-17BB-40E9-A18F-8F359A11BD29}" destId="{9095F526-BD8A-453B-9794-47A1A678FEE2}" srcOrd="1" destOrd="0" presId="urn:microsoft.com/office/officeart/2005/8/layout/vProcess5"/>
    <dgm:cxn modelId="{F4A30A71-0D16-4A82-A344-799F4D573875}" type="presOf" srcId="{BDE5B46C-17BB-40E9-A18F-8F359A11BD29}" destId="{18A3BD6E-DC15-4C94-BABF-BAE7774FA69F}" srcOrd="0" destOrd="0" presId="urn:microsoft.com/office/officeart/2005/8/layout/vProcess5"/>
    <dgm:cxn modelId="{CEDE3554-4853-4A64-AACB-F0BDBD302A84}" type="presOf" srcId="{B156F857-111C-4F99-B7C4-2EDC36F9CCC6}" destId="{F7C2AC8C-C9B0-4DE6-9005-E4F598E002B4}" srcOrd="1" destOrd="0" presId="urn:microsoft.com/office/officeart/2005/8/layout/vProcess5"/>
    <dgm:cxn modelId="{D1DBE3BA-EA03-461D-BC31-611B645DCC11}" type="presOf" srcId="{92376D36-77D9-40E1-B277-CBC77819419E}" destId="{874E2B2F-C7B4-4DA3-B271-E202087C95A1}" srcOrd="0" destOrd="0" presId="urn:microsoft.com/office/officeart/2005/8/layout/vProcess5"/>
    <dgm:cxn modelId="{AE58CDCE-7B0C-4C89-B547-256585CA05D9}" srcId="{69E63D8A-11FF-4533-B4C3-47185AC75BD8}" destId="{92376D36-77D9-40E1-B277-CBC77819419E}" srcOrd="2" destOrd="0" parTransId="{3F619B1F-1AD1-475A-9C5A-F745B1B5D280}" sibTransId="{79566B50-8243-4A64-B924-8444623505F3}"/>
    <dgm:cxn modelId="{8E4D81E0-669B-4EAE-84EB-62DD3E6C7633}" srcId="{69E63D8A-11FF-4533-B4C3-47185AC75BD8}" destId="{BDE5B46C-17BB-40E9-A18F-8F359A11BD29}" srcOrd="0" destOrd="0" parTransId="{F6C325F7-3EA5-442C-B67E-12CBE328E250}" sibTransId="{DBF69D73-4285-4EDF-ACF4-561E2D7FB475}"/>
    <dgm:cxn modelId="{31D287A0-C655-4F17-992C-8070C2DB8037}" type="presParOf" srcId="{A798869D-8939-4562-BE4A-AFCC5094115E}" destId="{EFC4CA62-93B7-4E0A-BAD7-9D448D763F9B}" srcOrd="0" destOrd="0" presId="urn:microsoft.com/office/officeart/2005/8/layout/vProcess5"/>
    <dgm:cxn modelId="{AB16CEDB-6FCF-45AB-8C2D-02D50640D579}" type="presParOf" srcId="{A798869D-8939-4562-BE4A-AFCC5094115E}" destId="{18A3BD6E-DC15-4C94-BABF-BAE7774FA69F}" srcOrd="1" destOrd="0" presId="urn:microsoft.com/office/officeart/2005/8/layout/vProcess5"/>
    <dgm:cxn modelId="{0FB259AF-F906-44BE-BC62-15A494F01D49}" type="presParOf" srcId="{A798869D-8939-4562-BE4A-AFCC5094115E}" destId="{E75E6B1B-686A-4620-8905-B6989FED99DE}" srcOrd="2" destOrd="0" presId="urn:microsoft.com/office/officeart/2005/8/layout/vProcess5"/>
    <dgm:cxn modelId="{594E0861-C94A-43DE-89C6-531136BF301B}" type="presParOf" srcId="{A798869D-8939-4562-BE4A-AFCC5094115E}" destId="{874E2B2F-C7B4-4DA3-B271-E202087C95A1}" srcOrd="3" destOrd="0" presId="urn:microsoft.com/office/officeart/2005/8/layout/vProcess5"/>
    <dgm:cxn modelId="{12FECBFB-B359-4747-8AA5-6661C3B91BB7}" type="presParOf" srcId="{A798869D-8939-4562-BE4A-AFCC5094115E}" destId="{2E428D9F-18B9-422B-9AF8-F4C35EBC6425}" srcOrd="4" destOrd="0" presId="urn:microsoft.com/office/officeart/2005/8/layout/vProcess5"/>
    <dgm:cxn modelId="{71993B14-11DE-44E6-9D4C-CB8C81A72BB3}" type="presParOf" srcId="{A798869D-8939-4562-BE4A-AFCC5094115E}" destId="{81197E56-C7D6-491B-9AFA-5AEB6312A4E9}" srcOrd="5" destOrd="0" presId="urn:microsoft.com/office/officeart/2005/8/layout/vProcess5"/>
    <dgm:cxn modelId="{6BAEFE99-D548-4920-B1EE-73F3CCF3006E}" type="presParOf" srcId="{A798869D-8939-4562-BE4A-AFCC5094115E}" destId="{9095F526-BD8A-453B-9794-47A1A678FEE2}" srcOrd="6" destOrd="0" presId="urn:microsoft.com/office/officeart/2005/8/layout/vProcess5"/>
    <dgm:cxn modelId="{D050DC1D-AFB0-4B2A-AA4A-F2BCAE913C4C}" type="presParOf" srcId="{A798869D-8939-4562-BE4A-AFCC5094115E}" destId="{F7C2AC8C-C9B0-4DE6-9005-E4F598E002B4}" srcOrd="7" destOrd="0" presId="urn:microsoft.com/office/officeart/2005/8/layout/vProcess5"/>
    <dgm:cxn modelId="{0F5C60F5-B059-4E7D-A9D8-297BE6259D86}" type="presParOf" srcId="{A798869D-8939-4562-BE4A-AFCC5094115E}" destId="{F086D363-6606-4F2B-B5DA-956A6C22043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9E63D8A-11FF-4533-B4C3-47185AC75BD8}"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B156F857-111C-4F99-B7C4-2EDC36F9CCC6}">
      <dgm:prSet custT="1"/>
      <dgm:spPr>
        <a:solidFill>
          <a:schemeClr val="accent1">
            <a:lumMod val="50000"/>
          </a:schemeClr>
        </a:solidFill>
      </dgm:spPr>
      <dgm:t>
        <a:bodyPr/>
        <a:lstStyle/>
        <a:p>
          <a:r>
            <a:rPr lang="en-US" sz="1200" dirty="0"/>
            <a:t>“</a:t>
          </a:r>
          <a:r>
            <a:rPr lang="en-US" sz="1600" b="1" dirty="0" err="1"/>
            <a:t>Amasis</a:t>
          </a:r>
          <a:r>
            <a:rPr lang="en-US" sz="1600" b="1" dirty="0"/>
            <a:t>  become a </a:t>
          </a:r>
          <a:r>
            <a:rPr lang="en-US" sz="1600" b="1"/>
            <a:t>philhellene […] </a:t>
          </a:r>
          <a:r>
            <a:rPr lang="en-US" sz="1600" b="1" dirty="0"/>
            <a:t>gave  </a:t>
          </a:r>
          <a:r>
            <a:rPr lang="en-US" sz="1600" b="1"/>
            <a:t>favors […] </a:t>
          </a:r>
          <a:r>
            <a:rPr lang="en-US" sz="1600" b="1" dirty="0"/>
            <a:t>gave them </a:t>
          </a:r>
          <a:r>
            <a:rPr lang="en-US" sz="1600" b="1"/>
            <a:t>Naucratis […] </a:t>
          </a:r>
          <a:r>
            <a:rPr lang="en-US" sz="1600" b="1" dirty="0"/>
            <a:t>a city (polis) to </a:t>
          </a:r>
          <a:r>
            <a:rPr lang="en-US" sz="1600" b="1"/>
            <a:t>live […] </a:t>
          </a:r>
          <a:r>
            <a:rPr lang="en-US" sz="1600" b="1" dirty="0"/>
            <a:t>given plots of </a:t>
          </a:r>
          <a:r>
            <a:rPr lang="en-US" sz="1600" b="1"/>
            <a:t>land […] raise </a:t>
          </a:r>
          <a:r>
            <a:rPr lang="en-US" sz="1600" b="1" dirty="0"/>
            <a:t>sanctuaries to </a:t>
          </a:r>
          <a:r>
            <a:rPr lang="en-US" sz="1600" b="1"/>
            <a:t>gods […] </a:t>
          </a:r>
          <a:r>
            <a:rPr lang="en-US" sz="1600" b="1" dirty="0"/>
            <a:t>joint venture taken up by numerous Greek </a:t>
          </a:r>
          <a:r>
            <a:rPr lang="en-US" sz="1600" b="1"/>
            <a:t>communities […] had </a:t>
          </a:r>
          <a:r>
            <a:rPr lang="en-US" sz="1600" b="1" dirty="0"/>
            <a:t>to use Naucratis as trading </a:t>
          </a:r>
          <a:r>
            <a:rPr lang="en-US" sz="1600" b="1"/>
            <a:t>port […] </a:t>
          </a:r>
          <a:r>
            <a:rPr lang="en-US" sz="1600" b="1" dirty="0"/>
            <a:t>if turned up at another port were turned </a:t>
          </a:r>
          <a:r>
            <a:rPr lang="en-US" sz="1600" b="1"/>
            <a:t>away […] </a:t>
          </a:r>
          <a:r>
            <a:rPr lang="en-US" sz="1600" b="1" dirty="0"/>
            <a:t>or had to take goods by </a:t>
          </a:r>
          <a:r>
            <a:rPr lang="en-US" sz="1600" b="1" dirty="0" err="1"/>
            <a:t>baris</a:t>
          </a:r>
          <a:r>
            <a:rPr lang="en-US" sz="1600" b="1" dirty="0"/>
            <a:t> up Nile” </a:t>
          </a:r>
          <a:r>
            <a:rPr lang="en-US" sz="1600" b="1" dirty="0" err="1"/>
            <a:t>Hdt</a:t>
          </a:r>
          <a:r>
            <a:rPr lang="en-US" sz="1600" b="1" dirty="0"/>
            <a:t>. 2.178-179</a:t>
          </a:r>
        </a:p>
      </dgm:t>
    </dgm:pt>
    <dgm:pt modelId="{C84A768F-11DC-43A8-B07D-13601B836733}" type="parTrans" cxnId="{726BBF23-988E-4984-BF0B-68E143A6C24E}">
      <dgm:prSet/>
      <dgm:spPr/>
      <dgm:t>
        <a:bodyPr/>
        <a:lstStyle/>
        <a:p>
          <a:endParaRPr lang="en-US"/>
        </a:p>
      </dgm:t>
    </dgm:pt>
    <dgm:pt modelId="{95D6E8B0-20FE-4A23-90CC-EEE842A9449F}" type="sibTrans" cxnId="{726BBF23-988E-4984-BF0B-68E143A6C24E}">
      <dgm:prSet/>
      <dgm:spPr/>
      <dgm:t>
        <a:bodyPr/>
        <a:lstStyle/>
        <a:p>
          <a:endParaRPr lang="en-US"/>
        </a:p>
      </dgm:t>
    </dgm:pt>
    <dgm:pt modelId="{92376D36-77D9-40E1-B277-CBC77819419E}">
      <dgm:prSet custT="1"/>
      <dgm:spPr>
        <a:solidFill>
          <a:schemeClr val="accent1">
            <a:lumMod val="50000"/>
          </a:schemeClr>
        </a:solidFill>
      </dgm:spPr>
      <dgm:t>
        <a:bodyPr/>
        <a:lstStyle/>
        <a:p>
          <a:r>
            <a:rPr lang="en-GB" sz="1400" b="1" dirty="0"/>
            <a:t>Situated on what appears to have been the most accessible of the Nile’s branches in antiquity , also speculated on canal connections to Sais. </a:t>
          </a:r>
        </a:p>
        <a:p>
          <a:r>
            <a:rPr lang="en-GB" sz="1400" b="1" dirty="0"/>
            <a:t>Archaeological evidence above sea-level, but underwater geo-physical surveys give more credence to evidence of canals and harbour, however most ships seem to be Egyptian.</a:t>
          </a:r>
        </a:p>
        <a:p>
          <a:r>
            <a:rPr lang="en-GB" sz="1400" b="1" dirty="0"/>
            <a:t>The Temples uncovered are also Egyptian not Greek.</a:t>
          </a:r>
        </a:p>
        <a:p>
          <a:r>
            <a:rPr lang="en-GB" sz="1400" b="1" dirty="0"/>
            <a:t>Athenian Weights have been found at site, as </a:t>
          </a:r>
          <a:r>
            <a:rPr lang="en-GB" sz="1400" b="1" dirty="0" err="1"/>
            <a:t>wella</a:t>
          </a:r>
          <a:r>
            <a:rPr lang="en-GB" sz="1400" b="1" dirty="0"/>
            <a:t> s Greek/Corinthian Pottery. (A. </a:t>
          </a:r>
          <a:r>
            <a:rPr lang="en-GB" sz="1400" b="1" dirty="0" err="1"/>
            <a:t>Villing</a:t>
          </a:r>
          <a:r>
            <a:rPr lang="en-GB" sz="1400" b="1" dirty="0"/>
            <a:t> 2019)</a:t>
          </a:r>
          <a:endParaRPr lang="en-US" sz="1400" b="1" dirty="0"/>
        </a:p>
      </dgm:t>
    </dgm:pt>
    <dgm:pt modelId="{3F619B1F-1AD1-475A-9C5A-F745B1B5D280}" type="parTrans" cxnId="{AE58CDCE-7B0C-4C89-B547-256585CA05D9}">
      <dgm:prSet/>
      <dgm:spPr/>
      <dgm:t>
        <a:bodyPr/>
        <a:lstStyle/>
        <a:p>
          <a:endParaRPr lang="en-US"/>
        </a:p>
      </dgm:t>
    </dgm:pt>
    <dgm:pt modelId="{79566B50-8243-4A64-B924-8444623505F3}" type="sibTrans" cxnId="{AE58CDCE-7B0C-4C89-B547-256585CA05D9}">
      <dgm:prSet/>
      <dgm:spPr/>
      <dgm:t>
        <a:bodyPr/>
        <a:lstStyle/>
        <a:p>
          <a:endParaRPr lang="en-US"/>
        </a:p>
      </dgm:t>
    </dgm:pt>
    <dgm:pt modelId="{BDE5B46C-17BB-40E9-A18F-8F359A11BD29}">
      <dgm:prSet custT="1"/>
      <dgm:spPr>
        <a:solidFill>
          <a:schemeClr val="accent1">
            <a:lumMod val="50000"/>
          </a:schemeClr>
        </a:solidFill>
      </dgm:spPr>
      <dgm:t>
        <a:bodyPr/>
        <a:lstStyle/>
        <a:p>
          <a:r>
            <a:rPr lang="en-US" sz="2800" b="1" dirty="0" err="1"/>
            <a:t>Naukratis</a:t>
          </a:r>
          <a:r>
            <a:rPr lang="en-US" sz="2800" b="1" dirty="0"/>
            <a:t> – Greeks in Egypt</a:t>
          </a:r>
          <a:r>
            <a:rPr lang="en-US" sz="1300" b="1" dirty="0"/>
            <a:t>:</a:t>
          </a:r>
        </a:p>
      </dgm:t>
    </dgm:pt>
    <dgm:pt modelId="{DBF69D73-4285-4EDF-ACF4-561E2D7FB475}" type="sibTrans" cxnId="{8E4D81E0-669B-4EAE-84EB-62DD3E6C7633}">
      <dgm:prSet/>
      <dgm:spPr/>
      <dgm:t>
        <a:bodyPr/>
        <a:lstStyle/>
        <a:p>
          <a:endParaRPr lang="en-US"/>
        </a:p>
      </dgm:t>
    </dgm:pt>
    <dgm:pt modelId="{F6C325F7-3EA5-442C-B67E-12CBE328E250}" type="parTrans" cxnId="{8E4D81E0-669B-4EAE-84EB-62DD3E6C7633}">
      <dgm:prSet/>
      <dgm:spPr/>
      <dgm:t>
        <a:bodyPr/>
        <a:lstStyle/>
        <a:p>
          <a:endParaRPr lang="en-US"/>
        </a:p>
      </dgm:t>
    </dgm:pt>
    <dgm:pt modelId="{A798869D-8939-4562-BE4A-AFCC5094115E}" type="pres">
      <dgm:prSet presAssocID="{69E63D8A-11FF-4533-B4C3-47185AC75BD8}" presName="outerComposite" presStyleCnt="0">
        <dgm:presLayoutVars>
          <dgm:chMax val="5"/>
          <dgm:dir/>
          <dgm:resizeHandles val="exact"/>
        </dgm:presLayoutVars>
      </dgm:prSet>
      <dgm:spPr/>
    </dgm:pt>
    <dgm:pt modelId="{EFC4CA62-93B7-4E0A-BAD7-9D448D763F9B}" type="pres">
      <dgm:prSet presAssocID="{69E63D8A-11FF-4533-B4C3-47185AC75BD8}" presName="dummyMaxCanvas" presStyleCnt="0">
        <dgm:presLayoutVars/>
      </dgm:prSet>
      <dgm:spPr/>
    </dgm:pt>
    <dgm:pt modelId="{18A3BD6E-DC15-4C94-BABF-BAE7774FA69F}" type="pres">
      <dgm:prSet presAssocID="{69E63D8A-11FF-4533-B4C3-47185AC75BD8}" presName="ThreeNodes_1" presStyleLbl="node1" presStyleIdx="0" presStyleCnt="3" custLinFactNeighborX="0">
        <dgm:presLayoutVars>
          <dgm:bulletEnabled val="1"/>
        </dgm:presLayoutVars>
      </dgm:prSet>
      <dgm:spPr/>
    </dgm:pt>
    <dgm:pt modelId="{E75E6B1B-686A-4620-8905-B6989FED99DE}" type="pres">
      <dgm:prSet presAssocID="{69E63D8A-11FF-4533-B4C3-47185AC75BD8}" presName="ThreeNodes_2" presStyleLbl="node1" presStyleIdx="1" presStyleCnt="3" custLinFactNeighborX="0">
        <dgm:presLayoutVars>
          <dgm:bulletEnabled val="1"/>
        </dgm:presLayoutVars>
      </dgm:prSet>
      <dgm:spPr/>
    </dgm:pt>
    <dgm:pt modelId="{874E2B2F-C7B4-4DA3-B271-E202087C95A1}" type="pres">
      <dgm:prSet presAssocID="{69E63D8A-11FF-4533-B4C3-47185AC75BD8}" presName="ThreeNodes_3" presStyleLbl="node1" presStyleIdx="2" presStyleCnt="3" custScaleX="112324" custScaleY="114827" custLinFactNeighborX="-422">
        <dgm:presLayoutVars>
          <dgm:bulletEnabled val="1"/>
        </dgm:presLayoutVars>
      </dgm:prSet>
      <dgm:spPr/>
    </dgm:pt>
    <dgm:pt modelId="{2E428D9F-18B9-422B-9AF8-F4C35EBC6425}" type="pres">
      <dgm:prSet presAssocID="{69E63D8A-11FF-4533-B4C3-47185AC75BD8}" presName="ThreeConn_1-2" presStyleLbl="fgAccFollowNode1" presStyleIdx="0" presStyleCnt="2">
        <dgm:presLayoutVars>
          <dgm:bulletEnabled val="1"/>
        </dgm:presLayoutVars>
      </dgm:prSet>
      <dgm:spPr/>
    </dgm:pt>
    <dgm:pt modelId="{81197E56-C7D6-491B-9AFA-5AEB6312A4E9}" type="pres">
      <dgm:prSet presAssocID="{69E63D8A-11FF-4533-B4C3-47185AC75BD8}" presName="ThreeConn_2-3" presStyleLbl="fgAccFollowNode1" presStyleIdx="1" presStyleCnt="2">
        <dgm:presLayoutVars>
          <dgm:bulletEnabled val="1"/>
        </dgm:presLayoutVars>
      </dgm:prSet>
      <dgm:spPr/>
    </dgm:pt>
    <dgm:pt modelId="{9095F526-BD8A-453B-9794-47A1A678FEE2}" type="pres">
      <dgm:prSet presAssocID="{69E63D8A-11FF-4533-B4C3-47185AC75BD8}" presName="ThreeNodes_1_text" presStyleLbl="node1" presStyleIdx="2" presStyleCnt="3">
        <dgm:presLayoutVars>
          <dgm:bulletEnabled val="1"/>
        </dgm:presLayoutVars>
      </dgm:prSet>
      <dgm:spPr/>
    </dgm:pt>
    <dgm:pt modelId="{F7C2AC8C-C9B0-4DE6-9005-E4F598E002B4}" type="pres">
      <dgm:prSet presAssocID="{69E63D8A-11FF-4533-B4C3-47185AC75BD8}" presName="ThreeNodes_2_text" presStyleLbl="node1" presStyleIdx="2" presStyleCnt="3">
        <dgm:presLayoutVars>
          <dgm:bulletEnabled val="1"/>
        </dgm:presLayoutVars>
      </dgm:prSet>
      <dgm:spPr/>
    </dgm:pt>
    <dgm:pt modelId="{F086D363-6606-4F2B-B5DA-956A6C220432}" type="pres">
      <dgm:prSet presAssocID="{69E63D8A-11FF-4533-B4C3-47185AC75BD8}" presName="ThreeNodes_3_text" presStyleLbl="node1" presStyleIdx="2" presStyleCnt="3">
        <dgm:presLayoutVars>
          <dgm:bulletEnabled val="1"/>
        </dgm:presLayoutVars>
      </dgm:prSet>
      <dgm:spPr/>
    </dgm:pt>
  </dgm:ptLst>
  <dgm:cxnLst>
    <dgm:cxn modelId="{B2AF0405-EE4D-434E-B249-0A3013FE39FA}" type="presOf" srcId="{92376D36-77D9-40E1-B277-CBC77819419E}" destId="{F086D363-6606-4F2B-B5DA-956A6C220432}" srcOrd="1" destOrd="0" presId="urn:microsoft.com/office/officeart/2005/8/layout/vProcess5"/>
    <dgm:cxn modelId="{19B3B41B-28EC-48CA-9A07-B70C9AB197B4}" type="presOf" srcId="{DBF69D73-4285-4EDF-ACF4-561E2D7FB475}" destId="{2E428D9F-18B9-422B-9AF8-F4C35EBC6425}" srcOrd="0" destOrd="0" presId="urn:microsoft.com/office/officeart/2005/8/layout/vProcess5"/>
    <dgm:cxn modelId="{726BBF23-988E-4984-BF0B-68E143A6C24E}" srcId="{69E63D8A-11FF-4533-B4C3-47185AC75BD8}" destId="{B156F857-111C-4F99-B7C4-2EDC36F9CCC6}" srcOrd="1" destOrd="0" parTransId="{C84A768F-11DC-43A8-B07D-13601B836733}" sibTransId="{95D6E8B0-20FE-4A23-90CC-EEE842A9449F}"/>
    <dgm:cxn modelId="{672D2A5B-5652-4F03-A867-02FEEC84481F}" type="presOf" srcId="{69E63D8A-11FF-4533-B4C3-47185AC75BD8}" destId="{A798869D-8939-4562-BE4A-AFCC5094115E}" srcOrd="0" destOrd="0" presId="urn:microsoft.com/office/officeart/2005/8/layout/vProcess5"/>
    <dgm:cxn modelId="{B24BFD42-2B33-4535-89F4-A6E31AFB5F0F}" type="presOf" srcId="{B156F857-111C-4F99-B7C4-2EDC36F9CCC6}" destId="{E75E6B1B-686A-4620-8905-B6989FED99DE}" srcOrd="0" destOrd="0" presId="urn:microsoft.com/office/officeart/2005/8/layout/vProcess5"/>
    <dgm:cxn modelId="{9CCB7B4E-3056-4F48-9F3D-3315F893415C}" type="presOf" srcId="{95D6E8B0-20FE-4A23-90CC-EEE842A9449F}" destId="{81197E56-C7D6-491B-9AFA-5AEB6312A4E9}" srcOrd="0" destOrd="0" presId="urn:microsoft.com/office/officeart/2005/8/layout/vProcess5"/>
    <dgm:cxn modelId="{31E8786F-DC50-4F74-973B-74866888E301}" type="presOf" srcId="{BDE5B46C-17BB-40E9-A18F-8F359A11BD29}" destId="{9095F526-BD8A-453B-9794-47A1A678FEE2}" srcOrd="1" destOrd="0" presId="urn:microsoft.com/office/officeart/2005/8/layout/vProcess5"/>
    <dgm:cxn modelId="{F4A30A71-0D16-4A82-A344-799F4D573875}" type="presOf" srcId="{BDE5B46C-17BB-40E9-A18F-8F359A11BD29}" destId="{18A3BD6E-DC15-4C94-BABF-BAE7774FA69F}" srcOrd="0" destOrd="0" presId="urn:microsoft.com/office/officeart/2005/8/layout/vProcess5"/>
    <dgm:cxn modelId="{CEDE3554-4853-4A64-AACB-F0BDBD302A84}" type="presOf" srcId="{B156F857-111C-4F99-B7C4-2EDC36F9CCC6}" destId="{F7C2AC8C-C9B0-4DE6-9005-E4F598E002B4}" srcOrd="1" destOrd="0" presId="urn:microsoft.com/office/officeart/2005/8/layout/vProcess5"/>
    <dgm:cxn modelId="{D1DBE3BA-EA03-461D-BC31-611B645DCC11}" type="presOf" srcId="{92376D36-77D9-40E1-B277-CBC77819419E}" destId="{874E2B2F-C7B4-4DA3-B271-E202087C95A1}" srcOrd="0" destOrd="0" presId="urn:microsoft.com/office/officeart/2005/8/layout/vProcess5"/>
    <dgm:cxn modelId="{AE58CDCE-7B0C-4C89-B547-256585CA05D9}" srcId="{69E63D8A-11FF-4533-B4C3-47185AC75BD8}" destId="{92376D36-77D9-40E1-B277-CBC77819419E}" srcOrd="2" destOrd="0" parTransId="{3F619B1F-1AD1-475A-9C5A-F745B1B5D280}" sibTransId="{79566B50-8243-4A64-B924-8444623505F3}"/>
    <dgm:cxn modelId="{8E4D81E0-669B-4EAE-84EB-62DD3E6C7633}" srcId="{69E63D8A-11FF-4533-B4C3-47185AC75BD8}" destId="{BDE5B46C-17BB-40E9-A18F-8F359A11BD29}" srcOrd="0" destOrd="0" parTransId="{F6C325F7-3EA5-442C-B67E-12CBE328E250}" sibTransId="{DBF69D73-4285-4EDF-ACF4-561E2D7FB475}"/>
    <dgm:cxn modelId="{31D287A0-C655-4F17-992C-8070C2DB8037}" type="presParOf" srcId="{A798869D-8939-4562-BE4A-AFCC5094115E}" destId="{EFC4CA62-93B7-4E0A-BAD7-9D448D763F9B}" srcOrd="0" destOrd="0" presId="urn:microsoft.com/office/officeart/2005/8/layout/vProcess5"/>
    <dgm:cxn modelId="{AB16CEDB-6FCF-45AB-8C2D-02D50640D579}" type="presParOf" srcId="{A798869D-8939-4562-BE4A-AFCC5094115E}" destId="{18A3BD6E-DC15-4C94-BABF-BAE7774FA69F}" srcOrd="1" destOrd="0" presId="urn:microsoft.com/office/officeart/2005/8/layout/vProcess5"/>
    <dgm:cxn modelId="{0FB259AF-F906-44BE-BC62-15A494F01D49}" type="presParOf" srcId="{A798869D-8939-4562-BE4A-AFCC5094115E}" destId="{E75E6B1B-686A-4620-8905-B6989FED99DE}" srcOrd="2" destOrd="0" presId="urn:microsoft.com/office/officeart/2005/8/layout/vProcess5"/>
    <dgm:cxn modelId="{594E0861-C94A-43DE-89C6-531136BF301B}" type="presParOf" srcId="{A798869D-8939-4562-BE4A-AFCC5094115E}" destId="{874E2B2F-C7B4-4DA3-B271-E202087C95A1}" srcOrd="3" destOrd="0" presId="urn:microsoft.com/office/officeart/2005/8/layout/vProcess5"/>
    <dgm:cxn modelId="{12FECBFB-B359-4747-8AA5-6661C3B91BB7}" type="presParOf" srcId="{A798869D-8939-4562-BE4A-AFCC5094115E}" destId="{2E428D9F-18B9-422B-9AF8-F4C35EBC6425}" srcOrd="4" destOrd="0" presId="urn:microsoft.com/office/officeart/2005/8/layout/vProcess5"/>
    <dgm:cxn modelId="{71993B14-11DE-44E6-9D4C-CB8C81A72BB3}" type="presParOf" srcId="{A798869D-8939-4562-BE4A-AFCC5094115E}" destId="{81197E56-C7D6-491B-9AFA-5AEB6312A4E9}" srcOrd="5" destOrd="0" presId="urn:microsoft.com/office/officeart/2005/8/layout/vProcess5"/>
    <dgm:cxn modelId="{6BAEFE99-D548-4920-B1EE-73F3CCF3006E}" type="presParOf" srcId="{A798869D-8939-4562-BE4A-AFCC5094115E}" destId="{9095F526-BD8A-453B-9794-47A1A678FEE2}" srcOrd="6" destOrd="0" presId="urn:microsoft.com/office/officeart/2005/8/layout/vProcess5"/>
    <dgm:cxn modelId="{D050DC1D-AFB0-4B2A-AA4A-F2BCAE913C4C}" type="presParOf" srcId="{A798869D-8939-4562-BE4A-AFCC5094115E}" destId="{F7C2AC8C-C9B0-4DE6-9005-E4F598E002B4}" srcOrd="7" destOrd="0" presId="urn:microsoft.com/office/officeart/2005/8/layout/vProcess5"/>
    <dgm:cxn modelId="{0F5C60F5-B059-4E7D-A9D8-297BE6259D86}" type="presParOf" srcId="{A798869D-8939-4562-BE4A-AFCC5094115E}" destId="{F086D363-6606-4F2B-B5DA-956A6C22043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ADCB296-48B1-417B-B668-8B489D1EFD42}" type="doc">
      <dgm:prSet loTypeId="urn:microsoft.com/office/officeart/2005/8/layout/process4" loCatId="process" qsTypeId="urn:microsoft.com/office/officeart/2005/8/quickstyle/simple2" qsCatId="simple" csTypeId="urn:microsoft.com/office/officeart/2005/8/colors/colorful1" csCatId="colorful" phldr="1"/>
      <dgm:spPr/>
      <dgm:t>
        <a:bodyPr/>
        <a:lstStyle/>
        <a:p>
          <a:endParaRPr lang="en-US"/>
        </a:p>
      </dgm:t>
    </dgm:pt>
    <dgm:pt modelId="{4975A69A-2C63-4C34-9641-66CAE755C186}">
      <dgm:prSet custT="1"/>
      <dgm:spPr>
        <a:solidFill>
          <a:schemeClr val="accent1">
            <a:lumMod val="50000"/>
          </a:schemeClr>
        </a:solidFill>
      </dgm:spPr>
      <dgm:t>
        <a:bodyPr/>
        <a:lstStyle/>
        <a:p>
          <a:r>
            <a:rPr lang="en-GB" sz="3200" dirty="0"/>
            <a:t>Lack of Classical Engagement with Archaeology to look at Herodotus</a:t>
          </a:r>
        </a:p>
        <a:p>
          <a:r>
            <a:rPr lang="en-GB" sz="2800" dirty="0"/>
            <a:t>(</a:t>
          </a:r>
          <a:r>
            <a:rPr lang="en-GB" sz="2800" dirty="0" err="1"/>
            <a:t>Selincourt</a:t>
          </a:r>
          <a:r>
            <a:rPr lang="en-GB" sz="2800" dirty="0"/>
            <a:t>, 1962: p.238)</a:t>
          </a:r>
          <a:endParaRPr lang="en-US" sz="2800" dirty="0"/>
        </a:p>
      </dgm:t>
    </dgm:pt>
    <dgm:pt modelId="{10F32F1E-B707-4C0C-9E46-D506C06E2084}" type="parTrans" cxnId="{1E9AC14B-267E-48BE-B478-597176DE051F}">
      <dgm:prSet/>
      <dgm:spPr/>
      <dgm:t>
        <a:bodyPr/>
        <a:lstStyle/>
        <a:p>
          <a:endParaRPr lang="en-US"/>
        </a:p>
      </dgm:t>
    </dgm:pt>
    <dgm:pt modelId="{E48D8D87-2ED7-443E-9FA9-DC80C4FB1171}" type="sibTrans" cxnId="{1E9AC14B-267E-48BE-B478-597176DE051F}">
      <dgm:prSet/>
      <dgm:spPr/>
      <dgm:t>
        <a:bodyPr/>
        <a:lstStyle/>
        <a:p>
          <a:endParaRPr lang="en-US"/>
        </a:p>
      </dgm:t>
    </dgm:pt>
    <dgm:pt modelId="{37BC9D9B-E222-4C51-95CA-45A074A479E0}">
      <dgm:prSet custT="1"/>
      <dgm:spPr/>
      <dgm:t>
        <a:bodyPr/>
        <a:lstStyle/>
        <a:p>
          <a:r>
            <a:rPr lang="en-GB" sz="2600" dirty="0"/>
            <a:t>More willing Archaeological Engagement with Herodotus to interpret their findings</a:t>
          </a:r>
        </a:p>
        <a:p>
          <a:r>
            <a:rPr lang="en-GB" sz="2400" dirty="0"/>
            <a:t>(Rudenko, 1970; Murphy &amp; Mallory, 2000; Davis-Kimball, 1997; Murphy, 2004) </a:t>
          </a:r>
          <a:endParaRPr lang="en-US" sz="2400" dirty="0"/>
        </a:p>
      </dgm:t>
    </dgm:pt>
    <dgm:pt modelId="{AEAE234D-C0BE-4017-8C23-34DEAA56E776}" type="parTrans" cxnId="{EC6D5B70-57CB-47E7-8A5E-8607E78E4808}">
      <dgm:prSet/>
      <dgm:spPr/>
      <dgm:t>
        <a:bodyPr/>
        <a:lstStyle/>
        <a:p>
          <a:endParaRPr lang="en-US"/>
        </a:p>
      </dgm:t>
    </dgm:pt>
    <dgm:pt modelId="{F4E4D9C5-D869-49AE-8EC0-F7CEFDEE16BD}" type="sibTrans" cxnId="{EC6D5B70-57CB-47E7-8A5E-8607E78E4808}">
      <dgm:prSet/>
      <dgm:spPr/>
      <dgm:t>
        <a:bodyPr/>
        <a:lstStyle/>
        <a:p>
          <a:endParaRPr lang="en-US"/>
        </a:p>
      </dgm:t>
    </dgm:pt>
    <dgm:pt modelId="{1FD85F95-61ED-4EC5-A5BD-0EC6CD500590}" type="pres">
      <dgm:prSet presAssocID="{CADCB296-48B1-417B-B668-8B489D1EFD42}" presName="Name0" presStyleCnt="0">
        <dgm:presLayoutVars>
          <dgm:dir/>
          <dgm:animLvl val="lvl"/>
          <dgm:resizeHandles val="exact"/>
        </dgm:presLayoutVars>
      </dgm:prSet>
      <dgm:spPr/>
    </dgm:pt>
    <dgm:pt modelId="{577A5302-18A0-4908-9590-078597AF8BC1}" type="pres">
      <dgm:prSet presAssocID="{37BC9D9B-E222-4C51-95CA-45A074A479E0}" presName="boxAndChildren" presStyleCnt="0"/>
      <dgm:spPr/>
    </dgm:pt>
    <dgm:pt modelId="{1B743F13-E1C3-47F7-BCC0-5A7039338FAD}" type="pres">
      <dgm:prSet presAssocID="{37BC9D9B-E222-4C51-95CA-45A074A479E0}" presName="parentTextBox" presStyleLbl="node1" presStyleIdx="0" presStyleCnt="2"/>
      <dgm:spPr/>
    </dgm:pt>
    <dgm:pt modelId="{82ED8BE3-CEBF-40E8-A644-30A54FCFAD62}" type="pres">
      <dgm:prSet presAssocID="{E48D8D87-2ED7-443E-9FA9-DC80C4FB1171}" presName="sp" presStyleCnt="0"/>
      <dgm:spPr/>
    </dgm:pt>
    <dgm:pt modelId="{EBC20B58-6D99-4D10-8352-2125A5AAE213}" type="pres">
      <dgm:prSet presAssocID="{4975A69A-2C63-4C34-9641-66CAE755C186}" presName="arrowAndChildren" presStyleCnt="0"/>
      <dgm:spPr/>
    </dgm:pt>
    <dgm:pt modelId="{182214D7-95C0-40E1-962E-AF8E8350888E}" type="pres">
      <dgm:prSet presAssocID="{4975A69A-2C63-4C34-9641-66CAE755C186}" presName="parentTextArrow" presStyleLbl="node1" presStyleIdx="1" presStyleCnt="2"/>
      <dgm:spPr/>
    </dgm:pt>
  </dgm:ptLst>
  <dgm:cxnLst>
    <dgm:cxn modelId="{A8F06745-6267-48C3-B61A-D9E62157BA00}" type="presOf" srcId="{37BC9D9B-E222-4C51-95CA-45A074A479E0}" destId="{1B743F13-E1C3-47F7-BCC0-5A7039338FAD}" srcOrd="0" destOrd="0" presId="urn:microsoft.com/office/officeart/2005/8/layout/process4"/>
    <dgm:cxn modelId="{1E9AC14B-267E-48BE-B478-597176DE051F}" srcId="{CADCB296-48B1-417B-B668-8B489D1EFD42}" destId="{4975A69A-2C63-4C34-9641-66CAE755C186}" srcOrd="0" destOrd="0" parTransId="{10F32F1E-B707-4C0C-9E46-D506C06E2084}" sibTransId="{E48D8D87-2ED7-443E-9FA9-DC80C4FB1171}"/>
    <dgm:cxn modelId="{EC6D5B70-57CB-47E7-8A5E-8607E78E4808}" srcId="{CADCB296-48B1-417B-B668-8B489D1EFD42}" destId="{37BC9D9B-E222-4C51-95CA-45A074A479E0}" srcOrd="1" destOrd="0" parTransId="{AEAE234D-C0BE-4017-8C23-34DEAA56E776}" sibTransId="{F4E4D9C5-D869-49AE-8EC0-F7CEFDEE16BD}"/>
    <dgm:cxn modelId="{5181FF9D-0545-4456-B3A6-05B7EE447D51}" type="presOf" srcId="{CADCB296-48B1-417B-B668-8B489D1EFD42}" destId="{1FD85F95-61ED-4EC5-A5BD-0EC6CD500590}" srcOrd="0" destOrd="0" presId="urn:microsoft.com/office/officeart/2005/8/layout/process4"/>
    <dgm:cxn modelId="{F55FB9AA-2BD5-44DB-BD0B-1FDA1E49640E}" type="presOf" srcId="{4975A69A-2C63-4C34-9641-66CAE755C186}" destId="{182214D7-95C0-40E1-962E-AF8E8350888E}" srcOrd="0" destOrd="0" presId="urn:microsoft.com/office/officeart/2005/8/layout/process4"/>
    <dgm:cxn modelId="{69322BE5-793E-4416-BDC3-FBEB324D16F6}" type="presParOf" srcId="{1FD85F95-61ED-4EC5-A5BD-0EC6CD500590}" destId="{577A5302-18A0-4908-9590-078597AF8BC1}" srcOrd="0" destOrd="0" presId="urn:microsoft.com/office/officeart/2005/8/layout/process4"/>
    <dgm:cxn modelId="{A82FD31F-0E7A-4DDF-976F-BF717F6F4F15}" type="presParOf" srcId="{577A5302-18A0-4908-9590-078597AF8BC1}" destId="{1B743F13-E1C3-47F7-BCC0-5A7039338FAD}" srcOrd="0" destOrd="0" presId="urn:microsoft.com/office/officeart/2005/8/layout/process4"/>
    <dgm:cxn modelId="{46A96A07-792B-404A-9CEE-5B0FD481122F}" type="presParOf" srcId="{1FD85F95-61ED-4EC5-A5BD-0EC6CD500590}" destId="{82ED8BE3-CEBF-40E8-A644-30A54FCFAD62}" srcOrd="1" destOrd="0" presId="urn:microsoft.com/office/officeart/2005/8/layout/process4"/>
    <dgm:cxn modelId="{214A2F68-0DC4-43A3-8727-AEB5FFC228C5}" type="presParOf" srcId="{1FD85F95-61ED-4EC5-A5BD-0EC6CD500590}" destId="{EBC20B58-6D99-4D10-8352-2125A5AAE213}" srcOrd="2" destOrd="0" presId="urn:microsoft.com/office/officeart/2005/8/layout/process4"/>
    <dgm:cxn modelId="{6808671E-AD20-4B38-8A07-505D8E00088E}" type="presParOf" srcId="{EBC20B58-6D99-4D10-8352-2125A5AAE213}" destId="{182214D7-95C0-40E1-962E-AF8E8350888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5D9414-AADF-4597-9846-A6889055E71C}">
      <dsp:nvSpPr>
        <dsp:cNvPr id="0" name=""/>
        <dsp:cNvSpPr/>
      </dsp:nvSpPr>
      <dsp:spPr>
        <a:xfrm>
          <a:off x="224226" y="455787"/>
          <a:ext cx="1313583" cy="85382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Scythia</a:t>
          </a:r>
          <a:endParaRPr lang="en-US" sz="2700" kern="1200" dirty="0"/>
        </a:p>
      </dsp:txBody>
      <dsp:txXfrm>
        <a:off x="265906" y="497467"/>
        <a:ext cx="1230223" cy="770469"/>
      </dsp:txXfrm>
    </dsp:sp>
    <dsp:sp modelId="{5D782E48-E567-4BBD-9532-9F9EE9E95567}">
      <dsp:nvSpPr>
        <dsp:cNvPr id="0" name=""/>
        <dsp:cNvSpPr/>
      </dsp:nvSpPr>
      <dsp:spPr>
        <a:xfrm>
          <a:off x="881017" y="158577"/>
          <a:ext cx="1448249" cy="1448249"/>
        </a:xfrm>
        <a:custGeom>
          <a:avLst/>
          <a:gdLst/>
          <a:ahLst/>
          <a:cxnLst/>
          <a:rect l="0" t="0" r="0" b="0"/>
          <a:pathLst>
            <a:path>
              <a:moveTo>
                <a:pt x="305038" y="133596"/>
              </a:moveTo>
              <a:arcTo wR="724124" hR="724124" stAng="14078247" swAng="4243506"/>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341D23B-85D1-418D-BED3-B92B385CD27F}">
      <dsp:nvSpPr>
        <dsp:cNvPr id="0" name=""/>
        <dsp:cNvSpPr/>
      </dsp:nvSpPr>
      <dsp:spPr>
        <a:xfrm>
          <a:off x="1672475" y="455787"/>
          <a:ext cx="1313583" cy="853829"/>
        </a:xfrm>
        <a:prstGeom prst="roundRect">
          <a:avLst/>
        </a:prstGeom>
        <a:solidFill>
          <a:schemeClr val="tx2">
            <a:lumMod val="75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Egypt</a:t>
          </a:r>
          <a:endParaRPr lang="en-US" sz="2700" kern="1200" dirty="0"/>
        </a:p>
      </dsp:txBody>
      <dsp:txXfrm>
        <a:off x="1714155" y="497467"/>
        <a:ext cx="1230223" cy="770469"/>
      </dsp:txXfrm>
    </dsp:sp>
    <dsp:sp modelId="{B492CE70-D6EA-41F1-AD87-03902446A594}">
      <dsp:nvSpPr>
        <dsp:cNvPr id="0" name=""/>
        <dsp:cNvSpPr/>
      </dsp:nvSpPr>
      <dsp:spPr>
        <a:xfrm>
          <a:off x="881017" y="158577"/>
          <a:ext cx="1448249" cy="1448249"/>
        </a:xfrm>
        <a:custGeom>
          <a:avLst/>
          <a:gdLst/>
          <a:ahLst/>
          <a:cxnLst/>
          <a:rect l="0" t="0" r="0" b="0"/>
          <a:pathLst>
            <a:path>
              <a:moveTo>
                <a:pt x="1143210" y="1314652"/>
              </a:moveTo>
              <a:arcTo wR="724124" hR="724124" stAng="3278247" swAng="4243506"/>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69557-B132-4FE1-8EE2-377E8EC26C90}">
      <dsp:nvSpPr>
        <dsp:cNvPr id="0" name=""/>
        <dsp:cNvSpPr/>
      </dsp:nvSpPr>
      <dsp:spPr>
        <a:xfrm>
          <a:off x="0" y="0"/>
          <a:ext cx="59477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83EDF2-4771-4313-9FD9-28B1D2F4B2C4}">
      <dsp:nvSpPr>
        <dsp:cNvPr id="0" name=""/>
        <dsp:cNvSpPr/>
      </dsp:nvSpPr>
      <dsp:spPr>
        <a:xfrm>
          <a:off x="0" y="0"/>
          <a:ext cx="1189552" cy="3859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endParaRPr lang="en-US" sz="6500" kern="1200" dirty="0">
            <a:solidFill>
              <a:schemeClr val="accent2"/>
            </a:solidFill>
          </a:endParaRPr>
        </a:p>
      </dsp:txBody>
      <dsp:txXfrm>
        <a:off x="0" y="0"/>
        <a:ext cx="1189552" cy="3859828"/>
      </dsp:txXfrm>
    </dsp:sp>
    <dsp:sp modelId="{8F678D1B-289E-4518-B6A0-5A0068541FE1}">
      <dsp:nvSpPr>
        <dsp:cNvPr id="0" name=""/>
        <dsp:cNvSpPr/>
      </dsp:nvSpPr>
      <dsp:spPr>
        <a:xfrm>
          <a:off x="1278769" y="60309"/>
          <a:ext cx="4668994" cy="1206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US" sz="5500" kern="1200" dirty="0">
              <a:solidFill>
                <a:schemeClr val="accent1">
                  <a:lumMod val="50000"/>
                </a:schemeClr>
              </a:solidFill>
            </a:rPr>
            <a:t>Key Authors</a:t>
          </a:r>
        </a:p>
      </dsp:txBody>
      <dsp:txXfrm>
        <a:off x="1278769" y="60309"/>
        <a:ext cx="4668994" cy="1206196"/>
      </dsp:txXfrm>
    </dsp:sp>
    <dsp:sp modelId="{08E8E500-2C76-4A30-B22D-90DDE4194612}">
      <dsp:nvSpPr>
        <dsp:cNvPr id="0" name=""/>
        <dsp:cNvSpPr/>
      </dsp:nvSpPr>
      <dsp:spPr>
        <a:xfrm>
          <a:off x="1189552" y="1266506"/>
          <a:ext cx="475821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0B77691-D6CC-45EC-A6F8-1D92F6E7D578}">
      <dsp:nvSpPr>
        <dsp:cNvPr id="0" name=""/>
        <dsp:cNvSpPr/>
      </dsp:nvSpPr>
      <dsp:spPr>
        <a:xfrm>
          <a:off x="1278769" y="1326815"/>
          <a:ext cx="4668994" cy="1206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US" sz="5500" kern="1200" dirty="0">
              <a:solidFill>
                <a:schemeClr val="accent2"/>
              </a:solidFill>
            </a:rPr>
            <a:t>Case Studies</a:t>
          </a:r>
        </a:p>
      </dsp:txBody>
      <dsp:txXfrm>
        <a:off x="1278769" y="1326815"/>
        <a:ext cx="4668994" cy="1206196"/>
      </dsp:txXfrm>
    </dsp:sp>
    <dsp:sp modelId="{C312E786-C565-4BE1-A42D-753AEFF5C73E}">
      <dsp:nvSpPr>
        <dsp:cNvPr id="0" name=""/>
        <dsp:cNvSpPr/>
      </dsp:nvSpPr>
      <dsp:spPr>
        <a:xfrm>
          <a:off x="1189552" y="2533012"/>
          <a:ext cx="475821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C8D3E7-970C-40AA-BEA4-C772221D4E44}">
      <dsp:nvSpPr>
        <dsp:cNvPr id="0" name=""/>
        <dsp:cNvSpPr/>
      </dsp:nvSpPr>
      <dsp:spPr>
        <a:xfrm>
          <a:off x="1278769" y="2593321"/>
          <a:ext cx="4668994" cy="1206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US" sz="5500" kern="1200" dirty="0">
              <a:solidFill>
                <a:schemeClr val="accent1">
                  <a:lumMod val="50000"/>
                </a:schemeClr>
              </a:solidFill>
            </a:rPr>
            <a:t>Critique</a:t>
          </a:r>
        </a:p>
      </dsp:txBody>
      <dsp:txXfrm>
        <a:off x="1278769" y="2593321"/>
        <a:ext cx="4668994" cy="1206196"/>
      </dsp:txXfrm>
    </dsp:sp>
    <dsp:sp modelId="{EEB7832D-4BFC-4728-8E38-0FBD67209AD0}">
      <dsp:nvSpPr>
        <dsp:cNvPr id="0" name=""/>
        <dsp:cNvSpPr/>
      </dsp:nvSpPr>
      <dsp:spPr>
        <a:xfrm>
          <a:off x="1189552" y="3799518"/>
          <a:ext cx="475821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3BD6E-DC15-4C94-BABF-BAE7774FA69F}">
      <dsp:nvSpPr>
        <dsp:cNvPr id="0" name=""/>
        <dsp:cNvSpPr/>
      </dsp:nvSpPr>
      <dsp:spPr>
        <a:xfrm>
          <a:off x="0" y="0"/>
          <a:ext cx="6233001" cy="166499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Fictitious Account</a:t>
          </a:r>
        </a:p>
      </dsp:txBody>
      <dsp:txXfrm>
        <a:off x="48766" y="48766"/>
        <a:ext cx="4436346" cy="1567459"/>
      </dsp:txXfrm>
    </dsp:sp>
    <dsp:sp modelId="{E75E6B1B-686A-4620-8905-B6989FED99DE}">
      <dsp:nvSpPr>
        <dsp:cNvPr id="0" name=""/>
        <dsp:cNvSpPr/>
      </dsp:nvSpPr>
      <dsp:spPr>
        <a:xfrm>
          <a:off x="549970" y="1942489"/>
          <a:ext cx="6233001" cy="1664991"/>
        </a:xfrm>
        <a:prstGeom prst="roundRect">
          <a:avLst>
            <a:gd name="adj" fmla="val 1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Fehling 1989: Argues that Herodotus’ account of the Scythians is fictious, and is only a literary device (p. 41-49)</a:t>
          </a:r>
        </a:p>
      </dsp:txBody>
      <dsp:txXfrm>
        <a:off x="598736" y="1991255"/>
        <a:ext cx="4503254" cy="1567459"/>
      </dsp:txXfrm>
    </dsp:sp>
    <dsp:sp modelId="{874E2B2F-C7B4-4DA3-B271-E202087C95A1}">
      <dsp:nvSpPr>
        <dsp:cNvPr id="0" name=""/>
        <dsp:cNvSpPr/>
      </dsp:nvSpPr>
      <dsp:spPr>
        <a:xfrm>
          <a:off x="1099941" y="3884978"/>
          <a:ext cx="6233001" cy="1664991"/>
        </a:xfrm>
        <a:prstGeom prst="roundRect">
          <a:avLst>
            <a:gd name="adj" fmla="val 1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Hartog 1988: Argues that the </a:t>
          </a:r>
          <a:r>
            <a:rPr lang="en-US" sz="2000" i="1" kern="1200" dirty="0"/>
            <a:t>Histories </a:t>
          </a:r>
          <a:r>
            <a:rPr lang="en-US" sz="2000" i="0" kern="1200" dirty="0"/>
            <a:t> is a collection of Myths.  Dismissing ‘external’ evidence, declares Scythians are a ‘signifier’ and a ‘representation of the other’ (p. 3-8)</a:t>
          </a:r>
          <a:endParaRPr lang="en-US" sz="2000" kern="1200" dirty="0"/>
        </a:p>
      </dsp:txBody>
      <dsp:txXfrm>
        <a:off x="1148707" y="3933744"/>
        <a:ext cx="4503254" cy="1567459"/>
      </dsp:txXfrm>
    </dsp:sp>
    <dsp:sp modelId="{2E428D9F-18B9-422B-9AF8-F4C35EBC6425}">
      <dsp:nvSpPr>
        <dsp:cNvPr id="0" name=""/>
        <dsp:cNvSpPr/>
      </dsp:nvSpPr>
      <dsp:spPr>
        <a:xfrm>
          <a:off x="5150757" y="1262618"/>
          <a:ext cx="1082244" cy="108224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394262" y="1262618"/>
        <a:ext cx="595234" cy="814389"/>
      </dsp:txXfrm>
    </dsp:sp>
    <dsp:sp modelId="{81197E56-C7D6-491B-9AFA-5AEB6312A4E9}">
      <dsp:nvSpPr>
        <dsp:cNvPr id="0" name=""/>
        <dsp:cNvSpPr/>
      </dsp:nvSpPr>
      <dsp:spPr>
        <a:xfrm>
          <a:off x="5700728" y="3194007"/>
          <a:ext cx="1082244" cy="1082244"/>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944233" y="3194007"/>
        <a:ext cx="595234" cy="8143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3BD6E-DC15-4C94-BABF-BAE7774FA69F}">
      <dsp:nvSpPr>
        <dsp:cNvPr id="0" name=""/>
        <dsp:cNvSpPr/>
      </dsp:nvSpPr>
      <dsp:spPr>
        <a:xfrm>
          <a:off x="0" y="0"/>
          <a:ext cx="5880045" cy="153162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err="1"/>
            <a:t>Pazyryk</a:t>
          </a:r>
          <a:r>
            <a:rPr lang="en-GB" sz="3600" kern="1200" dirty="0"/>
            <a:t> Burials</a:t>
          </a:r>
          <a:endParaRPr lang="en-US" sz="3600" kern="1200" dirty="0"/>
        </a:p>
      </dsp:txBody>
      <dsp:txXfrm>
        <a:off x="44860" y="44860"/>
        <a:ext cx="4227306" cy="1441900"/>
      </dsp:txXfrm>
    </dsp:sp>
    <dsp:sp modelId="{E75E6B1B-686A-4620-8905-B6989FED99DE}">
      <dsp:nvSpPr>
        <dsp:cNvPr id="0" name=""/>
        <dsp:cNvSpPr/>
      </dsp:nvSpPr>
      <dsp:spPr>
        <a:xfrm>
          <a:off x="518827" y="1786890"/>
          <a:ext cx="5880045" cy="1531620"/>
        </a:xfrm>
        <a:prstGeom prst="roundRect">
          <a:avLst>
            <a:gd name="adj" fmla="val 1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The </a:t>
          </a:r>
          <a:r>
            <a:rPr lang="en-US" sz="1800" kern="1200" dirty="0" err="1"/>
            <a:t>Argippaei</a:t>
          </a:r>
          <a:r>
            <a:rPr lang="en-US" sz="1800" kern="1200" dirty="0"/>
            <a:t>, </a:t>
          </a:r>
          <a:r>
            <a:rPr lang="en-US" sz="1800" kern="1200" dirty="0" err="1"/>
            <a:t>neighbours</a:t>
          </a:r>
          <a:r>
            <a:rPr lang="en-US" sz="1800" kern="1200" dirty="0"/>
            <a:t> of Altaian tribes: “bald-headed from birth” (</a:t>
          </a:r>
          <a:r>
            <a:rPr lang="en-US" sz="1800" kern="1200" dirty="0" err="1"/>
            <a:t>Hdt</a:t>
          </a:r>
          <a:r>
            <a:rPr lang="en-US" sz="1800" kern="1200" dirty="0"/>
            <a:t> 4.23)</a:t>
          </a:r>
        </a:p>
        <a:p>
          <a:pPr marL="0" lvl="0" indent="0" algn="l" defTabSz="800100">
            <a:lnSpc>
              <a:spcPct val="90000"/>
            </a:lnSpc>
            <a:spcBef>
              <a:spcPct val="0"/>
            </a:spcBef>
            <a:spcAft>
              <a:spcPct val="35000"/>
            </a:spcAft>
            <a:buNone/>
          </a:pPr>
          <a:r>
            <a:rPr lang="en-US" sz="1800" kern="1200" dirty="0"/>
            <a:t>Mummies found with shave heads (Rudenko 1970: 105)</a:t>
          </a:r>
        </a:p>
      </dsp:txBody>
      <dsp:txXfrm>
        <a:off x="563687" y="1831750"/>
        <a:ext cx="4275944" cy="1441900"/>
      </dsp:txXfrm>
    </dsp:sp>
    <dsp:sp modelId="{874E2B2F-C7B4-4DA3-B271-E202087C95A1}">
      <dsp:nvSpPr>
        <dsp:cNvPr id="0" name=""/>
        <dsp:cNvSpPr/>
      </dsp:nvSpPr>
      <dsp:spPr>
        <a:xfrm>
          <a:off x="1037654" y="3573780"/>
          <a:ext cx="5880045" cy="1531620"/>
        </a:xfrm>
        <a:prstGeom prst="roundRect">
          <a:avLst>
            <a:gd name="adj" fmla="val 1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Practice of scalping among tribes</a:t>
          </a:r>
        </a:p>
        <a:p>
          <a:pPr marL="0" lvl="0" indent="0" algn="l" defTabSz="800100">
            <a:lnSpc>
              <a:spcPct val="90000"/>
            </a:lnSpc>
            <a:spcBef>
              <a:spcPct val="0"/>
            </a:spcBef>
            <a:spcAft>
              <a:spcPct val="35000"/>
            </a:spcAft>
            <a:buNone/>
          </a:pPr>
          <a:r>
            <a:rPr lang="en-US" sz="1800" kern="1200" dirty="0"/>
            <a:t>Male mummy from Kurgan 2 had evidence of being scalped (Rudenko 1970; Murphy et al. 2002)</a:t>
          </a:r>
        </a:p>
      </dsp:txBody>
      <dsp:txXfrm>
        <a:off x="1082514" y="3618640"/>
        <a:ext cx="4275944" cy="1441900"/>
      </dsp:txXfrm>
    </dsp:sp>
    <dsp:sp modelId="{2E428D9F-18B9-422B-9AF8-F4C35EBC6425}">
      <dsp:nvSpPr>
        <dsp:cNvPr id="0" name=""/>
        <dsp:cNvSpPr/>
      </dsp:nvSpPr>
      <dsp:spPr>
        <a:xfrm>
          <a:off x="4884491" y="1161478"/>
          <a:ext cx="995553" cy="99555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08490" y="1161478"/>
        <a:ext cx="547555" cy="749154"/>
      </dsp:txXfrm>
    </dsp:sp>
    <dsp:sp modelId="{81197E56-C7D6-491B-9AFA-5AEB6312A4E9}">
      <dsp:nvSpPr>
        <dsp:cNvPr id="0" name=""/>
        <dsp:cNvSpPr/>
      </dsp:nvSpPr>
      <dsp:spPr>
        <a:xfrm>
          <a:off x="5403319" y="2938157"/>
          <a:ext cx="995553" cy="99555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627318" y="2938157"/>
        <a:ext cx="547555" cy="7491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FA79F6-FAEF-44F0-B9AB-67FA1FA6DDFF}">
      <dsp:nvSpPr>
        <dsp:cNvPr id="0" name=""/>
        <dsp:cNvSpPr/>
      </dsp:nvSpPr>
      <dsp:spPr>
        <a:xfrm>
          <a:off x="0" y="0"/>
          <a:ext cx="5536563" cy="176562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Female Warriors</a:t>
          </a:r>
          <a:endParaRPr lang="en-US" sz="3600" kern="1200" dirty="0"/>
        </a:p>
      </dsp:txBody>
      <dsp:txXfrm>
        <a:off x="51713" y="51713"/>
        <a:ext cx="3631314" cy="1662201"/>
      </dsp:txXfrm>
    </dsp:sp>
    <dsp:sp modelId="{268B28EF-DE9E-4C5C-AC81-79407A0B2DDF}">
      <dsp:nvSpPr>
        <dsp:cNvPr id="0" name=""/>
        <dsp:cNvSpPr/>
      </dsp:nvSpPr>
      <dsp:spPr>
        <a:xfrm>
          <a:off x="488520" y="2059899"/>
          <a:ext cx="5536563" cy="1765627"/>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Scythian male warriors meet the amazons (</a:t>
          </a:r>
          <a:r>
            <a:rPr lang="en-US" sz="2300" kern="1200" dirty="0" err="1"/>
            <a:t>Hdt</a:t>
          </a:r>
          <a:r>
            <a:rPr lang="en-US" sz="2300" kern="1200" dirty="0"/>
            <a:t> 4.110-16)</a:t>
          </a:r>
        </a:p>
      </dsp:txBody>
      <dsp:txXfrm>
        <a:off x="540233" y="2111612"/>
        <a:ext cx="3796959" cy="1662201"/>
      </dsp:txXfrm>
    </dsp:sp>
    <dsp:sp modelId="{E28D178B-674A-4FFD-A41A-86433DA6AC5B}">
      <dsp:nvSpPr>
        <dsp:cNvPr id="0" name=""/>
        <dsp:cNvSpPr/>
      </dsp:nvSpPr>
      <dsp:spPr>
        <a:xfrm>
          <a:off x="977040" y="4119798"/>
          <a:ext cx="5536563" cy="1765627"/>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Remains of female warriors with weapons as grave goods, represent 37% of burials (</a:t>
          </a:r>
          <a:r>
            <a:rPr lang="en-US" sz="2300" kern="1200" dirty="0" err="1"/>
            <a:t>Melyukova</a:t>
          </a:r>
          <a:r>
            <a:rPr lang="en-US" sz="2300" kern="1200" dirty="0"/>
            <a:t> 1990: 106)</a:t>
          </a:r>
        </a:p>
      </dsp:txBody>
      <dsp:txXfrm>
        <a:off x="1028753" y="4171511"/>
        <a:ext cx="3796959" cy="1662201"/>
      </dsp:txXfrm>
    </dsp:sp>
    <dsp:sp modelId="{0DDF4FFA-CD7E-4F22-8F8D-CC93741D2F41}">
      <dsp:nvSpPr>
        <dsp:cNvPr id="0" name=""/>
        <dsp:cNvSpPr/>
      </dsp:nvSpPr>
      <dsp:spPr>
        <a:xfrm>
          <a:off x="4388905" y="1338934"/>
          <a:ext cx="1147658" cy="114765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647128" y="1338934"/>
        <a:ext cx="631212" cy="863613"/>
      </dsp:txXfrm>
    </dsp:sp>
    <dsp:sp modelId="{94F38886-DD2A-44BE-988B-CDBB4502561F}">
      <dsp:nvSpPr>
        <dsp:cNvPr id="0" name=""/>
        <dsp:cNvSpPr/>
      </dsp:nvSpPr>
      <dsp:spPr>
        <a:xfrm>
          <a:off x="4877425" y="3387062"/>
          <a:ext cx="1147658" cy="1147658"/>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35648" y="3387062"/>
        <a:ext cx="631212" cy="8636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3BD6E-DC15-4C94-BABF-BAE7774FA69F}">
      <dsp:nvSpPr>
        <dsp:cNvPr id="0" name=""/>
        <dsp:cNvSpPr/>
      </dsp:nvSpPr>
      <dsp:spPr>
        <a:xfrm>
          <a:off x="-248093" y="0"/>
          <a:ext cx="5880045" cy="1531620"/>
        </a:xfrm>
        <a:prstGeom prst="roundRect">
          <a:avLst>
            <a:gd name="adj" fmla="val 10000"/>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t>Egyptian River Boats:</a:t>
          </a:r>
        </a:p>
        <a:p>
          <a:pPr marL="0" lvl="0" indent="0" algn="l" defTabSz="1422400">
            <a:lnSpc>
              <a:spcPct val="90000"/>
            </a:lnSpc>
            <a:spcBef>
              <a:spcPct val="0"/>
            </a:spcBef>
            <a:spcAft>
              <a:spcPct val="35000"/>
            </a:spcAft>
            <a:buNone/>
          </a:pPr>
          <a:endParaRPr lang="en-US" sz="1300" kern="1200" dirty="0"/>
        </a:p>
      </dsp:txBody>
      <dsp:txXfrm>
        <a:off x="-203233" y="44860"/>
        <a:ext cx="4227306" cy="1441900"/>
      </dsp:txXfrm>
    </dsp:sp>
    <dsp:sp modelId="{E75E6B1B-686A-4620-8905-B6989FED99DE}">
      <dsp:nvSpPr>
        <dsp:cNvPr id="0" name=""/>
        <dsp:cNvSpPr/>
      </dsp:nvSpPr>
      <dsp:spPr>
        <a:xfrm>
          <a:off x="-163713" y="1786890"/>
          <a:ext cx="6748939" cy="1531620"/>
        </a:xfrm>
        <a:prstGeom prst="roundRect">
          <a:avLst>
            <a:gd name="adj" fmla="val 10000"/>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“Acacia Planks  […] Put together like bricks […] No ribbing […] Encased with papyrus […] single steering oar […] stone held by rope keeps vessel straight underwater [… ]Known as ‘</a:t>
          </a:r>
          <a:r>
            <a:rPr lang="en-US" sz="1400" kern="1200" dirty="0" err="1"/>
            <a:t>Baris</a:t>
          </a:r>
          <a:r>
            <a:rPr lang="en-US" sz="1400" kern="1200" dirty="0"/>
            <a:t>”.  </a:t>
          </a:r>
          <a:r>
            <a:rPr lang="en-US" sz="1400" kern="1200" dirty="0" err="1"/>
            <a:t>Hdt</a:t>
          </a:r>
          <a:r>
            <a:rPr lang="en-US" sz="1400" kern="1200" dirty="0"/>
            <a:t> 2.96.</a:t>
          </a:r>
        </a:p>
      </dsp:txBody>
      <dsp:txXfrm>
        <a:off x="-118853" y="1831750"/>
        <a:ext cx="4921058" cy="1441900"/>
      </dsp:txXfrm>
    </dsp:sp>
    <dsp:sp modelId="{874E2B2F-C7B4-4DA3-B271-E202087C95A1}">
      <dsp:nvSpPr>
        <dsp:cNvPr id="0" name=""/>
        <dsp:cNvSpPr/>
      </dsp:nvSpPr>
      <dsp:spPr>
        <a:xfrm>
          <a:off x="293373" y="3573780"/>
          <a:ext cx="6872420" cy="1531620"/>
        </a:xfrm>
        <a:prstGeom prst="roundRect">
          <a:avLst>
            <a:gd name="adj" fmla="val 10000"/>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No evidence of such a boat until recent excavations (2009-2011) in </a:t>
          </a:r>
          <a:r>
            <a:rPr lang="en-US" sz="1400" kern="1200" dirty="0" err="1"/>
            <a:t>Thoni-Heracleion</a:t>
          </a:r>
          <a:r>
            <a:rPr lang="en-US" sz="1400" kern="1200" dirty="0"/>
            <a:t>, evidence of  hull shows correlations to Herodotus’ description of ships mechanisms from Ship 17 where 70% of hull was recovered.</a:t>
          </a:r>
        </a:p>
        <a:p>
          <a:pPr marL="0" lvl="0" indent="0" algn="l" defTabSz="622300">
            <a:lnSpc>
              <a:spcPct val="90000"/>
            </a:lnSpc>
            <a:spcBef>
              <a:spcPct val="0"/>
            </a:spcBef>
            <a:spcAft>
              <a:spcPct val="35000"/>
            </a:spcAft>
            <a:buNone/>
          </a:pPr>
          <a:r>
            <a:rPr lang="en-US" sz="1400" kern="1200" dirty="0"/>
            <a:t>Radiocarbon dates the ship to mid 5</a:t>
          </a:r>
          <a:r>
            <a:rPr lang="en-US" sz="1400" kern="1200" baseline="30000" dirty="0"/>
            <a:t>th</a:t>
          </a:r>
          <a:r>
            <a:rPr lang="en-US" sz="1400" kern="1200" dirty="0"/>
            <a:t>-4</a:t>
          </a:r>
          <a:r>
            <a:rPr lang="en-US" sz="1400" kern="1200" baseline="30000" dirty="0"/>
            <a:t>th</a:t>
          </a:r>
          <a:r>
            <a:rPr lang="en-US" sz="1400" kern="1200" dirty="0"/>
            <a:t> Century BC. (</a:t>
          </a:r>
          <a:r>
            <a:rPr lang="en-US" sz="1400" kern="1200" dirty="0" err="1"/>
            <a:t>Belov</a:t>
          </a:r>
          <a:r>
            <a:rPr lang="en-US" sz="1400" kern="1200" dirty="0"/>
            <a:t> 2013)</a:t>
          </a:r>
        </a:p>
      </dsp:txBody>
      <dsp:txXfrm>
        <a:off x="338233" y="3618640"/>
        <a:ext cx="5012737" cy="1441900"/>
      </dsp:txXfrm>
    </dsp:sp>
    <dsp:sp modelId="{2E428D9F-18B9-422B-9AF8-F4C35EBC6425}">
      <dsp:nvSpPr>
        <dsp:cNvPr id="0" name=""/>
        <dsp:cNvSpPr/>
      </dsp:nvSpPr>
      <dsp:spPr>
        <a:xfrm>
          <a:off x="4636398" y="1161478"/>
          <a:ext cx="995553" cy="99555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860397" y="1161478"/>
        <a:ext cx="547555" cy="749154"/>
      </dsp:txXfrm>
    </dsp:sp>
    <dsp:sp modelId="{81197E56-C7D6-491B-9AFA-5AEB6312A4E9}">
      <dsp:nvSpPr>
        <dsp:cNvPr id="0" name=""/>
        <dsp:cNvSpPr/>
      </dsp:nvSpPr>
      <dsp:spPr>
        <a:xfrm>
          <a:off x="5155225" y="2938157"/>
          <a:ext cx="995553" cy="99555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379224" y="2938157"/>
        <a:ext cx="547555" cy="74915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3BD6E-DC15-4C94-BABF-BAE7774FA69F}">
      <dsp:nvSpPr>
        <dsp:cNvPr id="0" name=""/>
        <dsp:cNvSpPr/>
      </dsp:nvSpPr>
      <dsp:spPr>
        <a:xfrm>
          <a:off x="-205137" y="-65246"/>
          <a:ext cx="6658156" cy="1760220"/>
        </a:xfrm>
        <a:prstGeom prst="roundRect">
          <a:avLst>
            <a:gd name="adj" fmla="val 10000"/>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dirty="0" err="1"/>
            <a:t>Naukratis</a:t>
          </a:r>
          <a:r>
            <a:rPr lang="en-US" sz="2800" b="1" kern="1200" dirty="0"/>
            <a:t> – Greeks in Egypt</a:t>
          </a:r>
          <a:r>
            <a:rPr lang="en-US" sz="1300" b="1" kern="1200" dirty="0"/>
            <a:t>:</a:t>
          </a:r>
        </a:p>
      </dsp:txBody>
      <dsp:txXfrm>
        <a:off x="-153582" y="-13691"/>
        <a:ext cx="4758741" cy="1657110"/>
      </dsp:txXfrm>
    </dsp:sp>
    <dsp:sp modelId="{E75E6B1B-686A-4620-8905-B6989FED99DE}">
      <dsp:nvSpPr>
        <dsp:cNvPr id="0" name=""/>
        <dsp:cNvSpPr/>
      </dsp:nvSpPr>
      <dsp:spPr>
        <a:xfrm>
          <a:off x="382346" y="1988343"/>
          <a:ext cx="6658156" cy="1760220"/>
        </a:xfrm>
        <a:prstGeom prst="roundRect">
          <a:avLst>
            <a:gd name="adj" fmla="val 10000"/>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a:t>
          </a:r>
          <a:r>
            <a:rPr lang="en-US" sz="1600" b="1" kern="1200" dirty="0" err="1"/>
            <a:t>Amasis</a:t>
          </a:r>
          <a:r>
            <a:rPr lang="en-US" sz="1600" b="1" kern="1200" dirty="0"/>
            <a:t>  become a </a:t>
          </a:r>
          <a:r>
            <a:rPr lang="en-US" sz="1600" b="1" kern="1200"/>
            <a:t>philhellene […] </a:t>
          </a:r>
          <a:r>
            <a:rPr lang="en-US" sz="1600" b="1" kern="1200" dirty="0"/>
            <a:t>gave  </a:t>
          </a:r>
          <a:r>
            <a:rPr lang="en-US" sz="1600" b="1" kern="1200"/>
            <a:t>favors […] </a:t>
          </a:r>
          <a:r>
            <a:rPr lang="en-US" sz="1600" b="1" kern="1200" dirty="0"/>
            <a:t>gave them </a:t>
          </a:r>
          <a:r>
            <a:rPr lang="en-US" sz="1600" b="1" kern="1200"/>
            <a:t>Naucratis […] </a:t>
          </a:r>
          <a:r>
            <a:rPr lang="en-US" sz="1600" b="1" kern="1200" dirty="0"/>
            <a:t>a city (polis) to </a:t>
          </a:r>
          <a:r>
            <a:rPr lang="en-US" sz="1600" b="1" kern="1200"/>
            <a:t>live […] </a:t>
          </a:r>
          <a:r>
            <a:rPr lang="en-US" sz="1600" b="1" kern="1200" dirty="0"/>
            <a:t>given plots of </a:t>
          </a:r>
          <a:r>
            <a:rPr lang="en-US" sz="1600" b="1" kern="1200"/>
            <a:t>land […] raise </a:t>
          </a:r>
          <a:r>
            <a:rPr lang="en-US" sz="1600" b="1" kern="1200" dirty="0"/>
            <a:t>sanctuaries to </a:t>
          </a:r>
          <a:r>
            <a:rPr lang="en-US" sz="1600" b="1" kern="1200"/>
            <a:t>gods […] </a:t>
          </a:r>
          <a:r>
            <a:rPr lang="en-US" sz="1600" b="1" kern="1200" dirty="0"/>
            <a:t>joint venture taken up by numerous Greek </a:t>
          </a:r>
          <a:r>
            <a:rPr lang="en-US" sz="1600" b="1" kern="1200"/>
            <a:t>communities […] had </a:t>
          </a:r>
          <a:r>
            <a:rPr lang="en-US" sz="1600" b="1" kern="1200" dirty="0"/>
            <a:t>to use Naucratis as trading </a:t>
          </a:r>
          <a:r>
            <a:rPr lang="en-US" sz="1600" b="1" kern="1200"/>
            <a:t>port […] </a:t>
          </a:r>
          <a:r>
            <a:rPr lang="en-US" sz="1600" b="1" kern="1200" dirty="0"/>
            <a:t>if turned up at another port were turned </a:t>
          </a:r>
          <a:r>
            <a:rPr lang="en-US" sz="1600" b="1" kern="1200"/>
            <a:t>away […] </a:t>
          </a:r>
          <a:r>
            <a:rPr lang="en-US" sz="1600" b="1" kern="1200" dirty="0"/>
            <a:t>or had to take goods by </a:t>
          </a:r>
          <a:r>
            <a:rPr lang="en-US" sz="1600" b="1" kern="1200" dirty="0" err="1"/>
            <a:t>baris</a:t>
          </a:r>
          <a:r>
            <a:rPr lang="en-US" sz="1600" b="1" kern="1200" dirty="0"/>
            <a:t> up Nile” </a:t>
          </a:r>
          <a:r>
            <a:rPr lang="en-US" sz="1600" b="1" kern="1200" dirty="0" err="1"/>
            <a:t>Hdt</a:t>
          </a:r>
          <a:r>
            <a:rPr lang="en-US" sz="1600" b="1" kern="1200" dirty="0"/>
            <a:t>. 2.178-179</a:t>
          </a:r>
        </a:p>
      </dsp:txBody>
      <dsp:txXfrm>
        <a:off x="433901" y="2039898"/>
        <a:ext cx="4823418" cy="1657110"/>
      </dsp:txXfrm>
    </dsp:sp>
    <dsp:sp modelId="{874E2B2F-C7B4-4DA3-B271-E202087C95A1}">
      <dsp:nvSpPr>
        <dsp:cNvPr id="0" name=""/>
        <dsp:cNvSpPr/>
      </dsp:nvSpPr>
      <dsp:spPr>
        <a:xfrm>
          <a:off x="531457" y="3911439"/>
          <a:ext cx="7478707" cy="2021207"/>
        </a:xfrm>
        <a:prstGeom prst="roundRect">
          <a:avLst>
            <a:gd name="adj" fmla="val 10000"/>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Situated on what appears to have been the most accessible of the Nile’s branches in antiquity , also speculated on canal connections to Sais. </a:t>
          </a:r>
        </a:p>
        <a:p>
          <a:pPr marL="0" lvl="0" indent="0" algn="l" defTabSz="622300">
            <a:lnSpc>
              <a:spcPct val="90000"/>
            </a:lnSpc>
            <a:spcBef>
              <a:spcPct val="0"/>
            </a:spcBef>
            <a:spcAft>
              <a:spcPct val="35000"/>
            </a:spcAft>
            <a:buNone/>
          </a:pPr>
          <a:r>
            <a:rPr lang="en-GB" sz="1400" b="1" kern="1200" dirty="0"/>
            <a:t>Archaeological evidence above sea-level, but underwater geo-physical surveys give more credence to evidence of canals and harbour, however most ships seem to be Egyptian.</a:t>
          </a:r>
        </a:p>
        <a:p>
          <a:pPr marL="0" lvl="0" indent="0" algn="l" defTabSz="622300">
            <a:lnSpc>
              <a:spcPct val="90000"/>
            </a:lnSpc>
            <a:spcBef>
              <a:spcPct val="0"/>
            </a:spcBef>
            <a:spcAft>
              <a:spcPct val="35000"/>
            </a:spcAft>
            <a:buNone/>
          </a:pPr>
          <a:r>
            <a:rPr lang="en-GB" sz="1400" b="1" kern="1200" dirty="0"/>
            <a:t>The Temples uncovered are also Egyptian not Greek.</a:t>
          </a:r>
        </a:p>
        <a:p>
          <a:pPr marL="0" lvl="0" indent="0" algn="l" defTabSz="622300">
            <a:lnSpc>
              <a:spcPct val="90000"/>
            </a:lnSpc>
            <a:spcBef>
              <a:spcPct val="0"/>
            </a:spcBef>
            <a:spcAft>
              <a:spcPct val="35000"/>
            </a:spcAft>
            <a:buNone/>
          </a:pPr>
          <a:r>
            <a:rPr lang="en-GB" sz="1400" b="1" kern="1200" dirty="0"/>
            <a:t>Athenian Weights have been found at site, as </a:t>
          </a:r>
          <a:r>
            <a:rPr lang="en-GB" sz="1400" b="1" kern="1200" dirty="0" err="1"/>
            <a:t>wella</a:t>
          </a:r>
          <a:r>
            <a:rPr lang="en-GB" sz="1400" b="1" kern="1200" dirty="0"/>
            <a:t> s Greek/Corinthian Pottery. (A. </a:t>
          </a:r>
          <a:r>
            <a:rPr lang="en-GB" sz="1400" b="1" kern="1200" dirty="0" err="1"/>
            <a:t>Villing</a:t>
          </a:r>
          <a:r>
            <a:rPr lang="en-GB" sz="1400" b="1" kern="1200" dirty="0"/>
            <a:t> 2019)</a:t>
          </a:r>
          <a:endParaRPr lang="en-US" sz="1400" b="1" kern="1200" dirty="0"/>
        </a:p>
      </dsp:txBody>
      <dsp:txXfrm>
        <a:off x="590656" y="3970638"/>
        <a:ext cx="5415276" cy="1902809"/>
      </dsp:txXfrm>
    </dsp:sp>
    <dsp:sp modelId="{2E428D9F-18B9-422B-9AF8-F4C35EBC6425}">
      <dsp:nvSpPr>
        <dsp:cNvPr id="0" name=""/>
        <dsp:cNvSpPr/>
      </dsp:nvSpPr>
      <dsp:spPr>
        <a:xfrm>
          <a:off x="5308875" y="1269586"/>
          <a:ext cx="1144143" cy="114414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566307" y="1269586"/>
        <a:ext cx="629279" cy="860968"/>
      </dsp:txXfrm>
    </dsp:sp>
    <dsp:sp modelId="{81197E56-C7D6-491B-9AFA-5AEB6312A4E9}">
      <dsp:nvSpPr>
        <dsp:cNvPr id="0" name=""/>
        <dsp:cNvSpPr/>
      </dsp:nvSpPr>
      <dsp:spPr>
        <a:xfrm>
          <a:off x="5896359" y="3311441"/>
          <a:ext cx="1144143" cy="114414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153791" y="3311441"/>
        <a:ext cx="629279" cy="8609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743F13-E1C3-47F7-BCC0-5A7039338FAD}">
      <dsp:nvSpPr>
        <dsp:cNvPr id="0" name=""/>
        <dsp:cNvSpPr/>
      </dsp:nvSpPr>
      <dsp:spPr>
        <a:xfrm>
          <a:off x="0" y="3081379"/>
          <a:ext cx="6492875" cy="2021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t>More willing Archaeological Engagement with Herodotus to interpret their findings</a:t>
          </a:r>
        </a:p>
        <a:p>
          <a:pPr marL="0" lvl="0" indent="0" algn="ctr" defTabSz="1155700">
            <a:lnSpc>
              <a:spcPct val="90000"/>
            </a:lnSpc>
            <a:spcBef>
              <a:spcPct val="0"/>
            </a:spcBef>
            <a:spcAft>
              <a:spcPct val="35000"/>
            </a:spcAft>
            <a:buNone/>
          </a:pPr>
          <a:r>
            <a:rPr lang="en-GB" sz="2400" kern="1200" dirty="0"/>
            <a:t>(Rudenko, 1970; Murphy &amp; Mallory, 2000; Davis-Kimball, 1997; Murphy, 2004) </a:t>
          </a:r>
          <a:endParaRPr lang="en-US" sz="2400" kern="1200" dirty="0"/>
        </a:p>
      </dsp:txBody>
      <dsp:txXfrm>
        <a:off x="0" y="3081379"/>
        <a:ext cx="6492875" cy="2021718"/>
      </dsp:txXfrm>
    </dsp:sp>
    <dsp:sp modelId="{182214D7-95C0-40E1-962E-AF8E8350888E}">
      <dsp:nvSpPr>
        <dsp:cNvPr id="0" name=""/>
        <dsp:cNvSpPr/>
      </dsp:nvSpPr>
      <dsp:spPr>
        <a:xfrm rot="10800000">
          <a:off x="0" y="2302"/>
          <a:ext cx="6492875" cy="3109402"/>
        </a:xfrm>
        <a:prstGeom prst="upArrowCallout">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dirty="0"/>
            <a:t>Lack of Classical Engagement with Archaeology to look at Herodotus</a:t>
          </a:r>
        </a:p>
        <a:p>
          <a:pPr marL="0" lvl="0" indent="0" algn="ctr" defTabSz="1422400">
            <a:lnSpc>
              <a:spcPct val="90000"/>
            </a:lnSpc>
            <a:spcBef>
              <a:spcPct val="0"/>
            </a:spcBef>
            <a:spcAft>
              <a:spcPct val="35000"/>
            </a:spcAft>
            <a:buNone/>
          </a:pPr>
          <a:r>
            <a:rPr lang="en-GB" sz="2800" kern="1200" dirty="0"/>
            <a:t>(</a:t>
          </a:r>
          <a:r>
            <a:rPr lang="en-GB" sz="2800" kern="1200" dirty="0" err="1"/>
            <a:t>Selincourt</a:t>
          </a:r>
          <a:r>
            <a:rPr lang="en-GB" sz="2800" kern="1200" dirty="0"/>
            <a:t>, 1962: p.238)</a:t>
          </a:r>
          <a:endParaRPr lang="en-US" sz="2800" kern="1200" dirty="0"/>
        </a:p>
      </dsp:txBody>
      <dsp:txXfrm rot="10800000">
        <a:off x="0" y="2302"/>
        <a:ext cx="6492875" cy="2020396"/>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AD18AF-37B2-428B-8BC4-2B0E334D027C}" type="datetimeFigureOut">
              <a:rPr lang="en-GB" smtClean="0"/>
              <a:t>18/02/2019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58D047-1F3B-4BAA-8303-9FF83CA17E17}" type="slidenum">
              <a:rPr lang="en-GB" smtClean="0"/>
              <a:t>‹#›</a:t>
            </a:fld>
            <a:endParaRPr lang="en-GB"/>
          </a:p>
        </p:txBody>
      </p:sp>
    </p:spTree>
    <p:extLst>
      <p:ext uri="{BB962C8B-B14F-4D97-AF65-F5344CB8AC3E}">
        <p14:creationId xmlns:p14="http://schemas.microsoft.com/office/powerpoint/2010/main" val="1211494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58D047-1F3B-4BAA-8303-9FF83CA17E17}" type="slidenum">
              <a:rPr lang="en-GB" smtClean="0"/>
              <a:t>2</a:t>
            </a:fld>
            <a:endParaRPr lang="en-GB"/>
          </a:p>
        </p:txBody>
      </p:sp>
    </p:spTree>
    <p:extLst>
      <p:ext uri="{BB962C8B-B14F-4D97-AF65-F5344CB8AC3E}">
        <p14:creationId xmlns:p14="http://schemas.microsoft.com/office/powerpoint/2010/main" val="41522670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Herodotus wrote the section on Scythia while in Olbia, a Greek town on the mouth of the Bug and Dnieper rivers.  The town was friendly with the Scythians and dependent on them with trade.  Furthest point he visited.  Argument that he was stationed there (Wheeler 1854)?</a:t>
            </a:r>
          </a:p>
          <a:p>
            <a:r>
              <a:rPr lang="en-GB" sz="1200" b="0" i="0" kern="1200" dirty="0" err="1">
                <a:solidFill>
                  <a:schemeClr val="tx1"/>
                </a:solidFill>
                <a:effectLst/>
                <a:latin typeface="+mn-lt"/>
                <a:ea typeface="+mn-ea"/>
                <a:cs typeface="+mn-cs"/>
              </a:rPr>
              <a:t>Hartog</a:t>
            </a:r>
            <a:r>
              <a:rPr lang="en-GB" sz="1200" b="0" i="0" kern="1200" dirty="0">
                <a:solidFill>
                  <a:schemeClr val="tx1"/>
                </a:solidFill>
                <a:effectLst/>
                <a:latin typeface="+mn-lt"/>
                <a:ea typeface="+mn-ea"/>
                <a:cs typeface="+mn-cs"/>
              </a:rPr>
              <a:t> 1980; 1988 and Fehling 1971; 1990, both argue the Herodotus’ account of the Scythians is almost entirely fictitious.  Both arguing from literary criticism.  (</a:t>
            </a:r>
            <a:r>
              <a:rPr lang="en-GB" sz="1200" b="0" i="0" kern="1200" dirty="0" err="1">
                <a:solidFill>
                  <a:schemeClr val="tx1"/>
                </a:solidFill>
                <a:effectLst/>
                <a:latin typeface="+mn-lt"/>
                <a:ea typeface="+mn-ea"/>
                <a:cs typeface="+mn-cs"/>
              </a:rPr>
              <a:t>Jin</a:t>
            </a:r>
            <a:r>
              <a:rPr lang="en-GB" sz="1200" b="0" i="0" kern="1200" dirty="0">
                <a:solidFill>
                  <a:schemeClr val="tx1"/>
                </a:solidFill>
                <a:effectLst/>
                <a:latin typeface="+mn-lt"/>
                <a:ea typeface="+mn-ea"/>
                <a:cs typeface="+mn-cs"/>
              </a:rPr>
              <a:t> Kim 2010: 115)</a:t>
            </a:r>
          </a:p>
          <a:p>
            <a:r>
              <a:rPr lang="en-GB" sz="1200" b="0" i="0" kern="1200" dirty="0">
                <a:solidFill>
                  <a:schemeClr val="tx1"/>
                </a:solidFill>
                <a:effectLst/>
                <a:latin typeface="+mn-lt"/>
                <a:ea typeface="+mn-ea"/>
                <a:cs typeface="+mn-cs"/>
              </a:rPr>
              <a:t>Archaeological research in region has verified a number of accounts of Scythian life. (Van </a:t>
            </a:r>
            <a:r>
              <a:rPr lang="en-GB" sz="1200" b="0" i="0" kern="1200" dirty="0" err="1">
                <a:solidFill>
                  <a:schemeClr val="tx1"/>
                </a:solidFill>
                <a:effectLst/>
                <a:latin typeface="+mn-lt"/>
                <a:ea typeface="+mn-ea"/>
                <a:cs typeface="+mn-cs"/>
              </a:rPr>
              <a:t>Noten</a:t>
            </a:r>
            <a:r>
              <a:rPr lang="en-GB" sz="1200" b="0" i="0" kern="1200" dirty="0">
                <a:solidFill>
                  <a:schemeClr val="tx1"/>
                </a:solidFill>
                <a:effectLst/>
                <a:latin typeface="+mn-lt"/>
                <a:ea typeface="+mn-ea"/>
                <a:cs typeface="+mn-cs"/>
              </a:rPr>
              <a:t> &amp; </a:t>
            </a:r>
            <a:r>
              <a:rPr lang="en-GB" sz="1200" b="0" i="0" kern="1200" dirty="0" err="1">
                <a:solidFill>
                  <a:schemeClr val="tx1"/>
                </a:solidFill>
                <a:effectLst/>
                <a:latin typeface="+mn-lt"/>
                <a:ea typeface="+mn-ea"/>
                <a:cs typeface="+mn-cs"/>
              </a:rPr>
              <a:t>Polosmak</a:t>
            </a:r>
            <a:r>
              <a:rPr lang="en-GB" sz="1200" b="0" i="0" kern="1200" dirty="0">
                <a:solidFill>
                  <a:schemeClr val="tx1"/>
                </a:solidFill>
                <a:effectLst/>
                <a:latin typeface="+mn-lt"/>
                <a:ea typeface="+mn-ea"/>
                <a:cs typeface="+mn-cs"/>
              </a:rPr>
              <a:t>, 1995)</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“modern archaeology confirms that Herodotus gathered a lot of genuine information about Scythians” (Mayor, 2014, p. 57)</a:t>
            </a:r>
          </a:p>
          <a:p>
            <a:endParaRPr lang="en-GB" dirty="0"/>
          </a:p>
          <a:p>
            <a:endParaRPr lang="en-GB" dirty="0"/>
          </a:p>
        </p:txBody>
      </p:sp>
      <p:sp>
        <p:nvSpPr>
          <p:cNvPr id="4" name="Slide Number Placeholder 3"/>
          <p:cNvSpPr>
            <a:spLocks noGrp="1"/>
          </p:cNvSpPr>
          <p:nvPr>
            <p:ph type="sldNum" sz="quarter" idx="10"/>
          </p:nvPr>
        </p:nvSpPr>
        <p:spPr/>
        <p:txBody>
          <a:bodyPr/>
          <a:lstStyle/>
          <a:p>
            <a:fld id="{B758D047-1F3B-4BAA-8303-9FF83CA17E17}" type="slidenum">
              <a:rPr lang="en-GB" smtClean="0"/>
              <a:t>3</a:t>
            </a:fld>
            <a:endParaRPr lang="en-GB"/>
          </a:p>
        </p:txBody>
      </p:sp>
    </p:spTree>
    <p:extLst>
      <p:ext uri="{BB962C8B-B14F-4D97-AF65-F5344CB8AC3E}">
        <p14:creationId xmlns:p14="http://schemas.microsoft.com/office/powerpoint/2010/main" val="24640077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a:solidFill>
                  <a:schemeClr val="tx1"/>
                </a:solidFill>
                <a:effectLst/>
                <a:latin typeface="+mn-lt"/>
                <a:ea typeface="+mn-ea"/>
                <a:cs typeface="+mn-cs"/>
              </a:rPr>
              <a:t>Pazyryk</a:t>
            </a:r>
            <a:r>
              <a:rPr lang="en-GB" sz="1200" b="0" i="0" kern="1200" dirty="0">
                <a:solidFill>
                  <a:schemeClr val="tx1"/>
                </a:solidFill>
                <a:effectLst/>
                <a:latin typeface="+mn-lt"/>
                <a:ea typeface="+mn-ea"/>
                <a:cs typeface="+mn-cs"/>
              </a:rPr>
              <a:t> Burials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Excavation of high-statue frozen kurgans/burial mounds by </a:t>
            </a:r>
            <a:r>
              <a:rPr lang="en-GB" sz="1200" b="0" i="0" kern="1200" dirty="0" err="1">
                <a:solidFill>
                  <a:schemeClr val="tx1"/>
                </a:solidFill>
                <a:effectLst/>
                <a:latin typeface="+mn-lt"/>
                <a:ea typeface="+mn-ea"/>
                <a:cs typeface="+mn-cs"/>
              </a:rPr>
              <a:t>Rudenko</a:t>
            </a:r>
            <a:r>
              <a:rPr lang="en-GB" sz="1200" b="0" i="0" kern="1200" dirty="0">
                <a:solidFill>
                  <a:schemeClr val="tx1"/>
                </a:solidFill>
                <a:effectLst/>
                <a:latin typeface="+mn-lt"/>
                <a:ea typeface="+mn-ea"/>
                <a:cs typeface="+mn-cs"/>
              </a:rPr>
              <a:t> in 1940s.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Array of organic mater = correlations between text and archaeological record:</a:t>
            </a:r>
          </a:p>
          <a:p>
            <a:r>
              <a:rPr lang="en-GB" sz="1200" b="0" i="0" kern="1200" dirty="0">
                <a:solidFill>
                  <a:schemeClr val="tx1"/>
                </a:solidFill>
                <a:effectLst/>
                <a:latin typeface="+mn-lt"/>
                <a:ea typeface="+mn-ea"/>
                <a:cs typeface="+mn-cs"/>
              </a:rPr>
              <a:t>Mummies with shaved heads = </a:t>
            </a:r>
            <a:r>
              <a:rPr lang="en-GB" sz="1200" b="0" i="0" kern="1200" dirty="0" err="1">
                <a:solidFill>
                  <a:schemeClr val="tx1"/>
                </a:solidFill>
                <a:effectLst/>
                <a:latin typeface="+mn-lt"/>
                <a:ea typeface="+mn-ea"/>
                <a:cs typeface="+mn-cs"/>
              </a:rPr>
              <a:t>Hdt</a:t>
            </a:r>
            <a:r>
              <a:rPr lang="en-GB" sz="1200" b="0" i="0" kern="1200" dirty="0">
                <a:solidFill>
                  <a:schemeClr val="tx1"/>
                </a:solidFill>
                <a:effectLst/>
                <a:latin typeface="+mn-lt"/>
                <a:ea typeface="+mn-ea"/>
                <a:cs typeface="+mn-cs"/>
              </a:rPr>
              <a:t> 4.23 </a:t>
            </a:r>
            <a:r>
              <a:rPr lang="en-GB" sz="1200" b="0" i="0" kern="1200" dirty="0" err="1">
                <a:solidFill>
                  <a:schemeClr val="tx1"/>
                </a:solidFill>
                <a:effectLst/>
                <a:latin typeface="+mn-lt"/>
                <a:ea typeface="+mn-ea"/>
                <a:cs typeface="+mn-cs"/>
              </a:rPr>
              <a:t>Argippai</a:t>
            </a:r>
            <a:r>
              <a:rPr lang="en-GB" sz="1200" b="0" i="0" kern="1200" dirty="0">
                <a:solidFill>
                  <a:schemeClr val="tx1"/>
                </a:solidFill>
                <a:effectLst/>
                <a:latin typeface="+mn-lt"/>
                <a:ea typeface="+mn-ea"/>
                <a:cs typeface="+mn-cs"/>
              </a:rPr>
              <a:t> “bald-headed from birth”</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Male mummy had evidence of being scalped = </a:t>
            </a:r>
            <a:r>
              <a:rPr lang="en-GB" sz="1200" b="0" i="0" kern="1200" dirty="0" err="1">
                <a:solidFill>
                  <a:schemeClr val="tx1"/>
                </a:solidFill>
                <a:effectLst/>
                <a:latin typeface="+mn-lt"/>
                <a:ea typeface="+mn-ea"/>
                <a:cs typeface="+mn-cs"/>
              </a:rPr>
              <a:t>Hdt</a:t>
            </a:r>
            <a:r>
              <a:rPr lang="en-GB" sz="1200" b="0" i="0" kern="1200" dirty="0">
                <a:solidFill>
                  <a:schemeClr val="tx1"/>
                </a:solidFill>
                <a:effectLst/>
                <a:latin typeface="+mn-lt"/>
                <a:ea typeface="+mn-ea"/>
                <a:cs typeface="+mn-cs"/>
              </a:rPr>
              <a:t> 4.64 Practice among tribes of Scythian world, earliest evidence of Scalping (Reese 1940)</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Mummies had evidence of being deliberately embalmed = Heads of vanquished enemies being processed, skin stripped from heads, to be made into a handkerchief.</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Kurgan 2, cuts on arms and legs of male mummy; female mummy cuts on buttocks, thighs, and calves, removal of body tissue; replacement of flesh with grass = </a:t>
            </a:r>
            <a:r>
              <a:rPr lang="en-GB" sz="1200" b="0" i="0" kern="1200" dirty="0" err="1">
                <a:solidFill>
                  <a:schemeClr val="tx1"/>
                </a:solidFill>
                <a:effectLst/>
                <a:latin typeface="+mn-lt"/>
                <a:ea typeface="+mn-ea"/>
                <a:cs typeface="+mn-cs"/>
              </a:rPr>
              <a:t>Hdt</a:t>
            </a:r>
            <a:r>
              <a:rPr lang="en-GB" sz="1200" b="0" i="0" kern="1200" dirty="0">
                <a:solidFill>
                  <a:schemeClr val="tx1"/>
                </a:solidFill>
                <a:effectLst/>
                <a:latin typeface="+mn-lt"/>
                <a:ea typeface="+mn-ea"/>
                <a:cs typeface="+mn-cs"/>
              </a:rPr>
              <a:t> 4.71.1 Treatment of dead royals, have stomach flit open, organs removed, space filled with aromatic substances (galingale, parsley seeds, anise).</a:t>
            </a:r>
          </a:p>
          <a:p>
            <a:endParaRPr lang="en-GB" dirty="0"/>
          </a:p>
        </p:txBody>
      </p:sp>
      <p:sp>
        <p:nvSpPr>
          <p:cNvPr id="4" name="Slide Number Placeholder 3"/>
          <p:cNvSpPr>
            <a:spLocks noGrp="1"/>
          </p:cNvSpPr>
          <p:nvPr>
            <p:ph type="sldNum" sz="quarter" idx="10"/>
          </p:nvPr>
        </p:nvSpPr>
        <p:spPr/>
        <p:txBody>
          <a:bodyPr/>
          <a:lstStyle/>
          <a:p>
            <a:fld id="{B758D047-1F3B-4BAA-8303-9FF83CA17E17}" type="slidenum">
              <a:rPr lang="en-GB" smtClean="0"/>
              <a:t>4</a:t>
            </a:fld>
            <a:endParaRPr lang="en-GB"/>
          </a:p>
        </p:txBody>
      </p:sp>
    </p:spTree>
    <p:extLst>
      <p:ext uri="{BB962C8B-B14F-4D97-AF65-F5344CB8AC3E}">
        <p14:creationId xmlns:p14="http://schemas.microsoft.com/office/powerpoint/2010/main" val="2258142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 - Female Warriors:</a:t>
            </a:r>
          </a:p>
          <a:p>
            <a:r>
              <a:rPr lang="en-GB" sz="1200" b="0" i="0" kern="1200" dirty="0" err="1">
                <a:solidFill>
                  <a:schemeClr val="tx1"/>
                </a:solidFill>
                <a:effectLst/>
                <a:latin typeface="+mn-lt"/>
                <a:ea typeface="+mn-ea"/>
                <a:cs typeface="+mn-cs"/>
              </a:rPr>
              <a:t>Hdt</a:t>
            </a:r>
            <a:r>
              <a:rPr lang="en-GB" sz="1200" b="0" i="0" kern="1200" dirty="0">
                <a:solidFill>
                  <a:schemeClr val="tx1"/>
                </a:solidFill>
                <a:effectLst/>
                <a:latin typeface="+mn-lt"/>
                <a:ea typeface="+mn-ea"/>
                <a:cs typeface="+mn-cs"/>
              </a:rPr>
              <a:t> 4.110-16: </a:t>
            </a:r>
            <a:r>
              <a:rPr lang="en-GB" sz="1200" b="0" i="0" kern="1200" dirty="0" err="1">
                <a:solidFill>
                  <a:schemeClr val="tx1"/>
                </a:solidFill>
                <a:effectLst/>
                <a:latin typeface="+mn-lt"/>
                <a:ea typeface="+mn-ea"/>
                <a:cs typeface="+mn-cs"/>
              </a:rPr>
              <a:t>Scythain</a:t>
            </a:r>
            <a:r>
              <a:rPr lang="en-GB" sz="1200" b="0" i="0" kern="1200" dirty="0">
                <a:solidFill>
                  <a:schemeClr val="tx1"/>
                </a:solidFill>
                <a:effectLst/>
                <a:latin typeface="+mn-lt"/>
                <a:ea typeface="+mn-ea"/>
                <a:cs typeface="+mn-cs"/>
              </a:rPr>
              <a:t> male warriors and Female warriors/amazons</a:t>
            </a:r>
            <a:br>
              <a:rPr lang="en-GB" sz="1200" b="0" i="0" kern="1200" dirty="0">
                <a:solidFill>
                  <a:schemeClr val="tx1"/>
                </a:solidFill>
                <a:effectLst/>
                <a:latin typeface="+mn-lt"/>
                <a:ea typeface="+mn-ea"/>
                <a:cs typeface="+mn-cs"/>
              </a:rPr>
            </a:br>
            <a:r>
              <a:rPr lang="en-GB" sz="1200" b="0" i="0" kern="1200" dirty="0" err="1">
                <a:solidFill>
                  <a:schemeClr val="tx1"/>
                </a:solidFill>
                <a:effectLst/>
                <a:latin typeface="+mn-lt"/>
                <a:ea typeface="+mn-ea"/>
                <a:cs typeface="+mn-cs"/>
              </a:rPr>
              <a:t>Hdt</a:t>
            </a:r>
            <a:r>
              <a:rPr lang="en-GB" sz="1200" b="0" i="0" kern="1200" dirty="0">
                <a:solidFill>
                  <a:schemeClr val="tx1"/>
                </a:solidFill>
                <a:effectLst/>
                <a:latin typeface="+mn-lt"/>
                <a:ea typeface="+mn-ea"/>
                <a:cs typeface="+mn-cs"/>
              </a:rPr>
              <a:t> 1.205-14: Queen </a:t>
            </a:r>
            <a:r>
              <a:rPr lang="en-GB" sz="1200" b="0" i="0" kern="1200" dirty="0" err="1">
                <a:solidFill>
                  <a:schemeClr val="tx1"/>
                </a:solidFill>
                <a:effectLst/>
                <a:latin typeface="+mn-lt"/>
                <a:ea typeface="+mn-ea"/>
                <a:cs typeface="+mn-cs"/>
              </a:rPr>
              <a:t>Tomyris</a:t>
            </a:r>
            <a:r>
              <a:rPr lang="en-GB" sz="1200" b="0" i="0" kern="1200" dirty="0">
                <a:solidFill>
                  <a:schemeClr val="tx1"/>
                </a:solidFill>
                <a:effectLst/>
                <a:latin typeface="+mn-lt"/>
                <a:ea typeface="+mn-ea"/>
                <a:cs typeface="+mn-cs"/>
              </a:rPr>
              <a:t> ruled</a:t>
            </a:r>
          </a:p>
          <a:p>
            <a:r>
              <a:rPr lang="en-GB" sz="1200" b="0" i="0" kern="1200" dirty="0">
                <a:solidFill>
                  <a:schemeClr val="tx1"/>
                </a:solidFill>
                <a:effectLst/>
                <a:latin typeface="+mn-lt"/>
                <a:ea typeface="+mn-ea"/>
                <a:cs typeface="+mn-cs"/>
              </a:rPr>
              <a:t>Archaeological evidence co-</a:t>
            </a:r>
            <a:r>
              <a:rPr lang="en-GB" sz="1200" b="0" i="0" kern="1200" dirty="0" err="1">
                <a:solidFill>
                  <a:schemeClr val="tx1"/>
                </a:solidFill>
                <a:effectLst/>
                <a:latin typeface="+mn-lt"/>
                <a:ea typeface="+mn-ea"/>
                <a:cs typeface="+mn-cs"/>
              </a:rPr>
              <a:t>oberate</a:t>
            </a:r>
            <a:r>
              <a:rPr lang="en-GB" sz="1200" b="0" i="0" kern="1200" dirty="0">
                <a:solidFill>
                  <a:schemeClr val="tx1"/>
                </a:solidFill>
                <a:effectLst/>
                <a:latin typeface="+mn-lt"/>
                <a:ea typeface="+mn-ea"/>
                <a:cs typeface="+mn-cs"/>
              </a:rPr>
              <a:t> existence of female warriors in Eurasian nomadic tribes: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Remains of female warriors: weapons as grave goods, represent 37% of burials (</a:t>
            </a:r>
            <a:r>
              <a:rPr lang="en-GB" sz="1200" b="0" i="0" kern="1200" dirty="0" err="1">
                <a:solidFill>
                  <a:schemeClr val="tx1"/>
                </a:solidFill>
                <a:effectLst/>
                <a:latin typeface="+mn-lt"/>
                <a:ea typeface="+mn-ea"/>
                <a:cs typeface="+mn-cs"/>
              </a:rPr>
              <a:t>Melyukova</a:t>
            </a:r>
            <a:r>
              <a:rPr lang="en-GB" sz="1200" b="0" i="0" kern="1200" dirty="0">
                <a:solidFill>
                  <a:schemeClr val="tx1"/>
                </a:solidFill>
                <a:effectLst/>
                <a:latin typeface="+mn-lt"/>
                <a:ea typeface="+mn-ea"/>
                <a:cs typeface="+mn-cs"/>
              </a:rPr>
              <a:t> 1990)</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7 female warriors at </a:t>
            </a:r>
            <a:r>
              <a:rPr lang="en-GB" sz="1200" b="0" i="0" kern="1200" dirty="0" err="1">
                <a:solidFill>
                  <a:schemeClr val="tx1"/>
                </a:solidFill>
                <a:effectLst/>
                <a:latin typeface="+mn-lt"/>
                <a:ea typeface="+mn-ea"/>
                <a:cs typeface="+mn-cs"/>
              </a:rPr>
              <a:t>Pokrovka</a:t>
            </a:r>
            <a:r>
              <a:rPr lang="en-GB" sz="1200" b="0" i="0" kern="1200" dirty="0">
                <a:solidFill>
                  <a:schemeClr val="tx1"/>
                </a:solidFill>
                <a:effectLst/>
                <a:latin typeface="+mn-lt"/>
                <a:ea typeface="+mn-ea"/>
                <a:cs typeface="+mn-cs"/>
              </a:rPr>
              <a:t> in southern Russia (Davis-Kimball)</a:t>
            </a:r>
          </a:p>
          <a:p>
            <a:r>
              <a:rPr lang="en-GB" sz="1200" b="0" i="0" kern="1200" dirty="0">
                <a:solidFill>
                  <a:schemeClr val="tx1"/>
                </a:solidFill>
                <a:effectLst/>
                <a:latin typeface="+mn-lt"/>
                <a:ea typeface="+mn-ea"/>
                <a:cs typeface="+mn-cs"/>
              </a:rPr>
              <a:t>Murphy and Mallory argue Herodotus’ source miscomprehended the secondary burial practices of Scythians.  Practices if observed by a foreigner could have been misinterpreted as butchering and consumption of one’s deceased.</a:t>
            </a:r>
          </a:p>
          <a:p>
            <a:endParaRPr lang="en-GB" dirty="0"/>
          </a:p>
        </p:txBody>
      </p:sp>
      <p:sp>
        <p:nvSpPr>
          <p:cNvPr id="4" name="Slide Number Placeholder 3"/>
          <p:cNvSpPr>
            <a:spLocks noGrp="1"/>
          </p:cNvSpPr>
          <p:nvPr>
            <p:ph type="sldNum" sz="quarter" idx="10"/>
          </p:nvPr>
        </p:nvSpPr>
        <p:spPr/>
        <p:txBody>
          <a:bodyPr/>
          <a:lstStyle/>
          <a:p>
            <a:fld id="{B758D047-1F3B-4BAA-8303-9FF83CA17E17}" type="slidenum">
              <a:rPr lang="en-GB" smtClean="0"/>
              <a:t>5</a:t>
            </a:fld>
            <a:endParaRPr lang="en-GB"/>
          </a:p>
        </p:txBody>
      </p:sp>
    </p:spTree>
    <p:extLst>
      <p:ext uri="{BB962C8B-B14F-4D97-AF65-F5344CB8AC3E}">
        <p14:creationId xmlns:p14="http://schemas.microsoft.com/office/powerpoint/2010/main" val="2594299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 - In</a:t>
            </a:r>
            <a:r>
              <a:rPr lang="en-GB" sz="1200" b="0" i="0" kern="1200" baseline="0" dirty="0">
                <a:solidFill>
                  <a:schemeClr val="tx1"/>
                </a:solidFill>
                <a:effectLst/>
                <a:latin typeface="+mn-lt"/>
                <a:ea typeface="+mn-ea"/>
                <a:cs typeface="+mn-cs"/>
              </a:rPr>
              <a:t> Herodotus 2.96 there is a fragment devoted to the “</a:t>
            </a:r>
            <a:r>
              <a:rPr lang="en-GB" sz="1200" b="0" i="0" kern="1200" baseline="0" dirty="0" err="1">
                <a:solidFill>
                  <a:schemeClr val="tx1"/>
                </a:solidFill>
                <a:effectLst/>
                <a:latin typeface="+mn-lt"/>
                <a:ea typeface="+mn-ea"/>
                <a:cs typeface="+mn-cs"/>
              </a:rPr>
              <a:t>Baris</a:t>
            </a:r>
            <a:r>
              <a:rPr lang="en-GB" sz="1200" b="0" i="0" kern="1200" baseline="0" dirty="0">
                <a:solidFill>
                  <a:schemeClr val="tx1"/>
                </a:solidFill>
                <a:effectLst/>
                <a:latin typeface="+mn-lt"/>
                <a:ea typeface="+mn-ea"/>
                <a:cs typeface="+mn-cs"/>
              </a:rPr>
              <a:t>” river boats used from the 6</a:t>
            </a:r>
            <a:r>
              <a:rPr lang="en-GB" sz="1200" b="0" i="0" kern="1200" baseline="30000" dirty="0">
                <a:solidFill>
                  <a:schemeClr val="tx1"/>
                </a:solidFill>
                <a:effectLst/>
                <a:latin typeface="+mn-lt"/>
                <a:ea typeface="+mn-ea"/>
                <a:cs typeface="+mn-cs"/>
              </a:rPr>
              <a:t>th</a:t>
            </a:r>
            <a:r>
              <a:rPr lang="en-GB" sz="1200" b="0" i="0" kern="1200" baseline="0" dirty="0">
                <a:solidFill>
                  <a:schemeClr val="tx1"/>
                </a:solidFill>
                <a:effectLst/>
                <a:latin typeface="+mn-lt"/>
                <a:ea typeface="+mn-ea"/>
                <a:cs typeface="+mn-cs"/>
              </a:rPr>
              <a:t> Dynasty onwards, it describes the steering, rudder, and anchoring method of transporting goods up and down the Nile. Due to lack of evidence for this boat this extract has been widely debated. According to Herodotus the rudder of the ship passed through the bottom of the boat, this system of was from 2000BC onwards till the end of the Pharaonic period and beyond that.  However, up until recent Excavations at </a:t>
            </a:r>
            <a:r>
              <a:rPr lang="en-GB" sz="1200" b="0" i="0" kern="1200" baseline="0" dirty="0" err="1">
                <a:solidFill>
                  <a:schemeClr val="tx1"/>
                </a:solidFill>
                <a:effectLst/>
                <a:latin typeface="+mn-lt"/>
                <a:ea typeface="+mn-ea"/>
                <a:cs typeface="+mn-cs"/>
              </a:rPr>
              <a:t>Thonis-Heracleion</a:t>
            </a:r>
            <a:r>
              <a:rPr lang="en-GB" sz="1200" b="0" i="0" kern="1200" baseline="0" dirty="0">
                <a:solidFill>
                  <a:schemeClr val="tx1"/>
                </a:solidFill>
                <a:effectLst/>
                <a:latin typeface="+mn-lt"/>
                <a:ea typeface="+mn-ea"/>
                <a:cs typeface="+mn-cs"/>
              </a:rPr>
              <a:t> (2009-2011) there has been no archaeological evidence to support the descriptions in Herodotus except through representations and models. </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The Ship found in the site is called Ship 17 and can be carbon-dated from the 4</a:t>
            </a:r>
            <a:r>
              <a:rPr lang="en-GB" sz="1200" b="0" i="0" kern="1200" baseline="30000" dirty="0">
                <a:solidFill>
                  <a:schemeClr val="tx1"/>
                </a:solidFill>
                <a:effectLst/>
                <a:latin typeface="+mn-lt"/>
                <a:ea typeface="+mn-ea"/>
                <a:cs typeface="+mn-cs"/>
              </a:rPr>
              <a:t>th</a:t>
            </a:r>
            <a:r>
              <a:rPr lang="en-GB" sz="1200" b="0" i="0" kern="1200" baseline="0" dirty="0">
                <a:solidFill>
                  <a:schemeClr val="tx1"/>
                </a:solidFill>
                <a:effectLst/>
                <a:latin typeface="+mn-lt"/>
                <a:ea typeface="+mn-ea"/>
                <a:cs typeface="+mn-cs"/>
              </a:rPr>
              <a:t>-5</a:t>
            </a:r>
            <a:r>
              <a:rPr lang="en-GB" sz="1200" b="0" i="0" kern="1200" baseline="30000" dirty="0">
                <a:solidFill>
                  <a:schemeClr val="tx1"/>
                </a:solidFill>
                <a:effectLst/>
                <a:latin typeface="+mn-lt"/>
                <a:ea typeface="+mn-ea"/>
                <a:cs typeface="+mn-cs"/>
              </a:rPr>
              <a:t>th</a:t>
            </a:r>
            <a:r>
              <a:rPr lang="en-GB" sz="1200" b="0" i="0" kern="1200" baseline="0" dirty="0">
                <a:solidFill>
                  <a:schemeClr val="tx1"/>
                </a:solidFill>
                <a:effectLst/>
                <a:latin typeface="+mn-lt"/>
                <a:ea typeface="+mn-ea"/>
                <a:cs typeface="+mn-cs"/>
              </a:rPr>
              <a:t> BC and reveals numerous similarities between Herodotus’ description the ‘</a:t>
            </a:r>
            <a:r>
              <a:rPr lang="en-GB" sz="1200" b="0" i="0" kern="1200" baseline="0" dirty="0" err="1">
                <a:solidFill>
                  <a:schemeClr val="tx1"/>
                </a:solidFill>
                <a:effectLst/>
                <a:latin typeface="+mn-lt"/>
                <a:ea typeface="+mn-ea"/>
                <a:cs typeface="+mn-cs"/>
              </a:rPr>
              <a:t>baris</a:t>
            </a:r>
            <a:r>
              <a:rPr lang="en-GB" sz="1200" b="0" i="0" kern="1200" baseline="0" dirty="0">
                <a:solidFill>
                  <a:schemeClr val="tx1"/>
                </a:solidFill>
                <a:effectLst/>
                <a:latin typeface="+mn-lt"/>
                <a:ea typeface="+mn-ea"/>
                <a:cs typeface="+mn-cs"/>
              </a:rPr>
              <a:t>’</a:t>
            </a:r>
          </a:p>
          <a:p>
            <a:endParaRPr lang="en-GB" sz="1200" b="0" i="0" kern="1200" baseline="0" dirty="0">
              <a:solidFill>
                <a:schemeClr val="tx1"/>
              </a:solidFill>
              <a:effectLst/>
              <a:latin typeface="+mn-lt"/>
              <a:ea typeface="+mn-ea"/>
              <a:cs typeface="+mn-cs"/>
            </a:endParaRPr>
          </a:p>
          <a:p>
            <a:r>
              <a:rPr lang="en-GB" sz="1200" b="0" i="0" kern="1200" baseline="0" dirty="0" err="1">
                <a:solidFill>
                  <a:schemeClr val="tx1"/>
                </a:solidFill>
                <a:effectLst/>
                <a:latin typeface="+mn-lt"/>
                <a:ea typeface="+mn-ea"/>
                <a:cs typeface="+mn-cs"/>
              </a:rPr>
              <a:t>Consistant</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withHerodotus</a:t>
            </a:r>
            <a:r>
              <a:rPr lang="en-GB" sz="1200" b="0" i="0" kern="1200" baseline="0" dirty="0">
                <a:solidFill>
                  <a:schemeClr val="tx1"/>
                </a:solidFill>
                <a:effectLst/>
                <a:latin typeface="+mn-lt"/>
                <a:ea typeface="+mn-ea"/>
                <a:cs typeface="+mn-cs"/>
              </a:rPr>
              <a:t>’ Narrative</a:t>
            </a:r>
          </a:p>
          <a:p>
            <a:pPr marL="171450" indent="-171450">
              <a:buFont typeface="Arial" panose="020B0604020202020204" pitchFamily="34" charset="0"/>
              <a:buChar char="•"/>
            </a:pPr>
            <a:r>
              <a:rPr lang="en-GB" sz="1200" b="0" i="0" kern="1200" baseline="0" dirty="0">
                <a:solidFill>
                  <a:schemeClr val="tx1"/>
                </a:solidFill>
                <a:effectLst/>
                <a:latin typeface="+mn-lt"/>
                <a:ea typeface="+mn-ea"/>
                <a:cs typeface="+mn-cs"/>
              </a:rPr>
              <a:t>Made of Acacia</a:t>
            </a:r>
          </a:p>
          <a:p>
            <a:pPr marL="171450" indent="-171450">
              <a:buFont typeface="Arial" panose="020B0604020202020204" pitchFamily="34" charset="0"/>
              <a:buChar char="•"/>
            </a:pPr>
            <a:r>
              <a:rPr lang="en-GB" sz="1200" b="0" i="0" kern="1200" baseline="0" dirty="0">
                <a:solidFill>
                  <a:schemeClr val="tx1"/>
                </a:solidFill>
                <a:effectLst/>
                <a:latin typeface="+mn-lt"/>
                <a:ea typeface="+mn-ea"/>
                <a:cs typeface="+mn-cs"/>
              </a:rPr>
              <a:t>Planking is staggered, like ‘bricks’</a:t>
            </a:r>
          </a:p>
          <a:p>
            <a:pPr marL="171450" indent="-171450">
              <a:buFont typeface="Arial" panose="020B0604020202020204" pitchFamily="34" charset="0"/>
              <a:buChar char="•"/>
            </a:pPr>
            <a:r>
              <a:rPr lang="en-GB" sz="1200" b="0" i="0" kern="1200" baseline="0" dirty="0" err="1">
                <a:solidFill>
                  <a:schemeClr val="tx1"/>
                </a:solidFill>
                <a:effectLst/>
                <a:latin typeface="+mn-lt"/>
                <a:ea typeface="+mn-ea"/>
                <a:cs typeface="+mn-cs"/>
              </a:rPr>
              <a:t>Tenons</a:t>
            </a:r>
            <a:r>
              <a:rPr lang="en-GB" sz="1200" b="0" i="0" kern="1200" baseline="0" dirty="0">
                <a:solidFill>
                  <a:schemeClr val="tx1"/>
                </a:solidFill>
                <a:effectLst/>
                <a:latin typeface="+mn-lt"/>
                <a:ea typeface="+mn-ea"/>
                <a:cs typeface="+mn-cs"/>
              </a:rPr>
              <a:t> (pegs/stakes) compare to ‘Close-set Stakes’</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Vs</a:t>
            </a:r>
          </a:p>
          <a:p>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Inconsistancies</a:t>
            </a:r>
            <a:r>
              <a:rPr lang="en-GB" sz="1200" b="0" i="0" kern="1200" baseline="0" dirty="0">
                <a:solidFill>
                  <a:schemeClr val="tx1"/>
                </a:solidFill>
                <a:effectLst/>
                <a:latin typeface="+mn-lt"/>
                <a:ea typeface="+mn-ea"/>
                <a:cs typeface="+mn-cs"/>
              </a:rPr>
              <a:t>.</a:t>
            </a:r>
          </a:p>
          <a:p>
            <a:pPr marL="171450" indent="-171450">
              <a:buFont typeface="Arial" panose="020B0604020202020204" pitchFamily="34" charset="0"/>
              <a:buChar char="•"/>
            </a:pPr>
            <a:r>
              <a:rPr lang="en-GB" sz="1200" b="0" i="0" kern="1200" baseline="0" dirty="0">
                <a:solidFill>
                  <a:schemeClr val="tx1"/>
                </a:solidFill>
                <a:effectLst/>
                <a:latin typeface="+mn-lt"/>
                <a:ea typeface="+mn-ea"/>
                <a:cs typeface="+mn-cs"/>
              </a:rPr>
              <a:t>Planks are too long</a:t>
            </a:r>
          </a:p>
          <a:p>
            <a:pPr marL="171450" indent="-171450">
              <a:buFont typeface="Arial" panose="020B0604020202020204" pitchFamily="34" charset="0"/>
              <a:buChar char="•"/>
            </a:pPr>
            <a:r>
              <a:rPr lang="en-GB" sz="1200" b="0" i="0" kern="1200" baseline="0" dirty="0">
                <a:solidFill>
                  <a:schemeClr val="tx1"/>
                </a:solidFill>
                <a:effectLst/>
                <a:latin typeface="+mn-lt"/>
                <a:ea typeface="+mn-ea"/>
                <a:cs typeface="+mn-cs"/>
              </a:rPr>
              <a:t>Evidence of Half-Ribbing</a:t>
            </a:r>
          </a:p>
          <a:p>
            <a:pPr marL="171450" indent="-171450">
              <a:buFont typeface="Arial" panose="020B0604020202020204" pitchFamily="34" charset="0"/>
              <a:buChar char="•"/>
            </a:pPr>
            <a:endParaRPr lang="en-GB" sz="1200" b="0" i="0" kern="1200" baseline="0" dirty="0">
              <a:solidFill>
                <a:schemeClr val="tx1"/>
              </a:solidFill>
              <a:effectLst/>
              <a:latin typeface="+mn-lt"/>
              <a:ea typeface="+mn-ea"/>
              <a:cs typeface="+mn-cs"/>
            </a:endParaRPr>
          </a:p>
          <a:p>
            <a:pPr marL="0" indent="0">
              <a:buFont typeface="Arial" panose="020B0604020202020204" pitchFamily="34" charset="0"/>
              <a:buNone/>
            </a:pPr>
            <a:r>
              <a:rPr lang="en-GB" sz="1200" b="0" i="0" kern="1200" baseline="0" dirty="0">
                <a:solidFill>
                  <a:schemeClr val="tx1"/>
                </a:solidFill>
                <a:effectLst/>
                <a:latin typeface="+mn-lt"/>
                <a:ea typeface="+mn-ea"/>
                <a:cs typeface="+mn-cs"/>
              </a:rPr>
              <a:t>So, although there are some comparisons between Herodotus’ description and the archaeological evidence, the author is quick to point out the inconsistencies with the textual and archaeological evidence, for example […] although not entirely positive, it is not wholly negative so there is evidence of engagement with Herodotus for Archaeological comparison.</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This is interesting because through recent Archaeological Excavations we see more acknowledgement being given to Herodotus’ descriptions and more engagements with him as a valid source for information rather than a source of contempt.  However, it can still be said that the Archaeologists did not engage with Herodotus entirely due to the comparison being made –after- the fact. They did not seek with the </a:t>
            </a:r>
            <a:r>
              <a:rPr lang="en-GB" sz="1200" b="0" i="0" kern="1200" baseline="0" dirty="0" err="1">
                <a:solidFill>
                  <a:schemeClr val="tx1"/>
                </a:solidFill>
                <a:effectLst/>
                <a:latin typeface="+mn-lt"/>
                <a:ea typeface="+mn-ea"/>
                <a:cs typeface="+mn-cs"/>
              </a:rPr>
              <a:t>Schlieman-esque</a:t>
            </a:r>
            <a:r>
              <a:rPr lang="en-GB" sz="1200" b="0" i="0" kern="1200" baseline="0" dirty="0">
                <a:solidFill>
                  <a:schemeClr val="tx1"/>
                </a:solidFill>
                <a:effectLst/>
                <a:latin typeface="+mn-lt"/>
                <a:ea typeface="+mn-ea"/>
                <a:cs typeface="+mn-cs"/>
              </a:rPr>
              <a:t> way of engaging with ancient sources to attempt to discover the vessel, it was only through cross-comparison to models, representations in art and writings that they drew the comparison to Herodotus and highlighted the connection after.</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758D047-1F3B-4BAA-8303-9FF83CA17E17}" type="slidenum">
              <a:rPr lang="en-GB" smtClean="0"/>
              <a:t>6</a:t>
            </a:fld>
            <a:endParaRPr lang="en-GB"/>
          </a:p>
        </p:txBody>
      </p:sp>
    </p:spTree>
    <p:extLst>
      <p:ext uri="{BB962C8B-B14F-4D97-AF65-F5344CB8AC3E}">
        <p14:creationId xmlns:p14="http://schemas.microsoft.com/office/powerpoint/2010/main" val="3033429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C - </a:t>
            </a:r>
            <a:r>
              <a:rPr lang="en-GB" sz="1200" b="0" i="0" kern="1200" dirty="0" err="1">
                <a:solidFill>
                  <a:schemeClr val="tx1"/>
                </a:solidFill>
                <a:effectLst/>
                <a:latin typeface="+mn-lt"/>
                <a:ea typeface="+mn-ea"/>
                <a:cs typeface="+mn-cs"/>
              </a:rPr>
              <a:t>Villing</a:t>
            </a:r>
            <a:r>
              <a:rPr lang="en-GB" sz="1200" b="0" i="0" kern="1200" dirty="0">
                <a:solidFill>
                  <a:schemeClr val="tx1"/>
                </a:solidFill>
                <a:effectLst/>
                <a:latin typeface="+mn-lt"/>
                <a:ea typeface="+mn-ea"/>
                <a:cs typeface="+mn-cs"/>
              </a:rPr>
              <a:t> states that Herodotus’ accounts of </a:t>
            </a:r>
            <a:r>
              <a:rPr lang="en-GB" sz="1200" b="0" i="0" kern="1200" dirty="0" err="1">
                <a:solidFill>
                  <a:schemeClr val="tx1"/>
                </a:solidFill>
                <a:effectLst/>
                <a:latin typeface="+mn-lt"/>
                <a:ea typeface="+mn-ea"/>
                <a:cs typeface="+mn-cs"/>
              </a:rPr>
              <a:t>Naukratis</a:t>
            </a:r>
            <a:r>
              <a:rPr lang="en-GB" sz="1200" b="0" i="0" kern="1200" dirty="0">
                <a:solidFill>
                  <a:schemeClr val="tx1"/>
                </a:solidFill>
                <a:effectLst/>
                <a:latin typeface="+mn-lt"/>
                <a:ea typeface="+mn-ea"/>
                <a:cs typeface="+mn-cs"/>
              </a:rPr>
              <a:t> are the most important and factual basis for the site thus far and integral</a:t>
            </a:r>
            <a:r>
              <a:rPr lang="en-GB" sz="1200" b="0" i="0" kern="1200" baseline="0" dirty="0">
                <a:solidFill>
                  <a:schemeClr val="tx1"/>
                </a:solidFill>
                <a:effectLst/>
                <a:latin typeface="+mn-lt"/>
                <a:ea typeface="+mn-ea"/>
                <a:cs typeface="+mn-cs"/>
              </a:rPr>
              <a:t> to the understanding of this Ancient Site, and that at times Archaeology can be seen as misleading due to the perishable nature of most trading goods, thus not reflected well in the archaeological evidence. But  she does mention finds match what is found at Alexandria also.</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She comments on the strategic positioning of the site being the most likely answer to the question of whether the Greeks resided here calling the Canopic Branch of the Nile the “Sea of Greeks”,  she also commented on and on the presence of Greek Pottery (Amphorae for Wine?) and Weights found in situ. </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She also comments on Athenian-Style coinage being minted in the area surrounding ; including </a:t>
            </a:r>
            <a:r>
              <a:rPr lang="en-GB" sz="1200" b="0" i="0" kern="1200" baseline="0" dirty="0" err="1">
                <a:solidFill>
                  <a:schemeClr val="tx1"/>
                </a:solidFill>
                <a:effectLst/>
                <a:latin typeface="+mn-lt"/>
                <a:ea typeface="+mn-ea"/>
                <a:cs typeface="+mn-cs"/>
              </a:rPr>
              <a:t>Thonis-Heracleion</a:t>
            </a:r>
            <a:r>
              <a:rPr lang="en-GB" sz="1200" b="0" i="0" kern="1200" baseline="0" dirty="0">
                <a:solidFill>
                  <a:schemeClr val="tx1"/>
                </a:solidFill>
                <a:effectLst/>
                <a:latin typeface="+mn-lt"/>
                <a:ea typeface="+mn-ea"/>
                <a:cs typeface="+mn-cs"/>
              </a:rPr>
              <a:t>.</a:t>
            </a:r>
          </a:p>
          <a:p>
            <a:endParaRPr lang="en-GB" sz="1200" b="0" i="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a:solidFill>
                  <a:schemeClr val="tx1"/>
                </a:solidFill>
                <a:effectLst/>
                <a:latin typeface="+mn-lt"/>
                <a:ea typeface="+mn-ea"/>
                <a:cs typeface="+mn-cs"/>
              </a:rPr>
              <a:t>Contrary to Herodotus’ works, she mentions that the dating of the foundation of the site is pre-</a:t>
            </a:r>
            <a:r>
              <a:rPr lang="en-GB" sz="1200" b="0" i="0" kern="1200" baseline="0" dirty="0" err="1">
                <a:solidFill>
                  <a:schemeClr val="tx1"/>
                </a:solidFill>
                <a:effectLst/>
                <a:latin typeface="+mn-lt"/>
                <a:ea typeface="+mn-ea"/>
                <a:cs typeface="+mn-cs"/>
              </a:rPr>
              <a:t>Amasis</a:t>
            </a:r>
            <a:r>
              <a:rPr lang="en-GB" sz="1200" b="0" i="0" kern="1200" baseline="0" dirty="0">
                <a:solidFill>
                  <a:schemeClr val="tx1"/>
                </a:solidFill>
                <a:effectLst/>
                <a:latin typeface="+mn-lt"/>
                <a:ea typeface="+mn-ea"/>
                <a:cs typeface="+mn-cs"/>
              </a:rPr>
              <a:t> (7</a:t>
            </a:r>
            <a:r>
              <a:rPr lang="en-GB" sz="1200" b="0" i="0" kern="1200" baseline="30000" dirty="0">
                <a:solidFill>
                  <a:schemeClr val="tx1"/>
                </a:solidFill>
                <a:effectLst/>
                <a:latin typeface="+mn-lt"/>
                <a:ea typeface="+mn-ea"/>
                <a:cs typeface="+mn-cs"/>
              </a:rPr>
              <a:t>th</a:t>
            </a:r>
            <a:r>
              <a:rPr lang="en-GB" sz="1200" b="0" i="0" kern="1200" baseline="0" dirty="0">
                <a:solidFill>
                  <a:schemeClr val="tx1"/>
                </a:solidFill>
                <a:effectLst/>
                <a:latin typeface="+mn-lt"/>
                <a:ea typeface="+mn-ea"/>
                <a:cs typeface="+mn-cs"/>
              </a:rPr>
              <a:t> Century) and scholars commonly accept this as the site was dated via carbon-dating Levantine-Pottery found in the earlier layers. </a:t>
            </a:r>
            <a:r>
              <a:rPr lang="en-GB" sz="1200" b="0" i="0" kern="1200" baseline="0" dirty="0" err="1">
                <a:solidFill>
                  <a:schemeClr val="tx1"/>
                </a:solidFill>
                <a:effectLst/>
                <a:latin typeface="+mn-lt"/>
                <a:ea typeface="+mn-ea"/>
                <a:cs typeface="+mn-cs"/>
              </a:rPr>
              <a:t>Villing</a:t>
            </a:r>
            <a:r>
              <a:rPr lang="en-GB" sz="1200" b="0" i="0" kern="1200" baseline="0" dirty="0">
                <a:solidFill>
                  <a:schemeClr val="tx1"/>
                </a:solidFill>
                <a:effectLst/>
                <a:latin typeface="+mn-lt"/>
                <a:ea typeface="+mn-ea"/>
                <a:cs typeface="+mn-cs"/>
              </a:rPr>
              <a:t> goes on to argue that this would be an argument against Greek initiative to found the site, so whether it is gifted after foundation is debateable but </a:t>
            </a:r>
            <a:r>
              <a:rPr lang="en-GB" sz="1200" b="0" i="0" kern="1200" baseline="0" dirty="0" err="1">
                <a:solidFill>
                  <a:schemeClr val="tx1"/>
                </a:solidFill>
                <a:effectLst/>
                <a:latin typeface="+mn-lt"/>
                <a:ea typeface="+mn-ea"/>
                <a:cs typeface="+mn-cs"/>
              </a:rPr>
              <a:t>Amasis</a:t>
            </a:r>
            <a:r>
              <a:rPr lang="en-GB" sz="1200" b="0" i="0" kern="1200" baseline="0" dirty="0">
                <a:solidFill>
                  <a:schemeClr val="tx1"/>
                </a:solidFill>
                <a:effectLst/>
                <a:latin typeface="+mn-lt"/>
                <a:ea typeface="+mn-ea"/>
                <a:cs typeface="+mn-cs"/>
              </a:rPr>
              <a:t> did re-vamp the administration and establishment of the site to welcome foreign traders.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a:solidFill>
                  <a:schemeClr val="tx1"/>
                </a:solidFill>
                <a:effectLst/>
                <a:latin typeface="+mn-lt"/>
                <a:ea typeface="+mn-ea"/>
                <a:cs typeface="+mn-cs"/>
              </a:rPr>
              <a:t>So, </a:t>
            </a:r>
            <a:r>
              <a:rPr lang="en-GB" sz="1200" b="0" i="0" kern="1200" baseline="0" dirty="0" err="1">
                <a:solidFill>
                  <a:schemeClr val="tx1"/>
                </a:solidFill>
                <a:effectLst/>
                <a:latin typeface="+mn-lt"/>
                <a:ea typeface="+mn-ea"/>
                <a:cs typeface="+mn-cs"/>
              </a:rPr>
              <a:t>Villing</a:t>
            </a:r>
            <a:r>
              <a:rPr lang="en-GB" sz="1200" b="0" i="0" kern="1200" baseline="0" dirty="0">
                <a:solidFill>
                  <a:schemeClr val="tx1"/>
                </a:solidFill>
                <a:effectLst/>
                <a:latin typeface="+mn-lt"/>
                <a:ea typeface="+mn-ea"/>
                <a:cs typeface="+mn-cs"/>
              </a:rPr>
              <a:t> does engage with </a:t>
            </a:r>
            <a:r>
              <a:rPr lang="en-GB" sz="1200" b="0" i="0" kern="1200" baseline="0" dirty="0" err="1">
                <a:solidFill>
                  <a:schemeClr val="tx1"/>
                </a:solidFill>
                <a:effectLst/>
                <a:latin typeface="+mn-lt"/>
                <a:ea typeface="+mn-ea"/>
                <a:cs typeface="+mn-cs"/>
              </a:rPr>
              <a:t>Herodtus</a:t>
            </a:r>
            <a:r>
              <a:rPr lang="en-GB" sz="1200" b="0" i="0" kern="1200" baseline="0" dirty="0">
                <a:solidFill>
                  <a:schemeClr val="tx1"/>
                </a:solidFill>
                <a:effectLst/>
                <a:latin typeface="+mn-lt"/>
                <a:ea typeface="+mn-ea"/>
                <a:cs typeface="+mn-cs"/>
              </a:rPr>
              <a:t>’ texts of </a:t>
            </a:r>
            <a:r>
              <a:rPr lang="en-GB" sz="1200" b="0" i="0" kern="1200" baseline="0" dirty="0" err="1">
                <a:solidFill>
                  <a:schemeClr val="tx1"/>
                </a:solidFill>
                <a:effectLst/>
                <a:latin typeface="+mn-lt"/>
                <a:ea typeface="+mn-ea"/>
                <a:cs typeface="+mn-cs"/>
              </a:rPr>
              <a:t>Naukratis</a:t>
            </a:r>
            <a:r>
              <a:rPr lang="en-GB" sz="1200" b="0" i="0" kern="1200" baseline="0" dirty="0">
                <a:solidFill>
                  <a:schemeClr val="tx1"/>
                </a:solidFill>
                <a:effectLst/>
                <a:latin typeface="+mn-lt"/>
                <a:ea typeface="+mn-ea"/>
                <a:cs typeface="+mn-cs"/>
              </a:rPr>
              <a:t> (the quote used here is 2.178-179 but she does mention </a:t>
            </a:r>
            <a:r>
              <a:rPr lang="en-GB" sz="1200" b="0" i="0" kern="1200" baseline="0" dirty="0" err="1">
                <a:solidFill>
                  <a:schemeClr val="tx1"/>
                </a:solidFill>
                <a:effectLst/>
                <a:latin typeface="+mn-lt"/>
                <a:ea typeface="+mn-ea"/>
                <a:cs typeface="+mn-cs"/>
              </a:rPr>
              <a:t>Naukratis</a:t>
            </a:r>
            <a:r>
              <a:rPr lang="en-GB" sz="1200" b="0" i="0" kern="1200" baseline="0" dirty="0">
                <a:solidFill>
                  <a:schemeClr val="tx1"/>
                </a:solidFill>
                <a:effectLst/>
                <a:latin typeface="+mn-lt"/>
                <a:ea typeface="+mn-ea"/>
                <a:cs typeface="+mn-cs"/>
              </a:rPr>
              <a:t> again in Herodotus 4.152) she does try to keep a balance between the truths and falsities of his works with other texts such as Strabo and </a:t>
            </a:r>
            <a:r>
              <a:rPr lang="en-GB" sz="1200" b="0" i="0" kern="1200" baseline="0" dirty="0" err="1">
                <a:solidFill>
                  <a:schemeClr val="tx1"/>
                </a:solidFill>
                <a:effectLst/>
                <a:latin typeface="+mn-lt"/>
                <a:ea typeface="+mn-ea"/>
                <a:cs typeface="+mn-cs"/>
              </a:rPr>
              <a:t>Diodorus</a:t>
            </a:r>
            <a:r>
              <a:rPr lang="en-GB" sz="1200" b="0" i="0" kern="1200" baseline="0" dirty="0">
                <a:solidFill>
                  <a:schemeClr val="tx1"/>
                </a:solidFill>
                <a:effectLst/>
                <a:latin typeface="+mn-lt"/>
                <a:ea typeface="+mn-ea"/>
                <a:cs typeface="+mn-cs"/>
              </a:rPr>
              <a:t>. But, mostly relies on the geo-</a:t>
            </a:r>
            <a:r>
              <a:rPr lang="en-GB" sz="1200" b="0" i="0" kern="1200" baseline="0" dirty="0" err="1">
                <a:solidFill>
                  <a:schemeClr val="tx1"/>
                </a:solidFill>
                <a:effectLst/>
                <a:latin typeface="+mn-lt"/>
                <a:ea typeface="+mn-ea"/>
                <a:cs typeface="+mn-cs"/>
              </a:rPr>
              <a:t>phys</a:t>
            </a:r>
            <a:r>
              <a:rPr lang="en-GB" sz="1200" b="0" i="0" kern="1200" baseline="0" dirty="0">
                <a:solidFill>
                  <a:schemeClr val="tx1"/>
                </a:solidFill>
                <a:effectLst/>
                <a:latin typeface="+mn-lt"/>
                <a:ea typeface="+mn-ea"/>
                <a:cs typeface="+mn-cs"/>
              </a:rPr>
              <a:t> to show the extent to which Herodotus’ description is accurate. Yes, she was right about </a:t>
            </a:r>
            <a:r>
              <a:rPr lang="en-GB" sz="1200" b="0" i="0" kern="1200" baseline="0" dirty="0" err="1">
                <a:solidFill>
                  <a:schemeClr val="tx1"/>
                </a:solidFill>
                <a:effectLst/>
                <a:latin typeface="+mn-lt"/>
                <a:ea typeface="+mn-ea"/>
                <a:cs typeface="+mn-cs"/>
              </a:rPr>
              <a:t>Amasis</a:t>
            </a:r>
            <a:r>
              <a:rPr lang="en-GB" sz="1200" b="0" i="0" kern="1200" baseline="0" dirty="0">
                <a:solidFill>
                  <a:schemeClr val="tx1"/>
                </a:solidFill>
                <a:effectLst/>
                <a:latin typeface="+mn-lt"/>
                <a:ea typeface="+mn-ea"/>
                <a:cs typeface="+mn-cs"/>
              </a:rPr>
              <a:t> allowing Greeks to remain there, and that it was a port mostly used for foreigners.  But, the initiative and foundation being Greek has been disproved by dating.</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a:solidFill>
                  <a:schemeClr val="tx1"/>
                </a:solidFill>
                <a:effectLst/>
                <a:latin typeface="+mn-lt"/>
                <a:ea typeface="+mn-ea"/>
                <a:cs typeface="+mn-cs"/>
              </a:rPr>
              <a:t>She doesn’t however draw clear conclusions between Herodotus and the Archaeology however, and mainly focuses on the finds and what they mean. So while there is some engagement there are many sweeping statements, nor a main focus on engagement with the text itself, just commenting on the occasional parallel or fault.</a:t>
            </a:r>
          </a:p>
          <a:p>
            <a:endParaRPr lang="en-GB" sz="1200" b="0" i="0" kern="1200" baseline="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758D047-1F3B-4BAA-8303-9FF83CA17E17}" type="slidenum">
              <a:rPr lang="en-GB" smtClean="0"/>
              <a:t>7</a:t>
            </a:fld>
            <a:endParaRPr lang="en-GB"/>
          </a:p>
        </p:txBody>
      </p:sp>
    </p:spTree>
    <p:extLst>
      <p:ext uri="{BB962C8B-B14F-4D97-AF65-F5344CB8AC3E}">
        <p14:creationId xmlns:p14="http://schemas.microsoft.com/office/powerpoint/2010/main" val="37988797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a:t>
            </a:r>
            <a:r>
              <a:rPr lang="en-GB" baseline="0" dirty="0"/>
              <a:t> </a:t>
            </a:r>
            <a:r>
              <a:rPr lang="en-GB" baseline="0" dirty="0" err="1"/>
              <a:t>Critisim</a:t>
            </a:r>
            <a:r>
              <a:rPr lang="en-GB" baseline="0" dirty="0"/>
              <a:t>: They simply say “oh look lots to see” but don’t give specific examples or evidence to back up their statement.</a:t>
            </a:r>
            <a:endParaRPr lang="en-GB" dirty="0"/>
          </a:p>
        </p:txBody>
      </p:sp>
      <p:sp>
        <p:nvSpPr>
          <p:cNvPr id="4" name="Slide Number Placeholder 3"/>
          <p:cNvSpPr>
            <a:spLocks noGrp="1"/>
          </p:cNvSpPr>
          <p:nvPr>
            <p:ph type="sldNum" sz="quarter" idx="10"/>
          </p:nvPr>
        </p:nvSpPr>
        <p:spPr/>
        <p:txBody>
          <a:bodyPr/>
          <a:lstStyle/>
          <a:p>
            <a:fld id="{B758D047-1F3B-4BAA-8303-9FF83CA17E17}" type="slidenum">
              <a:rPr lang="en-GB" smtClean="0"/>
              <a:t>8</a:t>
            </a:fld>
            <a:endParaRPr lang="en-GB"/>
          </a:p>
        </p:txBody>
      </p:sp>
    </p:spTree>
    <p:extLst>
      <p:ext uri="{BB962C8B-B14F-4D97-AF65-F5344CB8AC3E}">
        <p14:creationId xmlns:p14="http://schemas.microsoft.com/office/powerpoint/2010/main" val="2024165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Notably when</a:t>
            </a:r>
            <a:r>
              <a:rPr lang="en-GB" baseline="0" dirty="0"/>
              <a:t> doing the research,  it was interesting that the same author turned up.  </a:t>
            </a:r>
            <a:r>
              <a:rPr lang="en-GB" baseline="0" dirty="0" err="1"/>
              <a:t>Armayor</a:t>
            </a:r>
            <a:r>
              <a:rPr lang="en-GB" baseline="0" dirty="0"/>
              <a:t> seems to have done research comparing Herodotus and the archaeology in multiple different locations – Egypt, Black Sea, Persia</a:t>
            </a:r>
          </a:p>
          <a:p>
            <a:endParaRPr lang="en-GB" baseline="0" dirty="0"/>
          </a:p>
          <a:p>
            <a:r>
              <a:rPr lang="en-GB" baseline="0" dirty="0"/>
              <a:t>Scholars categorized by Pritchett as the “Liar </a:t>
            </a:r>
            <a:r>
              <a:rPr lang="en-GB" baseline="0" dirty="0" err="1"/>
              <a:t>Schoolof</a:t>
            </a:r>
            <a:r>
              <a:rPr lang="en-GB" baseline="0" dirty="0"/>
              <a:t> Herodotus” ; Fehling, </a:t>
            </a:r>
            <a:r>
              <a:rPr lang="en-GB" baseline="0" dirty="0" err="1"/>
              <a:t>Hartog</a:t>
            </a:r>
            <a:r>
              <a:rPr lang="en-GB" baseline="0" dirty="0"/>
              <a:t>, West and Kimball, and </a:t>
            </a:r>
            <a:r>
              <a:rPr lang="en-GB" baseline="0" dirty="0" err="1"/>
              <a:t>Armayor</a:t>
            </a:r>
            <a:r>
              <a:rPr lang="en-GB" baseline="0" dirty="0"/>
              <a:t> were dismissive of Scythia account.</a:t>
            </a:r>
            <a:endParaRPr lang="en-GB" dirty="0"/>
          </a:p>
        </p:txBody>
      </p:sp>
      <p:sp>
        <p:nvSpPr>
          <p:cNvPr id="4" name="Slide Number Placeholder 3"/>
          <p:cNvSpPr>
            <a:spLocks noGrp="1"/>
          </p:cNvSpPr>
          <p:nvPr>
            <p:ph type="sldNum" sz="quarter" idx="10"/>
          </p:nvPr>
        </p:nvSpPr>
        <p:spPr/>
        <p:txBody>
          <a:bodyPr/>
          <a:lstStyle/>
          <a:p>
            <a:fld id="{B758D047-1F3B-4BAA-8303-9FF83CA17E17}" type="slidenum">
              <a:rPr lang="en-GB" smtClean="0"/>
              <a:t>9</a:t>
            </a:fld>
            <a:endParaRPr lang="en-GB"/>
          </a:p>
        </p:txBody>
      </p:sp>
    </p:spTree>
    <p:extLst>
      <p:ext uri="{BB962C8B-B14F-4D97-AF65-F5344CB8AC3E}">
        <p14:creationId xmlns:p14="http://schemas.microsoft.com/office/powerpoint/2010/main" val="1946866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 - To paraphrase (Smith 2010)</a:t>
            </a:r>
          </a:p>
          <a:p>
            <a:endParaRPr lang="en-GB" dirty="0"/>
          </a:p>
          <a:p>
            <a:r>
              <a:rPr lang="en-GB" dirty="0"/>
              <a:t>Archaeological evidence is often perceived as either illustrating the historical record  or changes</a:t>
            </a:r>
            <a:r>
              <a:rPr lang="en-GB" baseline="0" dirty="0"/>
              <a:t> existing key-dates due to new evidence.</a:t>
            </a:r>
            <a:r>
              <a:rPr lang="en-GB" dirty="0"/>
              <a:t> (Stuart Smith 2010)</a:t>
            </a:r>
          </a:p>
          <a:p>
            <a:endParaRPr lang="en-GB" dirty="0"/>
          </a:p>
          <a:p>
            <a:r>
              <a:rPr lang="en-GB" dirty="0"/>
              <a:t> Both archaeological and historical evidence have unique limitations and challenges in interpretation, but at the same time truly integrating text and archaeology has the potential to yield greater insights into the nature and dynamics of society than each source alone could produce. (Stuart Smith 2010)</a:t>
            </a:r>
          </a:p>
          <a:p>
            <a:endParaRPr lang="en-GB" dirty="0"/>
          </a:p>
          <a:p>
            <a:r>
              <a:rPr lang="en-GB" dirty="0"/>
              <a:t>Archaeologists and historians both tend to adopt a normative view of culture and a top-down approach that emphasizes the power of the state and elite to inﬂuence events while neglecting the everyday actions of men and women that ultimately shape a society. The argument that only texts can reveal individuals is ultimately an elitist view of agency, since texts tend to be written by men and in the context of the bureaucracy and promulgation of a state ideology. In some cases, </a:t>
            </a:r>
            <a:r>
              <a:rPr lang="en-GB" dirty="0" err="1"/>
              <a:t>artifacts</a:t>
            </a:r>
            <a:r>
              <a:rPr lang="en-GB" dirty="0"/>
              <a:t> can show how individuals articulated beliefs that resonated with the state theology</a:t>
            </a:r>
            <a:r>
              <a:rPr lang="en-GB" baseline="0" dirty="0"/>
              <a:t> (Stuart Smith 2010)</a:t>
            </a:r>
            <a:endParaRPr lang="en-GB" dirty="0"/>
          </a:p>
        </p:txBody>
      </p:sp>
      <p:sp>
        <p:nvSpPr>
          <p:cNvPr id="4" name="Slide Number Placeholder 3"/>
          <p:cNvSpPr>
            <a:spLocks noGrp="1"/>
          </p:cNvSpPr>
          <p:nvPr>
            <p:ph type="sldNum" sz="quarter" idx="10"/>
          </p:nvPr>
        </p:nvSpPr>
        <p:spPr/>
        <p:txBody>
          <a:bodyPr/>
          <a:lstStyle/>
          <a:p>
            <a:fld id="{B758D047-1F3B-4BAA-8303-9FF83CA17E17}" type="slidenum">
              <a:rPr lang="en-GB" smtClean="0"/>
              <a:t>10</a:t>
            </a:fld>
            <a:endParaRPr lang="en-GB"/>
          </a:p>
        </p:txBody>
      </p:sp>
    </p:spTree>
    <p:extLst>
      <p:ext uri="{BB962C8B-B14F-4D97-AF65-F5344CB8AC3E}">
        <p14:creationId xmlns:p14="http://schemas.microsoft.com/office/powerpoint/2010/main" val="3694783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 - The scholars with Scythia have now looked at how the archaeological evidence corresponds with what Herodotus says, after years of disbelief in his stories and dismissing of the archaeology.</a:t>
            </a:r>
          </a:p>
          <a:p>
            <a:r>
              <a:rPr lang="en-GB" sz="1200" b="0" i="0" kern="1200" dirty="0">
                <a:solidFill>
                  <a:schemeClr val="tx1"/>
                </a:solidFill>
                <a:effectLst/>
                <a:latin typeface="+mn-lt"/>
                <a:ea typeface="+mn-ea"/>
                <a:cs typeface="+mn-cs"/>
              </a:rPr>
              <a:t>Now more belief in the idea that the Amazons might have been a real group of people and not just a myth.</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But it was very difficult to find articles that did an overall engagement with Herodotus – I was expecting there to be a book called the “archaeological interpretation of Herodotus”.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 – The Scholars with Egypt tended to focus more on the presentation of archaeological evidence, such as geophysical surveys,  artefacts,</a:t>
            </a:r>
            <a:r>
              <a:rPr lang="en-GB" sz="1200" b="0" i="0" kern="1200" baseline="0" dirty="0">
                <a:solidFill>
                  <a:schemeClr val="tx1"/>
                </a:solidFill>
                <a:effectLst/>
                <a:latin typeface="+mn-lt"/>
                <a:ea typeface="+mn-ea"/>
                <a:cs typeface="+mn-cs"/>
              </a:rPr>
              <a:t> cross-referencing with other sites rather than the tentative link between the evidence and Herodotus as a whole. They correlate evidence for and against Herodotus’ descriptions of sites/findings as an afterthought rather than a direct link, or using Herodotus mainly as a sole source on the subject although they do still engage. </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It seems to be mostly modern excavations (Such as </a:t>
            </a:r>
            <a:r>
              <a:rPr lang="en-GB" sz="1200" b="0" i="0" kern="1200" baseline="0" dirty="0" err="1">
                <a:solidFill>
                  <a:schemeClr val="tx1"/>
                </a:solidFill>
                <a:effectLst/>
                <a:latin typeface="+mn-lt"/>
                <a:ea typeface="+mn-ea"/>
                <a:cs typeface="+mn-cs"/>
              </a:rPr>
              <a:t>Belov</a:t>
            </a:r>
            <a:r>
              <a:rPr lang="en-GB" sz="1200" b="0" i="0" kern="1200" baseline="0" dirty="0">
                <a:solidFill>
                  <a:schemeClr val="tx1"/>
                </a:solidFill>
                <a:effectLst/>
                <a:latin typeface="+mn-lt"/>
                <a:ea typeface="+mn-ea"/>
                <a:cs typeface="+mn-cs"/>
              </a:rPr>
              <a:t>) and methods have revealed the full extent of Herodotus’ findings and how they corroborate to Herodotus’ texts but earlier sources such as </a:t>
            </a:r>
            <a:r>
              <a:rPr lang="en-GB" sz="1200" b="0" i="0" kern="1200" baseline="0" dirty="0" err="1">
                <a:solidFill>
                  <a:schemeClr val="tx1"/>
                </a:solidFill>
                <a:effectLst/>
                <a:latin typeface="+mn-lt"/>
                <a:ea typeface="+mn-ea"/>
                <a:cs typeface="+mn-cs"/>
              </a:rPr>
              <a:t>Petrez-Accino</a:t>
            </a:r>
            <a:r>
              <a:rPr lang="en-GB" sz="1200" b="0" i="0" kern="1200" baseline="0" dirty="0">
                <a:solidFill>
                  <a:schemeClr val="tx1"/>
                </a:solidFill>
                <a:effectLst/>
                <a:latin typeface="+mn-lt"/>
                <a:ea typeface="+mn-ea"/>
                <a:cs typeface="+mn-cs"/>
              </a:rPr>
              <a:t> tend to remain more sceptical. In a way it is beneficial that they entirely rely upon Herodotus as a source, otherwise we would get another Schliemann whom used The </a:t>
            </a:r>
            <a:r>
              <a:rPr lang="en-GB" sz="1200" b="0" i="0" kern="1200" baseline="0" dirty="0" err="1">
                <a:solidFill>
                  <a:schemeClr val="tx1"/>
                </a:solidFill>
                <a:effectLst/>
                <a:latin typeface="+mn-lt"/>
                <a:ea typeface="+mn-ea"/>
                <a:cs typeface="+mn-cs"/>
              </a:rPr>
              <a:t>Illiad</a:t>
            </a:r>
            <a:r>
              <a:rPr lang="en-GB" sz="1200" b="0" i="0" kern="1200" baseline="0" dirty="0">
                <a:solidFill>
                  <a:schemeClr val="tx1"/>
                </a:solidFill>
                <a:effectLst/>
                <a:latin typeface="+mn-lt"/>
                <a:ea typeface="+mn-ea"/>
                <a:cs typeface="+mn-cs"/>
              </a:rPr>
              <a:t> to find sites, then forced the archaeological evidence to fit his narrative despite inconsistencies. </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758D047-1F3B-4BAA-8303-9FF83CA17E17}" type="slidenum">
              <a:rPr lang="en-GB" smtClean="0"/>
              <a:t>11</a:t>
            </a:fld>
            <a:endParaRPr lang="en-GB"/>
          </a:p>
        </p:txBody>
      </p:sp>
    </p:spTree>
    <p:extLst>
      <p:ext uri="{BB962C8B-B14F-4D97-AF65-F5344CB8AC3E}">
        <p14:creationId xmlns:p14="http://schemas.microsoft.com/office/powerpoint/2010/main" val="1215936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5B078-4C3B-47FA-843F-64288B0129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3E0661-00D2-47BA-AEA9-33F049497B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976A1F-26E5-494A-A3C5-F00C597D209F}"/>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5" name="Footer Placeholder 4">
            <a:extLst>
              <a:ext uri="{FF2B5EF4-FFF2-40B4-BE49-F238E27FC236}">
                <a16:creationId xmlns:a16="http://schemas.microsoft.com/office/drawing/2014/main" id="{46D6EE8C-F1A0-4F13-A603-5C4E046D23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5B0B79-0A41-4DBA-AA53-A4C7853F1EB2}"/>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4026567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C08DD-E823-48E0-816F-9EE4A87332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C9A272-D746-4CBD-9169-239C9EBD727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B4649C-14F9-4B7B-B11C-0FE8C26B7AB7}"/>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5" name="Footer Placeholder 4">
            <a:extLst>
              <a:ext uri="{FF2B5EF4-FFF2-40B4-BE49-F238E27FC236}">
                <a16:creationId xmlns:a16="http://schemas.microsoft.com/office/drawing/2014/main" id="{F4E1329A-44ED-4582-883F-5D50F527EF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9DE70E-5226-4949-98D8-4115ECD4199F}"/>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2801400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B6E1A-588B-49DC-8DF8-D5BDE7E091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3938E5-EEC8-44C0-8F3E-CD89AB38BC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D11FB39-6D55-4D17-A3F6-2C6AD0C47D04}"/>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5" name="Footer Placeholder 4">
            <a:extLst>
              <a:ext uri="{FF2B5EF4-FFF2-40B4-BE49-F238E27FC236}">
                <a16:creationId xmlns:a16="http://schemas.microsoft.com/office/drawing/2014/main" id="{436C7252-484C-40C8-BEC4-D07761AED3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D567A4-B9CB-49AC-9254-A7785E02370F}"/>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4293263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704E4-43FA-427F-8582-619D676729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16D8A4-079C-4F0D-918B-4AD2902A033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F340718-66FA-402F-ACB0-F54CBF31628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A2B8D2-5929-411B-AAE0-92C5022AA271}"/>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6" name="Footer Placeholder 5">
            <a:extLst>
              <a:ext uri="{FF2B5EF4-FFF2-40B4-BE49-F238E27FC236}">
                <a16:creationId xmlns:a16="http://schemas.microsoft.com/office/drawing/2014/main" id="{06EB9299-DBCC-442E-BA16-B9DD57FA08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2F78F7-D3DF-43D3-A8F0-233BA84989ED}"/>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2589346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71C49-54B8-4724-8CF9-5CA4BAE3612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2010B0-B60C-47B2-9604-1A02356E0B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412C961-48B3-484A-8E42-23C85714A7E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1B8BD8-13B9-460E-B821-505BD45E5C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6B883B7-DFCD-4E18-A504-D72DFB45728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302F33-04DE-4C53-96D6-A9BC163A2AF4}"/>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8" name="Footer Placeholder 7">
            <a:extLst>
              <a:ext uri="{FF2B5EF4-FFF2-40B4-BE49-F238E27FC236}">
                <a16:creationId xmlns:a16="http://schemas.microsoft.com/office/drawing/2014/main" id="{F18196E1-D417-4A91-978B-560AEE26D7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ADDD26-B75C-451E-AEE5-90DB22DEDD92}"/>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2443438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C655E-FAD8-423D-B973-49B805FBD0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F0DEEE-20BA-47E1-9F39-3E86863E12F9}"/>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4" name="Footer Placeholder 3">
            <a:extLst>
              <a:ext uri="{FF2B5EF4-FFF2-40B4-BE49-F238E27FC236}">
                <a16:creationId xmlns:a16="http://schemas.microsoft.com/office/drawing/2014/main" id="{FCE208DF-7F6B-405D-98BE-697CEB0905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4EFCE7-FE0C-4C0F-A893-2449C467BB27}"/>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3043593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5A48D7-35D7-4F12-B3F2-9B7D598253CD}"/>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3" name="Footer Placeholder 2">
            <a:extLst>
              <a:ext uri="{FF2B5EF4-FFF2-40B4-BE49-F238E27FC236}">
                <a16:creationId xmlns:a16="http://schemas.microsoft.com/office/drawing/2014/main" id="{3837ED09-E475-40BF-AC1B-085948CBA4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AD1F8F-2630-499E-8FC4-DB5CE88E3884}"/>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2824977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42A2A-9437-4AAA-96C2-1772004262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60A563-8C94-4FC9-8ED1-084FD35DCD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51CDAE-418A-4F23-A60E-0A0D8374AB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717AE60-BDBD-45CA-878D-4A1FDE22C987}"/>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6" name="Footer Placeholder 5">
            <a:extLst>
              <a:ext uri="{FF2B5EF4-FFF2-40B4-BE49-F238E27FC236}">
                <a16:creationId xmlns:a16="http://schemas.microsoft.com/office/drawing/2014/main" id="{0F16D93B-592D-40A1-8AE6-D53916ED74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360A54-B27E-4591-BF69-76575F4239C1}"/>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370181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1A107-98B2-4BDC-9FE3-F3609F3EA2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2D8FFD-1E3D-4B5A-AF7E-37E93AB18F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D0D562-3304-4619-BC2B-E3C6B03545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051CC0A-640E-4D36-AB17-197BDC818826}"/>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6" name="Footer Placeholder 5">
            <a:extLst>
              <a:ext uri="{FF2B5EF4-FFF2-40B4-BE49-F238E27FC236}">
                <a16:creationId xmlns:a16="http://schemas.microsoft.com/office/drawing/2014/main" id="{C71AD828-2961-4126-B46C-A985DD57B6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3BA923-BFAE-40EB-B521-145D2B05D953}"/>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1833780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72A1C-FD07-42B1-AC2A-81B4845ABE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6F6828-C0FE-44B2-8360-7815B49BFDE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423281-F509-44AB-AAAD-39DA7FE7D4D5}"/>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5" name="Footer Placeholder 4">
            <a:extLst>
              <a:ext uri="{FF2B5EF4-FFF2-40B4-BE49-F238E27FC236}">
                <a16:creationId xmlns:a16="http://schemas.microsoft.com/office/drawing/2014/main" id="{E85EC1D4-4763-42B2-898C-CF9FEB06D8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F1BEC7-0B84-46BD-B43A-3ABB52C1EC2E}"/>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752599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0A7852-C2B9-4C26-A356-13091D40029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323C27-A88E-4E87-81DC-0A92FD8CC03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47D4E2-3C10-498E-898A-79C206A8E0DA}"/>
              </a:ext>
            </a:extLst>
          </p:cNvPr>
          <p:cNvSpPr>
            <a:spLocks noGrp="1"/>
          </p:cNvSpPr>
          <p:nvPr>
            <p:ph type="dt" sz="half" idx="10"/>
          </p:nvPr>
        </p:nvSpPr>
        <p:spPr/>
        <p:txBody>
          <a:bodyPr/>
          <a:lstStyle/>
          <a:p>
            <a:fld id="{9127CCB7-98AA-4D7D-AE70-EEC28C4CD7C3}" type="datetimeFigureOut">
              <a:rPr lang="en-GB" smtClean="0"/>
              <a:t>18/02/2019</a:t>
            </a:fld>
            <a:endParaRPr lang="en-GB"/>
          </a:p>
        </p:txBody>
      </p:sp>
      <p:sp>
        <p:nvSpPr>
          <p:cNvPr id="5" name="Footer Placeholder 4">
            <a:extLst>
              <a:ext uri="{FF2B5EF4-FFF2-40B4-BE49-F238E27FC236}">
                <a16:creationId xmlns:a16="http://schemas.microsoft.com/office/drawing/2014/main" id="{4CD1DEBE-82C4-424A-BDF3-E52C9DAB3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31E56A-73FF-4CD1-87AA-E16D968A8AF4}"/>
              </a:ext>
            </a:extLst>
          </p:cNvPr>
          <p:cNvSpPr>
            <a:spLocks noGrp="1"/>
          </p:cNvSpPr>
          <p:nvPr>
            <p:ph type="sldNum" sz="quarter" idx="12"/>
          </p:nvPr>
        </p:nvSpPr>
        <p:spPr/>
        <p:txBody>
          <a:bodyPr/>
          <a:lstStyle/>
          <a:p>
            <a:fld id="{5EC32F5F-2F08-4C88-AC9A-C097C9492ECA}" type="slidenum">
              <a:rPr lang="en-GB" smtClean="0"/>
              <a:t>‹#›</a:t>
            </a:fld>
            <a:endParaRPr lang="en-GB"/>
          </a:p>
        </p:txBody>
      </p:sp>
    </p:spTree>
    <p:extLst>
      <p:ext uri="{BB962C8B-B14F-4D97-AF65-F5344CB8AC3E}">
        <p14:creationId xmlns:p14="http://schemas.microsoft.com/office/powerpoint/2010/main" val="2507808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182323-FF8C-4CE2-B33E-B421ABFAB0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AA63D8-4659-415D-9235-DC61DEFA06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2A2B58-8F32-4C63-B024-49AD14EFFC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27CCB7-98AA-4D7D-AE70-EEC28C4CD7C3}" type="datetimeFigureOut">
              <a:rPr lang="en-GB" smtClean="0"/>
              <a:t>18/02/2019</a:t>
            </a:fld>
            <a:endParaRPr lang="en-GB"/>
          </a:p>
        </p:txBody>
      </p:sp>
      <p:sp>
        <p:nvSpPr>
          <p:cNvPr id="5" name="Footer Placeholder 4">
            <a:extLst>
              <a:ext uri="{FF2B5EF4-FFF2-40B4-BE49-F238E27FC236}">
                <a16:creationId xmlns:a16="http://schemas.microsoft.com/office/drawing/2014/main" id="{49EF08D8-F0BB-4BCD-B01E-9D0E78119B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3B5C4F4-B735-43B9-BCE7-55B02CC73C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C32F5F-2F08-4C88-AC9A-C097C9492ECA}" type="slidenum">
              <a:rPr lang="en-GB" smtClean="0"/>
              <a:t>‹#›</a:t>
            </a:fld>
            <a:endParaRPr lang="en-GB"/>
          </a:p>
        </p:txBody>
      </p:sp>
    </p:spTree>
    <p:extLst>
      <p:ext uri="{BB962C8B-B14F-4D97-AF65-F5344CB8AC3E}">
        <p14:creationId xmlns:p14="http://schemas.microsoft.com/office/powerpoint/2010/main" val="7714967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britishmuseum.org/research/online_research_catalogues/ng/naukratis_greeks_in_egypt/introduction/naukratis_a_city_and_port.asp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B5596F-1BC3-4822-8E18-431727E462FB}"/>
              </a:ext>
            </a:extLst>
          </p:cNvPr>
          <p:cNvSpPr>
            <a:spLocks noGrp="1"/>
          </p:cNvSpPr>
          <p:nvPr>
            <p:ph type="ctrTitle"/>
          </p:nvPr>
        </p:nvSpPr>
        <p:spPr>
          <a:xfrm>
            <a:off x="1524000" y="1122362"/>
            <a:ext cx="9144000" cy="2840037"/>
          </a:xfrm>
        </p:spPr>
        <p:txBody>
          <a:bodyPr>
            <a:normAutofit/>
          </a:bodyPr>
          <a:lstStyle/>
          <a:p>
            <a:r>
              <a:rPr lang="en-GB" sz="5800" b="1" dirty="0">
                <a:solidFill>
                  <a:schemeClr val="accent2"/>
                </a:solidFill>
              </a:rPr>
              <a:t>How have archaeologists engaged with Herodotus’ narrative?</a:t>
            </a:r>
          </a:p>
        </p:txBody>
      </p:sp>
      <p:sp>
        <p:nvSpPr>
          <p:cNvPr id="3" name="Subtitle 2">
            <a:extLst>
              <a:ext uri="{FF2B5EF4-FFF2-40B4-BE49-F238E27FC236}">
                <a16:creationId xmlns:a16="http://schemas.microsoft.com/office/drawing/2014/main" id="{2A9AEE16-F6AB-4E46-9863-3F351E49B273}"/>
              </a:ext>
            </a:extLst>
          </p:cNvPr>
          <p:cNvSpPr>
            <a:spLocks noGrp="1"/>
          </p:cNvSpPr>
          <p:nvPr>
            <p:ph type="subTitle" idx="1"/>
          </p:nvPr>
        </p:nvSpPr>
        <p:spPr>
          <a:xfrm>
            <a:off x="1524000" y="4256436"/>
            <a:ext cx="9144000" cy="1600818"/>
          </a:xfrm>
        </p:spPr>
        <p:txBody>
          <a:bodyPr>
            <a:normAutofit/>
          </a:bodyPr>
          <a:lstStyle/>
          <a:p>
            <a:r>
              <a:rPr lang="en-GB" dirty="0">
                <a:solidFill>
                  <a:schemeClr val="accent2"/>
                </a:solidFill>
              </a:rPr>
              <a:t>Discussion on the Scholarship</a:t>
            </a:r>
          </a:p>
          <a:p>
            <a:endParaRPr lang="en-GB" dirty="0">
              <a:solidFill>
                <a:schemeClr val="accent2"/>
              </a:solidFill>
            </a:endParaRPr>
          </a:p>
          <a:p>
            <a:r>
              <a:rPr lang="en-GB" dirty="0">
                <a:solidFill>
                  <a:schemeClr val="accent2"/>
                </a:solidFill>
              </a:rPr>
              <a:t>Charlie Kerslake (1501314), Helen Douglas (1700383)</a:t>
            </a:r>
          </a:p>
        </p:txBody>
      </p:sp>
      <p:cxnSp>
        <p:nvCxnSpPr>
          <p:cNvPr id="12"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521157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2" name="Group 2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B7EAAC0C-D380-43E2-B3F4-7D6B9D554A5D}"/>
              </a:ext>
            </a:extLst>
          </p:cNvPr>
          <p:cNvSpPr>
            <a:spLocks noGrp="1"/>
          </p:cNvSpPr>
          <p:nvPr>
            <p:ph type="title"/>
          </p:nvPr>
        </p:nvSpPr>
        <p:spPr>
          <a:xfrm>
            <a:off x="194686" y="-1866900"/>
            <a:ext cx="2780271" cy="5105400"/>
          </a:xfrm>
        </p:spPr>
        <p:txBody>
          <a:bodyPr>
            <a:normAutofit/>
          </a:bodyPr>
          <a:lstStyle/>
          <a:p>
            <a:r>
              <a:rPr lang="en-GB" sz="4800" b="1" dirty="0">
                <a:solidFill>
                  <a:srgbClr val="FFFFFF"/>
                </a:solidFill>
              </a:rPr>
              <a:t>Overview:</a:t>
            </a:r>
          </a:p>
        </p:txBody>
      </p:sp>
      <p:graphicFrame>
        <p:nvGraphicFramePr>
          <p:cNvPr id="10" name="Content Placeholder 7">
            <a:extLst>
              <a:ext uri="{FF2B5EF4-FFF2-40B4-BE49-F238E27FC236}">
                <a16:creationId xmlns:a16="http://schemas.microsoft.com/office/drawing/2014/main" id="{FF0B6580-5FFE-4C20-B2AD-22753491A86D}"/>
              </a:ext>
            </a:extLst>
          </p:cNvPr>
          <p:cNvGraphicFramePr>
            <a:graphicFrameLocks noGrp="1"/>
          </p:cNvGraphicFramePr>
          <p:nvPr>
            <p:ph idx="1"/>
            <p:extLst>
              <p:ext uri="{D42A27DB-BD31-4B8C-83A1-F6EECF244321}">
                <p14:modId xmlns:p14="http://schemas.microsoft.com/office/powerpoint/2010/main" val="94259244"/>
              </p:ext>
            </p:extLst>
          </p:nvPr>
        </p:nvGraphicFramePr>
        <p:xfrm>
          <a:off x="8859187" y="2596734"/>
          <a:ext cx="3210285" cy="17654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p:cNvGraphicFramePr/>
          <p:nvPr>
            <p:extLst>
              <p:ext uri="{D42A27DB-BD31-4B8C-83A1-F6EECF244321}">
                <p14:modId xmlns:p14="http://schemas.microsoft.com/office/powerpoint/2010/main" val="2696587387"/>
              </p:ext>
            </p:extLst>
          </p:nvPr>
        </p:nvGraphicFramePr>
        <p:xfrm>
          <a:off x="3296184" y="1646959"/>
          <a:ext cx="5947764" cy="385982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713794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1788E61B-A05F-4201-9C22-AD8786E703EA}"/>
              </a:ext>
            </a:extLst>
          </p:cNvPr>
          <p:cNvSpPr>
            <a:spLocks noGrp="1"/>
          </p:cNvSpPr>
          <p:nvPr>
            <p:ph type="title"/>
          </p:nvPr>
        </p:nvSpPr>
        <p:spPr>
          <a:xfrm>
            <a:off x="256029" y="672548"/>
            <a:ext cx="2946351" cy="5105400"/>
          </a:xfrm>
        </p:spPr>
        <p:txBody>
          <a:bodyPr>
            <a:normAutofit/>
          </a:bodyPr>
          <a:lstStyle/>
          <a:p>
            <a:r>
              <a:rPr lang="en-GB" sz="4000" dirty="0">
                <a:solidFill>
                  <a:srgbClr val="FFFFFF"/>
                </a:solidFill>
              </a:rPr>
              <a:t>Scythian Debate (1)</a:t>
            </a:r>
            <a:br>
              <a:rPr lang="en-GB" sz="4000" dirty="0">
                <a:solidFill>
                  <a:srgbClr val="FFFFFF"/>
                </a:solidFill>
              </a:rPr>
            </a:br>
            <a:br>
              <a:rPr lang="en-GB" sz="4000" dirty="0">
                <a:solidFill>
                  <a:srgbClr val="FFFFFF"/>
                </a:solidFill>
              </a:rPr>
            </a:br>
            <a:r>
              <a:rPr lang="en-GB" sz="3600" dirty="0">
                <a:solidFill>
                  <a:srgbClr val="FFFFFF"/>
                </a:solidFill>
              </a:rPr>
              <a:t>Fehling 1989</a:t>
            </a:r>
            <a:br>
              <a:rPr lang="en-GB" sz="3600" dirty="0">
                <a:solidFill>
                  <a:srgbClr val="FFFFFF"/>
                </a:solidFill>
              </a:rPr>
            </a:br>
            <a:r>
              <a:rPr lang="en-GB" sz="3600" dirty="0">
                <a:solidFill>
                  <a:srgbClr val="FFFFFF"/>
                </a:solidFill>
              </a:rPr>
              <a:t>Hartog 1988</a:t>
            </a:r>
            <a:endParaRPr lang="en-GB" sz="4000" dirty="0">
              <a:solidFill>
                <a:srgbClr val="FFFFFF"/>
              </a:solidFill>
            </a:endParaRPr>
          </a:p>
        </p:txBody>
      </p:sp>
      <p:graphicFrame>
        <p:nvGraphicFramePr>
          <p:cNvPr id="20" name="Content Placeholder 2">
            <a:extLst>
              <a:ext uri="{FF2B5EF4-FFF2-40B4-BE49-F238E27FC236}">
                <a16:creationId xmlns:a16="http://schemas.microsoft.com/office/drawing/2014/main" id="{9B584E0B-298E-4BE8-9030-6DB6EF7AD61A}"/>
              </a:ext>
            </a:extLst>
          </p:cNvPr>
          <p:cNvGraphicFramePr>
            <a:graphicFrameLocks/>
          </p:cNvGraphicFramePr>
          <p:nvPr>
            <p:extLst>
              <p:ext uri="{D42A27DB-BD31-4B8C-83A1-F6EECF244321}">
                <p14:modId xmlns:p14="http://schemas.microsoft.com/office/powerpoint/2010/main" val="3419409471"/>
              </p:ext>
            </p:extLst>
          </p:nvPr>
        </p:nvGraphicFramePr>
        <p:xfrm>
          <a:off x="4710096" y="569843"/>
          <a:ext cx="7332943" cy="55499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2499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43D23249-778C-49BA-8ECD-3B4D8D333307}"/>
              </a:ext>
            </a:extLst>
          </p:cNvPr>
          <p:cNvSpPr>
            <a:spLocks noGrp="1"/>
          </p:cNvSpPr>
          <p:nvPr>
            <p:ph type="title"/>
          </p:nvPr>
        </p:nvSpPr>
        <p:spPr>
          <a:xfrm>
            <a:off x="228340" y="679269"/>
            <a:ext cx="3240146" cy="5105400"/>
          </a:xfrm>
        </p:spPr>
        <p:txBody>
          <a:bodyPr>
            <a:normAutofit/>
          </a:bodyPr>
          <a:lstStyle/>
          <a:p>
            <a:r>
              <a:rPr lang="en-GB" sz="4000" b="1" dirty="0">
                <a:solidFill>
                  <a:srgbClr val="FFFFFF"/>
                </a:solidFill>
              </a:rPr>
              <a:t>Scythian Debate (2)</a:t>
            </a:r>
            <a:br>
              <a:rPr lang="en-GB" sz="4000" b="1" dirty="0">
                <a:solidFill>
                  <a:srgbClr val="FFFFFF"/>
                </a:solidFill>
              </a:rPr>
            </a:br>
            <a:br>
              <a:rPr lang="en-GB" sz="4000" b="1" dirty="0">
                <a:solidFill>
                  <a:srgbClr val="FFFFFF"/>
                </a:solidFill>
              </a:rPr>
            </a:br>
            <a:r>
              <a:rPr lang="en-GB" sz="3600" b="1" dirty="0">
                <a:solidFill>
                  <a:srgbClr val="FFFFFF"/>
                </a:solidFill>
              </a:rPr>
              <a:t>Rudenko 1970</a:t>
            </a:r>
            <a:br>
              <a:rPr lang="en-GB" sz="3600" b="1" dirty="0">
                <a:solidFill>
                  <a:srgbClr val="FFFFFF"/>
                </a:solidFill>
              </a:rPr>
            </a:br>
            <a:r>
              <a:rPr lang="en-GB" sz="3600" b="1" dirty="0">
                <a:solidFill>
                  <a:srgbClr val="FFFFFF"/>
                </a:solidFill>
              </a:rPr>
              <a:t>Murphy et al. 2002</a:t>
            </a:r>
            <a:endParaRPr lang="en-GB" sz="4000" b="1" dirty="0">
              <a:solidFill>
                <a:srgbClr val="FFFFFF"/>
              </a:solidFill>
            </a:endParaRPr>
          </a:p>
        </p:txBody>
      </p:sp>
      <p:graphicFrame>
        <p:nvGraphicFramePr>
          <p:cNvPr id="5" name="Content Placeholder 2">
            <a:extLst>
              <a:ext uri="{FF2B5EF4-FFF2-40B4-BE49-F238E27FC236}">
                <a16:creationId xmlns:a16="http://schemas.microsoft.com/office/drawing/2014/main" id="{C4ADA814-0C85-4493-9BE0-56227CFCF37C}"/>
              </a:ext>
            </a:extLst>
          </p:cNvPr>
          <p:cNvGraphicFramePr>
            <a:graphicFrameLocks noGrp="1"/>
          </p:cNvGraphicFramePr>
          <p:nvPr>
            <p:ph idx="1"/>
            <p:extLst>
              <p:ext uri="{D42A27DB-BD31-4B8C-83A1-F6EECF244321}">
                <p14:modId xmlns:p14="http://schemas.microsoft.com/office/powerpoint/2010/main" val="1423875500"/>
              </p:ext>
            </p:extLst>
          </p:nvPr>
        </p:nvGraphicFramePr>
        <p:xfrm>
          <a:off x="4739280" y="685800"/>
          <a:ext cx="6917700"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1019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FCD934C6-609A-4B0D-9192-961DCE2FEB4E}"/>
              </a:ext>
            </a:extLst>
          </p:cNvPr>
          <p:cNvSpPr>
            <a:spLocks noGrp="1"/>
          </p:cNvSpPr>
          <p:nvPr>
            <p:ph type="title"/>
          </p:nvPr>
        </p:nvSpPr>
        <p:spPr>
          <a:xfrm>
            <a:off x="0" y="178594"/>
            <a:ext cx="3762660" cy="5105400"/>
          </a:xfrm>
        </p:spPr>
        <p:txBody>
          <a:bodyPr>
            <a:normAutofit/>
          </a:bodyPr>
          <a:lstStyle/>
          <a:p>
            <a:r>
              <a:rPr lang="en-GB" sz="4000" b="1" dirty="0">
                <a:solidFill>
                  <a:srgbClr val="FFFFFF"/>
                </a:solidFill>
              </a:rPr>
              <a:t>Scythian Debate (3)</a:t>
            </a:r>
            <a:br>
              <a:rPr lang="en-GB" sz="4000" b="1" dirty="0">
                <a:solidFill>
                  <a:srgbClr val="FFFFFF"/>
                </a:solidFill>
              </a:rPr>
            </a:br>
            <a:br>
              <a:rPr lang="en-GB" sz="4000" b="1" dirty="0">
                <a:solidFill>
                  <a:srgbClr val="FFFFFF"/>
                </a:solidFill>
              </a:rPr>
            </a:br>
            <a:r>
              <a:rPr lang="en-GB" sz="3600" b="1" dirty="0" err="1">
                <a:solidFill>
                  <a:srgbClr val="FFFFFF"/>
                </a:solidFill>
              </a:rPr>
              <a:t>Melyukova</a:t>
            </a:r>
            <a:r>
              <a:rPr lang="en-GB" sz="3600" b="1" dirty="0">
                <a:solidFill>
                  <a:srgbClr val="FFFFFF"/>
                </a:solidFill>
              </a:rPr>
              <a:t> 1990</a:t>
            </a:r>
            <a:endParaRPr lang="en-GB" sz="4000" b="1" dirty="0">
              <a:solidFill>
                <a:srgbClr val="FFFFFF"/>
              </a:solidFill>
            </a:endParaRPr>
          </a:p>
        </p:txBody>
      </p:sp>
      <p:graphicFrame>
        <p:nvGraphicFramePr>
          <p:cNvPr id="25" name="Content Placeholder 2">
            <a:extLst>
              <a:ext uri="{FF2B5EF4-FFF2-40B4-BE49-F238E27FC236}">
                <a16:creationId xmlns:a16="http://schemas.microsoft.com/office/drawing/2014/main" id="{6835FCFC-8D59-4FFC-8A52-E44BF833F34A}"/>
              </a:ext>
            </a:extLst>
          </p:cNvPr>
          <p:cNvGraphicFramePr>
            <a:graphicFrameLocks/>
          </p:cNvGraphicFramePr>
          <p:nvPr>
            <p:extLst>
              <p:ext uri="{D42A27DB-BD31-4B8C-83A1-F6EECF244321}">
                <p14:modId xmlns:p14="http://schemas.microsoft.com/office/powerpoint/2010/main" val="225258955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8656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91A0D5E8-3D3F-49C7-B36A-959DAF334952}"/>
              </a:ext>
            </a:extLst>
          </p:cNvPr>
          <p:cNvSpPr>
            <a:spLocks noGrp="1"/>
          </p:cNvSpPr>
          <p:nvPr>
            <p:ph type="title"/>
          </p:nvPr>
        </p:nvSpPr>
        <p:spPr>
          <a:xfrm>
            <a:off x="247894" y="-500063"/>
            <a:ext cx="2780271" cy="5105400"/>
          </a:xfrm>
        </p:spPr>
        <p:txBody>
          <a:bodyPr>
            <a:normAutofit/>
          </a:bodyPr>
          <a:lstStyle/>
          <a:p>
            <a:r>
              <a:rPr lang="en-GB" sz="4000" b="1" dirty="0">
                <a:solidFill>
                  <a:srgbClr val="FFFFFF"/>
                </a:solidFill>
              </a:rPr>
              <a:t>Egypt Debate (1)</a:t>
            </a:r>
            <a:br>
              <a:rPr lang="en-GB" sz="4000" b="1" dirty="0">
                <a:solidFill>
                  <a:srgbClr val="FFFFFF"/>
                </a:solidFill>
              </a:rPr>
            </a:br>
            <a:br>
              <a:rPr lang="en-GB" sz="4000" b="1" dirty="0">
                <a:solidFill>
                  <a:srgbClr val="FFFFFF"/>
                </a:solidFill>
              </a:rPr>
            </a:br>
            <a:r>
              <a:rPr lang="en-GB" sz="4000" b="1" dirty="0" err="1">
                <a:solidFill>
                  <a:srgbClr val="FFFFFF"/>
                </a:solidFill>
              </a:rPr>
              <a:t>Belov</a:t>
            </a:r>
            <a:r>
              <a:rPr lang="en-GB" sz="4000" b="1" dirty="0">
                <a:solidFill>
                  <a:srgbClr val="FFFFFF"/>
                </a:solidFill>
              </a:rPr>
              <a:t> 2013</a:t>
            </a:r>
          </a:p>
        </p:txBody>
      </p:sp>
      <p:graphicFrame>
        <p:nvGraphicFramePr>
          <p:cNvPr id="19" name="Content Placeholder 2">
            <a:extLst>
              <a:ext uri="{FF2B5EF4-FFF2-40B4-BE49-F238E27FC236}">
                <a16:creationId xmlns:a16="http://schemas.microsoft.com/office/drawing/2014/main" id="{0A088DEB-0CA2-412C-9038-E7E91DACD78F}"/>
              </a:ext>
            </a:extLst>
          </p:cNvPr>
          <p:cNvGraphicFramePr>
            <a:graphicFrameLocks/>
          </p:cNvGraphicFramePr>
          <p:nvPr>
            <p:extLst>
              <p:ext uri="{D42A27DB-BD31-4B8C-83A1-F6EECF244321}">
                <p14:modId xmlns:p14="http://schemas.microsoft.com/office/powerpoint/2010/main" val="1062755685"/>
              </p:ext>
            </p:extLst>
          </p:nvPr>
        </p:nvGraphicFramePr>
        <p:xfrm>
          <a:off x="5010742" y="1038856"/>
          <a:ext cx="6917700"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figur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0840469">
            <a:off x="346326" y="3946509"/>
            <a:ext cx="4039096" cy="185798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rot="20867000">
            <a:off x="1280763" y="5728758"/>
            <a:ext cx="3295354" cy="830997"/>
          </a:xfrm>
          <a:prstGeom prst="rect">
            <a:avLst/>
          </a:prstGeom>
          <a:noFill/>
        </p:spPr>
        <p:txBody>
          <a:bodyPr wrap="square" rtlCol="0">
            <a:spAutoFit/>
          </a:bodyPr>
          <a:lstStyle/>
          <a:p>
            <a:r>
              <a:rPr lang="en-GB" sz="1200" dirty="0">
                <a:solidFill>
                  <a:schemeClr val="bg1"/>
                </a:solidFill>
              </a:rPr>
              <a:t>FIG 1: General plan of the Ship 17 of </a:t>
            </a:r>
            <a:r>
              <a:rPr lang="en-GB" sz="1200" dirty="0" err="1">
                <a:solidFill>
                  <a:schemeClr val="bg1"/>
                </a:solidFill>
              </a:rPr>
              <a:t>Thonis‐Heracleion</a:t>
            </a:r>
            <a:r>
              <a:rPr lang="en-GB" sz="1200" dirty="0">
                <a:solidFill>
                  <a:schemeClr val="bg1"/>
                </a:solidFill>
              </a:rPr>
              <a:t>. (Drawing by Patrice </a:t>
            </a:r>
            <a:r>
              <a:rPr lang="en-GB" sz="1200" dirty="0" err="1">
                <a:solidFill>
                  <a:schemeClr val="bg1"/>
                </a:solidFill>
              </a:rPr>
              <a:t>Sandrin</a:t>
            </a:r>
            <a:r>
              <a:rPr lang="en-GB" sz="1200" dirty="0">
                <a:solidFill>
                  <a:schemeClr val="bg1"/>
                </a:solidFill>
              </a:rPr>
              <a:t>/Alexander </a:t>
            </a:r>
            <a:r>
              <a:rPr lang="en-GB" sz="1200" dirty="0" err="1">
                <a:solidFill>
                  <a:schemeClr val="bg1"/>
                </a:solidFill>
              </a:rPr>
              <a:t>Belov</a:t>
            </a:r>
            <a:r>
              <a:rPr lang="en-GB" sz="1200" dirty="0">
                <a:solidFill>
                  <a:schemeClr val="bg1"/>
                </a:solidFill>
              </a:rPr>
              <a:t> © Franck Goddio/Hilti Foundation)</a:t>
            </a:r>
            <a:endParaRPr lang="en-GB" sz="1200" b="1" dirty="0">
              <a:solidFill>
                <a:schemeClr val="bg1"/>
              </a:solidFill>
            </a:endParaRPr>
          </a:p>
        </p:txBody>
      </p:sp>
    </p:spTree>
    <p:extLst>
      <p:ext uri="{BB962C8B-B14F-4D97-AF65-F5344CB8AC3E}">
        <p14:creationId xmlns:p14="http://schemas.microsoft.com/office/powerpoint/2010/main" val="3100958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91A0D5E8-3D3F-49C7-B36A-959DAF334952}"/>
              </a:ext>
            </a:extLst>
          </p:cNvPr>
          <p:cNvSpPr>
            <a:spLocks noGrp="1"/>
          </p:cNvSpPr>
          <p:nvPr>
            <p:ph type="title"/>
          </p:nvPr>
        </p:nvSpPr>
        <p:spPr>
          <a:xfrm>
            <a:off x="247894" y="-500063"/>
            <a:ext cx="2780271" cy="5105400"/>
          </a:xfrm>
        </p:spPr>
        <p:txBody>
          <a:bodyPr>
            <a:normAutofit/>
          </a:bodyPr>
          <a:lstStyle/>
          <a:p>
            <a:r>
              <a:rPr lang="en-GB" sz="4000" b="1" dirty="0">
                <a:solidFill>
                  <a:srgbClr val="FFFFFF"/>
                </a:solidFill>
              </a:rPr>
              <a:t>Egypt Debate (2)</a:t>
            </a:r>
            <a:br>
              <a:rPr lang="en-GB" sz="4000" b="1" dirty="0">
                <a:solidFill>
                  <a:srgbClr val="FFFFFF"/>
                </a:solidFill>
              </a:rPr>
            </a:br>
            <a:br>
              <a:rPr lang="en-GB" sz="4000" b="1" dirty="0">
                <a:solidFill>
                  <a:srgbClr val="FFFFFF"/>
                </a:solidFill>
              </a:rPr>
            </a:br>
            <a:r>
              <a:rPr lang="en-GB" sz="4000" b="1" dirty="0" err="1">
                <a:solidFill>
                  <a:srgbClr val="FFFFFF"/>
                </a:solidFill>
              </a:rPr>
              <a:t>Villing</a:t>
            </a:r>
            <a:r>
              <a:rPr lang="en-GB" sz="4000" b="1" dirty="0">
                <a:solidFill>
                  <a:srgbClr val="FFFFFF"/>
                </a:solidFill>
              </a:rPr>
              <a:t> 2019</a:t>
            </a:r>
          </a:p>
        </p:txBody>
      </p:sp>
      <p:graphicFrame>
        <p:nvGraphicFramePr>
          <p:cNvPr id="19" name="Content Placeholder 2">
            <a:extLst>
              <a:ext uri="{FF2B5EF4-FFF2-40B4-BE49-F238E27FC236}">
                <a16:creationId xmlns:a16="http://schemas.microsoft.com/office/drawing/2014/main" id="{0A088DEB-0CA2-412C-9038-E7E91DACD78F}"/>
              </a:ext>
            </a:extLst>
          </p:cNvPr>
          <p:cNvGraphicFramePr>
            <a:graphicFrameLocks/>
          </p:cNvGraphicFramePr>
          <p:nvPr>
            <p:extLst>
              <p:ext uri="{D42A27DB-BD31-4B8C-83A1-F6EECF244321}">
                <p14:modId xmlns:p14="http://schemas.microsoft.com/office/powerpoint/2010/main" val="1893272704"/>
              </p:ext>
            </p:extLst>
          </p:nvPr>
        </p:nvGraphicFramePr>
        <p:xfrm>
          <a:off x="4686892" y="495299"/>
          <a:ext cx="7833125" cy="5867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6344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834FB369-96CE-44F3-A712-25823735A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0"/>
            <a:ext cx="6096000" cy="6858000"/>
          </a:xfrm>
          <a:prstGeom prst="rect">
            <a:avLst/>
          </a:prstGeom>
          <a:solidFill>
            <a:schemeClr val="tx2">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EECD1F-A696-4364-BE79-641C83D724A6}"/>
              </a:ext>
            </a:extLst>
          </p:cNvPr>
          <p:cNvSpPr>
            <a:spLocks noGrp="1"/>
          </p:cNvSpPr>
          <p:nvPr>
            <p:ph type="title"/>
          </p:nvPr>
        </p:nvSpPr>
        <p:spPr>
          <a:xfrm>
            <a:off x="2215376" y="964692"/>
            <a:ext cx="7761248" cy="1188720"/>
          </a:xfrm>
          <a:noFill/>
        </p:spPr>
        <p:txBody>
          <a:bodyPr>
            <a:normAutofit/>
          </a:bodyPr>
          <a:lstStyle/>
          <a:p>
            <a:pPr algn="ctr"/>
            <a:r>
              <a:rPr lang="en-GB" sz="4000" b="1" dirty="0"/>
              <a:t>Vague Statements</a:t>
            </a:r>
          </a:p>
        </p:txBody>
      </p:sp>
      <p:sp>
        <p:nvSpPr>
          <p:cNvPr id="5" name="Content Placeholder 4">
            <a:extLst>
              <a:ext uri="{FF2B5EF4-FFF2-40B4-BE49-F238E27FC236}">
                <a16:creationId xmlns:a16="http://schemas.microsoft.com/office/drawing/2014/main" id="{80BEFA12-C503-4B41-B8B7-A345638B39AF}"/>
              </a:ext>
            </a:extLst>
          </p:cNvPr>
          <p:cNvSpPr>
            <a:spLocks noGrp="1"/>
          </p:cNvSpPr>
          <p:nvPr>
            <p:ph idx="1"/>
          </p:nvPr>
        </p:nvSpPr>
        <p:spPr>
          <a:xfrm>
            <a:off x="3530600" y="2638044"/>
            <a:ext cx="5130800" cy="3101983"/>
          </a:xfrm>
        </p:spPr>
        <p:txBody>
          <a:bodyPr>
            <a:normAutofit fontScale="92500"/>
          </a:bodyPr>
          <a:lstStyle/>
          <a:p>
            <a:r>
              <a:rPr lang="en-GB" dirty="0">
                <a:ea typeface="Calibri" panose="020F0502020204030204" pitchFamily="34" charset="0"/>
                <a:cs typeface="Calibri" panose="020F0502020204030204" pitchFamily="34" charset="0"/>
              </a:rPr>
              <a:t>“modern archaeology confirms that Herodotus gathered a lot of genuine information about Scythians” </a:t>
            </a:r>
            <a:r>
              <a:rPr lang="en-GB" dirty="0"/>
              <a:t>(Mayor, 2014, p. 57)</a:t>
            </a:r>
          </a:p>
          <a:p>
            <a:r>
              <a:rPr lang="en-GB" dirty="0"/>
              <a:t>“Herodotus suited his own interests when choosing which sites to describe” (</a:t>
            </a:r>
            <a:r>
              <a:rPr lang="en-GB" dirty="0" err="1"/>
              <a:t>Petrez-Accino</a:t>
            </a:r>
            <a:r>
              <a:rPr lang="en-GB" dirty="0"/>
              <a:t>, 2003).  Then offers no evidence.</a:t>
            </a:r>
            <a:endParaRPr lang="en-GB" sz="2000" dirty="0"/>
          </a:p>
        </p:txBody>
      </p:sp>
    </p:spTree>
    <p:extLst>
      <p:ext uri="{BB962C8B-B14F-4D97-AF65-F5344CB8AC3E}">
        <p14:creationId xmlns:p14="http://schemas.microsoft.com/office/powerpoint/2010/main" val="168244895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90C337-4612-42CB-8D0B-9B8F09CE5190}"/>
              </a:ext>
            </a:extLst>
          </p:cNvPr>
          <p:cNvSpPr>
            <a:spLocks noGrp="1"/>
          </p:cNvSpPr>
          <p:nvPr>
            <p:ph type="title"/>
          </p:nvPr>
        </p:nvSpPr>
        <p:spPr>
          <a:xfrm>
            <a:off x="655320" y="365125"/>
            <a:ext cx="9013052" cy="1623312"/>
          </a:xfrm>
        </p:spPr>
        <p:txBody>
          <a:bodyPr anchor="b">
            <a:normAutofit/>
          </a:bodyPr>
          <a:lstStyle/>
          <a:p>
            <a:r>
              <a:rPr lang="en-GB" sz="4000" b="1" dirty="0"/>
              <a:t>Key Author:</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2CC6D2-32A7-4120-B034-327E0F0049DC}"/>
              </a:ext>
            </a:extLst>
          </p:cNvPr>
          <p:cNvSpPr>
            <a:spLocks noGrp="1"/>
          </p:cNvSpPr>
          <p:nvPr>
            <p:ph idx="1"/>
          </p:nvPr>
        </p:nvSpPr>
        <p:spPr>
          <a:xfrm>
            <a:off x="655320" y="2644518"/>
            <a:ext cx="9013052" cy="3327251"/>
          </a:xfrm>
        </p:spPr>
        <p:txBody>
          <a:bodyPr>
            <a:normAutofit/>
          </a:bodyPr>
          <a:lstStyle/>
          <a:p>
            <a:r>
              <a:rPr lang="en-US" sz="2000" dirty="0" err="1"/>
              <a:t>Armayor</a:t>
            </a:r>
            <a:r>
              <a:rPr lang="en-US" sz="2000" dirty="0"/>
              <a:t>, O. K., 1978. Did Herodotus Ever Go to Egypt?. </a:t>
            </a:r>
            <a:r>
              <a:rPr lang="en-US" sz="2000" i="1" dirty="0"/>
              <a:t>Journal of the American Research Center in Egypt, </a:t>
            </a:r>
            <a:r>
              <a:rPr lang="en-US" sz="2000" dirty="0"/>
              <a:t>Volume 15, pp. 59-73.</a:t>
            </a:r>
            <a:endParaRPr lang="en-GB" sz="2000" dirty="0"/>
          </a:p>
          <a:p>
            <a:r>
              <a:rPr lang="en-US" sz="2000" dirty="0" err="1"/>
              <a:t>Armayor</a:t>
            </a:r>
            <a:r>
              <a:rPr lang="en-US" sz="2000" dirty="0"/>
              <a:t>, O. K., 1978. Did Herodotus Ever Go to the Black Sea?. </a:t>
            </a:r>
            <a:r>
              <a:rPr lang="en-US" sz="2000" i="1" dirty="0"/>
              <a:t>Harvard Studies in Classical Philology, </a:t>
            </a:r>
            <a:r>
              <a:rPr lang="en-US" sz="2000" dirty="0"/>
              <a:t>Volume 82, pp. 45-62.</a:t>
            </a:r>
            <a:endParaRPr lang="en-GB" sz="2000" dirty="0"/>
          </a:p>
          <a:p>
            <a:r>
              <a:rPr lang="en-US" sz="2000" dirty="0" err="1"/>
              <a:t>Armayor</a:t>
            </a:r>
            <a:r>
              <a:rPr lang="en-US" sz="2000" dirty="0"/>
              <a:t>, O. K., 1978. Herodotus' Catalogues of the Persian Empire in the Light of the Monuments and the. </a:t>
            </a:r>
            <a:r>
              <a:rPr lang="en-US" sz="2000" i="1" dirty="0"/>
              <a:t>Transactions of the American Philological Association (1974-2014), </a:t>
            </a:r>
            <a:r>
              <a:rPr lang="en-US" sz="2000" dirty="0"/>
              <a:t>Volume 108, pp. 1-9.</a:t>
            </a:r>
          </a:p>
          <a:p>
            <a:r>
              <a:rPr lang="en-US" altLang="en-US" sz="2000" dirty="0">
                <a:solidFill>
                  <a:srgbClr val="FFFFFF"/>
                </a:solidFill>
                <a:cs typeface="Times New Roman" panose="02020603050405020304" pitchFamily="18" charset="0"/>
              </a:rPr>
              <a:t>Smith S. T 2010, </a:t>
            </a:r>
            <a:r>
              <a:rPr lang="en-GB" altLang="en-US" sz="2000" dirty="0">
                <a:solidFill>
                  <a:srgbClr val="FFFFFF"/>
                </a:solidFill>
                <a:cs typeface="Times New Roman" panose="02020603050405020304" pitchFamily="18" charset="0"/>
              </a:rPr>
              <a:t>A Portion of Life Solidified: Understanding Ancient Egypt Through the </a:t>
            </a:r>
            <a:r>
              <a:rPr lang="en-GB" altLang="en-US" sz="2000" dirty="0" err="1">
                <a:solidFill>
                  <a:srgbClr val="FFFFFF"/>
                </a:solidFill>
                <a:cs typeface="Times New Roman" panose="02020603050405020304" pitchFamily="18" charset="0"/>
              </a:rPr>
              <a:t>Intergration</a:t>
            </a:r>
            <a:r>
              <a:rPr lang="en-GB" altLang="en-US" sz="2000" dirty="0">
                <a:solidFill>
                  <a:srgbClr val="FFFFFF"/>
                </a:solidFill>
                <a:cs typeface="Times New Roman" panose="02020603050405020304" pitchFamily="18" charset="0"/>
              </a:rPr>
              <a:t> of Archaeology and History.</a:t>
            </a:r>
            <a:endParaRPr lang="en-GB" altLang="en-US" sz="2000" dirty="0">
              <a:solidFill>
                <a:srgbClr val="FFFFFF"/>
              </a:solidFill>
            </a:endParaRPr>
          </a:p>
          <a:p>
            <a:endParaRPr lang="en-US" sz="2000" dirty="0"/>
          </a:p>
          <a:p>
            <a:endParaRPr lang="en-GB" sz="2000" dirty="0"/>
          </a:p>
          <a:p>
            <a:endParaRPr lang="en-GB" sz="2000" dirty="0"/>
          </a:p>
        </p:txBody>
      </p:sp>
    </p:spTree>
    <p:extLst>
      <p:ext uri="{BB962C8B-B14F-4D97-AF65-F5344CB8AC3E}">
        <p14:creationId xmlns:p14="http://schemas.microsoft.com/office/powerpoint/2010/main" val="182843970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73C9258B-4A40-4894-8A94-2E21F65FFFAA}"/>
              </a:ext>
            </a:extLst>
          </p:cNvPr>
          <p:cNvSpPr>
            <a:spLocks noGrp="1"/>
          </p:cNvSpPr>
          <p:nvPr>
            <p:ph type="title"/>
          </p:nvPr>
        </p:nvSpPr>
        <p:spPr>
          <a:xfrm>
            <a:off x="535020" y="685800"/>
            <a:ext cx="2780271" cy="5105400"/>
          </a:xfrm>
        </p:spPr>
        <p:txBody>
          <a:bodyPr>
            <a:normAutofit/>
          </a:bodyPr>
          <a:lstStyle/>
          <a:p>
            <a:r>
              <a:rPr lang="en-GB" sz="3400" b="1" dirty="0">
                <a:solidFill>
                  <a:srgbClr val="FFFFFF"/>
                </a:solidFill>
              </a:rPr>
              <a:t>Archaeological vs. Classical Engagement:</a:t>
            </a:r>
          </a:p>
        </p:txBody>
      </p:sp>
      <p:graphicFrame>
        <p:nvGraphicFramePr>
          <p:cNvPr id="5" name="Content Placeholder 2">
            <a:extLst>
              <a:ext uri="{FF2B5EF4-FFF2-40B4-BE49-F238E27FC236}">
                <a16:creationId xmlns:a16="http://schemas.microsoft.com/office/drawing/2014/main" id="{EA372C99-F676-4530-9B97-356A5A5A284E}"/>
              </a:ext>
            </a:extLst>
          </p:cNvPr>
          <p:cNvGraphicFramePr>
            <a:graphicFrameLocks noGrp="1"/>
          </p:cNvGraphicFramePr>
          <p:nvPr>
            <p:ph idx="1"/>
            <p:extLst>
              <p:ext uri="{D42A27DB-BD31-4B8C-83A1-F6EECF244321}">
                <p14:modId xmlns:p14="http://schemas.microsoft.com/office/powerpoint/2010/main" val="3384483928"/>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40993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22F2F5A8-397F-4203-9AAF-ED4D6EE58705}"/>
              </a:ext>
            </a:extLst>
          </p:cNvPr>
          <p:cNvSpPr>
            <a:spLocks noGrp="1"/>
          </p:cNvSpPr>
          <p:nvPr>
            <p:ph type="ctrTitle"/>
          </p:nvPr>
        </p:nvSpPr>
        <p:spPr>
          <a:xfrm>
            <a:off x="2555631" y="1441938"/>
            <a:ext cx="7080738" cy="3974124"/>
          </a:xfrm>
        </p:spPr>
        <p:txBody>
          <a:bodyPr vert="horz" lIns="91440" tIns="45720" rIns="91440" bIns="45720" rtlCol="0" anchor="ctr">
            <a:normAutofit fontScale="90000"/>
          </a:bodyPr>
          <a:lstStyle/>
          <a:p>
            <a:r>
              <a:rPr lang="en-US" sz="5400" dirty="0">
                <a:solidFill>
                  <a:schemeClr val="bg1">
                    <a:lumMod val="95000"/>
                    <a:lumOff val="5000"/>
                  </a:schemeClr>
                </a:solidFill>
              </a:rPr>
              <a:t>Overall engagement was lacking, but has been increasing with more recent findings/comparisons. </a:t>
            </a:r>
            <a:br>
              <a:rPr lang="en-US" sz="5400" dirty="0">
                <a:solidFill>
                  <a:schemeClr val="bg1">
                    <a:lumMod val="95000"/>
                    <a:lumOff val="5000"/>
                  </a:schemeClr>
                </a:solidFill>
              </a:rPr>
            </a:br>
            <a:br>
              <a:rPr lang="en-US" sz="5400" dirty="0">
                <a:solidFill>
                  <a:schemeClr val="bg1">
                    <a:lumMod val="95000"/>
                    <a:lumOff val="5000"/>
                  </a:schemeClr>
                </a:solidFill>
              </a:rPr>
            </a:br>
            <a:endParaRPr lang="en-US" sz="5400" dirty="0">
              <a:solidFill>
                <a:schemeClr val="bg1">
                  <a:lumMod val="95000"/>
                  <a:lumOff val="5000"/>
                </a:schemeClr>
              </a:solidFill>
            </a:endParaRPr>
          </a:p>
        </p:txBody>
      </p:sp>
    </p:spTree>
    <p:extLst>
      <p:ext uri="{BB962C8B-B14F-4D97-AF65-F5344CB8AC3E}">
        <p14:creationId xmlns:p14="http://schemas.microsoft.com/office/powerpoint/2010/main" val="171565004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4A869A-F4FF-4242-A78A-96C06A09676C}"/>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Bibliography (1)</a:t>
            </a:r>
          </a:p>
        </p:txBody>
      </p:sp>
      <p:sp>
        <p:nvSpPr>
          <p:cNvPr id="7" name="Content Placeholder 6">
            <a:extLst>
              <a:ext uri="{FF2B5EF4-FFF2-40B4-BE49-F238E27FC236}">
                <a16:creationId xmlns:a16="http://schemas.microsoft.com/office/drawing/2014/main" id="{A928D2BC-DFFD-4F2F-948F-60794A755C88}"/>
              </a:ext>
            </a:extLst>
          </p:cNvPr>
          <p:cNvSpPr>
            <a:spLocks noGrp="1"/>
          </p:cNvSpPr>
          <p:nvPr>
            <p:ph idx="1"/>
          </p:nvPr>
        </p:nvSpPr>
        <p:spPr>
          <a:xfrm>
            <a:off x="838200" y="1825625"/>
            <a:ext cx="10515600" cy="4351338"/>
          </a:xfrm>
        </p:spPr>
        <p:txBody>
          <a:bodyPr>
            <a:normAutofit fontScale="62500" lnSpcReduction="20000"/>
          </a:bodyPr>
          <a:lstStyle/>
          <a:p>
            <a:pPr marL="0" indent="0" eaLnBrk="0" fontAlgn="base" hangingPunct="0">
              <a:lnSpc>
                <a:spcPct val="100000"/>
              </a:lnSpc>
              <a:spcBef>
                <a:spcPct val="0"/>
              </a:spcBef>
              <a:spcAft>
                <a:spcPct val="0"/>
              </a:spcAft>
              <a:buNone/>
            </a:pPr>
            <a:r>
              <a:rPr lang="en-GB" b="1" dirty="0"/>
              <a:t>Ancient Sources</a:t>
            </a:r>
          </a:p>
          <a:p>
            <a:pPr eaLnBrk="0" fontAlgn="base" hangingPunct="0">
              <a:lnSpc>
                <a:spcPct val="100000"/>
              </a:lnSpc>
              <a:spcBef>
                <a:spcPct val="0"/>
              </a:spcBef>
              <a:spcAft>
                <a:spcPct val="0"/>
              </a:spcAft>
            </a:pPr>
            <a:r>
              <a:rPr lang="en-GB" dirty="0"/>
              <a:t>Herodotus., </a:t>
            </a:r>
            <a:r>
              <a:rPr lang="en-GB" i="1" dirty="0"/>
              <a:t>The Histories, </a:t>
            </a:r>
            <a:r>
              <a:rPr lang="en-GB" dirty="0"/>
              <a:t>Tom Holland (trans.), 2013, London: Penguin.</a:t>
            </a:r>
          </a:p>
          <a:p>
            <a:pPr marL="0" indent="0" eaLnBrk="0" fontAlgn="base" hangingPunct="0">
              <a:lnSpc>
                <a:spcPct val="100000"/>
              </a:lnSpc>
              <a:spcBef>
                <a:spcPct val="0"/>
              </a:spcBef>
              <a:spcAft>
                <a:spcPct val="0"/>
              </a:spcAft>
              <a:buNone/>
            </a:pPr>
            <a:r>
              <a:rPr lang="en-US" altLang="en-US" b="1" dirty="0">
                <a:ea typeface="Calibri" panose="020F0502020204030204" pitchFamily="34" charset="0"/>
                <a:cs typeface="Times New Roman" panose="02020603050405020304" pitchFamily="18" charset="0"/>
              </a:rPr>
              <a:t>Modern Scholarship</a:t>
            </a:r>
          </a:p>
          <a:p>
            <a:pPr eaLnBrk="0" fontAlgn="base" hangingPunct="0">
              <a:lnSpc>
                <a:spcPct val="100000"/>
              </a:lnSpc>
              <a:spcBef>
                <a:spcPct val="0"/>
              </a:spcBef>
              <a:spcAft>
                <a:spcPct val="0"/>
              </a:spcAft>
            </a:pPr>
            <a:r>
              <a:rPr lang="en-US" altLang="en-US" dirty="0" err="1">
                <a:ea typeface="Calibri" panose="020F0502020204030204" pitchFamily="34" charset="0"/>
                <a:cs typeface="Times New Roman" panose="02020603050405020304" pitchFamily="18" charset="0"/>
              </a:rPr>
              <a:t>Armayor</a:t>
            </a:r>
            <a:r>
              <a:rPr lang="en-US" altLang="en-US" dirty="0">
                <a:ea typeface="Calibri" panose="020F0502020204030204" pitchFamily="34" charset="0"/>
                <a:cs typeface="Times New Roman" panose="02020603050405020304" pitchFamily="18" charset="0"/>
              </a:rPr>
              <a:t>, O. K., 1978. Did Herodotus Ever Go to Egypt?. </a:t>
            </a:r>
            <a:r>
              <a:rPr lang="en-US" altLang="en-US" i="1" dirty="0">
                <a:ea typeface="Calibri" panose="020F0502020204030204" pitchFamily="34" charset="0"/>
                <a:cs typeface="Times New Roman" panose="02020603050405020304" pitchFamily="18" charset="0"/>
              </a:rPr>
              <a:t>Journal of the American Research Center in Egypt, </a:t>
            </a:r>
            <a:r>
              <a:rPr lang="en-US" altLang="en-US" dirty="0">
                <a:ea typeface="Calibri" panose="020F0502020204030204" pitchFamily="34" charset="0"/>
                <a:cs typeface="Times New Roman" panose="02020603050405020304" pitchFamily="18" charset="0"/>
              </a:rPr>
              <a:t>Volume 15, pp. 59-73.</a:t>
            </a:r>
            <a:endParaRPr lang="en-GB" altLang="en-US" dirty="0"/>
          </a:p>
          <a:p>
            <a:pPr eaLnBrk="0" fontAlgn="base" hangingPunct="0">
              <a:lnSpc>
                <a:spcPct val="100000"/>
              </a:lnSpc>
              <a:spcBef>
                <a:spcPct val="0"/>
              </a:spcBef>
              <a:spcAft>
                <a:spcPct val="0"/>
              </a:spcAft>
            </a:pPr>
            <a:r>
              <a:rPr lang="en-US" altLang="en-US" dirty="0" err="1">
                <a:ea typeface="Calibri" panose="020F0502020204030204" pitchFamily="34" charset="0"/>
                <a:cs typeface="Times New Roman" panose="02020603050405020304" pitchFamily="18" charset="0"/>
              </a:rPr>
              <a:t>Armayor</a:t>
            </a:r>
            <a:r>
              <a:rPr lang="en-US" altLang="en-US" dirty="0">
                <a:ea typeface="Calibri" panose="020F0502020204030204" pitchFamily="34" charset="0"/>
                <a:cs typeface="Times New Roman" panose="02020603050405020304" pitchFamily="18" charset="0"/>
              </a:rPr>
              <a:t>, O. K., 1978. Did Herodotus Ever Go to the Black Sea?. </a:t>
            </a:r>
            <a:r>
              <a:rPr lang="en-US" altLang="en-US" i="1" dirty="0">
                <a:ea typeface="Calibri" panose="020F0502020204030204" pitchFamily="34" charset="0"/>
                <a:cs typeface="Times New Roman" panose="02020603050405020304" pitchFamily="18" charset="0"/>
              </a:rPr>
              <a:t>Harvard Studies in Classical Philology, </a:t>
            </a:r>
            <a:r>
              <a:rPr lang="en-US" altLang="en-US" dirty="0">
                <a:ea typeface="Calibri" panose="020F0502020204030204" pitchFamily="34" charset="0"/>
                <a:cs typeface="Times New Roman" panose="02020603050405020304" pitchFamily="18" charset="0"/>
              </a:rPr>
              <a:t>Volume 82, pp. 45-62.</a:t>
            </a:r>
          </a:p>
          <a:p>
            <a:pPr eaLnBrk="0" fontAlgn="base" hangingPunct="0">
              <a:lnSpc>
                <a:spcPct val="100000"/>
              </a:lnSpc>
              <a:spcBef>
                <a:spcPct val="0"/>
              </a:spcBef>
              <a:spcAft>
                <a:spcPct val="0"/>
              </a:spcAft>
            </a:pPr>
            <a:r>
              <a:rPr lang="en-US" altLang="en-US" dirty="0" err="1">
                <a:ea typeface="Calibri" panose="020F0502020204030204" pitchFamily="34" charset="0"/>
                <a:cs typeface="Times New Roman" panose="02020603050405020304" pitchFamily="18" charset="0"/>
              </a:rPr>
              <a:t>Armayor</a:t>
            </a:r>
            <a:r>
              <a:rPr lang="en-US" altLang="en-US" dirty="0">
                <a:ea typeface="Calibri" panose="020F0502020204030204" pitchFamily="34" charset="0"/>
                <a:cs typeface="Times New Roman" panose="02020603050405020304" pitchFamily="18" charset="0"/>
              </a:rPr>
              <a:t>, O. K., 1978. Herodotus' Catalogues of the Persian Empire in the Light of the Monuments and the. </a:t>
            </a:r>
            <a:r>
              <a:rPr lang="en-US" altLang="en-US" i="1" dirty="0">
                <a:ea typeface="Calibri" panose="020F0502020204030204" pitchFamily="34" charset="0"/>
                <a:cs typeface="Times New Roman" panose="02020603050405020304" pitchFamily="18" charset="0"/>
              </a:rPr>
              <a:t>Transactions of the American Philological Association (1974-2014), </a:t>
            </a:r>
            <a:r>
              <a:rPr lang="en-US" altLang="en-US" dirty="0">
                <a:ea typeface="Calibri" panose="020F0502020204030204" pitchFamily="34" charset="0"/>
                <a:cs typeface="Times New Roman" panose="02020603050405020304" pitchFamily="18" charset="0"/>
              </a:rPr>
              <a:t>Volume 108, pp. 1-9.</a:t>
            </a:r>
          </a:p>
          <a:p>
            <a:pPr eaLnBrk="0" fontAlgn="base" hangingPunct="0">
              <a:lnSpc>
                <a:spcPct val="100000"/>
              </a:lnSpc>
              <a:spcBef>
                <a:spcPct val="0"/>
              </a:spcBef>
              <a:spcAft>
                <a:spcPct val="0"/>
              </a:spcAft>
            </a:pPr>
            <a:r>
              <a:rPr lang="en-GB" dirty="0" err="1"/>
              <a:t>Belov</a:t>
            </a:r>
            <a:r>
              <a:rPr lang="en-GB" dirty="0"/>
              <a:t>  A., Did Ancient Egyptian Ships have Keels? The evidence of </a:t>
            </a:r>
            <a:r>
              <a:rPr lang="en-GB" dirty="0" err="1"/>
              <a:t>Thonis-Heracleion</a:t>
            </a:r>
            <a:r>
              <a:rPr lang="en-GB" dirty="0"/>
              <a:t> Ship 17, </a:t>
            </a:r>
            <a:r>
              <a:rPr lang="en-GB" i="1" dirty="0"/>
              <a:t>International Journal of Nautical Archaeology</a:t>
            </a:r>
            <a:r>
              <a:rPr lang="en-GB" dirty="0"/>
              <a:t>, </a:t>
            </a:r>
            <a:r>
              <a:rPr lang="en-GB" b="1" dirty="0"/>
              <a:t>44</a:t>
            </a:r>
            <a:r>
              <a:rPr lang="en-GB" dirty="0"/>
              <a:t>, 1, (74), (2015).</a:t>
            </a:r>
          </a:p>
          <a:p>
            <a:pPr eaLnBrk="0" fontAlgn="base" hangingPunct="0">
              <a:lnSpc>
                <a:spcPct val="100000"/>
              </a:lnSpc>
              <a:spcBef>
                <a:spcPct val="0"/>
              </a:spcBef>
              <a:spcAft>
                <a:spcPct val="0"/>
              </a:spcAft>
            </a:pPr>
            <a:r>
              <a:rPr lang="en-GB" dirty="0" err="1"/>
              <a:t>Belov</a:t>
            </a:r>
            <a:r>
              <a:rPr lang="en-GB" dirty="0"/>
              <a:t> a&gt;, A New Type of Construction Evidenced by Ship 17 of </a:t>
            </a:r>
            <a:r>
              <a:rPr lang="en-GB" dirty="0" err="1"/>
              <a:t>Thonis-Heracleion</a:t>
            </a:r>
            <a:r>
              <a:rPr lang="en-GB" dirty="0"/>
              <a:t>, </a:t>
            </a:r>
            <a:r>
              <a:rPr lang="en-GB" i="1" dirty="0"/>
              <a:t>International Journal of Nautical Archaeology</a:t>
            </a:r>
            <a:r>
              <a:rPr lang="en-GB" dirty="0"/>
              <a:t>, </a:t>
            </a:r>
            <a:r>
              <a:rPr lang="en-GB" b="1" dirty="0"/>
              <a:t>43</a:t>
            </a:r>
            <a:r>
              <a:rPr lang="en-GB" dirty="0"/>
              <a:t>, 2, (314), (2014).</a:t>
            </a:r>
            <a:endParaRPr lang="en-GB" altLang="en-US" dirty="0"/>
          </a:p>
          <a:p>
            <a:pPr eaLnBrk="0" fontAlgn="base" hangingPunct="0">
              <a:lnSpc>
                <a:spcPct val="100000"/>
              </a:lnSpc>
              <a:spcBef>
                <a:spcPct val="0"/>
              </a:spcBef>
              <a:spcAft>
                <a:spcPct val="0"/>
              </a:spcAft>
            </a:pPr>
            <a:r>
              <a:rPr lang="en-US" altLang="en-US" dirty="0">
                <a:ea typeface="Calibri" panose="020F0502020204030204" pitchFamily="34" charset="0"/>
                <a:cs typeface="Times New Roman" panose="02020603050405020304" pitchFamily="18" charset="0"/>
              </a:rPr>
              <a:t>Davis-Kimball, J., 1997. </a:t>
            </a:r>
            <a:r>
              <a:rPr lang="en-US" altLang="en-US" i="1" dirty="0">
                <a:ea typeface="Calibri" panose="020F0502020204030204" pitchFamily="34" charset="0"/>
                <a:cs typeface="Times New Roman" panose="02020603050405020304" pitchFamily="18" charset="0"/>
              </a:rPr>
              <a:t>Warrior Women. </a:t>
            </a:r>
            <a:r>
              <a:rPr lang="en-US" altLang="en-US" dirty="0">
                <a:ea typeface="Calibri" panose="020F0502020204030204" pitchFamily="34" charset="0"/>
                <a:cs typeface="Times New Roman" panose="02020603050405020304" pitchFamily="18" charset="0"/>
              </a:rPr>
              <a:t>New York: Warner Books.</a:t>
            </a:r>
            <a:endParaRPr lang="en-GB" altLang="en-US" dirty="0"/>
          </a:p>
          <a:p>
            <a:pPr eaLnBrk="0" fontAlgn="base" hangingPunct="0">
              <a:lnSpc>
                <a:spcPct val="100000"/>
              </a:lnSpc>
              <a:spcBef>
                <a:spcPct val="0"/>
              </a:spcBef>
              <a:spcAft>
                <a:spcPct val="0"/>
              </a:spcAft>
            </a:pPr>
            <a:r>
              <a:rPr lang="en-US" altLang="en-US" dirty="0">
                <a:ea typeface="Calibri" panose="020F0502020204030204" pitchFamily="34" charset="0"/>
                <a:cs typeface="Times New Roman" panose="02020603050405020304" pitchFamily="18" charset="0"/>
              </a:rPr>
              <a:t>Fehling, D., 1989. </a:t>
            </a:r>
            <a:r>
              <a:rPr lang="en-US" altLang="en-US" i="1" dirty="0">
                <a:ea typeface="Calibri" panose="020F0502020204030204" pitchFamily="34" charset="0"/>
                <a:cs typeface="Times New Roman" panose="02020603050405020304" pitchFamily="18" charset="0"/>
              </a:rPr>
              <a:t>Herodotus and his 'Sources': Citation, Invention and Narrative Art. </a:t>
            </a:r>
            <a:r>
              <a:rPr lang="en-US" altLang="en-US" dirty="0">
                <a:ea typeface="Calibri" panose="020F0502020204030204" pitchFamily="34" charset="0"/>
                <a:cs typeface="Times New Roman" panose="02020603050405020304" pitchFamily="18" charset="0"/>
              </a:rPr>
              <a:t>Leeds: Francis Cairns.</a:t>
            </a:r>
            <a:endParaRPr lang="en-GB" altLang="en-US" dirty="0"/>
          </a:p>
          <a:p>
            <a:pPr eaLnBrk="0" fontAlgn="base" hangingPunct="0">
              <a:lnSpc>
                <a:spcPct val="100000"/>
              </a:lnSpc>
              <a:spcBef>
                <a:spcPct val="0"/>
              </a:spcBef>
              <a:spcAft>
                <a:spcPct val="0"/>
              </a:spcAft>
            </a:pPr>
            <a:r>
              <a:rPr lang="en-US" altLang="en-US" dirty="0">
                <a:ea typeface="Calibri" panose="020F0502020204030204" pitchFamily="34" charset="0"/>
                <a:cs typeface="Times New Roman" panose="02020603050405020304" pitchFamily="18" charset="0"/>
              </a:rPr>
              <a:t>Hartog, F., 1988. </a:t>
            </a:r>
            <a:r>
              <a:rPr lang="en-US" altLang="en-US" i="1" dirty="0">
                <a:ea typeface="Calibri" panose="020F0502020204030204" pitchFamily="34" charset="0"/>
                <a:cs typeface="Times New Roman" panose="02020603050405020304" pitchFamily="18" charset="0"/>
              </a:rPr>
              <a:t>The Mirror of Herodotus: The Representation of the Other in the Writing of History. </a:t>
            </a:r>
            <a:r>
              <a:rPr lang="en-US" altLang="en-US" dirty="0">
                <a:ea typeface="Calibri" panose="020F0502020204030204" pitchFamily="34" charset="0"/>
                <a:cs typeface="Times New Roman" panose="02020603050405020304" pitchFamily="18" charset="0"/>
              </a:rPr>
              <a:t>Berkeley; Los Angeles; London: University of California Press.</a:t>
            </a:r>
            <a:endParaRPr lang="en-GB" altLang="en-US" dirty="0"/>
          </a:p>
          <a:p>
            <a:pPr eaLnBrk="0" fontAlgn="base" hangingPunct="0">
              <a:lnSpc>
                <a:spcPct val="100000"/>
              </a:lnSpc>
              <a:spcBef>
                <a:spcPct val="0"/>
              </a:spcBef>
              <a:spcAft>
                <a:spcPct val="0"/>
              </a:spcAft>
            </a:pPr>
            <a:r>
              <a:rPr lang="en-US" altLang="en-US" dirty="0" err="1">
                <a:ea typeface="Calibri" panose="020F0502020204030204" pitchFamily="34" charset="0"/>
                <a:cs typeface="Times New Roman" panose="02020603050405020304" pitchFamily="18" charset="0"/>
              </a:rPr>
              <a:t>Jin</a:t>
            </a:r>
            <a:r>
              <a:rPr lang="en-US" altLang="en-US" dirty="0">
                <a:ea typeface="Calibri" panose="020F0502020204030204" pitchFamily="34" charset="0"/>
                <a:cs typeface="Times New Roman" panose="02020603050405020304" pitchFamily="18" charset="0"/>
              </a:rPr>
              <a:t> Kim, H., 2010. Herodotus' Scythians Viewed from a Central Asian Perspective: Its Historicity and Significance. </a:t>
            </a:r>
            <a:r>
              <a:rPr lang="en-US" altLang="en-US" i="1" dirty="0">
                <a:ea typeface="Calibri" panose="020F0502020204030204" pitchFamily="34" charset="0"/>
                <a:cs typeface="Times New Roman" panose="02020603050405020304" pitchFamily="18" charset="0"/>
              </a:rPr>
              <a:t>Ancient West &amp; East, </a:t>
            </a:r>
            <a:r>
              <a:rPr lang="en-US" altLang="en-US" dirty="0">
                <a:ea typeface="Calibri" panose="020F0502020204030204" pitchFamily="34" charset="0"/>
                <a:cs typeface="Times New Roman" panose="02020603050405020304" pitchFamily="18" charset="0"/>
              </a:rPr>
              <a:t>Volume 9, pp. 115-135.</a:t>
            </a:r>
            <a:endParaRPr lang="en-GB" altLang="en-US" dirty="0"/>
          </a:p>
          <a:p>
            <a:pPr eaLnBrk="0" fontAlgn="base" hangingPunct="0">
              <a:lnSpc>
                <a:spcPct val="100000"/>
              </a:lnSpc>
              <a:spcBef>
                <a:spcPct val="0"/>
              </a:spcBef>
              <a:spcAft>
                <a:spcPct val="0"/>
              </a:spcAft>
            </a:pPr>
            <a:endParaRPr lang="en-GB" altLang="en-US" dirty="0"/>
          </a:p>
        </p:txBody>
      </p:sp>
    </p:spTree>
    <p:extLst>
      <p:ext uri="{BB962C8B-B14F-4D97-AF65-F5344CB8AC3E}">
        <p14:creationId xmlns:p14="http://schemas.microsoft.com/office/powerpoint/2010/main" val="32876284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4011A22-9C89-487A-9065-93EE7EE13CF1}"/>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Bibliography (2)</a:t>
            </a:r>
          </a:p>
        </p:txBody>
      </p:sp>
      <p:sp>
        <p:nvSpPr>
          <p:cNvPr id="3" name="Content Placeholder 2">
            <a:extLst>
              <a:ext uri="{FF2B5EF4-FFF2-40B4-BE49-F238E27FC236}">
                <a16:creationId xmlns:a16="http://schemas.microsoft.com/office/drawing/2014/main" id="{1D59DE5E-D7CE-4172-AD5F-F04A1E462D92}"/>
              </a:ext>
            </a:extLst>
          </p:cNvPr>
          <p:cNvSpPr>
            <a:spLocks noGrp="1"/>
          </p:cNvSpPr>
          <p:nvPr>
            <p:ph idx="1"/>
          </p:nvPr>
        </p:nvSpPr>
        <p:spPr>
          <a:xfrm>
            <a:off x="838201" y="1690688"/>
            <a:ext cx="10515598" cy="4802187"/>
          </a:xfrm>
        </p:spPr>
        <p:txBody>
          <a:bodyPr>
            <a:normAutofit fontScale="92500" lnSpcReduction="20000"/>
          </a:bodyPr>
          <a:lstStyle/>
          <a:p>
            <a:pPr eaLnBrk="0" fontAlgn="base" hangingPunct="0">
              <a:spcBef>
                <a:spcPct val="0"/>
              </a:spcBef>
              <a:spcAft>
                <a:spcPct val="0"/>
              </a:spcAft>
            </a:pPr>
            <a:r>
              <a:rPr lang="en-US" altLang="en-US" sz="1900" dirty="0">
                <a:solidFill>
                  <a:srgbClr val="FFFFFF"/>
                </a:solidFill>
                <a:latin typeface="+mj-lt"/>
                <a:ea typeface="Calibri" panose="020F0502020204030204" pitchFamily="34" charset="0"/>
                <a:cs typeface="Times New Roman" panose="02020603050405020304" pitchFamily="18" charset="0"/>
              </a:rPr>
              <a:t>Mayor, A., 2014. </a:t>
            </a:r>
            <a:r>
              <a:rPr lang="en-US" altLang="en-US" sz="1900" i="1" dirty="0">
                <a:solidFill>
                  <a:srgbClr val="FFFFFF"/>
                </a:solidFill>
                <a:latin typeface="+mj-lt"/>
                <a:ea typeface="Calibri" panose="020F0502020204030204" pitchFamily="34" charset="0"/>
                <a:cs typeface="Times New Roman" panose="02020603050405020304" pitchFamily="18" charset="0"/>
              </a:rPr>
              <a:t>Amazons: Lives and Legends of Warrior Women across the Ancient World. </a:t>
            </a:r>
            <a:r>
              <a:rPr lang="en-US" altLang="en-US" sz="1900" dirty="0">
                <a:solidFill>
                  <a:srgbClr val="FFFFFF"/>
                </a:solidFill>
                <a:latin typeface="+mj-lt"/>
                <a:ea typeface="Calibri" panose="020F0502020204030204" pitchFamily="34" charset="0"/>
                <a:cs typeface="Times New Roman" panose="02020603050405020304" pitchFamily="18" charset="0"/>
              </a:rPr>
              <a:t>Princeton NJ: Princeton University Press.</a:t>
            </a:r>
            <a:endParaRPr lang="en-GB" altLang="en-US" sz="1900" dirty="0">
              <a:solidFill>
                <a:srgbClr val="FFFFFF"/>
              </a:solidFill>
              <a:latin typeface="+mj-lt"/>
            </a:endParaRPr>
          </a:p>
          <a:p>
            <a:pPr eaLnBrk="0" fontAlgn="base" hangingPunct="0">
              <a:spcBef>
                <a:spcPct val="0"/>
              </a:spcBef>
              <a:spcAft>
                <a:spcPct val="0"/>
              </a:spcAft>
            </a:pPr>
            <a:r>
              <a:rPr lang="en-US" altLang="en-US" sz="1900" dirty="0" err="1">
                <a:solidFill>
                  <a:srgbClr val="FFFFFF"/>
                </a:solidFill>
                <a:latin typeface="+mj-lt"/>
                <a:ea typeface="Calibri" panose="020F0502020204030204" pitchFamily="34" charset="0"/>
                <a:cs typeface="Times New Roman" panose="02020603050405020304" pitchFamily="18" charset="0"/>
              </a:rPr>
              <a:t>Melyukova</a:t>
            </a:r>
            <a:r>
              <a:rPr lang="en-US" altLang="en-US" sz="1900" dirty="0">
                <a:solidFill>
                  <a:srgbClr val="FFFFFF"/>
                </a:solidFill>
                <a:latin typeface="+mj-lt"/>
                <a:ea typeface="Calibri" panose="020F0502020204030204" pitchFamily="34" charset="0"/>
                <a:cs typeface="Times New Roman" panose="02020603050405020304" pitchFamily="18" charset="0"/>
              </a:rPr>
              <a:t>, A., 1990. The </a:t>
            </a:r>
            <a:r>
              <a:rPr lang="en-US" altLang="en-US" sz="1900" dirty="0" err="1">
                <a:solidFill>
                  <a:srgbClr val="FFFFFF"/>
                </a:solidFill>
                <a:latin typeface="+mj-lt"/>
                <a:ea typeface="Calibri" panose="020F0502020204030204" pitchFamily="34" charset="0"/>
                <a:cs typeface="Times New Roman" panose="02020603050405020304" pitchFamily="18" charset="0"/>
              </a:rPr>
              <a:t>Scythains</a:t>
            </a:r>
            <a:r>
              <a:rPr lang="en-US" altLang="en-US" sz="1900" dirty="0">
                <a:solidFill>
                  <a:srgbClr val="FFFFFF"/>
                </a:solidFill>
                <a:latin typeface="+mj-lt"/>
                <a:ea typeface="Calibri" panose="020F0502020204030204" pitchFamily="34" charset="0"/>
                <a:cs typeface="Times New Roman" panose="02020603050405020304" pitchFamily="18" charset="0"/>
              </a:rPr>
              <a:t> and </a:t>
            </a:r>
            <a:r>
              <a:rPr lang="en-US" altLang="en-US" sz="1900" dirty="0" err="1">
                <a:solidFill>
                  <a:srgbClr val="FFFFFF"/>
                </a:solidFill>
                <a:latin typeface="+mj-lt"/>
                <a:ea typeface="Calibri" panose="020F0502020204030204" pitchFamily="34" charset="0"/>
                <a:cs typeface="Times New Roman" panose="02020603050405020304" pitchFamily="18" charset="0"/>
              </a:rPr>
              <a:t>Sarmatians</a:t>
            </a:r>
            <a:r>
              <a:rPr lang="en-US" altLang="en-US" sz="1900" dirty="0">
                <a:solidFill>
                  <a:srgbClr val="FFFFFF"/>
                </a:solidFill>
                <a:latin typeface="+mj-lt"/>
                <a:ea typeface="Calibri" panose="020F0502020204030204" pitchFamily="34" charset="0"/>
                <a:cs typeface="Times New Roman" panose="02020603050405020304" pitchFamily="18" charset="0"/>
              </a:rPr>
              <a:t>. In: D. </a:t>
            </a:r>
            <a:r>
              <a:rPr lang="en-US" altLang="en-US" sz="1900" dirty="0" err="1">
                <a:solidFill>
                  <a:srgbClr val="FFFFFF"/>
                </a:solidFill>
                <a:latin typeface="+mj-lt"/>
                <a:ea typeface="Calibri" panose="020F0502020204030204" pitchFamily="34" charset="0"/>
                <a:cs typeface="Times New Roman" panose="02020603050405020304" pitchFamily="18" charset="0"/>
              </a:rPr>
              <a:t>Sinor</a:t>
            </a:r>
            <a:r>
              <a:rPr lang="en-US" altLang="en-US" sz="1900" dirty="0">
                <a:solidFill>
                  <a:srgbClr val="FFFFFF"/>
                </a:solidFill>
                <a:latin typeface="+mj-lt"/>
                <a:ea typeface="Calibri" panose="020F0502020204030204" pitchFamily="34" charset="0"/>
                <a:cs typeface="Times New Roman" panose="02020603050405020304" pitchFamily="18" charset="0"/>
              </a:rPr>
              <a:t>, ed. </a:t>
            </a:r>
            <a:r>
              <a:rPr lang="en-US" altLang="en-US" sz="1900" i="1" dirty="0">
                <a:solidFill>
                  <a:srgbClr val="FFFFFF"/>
                </a:solidFill>
                <a:latin typeface="+mj-lt"/>
                <a:ea typeface="Calibri" panose="020F0502020204030204" pitchFamily="34" charset="0"/>
                <a:cs typeface="Times New Roman" panose="02020603050405020304" pitchFamily="18" charset="0"/>
              </a:rPr>
              <a:t>The Cambridge History of Early Inner Asia. </a:t>
            </a:r>
            <a:r>
              <a:rPr lang="en-US" altLang="en-US" sz="1900" dirty="0">
                <a:solidFill>
                  <a:srgbClr val="FFFFFF"/>
                </a:solidFill>
                <a:latin typeface="+mj-lt"/>
                <a:ea typeface="Calibri" panose="020F0502020204030204" pitchFamily="34" charset="0"/>
                <a:cs typeface="Times New Roman" panose="02020603050405020304" pitchFamily="18" charset="0"/>
              </a:rPr>
              <a:t>Cambridge: Cambridge University Press.</a:t>
            </a:r>
            <a:endParaRPr lang="en-GB" altLang="en-US" sz="1900" dirty="0">
              <a:solidFill>
                <a:srgbClr val="FFFFFF"/>
              </a:solidFill>
              <a:latin typeface="+mj-lt"/>
            </a:endParaRPr>
          </a:p>
          <a:p>
            <a:pPr eaLnBrk="0" fontAlgn="base" hangingPunct="0">
              <a:spcBef>
                <a:spcPct val="0"/>
              </a:spcBef>
              <a:spcAft>
                <a:spcPct val="0"/>
              </a:spcAft>
            </a:pPr>
            <a:r>
              <a:rPr lang="en-US" altLang="en-US" sz="1900" dirty="0">
                <a:solidFill>
                  <a:srgbClr val="FFFFFF"/>
                </a:solidFill>
                <a:latin typeface="+mj-lt"/>
                <a:ea typeface="Calibri" panose="020F0502020204030204" pitchFamily="34" charset="0"/>
                <a:cs typeface="Times New Roman" panose="02020603050405020304" pitchFamily="18" charset="0"/>
              </a:rPr>
              <a:t>Murphy, E. M., 2004. Herodotus and the Amazons meet the Cyclops: Philology, </a:t>
            </a:r>
            <a:r>
              <a:rPr lang="en-US" altLang="en-US" sz="1900" dirty="0" err="1">
                <a:solidFill>
                  <a:srgbClr val="FFFFFF"/>
                </a:solidFill>
                <a:latin typeface="+mj-lt"/>
                <a:ea typeface="Calibri" panose="020F0502020204030204" pitchFamily="34" charset="0"/>
                <a:cs typeface="Times New Roman" panose="02020603050405020304" pitchFamily="18" charset="0"/>
              </a:rPr>
              <a:t>osteoarchaeolgy</a:t>
            </a:r>
            <a:r>
              <a:rPr lang="en-US" altLang="en-US" sz="1900" dirty="0">
                <a:solidFill>
                  <a:srgbClr val="FFFFFF"/>
                </a:solidFill>
                <a:latin typeface="+mj-lt"/>
                <a:ea typeface="Calibri" panose="020F0502020204030204" pitchFamily="34" charset="0"/>
                <a:cs typeface="Times New Roman" panose="02020603050405020304" pitchFamily="18" charset="0"/>
              </a:rPr>
              <a:t> and the Eurasian Iron Age. In: E. W. Sauer, ed. </a:t>
            </a:r>
            <a:r>
              <a:rPr lang="en-US" altLang="en-US" sz="1900" i="1" dirty="0">
                <a:solidFill>
                  <a:srgbClr val="FFFFFF"/>
                </a:solidFill>
                <a:latin typeface="+mj-lt"/>
                <a:ea typeface="Calibri" panose="020F0502020204030204" pitchFamily="34" charset="0"/>
                <a:cs typeface="Times New Roman" panose="02020603050405020304" pitchFamily="18" charset="0"/>
              </a:rPr>
              <a:t>Archaeology and Ancient History: Breaking down the Boundaries. </a:t>
            </a:r>
            <a:r>
              <a:rPr lang="en-US" altLang="en-US" sz="1900" dirty="0">
                <a:solidFill>
                  <a:srgbClr val="FFFFFF"/>
                </a:solidFill>
                <a:latin typeface="+mj-lt"/>
                <a:ea typeface="Calibri" panose="020F0502020204030204" pitchFamily="34" charset="0"/>
                <a:cs typeface="Times New Roman" panose="02020603050405020304" pitchFamily="18" charset="0"/>
              </a:rPr>
              <a:t>London; New York: Routledge, pp. 169-184.</a:t>
            </a:r>
            <a:endParaRPr lang="en-GB" altLang="en-US" sz="1900" dirty="0">
              <a:solidFill>
                <a:srgbClr val="FFFFFF"/>
              </a:solidFill>
              <a:latin typeface="+mj-lt"/>
            </a:endParaRPr>
          </a:p>
          <a:p>
            <a:pPr eaLnBrk="0" fontAlgn="base" hangingPunct="0">
              <a:spcBef>
                <a:spcPct val="0"/>
              </a:spcBef>
              <a:spcAft>
                <a:spcPct val="0"/>
              </a:spcAft>
            </a:pPr>
            <a:r>
              <a:rPr lang="en-US" altLang="en-US" sz="1900" dirty="0">
                <a:solidFill>
                  <a:srgbClr val="FFFFFF"/>
                </a:solidFill>
                <a:latin typeface="+mj-lt"/>
                <a:ea typeface="Calibri" panose="020F0502020204030204" pitchFamily="34" charset="0"/>
                <a:cs typeface="Times New Roman" panose="02020603050405020304" pitchFamily="18" charset="0"/>
              </a:rPr>
              <a:t>Murphy, E. M., </a:t>
            </a:r>
            <a:r>
              <a:rPr lang="en-US" altLang="en-US" sz="1900" dirty="0" err="1">
                <a:solidFill>
                  <a:srgbClr val="FFFFFF"/>
                </a:solidFill>
                <a:latin typeface="+mj-lt"/>
                <a:ea typeface="Calibri" panose="020F0502020204030204" pitchFamily="34" charset="0"/>
                <a:cs typeface="Times New Roman" panose="02020603050405020304" pitchFamily="18" charset="0"/>
              </a:rPr>
              <a:t>Gokhman</a:t>
            </a:r>
            <a:r>
              <a:rPr lang="en-US" altLang="en-US" sz="1900" dirty="0">
                <a:solidFill>
                  <a:srgbClr val="FFFFFF"/>
                </a:solidFill>
                <a:latin typeface="+mj-lt"/>
                <a:ea typeface="Calibri" panose="020F0502020204030204" pitchFamily="34" charset="0"/>
                <a:cs typeface="Times New Roman" panose="02020603050405020304" pitchFamily="18" charset="0"/>
              </a:rPr>
              <a:t>, I. I., </a:t>
            </a:r>
            <a:r>
              <a:rPr lang="en-US" altLang="en-US" sz="1900" dirty="0" err="1">
                <a:solidFill>
                  <a:srgbClr val="FFFFFF"/>
                </a:solidFill>
                <a:latin typeface="+mj-lt"/>
                <a:ea typeface="Calibri" panose="020F0502020204030204" pitchFamily="34" charset="0"/>
                <a:cs typeface="Times New Roman" panose="02020603050405020304" pitchFamily="18" charset="0"/>
              </a:rPr>
              <a:t>Chistov</a:t>
            </a:r>
            <a:r>
              <a:rPr lang="en-US" altLang="en-US" sz="1900" dirty="0">
                <a:solidFill>
                  <a:srgbClr val="FFFFFF"/>
                </a:solidFill>
                <a:latin typeface="+mj-lt"/>
                <a:ea typeface="Calibri" panose="020F0502020204030204" pitchFamily="34" charset="0"/>
                <a:cs typeface="Times New Roman" panose="02020603050405020304" pitchFamily="18" charset="0"/>
              </a:rPr>
              <a:t>, Y. K. &amp; </a:t>
            </a:r>
            <a:r>
              <a:rPr lang="en-US" altLang="en-US" sz="1900" dirty="0" err="1">
                <a:solidFill>
                  <a:srgbClr val="FFFFFF"/>
                </a:solidFill>
                <a:latin typeface="+mj-lt"/>
                <a:ea typeface="Calibri" panose="020F0502020204030204" pitchFamily="34" charset="0"/>
                <a:cs typeface="Times New Roman" panose="02020603050405020304" pitchFamily="18" charset="0"/>
              </a:rPr>
              <a:t>Barkova</a:t>
            </a:r>
            <a:r>
              <a:rPr lang="en-US" altLang="en-US" sz="1900" dirty="0">
                <a:solidFill>
                  <a:srgbClr val="FFFFFF"/>
                </a:solidFill>
                <a:latin typeface="+mj-lt"/>
                <a:ea typeface="Calibri" panose="020F0502020204030204" pitchFamily="34" charset="0"/>
                <a:cs typeface="Times New Roman" panose="02020603050405020304" pitchFamily="18" charset="0"/>
              </a:rPr>
              <a:t>, L. L., 2002. A review of the evidence for Old World scalping: new cases from the cemetery of </a:t>
            </a:r>
            <a:r>
              <a:rPr lang="en-US" altLang="en-US" sz="1900" dirty="0" err="1">
                <a:solidFill>
                  <a:srgbClr val="FFFFFF"/>
                </a:solidFill>
                <a:latin typeface="+mj-lt"/>
                <a:ea typeface="Calibri" panose="020F0502020204030204" pitchFamily="34" charset="0"/>
                <a:cs typeface="Times New Roman" panose="02020603050405020304" pitchFamily="18" charset="0"/>
              </a:rPr>
              <a:t>Aymyrlyg</a:t>
            </a:r>
            <a:r>
              <a:rPr lang="en-US" altLang="en-US" sz="1900" dirty="0">
                <a:solidFill>
                  <a:srgbClr val="FFFFFF"/>
                </a:solidFill>
                <a:latin typeface="+mj-lt"/>
                <a:ea typeface="Calibri" panose="020F0502020204030204" pitchFamily="34" charset="0"/>
                <a:cs typeface="Times New Roman" panose="02020603050405020304" pitchFamily="18" charset="0"/>
              </a:rPr>
              <a:t>, south Siberia. </a:t>
            </a:r>
            <a:r>
              <a:rPr lang="en-US" altLang="en-US" sz="1900" i="1" dirty="0">
                <a:solidFill>
                  <a:srgbClr val="FFFFFF"/>
                </a:solidFill>
                <a:latin typeface="+mj-lt"/>
                <a:ea typeface="Calibri" panose="020F0502020204030204" pitchFamily="34" charset="0"/>
                <a:cs typeface="Times New Roman" panose="02020603050405020304" pitchFamily="18" charset="0"/>
              </a:rPr>
              <a:t>American Journal of Archaeology, </a:t>
            </a:r>
            <a:r>
              <a:rPr lang="en-US" altLang="en-US" sz="1900" dirty="0">
                <a:solidFill>
                  <a:srgbClr val="FFFFFF"/>
                </a:solidFill>
                <a:latin typeface="+mj-lt"/>
                <a:ea typeface="Calibri" panose="020F0502020204030204" pitchFamily="34" charset="0"/>
                <a:cs typeface="Times New Roman" panose="02020603050405020304" pitchFamily="18" charset="0"/>
              </a:rPr>
              <a:t>Volume 106, pp. 1-10.</a:t>
            </a:r>
            <a:endParaRPr lang="en-GB" altLang="en-US" sz="1900" dirty="0">
              <a:solidFill>
                <a:srgbClr val="FFFFFF"/>
              </a:solidFill>
              <a:latin typeface="+mj-lt"/>
            </a:endParaRPr>
          </a:p>
          <a:p>
            <a:pPr eaLnBrk="0" fontAlgn="base" hangingPunct="0">
              <a:spcBef>
                <a:spcPct val="0"/>
              </a:spcBef>
              <a:spcAft>
                <a:spcPct val="0"/>
              </a:spcAft>
            </a:pPr>
            <a:r>
              <a:rPr lang="en-US" altLang="en-US" sz="1900" dirty="0">
                <a:solidFill>
                  <a:srgbClr val="FFFFFF"/>
                </a:solidFill>
                <a:latin typeface="+mj-lt"/>
                <a:ea typeface="Calibri" panose="020F0502020204030204" pitchFamily="34" charset="0"/>
                <a:cs typeface="Times New Roman" panose="02020603050405020304" pitchFamily="18" charset="0"/>
              </a:rPr>
              <a:t>Murphy, E. M. &amp; Mallory, J. P., 2000. Herodotus and the cannibals. </a:t>
            </a:r>
            <a:r>
              <a:rPr lang="en-US" altLang="en-US" sz="1900" i="1" dirty="0">
                <a:solidFill>
                  <a:srgbClr val="FFFFFF"/>
                </a:solidFill>
                <a:latin typeface="+mj-lt"/>
                <a:ea typeface="Calibri" panose="020F0502020204030204" pitchFamily="34" charset="0"/>
                <a:cs typeface="Times New Roman" panose="02020603050405020304" pitchFamily="18" charset="0"/>
              </a:rPr>
              <a:t>Antiquity, </a:t>
            </a:r>
            <a:r>
              <a:rPr lang="en-US" altLang="en-US" sz="1900" dirty="0">
                <a:solidFill>
                  <a:srgbClr val="FFFFFF"/>
                </a:solidFill>
                <a:latin typeface="+mj-lt"/>
                <a:ea typeface="Calibri" panose="020F0502020204030204" pitchFamily="34" charset="0"/>
                <a:cs typeface="Times New Roman" panose="02020603050405020304" pitchFamily="18" charset="0"/>
              </a:rPr>
              <a:t>Volume 74, pp. 388-94.</a:t>
            </a:r>
          </a:p>
          <a:p>
            <a:pPr eaLnBrk="0" fontAlgn="base" hangingPunct="0">
              <a:spcBef>
                <a:spcPct val="0"/>
              </a:spcBef>
              <a:spcAft>
                <a:spcPct val="0"/>
              </a:spcAft>
            </a:pPr>
            <a:r>
              <a:rPr lang="en-US" altLang="en-US" sz="1900" dirty="0" err="1">
                <a:solidFill>
                  <a:srgbClr val="FFFFFF"/>
                </a:solidFill>
                <a:latin typeface="+mj-lt"/>
                <a:cs typeface="Times New Roman" panose="02020603050405020304" pitchFamily="18" charset="0"/>
              </a:rPr>
              <a:t>Petrez-Accino</a:t>
            </a:r>
            <a:r>
              <a:rPr lang="en-US" altLang="en-US" sz="1900" dirty="0">
                <a:solidFill>
                  <a:srgbClr val="FFFFFF"/>
                </a:solidFill>
                <a:latin typeface="+mj-lt"/>
                <a:cs typeface="Times New Roman" panose="02020603050405020304" pitchFamily="18" charset="0"/>
              </a:rPr>
              <a:t> J.R, 2003, The Seventy Great Mysteries of Ancient Egypt, What did Herodotus See in Egypt?. Pp264-268</a:t>
            </a:r>
            <a:endParaRPr lang="en-GB" altLang="en-US" sz="1900" dirty="0">
              <a:solidFill>
                <a:srgbClr val="FFFFFF"/>
              </a:solidFill>
              <a:latin typeface="+mj-lt"/>
            </a:endParaRPr>
          </a:p>
          <a:p>
            <a:pPr eaLnBrk="0" fontAlgn="base" hangingPunct="0">
              <a:spcBef>
                <a:spcPct val="0"/>
              </a:spcBef>
              <a:spcAft>
                <a:spcPct val="0"/>
              </a:spcAft>
            </a:pPr>
            <a:r>
              <a:rPr lang="en-US" altLang="en-US" sz="1900" dirty="0" err="1">
                <a:solidFill>
                  <a:srgbClr val="FFFFFF"/>
                </a:solidFill>
                <a:latin typeface="+mj-lt"/>
                <a:ea typeface="Calibri" panose="020F0502020204030204" pitchFamily="34" charset="0"/>
                <a:cs typeface="Times New Roman" panose="02020603050405020304" pitchFamily="18" charset="0"/>
              </a:rPr>
              <a:t>Rudenko</a:t>
            </a:r>
            <a:r>
              <a:rPr lang="en-US" altLang="en-US" sz="1900" dirty="0">
                <a:solidFill>
                  <a:srgbClr val="FFFFFF"/>
                </a:solidFill>
                <a:latin typeface="+mj-lt"/>
                <a:ea typeface="Calibri" panose="020F0502020204030204" pitchFamily="34" charset="0"/>
                <a:cs typeface="Times New Roman" panose="02020603050405020304" pitchFamily="18" charset="0"/>
              </a:rPr>
              <a:t>, S., 1970. </a:t>
            </a:r>
            <a:r>
              <a:rPr lang="en-US" altLang="en-US" sz="1900" i="1" dirty="0">
                <a:solidFill>
                  <a:srgbClr val="FFFFFF"/>
                </a:solidFill>
                <a:latin typeface="+mj-lt"/>
                <a:ea typeface="Calibri" panose="020F0502020204030204" pitchFamily="34" charset="0"/>
                <a:cs typeface="Times New Roman" panose="02020603050405020304" pitchFamily="18" charset="0"/>
              </a:rPr>
              <a:t>Frozen Tombs of Siberia: The </a:t>
            </a:r>
            <a:r>
              <a:rPr lang="en-US" altLang="en-US" sz="1900" i="1" dirty="0" err="1">
                <a:solidFill>
                  <a:srgbClr val="FFFFFF"/>
                </a:solidFill>
                <a:latin typeface="+mj-lt"/>
                <a:ea typeface="Calibri" panose="020F0502020204030204" pitchFamily="34" charset="0"/>
                <a:cs typeface="Times New Roman" panose="02020603050405020304" pitchFamily="18" charset="0"/>
              </a:rPr>
              <a:t>Pazyryk</a:t>
            </a:r>
            <a:r>
              <a:rPr lang="en-US" altLang="en-US" sz="1900" i="1" dirty="0">
                <a:solidFill>
                  <a:srgbClr val="FFFFFF"/>
                </a:solidFill>
                <a:latin typeface="+mj-lt"/>
                <a:ea typeface="Calibri" panose="020F0502020204030204" pitchFamily="34" charset="0"/>
                <a:cs typeface="Times New Roman" panose="02020603050405020304" pitchFamily="18" charset="0"/>
              </a:rPr>
              <a:t> burials of Iron Age horsemen. </a:t>
            </a:r>
            <a:r>
              <a:rPr lang="en-US" altLang="en-US" sz="1900" dirty="0">
                <a:solidFill>
                  <a:srgbClr val="FFFFFF"/>
                </a:solidFill>
                <a:latin typeface="+mj-lt"/>
                <a:ea typeface="Calibri" panose="020F0502020204030204" pitchFamily="34" charset="0"/>
                <a:cs typeface="Times New Roman" panose="02020603050405020304" pitchFamily="18" charset="0"/>
              </a:rPr>
              <a:t>London: J.M. Dent &amp; Sons.</a:t>
            </a:r>
            <a:endParaRPr lang="en-GB" altLang="en-US" sz="1900" dirty="0">
              <a:solidFill>
                <a:srgbClr val="FFFFFF"/>
              </a:solidFill>
              <a:latin typeface="+mj-lt"/>
            </a:endParaRPr>
          </a:p>
          <a:p>
            <a:pPr eaLnBrk="0" fontAlgn="base" hangingPunct="0">
              <a:spcBef>
                <a:spcPct val="0"/>
              </a:spcBef>
              <a:spcAft>
                <a:spcPct val="0"/>
              </a:spcAft>
            </a:pPr>
            <a:r>
              <a:rPr lang="en-US" altLang="en-US" sz="1900" dirty="0" err="1">
                <a:solidFill>
                  <a:srgbClr val="FFFFFF"/>
                </a:solidFill>
                <a:latin typeface="+mj-lt"/>
                <a:ea typeface="Calibri" panose="020F0502020204030204" pitchFamily="34" charset="0"/>
                <a:cs typeface="Times New Roman" panose="02020603050405020304" pitchFamily="18" charset="0"/>
              </a:rPr>
              <a:t>Selincourt</a:t>
            </a:r>
            <a:r>
              <a:rPr lang="en-US" altLang="en-US" sz="1900" dirty="0">
                <a:solidFill>
                  <a:srgbClr val="FFFFFF"/>
                </a:solidFill>
                <a:latin typeface="+mj-lt"/>
                <a:ea typeface="Calibri" panose="020F0502020204030204" pitchFamily="34" charset="0"/>
                <a:cs typeface="Times New Roman" panose="02020603050405020304" pitchFamily="18" charset="0"/>
              </a:rPr>
              <a:t>, A. d., 1962. </a:t>
            </a:r>
            <a:r>
              <a:rPr lang="en-US" altLang="en-US" sz="1900" i="1" dirty="0">
                <a:solidFill>
                  <a:srgbClr val="FFFFFF"/>
                </a:solidFill>
                <a:latin typeface="+mj-lt"/>
                <a:ea typeface="Calibri" panose="020F0502020204030204" pitchFamily="34" charset="0"/>
                <a:cs typeface="Times New Roman" panose="02020603050405020304" pitchFamily="18" charset="0"/>
              </a:rPr>
              <a:t>The World of Herodotus. </a:t>
            </a:r>
            <a:r>
              <a:rPr lang="en-US" altLang="en-US" sz="1900" dirty="0">
                <a:solidFill>
                  <a:srgbClr val="FFFFFF"/>
                </a:solidFill>
                <a:latin typeface="+mj-lt"/>
                <a:ea typeface="Calibri" panose="020F0502020204030204" pitchFamily="34" charset="0"/>
                <a:cs typeface="Times New Roman" panose="02020603050405020304" pitchFamily="18" charset="0"/>
              </a:rPr>
              <a:t>London: Secker and Warburg.</a:t>
            </a:r>
          </a:p>
          <a:p>
            <a:pPr eaLnBrk="0" fontAlgn="base" hangingPunct="0">
              <a:spcBef>
                <a:spcPct val="0"/>
              </a:spcBef>
              <a:spcAft>
                <a:spcPct val="0"/>
              </a:spcAft>
            </a:pPr>
            <a:r>
              <a:rPr lang="en-US" altLang="en-US" sz="1900" dirty="0">
                <a:solidFill>
                  <a:srgbClr val="FFFFFF"/>
                </a:solidFill>
                <a:latin typeface="+mj-lt"/>
                <a:cs typeface="Times New Roman" panose="02020603050405020304" pitchFamily="18" charset="0"/>
              </a:rPr>
              <a:t>Smith S. T 2010, </a:t>
            </a:r>
            <a:r>
              <a:rPr lang="en-GB" altLang="en-US" sz="1900" dirty="0">
                <a:solidFill>
                  <a:srgbClr val="FFFFFF"/>
                </a:solidFill>
                <a:latin typeface="+mj-lt"/>
                <a:cs typeface="Times New Roman" panose="02020603050405020304" pitchFamily="18" charset="0"/>
              </a:rPr>
              <a:t>A PORTION OF LIFE SOLIDIFIED: UNDERSTANDING ANCIENT EGYPT THROUGH THE INTEGRATION OF ARCHAEOLOGY AND HISTORY.</a:t>
            </a:r>
            <a:endParaRPr lang="en-GB" altLang="en-US" sz="1900" dirty="0">
              <a:solidFill>
                <a:srgbClr val="FFFFFF"/>
              </a:solidFill>
              <a:latin typeface="+mj-lt"/>
            </a:endParaRPr>
          </a:p>
          <a:p>
            <a:pPr eaLnBrk="0" fontAlgn="base" hangingPunct="0">
              <a:spcBef>
                <a:spcPct val="0"/>
              </a:spcBef>
              <a:spcAft>
                <a:spcPct val="0"/>
              </a:spcAft>
            </a:pPr>
            <a:r>
              <a:rPr lang="en-US" altLang="en-US" sz="1900" dirty="0">
                <a:solidFill>
                  <a:srgbClr val="FFFFFF"/>
                </a:solidFill>
                <a:latin typeface="+mj-lt"/>
                <a:ea typeface="Calibri" panose="020F0502020204030204" pitchFamily="34" charset="0"/>
                <a:cs typeface="Times New Roman" panose="02020603050405020304" pitchFamily="18" charset="0"/>
              </a:rPr>
              <a:t>Van </a:t>
            </a:r>
            <a:r>
              <a:rPr lang="en-US" altLang="en-US" sz="1900" dirty="0" err="1">
                <a:solidFill>
                  <a:srgbClr val="FFFFFF"/>
                </a:solidFill>
                <a:latin typeface="+mj-lt"/>
                <a:ea typeface="Calibri" panose="020F0502020204030204" pitchFamily="34" charset="0"/>
                <a:cs typeface="Times New Roman" panose="02020603050405020304" pitchFamily="18" charset="0"/>
              </a:rPr>
              <a:t>Noten</a:t>
            </a:r>
            <a:r>
              <a:rPr lang="en-US" altLang="en-US" sz="1900" dirty="0">
                <a:solidFill>
                  <a:srgbClr val="FFFFFF"/>
                </a:solidFill>
                <a:latin typeface="+mj-lt"/>
                <a:ea typeface="Calibri" panose="020F0502020204030204" pitchFamily="34" charset="0"/>
                <a:cs typeface="Times New Roman" panose="02020603050405020304" pitchFamily="18" charset="0"/>
              </a:rPr>
              <a:t>, F. &amp; </a:t>
            </a:r>
            <a:r>
              <a:rPr lang="en-US" altLang="en-US" sz="1900" dirty="0" err="1">
                <a:solidFill>
                  <a:srgbClr val="FFFFFF"/>
                </a:solidFill>
                <a:latin typeface="+mj-lt"/>
                <a:ea typeface="Calibri" panose="020F0502020204030204" pitchFamily="34" charset="0"/>
                <a:cs typeface="Times New Roman" panose="02020603050405020304" pitchFamily="18" charset="0"/>
              </a:rPr>
              <a:t>Polosmak</a:t>
            </a:r>
            <a:r>
              <a:rPr lang="en-US" altLang="en-US" sz="1900" dirty="0">
                <a:solidFill>
                  <a:srgbClr val="FFFFFF"/>
                </a:solidFill>
                <a:latin typeface="+mj-lt"/>
                <a:ea typeface="Calibri" panose="020F0502020204030204" pitchFamily="34" charset="0"/>
                <a:cs typeface="Times New Roman" panose="02020603050405020304" pitchFamily="18" charset="0"/>
              </a:rPr>
              <a:t>, N., 1995. The frozen tombs of the Scythians. </a:t>
            </a:r>
            <a:r>
              <a:rPr lang="en-US" altLang="en-US" sz="1900" i="1" dirty="0">
                <a:solidFill>
                  <a:srgbClr val="FFFFFF"/>
                </a:solidFill>
                <a:latin typeface="+mj-lt"/>
                <a:ea typeface="Calibri" panose="020F0502020204030204" pitchFamily="34" charset="0"/>
                <a:cs typeface="Times New Roman" panose="02020603050405020304" pitchFamily="18" charset="0"/>
              </a:rPr>
              <a:t>Endeavour, </a:t>
            </a:r>
            <a:r>
              <a:rPr lang="en-US" altLang="en-US" sz="1900" dirty="0">
                <a:solidFill>
                  <a:srgbClr val="FFFFFF"/>
                </a:solidFill>
                <a:latin typeface="+mj-lt"/>
                <a:ea typeface="Calibri" panose="020F0502020204030204" pitchFamily="34" charset="0"/>
                <a:cs typeface="Times New Roman" panose="02020603050405020304" pitchFamily="18" charset="0"/>
              </a:rPr>
              <a:t>19(2), pp. 76-82.</a:t>
            </a:r>
          </a:p>
          <a:p>
            <a:pPr eaLnBrk="0" fontAlgn="base" hangingPunct="0">
              <a:spcBef>
                <a:spcPct val="0"/>
              </a:spcBef>
              <a:spcAft>
                <a:spcPct val="0"/>
              </a:spcAft>
            </a:pPr>
            <a:r>
              <a:rPr lang="en-US" altLang="en-US" sz="1900" dirty="0">
                <a:solidFill>
                  <a:srgbClr val="FFFFFF"/>
                </a:solidFill>
                <a:latin typeface="+mj-lt"/>
                <a:cs typeface="Times New Roman" panose="02020603050405020304" pitchFamily="18" charset="0"/>
                <a:hlinkClick r:id="rId2"/>
              </a:rPr>
              <a:t>https://britishmuseum.org/research/online_research_catalogues/ng/naukratis_greeks_in_egypt/introduction/naukratis_a_city_and_port.aspx</a:t>
            </a:r>
            <a:endParaRPr lang="en-US" altLang="en-US" sz="1900" dirty="0">
              <a:solidFill>
                <a:srgbClr val="FFFFFF"/>
              </a:solidFill>
              <a:latin typeface="+mj-lt"/>
              <a:cs typeface="Times New Roman" panose="02020603050405020304" pitchFamily="18" charset="0"/>
            </a:endParaRPr>
          </a:p>
          <a:p>
            <a:pPr eaLnBrk="0" fontAlgn="base" hangingPunct="0">
              <a:spcBef>
                <a:spcPct val="0"/>
              </a:spcBef>
              <a:spcAft>
                <a:spcPct val="0"/>
              </a:spcAft>
            </a:pPr>
            <a:endParaRPr lang="en-US" altLang="en-US" sz="1900" dirty="0">
              <a:solidFill>
                <a:srgbClr val="FFFFFF"/>
              </a:solidFill>
              <a:latin typeface="+mj-lt"/>
              <a:cs typeface="Times New Roman" panose="02020603050405020304" pitchFamily="18" charset="0"/>
            </a:endParaRPr>
          </a:p>
          <a:p>
            <a:pPr marL="0" indent="0" eaLnBrk="0" fontAlgn="base" hangingPunct="0">
              <a:spcBef>
                <a:spcPct val="0"/>
              </a:spcBef>
              <a:spcAft>
                <a:spcPct val="0"/>
              </a:spcAft>
              <a:buNone/>
            </a:pPr>
            <a:r>
              <a:rPr lang="en-US" altLang="en-US" sz="1900" dirty="0">
                <a:solidFill>
                  <a:srgbClr val="FFFFFF"/>
                </a:solidFill>
                <a:latin typeface="+mj-lt"/>
                <a:cs typeface="Times New Roman" panose="02020603050405020304" pitchFamily="18" charset="0"/>
              </a:rPr>
              <a:t>FIG 1:  </a:t>
            </a:r>
            <a:r>
              <a:rPr lang="en-GB" sz="1900" dirty="0"/>
              <a:t>General plan of the Ship 17 of </a:t>
            </a:r>
            <a:r>
              <a:rPr lang="en-GB" sz="1900" dirty="0" err="1"/>
              <a:t>Thonis‐Heracleion</a:t>
            </a:r>
            <a:r>
              <a:rPr lang="en-GB" sz="1900" dirty="0"/>
              <a:t>. (Drawing by Patrice </a:t>
            </a:r>
            <a:r>
              <a:rPr lang="en-GB" sz="1900" dirty="0" err="1"/>
              <a:t>Sandrin</a:t>
            </a:r>
            <a:r>
              <a:rPr lang="en-GB" sz="1900" dirty="0"/>
              <a:t>/Alexander </a:t>
            </a:r>
            <a:r>
              <a:rPr lang="en-GB" sz="1900" dirty="0" err="1"/>
              <a:t>Belov</a:t>
            </a:r>
            <a:r>
              <a:rPr lang="en-GB" sz="1900" dirty="0"/>
              <a:t> © Franck Goddio/Hilti Foundation) </a:t>
            </a:r>
            <a:endParaRPr lang="en-GB" altLang="en-US" sz="1900" dirty="0">
              <a:solidFill>
                <a:srgbClr val="FFFFFF"/>
              </a:solidFill>
              <a:latin typeface="+mj-lt"/>
            </a:endParaRPr>
          </a:p>
          <a:p>
            <a:endParaRPr lang="en-GB" sz="1900" dirty="0">
              <a:solidFill>
                <a:srgbClr val="FFFFFF"/>
              </a:solidFill>
            </a:endParaRPr>
          </a:p>
        </p:txBody>
      </p:sp>
    </p:spTree>
    <p:extLst>
      <p:ext uri="{BB962C8B-B14F-4D97-AF65-F5344CB8AC3E}">
        <p14:creationId xmlns:p14="http://schemas.microsoft.com/office/powerpoint/2010/main" val="346711209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593</TotalTime>
  <Words>2403</Words>
  <Application>Microsoft Office PowerPoint</Application>
  <PresentationFormat>Widescreen</PresentationFormat>
  <Paragraphs>153</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How have archaeologists engaged with Herodotus’ narrative?</vt:lpstr>
      <vt:lpstr>Overview:</vt:lpstr>
      <vt:lpstr>Scythian Debate (1)  Fehling 1989 Hartog 1988</vt:lpstr>
      <vt:lpstr>Scythian Debate (2)  Rudenko 1970 Murphy et al. 2002</vt:lpstr>
      <vt:lpstr>Scythian Debate (3)  Melyukova 1990</vt:lpstr>
      <vt:lpstr>Egypt Debate (1)  Belov 2013</vt:lpstr>
      <vt:lpstr>Egypt Debate (2)  Villing 2019</vt:lpstr>
      <vt:lpstr>Vague Statements</vt:lpstr>
      <vt:lpstr>Key Author:</vt:lpstr>
      <vt:lpstr>Archaeological vs. Classical Engagement:</vt:lpstr>
      <vt:lpstr>Overall engagement was lacking, but has been increasing with more recent findings/comparisons.   </vt:lpstr>
      <vt:lpstr>Bibliography (1)</vt:lpstr>
      <vt:lpstr>Bibliography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have archaeologists engaged with Herodotus’ narrative?</dc:title>
  <dc:creator>Helen Alice</dc:creator>
  <cp:lastModifiedBy>Helen Alice</cp:lastModifiedBy>
  <cp:revision>40</cp:revision>
  <dcterms:created xsi:type="dcterms:W3CDTF">2019-02-17T11:05:24Z</dcterms:created>
  <dcterms:modified xsi:type="dcterms:W3CDTF">2019-02-18T17:24:55Z</dcterms:modified>
</cp:coreProperties>
</file>