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16"/>
  </p:notesMasterIdLst>
  <p:handoutMasterIdLst>
    <p:handoutMasterId r:id="rId17"/>
  </p:handoutMasterIdLst>
  <p:sldIdLst>
    <p:sldId id="286" r:id="rId2"/>
    <p:sldId id="257" r:id="rId3"/>
    <p:sldId id="258" r:id="rId4"/>
    <p:sldId id="270" r:id="rId5"/>
    <p:sldId id="263" r:id="rId6"/>
    <p:sldId id="292" r:id="rId7"/>
    <p:sldId id="275" r:id="rId8"/>
    <p:sldId id="291" r:id="rId9"/>
    <p:sldId id="264" r:id="rId10"/>
    <p:sldId id="295" r:id="rId11"/>
    <p:sldId id="277" r:id="rId12"/>
    <p:sldId id="280" r:id="rId13"/>
    <p:sldId id="293" r:id="rId14"/>
    <p:sldId id="294" r:id="rId15"/>
  </p:sldIdLst>
  <p:sldSz cx="9144000" cy="6858000" type="screen4x3"/>
  <p:notesSz cx="6724650" cy="9774238"/>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3891" autoAdjust="0"/>
  </p:normalViewPr>
  <p:slideViewPr>
    <p:cSldViewPr>
      <p:cViewPr varScale="1">
        <p:scale>
          <a:sx n="115" d="100"/>
          <a:sy n="115" d="100"/>
        </p:scale>
        <p:origin x="1494" y="10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bdullah Al Mamun" userId="7b5ef901-f473-404d-ae81-8f91a9a08898" providerId="ADAL" clId="{29811E0C-AB6D-49DE-88CB-3FAC9B06AC49}"/>
    <pc:docChg chg="modSld">
      <pc:chgData name="Abdullah Al Mamun" userId="7b5ef901-f473-404d-ae81-8f91a9a08898" providerId="ADAL" clId="{29811E0C-AB6D-49DE-88CB-3FAC9B06AC49}" dt="2018-11-02T16:49:49.030" v="9" actId="20577"/>
      <pc:docMkLst>
        <pc:docMk/>
      </pc:docMkLst>
      <pc:sldChg chg="modSp">
        <pc:chgData name="Abdullah Al Mamun" userId="7b5ef901-f473-404d-ae81-8f91a9a08898" providerId="ADAL" clId="{29811E0C-AB6D-49DE-88CB-3FAC9B06AC49}" dt="2018-11-02T16:49:49.030" v="9" actId="20577"/>
        <pc:sldMkLst>
          <pc:docMk/>
          <pc:sldMk cId="0" sldId="292"/>
        </pc:sldMkLst>
        <pc:spChg chg="mod">
          <ac:chgData name="Abdullah Al Mamun" userId="7b5ef901-f473-404d-ae81-8f91a9a08898" providerId="ADAL" clId="{29811E0C-AB6D-49DE-88CB-3FAC9B06AC49}" dt="2018-11-02T16:49:49.030" v="9" actId="20577"/>
          <ac:spMkLst>
            <pc:docMk/>
            <pc:sldMk cId="0" sldId="292"/>
            <ac:spMk id="15362" creationId="{55850F8A-0C27-4FF0-93E6-D6A42889774F}"/>
          </ac:spMkLst>
        </pc:spChg>
      </pc:sldChg>
    </pc:docChg>
  </pc:docChgLst>
  <pc:docChgLst>
    <pc:chgData name="Abdullah Al Mamun" userId="S::a.almamun@uwtsd.ac.uk::7b5ef901-f473-404d-ae81-8f91a9a08898" providerId="AD" clId="Web-{47D52957-9EFF-29F1-BD7E-C1AF0E04D21D}"/>
    <pc:docChg chg="modSld">
      <pc:chgData name="Abdullah Al Mamun" userId="S::a.almamun@uwtsd.ac.uk::7b5ef901-f473-404d-ae81-8f91a9a08898" providerId="AD" clId="Web-{47D52957-9EFF-29F1-BD7E-C1AF0E04D21D}" dt="2018-10-31T13:17:13.604" v="3" actId="20577"/>
      <pc:docMkLst>
        <pc:docMk/>
      </pc:docMkLst>
      <pc:sldChg chg="modSp">
        <pc:chgData name="Abdullah Al Mamun" userId="S::a.almamun@uwtsd.ac.uk::7b5ef901-f473-404d-ae81-8f91a9a08898" providerId="AD" clId="Web-{47D52957-9EFF-29F1-BD7E-C1AF0E04D21D}" dt="2018-10-31T13:17:13.604" v="3" actId="20577"/>
        <pc:sldMkLst>
          <pc:docMk/>
          <pc:sldMk cId="0" sldId="264"/>
        </pc:sldMkLst>
        <pc:spChg chg="mod">
          <ac:chgData name="Abdullah Al Mamun" userId="S::a.almamun@uwtsd.ac.uk::7b5ef901-f473-404d-ae81-8f91a9a08898" providerId="AD" clId="Web-{47D52957-9EFF-29F1-BD7E-C1AF0E04D21D}" dt="2018-10-31T13:17:13.604" v="3" actId="20577"/>
          <ac:spMkLst>
            <pc:docMk/>
            <pc:sldMk cId="0" sldId="264"/>
            <ac:spMk id="21508" creationId="{7E1D03A8-4DD0-4E57-BE8D-394AB158399C}"/>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089DA88B-F6C5-4B25-B3DC-8361B045063C}"/>
              </a:ext>
            </a:extLst>
          </p:cNvPr>
          <p:cNvSpPr>
            <a:spLocks noGrp="1" noChangeArrowheads="1"/>
          </p:cNvSpPr>
          <p:nvPr>
            <p:ph type="hdr" sz="quarter"/>
          </p:nvPr>
        </p:nvSpPr>
        <p:spPr bwMode="auto">
          <a:xfrm>
            <a:off x="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72707" name="Rectangle 3">
            <a:extLst>
              <a:ext uri="{FF2B5EF4-FFF2-40B4-BE49-F238E27FC236}">
                <a16:creationId xmlns:a16="http://schemas.microsoft.com/office/drawing/2014/main" id="{1E780031-E4CE-4219-8EB6-4FC07C6E178D}"/>
              </a:ext>
            </a:extLst>
          </p:cNvPr>
          <p:cNvSpPr>
            <a:spLocks noGrp="1" noChangeArrowheads="1"/>
          </p:cNvSpPr>
          <p:nvPr>
            <p:ph type="dt" sz="quarter" idx="1"/>
          </p:nvPr>
        </p:nvSpPr>
        <p:spPr bwMode="auto">
          <a:xfrm>
            <a:off x="381000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72708" name="Rectangle 4">
            <a:extLst>
              <a:ext uri="{FF2B5EF4-FFF2-40B4-BE49-F238E27FC236}">
                <a16:creationId xmlns:a16="http://schemas.microsoft.com/office/drawing/2014/main" id="{1AE8C20E-F974-458A-906D-0AC276E78E06}"/>
              </a:ext>
            </a:extLst>
          </p:cNvPr>
          <p:cNvSpPr>
            <a:spLocks noGrp="1" noChangeArrowheads="1"/>
          </p:cNvSpPr>
          <p:nvPr>
            <p:ph type="ftr" sz="quarter" idx="2"/>
          </p:nvPr>
        </p:nvSpPr>
        <p:spPr bwMode="auto">
          <a:xfrm>
            <a:off x="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72709" name="Rectangle 5">
            <a:extLst>
              <a:ext uri="{FF2B5EF4-FFF2-40B4-BE49-F238E27FC236}">
                <a16:creationId xmlns:a16="http://schemas.microsoft.com/office/drawing/2014/main" id="{1C89438A-D51C-4258-944D-40C41187CDA6}"/>
              </a:ext>
            </a:extLst>
          </p:cNvPr>
          <p:cNvSpPr>
            <a:spLocks noGrp="1" noChangeArrowheads="1"/>
          </p:cNvSpPr>
          <p:nvPr>
            <p:ph type="sldNum" sz="quarter" idx="3"/>
          </p:nvPr>
        </p:nvSpPr>
        <p:spPr bwMode="auto">
          <a:xfrm>
            <a:off x="381000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2012DA0E-EF08-47EA-8FEF-FBE1362FF38E}"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2C59EEEF-B746-450D-BEF5-040CCA072996}"/>
              </a:ext>
            </a:extLst>
          </p:cNvPr>
          <p:cNvSpPr>
            <a:spLocks noGrp="1" noChangeArrowheads="1"/>
          </p:cNvSpPr>
          <p:nvPr>
            <p:ph type="hdr" sz="quarter"/>
          </p:nvPr>
        </p:nvSpPr>
        <p:spPr bwMode="auto">
          <a:xfrm>
            <a:off x="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45059" name="Rectangle 3">
            <a:extLst>
              <a:ext uri="{FF2B5EF4-FFF2-40B4-BE49-F238E27FC236}">
                <a16:creationId xmlns:a16="http://schemas.microsoft.com/office/drawing/2014/main" id="{9D5FA796-A208-4699-831F-FDBA15FD7647}"/>
              </a:ext>
            </a:extLst>
          </p:cNvPr>
          <p:cNvSpPr>
            <a:spLocks noGrp="1" noChangeArrowheads="1"/>
          </p:cNvSpPr>
          <p:nvPr>
            <p:ph type="dt" idx="1"/>
          </p:nvPr>
        </p:nvSpPr>
        <p:spPr bwMode="auto">
          <a:xfrm>
            <a:off x="381000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3427938B-C8C1-49BA-B4B7-C5A0A6DE0936}"/>
              </a:ext>
            </a:extLst>
          </p:cNvPr>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1" name="Rectangle 5">
            <a:extLst>
              <a:ext uri="{FF2B5EF4-FFF2-40B4-BE49-F238E27FC236}">
                <a16:creationId xmlns:a16="http://schemas.microsoft.com/office/drawing/2014/main" id="{68CF7F6B-A3D7-4B0D-A9CE-780E95287120}"/>
              </a:ext>
            </a:extLst>
          </p:cNvPr>
          <p:cNvSpPr>
            <a:spLocks noGrp="1" noChangeArrowheads="1"/>
          </p:cNvSpPr>
          <p:nvPr>
            <p:ph type="body" sz="quarter" idx="3"/>
          </p:nvPr>
        </p:nvSpPr>
        <p:spPr bwMode="auto">
          <a:xfrm>
            <a:off x="671513" y="4641850"/>
            <a:ext cx="5381625" cy="4398963"/>
          </a:xfrm>
          <a:prstGeom prst="rect">
            <a:avLst/>
          </a:prstGeom>
          <a:noFill/>
          <a:ln>
            <a:noFill/>
          </a:ln>
          <a:effectLst/>
          <a:extLst/>
        </p:spPr>
        <p:txBody>
          <a:bodyPr vert="horz" wrap="square" lIns="91861" tIns="45930" rIns="91861" bIns="4593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a16="http://schemas.microsoft.com/office/drawing/2014/main" id="{8FD6A68E-5CC1-4936-88EE-84A12AA87FBA}"/>
              </a:ext>
            </a:extLst>
          </p:cNvPr>
          <p:cNvSpPr>
            <a:spLocks noGrp="1" noChangeArrowheads="1"/>
          </p:cNvSpPr>
          <p:nvPr>
            <p:ph type="ftr" sz="quarter" idx="4"/>
          </p:nvPr>
        </p:nvSpPr>
        <p:spPr bwMode="auto">
          <a:xfrm>
            <a:off x="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45063" name="Rectangle 7">
            <a:extLst>
              <a:ext uri="{FF2B5EF4-FFF2-40B4-BE49-F238E27FC236}">
                <a16:creationId xmlns:a16="http://schemas.microsoft.com/office/drawing/2014/main" id="{D0E76932-663A-4696-A356-E4A043CA726C}"/>
              </a:ext>
            </a:extLst>
          </p:cNvPr>
          <p:cNvSpPr>
            <a:spLocks noGrp="1" noChangeArrowheads="1"/>
          </p:cNvSpPr>
          <p:nvPr>
            <p:ph type="sldNum" sz="quarter" idx="5"/>
          </p:nvPr>
        </p:nvSpPr>
        <p:spPr bwMode="auto">
          <a:xfrm>
            <a:off x="381000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01D72F3E-2662-4F08-800D-A9B691394B22}"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2</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3</a:t>
            </a:fld>
            <a:endParaRPr lang="en-US" altLang="en-US"/>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4</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781C7D72-1E22-4214-8808-E7029F35F7F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229B351-2FAE-452C-865E-6A0936AB8154}" type="slidenum">
              <a:rPr lang="en-US" altLang="en-US" smtClean="0"/>
              <a:pPr/>
              <a:t>5</a:t>
            </a:fld>
            <a:endParaRPr lang="en-US" altLang="en-US"/>
          </a:p>
        </p:txBody>
      </p:sp>
      <p:sp>
        <p:nvSpPr>
          <p:cNvPr id="14339" name="Rectangle 2">
            <a:extLst>
              <a:ext uri="{FF2B5EF4-FFF2-40B4-BE49-F238E27FC236}">
                <a16:creationId xmlns:a16="http://schemas.microsoft.com/office/drawing/2014/main" id="{0A8D8873-72C0-496E-B8FF-10ECA6F279D0}"/>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E7D7782B-61B9-4609-986D-B3783031FB7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9EEE94CE-E612-40BC-992E-A951304A847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33065AE-DC5C-4800-B9E6-85B99C177E00}" type="slidenum">
              <a:rPr lang="en-US" altLang="en-US" smtClean="0"/>
              <a:pPr/>
              <a:t>6</a:t>
            </a:fld>
            <a:endParaRPr lang="en-US" altLang="en-US"/>
          </a:p>
        </p:txBody>
      </p:sp>
      <p:sp>
        <p:nvSpPr>
          <p:cNvPr id="16387" name="Rectangle 2">
            <a:extLst>
              <a:ext uri="{FF2B5EF4-FFF2-40B4-BE49-F238E27FC236}">
                <a16:creationId xmlns:a16="http://schemas.microsoft.com/office/drawing/2014/main" id="{47EB1F74-A572-4832-94DD-687440BFBC7D}"/>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C46F754B-58ED-483E-8F6C-2F41589FD28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2F948DE2-14E3-4394-8FA3-069EE477CD4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295206F-98BB-45CD-9703-5728E0096C17}" type="slidenum">
              <a:rPr lang="en-US" altLang="en-US" smtClean="0"/>
              <a:pPr/>
              <a:t>7</a:t>
            </a:fld>
            <a:endParaRPr lang="en-US" altLang="en-US"/>
          </a:p>
        </p:txBody>
      </p:sp>
      <p:sp>
        <p:nvSpPr>
          <p:cNvPr id="18435" name="Rectangle 2">
            <a:extLst>
              <a:ext uri="{FF2B5EF4-FFF2-40B4-BE49-F238E27FC236}">
                <a16:creationId xmlns:a16="http://schemas.microsoft.com/office/drawing/2014/main" id="{0D409682-F574-476A-8598-F77ABCD42FAC}"/>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03B5900F-E083-42DA-9B50-693893D38DB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364FC5-C09C-4222-895D-8CED6FFFE5CD}" type="slidenum">
              <a:rPr lang="en-US" altLang="en-US" smtClean="0"/>
              <a:pPr/>
              <a:t>8</a:t>
            </a:fld>
            <a:endParaRPr lang="en-US" altLang="en-US"/>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D3F40424-C537-46B9-B5F7-1E3A9FC7073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7BE0419-F547-451D-8356-62D4D9061119}" type="slidenum">
              <a:rPr lang="en-US" altLang="en-US" smtClean="0"/>
              <a:pPr/>
              <a:t>9</a:t>
            </a:fld>
            <a:endParaRPr lang="en-US" altLang="en-US"/>
          </a:p>
        </p:txBody>
      </p:sp>
      <p:sp>
        <p:nvSpPr>
          <p:cNvPr id="22531" name="Rectangle 2">
            <a:extLst>
              <a:ext uri="{FF2B5EF4-FFF2-40B4-BE49-F238E27FC236}">
                <a16:creationId xmlns:a16="http://schemas.microsoft.com/office/drawing/2014/main" id="{23709ACE-9C93-46C3-B1E0-9A041C48FD3D}"/>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90AF224B-F6B2-41B8-BCA9-11A3D8FDEED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a:extLst>
              <a:ext uri="{FF2B5EF4-FFF2-40B4-BE49-F238E27FC236}">
                <a16:creationId xmlns:a16="http://schemas.microsoft.com/office/drawing/2014/main" id="{87FD8E4F-A0B4-4AF4-B28E-441061BD46FD}"/>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9867EB52-D78D-4F38-A54E-67C9F8520377}" type="slidenum">
              <a:rPr lang="en-US" altLang="en-US" smtClean="0"/>
              <a:pPr/>
              <a:t>11</a:t>
            </a:fld>
            <a:endParaRPr lang="en-US" altLang="en-US"/>
          </a:p>
        </p:txBody>
      </p:sp>
      <p:sp>
        <p:nvSpPr>
          <p:cNvPr id="24579" name="Rectangle 2">
            <a:extLst>
              <a:ext uri="{FF2B5EF4-FFF2-40B4-BE49-F238E27FC236}">
                <a16:creationId xmlns:a16="http://schemas.microsoft.com/office/drawing/2014/main" id="{9333477A-9A53-4764-8640-9139F7662204}"/>
              </a:ext>
            </a:extLst>
          </p:cNvPr>
          <p:cNvSpPr>
            <a:spLocks noGrp="1" noRot="1" noChangeAspect="1" noChangeArrowheads="1" noTextEdit="1"/>
          </p:cNvSpPr>
          <p:nvPr>
            <p:ph type="sldImg"/>
          </p:nvPr>
        </p:nvSpPr>
        <p:spPr>
          <a:ln/>
        </p:spPr>
      </p:sp>
      <p:sp>
        <p:nvSpPr>
          <p:cNvPr id="24580" name="Rectangle 3">
            <a:extLst>
              <a:ext uri="{FF2B5EF4-FFF2-40B4-BE49-F238E27FC236}">
                <a16:creationId xmlns:a16="http://schemas.microsoft.com/office/drawing/2014/main" id="{72A19F92-535C-448B-8699-8A1ED6BA699E}"/>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35D1E308-DA9A-4A7D-A82C-F9C36EC9290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9632007-EC56-4A46-A998-EEF1977D397A}" type="slidenum">
              <a:rPr lang="en-US" altLang="en-US" smtClean="0"/>
              <a:pPr/>
              <a:t>12</a:t>
            </a:fld>
            <a:endParaRPr lang="en-US" altLang="en-US"/>
          </a:p>
        </p:txBody>
      </p:sp>
      <p:sp>
        <p:nvSpPr>
          <p:cNvPr id="26627" name="Rectangle 2">
            <a:extLst>
              <a:ext uri="{FF2B5EF4-FFF2-40B4-BE49-F238E27FC236}">
                <a16:creationId xmlns:a16="http://schemas.microsoft.com/office/drawing/2014/main" id="{C7911043-2B0B-4CA5-B095-138D08C671EF}"/>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B5B3C746-7648-4020-893E-880B16BD662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6221893-BF60-42C4-A241-0DFC41786101}"/>
              </a:ext>
            </a:extLst>
          </p:cNvPr>
          <p:cNvSpPr>
            <a:spLocks noGrp="1"/>
          </p:cNvSpPr>
          <p:nvPr>
            <p:ph type="dt" sz="half" idx="10"/>
          </p:nvPr>
        </p:nvSpPr>
        <p:spPr>
          <a:xfrm>
            <a:off x="395288" y="6524625"/>
            <a:ext cx="971550" cy="219075"/>
          </a:xfrm>
        </p:spPr>
        <p:txBody>
          <a:bodyPr/>
          <a:lstStyle>
            <a:lvl1pPr>
              <a:defRPr/>
            </a:lvl1pPr>
          </a:lstStyle>
          <a:p>
            <a:pPr>
              <a:defRPr/>
            </a:pPr>
            <a:fld id="{259325D9-C7C0-42EB-AEBB-E19A63C4F488}" type="datetime1">
              <a:rPr lang="en-GB" altLang="en-US"/>
              <a:pPr>
                <a:defRPr/>
              </a:pPr>
              <a:t>07/01/2019</a:t>
            </a:fld>
            <a:endParaRPr lang="en-GB" altLang="en-US"/>
          </a:p>
        </p:txBody>
      </p:sp>
      <p:sp>
        <p:nvSpPr>
          <p:cNvPr id="5" name="Footer Placeholder 4">
            <a:extLst>
              <a:ext uri="{FF2B5EF4-FFF2-40B4-BE49-F238E27FC236}">
                <a16:creationId xmlns:a16="http://schemas.microsoft.com/office/drawing/2014/main" id="{0901D290-1AFB-448D-89F6-B196B58D63F5}"/>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1DB6C7E8-E5D7-46BD-8D55-A7D36701D868}"/>
              </a:ext>
            </a:extLst>
          </p:cNvPr>
          <p:cNvSpPr>
            <a:spLocks noGrp="1"/>
          </p:cNvSpPr>
          <p:nvPr>
            <p:ph type="sldNum" sz="quarter" idx="12"/>
          </p:nvPr>
        </p:nvSpPr>
        <p:spPr/>
        <p:txBody>
          <a:bodyPr/>
          <a:lstStyle>
            <a:lvl1pPr>
              <a:defRPr/>
            </a:lvl1pPr>
          </a:lstStyle>
          <a:p>
            <a:pPr>
              <a:defRPr/>
            </a:pPr>
            <a:fld id="{2F733F99-5C49-4C7A-AF84-B7546E8A6B51}" type="slidenum">
              <a:rPr lang="en-GB" altLang="en-US"/>
              <a:pPr>
                <a:defRPr/>
              </a:pPr>
              <a:t>‹#›</a:t>
            </a:fld>
            <a:endParaRPr lang="en-GB" altLang="en-US"/>
          </a:p>
        </p:txBody>
      </p:sp>
    </p:spTree>
    <p:extLst>
      <p:ext uri="{BB962C8B-B14F-4D97-AF65-F5344CB8AC3E}">
        <p14:creationId xmlns:p14="http://schemas.microsoft.com/office/powerpoint/2010/main" val="12564970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F2A6CE-75E8-4B14-93F8-13D45B245D43}"/>
              </a:ext>
            </a:extLst>
          </p:cNvPr>
          <p:cNvSpPr>
            <a:spLocks noGrp="1"/>
          </p:cNvSpPr>
          <p:nvPr>
            <p:ph type="dt" sz="half" idx="10"/>
          </p:nvPr>
        </p:nvSpPr>
        <p:spPr/>
        <p:txBody>
          <a:bodyPr/>
          <a:lstStyle>
            <a:lvl1pPr>
              <a:defRPr/>
            </a:lvl1pPr>
          </a:lstStyle>
          <a:p>
            <a:pPr>
              <a:defRPr/>
            </a:pPr>
            <a:fld id="{384B99DA-8C13-4E5F-AA0A-1F1000BE46CB}" type="datetime1">
              <a:rPr lang="en-GB" altLang="en-US"/>
              <a:pPr>
                <a:defRPr/>
              </a:pPr>
              <a:t>07/01/2019</a:t>
            </a:fld>
            <a:endParaRPr lang="en-GB" altLang="en-US"/>
          </a:p>
        </p:txBody>
      </p:sp>
      <p:sp>
        <p:nvSpPr>
          <p:cNvPr id="5" name="Footer Placeholder 4">
            <a:extLst>
              <a:ext uri="{FF2B5EF4-FFF2-40B4-BE49-F238E27FC236}">
                <a16:creationId xmlns:a16="http://schemas.microsoft.com/office/drawing/2014/main" id="{CDDFBDF1-FB2E-4348-8155-5B482237B058}"/>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2152B546-001A-4BA7-9BEF-7A1E6CACE192}"/>
              </a:ext>
            </a:extLst>
          </p:cNvPr>
          <p:cNvSpPr>
            <a:spLocks noGrp="1"/>
          </p:cNvSpPr>
          <p:nvPr>
            <p:ph type="sldNum" sz="quarter" idx="12"/>
          </p:nvPr>
        </p:nvSpPr>
        <p:spPr/>
        <p:txBody>
          <a:bodyPr/>
          <a:lstStyle>
            <a:lvl1pPr>
              <a:defRPr/>
            </a:lvl1pPr>
          </a:lstStyle>
          <a:p>
            <a:pPr>
              <a:defRPr/>
            </a:pPr>
            <a:fld id="{101007CA-6A5A-466A-BC7B-D9FB033B9BF6}" type="slidenum">
              <a:rPr lang="en-GB" altLang="en-US"/>
              <a:pPr>
                <a:defRPr/>
              </a:pPr>
              <a:t>‹#›</a:t>
            </a:fld>
            <a:endParaRPr lang="en-GB" altLang="en-US"/>
          </a:p>
        </p:txBody>
      </p:sp>
    </p:spTree>
    <p:extLst>
      <p:ext uri="{BB962C8B-B14F-4D97-AF65-F5344CB8AC3E}">
        <p14:creationId xmlns:p14="http://schemas.microsoft.com/office/powerpoint/2010/main" val="23048526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CB71EC1-5AAF-41E1-A9E0-BFA606AE465E}"/>
              </a:ext>
            </a:extLst>
          </p:cNvPr>
          <p:cNvSpPr>
            <a:spLocks noGrp="1"/>
          </p:cNvSpPr>
          <p:nvPr>
            <p:ph type="dt" sz="half" idx="10"/>
          </p:nvPr>
        </p:nvSpPr>
        <p:spPr/>
        <p:txBody>
          <a:bodyPr/>
          <a:lstStyle>
            <a:lvl1pPr>
              <a:defRPr/>
            </a:lvl1pPr>
          </a:lstStyle>
          <a:p>
            <a:pPr>
              <a:defRPr/>
            </a:pPr>
            <a:fld id="{20B73E60-0876-4F4A-8F82-84A1B1823F5C}" type="datetime1">
              <a:rPr lang="en-GB" altLang="en-US"/>
              <a:pPr>
                <a:defRPr/>
              </a:pPr>
              <a:t>07/01/2019</a:t>
            </a:fld>
            <a:endParaRPr lang="en-GB" altLang="en-US"/>
          </a:p>
        </p:txBody>
      </p:sp>
      <p:sp>
        <p:nvSpPr>
          <p:cNvPr id="5" name="Slide Number Placeholder 5">
            <a:extLst>
              <a:ext uri="{FF2B5EF4-FFF2-40B4-BE49-F238E27FC236}">
                <a16:creationId xmlns:a16="http://schemas.microsoft.com/office/drawing/2014/main" id="{1AA0E1DC-C07F-433C-B628-2DFAD3B54086}"/>
              </a:ext>
            </a:extLst>
          </p:cNvPr>
          <p:cNvSpPr>
            <a:spLocks noGrp="1"/>
          </p:cNvSpPr>
          <p:nvPr>
            <p:ph type="sldNum" sz="quarter" idx="11"/>
          </p:nvPr>
        </p:nvSpPr>
        <p:spPr/>
        <p:txBody>
          <a:bodyPr/>
          <a:lstStyle>
            <a:lvl1pPr>
              <a:defRPr/>
            </a:lvl1pPr>
          </a:lstStyle>
          <a:p>
            <a:pPr>
              <a:defRPr/>
            </a:pPr>
            <a:fld id="{B597A0D0-E8BB-4015-B311-33B1E3A1E815}" type="slidenum">
              <a:rPr lang="en-GB" altLang="en-US"/>
              <a:pPr>
                <a:defRPr/>
              </a:pPr>
              <a:t>‹#›</a:t>
            </a:fld>
            <a:endParaRPr lang="en-GB" altLang="en-US"/>
          </a:p>
        </p:txBody>
      </p:sp>
    </p:spTree>
    <p:extLst>
      <p:ext uri="{BB962C8B-B14F-4D97-AF65-F5344CB8AC3E}">
        <p14:creationId xmlns:p14="http://schemas.microsoft.com/office/powerpoint/2010/main" val="36680159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2487EBFC-6B3E-4761-A3EE-E67906EC8B64}"/>
              </a:ext>
            </a:extLst>
          </p:cNvPr>
          <p:cNvSpPr>
            <a:spLocks noGrp="1"/>
          </p:cNvSpPr>
          <p:nvPr>
            <p:ph type="dt" sz="half" idx="10"/>
          </p:nvPr>
        </p:nvSpPr>
        <p:spPr/>
        <p:txBody>
          <a:bodyPr/>
          <a:lstStyle>
            <a:lvl1pPr>
              <a:defRPr/>
            </a:lvl1pPr>
          </a:lstStyle>
          <a:p>
            <a:pPr>
              <a:defRPr/>
            </a:pPr>
            <a:fld id="{6729F174-4E7E-4651-BE04-FB34C38F7A97}" type="datetime1">
              <a:rPr lang="en-GB" altLang="en-US"/>
              <a:pPr>
                <a:defRPr/>
              </a:pPr>
              <a:t>07/01/2019</a:t>
            </a:fld>
            <a:endParaRPr lang="en-GB" altLang="en-US"/>
          </a:p>
        </p:txBody>
      </p:sp>
      <p:sp>
        <p:nvSpPr>
          <p:cNvPr id="6" name="Slide Number Placeholder 5">
            <a:extLst>
              <a:ext uri="{FF2B5EF4-FFF2-40B4-BE49-F238E27FC236}">
                <a16:creationId xmlns:a16="http://schemas.microsoft.com/office/drawing/2014/main" id="{E3CD2253-9347-4F78-A218-15CDBF8057BA}"/>
              </a:ext>
            </a:extLst>
          </p:cNvPr>
          <p:cNvSpPr>
            <a:spLocks noGrp="1"/>
          </p:cNvSpPr>
          <p:nvPr>
            <p:ph type="sldNum" sz="quarter" idx="11"/>
          </p:nvPr>
        </p:nvSpPr>
        <p:spPr/>
        <p:txBody>
          <a:bodyPr/>
          <a:lstStyle>
            <a:lvl1pPr>
              <a:defRPr/>
            </a:lvl1pPr>
          </a:lstStyle>
          <a:p>
            <a:pPr>
              <a:defRPr/>
            </a:pPr>
            <a:fld id="{00F3E2FC-8669-4267-A62E-33FE30C83C55}" type="slidenum">
              <a:rPr lang="en-GB" altLang="en-US"/>
              <a:pPr>
                <a:defRPr/>
              </a:pPr>
              <a:t>‹#›</a:t>
            </a:fld>
            <a:endParaRPr lang="en-GB" altLang="en-US"/>
          </a:p>
        </p:txBody>
      </p:sp>
    </p:spTree>
    <p:extLst>
      <p:ext uri="{BB962C8B-B14F-4D97-AF65-F5344CB8AC3E}">
        <p14:creationId xmlns:p14="http://schemas.microsoft.com/office/powerpoint/2010/main" val="37928147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7A997B1F-63AC-42BA-A117-2BB993461931}"/>
              </a:ext>
            </a:extLst>
          </p:cNvPr>
          <p:cNvSpPr>
            <a:spLocks noGrp="1"/>
          </p:cNvSpPr>
          <p:nvPr>
            <p:ph type="dt" sz="half" idx="10"/>
          </p:nvPr>
        </p:nvSpPr>
        <p:spPr/>
        <p:txBody>
          <a:bodyPr/>
          <a:lstStyle>
            <a:lvl1pPr>
              <a:defRPr/>
            </a:lvl1pPr>
          </a:lstStyle>
          <a:p>
            <a:pPr>
              <a:defRPr/>
            </a:pPr>
            <a:fld id="{4AF98087-ED90-4911-BE74-9A997ABD6711}" type="datetime1">
              <a:rPr lang="en-GB" altLang="en-US"/>
              <a:pPr>
                <a:defRPr/>
              </a:pPr>
              <a:t>07/01/2019</a:t>
            </a:fld>
            <a:endParaRPr lang="en-GB" altLang="en-US"/>
          </a:p>
        </p:txBody>
      </p:sp>
      <p:sp>
        <p:nvSpPr>
          <p:cNvPr id="8" name="Slide Number Placeholder 5">
            <a:extLst>
              <a:ext uri="{FF2B5EF4-FFF2-40B4-BE49-F238E27FC236}">
                <a16:creationId xmlns:a16="http://schemas.microsoft.com/office/drawing/2014/main" id="{B140FB6D-2D48-4815-88D0-108E1C5D7E0C}"/>
              </a:ext>
            </a:extLst>
          </p:cNvPr>
          <p:cNvSpPr>
            <a:spLocks noGrp="1"/>
          </p:cNvSpPr>
          <p:nvPr>
            <p:ph type="sldNum" sz="quarter" idx="11"/>
          </p:nvPr>
        </p:nvSpPr>
        <p:spPr/>
        <p:txBody>
          <a:bodyPr/>
          <a:lstStyle>
            <a:lvl1pPr>
              <a:defRPr/>
            </a:lvl1pPr>
          </a:lstStyle>
          <a:p>
            <a:pPr>
              <a:defRPr/>
            </a:pPr>
            <a:fld id="{94E0A6B8-DA9D-4B8D-895D-5FCD4DD918CF}" type="slidenum">
              <a:rPr lang="en-GB" altLang="en-US"/>
              <a:pPr>
                <a:defRPr/>
              </a:pPr>
              <a:t>‹#›</a:t>
            </a:fld>
            <a:endParaRPr lang="en-GB" altLang="en-US"/>
          </a:p>
        </p:txBody>
      </p:sp>
    </p:spTree>
    <p:extLst>
      <p:ext uri="{BB962C8B-B14F-4D97-AF65-F5344CB8AC3E}">
        <p14:creationId xmlns:p14="http://schemas.microsoft.com/office/powerpoint/2010/main" val="660314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45D73968-E418-4D94-9B8A-032D839683C6}"/>
              </a:ext>
            </a:extLst>
          </p:cNvPr>
          <p:cNvSpPr>
            <a:spLocks noGrp="1"/>
          </p:cNvSpPr>
          <p:nvPr>
            <p:ph type="dt" sz="half" idx="10"/>
          </p:nvPr>
        </p:nvSpPr>
        <p:spPr/>
        <p:txBody>
          <a:bodyPr/>
          <a:lstStyle>
            <a:lvl1pPr>
              <a:defRPr/>
            </a:lvl1pPr>
          </a:lstStyle>
          <a:p>
            <a:pPr>
              <a:defRPr/>
            </a:pPr>
            <a:fld id="{2E22D1C0-EA1F-4F8B-8785-B07BF54BD0F9}" type="datetime1">
              <a:rPr lang="en-GB" altLang="en-US"/>
              <a:pPr>
                <a:defRPr/>
              </a:pPr>
              <a:t>07/01/2019</a:t>
            </a:fld>
            <a:endParaRPr lang="en-GB" altLang="en-US"/>
          </a:p>
        </p:txBody>
      </p:sp>
      <p:sp>
        <p:nvSpPr>
          <p:cNvPr id="4" name="Slide Number Placeholder 5">
            <a:extLst>
              <a:ext uri="{FF2B5EF4-FFF2-40B4-BE49-F238E27FC236}">
                <a16:creationId xmlns:a16="http://schemas.microsoft.com/office/drawing/2014/main" id="{99C47B18-E0DD-4E5D-98B6-8ADAF7FC3F9E}"/>
              </a:ext>
            </a:extLst>
          </p:cNvPr>
          <p:cNvSpPr>
            <a:spLocks noGrp="1"/>
          </p:cNvSpPr>
          <p:nvPr>
            <p:ph type="sldNum" sz="quarter" idx="11"/>
          </p:nvPr>
        </p:nvSpPr>
        <p:spPr/>
        <p:txBody>
          <a:bodyPr/>
          <a:lstStyle>
            <a:lvl1pPr>
              <a:defRPr/>
            </a:lvl1pPr>
          </a:lstStyle>
          <a:p>
            <a:pPr>
              <a:defRPr/>
            </a:pPr>
            <a:fld id="{BCCDFD50-638D-4B7D-8CA4-BA6FE506198A}" type="slidenum">
              <a:rPr lang="en-GB" altLang="en-US"/>
              <a:pPr>
                <a:defRPr/>
              </a:pPr>
              <a:t>‹#›</a:t>
            </a:fld>
            <a:endParaRPr lang="en-GB" altLang="en-US"/>
          </a:p>
        </p:txBody>
      </p:sp>
    </p:spTree>
    <p:extLst>
      <p:ext uri="{BB962C8B-B14F-4D97-AF65-F5344CB8AC3E}">
        <p14:creationId xmlns:p14="http://schemas.microsoft.com/office/powerpoint/2010/main" val="33999139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4C742947-4F5D-4204-A97C-9D9B8E91FB18}"/>
              </a:ext>
            </a:extLst>
          </p:cNvPr>
          <p:cNvSpPr>
            <a:spLocks noGrp="1"/>
          </p:cNvSpPr>
          <p:nvPr>
            <p:ph type="dt" sz="half" idx="10"/>
          </p:nvPr>
        </p:nvSpPr>
        <p:spPr/>
        <p:txBody>
          <a:bodyPr/>
          <a:lstStyle>
            <a:lvl1pPr>
              <a:defRPr/>
            </a:lvl1pPr>
          </a:lstStyle>
          <a:p>
            <a:pPr>
              <a:defRPr/>
            </a:pPr>
            <a:fld id="{47C9B511-EA7C-47B7-97E3-4B5B1A80CF69}" type="datetime1">
              <a:rPr lang="en-GB" altLang="en-US"/>
              <a:pPr>
                <a:defRPr/>
              </a:pPr>
              <a:t>07/01/2019</a:t>
            </a:fld>
            <a:endParaRPr lang="en-GB" altLang="en-US"/>
          </a:p>
        </p:txBody>
      </p:sp>
      <p:sp>
        <p:nvSpPr>
          <p:cNvPr id="3" name="Slide Number Placeholder 5">
            <a:extLst>
              <a:ext uri="{FF2B5EF4-FFF2-40B4-BE49-F238E27FC236}">
                <a16:creationId xmlns:a16="http://schemas.microsoft.com/office/drawing/2014/main" id="{345FF0DB-E84C-4DAD-9D73-795846A0546D}"/>
              </a:ext>
            </a:extLst>
          </p:cNvPr>
          <p:cNvSpPr>
            <a:spLocks noGrp="1"/>
          </p:cNvSpPr>
          <p:nvPr>
            <p:ph type="sldNum" sz="quarter" idx="11"/>
          </p:nvPr>
        </p:nvSpPr>
        <p:spPr/>
        <p:txBody>
          <a:bodyPr/>
          <a:lstStyle>
            <a:lvl1pPr>
              <a:defRPr/>
            </a:lvl1pPr>
          </a:lstStyle>
          <a:p>
            <a:pPr>
              <a:defRPr/>
            </a:pPr>
            <a:fld id="{CD5821EE-AFC6-47E5-BF66-66E4B21DAC71}" type="slidenum">
              <a:rPr lang="en-GB" altLang="en-US"/>
              <a:pPr>
                <a:defRPr/>
              </a:pPr>
              <a:t>‹#›</a:t>
            </a:fld>
            <a:endParaRPr lang="en-GB" altLang="en-US"/>
          </a:p>
        </p:txBody>
      </p:sp>
    </p:spTree>
    <p:extLst>
      <p:ext uri="{BB962C8B-B14F-4D97-AF65-F5344CB8AC3E}">
        <p14:creationId xmlns:p14="http://schemas.microsoft.com/office/powerpoint/2010/main" val="13133622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46047277-E28E-478C-8847-F7A5E45662A5}"/>
              </a:ext>
            </a:extLst>
          </p:cNvPr>
          <p:cNvSpPr>
            <a:spLocks noGrp="1"/>
          </p:cNvSpPr>
          <p:nvPr>
            <p:ph type="dt" sz="half" idx="10"/>
          </p:nvPr>
        </p:nvSpPr>
        <p:spPr/>
        <p:txBody>
          <a:bodyPr/>
          <a:lstStyle>
            <a:lvl1pPr>
              <a:defRPr/>
            </a:lvl1pPr>
          </a:lstStyle>
          <a:p>
            <a:pPr>
              <a:defRPr/>
            </a:pPr>
            <a:fld id="{48487C5A-1B21-445F-A5EA-4485B0FC1EAF}" type="datetime1">
              <a:rPr lang="en-GB" altLang="en-US"/>
              <a:pPr>
                <a:defRPr/>
              </a:pPr>
              <a:t>07/01/2019</a:t>
            </a:fld>
            <a:endParaRPr lang="en-GB" altLang="en-US"/>
          </a:p>
        </p:txBody>
      </p:sp>
      <p:sp>
        <p:nvSpPr>
          <p:cNvPr id="6" name="Slide Number Placeholder 5">
            <a:extLst>
              <a:ext uri="{FF2B5EF4-FFF2-40B4-BE49-F238E27FC236}">
                <a16:creationId xmlns:a16="http://schemas.microsoft.com/office/drawing/2014/main" id="{7C6F7CBF-E1F4-4489-88D3-9E19A646DD22}"/>
              </a:ext>
            </a:extLst>
          </p:cNvPr>
          <p:cNvSpPr>
            <a:spLocks noGrp="1"/>
          </p:cNvSpPr>
          <p:nvPr>
            <p:ph type="sldNum" sz="quarter" idx="11"/>
          </p:nvPr>
        </p:nvSpPr>
        <p:spPr/>
        <p:txBody>
          <a:bodyPr/>
          <a:lstStyle>
            <a:lvl1pPr>
              <a:defRPr/>
            </a:lvl1pPr>
          </a:lstStyle>
          <a:p>
            <a:pPr>
              <a:defRPr/>
            </a:pPr>
            <a:fld id="{07B02990-287C-41FC-9BF8-A67E112CA0AB}" type="slidenum">
              <a:rPr lang="en-GB" altLang="en-US"/>
              <a:pPr>
                <a:defRPr/>
              </a:pPr>
              <a:t>‹#›</a:t>
            </a:fld>
            <a:endParaRPr lang="en-GB" altLang="en-US"/>
          </a:p>
        </p:txBody>
      </p:sp>
    </p:spTree>
    <p:extLst>
      <p:ext uri="{BB962C8B-B14F-4D97-AF65-F5344CB8AC3E}">
        <p14:creationId xmlns:p14="http://schemas.microsoft.com/office/powerpoint/2010/main" val="21820591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239C6C6D-18BD-439C-8BC7-EDE5541F6F01}"/>
              </a:ext>
            </a:extLst>
          </p:cNvPr>
          <p:cNvSpPr>
            <a:spLocks noGrp="1"/>
          </p:cNvSpPr>
          <p:nvPr>
            <p:ph type="dt" sz="half" idx="10"/>
          </p:nvPr>
        </p:nvSpPr>
        <p:spPr/>
        <p:txBody>
          <a:bodyPr/>
          <a:lstStyle>
            <a:lvl1pPr>
              <a:defRPr/>
            </a:lvl1pPr>
          </a:lstStyle>
          <a:p>
            <a:pPr>
              <a:defRPr/>
            </a:pPr>
            <a:fld id="{B9188D40-EA84-4741-A93C-333A7A4EA90F}" type="datetime1">
              <a:rPr lang="en-GB" altLang="en-US"/>
              <a:pPr>
                <a:defRPr/>
              </a:pPr>
              <a:t>07/01/2019</a:t>
            </a:fld>
            <a:endParaRPr lang="en-GB" altLang="en-US"/>
          </a:p>
        </p:txBody>
      </p:sp>
      <p:sp>
        <p:nvSpPr>
          <p:cNvPr id="6" name="Slide Number Placeholder 5">
            <a:extLst>
              <a:ext uri="{FF2B5EF4-FFF2-40B4-BE49-F238E27FC236}">
                <a16:creationId xmlns:a16="http://schemas.microsoft.com/office/drawing/2014/main" id="{035AFCA5-C958-4CD4-AD11-13B5F0553BEB}"/>
              </a:ext>
            </a:extLst>
          </p:cNvPr>
          <p:cNvSpPr>
            <a:spLocks noGrp="1"/>
          </p:cNvSpPr>
          <p:nvPr>
            <p:ph type="sldNum" sz="quarter" idx="11"/>
          </p:nvPr>
        </p:nvSpPr>
        <p:spPr/>
        <p:txBody>
          <a:bodyPr/>
          <a:lstStyle>
            <a:lvl1pPr>
              <a:defRPr/>
            </a:lvl1pPr>
          </a:lstStyle>
          <a:p>
            <a:pPr>
              <a:defRPr/>
            </a:pPr>
            <a:fld id="{F657F800-730A-4389-AB21-8BF89553559F}" type="slidenum">
              <a:rPr lang="en-GB" altLang="en-US"/>
              <a:pPr>
                <a:defRPr/>
              </a:pPr>
              <a:t>‹#›</a:t>
            </a:fld>
            <a:endParaRPr lang="en-GB" altLang="en-US"/>
          </a:p>
        </p:txBody>
      </p:sp>
    </p:spTree>
    <p:extLst>
      <p:ext uri="{BB962C8B-B14F-4D97-AF65-F5344CB8AC3E}">
        <p14:creationId xmlns:p14="http://schemas.microsoft.com/office/powerpoint/2010/main" val="38800414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946E4D-DD66-45A3-B080-3ADF58A43F7D}"/>
              </a:ext>
            </a:extLst>
          </p:cNvPr>
          <p:cNvSpPr>
            <a:spLocks noGrp="1"/>
          </p:cNvSpPr>
          <p:nvPr>
            <p:ph type="dt" sz="half" idx="10"/>
          </p:nvPr>
        </p:nvSpPr>
        <p:spPr/>
        <p:txBody>
          <a:bodyPr/>
          <a:lstStyle>
            <a:lvl1pPr>
              <a:defRPr/>
            </a:lvl1pPr>
          </a:lstStyle>
          <a:p>
            <a:pPr>
              <a:defRPr/>
            </a:pPr>
            <a:fld id="{A3A90FD6-5905-4EA8-AD06-91B3123ED931}" type="datetime1">
              <a:rPr lang="en-GB" altLang="en-US"/>
              <a:pPr>
                <a:defRPr/>
              </a:pPr>
              <a:t>07/01/2019</a:t>
            </a:fld>
            <a:endParaRPr lang="en-GB" altLang="en-US"/>
          </a:p>
        </p:txBody>
      </p:sp>
      <p:sp>
        <p:nvSpPr>
          <p:cNvPr id="5" name="Slide Number Placeholder 5">
            <a:extLst>
              <a:ext uri="{FF2B5EF4-FFF2-40B4-BE49-F238E27FC236}">
                <a16:creationId xmlns:a16="http://schemas.microsoft.com/office/drawing/2014/main" id="{F6B36D09-EA00-43E6-96AB-021BA89D990C}"/>
              </a:ext>
            </a:extLst>
          </p:cNvPr>
          <p:cNvSpPr>
            <a:spLocks noGrp="1"/>
          </p:cNvSpPr>
          <p:nvPr>
            <p:ph type="sldNum" sz="quarter" idx="11"/>
          </p:nvPr>
        </p:nvSpPr>
        <p:spPr/>
        <p:txBody>
          <a:bodyPr/>
          <a:lstStyle>
            <a:lvl1pPr>
              <a:defRPr/>
            </a:lvl1pPr>
          </a:lstStyle>
          <a:p>
            <a:pPr>
              <a:defRPr/>
            </a:pPr>
            <a:fld id="{238FE9CA-6F00-4071-81A8-4EBE4EFA0F40}" type="slidenum">
              <a:rPr lang="en-GB" altLang="en-US"/>
              <a:pPr>
                <a:defRPr/>
              </a:pPr>
              <a:t>‹#›</a:t>
            </a:fld>
            <a:endParaRPr lang="en-GB" altLang="en-US"/>
          </a:p>
        </p:txBody>
      </p:sp>
    </p:spTree>
    <p:extLst>
      <p:ext uri="{BB962C8B-B14F-4D97-AF65-F5344CB8AC3E}">
        <p14:creationId xmlns:p14="http://schemas.microsoft.com/office/powerpoint/2010/main" val="26787413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094065-F68E-4E09-9865-3DBEAFE44871}"/>
              </a:ext>
            </a:extLst>
          </p:cNvPr>
          <p:cNvSpPr>
            <a:spLocks noGrp="1"/>
          </p:cNvSpPr>
          <p:nvPr>
            <p:ph type="dt" sz="half" idx="10"/>
          </p:nvPr>
        </p:nvSpPr>
        <p:spPr/>
        <p:txBody>
          <a:bodyPr/>
          <a:lstStyle>
            <a:lvl1pPr>
              <a:defRPr/>
            </a:lvl1pPr>
          </a:lstStyle>
          <a:p>
            <a:pPr>
              <a:defRPr/>
            </a:pPr>
            <a:fld id="{5FC6DEAE-81AF-4D2F-BBD0-D85B4251B949}" type="datetime1">
              <a:rPr lang="en-GB" altLang="en-US"/>
              <a:pPr>
                <a:defRPr/>
              </a:pPr>
              <a:t>07/01/2019</a:t>
            </a:fld>
            <a:endParaRPr lang="en-GB" altLang="en-US"/>
          </a:p>
        </p:txBody>
      </p:sp>
      <p:sp>
        <p:nvSpPr>
          <p:cNvPr id="5" name="Slide Number Placeholder 5">
            <a:extLst>
              <a:ext uri="{FF2B5EF4-FFF2-40B4-BE49-F238E27FC236}">
                <a16:creationId xmlns:a16="http://schemas.microsoft.com/office/drawing/2014/main" id="{9C3D29A6-4BB7-4C3A-A58F-565A794C301F}"/>
              </a:ext>
            </a:extLst>
          </p:cNvPr>
          <p:cNvSpPr>
            <a:spLocks noGrp="1"/>
          </p:cNvSpPr>
          <p:nvPr>
            <p:ph type="sldNum" sz="quarter" idx="11"/>
          </p:nvPr>
        </p:nvSpPr>
        <p:spPr/>
        <p:txBody>
          <a:bodyPr/>
          <a:lstStyle>
            <a:lvl1pPr>
              <a:defRPr/>
            </a:lvl1pPr>
          </a:lstStyle>
          <a:p>
            <a:pPr>
              <a:defRPr/>
            </a:pPr>
            <a:fld id="{5179077C-C058-415F-A9A2-BF6E8D9D1A4E}" type="slidenum">
              <a:rPr lang="en-GB" altLang="en-US"/>
              <a:pPr>
                <a:defRPr/>
              </a:pPr>
              <a:t>‹#›</a:t>
            </a:fld>
            <a:endParaRPr lang="en-GB" altLang="en-US"/>
          </a:p>
        </p:txBody>
      </p:sp>
    </p:spTree>
    <p:extLst>
      <p:ext uri="{BB962C8B-B14F-4D97-AF65-F5344CB8AC3E}">
        <p14:creationId xmlns:p14="http://schemas.microsoft.com/office/powerpoint/2010/main" val="15038163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801D05D9-85EE-4CA6-B1FE-52A2A35F53D8}"/>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5AA63280-4E75-4EE4-9174-627D188C2A16}"/>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FAF70A52-E04C-4984-8F0A-92FD0EB7E3E1}"/>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9B12514-B2BD-43EE-BCBD-7E23DB886ACD}" type="datetime1">
              <a:rPr lang="en-GB" altLang="en-US"/>
              <a:pPr>
                <a:defRPr/>
              </a:pPr>
              <a:t>07/01/2019</a:t>
            </a:fld>
            <a:endParaRPr lang="en-GB" altLang="en-US"/>
          </a:p>
        </p:txBody>
      </p:sp>
      <p:sp>
        <p:nvSpPr>
          <p:cNvPr id="6" name="Slide Number Placeholder 5">
            <a:extLst>
              <a:ext uri="{FF2B5EF4-FFF2-40B4-BE49-F238E27FC236}">
                <a16:creationId xmlns:a16="http://schemas.microsoft.com/office/drawing/2014/main" id="{1CA088D9-18CB-45E8-8513-B5E739104FEB}"/>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99394249-8463-4BC8-8578-8F2970A0B96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43" r:id="rId1"/>
    <p:sldLayoutId id="2147483944" r:id="rId2"/>
    <p:sldLayoutId id="2147483934" r:id="rId3"/>
    <p:sldLayoutId id="2147483935" r:id="rId4"/>
    <p:sldLayoutId id="2147483936" r:id="rId5"/>
    <p:sldLayoutId id="2147483937" r:id="rId6"/>
    <p:sldLayoutId id="2147483938" r:id="rId7"/>
    <p:sldLayoutId id="2147483939" r:id="rId8"/>
    <p:sldLayoutId id="2147483940" r:id="rId9"/>
    <p:sldLayoutId id="2147483941" r:id="rId10"/>
    <p:sldLayoutId id="2147483942" r:id="rId11"/>
  </p:sldLayoutIdLst>
  <p:hf sldNum="0" hd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livestrong.com/article/267910-what-is-the-family-impact-on-early-childhood-developmen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8DA32E8A-5DB2-4AA4-AA5A-9D6420CF51C9}"/>
              </a:ext>
            </a:extLst>
          </p:cNvPr>
          <p:cNvSpPr>
            <a:spLocks noGrp="1"/>
          </p:cNvSpPr>
          <p:nvPr>
            <p:ph type="title"/>
          </p:nvPr>
        </p:nvSpPr>
        <p:spPr>
          <a:xfrm>
            <a:off x="457200" y="188913"/>
            <a:ext cx="8229600" cy="1143000"/>
          </a:xfrm>
        </p:spPr>
        <p:txBody>
          <a:bodyPr/>
          <a:lstStyle/>
          <a:p>
            <a:r>
              <a:rPr lang="en-GB" altLang="en-US" b="1"/>
              <a:t>BUSINESS PLAN</a:t>
            </a:r>
          </a:p>
        </p:txBody>
      </p:sp>
      <p:sp>
        <p:nvSpPr>
          <p:cNvPr id="6147" name="Subtitle 2">
            <a:extLst>
              <a:ext uri="{FF2B5EF4-FFF2-40B4-BE49-F238E27FC236}">
                <a16:creationId xmlns:a16="http://schemas.microsoft.com/office/drawing/2014/main" id="{DFF9AAD1-A0E4-41E9-85C5-C54A68C04797}"/>
              </a:ext>
            </a:extLst>
          </p:cNvPr>
          <p:cNvSpPr>
            <a:spLocks noGrp="1"/>
          </p:cNvSpPr>
          <p:nvPr>
            <p:ph idx="1"/>
          </p:nvPr>
        </p:nvSpPr>
        <p:spPr>
          <a:xfrm>
            <a:off x="539750" y="1457325"/>
            <a:ext cx="8229600" cy="2043683"/>
          </a:xfrm>
        </p:spPr>
        <p:txBody>
          <a:bodyPr/>
          <a:lstStyle/>
          <a:p>
            <a:pPr eaLnBrk="1" hangingPunct="1">
              <a:buFont typeface="Arial" panose="020B0604020202020204" pitchFamily="34" charset="0"/>
              <a:buNone/>
            </a:pPr>
            <a:r>
              <a:rPr lang="en-GB" altLang="en-US" sz="1100" dirty="0" smtClean="0"/>
              <a:t>UNIVERSAL STAY AND PLAY</a:t>
            </a:r>
          </a:p>
          <a:p>
            <a:pPr eaLnBrk="1" hangingPunct="1">
              <a:buFont typeface="Arial" panose="020B0604020202020204" pitchFamily="34" charset="0"/>
              <a:buNone/>
            </a:pPr>
            <a:endParaRPr lang="en-GB" altLang="en-US" sz="1100" dirty="0" smtClean="0"/>
          </a:p>
          <a:p>
            <a:pPr eaLnBrk="1" hangingPunct="1">
              <a:buNone/>
            </a:pPr>
            <a:r>
              <a:rPr lang="en-GB" altLang="en-US" sz="1100" dirty="0" smtClean="0"/>
              <a:t>GROUP</a:t>
            </a:r>
            <a:r>
              <a:rPr lang="en-GB" altLang="en-US" sz="1100" dirty="0"/>
              <a:t>: </a:t>
            </a:r>
            <a:endParaRPr lang="en-GB" altLang="en-US" sz="1100" dirty="0" smtClean="0"/>
          </a:p>
          <a:p>
            <a:pPr eaLnBrk="1" hangingPunct="1">
              <a:buNone/>
            </a:pPr>
            <a:r>
              <a:rPr lang="en-GB" altLang="en-US" sz="1100" dirty="0" smtClean="0"/>
              <a:t>RIFNA </a:t>
            </a:r>
            <a:r>
              <a:rPr lang="en-GB" altLang="en-US" sz="1100" dirty="0"/>
              <a:t>BEGUM 1713342</a:t>
            </a:r>
          </a:p>
          <a:p>
            <a:pPr eaLnBrk="1" hangingPunct="1">
              <a:buNone/>
            </a:pPr>
            <a:r>
              <a:rPr lang="en-GB" altLang="en-US" sz="1100" dirty="0"/>
              <a:t>REHANA BIBI 1713117</a:t>
            </a:r>
          </a:p>
          <a:p>
            <a:pPr eaLnBrk="1" hangingPunct="1">
              <a:buNone/>
            </a:pPr>
            <a:r>
              <a:rPr lang="en-GB" altLang="en-US" sz="1100" dirty="0"/>
              <a:t>FULBAN BIBI 1714121</a:t>
            </a:r>
          </a:p>
          <a:p>
            <a:pPr eaLnBrk="1" hangingPunct="1">
              <a:buNone/>
            </a:pPr>
            <a:r>
              <a:rPr lang="en-GB" altLang="en-US" sz="1100" dirty="0"/>
              <a:t>JAMES SAHONTA 1715427</a:t>
            </a:r>
          </a:p>
          <a:p>
            <a:pPr eaLnBrk="1" hangingPunct="1">
              <a:buNone/>
            </a:pPr>
            <a:r>
              <a:rPr lang="en-GB" altLang="en-US" sz="1100" dirty="0"/>
              <a:t>DAVINA THOMAS </a:t>
            </a:r>
            <a:r>
              <a:rPr lang="en-GB" altLang="en-US" sz="1100" dirty="0" smtClean="0"/>
              <a:t>1713946</a:t>
            </a:r>
          </a:p>
          <a:p>
            <a:pPr eaLnBrk="1" hangingPunct="1">
              <a:buNone/>
            </a:pPr>
            <a:endParaRPr lang="en-GB" altLang="en-US" sz="1100" dirty="0" smtClean="0"/>
          </a:p>
          <a:p>
            <a:pPr eaLnBrk="1" hangingPunct="1">
              <a:buNone/>
            </a:pPr>
            <a:r>
              <a:rPr lang="en-GB" altLang="en-US" sz="1100" dirty="0" smtClean="0"/>
              <a:t>LECTURER: DOREEN NYAH</a:t>
            </a:r>
            <a:endParaRPr lang="en-GB" altLang="en-US" sz="1100" dirty="0"/>
          </a:p>
          <a:p>
            <a:pPr eaLnBrk="1" hangingPunct="1">
              <a:buFont typeface="Arial" panose="020B0604020202020204" pitchFamily="34" charset="0"/>
              <a:buNone/>
            </a:pPr>
            <a:endParaRPr lang="en-GB" altLang="en-US" sz="2400" dirty="0"/>
          </a:p>
        </p:txBody>
      </p:sp>
      <p:sp>
        <p:nvSpPr>
          <p:cNvPr id="4" name="Date Placeholder 3">
            <a:extLst>
              <a:ext uri="{FF2B5EF4-FFF2-40B4-BE49-F238E27FC236}">
                <a16:creationId xmlns:a16="http://schemas.microsoft.com/office/drawing/2014/main" id="{109843B8-E41C-4FE6-9ECB-4DD3EE242A10}"/>
              </a:ext>
            </a:extLst>
          </p:cNvPr>
          <p:cNvSpPr>
            <a:spLocks noGrp="1"/>
          </p:cNvSpPr>
          <p:nvPr>
            <p:ph type="dt" sz="quarter" idx="10"/>
          </p:nvPr>
        </p:nvSpPr>
        <p:spPr/>
        <p:txBody>
          <a:bodyPr/>
          <a:lstStyle/>
          <a:p>
            <a:pPr>
              <a:defRPr/>
            </a:pPr>
            <a:fld id="{73B07335-0E4B-4830-9DA1-499DF5ED18FC}" type="datetime1">
              <a:rPr lang="en-GB" altLang="en-US"/>
              <a:pPr>
                <a:defRPr/>
              </a:pPr>
              <a:t>07/01/2019</a:t>
            </a:fld>
            <a:endParaRPr lang="en-GB" altLang="en-US"/>
          </a:p>
        </p:txBody>
      </p:sp>
      <p:pic>
        <p:nvPicPr>
          <p:cNvPr id="6149" name="Picture 1">
            <a:extLst>
              <a:ext uri="{FF2B5EF4-FFF2-40B4-BE49-F238E27FC236}">
                <a16:creationId xmlns:a16="http://schemas.microsoft.com/office/drawing/2014/main" id="{8756414D-01CC-4C61-A255-232F4DBFF68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73125" y="3933056"/>
            <a:ext cx="7561263" cy="16565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altLang="en-US" sz="3600" b="1" i="1"/>
              <a:t>Executive Summary</a:t>
            </a:r>
            <a:endParaRPr lang="en-GB" altLang="en-US" sz="3600"/>
          </a:p>
        </p:txBody>
      </p:sp>
      <p:sp>
        <p:nvSpPr>
          <p:cNvPr id="7171" name="Rectangle 3">
            <a:extLst>
              <a:ext uri="{FF2B5EF4-FFF2-40B4-BE49-F238E27FC236}">
                <a16:creationId xmlns:a16="http://schemas.microsoft.com/office/drawing/2014/main" id="{BFF85E77-D367-42C1-BDA9-AD01E8E287ED}"/>
              </a:ext>
            </a:extLst>
          </p:cNvPr>
          <p:cNvSpPr>
            <a:spLocks noGrp="1"/>
          </p:cNvSpPr>
          <p:nvPr>
            <p:ph idx="1"/>
          </p:nvPr>
        </p:nvSpPr>
        <p:spPr>
          <a:xfrm>
            <a:off x="463550" y="1470025"/>
            <a:ext cx="8229600" cy="3916363"/>
          </a:xfrm>
        </p:spPr>
        <p:txBody>
          <a:bodyPr/>
          <a:lstStyle/>
          <a:p>
            <a:pPr eaLnBrk="1" hangingPunct="1">
              <a:buFontTx/>
              <a:buNone/>
            </a:pPr>
            <a:endParaRPr lang="en-GB" altLang="en-US" sz="1400" dirty="0" smtClean="0"/>
          </a:p>
          <a:p>
            <a:pPr eaLnBrk="1" hangingPunct="1">
              <a:buFontTx/>
              <a:buNone/>
            </a:pPr>
            <a:endParaRPr lang="en-GB" altLang="en-US" sz="1400" dirty="0"/>
          </a:p>
          <a:p>
            <a:pPr eaLnBrk="1" hangingPunct="1">
              <a:buFontTx/>
              <a:buNone/>
            </a:pPr>
            <a:endParaRPr lang="en-GB" altLang="en-US" sz="1400" dirty="0" smtClean="0"/>
          </a:p>
          <a:p>
            <a:pPr eaLnBrk="1" hangingPunct="1">
              <a:buFontTx/>
              <a:buNone/>
            </a:pPr>
            <a:r>
              <a:rPr lang="en-GB" altLang="en-US" sz="1400" dirty="0"/>
              <a:t> </a:t>
            </a:r>
            <a:r>
              <a:rPr lang="en-GB" altLang="en-US" sz="1400" dirty="0" smtClean="0"/>
              <a:t>        With </a:t>
            </a:r>
            <a:r>
              <a:rPr lang="en-GB" altLang="en-US" sz="1400" dirty="0"/>
              <a:t>a strong and growing demand for further or higher education, we believe that it is now essential to provide the facilities to meet the demands of our community in order to grow a strong support from our economic system. </a:t>
            </a:r>
            <a:endParaRPr lang="en-GB" altLang="en-US" sz="1400" dirty="0" smtClean="0"/>
          </a:p>
          <a:p>
            <a:pPr eaLnBrk="1" hangingPunct="1">
              <a:buFontTx/>
              <a:buNone/>
            </a:pPr>
            <a:endParaRPr lang="en-GB" altLang="en-US" sz="1200" dirty="0" smtClean="0"/>
          </a:p>
          <a:p>
            <a:pPr eaLnBrk="1" hangingPunct="1">
              <a:buFontTx/>
              <a:buNone/>
            </a:pPr>
            <a:r>
              <a:rPr lang="en-GB" altLang="en-US" sz="1200" dirty="0"/>
              <a:t> </a:t>
            </a:r>
            <a:r>
              <a:rPr lang="en-GB" altLang="en-US" sz="1200" dirty="0" smtClean="0"/>
              <a:t>          MISSION </a:t>
            </a:r>
            <a:r>
              <a:rPr lang="en-GB" altLang="en-US" sz="1200" dirty="0"/>
              <a:t>STATEMENT</a:t>
            </a:r>
          </a:p>
          <a:p>
            <a:pPr eaLnBrk="1" hangingPunct="1">
              <a:buFontTx/>
              <a:buNone/>
            </a:pPr>
            <a:r>
              <a:rPr lang="en-GB" altLang="en-US" sz="1200" dirty="0" smtClean="0"/>
              <a:t>           Our </a:t>
            </a:r>
            <a:r>
              <a:rPr lang="en-GB" altLang="en-US" sz="1200" dirty="0"/>
              <a:t>mission is to enable parents access to higher education by providing a flexible service which will assist with the requirements of childcare, minimising the barriers faced for </a:t>
            </a:r>
            <a:r>
              <a:rPr lang="en-GB" altLang="en-US" sz="1200" dirty="0" smtClean="0"/>
              <a:t>parents </a:t>
            </a:r>
            <a:r>
              <a:rPr lang="en-GB" altLang="en-US" sz="1200" dirty="0"/>
              <a:t>who wish to enter or continue in further education</a:t>
            </a:r>
            <a:r>
              <a:rPr lang="en-GB" altLang="en-US" sz="1200" dirty="0" smtClean="0"/>
              <a:t>.</a:t>
            </a:r>
          </a:p>
          <a:p>
            <a:pPr eaLnBrk="1" hangingPunct="1">
              <a:buFontTx/>
              <a:buNone/>
            </a:pPr>
            <a:endParaRPr lang="en-GB" altLang="en-US" sz="1200" dirty="0"/>
          </a:p>
          <a:p>
            <a:pPr eaLnBrk="1" hangingPunct="1">
              <a:buFontTx/>
              <a:buNone/>
            </a:pPr>
            <a:r>
              <a:rPr lang="en-GB" altLang="en-US" sz="1200" dirty="0" smtClean="0"/>
              <a:t>            VISION </a:t>
            </a:r>
            <a:endParaRPr lang="en-GB" altLang="en-US" sz="1200" dirty="0"/>
          </a:p>
          <a:p>
            <a:pPr eaLnBrk="1" hangingPunct="1">
              <a:buFontTx/>
              <a:buNone/>
            </a:pPr>
            <a:r>
              <a:rPr lang="en-GB" altLang="en-US" sz="1200" dirty="0" smtClean="0"/>
              <a:t>           Maximising </a:t>
            </a:r>
            <a:r>
              <a:rPr lang="en-GB" altLang="en-US" sz="1200" dirty="0"/>
              <a:t>and creating professional opportunities for our future generation</a:t>
            </a:r>
          </a:p>
          <a:p>
            <a:pPr eaLnBrk="1" hangingPunct="1">
              <a:buFontTx/>
              <a:buNone/>
            </a:pPr>
            <a:endParaRPr lang="en-GB" altLang="en-US" sz="1400" dirty="0"/>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07/01/2019</a:t>
            </a:fld>
            <a:endParaRPr lang="en-GB"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457200" y="157163"/>
            <a:ext cx="8229600" cy="922337"/>
          </a:xfrm>
        </p:spPr>
        <p:txBody>
          <a:bodyPr/>
          <a:lstStyle/>
          <a:p>
            <a:pPr eaLnBrk="1" hangingPunct="1"/>
            <a:r>
              <a:rPr lang="en-GB" altLang="en-US" sz="3600" b="1" i="1"/>
              <a:t>Business / Company Overview</a:t>
            </a:r>
            <a:endParaRPr lang="en-GB" altLang="en-US" sz="3600" b="1"/>
          </a:p>
        </p:txBody>
      </p:sp>
      <p:sp>
        <p:nvSpPr>
          <p:cNvPr id="9219" name="Rectangle 3">
            <a:extLst>
              <a:ext uri="{FF2B5EF4-FFF2-40B4-BE49-F238E27FC236}">
                <a16:creationId xmlns:a16="http://schemas.microsoft.com/office/drawing/2014/main" id="{EDD6FDD8-03F3-4F96-9979-762D8609EA45}"/>
              </a:ext>
            </a:extLst>
          </p:cNvPr>
          <p:cNvSpPr>
            <a:spLocks noGrp="1"/>
          </p:cNvSpPr>
          <p:nvPr>
            <p:ph idx="1"/>
          </p:nvPr>
        </p:nvSpPr>
        <p:spPr>
          <a:xfrm>
            <a:off x="457200" y="1398588"/>
            <a:ext cx="8229600" cy="4060825"/>
          </a:xfrm>
        </p:spPr>
        <p:txBody>
          <a:bodyPr/>
          <a:lstStyle/>
          <a:p>
            <a:pPr eaLnBrk="1" hangingPunct="1">
              <a:buFontTx/>
              <a:buNone/>
            </a:pPr>
            <a:r>
              <a:rPr lang="en-GB" altLang="en-US" sz="1200" dirty="0" smtClean="0"/>
              <a:t>           </a:t>
            </a:r>
          </a:p>
          <a:p>
            <a:pPr eaLnBrk="1" hangingPunct="1">
              <a:buFontTx/>
              <a:buNone/>
            </a:pPr>
            <a:endParaRPr lang="en-GB" altLang="en-US" sz="1200" dirty="0"/>
          </a:p>
          <a:p>
            <a:pPr eaLnBrk="1" hangingPunct="1">
              <a:buFontTx/>
              <a:buNone/>
            </a:pPr>
            <a:endParaRPr lang="en-GB" altLang="en-US" sz="1200" dirty="0" smtClean="0"/>
          </a:p>
          <a:p>
            <a:pPr eaLnBrk="1" hangingPunct="1">
              <a:buFontTx/>
              <a:buNone/>
            </a:pPr>
            <a:endParaRPr lang="en-GB" altLang="en-US" sz="1200" dirty="0"/>
          </a:p>
          <a:p>
            <a:pPr eaLnBrk="1" hangingPunct="1">
              <a:buFontTx/>
              <a:buNone/>
            </a:pPr>
            <a:r>
              <a:rPr lang="en-GB" altLang="en-US" sz="1200" dirty="0" smtClean="0"/>
              <a:t>           From </a:t>
            </a:r>
            <a:r>
              <a:rPr lang="en-GB" altLang="en-US" sz="1200" dirty="0"/>
              <a:t>Two years to Four years of age, this particular stay and play service has been designed to promote access to higher education for parents who wish to return to further studies without the worrying pressures of childcare. The service will run throughout universities who would like to support our education system. A service run during term time. The service aims to promote an early academic introduction to young learners during the term timetable whilst giving parents the freedom to study.</a:t>
            </a:r>
          </a:p>
        </p:txBody>
      </p:sp>
      <p:sp>
        <p:nvSpPr>
          <p:cNvPr id="4" name="Date Placeholder 3">
            <a:extLst>
              <a:ext uri="{FF2B5EF4-FFF2-40B4-BE49-F238E27FC236}">
                <a16:creationId xmlns:a16="http://schemas.microsoft.com/office/drawing/2014/main" id="{59573BC9-7671-425D-A655-96F21B5CF192}"/>
              </a:ext>
            </a:extLst>
          </p:cNvPr>
          <p:cNvSpPr>
            <a:spLocks noGrp="1"/>
          </p:cNvSpPr>
          <p:nvPr>
            <p:ph type="dt" sz="quarter" idx="10"/>
          </p:nvPr>
        </p:nvSpPr>
        <p:spPr/>
        <p:txBody>
          <a:bodyPr/>
          <a:lstStyle/>
          <a:p>
            <a:pPr>
              <a:defRPr/>
            </a:pPr>
            <a:fld id="{13DF6455-2121-4A2D-846D-E85038EE51D4}" type="datetime1">
              <a:rPr lang="en-GB" altLang="en-US"/>
              <a:pPr>
                <a:defRPr/>
              </a:pPr>
              <a:t>07/01/2019</a:t>
            </a:fld>
            <a:endParaRPr lang="en-GB" alt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323850" y="188913"/>
            <a:ext cx="8229600" cy="863600"/>
          </a:xfrm>
        </p:spPr>
        <p:txBody>
          <a:bodyPr/>
          <a:lstStyle/>
          <a:p>
            <a:pPr eaLnBrk="1" hangingPunct="1"/>
            <a:r>
              <a:rPr lang="en-GB" altLang="en-US" sz="3600" b="1" i="1" dirty="0"/>
              <a:t>Products and Services</a:t>
            </a:r>
            <a:endParaRPr lang="en-GB" altLang="en-US" sz="3600" dirty="0"/>
          </a:p>
        </p:txBody>
      </p:sp>
      <p:sp>
        <p:nvSpPr>
          <p:cNvPr id="11267" name="Rectangle 3">
            <a:extLst>
              <a:ext uri="{FF2B5EF4-FFF2-40B4-BE49-F238E27FC236}">
                <a16:creationId xmlns:a16="http://schemas.microsoft.com/office/drawing/2014/main" id="{1F13D5BA-BE65-43BD-92F7-A0E576D12422}"/>
              </a:ext>
            </a:extLst>
          </p:cNvPr>
          <p:cNvSpPr>
            <a:spLocks noGrp="1"/>
          </p:cNvSpPr>
          <p:nvPr>
            <p:ph idx="1"/>
          </p:nvPr>
        </p:nvSpPr>
        <p:spPr>
          <a:xfrm>
            <a:off x="457200" y="1470025"/>
            <a:ext cx="8229600" cy="3916363"/>
          </a:xfrm>
        </p:spPr>
        <p:txBody>
          <a:bodyPr/>
          <a:lstStyle/>
          <a:p>
            <a:pPr marL="0" indent="0" eaLnBrk="1" hangingPunct="1">
              <a:buNone/>
            </a:pPr>
            <a:endParaRPr lang="en-GB" altLang="en-US" sz="1200" dirty="0" smtClean="0"/>
          </a:p>
          <a:p>
            <a:pPr marL="0" indent="0" eaLnBrk="1" hangingPunct="1">
              <a:buNone/>
            </a:pPr>
            <a:endParaRPr lang="en-GB" altLang="en-US" sz="1200" dirty="0"/>
          </a:p>
          <a:p>
            <a:pPr marL="0" indent="0" eaLnBrk="1" hangingPunct="1">
              <a:buNone/>
            </a:pPr>
            <a:endParaRPr lang="en-GB" altLang="en-US" sz="1200" dirty="0" smtClean="0"/>
          </a:p>
          <a:p>
            <a:pPr marL="0" indent="0" eaLnBrk="1" hangingPunct="1">
              <a:buNone/>
            </a:pPr>
            <a:endParaRPr lang="en-GB" altLang="en-US" sz="1200" dirty="0"/>
          </a:p>
          <a:p>
            <a:pPr marL="0" indent="0" eaLnBrk="1" hangingPunct="1">
              <a:buNone/>
            </a:pPr>
            <a:endParaRPr lang="en-GB" altLang="en-US" sz="1200" dirty="0" smtClean="0"/>
          </a:p>
          <a:p>
            <a:pPr marL="0" indent="0" eaLnBrk="1" hangingPunct="1">
              <a:buNone/>
            </a:pPr>
            <a:r>
              <a:rPr lang="en-GB" altLang="en-US" sz="1200" dirty="0" smtClean="0"/>
              <a:t>Stay </a:t>
            </a:r>
            <a:r>
              <a:rPr lang="en-GB" altLang="en-US" sz="1200" dirty="0"/>
              <a:t>and play sessions are a universal services for parents who would like to us or requires this service.  Families may have been referred by local or community services or may attend on a private basis. At stay n play parents and careers are responsible for their child, during their session, and are supported by experienced practitioners who strive to maintain and promote academic behaviour in a safe environment </a:t>
            </a:r>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quarter" idx="10"/>
          </p:nvPr>
        </p:nvSpPr>
        <p:spPr/>
        <p:txBody>
          <a:bodyPr/>
          <a:lstStyle/>
          <a:p>
            <a:pPr>
              <a:defRPr/>
            </a:pPr>
            <a:fld id="{C42646B4-1ADF-47AE-B486-D5D6E23B0A98}" type="datetime1">
              <a:rPr lang="en-GB" altLang="en-US"/>
              <a:pPr>
                <a:defRPr/>
              </a:pPr>
              <a:t>07/01/2019</a:t>
            </a:fld>
            <a:endParaRPr lang="en-GB" alt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303000FE-B433-4217-A7E9-C8D1C77667EE}"/>
              </a:ext>
            </a:extLst>
          </p:cNvPr>
          <p:cNvSpPr>
            <a:spLocks noGrp="1"/>
          </p:cNvSpPr>
          <p:nvPr>
            <p:ph type="title"/>
          </p:nvPr>
        </p:nvSpPr>
        <p:spPr>
          <a:xfrm>
            <a:off x="457200" y="115888"/>
            <a:ext cx="8229600" cy="865187"/>
          </a:xfrm>
        </p:spPr>
        <p:txBody>
          <a:bodyPr/>
          <a:lstStyle/>
          <a:p>
            <a:pPr eaLnBrk="1" hangingPunct="1"/>
            <a:r>
              <a:rPr lang="en-GB" altLang="en-US" sz="3600" b="1" i="1"/>
              <a:t> Target Market</a:t>
            </a:r>
            <a:endParaRPr lang="en-GB" altLang="en-US" sz="3600"/>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quarter" idx="10"/>
          </p:nvPr>
        </p:nvSpPr>
        <p:spPr/>
        <p:txBody>
          <a:bodyPr/>
          <a:lstStyle/>
          <a:p>
            <a:pPr>
              <a:defRPr/>
            </a:pPr>
            <a:fld id="{BFEA8610-70C2-48F7-AED7-5F19D16F3191}" type="datetime1">
              <a:rPr lang="en-GB" altLang="en-US"/>
              <a:pPr>
                <a:defRPr/>
              </a:pPr>
              <a:t>07/01/2019</a:t>
            </a:fld>
            <a:endParaRPr lang="en-GB" altLang="en-US"/>
          </a:p>
        </p:txBody>
      </p:sp>
      <p:sp>
        <p:nvSpPr>
          <p:cNvPr id="13316" name="Content Placeholder 2">
            <a:extLst>
              <a:ext uri="{FF2B5EF4-FFF2-40B4-BE49-F238E27FC236}">
                <a16:creationId xmlns:a16="http://schemas.microsoft.com/office/drawing/2014/main" id="{4DC84023-94FC-4B19-A81E-2C1E525C62D7}"/>
              </a:ext>
            </a:extLst>
          </p:cNvPr>
          <p:cNvSpPr>
            <a:spLocks noGrp="1"/>
          </p:cNvSpPr>
          <p:nvPr>
            <p:ph idx="1"/>
          </p:nvPr>
        </p:nvSpPr>
        <p:spPr>
          <a:xfrm>
            <a:off x="457200" y="1470025"/>
            <a:ext cx="8229600" cy="3917950"/>
          </a:xfrm>
        </p:spPr>
        <p:txBody>
          <a:bodyPr/>
          <a:lstStyle/>
          <a:p>
            <a:endParaRPr lang="en-GB" altLang="en-US" sz="1200" dirty="0" smtClean="0"/>
          </a:p>
          <a:p>
            <a:endParaRPr lang="en-GB" altLang="en-US" sz="1200" dirty="0"/>
          </a:p>
          <a:p>
            <a:endParaRPr lang="en-GB" altLang="en-US" sz="1200" dirty="0" smtClean="0"/>
          </a:p>
          <a:p>
            <a:pPr marL="0" indent="0">
              <a:buNone/>
            </a:pPr>
            <a:endParaRPr lang="en-GB" altLang="en-US" sz="1200" dirty="0" smtClean="0"/>
          </a:p>
          <a:p>
            <a:pPr marL="0" indent="0">
              <a:buNone/>
            </a:pPr>
            <a:endParaRPr lang="en-GB" altLang="en-US" sz="1200" dirty="0"/>
          </a:p>
          <a:p>
            <a:pPr marL="0" indent="0">
              <a:buNone/>
            </a:pPr>
            <a:r>
              <a:rPr lang="en-GB" altLang="en-US" sz="1200" dirty="0" smtClean="0"/>
              <a:t>This </a:t>
            </a:r>
            <a:r>
              <a:rPr lang="en-GB" altLang="en-US" sz="1200" dirty="0"/>
              <a:t>service is designed particularly for the educational sector, targeted towards parents who would like to rebuild or extend on their educational history or experience through university or higher education. We expect that our target market will recognise our focused  service and values.</a:t>
            </a:r>
          </a:p>
          <a:p>
            <a:pPr marL="0" indent="0">
              <a:buNone/>
            </a:pPr>
            <a:r>
              <a:rPr lang="en-GB" altLang="en-US" sz="1200" dirty="0" smtClean="0"/>
              <a:t>The </a:t>
            </a:r>
            <a:r>
              <a:rPr lang="en-GB" altLang="en-US" sz="1200" dirty="0"/>
              <a:t>particular market segment has been based on geographical factors. Thus we ensure                                            </a:t>
            </a:r>
          </a:p>
          <a:p>
            <a:pPr marL="0" indent="0">
              <a:buNone/>
            </a:pPr>
            <a:r>
              <a:rPr lang="en-GB" altLang="en-US" sz="1200" dirty="0"/>
              <a:t>We are fully accredited by the service we provide. Research has proven that the demand for childcare facilities is still on the rise. According to our research, our market segment in in demand of supply.  We aim to become the leading early academic development providers. This centre aims to teach over 100 learners per year. </a:t>
            </a:r>
          </a:p>
          <a:p>
            <a:endParaRPr lang="en-US" altLang="en-US" sz="12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55850F8A-0C27-4FF0-93E6-D6A42889774F}"/>
              </a:ext>
            </a:extLst>
          </p:cNvPr>
          <p:cNvSpPr>
            <a:spLocks noGrp="1"/>
          </p:cNvSpPr>
          <p:nvPr>
            <p:ph type="title"/>
          </p:nvPr>
        </p:nvSpPr>
        <p:spPr>
          <a:xfrm>
            <a:off x="457200" y="115888"/>
            <a:ext cx="8229600" cy="865187"/>
          </a:xfrm>
        </p:spPr>
        <p:txBody>
          <a:bodyPr/>
          <a:lstStyle/>
          <a:p>
            <a:pPr eaLnBrk="1" hangingPunct="1"/>
            <a:r>
              <a:rPr lang="en-GB" altLang="en-US" sz="3600" b="1" i="1"/>
              <a:t> Competitors</a:t>
            </a:r>
            <a:endParaRPr lang="en-GB" altLang="en-US" sz="3600"/>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quarter" idx="10"/>
          </p:nvPr>
        </p:nvSpPr>
        <p:spPr/>
        <p:txBody>
          <a:bodyPr/>
          <a:lstStyle/>
          <a:p>
            <a:pPr>
              <a:defRPr/>
            </a:pPr>
            <a:fld id="{BFEA8610-70C2-48F7-AED7-5F19D16F3191}" type="datetime1">
              <a:rPr lang="en-GB" altLang="en-US"/>
              <a:pPr>
                <a:defRPr/>
              </a:pPr>
              <a:t>07/01/2019</a:t>
            </a:fld>
            <a:endParaRPr lang="en-GB" altLang="en-US"/>
          </a:p>
        </p:txBody>
      </p:sp>
      <p:sp>
        <p:nvSpPr>
          <p:cNvPr id="15364" name="Content Placeholder 2">
            <a:extLst>
              <a:ext uri="{FF2B5EF4-FFF2-40B4-BE49-F238E27FC236}">
                <a16:creationId xmlns:a16="http://schemas.microsoft.com/office/drawing/2014/main" id="{697E1E42-6EAA-41D3-AED1-68C8CA68EFAB}"/>
              </a:ext>
            </a:extLst>
          </p:cNvPr>
          <p:cNvSpPr>
            <a:spLocks noGrp="1"/>
          </p:cNvSpPr>
          <p:nvPr>
            <p:ph idx="1"/>
          </p:nvPr>
        </p:nvSpPr>
        <p:spPr>
          <a:xfrm>
            <a:off x="457200" y="1470025"/>
            <a:ext cx="8229600" cy="3917950"/>
          </a:xfrm>
        </p:spPr>
        <p:txBody>
          <a:bodyPr/>
          <a:lstStyle/>
          <a:p>
            <a:pPr marL="0" indent="0">
              <a:buNone/>
            </a:pPr>
            <a:endParaRPr lang="en-GB" altLang="en-US" sz="1200" dirty="0"/>
          </a:p>
          <a:p>
            <a:pPr marL="0" indent="0">
              <a:buNone/>
            </a:pPr>
            <a:endParaRPr lang="en-GB" altLang="en-US" sz="1200" dirty="0" smtClean="0"/>
          </a:p>
          <a:p>
            <a:pPr marL="0" indent="0">
              <a:buNone/>
            </a:pPr>
            <a:endParaRPr lang="en-GB" altLang="en-US" sz="1200" dirty="0"/>
          </a:p>
          <a:p>
            <a:pPr marL="0" indent="0">
              <a:buNone/>
            </a:pPr>
            <a:endParaRPr lang="en-GB" altLang="en-US" sz="1200" dirty="0"/>
          </a:p>
          <a:p>
            <a:pPr marL="0" indent="0">
              <a:buNone/>
            </a:pPr>
            <a:endParaRPr lang="en-GB" altLang="en-US" sz="1200" dirty="0" smtClean="0"/>
          </a:p>
          <a:p>
            <a:pPr marL="0" indent="0">
              <a:buNone/>
            </a:pPr>
            <a:r>
              <a:rPr lang="en-GB" altLang="en-US" sz="1200" dirty="0" smtClean="0"/>
              <a:t>Here </a:t>
            </a:r>
            <a:r>
              <a:rPr lang="en-GB" altLang="en-US" sz="1200" dirty="0"/>
              <a:t>at Universal stay, we believe that we have a unique service to offer higher educational. First of all, we are offering such service to both parents who lack support in further education. Our services are also run internally  and on site. This feature secures peace of mind for parents who wish to use or require such service.  Services like this one are dedicated to individuals who have been out of education and want to rebuild their academic profile.  The service not only offers parents freedom to study, but also benefits the child’s early academic progress besides the healthier benefits that come with this service.</a:t>
            </a:r>
            <a:endParaRPr lang="en-US" altLang="en-US" sz="12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3C57A816-DA6E-43EA-9333-A1758492926D}"/>
              </a:ext>
            </a:extLst>
          </p:cNvPr>
          <p:cNvSpPr>
            <a:spLocks noGrp="1"/>
          </p:cNvSpPr>
          <p:nvPr>
            <p:ph type="title"/>
          </p:nvPr>
        </p:nvSpPr>
        <p:spPr>
          <a:xfrm>
            <a:off x="457200" y="188913"/>
            <a:ext cx="8229600" cy="1079500"/>
          </a:xfrm>
        </p:spPr>
        <p:txBody>
          <a:bodyPr/>
          <a:lstStyle/>
          <a:p>
            <a:pPr eaLnBrk="1" hangingPunct="1"/>
            <a:r>
              <a:rPr lang="en-GB" altLang="en-US" sz="3600" b="1" i="1"/>
              <a:t>Marketing and Sales Plan</a:t>
            </a:r>
            <a:endParaRPr lang="en-GB" altLang="en-US" sz="3600"/>
          </a:p>
        </p:txBody>
      </p:sp>
      <p:sp>
        <p:nvSpPr>
          <p:cNvPr id="17411" name="Rectangle 3">
            <a:extLst>
              <a:ext uri="{FF2B5EF4-FFF2-40B4-BE49-F238E27FC236}">
                <a16:creationId xmlns:a16="http://schemas.microsoft.com/office/drawing/2014/main" id="{9E1F64A2-8FE9-40E9-A1FF-3BF77DA7C995}"/>
              </a:ext>
            </a:extLst>
          </p:cNvPr>
          <p:cNvSpPr>
            <a:spLocks noGrp="1"/>
          </p:cNvSpPr>
          <p:nvPr>
            <p:ph idx="1"/>
          </p:nvPr>
        </p:nvSpPr>
        <p:spPr>
          <a:xfrm>
            <a:off x="457200" y="1449388"/>
            <a:ext cx="8229600" cy="3959225"/>
          </a:xfrm>
        </p:spPr>
        <p:txBody>
          <a:bodyPr/>
          <a:lstStyle/>
          <a:p>
            <a:pPr marL="0" indent="0" algn="just" eaLnBrk="1" hangingPunct="1">
              <a:lnSpc>
                <a:spcPct val="90000"/>
              </a:lnSpc>
              <a:buNone/>
            </a:pPr>
            <a:endParaRPr lang="en-GB" altLang="en-US" sz="1200" dirty="0" smtClean="0"/>
          </a:p>
          <a:p>
            <a:pPr marL="0" indent="0" algn="just" eaLnBrk="1" hangingPunct="1">
              <a:lnSpc>
                <a:spcPct val="90000"/>
              </a:lnSpc>
              <a:buNone/>
            </a:pPr>
            <a:r>
              <a:rPr lang="en-GB" altLang="en-US" sz="1200" dirty="0" smtClean="0"/>
              <a:t>RATE </a:t>
            </a:r>
            <a:endParaRPr lang="en-GB" altLang="en-US" sz="1200" dirty="0"/>
          </a:p>
          <a:p>
            <a:pPr marL="0" indent="0" algn="just" eaLnBrk="1" hangingPunct="1">
              <a:lnSpc>
                <a:spcPct val="90000"/>
              </a:lnSpc>
              <a:buNone/>
            </a:pPr>
            <a:r>
              <a:rPr lang="en-GB" altLang="en-US" sz="1200" dirty="0"/>
              <a:t>With Value pricing, we have looked into many factors of parenthood and childcare. Moreover the complexities  that can be involved when going into further education. We have designed this service to a particular  audience based on the demands we have experienced or encountered. We have introduced  convenience at low rates</a:t>
            </a:r>
            <a:r>
              <a:rPr lang="en-GB" altLang="en-US" sz="1200" dirty="0" smtClean="0"/>
              <a:t>.</a:t>
            </a:r>
          </a:p>
          <a:p>
            <a:pPr marL="0" indent="0" algn="just" eaLnBrk="1" hangingPunct="1">
              <a:lnSpc>
                <a:spcPct val="90000"/>
              </a:lnSpc>
              <a:buNone/>
            </a:pPr>
            <a:r>
              <a:rPr lang="en-GB" altLang="en-US" sz="1200" dirty="0" smtClean="0"/>
              <a:t>  </a:t>
            </a:r>
            <a:endParaRPr lang="en-GB" altLang="en-US" sz="1200" dirty="0"/>
          </a:p>
          <a:p>
            <a:pPr marL="0" indent="0" algn="just" eaLnBrk="1" hangingPunct="1">
              <a:lnSpc>
                <a:spcPct val="90000"/>
              </a:lnSpc>
              <a:buNone/>
            </a:pPr>
            <a:r>
              <a:rPr lang="en-GB" altLang="en-US" sz="1200" dirty="0"/>
              <a:t>PLACE </a:t>
            </a:r>
          </a:p>
          <a:p>
            <a:pPr marL="0" indent="0" algn="just" eaLnBrk="1" hangingPunct="1">
              <a:lnSpc>
                <a:spcPct val="90000"/>
              </a:lnSpc>
              <a:buNone/>
            </a:pPr>
            <a:r>
              <a:rPr lang="en-GB" altLang="en-US" sz="1200" dirty="0"/>
              <a:t>The service will be run directly from the university. This is a convenient service which supports parents who want to return into higher education providing options for assistance in childcare. </a:t>
            </a:r>
          </a:p>
          <a:p>
            <a:pPr marL="0" indent="0" algn="just" eaLnBrk="1" hangingPunct="1">
              <a:lnSpc>
                <a:spcPct val="90000"/>
              </a:lnSpc>
              <a:buNone/>
            </a:pPr>
            <a:r>
              <a:rPr lang="en-GB" altLang="en-US" sz="1200" dirty="0"/>
              <a:t>Our location will be based along the main road with access to on site car parking. This service is accessible to the community and surrounding areas. Plans in place to provide suitable facilities where requirements are not met such as toilet facilities. </a:t>
            </a:r>
          </a:p>
          <a:p>
            <a:pPr marL="0" indent="0" algn="just" eaLnBrk="1" hangingPunct="1">
              <a:lnSpc>
                <a:spcPct val="90000"/>
              </a:lnSpc>
              <a:buNone/>
            </a:pPr>
            <a:endParaRPr lang="en-GB" altLang="en-US" sz="1200" dirty="0"/>
          </a:p>
          <a:p>
            <a:pPr marL="0" indent="0" algn="just" eaLnBrk="1" hangingPunct="1">
              <a:lnSpc>
                <a:spcPct val="90000"/>
              </a:lnSpc>
              <a:buNone/>
            </a:pPr>
            <a:r>
              <a:rPr lang="en-GB" altLang="en-US" sz="1200" dirty="0"/>
              <a:t>PROMOTION </a:t>
            </a:r>
          </a:p>
          <a:p>
            <a:pPr marL="0" indent="0" algn="just" eaLnBrk="1" hangingPunct="1">
              <a:lnSpc>
                <a:spcPct val="90000"/>
              </a:lnSpc>
              <a:buNone/>
            </a:pPr>
            <a:r>
              <a:rPr lang="en-GB" altLang="en-US" sz="1200" dirty="0"/>
              <a:t>This tailored and dedicated service is efficient in a variety of ways. Our main feature means  that parents and children can attend the same sessions at the same time. We aim to work with communal partners such as other campuses alongside Birmingham mind. This will contribute to a mass of our advertising. We already have an external marketing advertising partner who works on our behalf to support our focused by promoting our facilities. Bridge marketing.co.uk </a:t>
            </a:r>
          </a:p>
          <a:p>
            <a:pPr marL="0" indent="0" algn="just" eaLnBrk="1" hangingPunct="1">
              <a:lnSpc>
                <a:spcPct val="90000"/>
              </a:lnSpc>
              <a:buFont typeface="Arial" panose="020B0604020202020204" pitchFamily="34" charset="0"/>
              <a:buNone/>
            </a:pPr>
            <a:endParaRPr lang="en-GB" altLang="en-US" sz="1200" dirty="0"/>
          </a:p>
        </p:txBody>
      </p:sp>
      <p:sp>
        <p:nvSpPr>
          <p:cNvPr id="4" name="Date Placeholder 3">
            <a:extLst>
              <a:ext uri="{FF2B5EF4-FFF2-40B4-BE49-F238E27FC236}">
                <a16:creationId xmlns:a16="http://schemas.microsoft.com/office/drawing/2014/main" id="{078BCAEB-68DE-4D74-8D04-D349E38F2CB2}"/>
              </a:ext>
            </a:extLst>
          </p:cNvPr>
          <p:cNvSpPr>
            <a:spLocks noGrp="1"/>
          </p:cNvSpPr>
          <p:nvPr>
            <p:ph type="dt" sz="quarter" idx="10"/>
          </p:nvPr>
        </p:nvSpPr>
        <p:spPr/>
        <p:txBody>
          <a:bodyPr/>
          <a:lstStyle/>
          <a:p>
            <a:pPr>
              <a:defRPr/>
            </a:pPr>
            <a:fld id="{47CF5F8D-6B2D-471D-B7DD-11AA335A9608}" type="datetime1">
              <a:rPr lang="en-GB" altLang="en-US"/>
              <a:pPr>
                <a:defRPr/>
              </a:pPr>
              <a:t>07/01/2019</a:t>
            </a:fld>
            <a:endParaRPr lang="en-GB" alt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457200" y="114300"/>
            <a:ext cx="8229600" cy="1008063"/>
          </a:xfrm>
        </p:spPr>
        <p:txBody>
          <a:bodyPr/>
          <a:lstStyle/>
          <a:p>
            <a:pPr eaLnBrk="1" hangingPunct="1"/>
            <a:r>
              <a:rPr lang="en-GB" altLang="en-US" sz="3600" b="1" i="1"/>
              <a:t>Management Team</a:t>
            </a:r>
            <a:endParaRPr lang="en-GB" altLang="en-US" sz="3600" i="1"/>
          </a:p>
        </p:txBody>
      </p:sp>
      <p:sp>
        <p:nvSpPr>
          <p:cNvPr id="19459" name="Rectangle 3">
            <a:extLst>
              <a:ext uri="{FF2B5EF4-FFF2-40B4-BE49-F238E27FC236}">
                <a16:creationId xmlns:a16="http://schemas.microsoft.com/office/drawing/2014/main" id="{E3FD7B8E-BE25-4323-8F07-91361516B2E4}"/>
              </a:ext>
            </a:extLst>
          </p:cNvPr>
          <p:cNvSpPr>
            <a:spLocks noGrp="1"/>
          </p:cNvSpPr>
          <p:nvPr>
            <p:ph idx="1"/>
          </p:nvPr>
        </p:nvSpPr>
        <p:spPr>
          <a:xfrm>
            <a:off x="457200" y="1412875"/>
            <a:ext cx="8229600" cy="4032250"/>
          </a:xfrm>
        </p:spPr>
        <p:txBody>
          <a:bodyPr/>
          <a:lstStyle/>
          <a:p>
            <a:pPr marL="0" indent="0" algn="just" eaLnBrk="1" hangingPunct="1">
              <a:lnSpc>
                <a:spcPct val="90000"/>
              </a:lnSpc>
              <a:buNone/>
            </a:pPr>
            <a:endParaRPr lang="en-GB" altLang="en-US" sz="1200" dirty="0" smtClean="0"/>
          </a:p>
          <a:p>
            <a:pPr marL="0" indent="0" algn="just" eaLnBrk="1" hangingPunct="1">
              <a:lnSpc>
                <a:spcPct val="90000"/>
              </a:lnSpc>
              <a:buNone/>
            </a:pPr>
            <a:endParaRPr lang="en-GB" altLang="en-US" sz="1200" dirty="0"/>
          </a:p>
          <a:p>
            <a:pPr marL="0" indent="0" algn="just" eaLnBrk="1" hangingPunct="1">
              <a:lnSpc>
                <a:spcPct val="90000"/>
              </a:lnSpc>
              <a:buNone/>
            </a:pPr>
            <a:endParaRPr lang="en-GB" altLang="en-US" sz="1200" dirty="0" smtClean="0"/>
          </a:p>
          <a:p>
            <a:pPr marL="0" indent="0" algn="just" eaLnBrk="1" hangingPunct="1">
              <a:lnSpc>
                <a:spcPct val="90000"/>
              </a:lnSpc>
              <a:buNone/>
            </a:pPr>
            <a:endParaRPr lang="en-GB" altLang="en-US" sz="1200" dirty="0" smtClean="0"/>
          </a:p>
          <a:p>
            <a:pPr marL="0" indent="0" algn="just" eaLnBrk="1" hangingPunct="1">
              <a:lnSpc>
                <a:spcPct val="90000"/>
              </a:lnSpc>
              <a:buNone/>
            </a:pPr>
            <a:endParaRPr lang="en-GB" altLang="en-US" sz="1200" dirty="0"/>
          </a:p>
          <a:p>
            <a:pPr marL="0" indent="0" algn="just" eaLnBrk="1" hangingPunct="1">
              <a:lnSpc>
                <a:spcPct val="90000"/>
              </a:lnSpc>
              <a:buNone/>
            </a:pPr>
            <a:r>
              <a:rPr lang="en-GB" altLang="en-US" sz="1200" dirty="0" smtClean="0"/>
              <a:t>Management </a:t>
            </a:r>
            <a:r>
              <a:rPr lang="en-GB" altLang="en-US" sz="1200" dirty="0"/>
              <a:t>team is responsible for organising day to day business functions and are also in charge of analysing and identifying the business goals and objectives to implement and enforce the strategy the employees need to achieve and succeed. </a:t>
            </a:r>
            <a:endParaRPr lang="en-GB" altLang="en-US" sz="1200" dirty="0" smtClean="0"/>
          </a:p>
          <a:p>
            <a:pPr marL="0" indent="0" algn="just" eaLnBrk="1" hangingPunct="1">
              <a:lnSpc>
                <a:spcPct val="90000"/>
              </a:lnSpc>
              <a:buNone/>
            </a:pPr>
            <a:endParaRPr lang="en-GB" altLang="en-US" sz="1200" dirty="0"/>
          </a:p>
          <a:p>
            <a:pPr marL="0" indent="0" algn="just" eaLnBrk="1" hangingPunct="1">
              <a:lnSpc>
                <a:spcPct val="90000"/>
              </a:lnSpc>
              <a:buNone/>
            </a:pPr>
            <a:endParaRPr lang="en-GB" altLang="en-US" sz="1200" dirty="0" smtClean="0"/>
          </a:p>
          <a:p>
            <a:pPr marL="0" indent="0" algn="just" eaLnBrk="1" hangingPunct="1">
              <a:lnSpc>
                <a:spcPct val="90000"/>
              </a:lnSpc>
              <a:buNone/>
            </a:pPr>
            <a:r>
              <a:rPr lang="en-GB" altLang="en-US" sz="1200" dirty="0"/>
              <a:t>The Team Roles - Accounts department- full time manager – supervisors - staff support</a:t>
            </a:r>
          </a:p>
        </p:txBody>
      </p:sp>
      <p:sp>
        <p:nvSpPr>
          <p:cNvPr id="4" name="Date Placeholder 3">
            <a:extLst>
              <a:ext uri="{FF2B5EF4-FFF2-40B4-BE49-F238E27FC236}">
                <a16:creationId xmlns:a16="http://schemas.microsoft.com/office/drawing/2014/main" id="{D02F28F6-2D3B-4D25-8B99-DDE2C4B5A12E}"/>
              </a:ext>
            </a:extLst>
          </p:cNvPr>
          <p:cNvSpPr>
            <a:spLocks noGrp="1"/>
          </p:cNvSpPr>
          <p:nvPr>
            <p:ph type="dt" sz="quarter" idx="10"/>
          </p:nvPr>
        </p:nvSpPr>
        <p:spPr/>
        <p:txBody>
          <a:bodyPr/>
          <a:lstStyle/>
          <a:p>
            <a:pPr>
              <a:defRPr/>
            </a:pPr>
            <a:fld id="{5522D75A-BA4C-41A3-BC05-E6BF0460FAF3}" type="datetime1">
              <a:rPr lang="en-GB" altLang="en-US"/>
              <a:pPr>
                <a:defRPr/>
              </a:pPr>
              <a:t>07/01/2019</a:t>
            </a:fld>
            <a:endParaRPr lang="en-GB" alt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D4813502-7FEA-41FE-B4B2-3DF07B941489}"/>
              </a:ext>
            </a:extLst>
          </p:cNvPr>
          <p:cNvSpPr>
            <a:spLocks noGrp="1"/>
          </p:cNvSpPr>
          <p:nvPr>
            <p:ph type="title"/>
          </p:nvPr>
        </p:nvSpPr>
        <p:spPr>
          <a:xfrm>
            <a:off x="465138" y="114300"/>
            <a:ext cx="8229600" cy="1223963"/>
          </a:xfrm>
        </p:spPr>
        <p:txBody>
          <a:bodyPr/>
          <a:lstStyle/>
          <a:p>
            <a:pPr eaLnBrk="1" hangingPunct="1"/>
            <a:r>
              <a:rPr lang="en-GB" altLang="en-US" sz="3600" b="1" i="1"/>
              <a:t>Financial plan</a:t>
            </a:r>
            <a:endParaRPr lang="en-GB" altLang="en-US" sz="3600" i="1"/>
          </a:p>
        </p:txBody>
      </p:sp>
      <p:sp>
        <p:nvSpPr>
          <p:cNvPr id="4" name="Date Placeholder 3">
            <a:extLst>
              <a:ext uri="{FF2B5EF4-FFF2-40B4-BE49-F238E27FC236}">
                <a16:creationId xmlns:a16="http://schemas.microsoft.com/office/drawing/2014/main" id="{2A425B22-C7B6-4450-ADA6-53C95CD3E1C7}"/>
              </a:ext>
            </a:extLst>
          </p:cNvPr>
          <p:cNvSpPr>
            <a:spLocks noGrp="1"/>
          </p:cNvSpPr>
          <p:nvPr>
            <p:ph type="dt" sz="quarter" idx="10"/>
          </p:nvPr>
        </p:nvSpPr>
        <p:spPr/>
        <p:txBody>
          <a:bodyPr/>
          <a:lstStyle/>
          <a:p>
            <a:pPr>
              <a:defRPr/>
            </a:pPr>
            <a:fld id="{BB16917A-EA87-4932-9F19-3CCA72FF04F0}" type="datetime1">
              <a:rPr lang="en-GB" altLang="en-US"/>
              <a:pPr>
                <a:defRPr/>
              </a:pPr>
              <a:t>07/01/2019</a:t>
            </a:fld>
            <a:endParaRPr lang="en-GB" altLang="en-US"/>
          </a:p>
        </p:txBody>
      </p:sp>
      <p:sp>
        <p:nvSpPr>
          <p:cNvPr id="21508" name="Content Placeholder 2">
            <a:extLst>
              <a:ext uri="{FF2B5EF4-FFF2-40B4-BE49-F238E27FC236}">
                <a16:creationId xmlns:a16="http://schemas.microsoft.com/office/drawing/2014/main" id="{7E1D03A8-4DD0-4E57-BE8D-394AB158399C}"/>
              </a:ext>
            </a:extLst>
          </p:cNvPr>
          <p:cNvSpPr>
            <a:spLocks noGrp="1"/>
          </p:cNvSpPr>
          <p:nvPr>
            <p:ph idx="1"/>
          </p:nvPr>
        </p:nvSpPr>
        <p:spPr>
          <a:xfrm>
            <a:off x="474663" y="2522538"/>
            <a:ext cx="3754437" cy="1812925"/>
          </a:xfrm>
        </p:spPr>
        <p:txBody>
          <a:bodyPr/>
          <a:lstStyle/>
          <a:p>
            <a:pPr marL="0" indent="0">
              <a:buNone/>
            </a:pPr>
            <a:endParaRPr lang="en-GB" altLang="en-US" sz="2400" dirty="0"/>
          </a:p>
          <a:p>
            <a:pPr>
              <a:buFont typeface="Wingdings" panose="05000000000000000000" pitchFamily="2" charset="2"/>
              <a:buChar char="q"/>
            </a:pPr>
            <a:r>
              <a:rPr lang="en-GB" altLang="en-US" sz="2400" dirty="0"/>
              <a:t>Cashflow Forecast</a:t>
            </a:r>
          </a:p>
          <a:p>
            <a:pPr>
              <a:buFont typeface="Wingdings" panose="05000000000000000000" pitchFamily="2" charset="2"/>
              <a:buChar char="q"/>
            </a:pPr>
            <a:r>
              <a:rPr lang="en-GB" altLang="en-US" sz="2400" dirty="0"/>
              <a:t>Profit and Loss</a:t>
            </a:r>
          </a:p>
        </p:txBody>
      </p:sp>
      <p:sp>
        <p:nvSpPr>
          <p:cNvPr id="21509" name="Content Placeholder 2">
            <a:extLst>
              <a:ext uri="{FF2B5EF4-FFF2-40B4-BE49-F238E27FC236}">
                <a16:creationId xmlns:a16="http://schemas.microsoft.com/office/drawing/2014/main" id="{F27A1459-A396-4806-94BF-C57AFE2B5389}"/>
              </a:ext>
            </a:extLst>
          </p:cNvPr>
          <p:cNvSpPr txBox="1">
            <a:spLocks/>
          </p:cNvSpPr>
          <p:nvPr/>
        </p:nvSpPr>
        <p:spPr bwMode="auto">
          <a:xfrm>
            <a:off x="4914900" y="2343150"/>
            <a:ext cx="3746500" cy="2171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buFont typeface="Wingdings" panose="05000000000000000000" pitchFamily="2" charset="2"/>
              <a:buChar char="§"/>
            </a:pPr>
            <a:r>
              <a:rPr lang="en-GB" altLang="en-US" sz="2400"/>
              <a:t>Start-up Cost:</a:t>
            </a:r>
          </a:p>
          <a:p>
            <a:pPr>
              <a:buFont typeface="Wingdings" panose="05000000000000000000" pitchFamily="2" charset="2"/>
              <a:buChar char="§"/>
            </a:pPr>
            <a:r>
              <a:rPr lang="en-GB" altLang="en-US" sz="2400"/>
              <a:t>Total Income:</a:t>
            </a:r>
          </a:p>
          <a:p>
            <a:pPr>
              <a:buFont typeface="Wingdings" panose="05000000000000000000" pitchFamily="2" charset="2"/>
              <a:buChar char="§"/>
            </a:pPr>
            <a:r>
              <a:rPr lang="en-GB" altLang="en-US" sz="2400"/>
              <a:t>Total Expenses:</a:t>
            </a:r>
          </a:p>
          <a:p>
            <a:pPr>
              <a:buFont typeface="Wingdings" panose="05000000000000000000" pitchFamily="2" charset="2"/>
              <a:buChar char="§"/>
            </a:pPr>
            <a:r>
              <a:rPr lang="en-GB" altLang="en-US" sz="2400"/>
              <a:t>Gross Profit:</a:t>
            </a:r>
          </a:p>
          <a:p>
            <a:pPr>
              <a:buFont typeface="Wingdings" panose="05000000000000000000" pitchFamily="2" charset="2"/>
              <a:buChar char="§"/>
            </a:pPr>
            <a:r>
              <a:rPr lang="en-GB" altLang="en-US" sz="2400"/>
              <a:t>Net Profit:</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4555" y="44624"/>
            <a:ext cx="8229600" cy="616645"/>
          </a:xfrm>
        </p:spPr>
        <p:txBody>
          <a:bodyPr/>
          <a:lstStyle/>
          <a:p>
            <a:endParaRPr lang="en-GB" dirty="0"/>
          </a:p>
        </p:txBody>
      </p:sp>
      <p:sp>
        <p:nvSpPr>
          <p:cNvPr id="3" name="Content Placeholder 2"/>
          <p:cNvSpPr>
            <a:spLocks noGrp="1"/>
          </p:cNvSpPr>
          <p:nvPr>
            <p:ph idx="1"/>
          </p:nvPr>
        </p:nvSpPr>
        <p:spPr>
          <a:xfrm>
            <a:off x="970829" y="2432150"/>
            <a:ext cx="8229600" cy="3917032"/>
          </a:xfrm>
        </p:spPr>
        <p:txBody>
          <a:bodyPr/>
          <a:lstStyle/>
          <a:p>
            <a:endParaRPr lang="en-GB" dirty="0"/>
          </a:p>
        </p:txBody>
      </p:sp>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07/01/2019</a:t>
            </a:fld>
            <a:endParaRPr lang="en-GB" altLang="en-US"/>
          </a:p>
        </p:txBody>
      </p:sp>
      <p:sp>
        <p:nvSpPr>
          <p:cNvPr id="5" name="Footer Placeholder 4"/>
          <p:cNvSpPr>
            <a:spLocks noGrp="1"/>
          </p:cNvSpPr>
          <p:nvPr>
            <p:ph type="ftr" sz="quarter" idx="11"/>
          </p:nvPr>
        </p:nvSpPr>
        <p:spPr/>
        <p:txBody>
          <a:bodyPr/>
          <a:lstStyle/>
          <a:p>
            <a:pPr>
              <a:defRPr/>
            </a:pPr>
            <a:r>
              <a:rPr lang="en-GB" altLang="en-US" smtClean="0"/>
              <a:t>Mary March</a:t>
            </a:r>
            <a:endParaRPr lang="en-GB" altLang="en-US"/>
          </a:p>
        </p:txBody>
      </p:sp>
      <p:pic>
        <p:nvPicPr>
          <p:cNvPr id="1026" name="Picture 2" descr="doreen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512" y="836712"/>
            <a:ext cx="9073008" cy="4667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208981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FDEC0B85-945B-4257-AED0-5914021489CA}"/>
              </a:ext>
            </a:extLst>
          </p:cNvPr>
          <p:cNvSpPr>
            <a:spLocks noGrp="1"/>
          </p:cNvSpPr>
          <p:nvPr>
            <p:ph type="title"/>
          </p:nvPr>
        </p:nvSpPr>
        <p:spPr>
          <a:xfrm>
            <a:off x="457200" y="44450"/>
            <a:ext cx="8229600" cy="1081088"/>
          </a:xfrm>
        </p:spPr>
        <p:txBody>
          <a:bodyPr/>
          <a:lstStyle/>
          <a:p>
            <a:pPr eaLnBrk="1" hangingPunct="1"/>
            <a:r>
              <a:rPr lang="en-GB" altLang="en-US" sz="3600" b="1" i="1"/>
              <a:t>SWOT Analysis</a:t>
            </a:r>
          </a:p>
        </p:txBody>
      </p:sp>
      <p:sp>
        <p:nvSpPr>
          <p:cNvPr id="23555" name="Rectangle 3">
            <a:extLst>
              <a:ext uri="{FF2B5EF4-FFF2-40B4-BE49-F238E27FC236}">
                <a16:creationId xmlns:a16="http://schemas.microsoft.com/office/drawing/2014/main" id="{8FE9C6BA-5E7A-4109-B292-E9A53D072286}"/>
              </a:ext>
            </a:extLst>
          </p:cNvPr>
          <p:cNvSpPr>
            <a:spLocks noGrp="1"/>
          </p:cNvSpPr>
          <p:nvPr>
            <p:ph idx="1"/>
          </p:nvPr>
        </p:nvSpPr>
        <p:spPr>
          <a:xfrm>
            <a:off x="457200" y="1379538"/>
            <a:ext cx="8229600" cy="4098925"/>
          </a:xfrm>
        </p:spPr>
        <p:txBody>
          <a:bodyPr/>
          <a:lstStyle/>
          <a:p>
            <a:pPr marL="0" indent="0" eaLnBrk="1" hangingPunct="1">
              <a:buNone/>
            </a:pPr>
            <a:r>
              <a:rPr lang="en-GB" altLang="en-US" sz="800" dirty="0"/>
              <a:t>STRENGHTS </a:t>
            </a:r>
          </a:p>
          <a:p>
            <a:pPr marL="0" indent="0" eaLnBrk="1" hangingPunct="1">
              <a:buNone/>
            </a:pPr>
            <a:r>
              <a:rPr lang="en-GB" altLang="en-US" sz="800" dirty="0"/>
              <a:t>•	Increased attachment between parent and child</a:t>
            </a:r>
          </a:p>
          <a:p>
            <a:pPr marL="0" indent="0" eaLnBrk="1" hangingPunct="1">
              <a:buNone/>
            </a:pPr>
            <a:r>
              <a:rPr lang="en-GB" altLang="en-US" sz="800" dirty="0"/>
              <a:t>•	Builds confidence </a:t>
            </a:r>
          </a:p>
          <a:p>
            <a:pPr marL="0" indent="0" eaLnBrk="1" hangingPunct="1">
              <a:buNone/>
            </a:pPr>
            <a:r>
              <a:rPr lang="en-GB" altLang="en-US" sz="800" dirty="0"/>
              <a:t>•	Support children’s learning </a:t>
            </a:r>
          </a:p>
          <a:p>
            <a:pPr marL="0" indent="0" eaLnBrk="1" hangingPunct="1">
              <a:buNone/>
            </a:pPr>
            <a:r>
              <a:rPr lang="en-GB" altLang="en-US" sz="800" dirty="0"/>
              <a:t>•	Different activities and resources are provided</a:t>
            </a:r>
          </a:p>
          <a:p>
            <a:pPr marL="0" indent="0" eaLnBrk="1" hangingPunct="1">
              <a:buNone/>
            </a:pPr>
            <a:r>
              <a:rPr lang="en-GB" altLang="en-US" sz="800" dirty="0"/>
              <a:t>•	Different aspects of learning are covered such as: communication &amp; language or early years reading &amp; writing</a:t>
            </a:r>
          </a:p>
          <a:p>
            <a:pPr marL="0" indent="0" eaLnBrk="1" hangingPunct="1">
              <a:buNone/>
            </a:pPr>
            <a:r>
              <a:rPr lang="en-GB" altLang="en-US" sz="800" dirty="0"/>
              <a:t>•	Formal structured environment </a:t>
            </a:r>
          </a:p>
          <a:p>
            <a:pPr marL="0" indent="0" eaLnBrk="1" hangingPunct="1">
              <a:buNone/>
            </a:pPr>
            <a:endParaRPr lang="en-GB" altLang="en-US" sz="800" dirty="0"/>
          </a:p>
          <a:p>
            <a:pPr marL="0" indent="0" eaLnBrk="1" hangingPunct="1">
              <a:buNone/>
            </a:pPr>
            <a:r>
              <a:rPr lang="en-GB" altLang="en-US" sz="800" dirty="0"/>
              <a:t>WEAKNESS</a:t>
            </a:r>
          </a:p>
          <a:p>
            <a:pPr marL="0" indent="0" eaLnBrk="1" hangingPunct="1">
              <a:buNone/>
            </a:pPr>
            <a:r>
              <a:rPr lang="en-GB" altLang="en-US" sz="800" dirty="0"/>
              <a:t>•	Children’s and parents are exposed to more germs</a:t>
            </a:r>
          </a:p>
          <a:p>
            <a:pPr marL="0" indent="0" eaLnBrk="1" hangingPunct="1">
              <a:buNone/>
            </a:pPr>
            <a:r>
              <a:rPr lang="en-GB" altLang="en-US" sz="800" dirty="0"/>
              <a:t>•	Inappropriate things (touching/ swearing/ photos) from other parents </a:t>
            </a:r>
          </a:p>
          <a:p>
            <a:pPr marL="0" indent="0" eaLnBrk="1" hangingPunct="1">
              <a:buNone/>
            </a:pPr>
            <a:r>
              <a:rPr lang="en-GB" altLang="en-US" sz="800" dirty="0"/>
              <a:t>•	Not open all year round</a:t>
            </a:r>
          </a:p>
          <a:p>
            <a:pPr marL="0" indent="0" eaLnBrk="1" hangingPunct="1">
              <a:buNone/>
            </a:pPr>
            <a:endParaRPr lang="en-GB" altLang="en-US" sz="800" dirty="0"/>
          </a:p>
          <a:p>
            <a:pPr marL="0" indent="0" eaLnBrk="1" hangingPunct="1">
              <a:buNone/>
            </a:pPr>
            <a:endParaRPr lang="en-GB" altLang="en-US" sz="800" dirty="0"/>
          </a:p>
          <a:p>
            <a:pPr marL="0" indent="0" eaLnBrk="1" hangingPunct="1">
              <a:buNone/>
            </a:pPr>
            <a:r>
              <a:rPr lang="en-GB" altLang="en-US" sz="800" dirty="0"/>
              <a:t>OPPORTUNITIES</a:t>
            </a:r>
          </a:p>
          <a:p>
            <a:pPr marL="0" indent="0" eaLnBrk="1" hangingPunct="1">
              <a:buNone/>
            </a:pPr>
            <a:r>
              <a:rPr lang="en-GB" altLang="en-US" sz="800" dirty="0"/>
              <a:t>•	Early academic opportunities </a:t>
            </a:r>
          </a:p>
          <a:p>
            <a:pPr marL="0" indent="0" eaLnBrk="1" hangingPunct="1">
              <a:buNone/>
            </a:pPr>
            <a:r>
              <a:rPr lang="en-GB" altLang="en-US" sz="800" dirty="0"/>
              <a:t>•	Promotes healthier lifestyle </a:t>
            </a:r>
          </a:p>
          <a:p>
            <a:pPr marL="0" indent="0" eaLnBrk="1" hangingPunct="1">
              <a:buNone/>
            </a:pPr>
            <a:r>
              <a:rPr lang="en-GB" altLang="en-US" sz="800" dirty="0"/>
              <a:t>•	Professional optional service </a:t>
            </a:r>
          </a:p>
          <a:p>
            <a:pPr marL="0" indent="0" eaLnBrk="1" hangingPunct="1">
              <a:buNone/>
            </a:pPr>
            <a:r>
              <a:rPr lang="en-GB" altLang="en-US" sz="800" dirty="0"/>
              <a:t>•	Potential expansion </a:t>
            </a:r>
          </a:p>
          <a:p>
            <a:pPr marL="0" indent="0" eaLnBrk="1" hangingPunct="1">
              <a:buNone/>
            </a:pPr>
            <a:endParaRPr lang="en-GB" altLang="en-US" sz="800" dirty="0"/>
          </a:p>
          <a:p>
            <a:pPr marL="0" indent="0" eaLnBrk="1" hangingPunct="1">
              <a:buNone/>
            </a:pPr>
            <a:r>
              <a:rPr lang="en-GB" altLang="en-US" sz="800" dirty="0"/>
              <a:t>THREATS</a:t>
            </a:r>
          </a:p>
          <a:p>
            <a:pPr marL="0" indent="0" eaLnBrk="1" hangingPunct="1">
              <a:buNone/>
            </a:pPr>
            <a:r>
              <a:rPr lang="en-GB" altLang="en-US" sz="800" dirty="0"/>
              <a:t>•	Employees</a:t>
            </a:r>
          </a:p>
          <a:p>
            <a:pPr marL="0" indent="0" eaLnBrk="1" hangingPunct="1">
              <a:buNone/>
            </a:pPr>
            <a:r>
              <a:rPr lang="en-GB" altLang="en-US" sz="800" dirty="0"/>
              <a:t>•	Data protection </a:t>
            </a:r>
          </a:p>
          <a:p>
            <a:pPr marL="0" indent="0" eaLnBrk="1" hangingPunct="1">
              <a:buNone/>
            </a:pPr>
            <a:r>
              <a:rPr lang="en-GB" altLang="en-US" sz="800" dirty="0"/>
              <a:t>•	Audits </a:t>
            </a:r>
          </a:p>
          <a:p>
            <a:pPr marL="0" indent="0" eaLnBrk="1" hangingPunct="1">
              <a:buNone/>
            </a:pPr>
            <a:r>
              <a:rPr lang="en-GB" altLang="en-US" sz="800" dirty="0"/>
              <a:t>•	Young learners </a:t>
            </a:r>
          </a:p>
          <a:p>
            <a:pPr marL="0" indent="0" eaLnBrk="1" hangingPunct="1">
              <a:buNone/>
            </a:pPr>
            <a:endParaRPr lang="en-GB" altLang="en-US" sz="1200" dirty="0"/>
          </a:p>
        </p:txBody>
      </p:sp>
      <p:sp>
        <p:nvSpPr>
          <p:cNvPr id="4" name="Date Placeholder 3">
            <a:extLst>
              <a:ext uri="{FF2B5EF4-FFF2-40B4-BE49-F238E27FC236}">
                <a16:creationId xmlns:a16="http://schemas.microsoft.com/office/drawing/2014/main" id="{6BA62F64-C1A0-479D-BA5F-B9017FFD43E1}"/>
              </a:ext>
            </a:extLst>
          </p:cNvPr>
          <p:cNvSpPr>
            <a:spLocks noGrp="1"/>
          </p:cNvSpPr>
          <p:nvPr>
            <p:ph type="dt" sz="quarter" idx="10"/>
          </p:nvPr>
        </p:nvSpPr>
        <p:spPr/>
        <p:txBody>
          <a:bodyPr/>
          <a:lstStyle/>
          <a:p>
            <a:pPr>
              <a:defRPr/>
            </a:pPr>
            <a:fld id="{AA2A7C81-35C9-4945-A4CE-7561AA5A8777}" type="datetime1">
              <a:rPr lang="en-GB" altLang="en-US"/>
              <a:pPr>
                <a:defRPr/>
              </a:pPr>
              <a:t>07/01/2019</a:t>
            </a:fld>
            <a:endParaRPr lang="en-GB" alt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CC6C7EED-4D9E-4003-AB2B-C0BFD970E007}"/>
              </a:ext>
            </a:extLst>
          </p:cNvPr>
          <p:cNvSpPr>
            <a:spLocks noGrp="1"/>
          </p:cNvSpPr>
          <p:nvPr>
            <p:ph type="title"/>
          </p:nvPr>
        </p:nvSpPr>
        <p:spPr>
          <a:xfrm>
            <a:off x="250825" y="223838"/>
            <a:ext cx="8435975" cy="1044575"/>
          </a:xfrm>
        </p:spPr>
        <p:txBody>
          <a:bodyPr/>
          <a:lstStyle/>
          <a:p>
            <a:pPr eaLnBrk="1" hangingPunct="1"/>
            <a:r>
              <a:rPr lang="en-GB" altLang="en-US" sz="3600" b="1" i="1"/>
              <a:t>PESTLE Analysis</a:t>
            </a:r>
          </a:p>
        </p:txBody>
      </p:sp>
      <p:sp>
        <p:nvSpPr>
          <p:cNvPr id="4" name="Date Placeholder 3">
            <a:extLst>
              <a:ext uri="{FF2B5EF4-FFF2-40B4-BE49-F238E27FC236}">
                <a16:creationId xmlns:a16="http://schemas.microsoft.com/office/drawing/2014/main" id="{7B91B968-1B52-4E96-A9DD-5C894B372080}"/>
              </a:ext>
            </a:extLst>
          </p:cNvPr>
          <p:cNvSpPr>
            <a:spLocks noGrp="1"/>
          </p:cNvSpPr>
          <p:nvPr>
            <p:ph type="dt" sz="quarter" idx="10"/>
          </p:nvPr>
        </p:nvSpPr>
        <p:spPr/>
        <p:txBody>
          <a:bodyPr/>
          <a:lstStyle/>
          <a:p>
            <a:pPr>
              <a:defRPr/>
            </a:pPr>
            <a:fld id="{2AF6E3BD-2E92-472E-8EDA-F6014803D143}" type="datetime1">
              <a:rPr lang="en-GB" altLang="en-US"/>
              <a:pPr>
                <a:defRPr/>
              </a:pPr>
              <a:t>07/01/2019</a:t>
            </a:fld>
            <a:endParaRPr lang="en-GB" altLang="en-US"/>
          </a:p>
        </p:txBody>
      </p:sp>
      <p:sp>
        <p:nvSpPr>
          <p:cNvPr id="25604" name="Content Placeholder 2">
            <a:extLst>
              <a:ext uri="{FF2B5EF4-FFF2-40B4-BE49-F238E27FC236}">
                <a16:creationId xmlns:a16="http://schemas.microsoft.com/office/drawing/2014/main" id="{C292C6D8-9C4D-4B1B-9380-CB3E2B0B5EBC}"/>
              </a:ext>
            </a:extLst>
          </p:cNvPr>
          <p:cNvSpPr>
            <a:spLocks noGrp="1"/>
          </p:cNvSpPr>
          <p:nvPr>
            <p:ph idx="1"/>
          </p:nvPr>
        </p:nvSpPr>
        <p:spPr>
          <a:xfrm>
            <a:off x="457200" y="1124744"/>
            <a:ext cx="8229600" cy="4263231"/>
          </a:xfrm>
        </p:spPr>
        <p:txBody>
          <a:bodyPr/>
          <a:lstStyle/>
          <a:p>
            <a:pPr marL="0" indent="0">
              <a:buNone/>
            </a:pPr>
            <a:r>
              <a:rPr lang="en-GB" altLang="en-US" sz="1100" dirty="0" smtClean="0"/>
              <a:t>P</a:t>
            </a:r>
          </a:p>
          <a:p>
            <a:pPr marL="0" indent="0">
              <a:buNone/>
            </a:pPr>
            <a:r>
              <a:rPr lang="en-GB" altLang="en-US" sz="1100" dirty="0" smtClean="0"/>
              <a:t>Government </a:t>
            </a:r>
            <a:r>
              <a:rPr lang="en-GB" altLang="en-US" sz="1100" dirty="0"/>
              <a:t>policies are always changing and for this reason we must run services accordingly. The way information is held to the enrolment of a young learner. To run this type of facility means that all legislation must be fully complied with in order to comply with government </a:t>
            </a:r>
            <a:r>
              <a:rPr lang="en-GB" altLang="en-US" sz="1100" dirty="0" smtClean="0"/>
              <a:t>policies</a:t>
            </a:r>
          </a:p>
          <a:p>
            <a:pPr marL="0" indent="0">
              <a:buNone/>
            </a:pPr>
            <a:r>
              <a:rPr lang="en-GB" altLang="en-US" sz="1100" dirty="0" smtClean="0"/>
              <a:t>E</a:t>
            </a:r>
          </a:p>
          <a:p>
            <a:pPr marL="0" indent="0">
              <a:buNone/>
            </a:pPr>
            <a:r>
              <a:rPr lang="en-GB" altLang="en-US" sz="1100" dirty="0"/>
              <a:t> ‘The British educational suppliers Association (BESA).states that today in the </a:t>
            </a:r>
            <a:r>
              <a:rPr lang="en-GB" altLang="en-US" sz="1100" dirty="0" err="1"/>
              <a:t>uk</a:t>
            </a:r>
            <a:r>
              <a:rPr lang="en-GB" altLang="en-US" sz="1100" dirty="0"/>
              <a:t>, there are an estimated 23,500 day nurseries, 9,600 pre-schools and sessional crèches, 59,500 childminders and 15,000 out- of- school childcare providers. Early education and childcare is booming’ (Hayes, P: 17 may 2016). These statistics show how big the childcare business demand is in the UK</a:t>
            </a:r>
            <a:r>
              <a:rPr lang="en-GB" altLang="en-US" sz="1100" dirty="0" smtClean="0"/>
              <a:t>.</a:t>
            </a:r>
          </a:p>
          <a:p>
            <a:pPr marL="0" indent="0">
              <a:buNone/>
            </a:pPr>
            <a:r>
              <a:rPr lang="en-GB" altLang="en-US" sz="1100" dirty="0" smtClean="0"/>
              <a:t>S</a:t>
            </a:r>
          </a:p>
          <a:p>
            <a:pPr marL="0" indent="0">
              <a:buNone/>
            </a:pPr>
            <a:r>
              <a:rPr lang="en-GB" altLang="en-US" sz="1100" dirty="0" smtClean="0"/>
              <a:t>Children </a:t>
            </a:r>
            <a:r>
              <a:rPr lang="en-GB" altLang="en-US" sz="1100" dirty="0"/>
              <a:t>who are exposed </a:t>
            </a:r>
            <a:r>
              <a:rPr lang="en-GB" altLang="en-US" sz="1100" dirty="0" smtClean="0"/>
              <a:t> </a:t>
            </a:r>
            <a:r>
              <a:rPr lang="en-GB" altLang="en-US" sz="1100" dirty="0"/>
              <a:t>in their early childhood tend to grow up with strong social skills and personality</a:t>
            </a:r>
            <a:r>
              <a:rPr lang="en-GB" altLang="en-US" sz="1100" dirty="0" smtClean="0"/>
              <a:t>, </a:t>
            </a:r>
            <a:r>
              <a:rPr lang="en-GB" altLang="en-US" sz="1100" dirty="0"/>
              <a:t>this decreases </a:t>
            </a:r>
            <a:r>
              <a:rPr lang="en-GB" altLang="en-US" sz="1100" dirty="0" smtClean="0"/>
              <a:t> the impact on children </a:t>
            </a:r>
            <a:r>
              <a:rPr lang="en-GB" altLang="en-US" sz="1100" dirty="0"/>
              <a:t>struggling with </a:t>
            </a:r>
            <a:r>
              <a:rPr lang="en-GB" altLang="en-US" sz="1100" dirty="0" smtClean="0"/>
              <a:t> </a:t>
            </a:r>
            <a:r>
              <a:rPr lang="en-GB" altLang="en-US" sz="1100" dirty="0"/>
              <a:t>anxiety. </a:t>
            </a:r>
            <a:endParaRPr lang="en-GB" altLang="en-US" sz="1100" dirty="0" smtClean="0"/>
          </a:p>
          <a:p>
            <a:pPr marL="0" indent="0">
              <a:buNone/>
            </a:pPr>
            <a:r>
              <a:rPr lang="en-GB" altLang="en-US" sz="1100" dirty="0" smtClean="0"/>
              <a:t>T</a:t>
            </a:r>
          </a:p>
          <a:p>
            <a:pPr marL="0" indent="0">
              <a:buNone/>
            </a:pPr>
            <a:r>
              <a:rPr lang="en-GB" altLang="en-US" sz="1100" dirty="0"/>
              <a:t>Schools already carry a major risk in regards to the duty of care provided to the  mass  number of young learners. Technology adds to the already negative factors we face in today’s society. This factor has raised controversy and needs to be well considered before introducing such </a:t>
            </a:r>
            <a:r>
              <a:rPr lang="en-GB" altLang="en-US" sz="1100" dirty="0" smtClean="0"/>
              <a:t>systems</a:t>
            </a:r>
            <a:r>
              <a:rPr lang="en-GB" altLang="en-US" sz="1100" dirty="0"/>
              <a:t>. For example disturbing images or just one of the may viruses that can affect the academic learning database. </a:t>
            </a:r>
            <a:endParaRPr lang="en-GB" altLang="en-US" sz="1100" dirty="0" smtClean="0"/>
          </a:p>
          <a:p>
            <a:pPr marL="0" indent="0">
              <a:buNone/>
            </a:pPr>
            <a:r>
              <a:rPr lang="en-GB" altLang="en-US" sz="1100" dirty="0" smtClean="0"/>
              <a:t>L</a:t>
            </a:r>
          </a:p>
          <a:p>
            <a:pPr marL="0" indent="0">
              <a:buNone/>
            </a:pPr>
            <a:r>
              <a:rPr lang="en-GB" altLang="en-US" sz="1100" dirty="0"/>
              <a:t>Besides the many legal aspects involved in business, work with  young learners presents many risks. An employer needs to make sure all employees satisfy all policies and procedures accordingly with DBS regulations. </a:t>
            </a:r>
            <a:endParaRPr lang="en-GB" altLang="en-US" sz="1100" dirty="0" smtClean="0"/>
          </a:p>
          <a:p>
            <a:pPr marL="0" indent="0">
              <a:buNone/>
            </a:pPr>
            <a:r>
              <a:rPr lang="en-GB" altLang="en-US" sz="1100" dirty="0" smtClean="0"/>
              <a:t>E</a:t>
            </a:r>
          </a:p>
          <a:p>
            <a:pPr marL="0" indent="0">
              <a:buNone/>
            </a:pPr>
            <a:r>
              <a:rPr lang="en-GB" altLang="en-US" sz="1100" dirty="0"/>
              <a:t>There are many things to consider when running a business. The environment is important    for the business and the customer. Factors such as transport, highway maintenance, carbon  footprint all contribute to our environment where we fully intend to fully comply with our carbon footprint reduction.</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smtClean="0"/>
              <a:t>REFERENCES</a:t>
            </a:r>
            <a:endParaRPr lang="en-GB" sz="3200" dirty="0"/>
          </a:p>
        </p:txBody>
      </p:sp>
      <p:sp>
        <p:nvSpPr>
          <p:cNvPr id="3" name="Content Placeholder 2"/>
          <p:cNvSpPr>
            <a:spLocks noGrp="1"/>
          </p:cNvSpPr>
          <p:nvPr>
            <p:ph idx="1"/>
          </p:nvPr>
        </p:nvSpPr>
        <p:spPr>
          <a:xfrm>
            <a:off x="457200" y="1196753"/>
            <a:ext cx="8003232" cy="3888431"/>
          </a:xfrm>
        </p:spPr>
        <p:txBody>
          <a:bodyPr/>
          <a:lstStyle/>
          <a:p>
            <a:pPr marL="0" indent="0">
              <a:buNone/>
            </a:pPr>
            <a:endParaRPr lang="en-GB" dirty="0"/>
          </a:p>
          <a:p>
            <a:r>
              <a:rPr lang="en-GB" sz="1100" dirty="0"/>
              <a:t>REFERENCES  DECEMBER 2018</a:t>
            </a:r>
          </a:p>
          <a:p>
            <a:r>
              <a:rPr lang="en-GB" sz="1100" dirty="0"/>
              <a:t>PESTLE </a:t>
            </a:r>
          </a:p>
          <a:p>
            <a:r>
              <a:rPr lang="en-GB" sz="1100" dirty="0"/>
              <a:t>https://rapidbi.com/pestle-analysis-for-schools-and-education/</a:t>
            </a:r>
          </a:p>
          <a:p>
            <a:endParaRPr lang="en-GB" sz="1100" dirty="0"/>
          </a:p>
          <a:p>
            <a:r>
              <a:rPr lang="en-GB" sz="1100" dirty="0"/>
              <a:t>(B.E.S.A)  British Educational suppliers Association. Available at</a:t>
            </a:r>
          </a:p>
          <a:p>
            <a:r>
              <a:rPr lang="en-GB" sz="1100" dirty="0"/>
              <a:t>Https://www.besa.org.uk</a:t>
            </a:r>
          </a:p>
          <a:p>
            <a:r>
              <a:rPr lang="en-GB" sz="1100" dirty="0"/>
              <a:t>Accessed on (23.11.18)</a:t>
            </a:r>
          </a:p>
          <a:p>
            <a:endParaRPr lang="en-GB" sz="1100" dirty="0"/>
          </a:p>
          <a:p>
            <a:r>
              <a:rPr lang="en-GB" sz="1100" dirty="0"/>
              <a:t>How important are small businesses to local economies </a:t>
            </a:r>
          </a:p>
          <a:p>
            <a:r>
              <a:rPr lang="en-GB" sz="1100" dirty="0"/>
              <a:t>Available at Https://smallbusiness.chron.com</a:t>
            </a:r>
          </a:p>
          <a:p>
            <a:r>
              <a:rPr lang="en-GB" sz="1100" dirty="0"/>
              <a:t>Accessed on (25.11.18</a:t>
            </a:r>
          </a:p>
          <a:p>
            <a:endParaRPr lang="en-GB" sz="1100" dirty="0"/>
          </a:p>
          <a:p>
            <a:r>
              <a:rPr lang="en-GB" sz="1100" dirty="0"/>
              <a:t>(NACCRRA).  The nations network of child care resource and referral. </a:t>
            </a:r>
          </a:p>
          <a:p>
            <a:r>
              <a:rPr lang="en-GB" sz="1100" dirty="0"/>
              <a:t>Available at. https://www.nurseryworld.co.uk/nursery-world/opinion/1157329/early-education-and-childcare-forecast-for-2020-trends</a:t>
            </a:r>
          </a:p>
          <a:p>
            <a:r>
              <a:rPr lang="en-GB" sz="1100" dirty="0"/>
              <a:t>Accessed on (28.11.18)</a:t>
            </a:r>
          </a:p>
          <a:p>
            <a:pPr marL="0" indent="0">
              <a:buNone/>
            </a:pPr>
            <a:endParaRPr lang="en-GB" sz="1100" dirty="0"/>
          </a:p>
        </p:txBody>
      </p:sp>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07/01/2019</a:t>
            </a:fld>
            <a:endParaRPr lang="en-GB" altLang="en-US"/>
          </a:p>
        </p:txBody>
      </p:sp>
      <p:sp>
        <p:nvSpPr>
          <p:cNvPr id="5" name="Footer Placeholder 4"/>
          <p:cNvSpPr>
            <a:spLocks noGrp="1"/>
          </p:cNvSpPr>
          <p:nvPr>
            <p:ph type="ftr" sz="quarter" idx="11"/>
          </p:nvPr>
        </p:nvSpPr>
        <p:spPr/>
        <p:txBody>
          <a:bodyPr/>
          <a:lstStyle/>
          <a:p>
            <a:pPr>
              <a:defRPr/>
            </a:pPr>
            <a:r>
              <a:rPr lang="en-GB" altLang="en-US" smtClean="0"/>
              <a:t>Mary March</a:t>
            </a:r>
            <a:endParaRPr lang="en-GB" altLang="en-US"/>
          </a:p>
        </p:txBody>
      </p:sp>
    </p:spTree>
    <p:extLst>
      <p:ext uri="{BB962C8B-B14F-4D97-AF65-F5344CB8AC3E}">
        <p14:creationId xmlns:p14="http://schemas.microsoft.com/office/powerpoint/2010/main" val="15809481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980729"/>
            <a:ext cx="8229600" cy="3816424"/>
          </a:xfrm>
        </p:spPr>
        <p:txBody>
          <a:bodyPr/>
          <a:lstStyle/>
          <a:p>
            <a:pPr marL="0" indent="0">
              <a:buNone/>
            </a:pPr>
            <a:endParaRPr lang="en-GB" sz="1200" dirty="0"/>
          </a:p>
          <a:p>
            <a:r>
              <a:rPr lang="en-GB" sz="1200" dirty="0"/>
              <a:t>ADVERTISING </a:t>
            </a:r>
          </a:p>
          <a:p>
            <a:pPr marL="0" indent="0">
              <a:buNone/>
            </a:pPr>
            <a:r>
              <a:rPr lang="en-GB" sz="1200" dirty="0" smtClean="0"/>
              <a:t>           thebridgemarketing.co.uk</a:t>
            </a:r>
            <a:endParaRPr lang="en-GB" sz="1200" dirty="0"/>
          </a:p>
          <a:p>
            <a:pPr marL="0" indent="0">
              <a:buNone/>
            </a:pPr>
            <a:endParaRPr lang="en-GB" sz="1200" dirty="0"/>
          </a:p>
          <a:p>
            <a:pPr marL="0" indent="0">
              <a:buNone/>
            </a:pPr>
            <a:endParaRPr lang="en-GB" sz="1200" dirty="0"/>
          </a:p>
          <a:p>
            <a:r>
              <a:rPr lang="en-GB" sz="1200" dirty="0" err="1"/>
              <a:t>Lafortune.A</a:t>
            </a:r>
            <a:r>
              <a:rPr lang="en-GB" sz="1200" dirty="0"/>
              <a:t>. ( 2014 ) What Is the Family Impact on Early Childhood Development. Available at.</a:t>
            </a:r>
          </a:p>
          <a:p>
            <a:pPr marL="0" indent="0">
              <a:buNone/>
            </a:pPr>
            <a:r>
              <a:rPr lang="en-GB" sz="1200" u="sng" dirty="0" smtClean="0">
                <a:hlinkClick r:id="rId2"/>
              </a:rPr>
              <a:t> </a:t>
            </a:r>
            <a:r>
              <a:rPr lang="en-GB" sz="1200" dirty="0" smtClean="0">
                <a:hlinkClick r:id="rId2"/>
              </a:rPr>
              <a:t>https</a:t>
            </a:r>
            <a:r>
              <a:rPr lang="en-GB" sz="1200" dirty="0">
                <a:hlinkClick r:id="rId2"/>
              </a:rPr>
              <a:t>://www.livestrong.com/article/267910-what-is-the-family-impact-on-early-childhood-development</a:t>
            </a:r>
            <a:r>
              <a:rPr lang="en-GB" sz="1200" dirty="0" smtClean="0">
                <a:hlinkClick r:id="rId2"/>
              </a:rPr>
              <a:t>/</a:t>
            </a:r>
            <a:endParaRPr lang="en-GB" sz="1200" dirty="0" smtClean="0"/>
          </a:p>
          <a:p>
            <a:pPr marL="0" indent="0">
              <a:buNone/>
            </a:pPr>
            <a:endParaRPr lang="en-GB" sz="1200" dirty="0"/>
          </a:p>
          <a:p>
            <a:r>
              <a:rPr lang="en-GB" sz="1200" dirty="0"/>
              <a:t>Accessed on 15/11/2018</a:t>
            </a:r>
          </a:p>
          <a:p>
            <a:pPr marL="0" indent="0">
              <a:buNone/>
            </a:pPr>
            <a:r>
              <a:rPr lang="en-GB" sz="1200" dirty="0" smtClean="0"/>
              <a:t>           Davis</a:t>
            </a:r>
            <a:r>
              <a:rPr lang="en-GB" sz="1200" dirty="0"/>
              <a:t>. B. (2017) Environmental Factors that Influence Social Development in Children.  Available at.</a:t>
            </a:r>
          </a:p>
          <a:p>
            <a:r>
              <a:rPr lang="en-GB" sz="1200" dirty="0"/>
              <a:t>https://www.livestrong.com/article/550087-environmental-factors-for-social-development-in-children/</a:t>
            </a:r>
          </a:p>
          <a:p>
            <a:r>
              <a:rPr lang="en-GB" sz="1200" dirty="0"/>
              <a:t>Accessed on </a:t>
            </a:r>
            <a:r>
              <a:rPr lang="en-GB" sz="1200" dirty="0" smtClean="0"/>
              <a:t>15/11/2018</a:t>
            </a:r>
          </a:p>
          <a:p>
            <a:pPr marL="0" indent="0">
              <a:buNone/>
            </a:pPr>
            <a:r>
              <a:rPr lang="en-GB" sz="1200" dirty="0" smtClean="0"/>
              <a:t>         </a:t>
            </a:r>
          </a:p>
          <a:p>
            <a:pPr marL="0" indent="0">
              <a:buNone/>
            </a:pPr>
            <a:r>
              <a:rPr lang="en-GB" sz="1200" dirty="0"/>
              <a:t> </a:t>
            </a:r>
            <a:r>
              <a:rPr lang="en-GB" sz="1200" dirty="0" smtClean="0"/>
              <a:t>          HEALTH </a:t>
            </a:r>
            <a:r>
              <a:rPr lang="en-GB" sz="1200" dirty="0"/>
              <a:t>AND SAFETY AT WORK ACT 1974</a:t>
            </a:r>
          </a:p>
          <a:p>
            <a:r>
              <a:rPr lang="en-GB" sz="1200" dirty="0"/>
              <a:t>https://worksmart.org.uk/health-advice/health-and-safety/employer-duties/what-health-and-safety-work-act</a:t>
            </a:r>
          </a:p>
          <a:p>
            <a:pPr marL="0" indent="0">
              <a:buNone/>
            </a:pPr>
            <a:r>
              <a:rPr lang="en-GB" sz="1200" dirty="0" smtClean="0"/>
              <a:t>          PUBLIC </a:t>
            </a:r>
            <a:r>
              <a:rPr lang="en-GB" sz="1200" dirty="0"/>
              <a:t>LIMITED</a:t>
            </a:r>
          </a:p>
          <a:p>
            <a:r>
              <a:rPr lang="en-GB" sz="1200" dirty="0"/>
              <a:t>https://smallbusiness.chron.com/ltd-mean-after-business-name-3277.html</a:t>
            </a:r>
          </a:p>
          <a:p>
            <a:endParaRPr lang="en-GB" sz="1200" dirty="0"/>
          </a:p>
          <a:p>
            <a:endParaRPr lang="en-GB" sz="1200" dirty="0"/>
          </a:p>
        </p:txBody>
      </p:sp>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07/01/2019</a:t>
            </a:fld>
            <a:endParaRPr lang="en-GB" altLang="en-US"/>
          </a:p>
        </p:txBody>
      </p:sp>
      <p:sp>
        <p:nvSpPr>
          <p:cNvPr id="5" name="Footer Placeholder 4"/>
          <p:cNvSpPr>
            <a:spLocks noGrp="1"/>
          </p:cNvSpPr>
          <p:nvPr>
            <p:ph type="ftr" sz="quarter" idx="11"/>
          </p:nvPr>
        </p:nvSpPr>
        <p:spPr/>
        <p:txBody>
          <a:bodyPr/>
          <a:lstStyle/>
          <a:p>
            <a:pPr>
              <a:defRPr/>
            </a:pPr>
            <a:r>
              <a:rPr lang="en-GB" altLang="en-US" smtClean="0"/>
              <a:t>Mary March</a:t>
            </a:r>
            <a:endParaRPr lang="en-GB" altLang="en-US"/>
          </a:p>
        </p:txBody>
      </p:sp>
    </p:spTree>
    <p:extLst>
      <p:ext uri="{BB962C8B-B14F-4D97-AF65-F5344CB8AC3E}">
        <p14:creationId xmlns:p14="http://schemas.microsoft.com/office/powerpoint/2010/main" val="381659813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PowerPoint Presentation Template</Template>
  <TotalTime>1086</TotalTime>
  <Words>1322</Words>
  <Application>Microsoft Office PowerPoint</Application>
  <PresentationFormat>On-screen Show (4:3)</PresentationFormat>
  <Paragraphs>181</Paragraphs>
  <Slides>14</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Myriad Pro</vt:lpstr>
      <vt:lpstr>Wingdings</vt:lpstr>
      <vt:lpstr>20140311PresentationUWTSDTemplate</vt:lpstr>
      <vt:lpstr>BUSINESS PLAN</vt:lpstr>
      <vt:lpstr>Executive Summary</vt:lpstr>
      <vt:lpstr>Business / Company Overview</vt:lpstr>
      <vt:lpstr>Products and Services</vt:lpstr>
      <vt:lpstr> Target Market</vt:lpstr>
      <vt:lpstr> Competitors</vt:lpstr>
      <vt:lpstr>Marketing and Sales Plan</vt:lpstr>
      <vt:lpstr>Management Team</vt:lpstr>
      <vt:lpstr>Financial plan</vt:lpstr>
      <vt:lpstr>PowerPoint Presentation</vt:lpstr>
      <vt:lpstr>SWOT Analysis</vt:lpstr>
      <vt:lpstr>PESTLE Analysis</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Psychological Contract</dc:title>
  <dc:creator>MARY</dc:creator>
  <cp:lastModifiedBy>James Sahonta (1715427)</cp:lastModifiedBy>
  <cp:revision>90</cp:revision>
  <cp:lastPrinted>2018-03-20T16:28:46Z</cp:lastPrinted>
  <dcterms:created xsi:type="dcterms:W3CDTF">2004-11-12T17:24:38Z</dcterms:created>
  <dcterms:modified xsi:type="dcterms:W3CDTF">2019-01-07T15:39:50Z</dcterms:modified>
</cp:coreProperties>
</file>