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7" r:id="rId5"/>
    <p:sldId id="273" r:id="rId6"/>
    <p:sldId id="313" r:id="rId7"/>
    <p:sldId id="315" r:id="rId8"/>
    <p:sldId id="317" r:id="rId9"/>
    <p:sldId id="307" r:id="rId10"/>
    <p:sldId id="314" r:id="rId11"/>
    <p:sldId id="306" r:id="rId12"/>
    <p:sldId id="311" r:id="rId13"/>
    <p:sldId id="310" r:id="rId14"/>
    <p:sldId id="308" r:id="rId15"/>
    <p:sldId id="31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14" autoAdjust="0"/>
    <p:restoredTop sz="94660"/>
  </p:normalViewPr>
  <p:slideViewPr>
    <p:cSldViewPr snapToGrid="0">
      <p:cViewPr varScale="1">
        <p:scale>
          <a:sx n="150" d="100"/>
          <a:sy n="150" d="100"/>
        </p:scale>
        <p:origin x="624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6041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9350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506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381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9673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8736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0603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270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4588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888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696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585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7568" y="1916833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Micro-teach – Ultrasound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24/11/2025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Learning Outcomes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10972800" cy="3989040"/>
          </a:xfrm>
        </p:spPr>
        <p:txBody>
          <a:bodyPr>
            <a:normAutofit/>
          </a:bodyPr>
          <a:lstStyle/>
          <a:p>
            <a:r>
              <a:rPr lang="en-GB" dirty="0"/>
              <a:t>Should be able to take thickness measurements using Ultrasound on the samples provided. </a:t>
            </a:r>
          </a:p>
          <a:p>
            <a:endParaRPr lang="en-GB" dirty="0"/>
          </a:p>
          <a:p>
            <a:r>
              <a:rPr lang="en-GB" dirty="0"/>
              <a:t>Describe the importance of knowing the speed of sound within a material.</a:t>
            </a:r>
          </a:p>
        </p:txBody>
      </p:sp>
    </p:spTree>
    <p:extLst>
      <p:ext uri="{BB962C8B-B14F-4D97-AF65-F5344CB8AC3E}">
        <p14:creationId xmlns:p14="http://schemas.microsoft.com/office/powerpoint/2010/main" val="12204001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43128-D399-AC72-27DB-4D7706FA9E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UT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527C95-AAFD-00CA-9037-5534B3565B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" y="1600201"/>
            <a:ext cx="10972799" cy="3989040"/>
          </a:xfrm>
        </p:spPr>
        <p:txBody>
          <a:bodyPr/>
          <a:lstStyle/>
          <a:p>
            <a:r>
              <a:rPr lang="en-GB" dirty="0"/>
              <a:t>Ultrasonic refers to any study or application of sound waves that are higher in frequency than the human audible range.</a:t>
            </a:r>
          </a:p>
          <a:p>
            <a:endParaRPr lang="en-GB" dirty="0"/>
          </a:p>
          <a:p>
            <a:r>
              <a:rPr lang="en-GB" dirty="0"/>
              <a:t>Ultrasonic waves consist of frequencies greater than 20kH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1F20653-E0D3-0C37-6987-FFBD95D30B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1480" y="3995531"/>
            <a:ext cx="6689036" cy="170504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E97E2AB-2135-6AC9-42BA-F052FEB5F21A}"/>
              </a:ext>
            </a:extLst>
          </p:cNvPr>
          <p:cNvSpPr txBox="1"/>
          <p:nvPr/>
        </p:nvSpPr>
        <p:spPr>
          <a:xfrm>
            <a:off x="10123728" y="5331247"/>
            <a:ext cx="1458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(Drury 2004)</a:t>
            </a:r>
          </a:p>
        </p:txBody>
      </p:sp>
    </p:spTree>
    <p:extLst>
      <p:ext uri="{BB962C8B-B14F-4D97-AF65-F5344CB8AC3E}">
        <p14:creationId xmlns:p14="http://schemas.microsoft.com/office/powerpoint/2010/main" val="4549811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247613-81C5-315D-D3E2-1CFB13FBCF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A6D15-9429-10D2-FFF6-5BDC4F6C49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UT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15B44-CDFA-7422-7F58-FBBD27A1F2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" y="1600201"/>
            <a:ext cx="10972799" cy="3989040"/>
          </a:xfrm>
        </p:spPr>
        <p:txBody>
          <a:bodyPr/>
          <a:lstStyle/>
          <a:p>
            <a:r>
              <a:rPr lang="en-GB" dirty="0"/>
              <a:t>Ultrasonic waves are used in many applications such as, Parts and Jewellery Cleaners, Medicine and Non-Destructive Testing (NDT).</a:t>
            </a:r>
          </a:p>
          <a:p>
            <a:endParaRPr lang="en-GB" dirty="0"/>
          </a:p>
          <a:p>
            <a:r>
              <a:rPr lang="en-GB" dirty="0"/>
              <a:t>Non-Destructive Testing using ultrasonic waves gives the ability to measure inside a solid material and detect surface and internal flaws without affecting the material in an adverse manner.</a:t>
            </a:r>
          </a:p>
        </p:txBody>
      </p:sp>
    </p:spTree>
    <p:extLst>
      <p:ext uri="{BB962C8B-B14F-4D97-AF65-F5344CB8AC3E}">
        <p14:creationId xmlns:p14="http://schemas.microsoft.com/office/powerpoint/2010/main" val="6747706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D6837-702E-8343-EC1A-87F09E81AE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Speed of Sound in Materials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2AA1EB-E314-3728-F6BB-AB0D6FB953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7142018" cy="3989040"/>
          </a:xfrm>
        </p:spPr>
        <p:txBody>
          <a:bodyPr/>
          <a:lstStyle/>
          <a:p>
            <a:r>
              <a:rPr lang="en-GB" dirty="0"/>
              <a:t>All materials have a different speed of sound within them.</a:t>
            </a:r>
          </a:p>
          <a:p>
            <a:endParaRPr lang="en-GB" dirty="0"/>
          </a:p>
          <a:p>
            <a:r>
              <a:rPr lang="en-GB" dirty="0"/>
              <a:t>The main properties that affect UT scanning are Velocity, Density, Acoustic Impedance, Grain size and Surface finish etc.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6C3DBA9-A4BC-12E7-54FC-EE66BC20CE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040" r="25960" b="23738"/>
          <a:stretch>
            <a:fillRect/>
          </a:stretch>
        </p:blipFill>
        <p:spPr>
          <a:xfrm rot="5400000">
            <a:off x="7354453" y="1836805"/>
            <a:ext cx="5077694" cy="3581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9960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B58EC1-5E69-36F5-2B70-CE76080537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2509ED9-D9BF-0718-2275-0453AC8AAC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Time of Flight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8563B91-D8B7-CBF4-2718-7B64649EC7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10972800" cy="3989040"/>
          </a:xfrm>
        </p:spPr>
        <p:txBody>
          <a:bodyPr>
            <a:normAutofit/>
          </a:bodyPr>
          <a:lstStyle/>
          <a:p>
            <a:r>
              <a:rPr lang="en-GB" sz="2400" dirty="0"/>
              <a:t>Time of flight is calculated from the formula: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b="1" dirty="0"/>
              <a:t>Therefore: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b="1" dirty="0"/>
              <a:t>Therefore:</a:t>
            </a:r>
          </a:p>
          <a:p>
            <a:endParaRPr lang="en-GB" sz="24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73414D8-49E6-CEB9-3870-B9152BD37022}"/>
              </a:ext>
            </a:extLst>
          </p:cNvPr>
          <p:cNvSpPr/>
          <p:nvPr/>
        </p:nvSpPr>
        <p:spPr>
          <a:xfrm>
            <a:off x="8352735" y="3874699"/>
            <a:ext cx="3536950" cy="91440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AFB6628-F44B-2027-D88B-DCBCF292A4E8}"/>
              </a:ext>
            </a:extLst>
          </p:cNvPr>
          <p:cNvSpPr/>
          <p:nvPr/>
        </p:nvSpPr>
        <p:spPr>
          <a:xfrm>
            <a:off x="9881497" y="2953949"/>
            <a:ext cx="479425" cy="9144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974CFBA5-0CCA-7471-FDAC-EF70695A4E75}"/>
              </a:ext>
            </a:extLst>
          </p:cNvPr>
          <p:cNvSpPr/>
          <p:nvPr/>
        </p:nvSpPr>
        <p:spPr>
          <a:xfrm>
            <a:off x="10000559" y="2103049"/>
            <a:ext cx="120650" cy="844550"/>
          </a:xfrm>
          <a:custGeom>
            <a:avLst/>
            <a:gdLst>
              <a:gd name="connsiteX0" fmla="*/ 114300 w 120650"/>
              <a:gd name="connsiteY0" fmla="*/ 844550 h 844550"/>
              <a:gd name="connsiteX1" fmla="*/ 107950 w 120650"/>
              <a:gd name="connsiteY1" fmla="*/ 431800 h 844550"/>
              <a:gd name="connsiteX2" fmla="*/ 0 w 120650"/>
              <a:gd name="connsiteY2" fmla="*/ 0 h 84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650" h="844550">
                <a:moveTo>
                  <a:pt x="114300" y="844550"/>
                </a:moveTo>
                <a:cubicBezTo>
                  <a:pt x="120650" y="708554"/>
                  <a:pt x="127000" y="572558"/>
                  <a:pt x="107950" y="431800"/>
                </a:cubicBezTo>
                <a:cubicBezTo>
                  <a:pt x="88900" y="291042"/>
                  <a:pt x="9525" y="140758"/>
                  <a:pt x="0" y="0"/>
                </a:cubicBezTo>
              </a:path>
            </a:pathLst>
          </a:cu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F1C9C803-557C-D087-C883-66376BFF369C}"/>
              </a:ext>
            </a:extLst>
          </p:cNvPr>
          <p:cNvCxnSpPr>
            <a:cxnSpLocks/>
          </p:cNvCxnSpPr>
          <p:nvPr/>
        </p:nvCxnSpPr>
        <p:spPr>
          <a:xfrm>
            <a:off x="10003735" y="3893749"/>
            <a:ext cx="0" cy="87630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605B9003-8317-826D-2FB2-37A29DD2C912}"/>
              </a:ext>
            </a:extLst>
          </p:cNvPr>
          <p:cNvCxnSpPr>
            <a:cxnSpLocks/>
          </p:cNvCxnSpPr>
          <p:nvPr/>
        </p:nvCxnSpPr>
        <p:spPr>
          <a:xfrm flipV="1">
            <a:off x="10219635" y="3887399"/>
            <a:ext cx="0" cy="87630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92DF4D07-6BC6-4709-F84C-664B9AAC7D89}"/>
              </a:ext>
            </a:extLst>
          </p:cNvPr>
          <p:cNvSpPr txBox="1"/>
          <p:nvPr/>
        </p:nvSpPr>
        <p:spPr>
          <a:xfrm>
            <a:off x="10693504" y="2340658"/>
            <a:ext cx="1283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Transducer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05C7B0B-FB43-2CA9-C004-15E5AC3DEFAD}"/>
              </a:ext>
            </a:extLst>
          </p:cNvPr>
          <p:cNvSpPr txBox="1"/>
          <p:nvPr/>
        </p:nvSpPr>
        <p:spPr>
          <a:xfrm>
            <a:off x="7090369" y="4140883"/>
            <a:ext cx="936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Sample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22F44E49-B71C-DA41-B801-6FCA164313B3}"/>
              </a:ext>
            </a:extLst>
          </p:cNvPr>
          <p:cNvCxnSpPr>
            <a:cxnSpLocks/>
            <a:stCxn id="13" idx="2"/>
            <a:endCxn id="3" idx="3"/>
          </p:cNvCxnSpPr>
          <p:nvPr/>
        </p:nvCxnSpPr>
        <p:spPr>
          <a:xfrm flipH="1">
            <a:off x="10360922" y="2709990"/>
            <a:ext cx="974329" cy="701159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E7BFB82F-1533-02B0-CC00-8673C2B2A983}"/>
              </a:ext>
            </a:extLst>
          </p:cNvPr>
          <p:cNvSpPr txBox="1"/>
          <p:nvPr/>
        </p:nvSpPr>
        <p:spPr>
          <a:xfrm>
            <a:off x="8255387" y="3261408"/>
            <a:ext cx="13035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Ultrasound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1DFEDB33-C7AF-D77E-84F6-9AB13598F04A}"/>
              </a:ext>
            </a:extLst>
          </p:cNvPr>
          <p:cNvCxnSpPr>
            <a:stCxn id="19" idx="2"/>
          </p:cNvCxnSpPr>
          <p:nvPr/>
        </p:nvCxnSpPr>
        <p:spPr>
          <a:xfrm>
            <a:off x="8907168" y="3630740"/>
            <a:ext cx="1093391" cy="694809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209BDDF9-B60A-BA3E-7DDA-54CFE568868A}"/>
              </a:ext>
            </a:extLst>
          </p:cNvPr>
          <p:cNvCxnSpPr>
            <a:cxnSpLocks/>
            <a:stCxn id="14" idx="3"/>
            <a:endCxn id="2" idx="1"/>
          </p:cNvCxnSpPr>
          <p:nvPr/>
        </p:nvCxnSpPr>
        <p:spPr>
          <a:xfrm>
            <a:off x="8026844" y="4325549"/>
            <a:ext cx="325891" cy="635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78FCA470-A35D-2C67-670D-E7291029D632}"/>
                  </a:ext>
                </a:extLst>
              </p:cNvPr>
              <p:cNvSpPr txBox="1"/>
              <p:nvPr/>
            </p:nvSpPr>
            <p:spPr>
              <a:xfrm>
                <a:off x="2407827" y="2247439"/>
                <a:ext cx="4552531" cy="897105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𝑆𝑝𝑒𝑒𝑑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𝑚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/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𝑠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)= </m:t>
                      </m:r>
                      <m:f>
                        <m:f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𝐷𝑖𝑠𝑡𝑎𝑛𝑐𝑒</m:t>
                          </m:r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num>
                        <m:den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𝑇𝑖𝑚𝑒</m:t>
                          </m:r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𝑠</m:t>
                          </m:r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den>
                      </m:f>
                    </m:oMath>
                  </m:oMathPara>
                </a14:m>
                <a:endParaRPr lang="en-GB" sz="2800" dirty="0"/>
              </a:p>
            </p:txBody>
          </p:sp>
        </mc:Choice>
        <mc:Fallback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78FCA470-A35D-2C67-670D-E7291029D63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07827" y="2247439"/>
                <a:ext cx="4552531" cy="897105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9C15EBC7-70FB-0E30-6E2B-BE53F5417C5C}"/>
                  </a:ext>
                </a:extLst>
              </p:cNvPr>
              <p:cNvSpPr txBox="1"/>
              <p:nvPr/>
            </p:nvSpPr>
            <p:spPr>
              <a:xfrm>
                <a:off x="2611380" y="5042355"/>
                <a:ext cx="4188583" cy="43088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𝐷𝑖𝑠𝑡𝑎𝑛𝑐𝑒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𝑆𝑝𝑒𝑒𝑑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𝑇𝑖𝑚𝑒</m:t>
                      </m:r>
                    </m:oMath>
                  </m:oMathPara>
                </a14:m>
                <a:endParaRPr lang="en-GB" sz="2800" dirty="0"/>
              </a:p>
            </p:txBody>
          </p:sp>
        </mc:Choice>
        <mc:Fallback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9C15EBC7-70FB-0E30-6E2B-BE53F5417C5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11380" y="5042355"/>
                <a:ext cx="4188583" cy="430887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0E6E492E-3317-122B-4965-7B07CA5F8F07}"/>
                  </a:ext>
                </a:extLst>
              </p:cNvPr>
              <p:cNvSpPr txBox="1"/>
              <p:nvPr/>
            </p:nvSpPr>
            <p:spPr>
              <a:xfrm>
                <a:off x="2611380" y="3701308"/>
                <a:ext cx="2884315" cy="87915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𝑇𝑖𝑚𝑒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𝐷𝑖𝑠𝑡𝑎𝑛𝑐𝑒</m:t>
                          </m:r>
                        </m:num>
                        <m:den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𝑆𝑝𝑒𝑒𝑑</m:t>
                          </m:r>
                        </m:den>
                      </m:f>
                    </m:oMath>
                  </m:oMathPara>
                </a14:m>
                <a:endParaRPr lang="en-GB" sz="2800" dirty="0"/>
              </a:p>
            </p:txBody>
          </p:sp>
        </mc:Choice>
        <mc:Fallback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0E6E492E-3317-122B-4965-7B07CA5F8F0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11380" y="3701308"/>
                <a:ext cx="2884315" cy="879151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826371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B21E6B-8EE1-0D21-731A-ACF0C2A1CE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Display – “A-Scan”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718FE71F-C7A0-A0A7-8F33-8035AD8458A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581915" y="2450010"/>
            <a:ext cx="5384800" cy="2196656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39B4A1-9624-18F3-DB22-22B2688283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1600201"/>
            <a:ext cx="5384800" cy="3989040"/>
          </a:xfrm>
        </p:spPr>
        <p:txBody>
          <a:bodyPr>
            <a:normAutofit fontScale="92500"/>
          </a:bodyPr>
          <a:lstStyle/>
          <a:p>
            <a:r>
              <a:rPr lang="en-GB" dirty="0"/>
              <a:t>Data is displayed in Graph form called an “A-Scan”</a:t>
            </a:r>
          </a:p>
          <a:p>
            <a:endParaRPr lang="en-GB" dirty="0"/>
          </a:p>
          <a:p>
            <a:r>
              <a:rPr lang="en-GB" dirty="0"/>
              <a:t>The ‘X-Axis’ is the distance to the back-wall or flaw.</a:t>
            </a:r>
          </a:p>
          <a:p>
            <a:endParaRPr lang="en-GB" dirty="0"/>
          </a:p>
          <a:p>
            <a:r>
              <a:rPr lang="en-GB" dirty="0"/>
              <a:t>To measure the size of the flaw take the sample thickness then subtract the distance to the flaw.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72531F-3B8A-7421-E738-45F6CD69AD33}"/>
              </a:ext>
            </a:extLst>
          </p:cNvPr>
          <p:cNvSpPr txBox="1"/>
          <p:nvPr/>
        </p:nvSpPr>
        <p:spPr>
          <a:xfrm>
            <a:off x="7142921" y="4462000"/>
            <a:ext cx="16514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Distance (mm)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AD6530F-7633-2FDC-E9B0-01B9A2A47760}"/>
              </a:ext>
            </a:extLst>
          </p:cNvPr>
          <p:cNvSpPr txBox="1"/>
          <p:nvPr/>
        </p:nvSpPr>
        <p:spPr>
          <a:xfrm rot="16200000">
            <a:off x="5618451" y="3308479"/>
            <a:ext cx="16353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Amplitude (%)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D7170C6-5485-E8BB-2E90-65D7F3F21CF6}"/>
              </a:ext>
            </a:extLst>
          </p:cNvPr>
          <p:cNvSpPr txBox="1"/>
          <p:nvPr/>
        </p:nvSpPr>
        <p:spPr>
          <a:xfrm>
            <a:off x="6838122" y="5287617"/>
            <a:ext cx="3942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Flaw Size = Back wall – Flaw Distance</a:t>
            </a:r>
          </a:p>
        </p:txBody>
      </p:sp>
    </p:spTree>
    <p:extLst>
      <p:ext uri="{BB962C8B-B14F-4D97-AF65-F5344CB8AC3E}">
        <p14:creationId xmlns:p14="http://schemas.microsoft.com/office/powerpoint/2010/main" val="24501133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9AA310-6495-3769-7596-468B29409F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1B48E97-5520-49ED-DB7B-97B9A69A43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 Display – “A-Scan”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5CEE587-51C0-5B72-9CF6-F7DAB952B6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10972800" cy="3989040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4" name="Picture 13" descr="A screen with green lines&#10;&#10;AI-generated content may be incorrect.">
            <a:extLst>
              <a:ext uri="{FF2B5EF4-FFF2-40B4-BE49-F238E27FC236}">
                <a16:creationId xmlns:a16="http://schemas.microsoft.com/office/drawing/2014/main" id="{8507DCD8-E3BE-83C7-7A7B-B2C1950AA4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3465" y="1538812"/>
            <a:ext cx="4705070" cy="3780375"/>
          </a:xfrm>
          <a:prstGeom prst="rect">
            <a:avLst/>
          </a:prstGeom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C432CF00-895F-BE6C-A19E-A16729480A46}"/>
              </a:ext>
            </a:extLst>
          </p:cNvPr>
          <p:cNvCxnSpPr>
            <a:cxnSpLocks/>
          </p:cNvCxnSpPr>
          <p:nvPr/>
        </p:nvCxnSpPr>
        <p:spPr>
          <a:xfrm>
            <a:off x="2816087" y="2922104"/>
            <a:ext cx="1351722" cy="241851"/>
          </a:xfrm>
          <a:prstGeom prst="straightConnector1">
            <a:avLst/>
          </a:prstGeom>
          <a:ln w="381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3A9E4BD8-709E-4A26-419A-B82B0D030E26}"/>
              </a:ext>
            </a:extLst>
          </p:cNvPr>
          <p:cNvSpPr txBox="1"/>
          <p:nvPr/>
        </p:nvSpPr>
        <p:spPr>
          <a:xfrm>
            <a:off x="1480465" y="2739541"/>
            <a:ext cx="13356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Initial Pulse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E59E27F-68FA-D5D4-2C45-3880FBC7A516}"/>
              </a:ext>
            </a:extLst>
          </p:cNvPr>
          <p:cNvSpPr txBox="1"/>
          <p:nvPr/>
        </p:nvSpPr>
        <p:spPr>
          <a:xfrm>
            <a:off x="9246239" y="2754866"/>
            <a:ext cx="18383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Back Wall Signal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2F73D1D9-8658-E9ED-E58B-6841DEE72493}"/>
              </a:ext>
            </a:extLst>
          </p:cNvPr>
          <p:cNvCxnSpPr>
            <a:cxnSpLocks/>
            <a:stCxn id="19" idx="1"/>
          </p:cNvCxnSpPr>
          <p:nvPr/>
        </p:nvCxnSpPr>
        <p:spPr>
          <a:xfrm flipH="1">
            <a:off x="6698974" y="2939532"/>
            <a:ext cx="2547265" cy="411192"/>
          </a:xfrm>
          <a:prstGeom prst="straightConnector1">
            <a:avLst/>
          </a:prstGeom>
          <a:ln w="381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3D0B385C-2ED3-91CD-AB0F-48F7E4D37521}"/>
              </a:ext>
            </a:extLst>
          </p:cNvPr>
          <p:cNvSpPr/>
          <p:nvPr/>
        </p:nvSpPr>
        <p:spPr>
          <a:xfrm>
            <a:off x="4770783" y="4810539"/>
            <a:ext cx="1194680" cy="205409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E5DC1F0F-30E4-7CBC-E0EA-52B3B2F0E531}"/>
              </a:ext>
            </a:extLst>
          </p:cNvPr>
          <p:cNvCxnSpPr>
            <a:cxnSpLocks/>
            <a:stCxn id="27" idx="3"/>
            <a:endCxn id="22" idx="1"/>
          </p:cNvCxnSpPr>
          <p:nvPr/>
        </p:nvCxnSpPr>
        <p:spPr>
          <a:xfrm>
            <a:off x="3279776" y="4913243"/>
            <a:ext cx="1491007" cy="1"/>
          </a:xfrm>
          <a:prstGeom prst="straightConnector1">
            <a:avLst/>
          </a:prstGeom>
          <a:ln w="381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C77DC211-4950-5835-3876-617A1D1C7D06}"/>
              </a:ext>
            </a:extLst>
          </p:cNvPr>
          <p:cNvSpPr txBox="1"/>
          <p:nvPr/>
        </p:nvSpPr>
        <p:spPr>
          <a:xfrm>
            <a:off x="312104" y="4728577"/>
            <a:ext cx="2967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Measured Distance in (mm)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78A9980-A5E3-8582-ED55-337431658E87}"/>
              </a:ext>
            </a:extLst>
          </p:cNvPr>
          <p:cNvSpPr/>
          <p:nvPr/>
        </p:nvSpPr>
        <p:spPr>
          <a:xfrm>
            <a:off x="6044236" y="4810538"/>
            <a:ext cx="699053" cy="205409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CB99C9C8-D0CC-8614-9D9C-B06016D3585E}"/>
              </a:ext>
            </a:extLst>
          </p:cNvPr>
          <p:cNvCxnSpPr>
            <a:cxnSpLocks/>
          </p:cNvCxnSpPr>
          <p:nvPr/>
        </p:nvCxnSpPr>
        <p:spPr>
          <a:xfrm flipH="1">
            <a:off x="6763167" y="4540484"/>
            <a:ext cx="2320649" cy="372758"/>
          </a:xfrm>
          <a:prstGeom prst="straightConnector1">
            <a:avLst/>
          </a:prstGeom>
          <a:ln w="381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BD95ABDA-4D43-3FAF-4555-093A2FF331C8}"/>
              </a:ext>
            </a:extLst>
          </p:cNvPr>
          <p:cNvSpPr txBox="1"/>
          <p:nvPr/>
        </p:nvSpPr>
        <p:spPr>
          <a:xfrm>
            <a:off x="9083816" y="4357531"/>
            <a:ext cx="2962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Back Wall Signal Amplitude</a:t>
            </a:r>
          </a:p>
        </p:txBody>
      </p:sp>
    </p:spTree>
    <p:extLst>
      <p:ext uri="{BB962C8B-B14F-4D97-AF65-F5344CB8AC3E}">
        <p14:creationId xmlns:p14="http://schemas.microsoft.com/office/powerpoint/2010/main" val="23578048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4D2CF3-F401-09F1-8F35-F1F76775BA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BA92557-0E77-B282-C068-E5EDE9B9CE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 1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5955A1B-1F93-FDF2-092F-31AF1B7484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2"/>
            <a:ext cx="10972800" cy="2896736"/>
          </a:xfrm>
        </p:spPr>
        <p:txBody>
          <a:bodyPr>
            <a:normAutofit fontScale="92500"/>
          </a:bodyPr>
          <a:lstStyle/>
          <a:p>
            <a:r>
              <a:rPr lang="en-GB" dirty="0"/>
              <a:t>In groups of 3 take turns in measuring the samples in front of you. </a:t>
            </a:r>
          </a:p>
          <a:p>
            <a:endParaRPr lang="en-GB" dirty="0"/>
          </a:p>
          <a:p>
            <a:r>
              <a:rPr lang="en-GB" dirty="0"/>
              <a:t>Once measurements are taken, we will swap samples and compare results </a:t>
            </a:r>
          </a:p>
          <a:p>
            <a:endParaRPr lang="en-GB" dirty="0"/>
          </a:p>
          <a:p>
            <a:r>
              <a:rPr lang="en-GB" dirty="0"/>
              <a:t>Refer to the Hand-out to alter the velocity of sound for your material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52855B-7E55-7FE2-79BF-64DB9292BCF4}"/>
              </a:ext>
            </a:extLst>
          </p:cNvPr>
          <p:cNvSpPr txBox="1"/>
          <p:nvPr/>
        </p:nvSpPr>
        <p:spPr>
          <a:xfrm>
            <a:off x="1305338" y="4661738"/>
            <a:ext cx="393338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Stepped Sample (Tool Steel) Velocity </a:t>
            </a:r>
          </a:p>
          <a:p>
            <a:pPr algn="ctr"/>
            <a:r>
              <a:rPr lang="en-GB" dirty="0"/>
              <a:t>Zero: 0.601</a:t>
            </a:r>
          </a:p>
          <a:p>
            <a:pPr algn="ctr"/>
            <a:r>
              <a:rPr lang="en-GB" dirty="0"/>
              <a:t>6126m/s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EF56C3F-EE08-66A4-CED3-197A209791D4}"/>
              </a:ext>
            </a:extLst>
          </p:cNvPr>
          <p:cNvSpPr txBox="1"/>
          <p:nvPr/>
        </p:nvSpPr>
        <p:spPr>
          <a:xfrm>
            <a:off x="7300552" y="4661738"/>
            <a:ext cx="358611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Flat Sample (Aluminium) Velocity </a:t>
            </a:r>
          </a:p>
          <a:p>
            <a:pPr algn="ctr"/>
            <a:r>
              <a:rPr lang="en-GB" dirty="0"/>
              <a:t>Zero: 0.549</a:t>
            </a:r>
          </a:p>
          <a:p>
            <a:pPr algn="ctr"/>
            <a:r>
              <a:rPr lang="en-GB" dirty="0"/>
              <a:t>6320m/s</a:t>
            </a:r>
          </a:p>
        </p:txBody>
      </p:sp>
    </p:spTree>
    <p:extLst>
      <p:ext uri="{BB962C8B-B14F-4D97-AF65-F5344CB8AC3E}">
        <p14:creationId xmlns:p14="http://schemas.microsoft.com/office/powerpoint/2010/main" val="10469828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5CDD0F-2940-06D9-1A23-828B82FFF5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77B7FBA-8254-9E8E-890F-F883523629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 1- Q&amp;A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24920A5-2391-9B83-6595-64DF9D3A20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10972800" cy="3989040"/>
          </a:xfrm>
        </p:spPr>
        <p:txBody>
          <a:bodyPr>
            <a:normAutofit/>
          </a:bodyPr>
          <a:lstStyle/>
          <a:p>
            <a:r>
              <a:rPr lang="en-GB" dirty="0"/>
              <a:t>When you swapped samples was the measurement accurate?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3781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D2E2CE-02E6-DE57-8770-3E82021EB1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048B45F-E63A-724A-6264-40EFAEE578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Recap of Learning Outcomes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D849B71-6B84-3B8F-6C3A-17DF858AFB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10972800" cy="3989040"/>
          </a:xfrm>
        </p:spPr>
        <p:txBody>
          <a:bodyPr>
            <a:normAutofit/>
          </a:bodyPr>
          <a:lstStyle/>
          <a:p>
            <a:r>
              <a:rPr lang="en-GB" dirty="0"/>
              <a:t>In practice take thickness measurements using Ultrasound</a:t>
            </a:r>
          </a:p>
          <a:p>
            <a:endParaRPr lang="en-GB" dirty="0"/>
          </a:p>
          <a:p>
            <a:r>
              <a:rPr lang="en-GB" dirty="0"/>
              <a:t>Why is the speed of sound important when taking measurements using UT?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01494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E42E89-4EB5-BC97-5A15-B1B0BD8EBD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7C10138-5FE1-825D-6993-82DC34B14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9EA97A1-5077-5C22-EC54-A9B3A340D542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609600" y="1331753"/>
            <a:ext cx="10581564" cy="16466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D. J. C., “Ultrasonics, Part 1. Basic principles of sound,” Insight - Non-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DestructiveTesting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Condition Monitoring, vol. 46, no. 11, pp. 650–657, 2004.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1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376247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.potx" id="{013D1B17-E047-448B-BB2D-EF6591305638}" vid="{271D05B8-AE56-469F-BB9F-571E53852BA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DED2D4F76CC244A484054C6E231182" ma:contentTypeVersion="15" ma:contentTypeDescription="Create a new document." ma:contentTypeScope="" ma:versionID="6b59ded5b98e8f29e9bdc2574daf2e66">
  <xsd:schema xmlns:xsd="http://www.w3.org/2001/XMLSchema" xmlns:xs="http://www.w3.org/2001/XMLSchema" xmlns:p="http://schemas.microsoft.com/office/2006/metadata/properties" xmlns:ns3="e74f52a7-ba1c-4f4d-943c-912c51c75dbd" xmlns:ns4="9f6eb0db-5612-4f71-88bd-045148de424a" targetNamespace="http://schemas.microsoft.com/office/2006/metadata/properties" ma:root="true" ma:fieldsID="490affff68dbd9eb19f6ce1b93df860c" ns3:_="" ns4:_="">
    <xsd:import namespace="e74f52a7-ba1c-4f4d-943c-912c51c75dbd"/>
    <xsd:import namespace="9f6eb0db-5612-4f71-88bd-045148de424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74f52a7-ba1c-4f4d-943c-912c51c75db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2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1" nillable="true" ma:displayName="_activity" ma:hidden="true" ma:internalName="_activity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6eb0db-5612-4f71-88bd-045148de424a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74f52a7-ba1c-4f4d-943c-912c51c75dbd" xsi:nil="true"/>
  </documentManagement>
</p:properties>
</file>

<file path=customXml/itemProps1.xml><?xml version="1.0" encoding="utf-8"?>
<ds:datastoreItem xmlns:ds="http://schemas.openxmlformats.org/officeDocument/2006/customXml" ds:itemID="{50F7AF1C-F8B4-4E78-864A-0A40327774F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74f52a7-ba1c-4f4d-943c-912c51c75dbd"/>
    <ds:schemaRef ds:uri="9f6eb0db-5612-4f71-88bd-045148de424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2002147-2098-4034-972E-CDA068DE05E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F8C25C-4C33-44DB-9532-9C5AC941BFE3}">
  <ds:schemaRefs>
    <ds:schemaRef ds:uri="9f6eb0db-5612-4f71-88bd-045148de424a"/>
    <ds:schemaRef ds:uri="http://purl.org/dc/dcmitype/"/>
    <ds:schemaRef ds:uri="http://www.w3.org/XML/1998/namespace"/>
    <ds:schemaRef ds:uri="http://purl.org/dc/elements/1.1/"/>
    <ds:schemaRef ds:uri="http://schemas.microsoft.com/office/2006/documentManagement/types"/>
    <ds:schemaRef ds:uri="http://purl.org/dc/terms/"/>
    <ds:schemaRef ds:uri="e74f52a7-ba1c-4f4d-943c-912c51c75dbd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2356</TotalTime>
  <Words>422</Words>
  <Application>Microsoft Office PowerPoint</Application>
  <PresentationFormat>Widescreen</PresentationFormat>
  <Paragraphs>68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Cambria Math</vt:lpstr>
      <vt:lpstr>Myriad Pro</vt:lpstr>
      <vt:lpstr>20140311PresentationUWTSDTemplate</vt:lpstr>
      <vt:lpstr>Micro-teach – Ultrasound 24/11/2025</vt:lpstr>
      <vt:lpstr>Learning Outcomes</vt:lpstr>
      <vt:lpstr>UT Overview</vt:lpstr>
      <vt:lpstr>UT Overview</vt:lpstr>
      <vt:lpstr>Speed of Sound in Materials</vt:lpstr>
      <vt:lpstr>Time of Flight</vt:lpstr>
      <vt:lpstr>Data Display – “A-Scan”</vt:lpstr>
      <vt:lpstr>Data Display – “A-Scan”</vt:lpstr>
      <vt:lpstr>Activity 1</vt:lpstr>
      <vt:lpstr>Activity 1- Q&amp;A</vt:lpstr>
      <vt:lpstr>Recap of Learning Outcomes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Ashley Pullen</dc:creator>
  <cp:lastModifiedBy>Ashley Pullen (1503819)</cp:lastModifiedBy>
  <cp:revision>7</cp:revision>
  <dcterms:created xsi:type="dcterms:W3CDTF">2025-11-22T18:15:11Z</dcterms:created>
  <dcterms:modified xsi:type="dcterms:W3CDTF">2025-11-24T09:31:48Z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0x010100E2DED2D4F76CC244A484054C6E231182</vt:lpwstr>
  </property>
</Properties>
</file>