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8" r:id="rId5"/>
    <p:sldId id="456" r:id="rId6"/>
    <p:sldId id="441" r:id="rId7"/>
    <p:sldId id="451" r:id="rId8"/>
    <p:sldId id="453" r:id="rId9"/>
    <p:sldId id="454" r:id="rId10"/>
    <p:sldId id="422" r:id="rId11"/>
    <p:sldId id="452" r:id="rId12"/>
    <p:sldId id="409" r:id="rId13"/>
    <p:sldId id="455" r:id="rId14"/>
    <p:sldId id="457" r:id="rId15"/>
    <p:sldId id="448" r:id="rId16"/>
    <p:sldId id="450" r:id="rId17"/>
    <p:sldId id="438" r:id="rId18"/>
    <p:sldId id="439" r:id="rId19"/>
    <p:sldId id="447" r:id="rId20"/>
    <p:sldId id="444" r:id="rId21"/>
    <p:sldId id="445" r:id="rId22"/>
    <p:sldId id="446" r:id="rId23"/>
  </p:sldIdLst>
  <p:sldSz cx="9144000" cy="6858000" type="screen4x3"/>
  <p:notesSz cx="688181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  <p15:guide id="3" orient="horz" pos="3151">
          <p15:clr>
            <a:srgbClr val="A4A3A4"/>
          </p15:clr>
        </p15:guide>
        <p15:guide id="4" pos="216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80667" autoAdjust="0"/>
  </p:normalViewPr>
  <p:slideViewPr>
    <p:cSldViewPr>
      <p:cViewPr varScale="1">
        <p:scale>
          <a:sx n="94" d="100"/>
          <a:sy n="94" d="100"/>
        </p:scale>
        <p:origin x="208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3972" y="84"/>
      </p:cViewPr>
      <p:guideLst>
        <p:guide orient="horz" pos="3127"/>
        <p:guide pos="2141"/>
        <p:guide orient="horz" pos="3151"/>
        <p:guide pos="216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0096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8102" y="950096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/>
          <a:lstStyle>
            <a:lvl1pPr algn="r">
              <a:defRPr sz="1200"/>
            </a:lvl1pPr>
          </a:lstStyle>
          <a:p>
            <a:fld id="{7531DCF1-2867-4FFF-9837-71AAFE6A61B8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5002213" cy="37512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309" tIns="46154" rIns="92309" bIns="4615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751349"/>
            <a:ext cx="5505450" cy="4501277"/>
          </a:xfrm>
          <a:prstGeom prst="rect">
            <a:avLst/>
          </a:prstGeom>
        </p:spPr>
        <p:txBody>
          <a:bodyPr vert="horz" lIns="92309" tIns="46154" rIns="92309" bIns="46154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500960"/>
            <a:ext cx="2982119" cy="500142"/>
          </a:xfrm>
          <a:prstGeom prst="rect">
            <a:avLst/>
          </a:prstGeom>
        </p:spPr>
        <p:txBody>
          <a:bodyPr vert="horz" lIns="92309" tIns="46154" rIns="92309" bIns="46154" rtlCol="0" anchor="b"/>
          <a:lstStyle>
            <a:lvl1pPr algn="r">
              <a:defRPr sz="1200"/>
            </a:lvl1pPr>
          </a:lstStyle>
          <a:p>
            <a:fld id="{576C5ECC-5BFB-40EB-825E-5B5FC7567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12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499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3887" indent="-30149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5979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88371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0763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3154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35546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17938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0330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1594B5B-A6DD-4A0A-AEE6-219A296368FC}" type="slidenum">
              <a:rPr lang="en-GB" altLang="en-US"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smtClean="0"/>
              <a:t>This is often done through questioning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Did something happen that slowed down the pace of the lesson?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What was the effect of this? Did it mean that some children became disengaged? Was it difficult to draw those children back into the lesson?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Why did the pace of the lesson slow down? Was I unsure of what I was asking of the children? Was I distracted by a child misbehaving?did that mean I lost my focus? Was the chosen activity not suitable for the age / ability of the children?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Should I have ignored this child? If I had then the lesson could have been severely disrupted rather than the pace slowed down. Should I have chosen an activity that was not as long? Was it the duration of the activity?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Could I have have stopped the activity, brought the children together and reinforced the task? Could I have changed the activity? Shortened the duration? Could I have pre-empted the behaviour of a particular child and had a plan in place?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Rather than trying to persevere with something that isn’t working and lose focus, could I have changed what I was doing?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If I were to repeat this activity I would …</a:t>
            </a:r>
          </a:p>
        </p:txBody>
      </p:sp>
    </p:spTree>
    <p:extLst>
      <p:ext uri="{BB962C8B-B14F-4D97-AF65-F5344CB8AC3E}">
        <p14:creationId xmlns:p14="http://schemas.microsoft.com/office/powerpoint/2010/main" val="9270311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3887" indent="-30149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5979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88371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0763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3154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35546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17938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0330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0D5EFA6-1EDE-4D3A-8851-16D5F31C1F88}" type="slidenum">
              <a:rPr lang="en-GB" altLang="en-US"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444328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3887" indent="-30149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5979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88371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0763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3154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35546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17938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0330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736806E-D8DE-47FB-AE12-AB0CD980A480}" type="slidenum">
              <a:rPr lang="en-GB" altLang="en-US"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smtClean="0"/>
              <a:t>In this sense it simply isn’t enough to assess the learning that took place; that is how successful the children were; we have to look beyond this and consider what it was that we did, said conveyed.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Effective teachers are able to reflect and that is how they improve.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As a student teacher keeping a written record is an important tool in facilitating your analysis of how the lesson was delivered.</a:t>
            </a:r>
          </a:p>
          <a:p>
            <a:pPr>
              <a:spcBef>
                <a:spcPct val="0"/>
              </a:spcBef>
            </a:pPr>
            <a:r>
              <a:rPr lang="en-GB" altLang="en-US" smtClean="0"/>
              <a:t>You will be able to look back over a sequence of lessons and demonstrate that you are learning from both your success and your mistakes.</a:t>
            </a:r>
          </a:p>
        </p:txBody>
      </p:sp>
    </p:spTree>
    <p:extLst>
      <p:ext uri="{BB962C8B-B14F-4D97-AF65-F5344CB8AC3E}">
        <p14:creationId xmlns:p14="http://schemas.microsoft.com/office/powerpoint/2010/main" val="2792228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Session 3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7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9449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3887" indent="-30149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5979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88371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0763" indent="-241196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53154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35546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17938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00330" indent="-241196" defTabSz="48239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D21AB68-ECED-4C65-9395-D858D8C8D162}" type="slidenum">
              <a:rPr lang="en-GB" altLang="en-US"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40172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rw.wales/school-leadership/school-development-plans/" TargetMode="External"/><Relationship Id="rId2" Type="http://schemas.openxmlformats.org/officeDocument/2006/relationships/hyperlink" Target="http://www.cscjes.org.uk/getattachment/Knowledge-Bank/School-Improvement-Plans/School-Improvement-Planning-Guidance.pdf.aspx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rw.wales/news-archive/2016/07/estyn-conference-sharing-primary-school-improvement-journeys/" TargetMode="External"/><Relationship Id="rId2" Type="http://schemas.openxmlformats.org/officeDocument/2006/relationships/hyperlink" Target="https://www.estyn.gov.wales/inspection-myths-bus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educationandskills/earlyyearshome/foundation-phase/action-plan/?skip=1&amp;lang=en" TargetMode="External"/><Relationship Id="rId2" Type="http://schemas.openxmlformats.org/officeDocument/2006/relationships/hyperlink" Target="http://gov.wales/topics/educationandskills/schoolshome/school-development-plans/?lang=e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reflectivewriting/?lang=e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ing.gov.wales/resources/browse-all/reflective-practice/?skip=1&amp;lang=en" TargetMode="External"/><Relationship Id="rId4" Type="http://schemas.openxmlformats.org/officeDocument/2006/relationships/hyperlink" Target="http://learning.gov.wales/resources/browse-all/reflective-practice-information-booklet/?lang=en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3648" y="1052736"/>
            <a:ext cx="7128792" cy="130373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Creating a Strategic Direction</a:t>
            </a:r>
            <a:endParaRPr lang="en-GB" dirty="0"/>
          </a:p>
        </p:txBody>
      </p:sp>
      <p:sp>
        <p:nvSpPr>
          <p:cNvPr id="7171" name="Subtitle 2"/>
          <p:cNvSpPr>
            <a:spLocks noGrp="1"/>
          </p:cNvSpPr>
          <p:nvPr>
            <p:ph type="subTitle" idx="1"/>
          </p:nvPr>
        </p:nvSpPr>
        <p:spPr>
          <a:xfrm>
            <a:off x="323528" y="4581128"/>
            <a:ext cx="4104456" cy="864096"/>
          </a:xfrm>
        </p:spPr>
        <p:txBody>
          <a:bodyPr/>
          <a:lstStyle/>
          <a:p>
            <a:r>
              <a:rPr lang="en-GB" altLang="en-US" dirty="0" smtClean="0"/>
              <a:t>Session 3</a:t>
            </a:r>
          </a:p>
        </p:txBody>
      </p:sp>
    </p:spTree>
    <p:extLst>
      <p:ext uri="{BB962C8B-B14F-4D97-AF65-F5344CB8AC3E}">
        <p14:creationId xmlns:p14="http://schemas.microsoft.com/office/powerpoint/2010/main" val="186093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 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at the strategic plan for your area of responsibility and bring a copy to the session. </a:t>
            </a:r>
          </a:p>
          <a:p>
            <a:r>
              <a:rPr lang="en-GB" dirty="0"/>
              <a:t>How does it link with the Estyn framework and current policies (national and local)?</a:t>
            </a:r>
          </a:p>
          <a:p>
            <a:r>
              <a:rPr lang="en-GB" dirty="0"/>
              <a:t>What research based practices are you using / involved with currently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758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754" y="344846"/>
            <a:ext cx="8229600" cy="115212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Who are the stakeholders in judging the strategic direction of the school?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602921" y="1988840"/>
            <a:ext cx="81374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Pupils 				Parents</a:t>
            </a:r>
          </a:p>
          <a:p>
            <a:r>
              <a:rPr lang="en-GB" sz="3600" dirty="0" smtClean="0"/>
              <a:t>All Staff				SMT</a:t>
            </a:r>
          </a:p>
          <a:p>
            <a:r>
              <a:rPr lang="en-GB" sz="3600" dirty="0" smtClean="0"/>
              <a:t>Head teacher		Governors</a:t>
            </a:r>
          </a:p>
          <a:p>
            <a:r>
              <a:rPr lang="en-GB" sz="3600" dirty="0" smtClean="0"/>
              <a:t>LA					Estyn</a:t>
            </a:r>
          </a:p>
          <a:p>
            <a:r>
              <a:rPr lang="en-GB" sz="3600" dirty="0" smtClean="0"/>
              <a:t>Wider community 	WG</a:t>
            </a:r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703454" y="1421146"/>
            <a:ext cx="7989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Internal and external </a:t>
            </a:r>
            <a:r>
              <a:rPr lang="en-GB" sz="2800" dirty="0" smtClean="0">
                <a:solidFill>
                  <a:srgbClr val="FF0000"/>
                </a:solidFill>
              </a:rPr>
              <a:t>stakeholders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86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http://www.cscjes.org.uk/getattachment/Knowledge-Bank/School-Improvement-Plans/School-Improvement-Planning-Guidance.pdf.aspx</a:t>
            </a:r>
            <a:r>
              <a:rPr lang="en-GB" dirty="0" smtClean="0"/>
              <a:t>;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>
                <a:hlinkClick r:id="rId3"/>
              </a:rPr>
              <a:t>http://www.erw.wales/school-leadership/school-development-plans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04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Estyn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www.estyn.gov.wales/inspection-myths-busted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http://www.erw.wales/news-archive/2016/07/estyn-conference-sharing-primary-school-improvement-journeys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82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Government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http://gov.wales/topics/educationandskills/schoolshome/school-development-plans/?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http://gov.wales/topics/educationandskills/earlyyearshome/foundation-phase/action-plan/?</a:t>
            </a:r>
            <a:r>
              <a:rPr lang="en-GB" dirty="0" smtClean="0">
                <a:hlinkClick r:id="rId3"/>
              </a:rPr>
              <a:t>skip=1&amp;lang=en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Moving from vision to reality: from strategic </a:t>
            </a:r>
            <a:r>
              <a:rPr lang="en-GB" dirty="0" smtClean="0">
                <a:solidFill>
                  <a:srgbClr val="FF0000"/>
                </a:solidFill>
              </a:rPr>
              <a:t>intent</a:t>
            </a:r>
            <a:r>
              <a:rPr lang="en-GB" dirty="0" smtClean="0"/>
              <a:t> to strategic </a:t>
            </a:r>
            <a:r>
              <a:rPr lang="en-GB" dirty="0" smtClean="0">
                <a:solidFill>
                  <a:srgbClr val="FFC000"/>
                </a:solidFill>
              </a:rPr>
              <a:t>plan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8884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Baseline data: </a:t>
            </a:r>
            <a:r>
              <a:rPr lang="en-GB" dirty="0" smtClean="0">
                <a:solidFill>
                  <a:srgbClr val="0070C0"/>
                </a:solidFill>
              </a:rPr>
              <a:t>Start with where the school is</a:t>
            </a:r>
          </a:p>
          <a:p>
            <a:pPr marL="0" indent="0">
              <a:buNone/>
            </a:pPr>
            <a:r>
              <a:rPr lang="en-GB" dirty="0" smtClean="0"/>
              <a:t>Stakeholder discussions: </a:t>
            </a:r>
            <a:r>
              <a:rPr lang="en-GB" dirty="0" smtClean="0">
                <a:solidFill>
                  <a:srgbClr val="0070C0"/>
                </a:solidFill>
              </a:rPr>
              <a:t>Where we want to be </a:t>
            </a:r>
            <a:r>
              <a:rPr lang="en-GB" dirty="0" smtClean="0"/>
              <a:t>&amp; </a:t>
            </a:r>
            <a:r>
              <a:rPr lang="en-GB" dirty="0" smtClean="0">
                <a:solidFill>
                  <a:srgbClr val="0070C0"/>
                </a:solidFill>
              </a:rPr>
              <a:t>How we are going to get there?</a:t>
            </a:r>
          </a:p>
          <a:p>
            <a:pPr marL="0" indent="0">
              <a:buNone/>
            </a:pPr>
            <a:r>
              <a:rPr lang="en-GB" dirty="0" smtClean="0"/>
              <a:t>Is the plan: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Suitable?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Acceptable?</a:t>
            </a:r>
          </a:p>
          <a:p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Viable?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90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Moving from vision to reality: from strategic </a:t>
            </a:r>
            <a:r>
              <a:rPr lang="en-GB" dirty="0" smtClean="0">
                <a:solidFill>
                  <a:srgbClr val="FF0000"/>
                </a:solidFill>
              </a:rPr>
              <a:t>intent</a:t>
            </a:r>
            <a:r>
              <a:rPr lang="en-GB" dirty="0" smtClean="0"/>
              <a:t> to strategic </a:t>
            </a:r>
            <a:r>
              <a:rPr lang="en-GB" dirty="0" smtClean="0">
                <a:solidFill>
                  <a:srgbClr val="FFC000"/>
                </a:solidFill>
              </a:rPr>
              <a:t>plan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79512" y="1628800"/>
            <a:ext cx="8712968" cy="40324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Baseline data: </a:t>
            </a:r>
            <a:r>
              <a:rPr lang="en-GB" sz="2800" dirty="0" smtClean="0">
                <a:solidFill>
                  <a:srgbClr val="0070C0"/>
                </a:solidFill>
              </a:rPr>
              <a:t>Start with where </a:t>
            </a:r>
            <a:r>
              <a:rPr lang="en-GB" sz="2800" dirty="0" smtClean="0">
                <a:solidFill>
                  <a:srgbClr val="FF0000"/>
                </a:solidFill>
              </a:rPr>
              <a:t>my area </a:t>
            </a:r>
            <a:r>
              <a:rPr lang="en-GB" sz="2800" dirty="0" smtClean="0">
                <a:solidFill>
                  <a:srgbClr val="0070C0"/>
                </a:solidFill>
              </a:rPr>
              <a:t>is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Stakeholder</a:t>
            </a:r>
            <a:r>
              <a:rPr lang="en-GB" sz="2800" dirty="0" smtClean="0"/>
              <a:t> discussions: </a:t>
            </a:r>
            <a:r>
              <a:rPr lang="en-GB" sz="2800" dirty="0" smtClean="0">
                <a:solidFill>
                  <a:srgbClr val="0070C0"/>
                </a:solidFill>
              </a:rPr>
              <a:t>Where </a:t>
            </a:r>
            <a:r>
              <a:rPr lang="en-GB" sz="2800" dirty="0" smtClean="0">
                <a:solidFill>
                  <a:srgbClr val="FF0000"/>
                </a:solidFill>
              </a:rPr>
              <a:t>we</a:t>
            </a:r>
            <a:r>
              <a:rPr lang="en-GB" sz="2800" dirty="0" smtClean="0">
                <a:solidFill>
                  <a:srgbClr val="0070C0"/>
                </a:solidFill>
              </a:rPr>
              <a:t> want to be </a:t>
            </a:r>
            <a:r>
              <a:rPr lang="en-GB" sz="2800" dirty="0" smtClean="0"/>
              <a:t>&amp; </a:t>
            </a:r>
            <a:r>
              <a:rPr lang="en-GB" sz="2800" dirty="0" smtClean="0">
                <a:solidFill>
                  <a:srgbClr val="0070C0"/>
                </a:solidFill>
              </a:rPr>
              <a:t>How </a:t>
            </a:r>
            <a:r>
              <a:rPr lang="en-GB" sz="2800" dirty="0" smtClean="0">
                <a:solidFill>
                  <a:srgbClr val="FF0000"/>
                </a:solidFill>
              </a:rPr>
              <a:t>we</a:t>
            </a:r>
            <a:r>
              <a:rPr lang="en-GB" sz="2800" dirty="0" smtClean="0">
                <a:solidFill>
                  <a:srgbClr val="0070C0"/>
                </a:solidFill>
              </a:rPr>
              <a:t> are going to get there?</a:t>
            </a:r>
          </a:p>
          <a:p>
            <a:pPr marL="0" indent="0">
              <a:buNone/>
            </a:pPr>
            <a:r>
              <a:rPr lang="en-GB" sz="2800" dirty="0" smtClean="0"/>
              <a:t>Is the plan:</a:t>
            </a:r>
          </a:p>
          <a:p>
            <a:r>
              <a:rPr lang="en-GB" sz="2800" dirty="0" smtClean="0">
                <a:solidFill>
                  <a:srgbClr val="0070C0"/>
                </a:solidFill>
              </a:rPr>
              <a:t>Suitable?			worth</a:t>
            </a:r>
          </a:p>
          <a:p>
            <a:r>
              <a:rPr lang="en-GB" sz="2800" dirty="0" smtClean="0">
                <a:solidFill>
                  <a:srgbClr val="0070C0"/>
                </a:solidFill>
              </a:rPr>
              <a:t>Acceptable?			risk</a:t>
            </a:r>
          </a:p>
          <a:p>
            <a:r>
              <a:rPr lang="en-GB" sz="2800" dirty="0" smtClean="0"/>
              <a:t> </a:t>
            </a:r>
            <a:r>
              <a:rPr lang="en-GB" sz="2800" dirty="0" smtClean="0">
                <a:solidFill>
                  <a:srgbClr val="0070C0"/>
                </a:solidFill>
              </a:rPr>
              <a:t>Viable?				resources</a:t>
            </a:r>
          </a:p>
          <a:p>
            <a:pPr marL="0" indent="0" algn="ctr">
              <a:buNone/>
            </a:pPr>
            <a:r>
              <a:rPr lang="en-GB" sz="2800" dirty="0" smtClean="0"/>
              <a:t>Internal and external factors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50109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Plenary: Next steps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8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Intersessional task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Measuring impact – How do you measure the impact of your work? </a:t>
            </a:r>
          </a:p>
          <a:p>
            <a:r>
              <a:rPr lang="en-GB" dirty="0"/>
              <a:t>What evidence do you have?</a:t>
            </a:r>
          </a:p>
          <a:p>
            <a:r>
              <a:rPr lang="en-GB" dirty="0"/>
              <a:t>Evaluation against the National Leadership Standards (Creating a Strategic Direction).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34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There’s no point in engaging in the evaluative process if you intend to ignore the outcomes and do </a:t>
            </a:r>
            <a:r>
              <a:rPr lang="en-GB" altLang="en-US" dirty="0" smtClean="0"/>
              <a:t>nothing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903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2"/>
                </a:solidFill>
              </a:rPr>
              <a:t>How do we evaluate our teaching?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smtClean="0"/>
              <a:t>What happened?</a:t>
            </a:r>
          </a:p>
          <a:p>
            <a:r>
              <a:rPr lang="en-GB" altLang="en-US" smtClean="0"/>
              <a:t>What effect did it have?</a:t>
            </a:r>
          </a:p>
          <a:p>
            <a:r>
              <a:rPr lang="en-GB" altLang="en-US" smtClean="0"/>
              <a:t>Why did it happen?</a:t>
            </a:r>
          </a:p>
          <a:p>
            <a:r>
              <a:rPr lang="en-GB" altLang="en-US" smtClean="0"/>
              <a:t>How can I make sense of it?</a:t>
            </a:r>
          </a:p>
          <a:p>
            <a:r>
              <a:rPr lang="en-GB" altLang="en-US" smtClean="0"/>
              <a:t>How could it be different?</a:t>
            </a:r>
          </a:p>
          <a:p>
            <a:r>
              <a:rPr lang="en-GB" altLang="en-US" smtClean="0"/>
              <a:t>How might I have behaved differently?</a:t>
            </a:r>
          </a:p>
          <a:p>
            <a:r>
              <a:rPr lang="en-GB" altLang="en-US" smtClean="0"/>
              <a:t>What would I do next time?</a:t>
            </a:r>
          </a:p>
          <a:p>
            <a:endParaRPr lang="en-GB" altLang="en-US" smtClean="0"/>
          </a:p>
          <a:p>
            <a:r>
              <a:rPr lang="en-GB" altLang="en-US" sz="900"/>
              <a:t>Bloomfield and Roughton (1997:171)</a:t>
            </a:r>
            <a:endParaRPr lang="en-GB" altLang="en-US" smtClean="0"/>
          </a:p>
        </p:txBody>
      </p:sp>
      <p:sp>
        <p:nvSpPr>
          <p:cNvPr id="12292" name="Date Placeholder 1"/>
          <p:cNvSpPr>
            <a:spLocks noGrp="1"/>
          </p:cNvSpPr>
          <p:nvPr>
            <p:ph type="dt" sz="quarter" idx="10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fld id="{C2783D6E-6CE5-4A31-A712-88DEC97AB010}" type="datetime1">
              <a:rPr lang="en-GB" altLang="en-US">
                <a:solidFill>
                  <a:schemeClr val="tx2"/>
                </a:solidFill>
              </a:rPr>
              <a:pPr eaLnBrk="1" hangingPunct="1">
                <a:defRPr/>
              </a:pPr>
              <a:t>07/11/2016</a:t>
            </a:fld>
            <a:endParaRPr lang="en-GB" altLang="en-US">
              <a:solidFill>
                <a:schemeClr val="tx2"/>
              </a:solidFill>
            </a:endParaRPr>
          </a:p>
        </p:txBody>
      </p:sp>
      <p:sp>
        <p:nvSpPr>
          <p:cNvPr id="16389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A13921B-0243-4B9B-962B-176AB5C74790}" type="slidenum">
              <a:rPr lang="en-GB" altLang="en-US">
                <a:solidFill>
                  <a:schemeClr val="tx2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58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370781"/>
            <a:ext cx="5200650" cy="8143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2"/>
                </a:solidFill>
              </a:rPr>
              <a:t>Why did this happen?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339329" y="1185170"/>
            <a:ext cx="8514159" cy="4489350"/>
          </a:xfrm>
        </p:spPr>
        <p:txBody>
          <a:bodyPr rtlCol="0">
            <a:normAutofit fontScale="70000" lnSpcReduction="20000"/>
          </a:bodyPr>
          <a:lstStyle/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Were your objectives sensible (e.g. too many, too few? Too difficult, too easy? Too structured, too vague?)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Was your explanation clear?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Did you keep attention throughout?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Was the content presented in manageable learning steps, in the most appropriate sequence?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Did you use your voice effectively?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Was timing satisfactorily?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Did the children have sufficient time to apply and practise new skills?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Did you help the children to articulate and organise their ideas?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Were you able to make use of and build upon the children’s own contributions?</a:t>
            </a:r>
          </a:p>
          <a:p>
            <a:pPr marL="205740" indent="-205740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 smtClean="0"/>
              <a:t>Did you have sufficiently high expectations of </a:t>
            </a:r>
            <a:r>
              <a:rPr lang="en-GB" b="1" i="1" dirty="0" smtClean="0"/>
              <a:t>all</a:t>
            </a:r>
            <a:r>
              <a:rPr lang="en-GB" dirty="0" smtClean="0"/>
              <a:t> the pupils?</a:t>
            </a:r>
          </a:p>
        </p:txBody>
      </p:sp>
      <p:sp>
        <p:nvSpPr>
          <p:cNvPr id="14340" name="Date Placeholder 1"/>
          <p:cNvSpPr>
            <a:spLocks noGrp="1"/>
          </p:cNvSpPr>
          <p:nvPr>
            <p:ph type="dt" sz="quarter" idx="10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fld id="{F675958C-3DFC-43BC-B425-FE0118251C99}" type="datetime1">
              <a:rPr lang="en-GB" altLang="en-US">
                <a:solidFill>
                  <a:schemeClr val="tx2"/>
                </a:solidFill>
              </a:rPr>
              <a:pPr eaLnBrk="1" hangingPunct="1">
                <a:defRPr/>
              </a:pPr>
              <a:t>07/11/2016</a:t>
            </a:fld>
            <a:endParaRPr lang="en-GB" altLang="en-US">
              <a:solidFill>
                <a:schemeClr val="tx2"/>
              </a:solidFill>
            </a:endParaRPr>
          </a:p>
        </p:txBody>
      </p:sp>
      <p:sp>
        <p:nvSpPr>
          <p:cNvPr id="20485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F5CA5A-480D-42D8-A4AB-36F3C9485CDE}" type="slidenum">
              <a:rPr lang="en-GB" altLang="en-US">
                <a:solidFill>
                  <a:schemeClr val="tx2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3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2800" dirty="0" smtClean="0"/>
              <a:t>What </a:t>
            </a:r>
            <a:r>
              <a:rPr lang="en-GB" sz="2800" dirty="0"/>
              <a:t>do we mean by evidence? </a:t>
            </a:r>
            <a:endParaRPr lang="en-GB" sz="2800" dirty="0" smtClean="0"/>
          </a:p>
          <a:p>
            <a:pPr marL="45720" indent="0">
              <a:buNone/>
            </a:pPr>
            <a:endParaRPr lang="en-GB" sz="2800" dirty="0" smtClean="0"/>
          </a:p>
          <a:p>
            <a:r>
              <a:rPr lang="en-GB" sz="2800" dirty="0" smtClean="0"/>
              <a:t>What </a:t>
            </a:r>
            <a:r>
              <a:rPr lang="en-GB" sz="2800" dirty="0"/>
              <a:t>can be considered as evidence</a:t>
            </a:r>
            <a:r>
              <a:rPr lang="en-GB" sz="2800" dirty="0" smtClean="0"/>
              <a:t>?</a:t>
            </a:r>
          </a:p>
          <a:p>
            <a:pPr marL="45720" indent="0">
              <a:buNone/>
            </a:pPr>
            <a:r>
              <a:rPr lang="en-GB" sz="2800" dirty="0" smtClean="0"/>
              <a:t> </a:t>
            </a:r>
          </a:p>
          <a:p>
            <a:r>
              <a:rPr lang="en-GB" sz="2800" dirty="0" smtClean="0"/>
              <a:t>When </a:t>
            </a:r>
            <a:r>
              <a:rPr lang="en-GB" sz="2800" dirty="0"/>
              <a:t>and why is evidence important?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B84FE-2162-4AF1-852C-46DAAD57CBE8}" type="datetime1">
              <a:rPr lang="en-GB" smtClean="0"/>
              <a:t>07/11/2016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482E-5403-4575-9428-14580146F4BD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Evidence?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86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Reflections on professional dialogue with peers, parents, colleagues and learners</a:t>
            </a:r>
          </a:p>
          <a:p>
            <a:r>
              <a:rPr lang="en-GB" dirty="0"/>
              <a:t>Individual critical reflections on practice, including reflective journals</a:t>
            </a:r>
          </a:p>
          <a:p>
            <a:r>
              <a:rPr lang="en-GB" dirty="0"/>
              <a:t>Analysis of pupil work, individual or group focused</a:t>
            </a:r>
          </a:p>
          <a:p>
            <a:r>
              <a:rPr lang="en-GB" dirty="0"/>
              <a:t>Analysed teacher talk (from audio and/ or video recording)</a:t>
            </a:r>
          </a:p>
          <a:p>
            <a:r>
              <a:rPr lang="en-GB" dirty="0"/>
              <a:t>Analysed pupil talk (individual, group and pair)</a:t>
            </a:r>
          </a:p>
          <a:p>
            <a:r>
              <a:rPr lang="en-GB" dirty="0"/>
              <a:t>Analysis of surveys taking account the views of children and young people, parents and colleagues</a:t>
            </a:r>
          </a:p>
          <a:p>
            <a:r>
              <a:rPr lang="en-GB" dirty="0"/>
              <a:t>Reflection on and analysis of lessons and/ or discussions with learners</a:t>
            </a:r>
          </a:p>
          <a:p>
            <a:r>
              <a:rPr lang="en-GB" dirty="0"/>
              <a:t>Analysis of visual data, artefacts</a:t>
            </a:r>
          </a:p>
          <a:p>
            <a:r>
              <a:rPr lang="en-GB" dirty="0"/>
              <a:t>Analysed pupil interviews/ group discussion</a:t>
            </a:r>
          </a:p>
          <a:p>
            <a:r>
              <a:rPr lang="en-GB" dirty="0"/>
              <a:t>Analysed quantitative or statistical data </a:t>
            </a:r>
            <a:r>
              <a:rPr lang="en-GB" dirty="0" smtClean="0"/>
              <a:t>sets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evidence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A352F-3568-446B-9909-0AB706317AB5}" type="datetime1">
              <a:rPr lang="en-GB" smtClean="0"/>
              <a:t>07/11/2016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482E-5403-4575-9428-14580146F4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940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tx2"/>
                </a:solidFill>
              </a:rPr>
              <a:t>Why?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The performance of the children can be closely linked to the quality of teaching.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Able to identify the next steps for yourself.	</a:t>
            </a:r>
          </a:p>
          <a:p>
            <a:r>
              <a:rPr lang="en-GB" altLang="en-US" dirty="0" smtClean="0"/>
              <a:t>Effective teachers are able to constantly reflect.</a:t>
            </a:r>
          </a:p>
        </p:txBody>
      </p:sp>
      <p:sp>
        <p:nvSpPr>
          <p:cNvPr id="11268" name="Date Placeholder 1"/>
          <p:cNvSpPr>
            <a:spLocks noGrp="1"/>
          </p:cNvSpPr>
          <p:nvPr>
            <p:ph type="dt" sz="half" idx="10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fld id="{37287754-CA42-49BC-B30A-34E91641C718}" type="datetime1">
              <a:rPr lang="en-GB" altLang="en-US">
                <a:solidFill>
                  <a:schemeClr val="tx2"/>
                </a:solidFill>
              </a:rPr>
              <a:pPr eaLnBrk="1" hangingPunct="1">
                <a:defRPr/>
              </a:pPr>
              <a:t>07/11/2016</a:t>
            </a:fld>
            <a:endParaRPr lang="en-GB" altLang="en-US">
              <a:solidFill>
                <a:schemeClr val="tx2"/>
              </a:solidFill>
            </a:endParaRPr>
          </a:p>
        </p:txBody>
      </p:sp>
      <p:sp>
        <p:nvSpPr>
          <p:cNvPr id="14341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91DEACC-11CB-41C5-8F64-1EC78CE7FDEF}" type="slidenum">
              <a:rPr lang="en-GB" altLang="en-US">
                <a:solidFill>
                  <a:schemeClr val="tx2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 alt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06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Reflective journal writing</a:t>
            </a:r>
            <a:endParaRPr lang="en-GB" dirty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hlinkClick r:id="rId3"/>
              </a:rPr>
              <a:t>http://learning.gov.wales/resources/browse-all/reflectivewriting/?</a:t>
            </a:r>
            <a:r>
              <a:rPr lang="en-GB" altLang="en-US" dirty="0" smtClean="0">
                <a:hlinkClick r:id="rId3"/>
              </a:rPr>
              <a:t>lang=en</a:t>
            </a:r>
            <a:endParaRPr lang="en-GB" altLang="en-US" dirty="0" smtClean="0"/>
          </a:p>
          <a:p>
            <a:r>
              <a:rPr lang="en-GB" altLang="en-US" dirty="0">
                <a:hlinkClick r:id="rId4"/>
              </a:rPr>
              <a:t>http://learning.gov.wales/resources/browse-all/reflective-practice-information-booklet/?</a:t>
            </a:r>
            <a:r>
              <a:rPr lang="en-GB" altLang="en-US" dirty="0" smtClean="0">
                <a:hlinkClick r:id="rId4"/>
              </a:rPr>
              <a:t>lang=en</a:t>
            </a:r>
            <a:endParaRPr lang="en-GB" altLang="en-US" dirty="0" smtClean="0"/>
          </a:p>
          <a:p>
            <a:r>
              <a:rPr lang="en-GB" altLang="en-US" dirty="0">
                <a:hlinkClick r:id="rId5"/>
              </a:rPr>
              <a:t>http://learning.gov.wales/resources/browse-all/reflective-practice/?</a:t>
            </a:r>
            <a:r>
              <a:rPr lang="en-GB" altLang="en-US" dirty="0" smtClean="0">
                <a:hlinkClick r:id="rId5"/>
              </a:rPr>
              <a:t>skip=1&amp;lang=en</a:t>
            </a:r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6056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7" y="879873"/>
            <a:ext cx="8557022" cy="4979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6515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tx2"/>
                </a:solidFill>
              </a:rPr>
              <a:t>Being Professional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700" dirty="0"/>
              <a:t>Remember others can view your comments - remain professional.</a:t>
            </a:r>
          </a:p>
          <a:p>
            <a:r>
              <a:rPr lang="en-GB" altLang="en-US" sz="2700" dirty="0"/>
              <a:t>Written and </a:t>
            </a:r>
            <a:r>
              <a:rPr lang="en-GB" altLang="en-US" sz="2700" dirty="0" smtClean="0"/>
              <a:t>spoken</a:t>
            </a:r>
          </a:p>
          <a:p>
            <a:endParaRPr lang="en-GB" altLang="en-US" sz="2700" dirty="0"/>
          </a:p>
          <a:p>
            <a:pPr marL="0" indent="0">
              <a:buNone/>
            </a:pPr>
            <a:r>
              <a:rPr lang="en-GB" altLang="en-US" sz="2700" dirty="0" smtClean="0"/>
              <a:t>In the assignment:</a:t>
            </a:r>
          </a:p>
          <a:p>
            <a:r>
              <a:rPr lang="en-GB" altLang="en-US" sz="2700" dirty="0" smtClean="0"/>
              <a:t>Anonymise names and data</a:t>
            </a:r>
          </a:p>
          <a:p>
            <a:r>
              <a:rPr lang="en-GB" altLang="en-US" sz="2700" dirty="0" smtClean="0"/>
              <a:t>If using false names, state this at the start </a:t>
            </a:r>
          </a:p>
          <a:p>
            <a:pPr marL="0" indent="0">
              <a:buNone/>
            </a:pPr>
            <a:endParaRPr lang="en-GB" altLang="en-US" sz="2700" dirty="0" smtClean="0"/>
          </a:p>
          <a:p>
            <a:r>
              <a:rPr lang="en-GB" altLang="en-US" sz="2700" dirty="0"/>
              <a:t>c</a:t>
            </a:r>
            <a:r>
              <a:rPr lang="en-GB" altLang="en-US" sz="2700" dirty="0" smtClean="0"/>
              <a:t>ritical </a:t>
            </a:r>
            <a:r>
              <a:rPr lang="en-GB" altLang="en-US" sz="2700" dirty="0"/>
              <a:t>a</a:t>
            </a:r>
            <a:r>
              <a:rPr lang="en-GB" altLang="en-US" sz="2700" dirty="0" smtClean="0"/>
              <a:t>nalysis and critical reflection show awareness  and discussion of other viewpoints </a:t>
            </a:r>
          </a:p>
          <a:p>
            <a:endParaRPr lang="en-GB" altLang="en-US" sz="2700" dirty="0"/>
          </a:p>
        </p:txBody>
      </p:sp>
      <p:sp>
        <p:nvSpPr>
          <p:cNvPr id="18436" name="Date Placeholder 1"/>
          <p:cNvSpPr>
            <a:spLocks noGrp="1"/>
          </p:cNvSpPr>
          <p:nvPr>
            <p:ph type="dt" sz="quarter" idx="10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fld id="{535FA13B-222A-4011-ADAD-4043C1DEA033}" type="datetime1">
              <a:rPr lang="en-GB" altLang="en-US">
                <a:solidFill>
                  <a:schemeClr val="tx2"/>
                </a:solidFill>
              </a:rPr>
              <a:pPr eaLnBrk="1" hangingPunct="1">
                <a:defRPr/>
              </a:pPr>
              <a:t>07/11/2016</a:t>
            </a:fld>
            <a:endParaRPr lang="en-GB" altLang="en-US">
              <a:solidFill>
                <a:schemeClr val="tx2"/>
              </a:solidFill>
            </a:endParaRPr>
          </a:p>
        </p:txBody>
      </p:sp>
      <p:sp>
        <p:nvSpPr>
          <p:cNvPr id="27653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18859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2288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25717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2914650" indent="-171450" defTabSz="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6E9D818-A472-4028-BF0C-AF0462E4AECB}" type="slidenum">
              <a:rPr lang="en-GB" altLang="en-US">
                <a:solidFill>
                  <a:schemeClr val="tx2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 alt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2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451</TotalTime>
  <Words>986</Words>
  <Application>Microsoft Office PowerPoint</Application>
  <PresentationFormat>On-screen Show (4:3)</PresentationFormat>
  <Paragraphs>135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ＭＳ Ｐゴシック</vt:lpstr>
      <vt:lpstr>Arial</vt:lpstr>
      <vt:lpstr>Calibri</vt:lpstr>
      <vt:lpstr>20140311PresentationUWTSDTemplate</vt:lpstr>
      <vt:lpstr>Creating a Strategic Direction</vt:lpstr>
      <vt:lpstr>Trust group discussion</vt:lpstr>
      <vt:lpstr>Who are the stakeholders in judging the strategic direction of the school?</vt:lpstr>
      <vt:lpstr>LA support</vt:lpstr>
      <vt:lpstr>Estyn support</vt:lpstr>
      <vt:lpstr>Welsh Government support</vt:lpstr>
      <vt:lpstr>Moving from vision to reality: from strategic intent to strategic plan</vt:lpstr>
      <vt:lpstr>Moving from vision to reality: from strategic intent to strategic plan</vt:lpstr>
      <vt:lpstr>Plenary: Next steps</vt:lpstr>
      <vt:lpstr>Intersessional task 4</vt:lpstr>
      <vt:lpstr>PowerPoint Presentation</vt:lpstr>
      <vt:lpstr>How do we evaluate our teaching?</vt:lpstr>
      <vt:lpstr>Why did this happen?</vt:lpstr>
      <vt:lpstr>Evidence?</vt:lpstr>
      <vt:lpstr>Examples of evidence</vt:lpstr>
      <vt:lpstr>Why?</vt:lpstr>
      <vt:lpstr>Reflective journal writing</vt:lpstr>
      <vt:lpstr>PowerPoint Presentation</vt:lpstr>
      <vt:lpstr>Being Professional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Sharon James</cp:lastModifiedBy>
  <cp:revision>38</cp:revision>
  <cp:lastPrinted>2015-11-10T11:22:31Z</cp:lastPrinted>
  <dcterms:created xsi:type="dcterms:W3CDTF">2015-04-14T15:21:28Z</dcterms:created>
  <dcterms:modified xsi:type="dcterms:W3CDTF">2016-11-07T15:21:12Z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