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sldIdLst>
    <p:sldId id="256" r:id="rId2"/>
    <p:sldId id="257" r:id="rId3"/>
    <p:sldId id="258" r:id="rId4"/>
  </p:sldIdLst>
  <p:sldSz cx="15124113" cy="10688638"/>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82F27F65-8DDC-07F4-483D-C5392F867E8A}" v="218" dt="2026-10-10T22:34:48.363"/>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snapToObjects="1">
      <p:cViewPr>
        <p:scale>
          <a:sx n="75" d="100"/>
          <a:sy n="75" d="100"/>
        </p:scale>
        <p:origin x="254" y="-1507"/>
      </p:cViewPr>
      <p:guideLst>
        <p:guide orient="horz" pos="2160"/>
        <p:guide pos="2880"/>
      </p:guideLst>
    </p:cSldViewPr>
  </p:slid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theme" Target="theme/theme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viewProps" Target="viewProps.xml"/><Relationship Id="rId5" Type="http://schemas.openxmlformats.org/officeDocument/2006/relationships/presProps" Target="presProps.xml"/><Relationship Id="rId10" Type="http://schemas.microsoft.com/office/2015/10/relationships/revisionInfo" Target="revisionInfo.xml"/><Relationship Id="rId4" Type="http://schemas.openxmlformats.org/officeDocument/2006/relationships/slide" Target="slides/slide3.xml"/><Relationship Id="rId9" Type="http://schemas.microsoft.com/office/2016/11/relationships/changesInfo" Target="changesInfos/changesInfo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Misbabanu Amanullah Khan (2538422)" userId="S::2538422@student.uwtsd.ac.uk::b381670e-0799-4eb5-b747-7b5a3ea0f62f" providerId="AD" clId="Web-{82F27F65-8DDC-07F4-483D-C5392F867E8A}"/>
    <pc:docChg chg="modSld">
      <pc:chgData name="Misbabanu Amanullah Khan (2538422)" userId="S::2538422@student.uwtsd.ac.uk::b381670e-0799-4eb5-b747-7b5a3ea0f62f" providerId="AD" clId="Web-{82F27F65-8DDC-07F4-483D-C5392F867E8A}" dt="2026-10-10T22:34:42.925" v="117" actId="20577"/>
      <pc:docMkLst>
        <pc:docMk/>
      </pc:docMkLst>
      <pc:sldChg chg="delSp modSp">
        <pc:chgData name="Misbabanu Amanullah Khan (2538422)" userId="S::2538422@student.uwtsd.ac.uk::b381670e-0799-4eb5-b747-7b5a3ea0f62f" providerId="AD" clId="Web-{82F27F65-8DDC-07F4-483D-C5392F867E8A}" dt="2026-10-10T22:34:42.925" v="117" actId="20577"/>
        <pc:sldMkLst>
          <pc:docMk/>
          <pc:sldMk cId="0" sldId="256"/>
        </pc:sldMkLst>
        <pc:spChg chg="mod">
          <ac:chgData name="Misbabanu Amanullah Khan (2538422)" userId="S::2538422@student.uwtsd.ac.uk::b381670e-0799-4eb5-b747-7b5a3ea0f62f" providerId="AD" clId="Web-{82F27F65-8DDC-07F4-483D-C5392F867E8A}" dt="2026-10-10T22:30:33.438" v="25" actId="20577"/>
          <ac:spMkLst>
            <pc:docMk/>
            <pc:sldMk cId="0" sldId="256"/>
            <ac:spMk id="16" creationId="{00000000-0000-0000-0000-000000000000}"/>
          </ac:spMkLst>
        </pc:spChg>
        <pc:spChg chg="mod">
          <ac:chgData name="Misbabanu Amanullah Khan (2538422)" userId="S::2538422@student.uwtsd.ac.uk::b381670e-0799-4eb5-b747-7b5a3ea0f62f" providerId="AD" clId="Web-{82F27F65-8DDC-07F4-483D-C5392F867E8A}" dt="2026-10-10T22:26:39.486" v="6" actId="20577"/>
          <ac:spMkLst>
            <pc:docMk/>
            <pc:sldMk cId="0" sldId="256"/>
            <ac:spMk id="17" creationId="{00000000-0000-0000-0000-000000000000}"/>
          </ac:spMkLst>
        </pc:spChg>
        <pc:spChg chg="mod">
          <ac:chgData name="Misbabanu Amanullah Khan (2538422)" userId="S::2538422@student.uwtsd.ac.uk::b381670e-0799-4eb5-b747-7b5a3ea0f62f" providerId="AD" clId="Web-{82F27F65-8DDC-07F4-483D-C5392F867E8A}" dt="2026-10-10T22:31:42.771" v="61" actId="20577"/>
          <ac:spMkLst>
            <pc:docMk/>
            <pc:sldMk cId="0" sldId="256"/>
            <ac:spMk id="18" creationId="{00000000-0000-0000-0000-000000000000}"/>
          </ac:spMkLst>
        </pc:spChg>
        <pc:spChg chg="mod">
          <ac:chgData name="Misbabanu Amanullah Khan (2538422)" userId="S::2538422@student.uwtsd.ac.uk::b381670e-0799-4eb5-b747-7b5a3ea0f62f" providerId="AD" clId="Web-{82F27F65-8DDC-07F4-483D-C5392F867E8A}" dt="2026-10-10T22:31:56.069" v="67" actId="20577"/>
          <ac:spMkLst>
            <pc:docMk/>
            <pc:sldMk cId="0" sldId="256"/>
            <ac:spMk id="19" creationId="{00000000-0000-0000-0000-000000000000}"/>
          </ac:spMkLst>
        </pc:spChg>
        <pc:spChg chg="del">
          <ac:chgData name="Misbabanu Amanullah Khan (2538422)" userId="S::2538422@student.uwtsd.ac.uk::b381670e-0799-4eb5-b747-7b5a3ea0f62f" providerId="AD" clId="Web-{82F27F65-8DDC-07F4-483D-C5392F867E8A}" dt="2026-10-10T22:31:32.973" v="59"/>
          <ac:spMkLst>
            <pc:docMk/>
            <pc:sldMk cId="0" sldId="256"/>
            <ac:spMk id="20" creationId="{00000000-0000-0000-0000-000000000000}"/>
          </ac:spMkLst>
        </pc:spChg>
        <pc:spChg chg="mod">
          <ac:chgData name="Misbabanu Amanullah Khan (2538422)" userId="S::2538422@student.uwtsd.ac.uk::b381670e-0799-4eb5-b747-7b5a3ea0f62f" providerId="AD" clId="Web-{82F27F65-8DDC-07F4-483D-C5392F867E8A}" dt="2026-10-10T22:34:42.925" v="117" actId="20577"/>
          <ac:spMkLst>
            <pc:docMk/>
            <pc:sldMk cId="0" sldId="256"/>
            <ac:spMk id="22" creationId="{00000000-0000-0000-0000-000000000000}"/>
          </ac:spMkLst>
        </pc:spChg>
        <pc:spChg chg="del mod">
          <ac:chgData name="Misbabanu Amanullah Khan (2538422)" userId="S::2538422@student.uwtsd.ac.uk::b381670e-0799-4eb5-b747-7b5a3ea0f62f" providerId="AD" clId="Web-{82F27F65-8DDC-07F4-483D-C5392F867E8A}" dt="2026-10-10T22:33:35.514" v="92"/>
          <ac:spMkLst>
            <pc:docMk/>
            <pc:sldMk cId="0" sldId="256"/>
            <ac:spMk id="23" creationId="{00000000-0000-0000-0000-000000000000}"/>
          </ac:spMkLst>
        </pc:spChg>
        <pc:spChg chg="mod">
          <ac:chgData name="Misbabanu Amanullah Khan (2538422)" userId="S::2538422@student.uwtsd.ac.uk::b381670e-0799-4eb5-b747-7b5a3ea0f62f" providerId="AD" clId="Web-{82F27F65-8DDC-07F4-483D-C5392F867E8A}" dt="2026-10-10T22:33:28.201" v="91" actId="20577"/>
          <ac:spMkLst>
            <pc:docMk/>
            <pc:sldMk cId="0" sldId="256"/>
            <ac:spMk id="25" creationId="{00000000-0000-0000-0000-000000000000}"/>
          </ac:spMkLst>
        </pc:spChg>
        <pc:spChg chg="del">
          <ac:chgData name="Misbabanu Amanullah Khan (2538422)" userId="S::2538422@student.uwtsd.ac.uk::b381670e-0799-4eb5-b747-7b5a3ea0f62f" providerId="AD" clId="Web-{82F27F65-8DDC-07F4-483D-C5392F867E8A}" dt="2026-10-10T22:32:01.803" v="68"/>
          <ac:spMkLst>
            <pc:docMk/>
            <pc:sldMk cId="0" sldId="256"/>
            <ac:spMk id="26" creationId="{00000000-0000-0000-0000-000000000000}"/>
          </ac:spMkLst>
        </pc:sp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5BCAD085-E8A6-8845-BD4E-CB4CCA059FC4}" type="datetimeFigureOut">
              <a:rPr lang="en-US" smtClean="0"/>
              <a:t>10/10/2026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316807558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5BCAD085-E8A6-8845-BD4E-CB4CCA059FC4}" type="datetimeFigureOut">
              <a:rPr lang="en-US" smtClean="0"/>
              <a:t>10/10/2026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261431425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BCAD085-E8A6-8845-BD4E-CB4CCA059FC4}" type="datetimeFigureOut">
              <a:rPr lang="en-US" smtClean="0"/>
              <a:t>10/10/2026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96064837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5BCAD085-E8A6-8845-BD4E-CB4CCA059FC4}" type="datetimeFigureOut">
              <a:rPr lang="en-US" smtClean="0"/>
              <a:t>10/10/2026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278224494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5BCAD085-E8A6-8845-BD4E-CB4CCA059FC4}" type="datetimeFigureOut">
              <a:rPr lang="en-US" smtClean="0"/>
              <a:t>10/10/2026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99015873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5BCAD085-E8A6-8845-BD4E-CB4CCA059FC4}" type="datetimeFigureOut">
              <a:rPr lang="en-US" smtClean="0"/>
              <a:t>10/10/2026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72702771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BCAD085-E8A6-8845-BD4E-CB4CCA059FC4}" type="datetimeFigureOut">
              <a:rPr lang="en-US" smtClean="0"/>
              <a:t>10/10/2026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121299981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5BCAD085-E8A6-8845-BD4E-CB4CCA059FC4}" type="datetimeFigureOut">
              <a:rPr lang="en-US" smtClean="0"/>
              <a:t>10/10/2026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184072656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5BCAD085-E8A6-8845-BD4E-CB4CCA059FC4}" type="datetimeFigureOut">
              <a:rPr lang="en-US" smtClean="0"/>
              <a:t>10/10/2026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388923693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5BCAD085-E8A6-8845-BD4E-CB4CCA059FC4}" type="datetimeFigureOut">
              <a:rPr lang="en-US" smtClean="0"/>
              <a:t>10/10/2026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291092796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5BCAD085-E8A6-8845-BD4E-CB4CCA059FC4}" type="datetimeFigureOut">
              <a:rPr lang="en-US" smtClean="0"/>
              <a:t>10/10/2026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361222379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5BCAD085-E8A6-8845-BD4E-CB4CCA059FC4}" type="datetimeFigureOut">
              <a:rPr lang="en-US" smtClean="0"/>
              <a:t>10/10/2026</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C1FF6DA9-008F-8B48-92A6-B652298478BF}" type="slidenum">
              <a:rPr lang="en-US" smtClean="0"/>
              <a:t>‹#›</a:t>
            </a:fld>
            <a:endParaRPr lang="en-US"/>
          </a:p>
        </p:txBody>
      </p:sp>
    </p:spTree>
    <p:extLst>
      <p:ext uri="{BB962C8B-B14F-4D97-AF65-F5344CB8AC3E}">
        <p14:creationId xmlns:p14="http://schemas.microsoft.com/office/powerpoint/2010/main" val="2209977519"/>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4572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457200" rtl="0" eaLnBrk="1" latinLnBrk="0" hangingPunct="1">
        <a:spcBef>
          <a:spcPct val="20000"/>
        </a:spcBef>
        <a:buFont typeface="Arial"/>
        <a:buChar char="•"/>
        <a:defRPr sz="3200" kern="1200">
          <a:solidFill>
            <a:schemeClr val="tx1"/>
          </a:solidFill>
          <a:latin typeface="+mn-lt"/>
          <a:ea typeface="+mn-ea"/>
          <a:cs typeface="+mn-cs"/>
        </a:defRPr>
      </a:lvl1pPr>
      <a:lvl2pPr marL="742950" indent="-285750" algn="l" defTabSz="457200" rtl="0" eaLnBrk="1" latinLnBrk="0" hangingPunct="1">
        <a:spcBef>
          <a:spcPct val="20000"/>
        </a:spcBef>
        <a:buFont typeface="Arial"/>
        <a:buChar char="–"/>
        <a:defRPr sz="2800" kern="1200">
          <a:solidFill>
            <a:schemeClr val="tx1"/>
          </a:solidFill>
          <a:latin typeface="+mn-lt"/>
          <a:ea typeface="+mn-ea"/>
          <a:cs typeface="+mn-cs"/>
        </a:defRPr>
      </a:lvl2pPr>
      <a:lvl3pPr marL="1143000" indent="-228600" algn="l" defTabSz="457200" rtl="0" eaLnBrk="1" latinLnBrk="0" hangingPunct="1">
        <a:spcBef>
          <a:spcPct val="20000"/>
        </a:spcBef>
        <a:buFont typeface="Arial"/>
        <a:buChar char="•"/>
        <a:defRPr sz="2400" kern="1200">
          <a:solidFill>
            <a:schemeClr val="tx1"/>
          </a:solidFill>
          <a:latin typeface="+mn-lt"/>
          <a:ea typeface="+mn-ea"/>
          <a:cs typeface="+mn-cs"/>
        </a:defRPr>
      </a:lvl3pPr>
      <a:lvl4pPr marL="1600200" indent="-228600" algn="l" defTabSz="457200" rtl="0" eaLnBrk="1" latinLnBrk="0" hangingPunct="1">
        <a:spcBef>
          <a:spcPct val="20000"/>
        </a:spcBef>
        <a:buFont typeface="Arial"/>
        <a:buChar char="–"/>
        <a:defRPr sz="2000" kern="1200">
          <a:solidFill>
            <a:schemeClr val="tx1"/>
          </a:solidFill>
          <a:latin typeface="+mn-lt"/>
          <a:ea typeface="+mn-ea"/>
          <a:cs typeface="+mn-cs"/>
        </a:defRPr>
      </a:lvl4pPr>
      <a:lvl5pPr marL="2057400" indent="-228600" algn="l" defTabSz="457200" rtl="0" eaLnBrk="1" latinLnBrk="0" hangingPunct="1">
        <a:spcBef>
          <a:spcPct val="20000"/>
        </a:spcBef>
        <a:buFont typeface="Arial"/>
        <a:buChar char="»"/>
        <a:defRPr sz="2000" kern="1200">
          <a:solidFill>
            <a:schemeClr val="tx1"/>
          </a:solidFill>
          <a:latin typeface="+mn-lt"/>
          <a:ea typeface="+mn-ea"/>
          <a:cs typeface="+mn-cs"/>
        </a:defRPr>
      </a:lvl5pPr>
      <a:lvl6pPr marL="2514600" indent="-228600" algn="l" defTabSz="457200" rtl="0" eaLnBrk="1" latinLnBrk="0" hangingPunct="1">
        <a:spcBef>
          <a:spcPct val="20000"/>
        </a:spcBef>
        <a:buFont typeface="Arial"/>
        <a:buChar char="•"/>
        <a:defRPr sz="2000" kern="1200">
          <a:solidFill>
            <a:schemeClr val="tx1"/>
          </a:solidFill>
          <a:latin typeface="+mn-lt"/>
          <a:ea typeface="+mn-ea"/>
          <a:cs typeface="+mn-cs"/>
        </a:defRPr>
      </a:lvl6pPr>
      <a:lvl7pPr marL="2971800" indent="-228600" algn="l" defTabSz="457200" rtl="0" eaLnBrk="1" latinLnBrk="0" hangingPunct="1">
        <a:spcBef>
          <a:spcPct val="20000"/>
        </a:spcBef>
        <a:buFont typeface="Arial"/>
        <a:buChar char="•"/>
        <a:defRPr sz="2000" kern="1200">
          <a:solidFill>
            <a:schemeClr val="tx1"/>
          </a:solidFill>
          <a:latin typeface="+mn-lt"/>
          <a:ea typeface="+mn-ea"/>
          <a:cs typeface="+mn-cs"/>
        </a:defRPr>
      </a:lvl7pPr>
      <a:lvl8pPr marL="3429000" indent="-228600" algn="l" defTabSz="457200" rtl="0" eaLnBrk="1" latinLnBrk="0" hangingPunct="1">
        <a:spcBef>
          <a:spcPct val="20000"/>
        </a:spcBef>
        <a:buFont typeface="Arial"/>
        <a:buChar char="•"/>
        <a:defRPr sz="2000" kern="1200">
          <a:solidFill>
            <a:schemeClr val="tx1"/>
          </a:solidFill>
          <a:latin typeface="+mn-lt"/>
          <a:ea typeface="+mn-ea"/>
          <a:cs typeface="+mn-cs"/>
        </a:defRPr>
      </a:lvl8pPr>
      <a:lvl9pPr marL="3886200" indent="-228600" algn="l" defTabSz="457200" rtl="0" eaLnBrk="1" latinLnBrk="0" hangingPunct="1">
        <a:spcBef>
          <a:spcPct val="20000"/>
        </a:spcBef>
        <a:buFont typeface="Arial"/>
        <a:buChar char="•"/>
        <a:defRPr sz="2000" kern="1200">
          <a:solidFill>
            <a:schemeClr val="tx1"/>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7.xml"/><Relationship Id="rId6" Type="http://schemas.openxmlformats.org/officeDocument/2006/relationships/image" Target="../media/image5.png"/><Relationship Id="rId5" Type="http://schemas.openxmlformats.org/officeDocument/2006/relationships/image" Target="../media/image4.png"/><Relationship Id="rId4" Type="http://schemas.openxmlformats.org/officeDocument/2006/relationships/image" Target="../media/image3.png"/></Relationships>
</file>

<file path=ppt/slides/_rels/slide3.xml.rels><?xml version="1.0" encoding="UTF-8" standalone="yes"?>
<Relationships xmlns="http://schemas.openxmlformats.org/package/2006/relationships"><Relationship Id="rId8" Type="http://schemas.openxmlformats.org/officeDocument/2006/relationships/hyperlink" Target="https://www.health.org.uk/reports-and-analysis/reports/marmot-review-10-years-on" TargetMode="External"/><Relationship Id="rId13" Type="http://schemas.openxmlformats.org/officeDocument/2006/relationships/hyperlink" Target="https://digital.nhs.uk/data-and-information/publications/statistical/mental-health-act-statistics-annual-figures/2023-24-annual-figures/detentions-differences-between-groups-of-people" TargetMode="External"/><Relationship Id="rId18" Type="http://schemas.openxmlformats.org/officeDocument/2006/relationships/hyperlink" Target="https://doi.org/10.1136/bmjopen-2021-050720" TargetMode="External"/><Relationship Id="rId3" Type="http://schemas.openxmlformats.org/officeDocument/2006/relationships/hyperlink" Target="https://doi.org/10.1002/puh2.181" TargetMode="External"/><Relationship Id="rId7" Type="http://schemas.openxmlformats.org/officeDocument/2006/relationships/hyperlink" Target="https://www.hra.nhs.uk/planning-and-improving-research/application-summaries/research-summaries/pathways-to-psychological-therapy-for-black-africans-v1/" TargetMode="External"/><Relationship Id="rId12" Type="http://schemas.openxmlformats.org/officeDocument/2006/relationships/hyperlink" Target="https://www.england.nhs.uk/mental-health/adults/nhs-talking-therapies/advancing-mental-health-equalities/" TargetMode="External"/><Relationship Id="rId17" Type="http://schemas.openxmlformats.org/officeDocument/2006/relationships/hyperlink" Target="https://doi.org/10.1108/JPMH-12-2019-0099" TargetMode="External"/><Relationship Id="rId2" Type="http://schemas.openxmlformats.org/officeDocument/2006/relationships/hyperlink" Target="https://doi.org/10.1371/journal.pmed.1004139" TargetMode="External"/><Relationship Id="rId16" Type="http://schemas.openxmlformats.org/officeDocument/2006/relationships/hyperlink" Target="https://www.ethnicity-facts-figures.service.gov.uk/health/mental-health/detentions-under-the-mental-health-act/latest/" TargetMode="External"/><Relationship Id="rId1" Type="http://schemas.openxmlformats.org/officeDocument/2006/relationships/slideLayout" Target="../slideLayouts/slideLayout7.xml"/><Relationship Id="rId6" Type="http://schemas.openxmlformats.org/officeDocument/2006/relationships/hyperlink" Target="https://www.legislation.gov.uk/ukpga/2010/15/contents" TargetMode="External"/><Relationship Id="rId11" Type="http://schemas.openxmlformats.org/officeDocument/2006/relationships/hyperlink" Target="https://www.england.nhs.uk/publication/advancing-mental-health-equalities-strategy/" TargetMode="External"/><Relationship Id="rId5" Type="http://schemas.openxmlformats.org/officeDocument/2006/relationships/hyperlink" Target="https://doi.org/10.1007/s40615-022-01352-0" TargetMode="External"/><Relationship Id="rId15" Type="http://schemas.openxmlformats.org/officeDocument/2006/relationships/hyperlink" Target="https://www.nice.org.uk/guidance/cg136/chapter/Recommendations" TargetMode="External"/><Relationship Id="rId10" Type="http://schemas.openxmlformats.org/officeDocument/2006/relationships/hyperlink" Target="https://digital.nhs.uk/data-and-information/publications/statistical/adult-psychiatric-morbidity-survey/survey-of-mental-health-and-wellbeing-england-2023-24" TargetMode="External"/><Relationship Id="rId4" Type="http://schemas.openxmlformats.org/officeDocument/2006/relationships/hyperlink" Target="https://doi.org/10.1111/bjc.12385" TargetMode="External"/><Relationship Id="rId9" Type="http://schemas.openxmlformats.org/officeDocument/2006/relationships/hyperlink" Target="https://reports.mentalhealth.org.uk/foundation-reports/june-2026/report/" TargetMode="External"/><Relationship Id="rId14" Type="http://schemas.openxmlformats.org/officeDocument/2006/relationships/hyperlink" Target="https://digital.nhs.uk/data-and-information/publications/statistical/nhs-talking-therapies-for-anxiety-and-depression-annual-reports/2023-24"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rgbClr val="F3F6FA"/>
        </a:solidFill>
        <a:effectLst/>
      </p:bgPr>
    </p:bg>
    <p:spTree>
      <p:nvGrpSpPr>
        <p:cNvPr id="1" name=""/>
        <p:cNvGrpSpPr/>
        <p:nvPr/>
      </p:nvGrpSpPr>
      <p:grpSpPr>
        <a:xfrm>
          <a:off x="0" y="0"/>
          <a:ext cx="0" cy="0"/>
          <a:chOff x="0" y="0"/>
          <a:chExt cx="0" cy="0"/>
        </a:xfrm>
      </p:grpSpPr>
      <p:sp>
        <p:nvSpPr>
          <p:cNvPr id="2" name="Rectangle 1"/>
          <p:cNvSpPr/>
          <p:nvPr/>
        </p:nvSpPr>
        <p:spPr>
          <a:xfrm>
            <a:off x="0" y="0"/>
            <a:ext cx="10345195" cy="10689336"/>
          </a:xfrm>
          <a:prstGeom prst="rect">
            <a:avLst/>
          </a:prstGeom>
          <a:solidFill>
            <a:srgbClr val="F8FAFC"/>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3" name="Rectangle 2"/>
          <p:cNvSpPr/>
          <p:nvPr/>
        </p:nvSpPr>
        <p:spPr>
          <a:xfrm>
            <a:off x="10345195" y="0"/>
            <a:ext cx="4778980" cy="10689336"/>
          </a:xfrm>
          <a:prstGeom prst="rect">
            <a:avLst/>
          </a:prstGeom>
          <a:solidFill>
            <a:srgbClr val="17324D"/>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4" name="Rectangle 3"/>
          <p:cNvSpPr/>
          <p:nvPr/>
        </p:nvSpPr>
        <p:spPr>
          <a:xfrm>
            <a:off x="0" y="0"/>
            <a:ext cx="15124176" cy="185281"/>
          </a:xfrm>
          <a:prstGeom prst="rect">
            <a:avLst/>
          </a:prstGeom>
          <a:solidFill>
            <a:srgbClr val="168A8A"/>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5" name="Rectangle 4"/>
          <p:cNvSpPr/>
          <p:nvPr/>
        </p:nvSpPr>
        <p:spPr>
          <a:xfrm>
            <a:off x="680604" y="655612"/>
            <a:ext cx="79403" cy="612855"/>
          </a:xfrm>
          <a:prstGeom prst="rect">
            <a:avLst/>
          </a:prstGeom>
          <a:solidFill>
            <a:srgbClr val="E7B34A"/>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6" name="TextBox 5"/>
          <p:cNvSpPr txBox="1"/>
          <p:nvPr/>
        </p:nvSpPr>
        <p:spPr>
          <a:xfrm>
            <a:off x="930160" y="612855"/>
            <a:ext cx="8791147" cy="370563"/>
          </a:xfrm>
          <a:prstGeom prst="rect">
            <a:avLst/>
          </a:prstGeom>
          <a:noFill/>
        </p:spPr>
        <p:txBody>
          <a:bodyPr wrap="square" lIns="0" tIns="0" rIns="0" bIns="0" anchor="ctr">
            <a:spAutoFit/>
          </a:bodyPr>
          <a:lstStyle/>
          <a:p>
            <a:pPr algn="l">
              <a:spcBef>
                <a:spcPts val="0"/>
              </a:spcBef>
              <a:spcAft>
                <a:spcPts val="0"/>
              </a:spcAft>
              <a:defRPr sz="1637" b="1" i="0">
                <a:solidFill>
                  <a:srgbClr val="17324D"/>
                </a:solidFill>
                <a:latin typeface="Aptos"/>
              </a:defRPr>
            </a:pPr>
            <a:r>
              <a:rPr sz="1637" b="1" i="0" u="none">
                <a:solidFill>
                  <a:srgbClr val="17324D"/>
                </a:solidFill>
                <a:latin typeface="Aptos"/>
              </a:rPr>
              <a:t>UNIVERSITY OF WALES TRINITY SAINT DAVID</a:t>
            </a:r>
          </a:p>
        </p:txBody>
      </p:sp>
      <p:sp>
        <p:nvSpPr>
          <p:cNvPr id="7" name="TextBox 6"/>
          <p:cNvSpPr txBox="1"/>
          <p:nvPr/>
        </p:nvSpPr>
        <p:spPr>
          <a:xfrm>
            <a:off x="930160" y="1054681"/>
            <a:ext cx="8734430" cy="342058"/>
          </a:xfrm>
          <a:prstGeom prst="rect">
            <a:avLst/>
          </a:prstGeom>
          <a:noFill/>
        </p:spPr>
        <p:txBody>
          <a:bodyPr wrap="square" lIns="0" tIns="0" rIns="0" bIns="0" anchor="ctr">
            <a:spAutoFit/>
          </a:bodyPr>
          <a:lstStyle/>
          <a:p>
            <a:pPr algn="l">
              <a:spcBef>
                <a:spcPts val="0"/>
              </a:spcBef>
              <a:spcAft>
                <a:spcPts val="0"/>
              </a:spcAft>
              <a:defRPr sz="1325" b="0" i="0">
                <a:solidFill>
                  <a:srgbClr val="0D6E73"/>
                </a:solidFill>
                <a:latin typeface="Aptos"/>
              </a:defRPr>
            </a:pPr>
            <a:r>
              <a:rPr sz="1325" b="0" i="0" u="none">
                <a:solidFill>
                  <a:srgbClr val="0D6E73"/>
                </a:solidFill>
                <a:latin typeface="Aptos"/>
              </a:rPr>
              <a:t>MSc Public Health and Social Care in Practice</a:t>
            </a:r>
          </a:p>
        </p:txBody>
      </p:sp>
      <p:sp>
        <p:nvSpPr>
          <p:cNvPr id="8" name="Rounded Rectangle 7"/>
          <p:cNvSpPr/>
          <p:nvPr/>
        </p:nvSpPr>
        <p:spPr>
          <a:xfrm>
            <a:off x="703291" y="1738798"/>
            <a:ext cx="2790480" cy="484583"/>
          </a:xfrm>
          <a:prstGeom prst="roundRect">
            <a:avLst/>
          </a:prstGeom>
          <a:solidFill>
            <a:srgbClr val="DFF2F1"/>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9" name="TextBox 8"/>
          <p:cNvSpPr txBox="1"/>
          <p:nvPr/>
        </p:nvSpPr>
        <p:spPr>
          <a:xfrm>
            <a:off x="873443" y="1788682"/>
            <a:ext cx="2461521" cy="356311"/>
          </a:xfrm>
          <a:prstGeom prst="rect">
            <a:avLst/>
          </a:prstGeom>
          <a:noFill/>
        </p:spPr>
        <p:txBody>
          <a:bodyPr wrap="square" lIns="0" tIns="0" rIns="0" bIns="0" anchor="ctr">
            <a:spAutoFit/>
          </a:bodyPr>
          <a:lstStyle/>
          <a:p>
            <a:pPr algn="ctr">
              <a:spcBef>
                <a:spcPts val="0"/>
              </a:spcBef>
              <a:spcAft>
                <a:spcPts val="0"/>
              </a:spcAft>
              <a:defRPr sz="1162" b="1" i="0">
                <a:solidFill>
                  <a:srgbClr val="0D6E73"/>
                </a:solidFill>
                <a:latin typeface="Aptos"/>
              </a:defRPr>
            </a:pPr>
            <a:r>
              <a:rPr sz="1162" b="1" i="0" u="none">
                <a:solidFill>
                  <a:srgbClr val="0D6E73"/>
                </a:solidFill>
                <a:latin typeface="Aptos"/>
              </a:rPr>
              <a:t>PRACTICE-BASED RESEARCH</a:t>
            </a:r>
          </a:p>
        </p:txBody>
      </p:sp>
      <p:sp>
        <p:nvSpPr>
          <p:cNvPr id="10" name="TextBox 9"/>
          <p:cNvSpPr txBox="1"/>
          <p:nvPr/>
        </p:nvSpPr>
        <p:spPr>
          <a:xfrm>
            <a:off x="703291" y="2522683"/>
            <a:ext cx="9131449" cy="3064276"/>
          </a:xfrm>
          <a:prstGeom prst="rect">
            <a:avLst/>
          </a:prstGeom>
          <a:noFill/>
        </p:spPr>
        <p:txBody>
          <a:bodyPr wrap="square" lIns="0" tIns="0" rIns="0" bIns="0" anchor="ctr">
            <a:spAutoFit/>
          </a:bodyPr>
          <a:lstStyle/>
          <a:p>
            <a:pPr algn="l">
              <a:spcBef>
                <a:spcPts val="0"/>
              </a:spcBef>
              <a:spcAft>
                <a:spcPts val="0"/>
              </a:spcAft>
              <a:defRPr sz="3400" b="1" i="0">
                <a:solidFill>
                  <a:srgbClr val="17324D"/>
                </a:solidFill>
                <a:latin typeface="Aptos Display"/>
              </a:defRPr>
            </a:pPr>
            <a:r>
              <a:rPr sz="3400" b="1" i="0" u="none">
                <a:solidFill>
                  <a:srgbClr val="17324D"/>
                </a:solidFill>
                <a:latin typeface="Aptos Display"/>
              </a:rPr>
              <a:t>Facilitators and Barriers to
Accessing Mental Health Services
Among Black African Young Adults
Aged 18–25 in the UK</a:t>
            </a:r>
          </a:p>
        </p:txBody>
      </p:sp>
      <p:sp>
        <p:nvSpPr>
          <p:cNvPr id="11" name="Rectangle 10"/>
          <p:cNvSpPr/>
          <p:nvPr/>
        </p:nvSpPr>
        <p:spPr>
          <a:xfrm>
            <a:off x="703291" y="5700979"/>
            <a:ext cx="1304492" cy="78388"/>
          </a:xfrm>
          <a:prstGeom prst="rect">
            <a:avLst/>
          </a:prstGeom>
          <a:solidFill>
            <a:srgbClr val="168A8A"/>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2" name="TextBox 11"/>
          <p:cNvSpPr txBox="1"/>
          <p:nvPr/>
        </p:nvSpPr>
        <p:spPr>
          <a:xfrm>
            <a:off x="703291" y="5914765"/>
            <a:ext cx="9074732" cy="399068"/>
          </a:xfrm>
          <a:prstGeom prst="rect">
            <a:avLst/>
          </a:prstGeom>
          <a:noFill/>
        </p:spPr>
        <p:txBody>
          <a:bodyPr wrap="square" lIns="0" tIns="0" rIns="0" bIns="0" anchor="ctr">
            <a:spAutoFit/>
          </a:bodyPr>
          <a:lstStyle/>
          <a:p>
            <a:pPr algn="l">
              <a:spcBef>
                <a:spcPts val="0"/>
              </a:spcBef>
              <a:spcAft>
                <a:spcPts val="0"/>
              </a:spcAft>
              <a:defRPr sz="1312" b="1" i="0">
                <a:solidFill>
                  <a:srgbClr val="233547"/>
                </a:solidFill>
                <a:latin typeface="Aptos"/>
              </a:defRPr>
            </a:pPr>
            <a:r>
              <a:rPr sz="1312" b="1" i="0" u="none">
                <a:solidFill>
                  <a:srgbClr val="233547"/>
                </a:solidFill>
                <a:latin typeface="Aptos"/>
              </a:rPr>
              <a:t>COMPONENT 1  |  INDIVIDUAL POSTER PRESENTATION  |  10 MINUTES</a:t>
            </a:r>
          </a:p>
        </p:txBody>
      </p:sp>
      <p:sp>
        <p:nvSpPr>
          <p:cNvPr id="13" name="TextBox 12"/>
          <p:cNvSpPr txBox="1"/>
          <p:nvPr/>
        </p:nvSpPr>
        <p:spPr>
          <a:xfrm>
            <a:off x="703291" y="6442106"/>
            <a:ext cx="9074732" cy="384816"/>
          </a:xfrm>
          <a:prstGeom prst="rect">
            <a:avLst/>
          </a:prstGeom>
          <a:noFill/>
        </p:spPr>
        <p:txBody>
          <a:bodyPr wrap="square" lIns="0" tIns="0" rIns="0" bIns="0" anchor="ctr">
            <a:spAutoFit/>
          </a:bodyPr>
          <a:lstStyle/>
          <a:p>
            <a:pPr algn="l">
              <a:spcBef>
                <a:spcPts val="0"/>
              </a:spcBef>
              <a:spcAft>
                <a:spcPts val="0"/>
              </a:spcAft>
              <a:defRPr sz="1287" b="0" i="1">
                <a:solidFill>
                  <a:srgbClr val="627486"/>
                </a:solidFill>
                <a:latin typeface="Aptos"/>
              </a:defRPr>
            </a:pPr>
            <a:r>
              <a:rPr sz="1287" b="0" i="1" u="none">
                <a:solidFill>
                  <a:srgbClr val="627486"/>
                </a:solidFill>
                <a:latin typeface="Aptos"/>
              </a:rPr>
              <a:t>Research proposal poster  •  A3 landscape format  •  Harvard referencing</a:t>
            </a:r>
          </a:p>
        </p:txBody>
      </p:sp>
      <p:sp>
        <p:nvSpPr>
          <p:cNvPr id="14" name="TextBox 13"/>
          <p:cNvSpPr txBox="1"/>
          <p:nvPr/>
        </p:nvSpPr>
        <p:spPr>
          <a:xfrm>
            <a:off x="703291" y="7040709"/>
            <a:ext cx="9188166" cy="313553"/>
          </a:xfrm>
          <a:prstGeom prst="rect">
            <a:avLst/>
          </a:prstGeom>
          <a:noFill/>
        </p:spPr>
        <p:txBody>
          <a:bodyPr wrap="square" lIns="0" tIns="0" rIns="0" bIns="0" anchor="ctr">
            <a:spAutoFit/>
          </a:bodyPr>
          <a:lstStyle/>
          <a:p>
            <a:pPr algn="l">
              <a:spcBef>
                <a:spcPts val="0"/>
              </a:spcBef>
              <a:spcAft>
                <a:spcPts val="0"/>
              </a:spcAft>
              <a:defRPr sz="1325" b="1" i="0">
                <a:solidFill>
                  <a:srgbClr val="17324D"/>
                </a:solidFill>
                <a:latin typeface="Aptos"/>
              </a:defRPr>
            </a:pPr>
            <a:r>
              <a:rPr sz="1325" b="1" i="0" u="none">
                <a:solidFill>
                  <a:srgbClr val="17324D"/>
                </a:solidFill>
                <a:latin typeface="Aptos"/>
              </a:rPr>
              <a:t>STUDENT AND SUPERVISOR DETAILS</a:t>
            </a:r>
          </a:p>
        </p:txBody>
      </p:sp>
      <p:sp>
        <p:nvSpPr>
          <p:cNvPr id="15" name="Rounded Rectangle 14"/>
          <p:cNvSpPr/>
          <p:nvPr/>
        </p:nvSpPr>
        <p:spPr>
          <a:xfrm>
            <a:off x="703291" y="7439777"/>
            <a:ext cx="4469305" cy="541593"/>
          </a:xfrm>
          <a:prstGeom prst="roundRect">
            <a:avLst/>
          </a:prstGeom>
          <a:solidFill>
            <a:srgbClr val="FFFFFF"/>
          </a:solidFill>
          <a:ln w="7620">
            <a:solidFill>
              <a:srgbClr val="D8E2EA"/>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6" name="TextBox 15"/>
          <p:cNvSpPr txBox="1"/>
          <p:nvPr/>
        </p:nvSpPr>
        <p:spPr>
          <a:xfrm>
            <a:off x="816725" y="7488572"/>
            <a:ext cx="1678825" cy="415498"/>
          </a:xfrm>
          <a:prstGeom prst="rect">
            <a:avLst/>
          </a:prstGeom>
          <a:noFill/>
        </p:spPr>
        <p:txBody>
          <a:bodyPr wrap="square" lIns="0" tIns="0" rIns="0" bIns="0" anchor="ctr">
            <a:spAutoFit/>
          </a:bodyPr>
          <a:lstStyle/>
          <a:p>
            <a:pPr>
              <a:defRPr sz="900" b="1" i="0">
                <a:solidFill>
                  <a:srgbClr val="0D6E73"/>
                </a:solidFill>
                <a:latin typeface="Aptos"/>
              </a:defRPr>
            </a:pPr>
            <a:r>
              <a:rPr sz="900" b="1" i="0" u="none" dirty="0">
                <a:solidFill>
                  <a:srgbClr val="0D6E73"/>
                </a:solidFill>
                <a:latin typeface="Aptos"/>
              </a:rPr>
              <a:t>STUDENT NAME</a:t>
            </a:r>
            <a:r>
              <a:rPr lang="en-GB" sz="900" b="1" dirty="0">
                <a:solidFill>
                  <a:srgbClr val="0D6E73"/>
                </a:solidFill>
                <a:latin typeface="Aptos"/>
              </a:rPr>
              <a:t>  </a:t>
            </a:r>
            <a:r>
              <a:rPr lang="en-GB" sz="900" b="1" dirty="0" err="1">
                <a:solidFill>
                  <a:srgbClr val="0D6E73"/>
                </a:solidFill>
                <a:latin typeface="Aptos"/>
              </a:rPr>
              <a:t>mohammadyusuf</a:t>
            </a:r>
            <a:r>
              <a:rPr lang="en-GB" sz="900" b="1" dirty="0">
                <a:solidFill>
                  <a:srgbClr val="0D6E73"/>
                </a:solidFill>
                <a:latin typeface="Aptos"/>
              </a:rPr>
              <a:t> </a:t>
            </a:r>
            <a:r>
              <a:rPr lang="en-GB" sz="900" b="1" dirty="0" err="1">
                <a:solidFill>
                  <a:srgbClr val="0D6E73"/>
                </a:solidFill>
                <a:latin typeface="Aptos"/>
              </a:rPr>
              <a:t>kasim</a:t>
            </a:r>
            <a:r>
              <a:rPr lang="en-GB" sz="900" b="1" dirty="0">
                <a:solidFill>
                  <a:srgbClr val="0D6E73"/>
                </a:solidFill>
                <a:latin typeface="Aptos"/>
              </a:rPr>
              <a:t> </a:t>
            </a:r>
            <a:r>
              <a:rPr lang="en-GB" sz="900" b="1" dirty="0" err="1">
                <a:solidFill>
                  <a:srgbClr val="0D6E73"/>
                </a:solidFill>
                <a:latin typeface="Aptos"/>
              </a:rPr>
              <a:t>motala</a:t>
            </a:r>
            <a:r>
              <a:rPr lang="en-GB" sz="900" b="1" dirty="0">
                <a:solidFill>
                  <a:srgbClr val="0D6E73"/>
                </a:solidFill>
                <a:latin typeface="Aptos"/>
              </a:rPr>
              <a:t> </a:t>
            </a:r>
            <a:endParaRPr sz="900" b="1" i="0" u="none" dirty="0">
              <a:solidFill>
                <a:srgbClr val="0D6E73"/>
              </a:solidFill>
              <a:latin typeface="Aptos"/>
            </a:endParaRPr>
          </a:p>
        </p:txBody>
      </p:sp>
      <p:sp>
        <p:nvSpPr>
          <p:cNvPr id="17" name="TextBox 16"/>
          <p:cNvSpPr txBox="1"/>
          <p:nvPr/>
        </p:nvSpPr>
        <p:spPr>
          <a:xfrm>
            <a:off x="2495551" y="7622656"/>
            <a:ext cx="2586298" cy="161583"/>
          </a:xfrm>
          <a:prstGeom prst="rect">
            <a:avLst/>
          </a:prstGeom>
          <a:noFill/>
        </p:spPr>
        <p:txBody>
          <a:bodyPr wrap="square" lIns="0" tIns="0" rIns="0" bIns="0" anchor="ctr">
            <a:spAutoFit/>
          </a:bodyPr>
          <a:lstStyle/>
          <a:p>
            <a:pPr algn="l">
              <a:spcBef>
                <a:spcPts val="0"/>
              </a:spcBef>
              <a:spcAft>
                <a:spcPts val="0"/>
              </a:spcAft>
              <a:defRPr sz="1050" b="0" i="0">
                <a:solidFill>
                  <a:srgbClr val="233547"/>
                </a:solidFill>
                <a:latin typeface="Aptos"/>
              </a:defRPr>
            </a:pPr>
            <a:r>
              <a:rPr lang="en-GB" sz="1050">
                <a:solidFill>
                  <a:srgbClr val="233547"/>
                </a:solidFill>
                <a:latin typeface="Aptos"/>
              </a:rPr>
              <a:t>]</a:t>
            </a:r>
            <a:endParaRPr sz="1050" b="0" i="0" u="none">
              <a:solidFill>
                <a:srgbClr val="233547"/>
              </a:solidFill>
              <a:latin typeface="Aptos"/>
            </a:endParaRPr>
          </a:p>
        </p:txBody>
      </p:sp>
      <p:sp>
        <p:nvSpPr>
          <p:cNvPr id="18" name="Rounded Rectangle 17"/>
          <p:cNvSpPr/>
          <p:nvPr/>
        </p:nvSpPr>
        <p:spPr>
          <a:xfrm>
            <a:off x="5320061" y="7439777"/>
            <a:ext cx="4469305" cy="541593"/>
          </a:xfrm>
          <a:prstGeom prst="roundRect">
            <a:avLst/>
          </a:prstGeom>
          <a:solidFill>
            <a:srgbClr val="FFFFFF"/>
          </a:solidFill>
          <a:ln w="7620">
            <a:solidFill>
              <a:srgbClr val="D8E2EA"/>
            </a:solidFill>
          </a:ln>
        </p:spPr>
        <p:style>
          <a:lnRef idx="1">
            <a:schemeClr val="accent1"/>
          </a:lnRef>
          <a:fillRef idx="3">
            <a:schemeClr val="accent1"/>
          </a:fillRef>
          <a:effectRef idx="2">
            <a:schemeClr val="accent1"/>
          </a:effectRef>
          <a:fontRef idx="minor">
            <a:schemeClr val="lt1"/>
          </a:fontRef>
        </p:style>
        <p:txBody>
          <a:bodyPr lIns="91440" tIns="45720" rIns="91440" bIns="45720" rtlCol="0" anchor="ctr"/>
          <a:lstStyle/>
          <a:p>
            <a:pPr algn="ctr"/>
            <a:r>
              <a:rPr lang="en-GB">
                <a:ea typeface="Calibri"/>
                <a:cs typeface="Calibri"/>
              </a:rPr>
              <a:t>22</a:t>
            </a:r>
            <a:endParaRPr/>
          </a:p>
        </p:txBody>
      </p:sp>
      <p:sp>
        <p:nvSpPr>
          <p:cNvPr id="19" name="TextBox 18"/>
          <p:cNvSpPr txBox="1"/>
          <p:nvPr/>
        </p:nvSpPr>
        <p:spPr>
          <a:xfrm>
            <a:off x="5433496" y="7627071"/>
            <a:ext cx="1678825" cy="138499"/>
          </a:xfrm>
          <a:prstGeom prst="rect">
            <a:avLst/>
          </a:prstGeom>
          <a:noFill/>
        </p:spPr>
        <p:txBody>
          <a:bodyPr wrap="square" lIns="0" tIns="0" rIns="0" bIns="0" anchor="ctr">
            <a:spAutoFit/>
          </a:bodyPr>
          <a:lstStyle/>
          <a:p>
            <a:pPr>
              <a:defRPr sz="900" b="1" i="0">
                <a:solidFill>
                  <a:srgbClr val="0D6E73"/>
                </a:solidFill>
                <a:latin typeface="Aptos"/>
              </a:defRPr>
            </a:pPr>
            <a:r>
              <a:rPr sz="900" b="1" i="0" u="none">
                <a:solidFill>
                  <a:srgbClr val="0D6E73"/>
                </a:solidFill>
                <a:latin typeface="Aptos"/>
              </a:rPr>
              <a:t>STUDENT ID</a:t>
            </a:r>
            <a:r>
              <a:rPr lang="en-GB" sz="900" b="1">
                <a:solidFill>
                  <a:srgbClr val="0D6E73"/>
                </a:solidFill>
                <a:latin typeface="Aptos"/>
              </a:rPr>
              <a:t> 2534789</a:t>
            </a:r>
            <a:endParaRPr sz="900" b="1" i="0" u="none">
              <a:solidFill>
                <a:srgbClr val="0D6E73"/>
              </a:solidFill>
              <a:latin typeface="Aptos"/>
            </a:endParaRPr>
          </a:p>
        </p:txBody>
      </p:sp>
      <p:sp>
        <p:nvSpPr>
          <p:cNvPr id="21" name="Rounded Rectangle 20"/>
          <p:cNvSpPr/>
          <p:nvPr/>
        </p:nvSpPr>
        <p:spPr>
          <a:xfrm>
            <a:off x="703291" y="8088264"/>
            <a:ext cx="4469305" cy="541593"/>
          </a:xfrm>
          <a:prstGeom prst="roundRect">
            <a:avLst/>
          </a:prstGeom>
          <a:solidFill>
            <a:srgbClr val="FFFFFF"/>
          </a:solidFill>
          <a:ln w="7620">
            <a:solidFill>
              <a:srgbClr val="D8E2EA"/>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22" name="TextBox 21"/>
          <p:cNvSpPr txBox="1"/>
          <p:nvPr/>
        </p:nvSpPr>
        <p:spPr>
          <a:xfrm>
            <a:off x="816725" y="8137059"/>
            <a:ext cx="1678825" cy="415498"/>
          </a:xfrm>
          <a:prstGeom prst="rect">
            <a:avLst/>
          </a:prstGeom>
          <a:noFill/>
        </p:spPr>
        <p:txBody>
          <a:bodyPr wrap="square" lIns="0" tIns="0" rIns="0" bIns="0" anchor="ctr">
            <a:spAutoFit/>
          </a:bodyPr>
          <a:lstStyle/>
          <a:p>
            <a:pPr>
              <a:defRPr sz="900" b="1" i="0">
                <a:solidFill>
                  <a:srgbClr val="0D6E73"/>
                </a:solidFill>
                <a:latin typeface="Aptos"/>
              </a:defRPr>
            </a:pPr>
            <a:r>
              <a:rPr sz="900" b="1" i="0" u="none">
                <a:solidFill>
                  <a:srgbClr val="0D6E73"/>
                </a:solidFill>
                <a:latin typeface="Aptos"/>
              </a:rPr>
              <a:t>STUDENT EMAIL</a:t>
            </a:r>
            <a:r>
              <a:rPr lang="en-GB" sz="900" b="1">
                <a:solidFill>
                  <a:srgbClr val="0D6E73"/>
                </a:solidFill>
                <a:latin typeface="Aptos"/>
              </a:rPr>
              <a:t> 2534789@student.uwtsd.ac.uk</a:t>
            </a:r>
            <a:endParaRPr sz="900" b="1" i="0" u="none">
              <a:solidFill>
                <a:srgbClr val="0D6E73"/>
              </a:solidFill>
              <a:latin typeface="Aptos"/>
            </a:endParaRPr>
          </a:p>
        </p:txBody>
      </p:sp>
      <p:sp>
        <p:nvSpPr>
          <p:cNvPr id="24" name="Rounded Rectangle 23"/>
          <p:cNvSpPr/>
          <p:nvPr/>
        </p:nvSpPr>
        <p:spPr>
          <a:xfrm>
            <a:off x="5320061" y="8088264"/>
            <a:ext cx="4469305" cy="541593"/>
          </a:xfrm>
          <a:prstGeom prst="roundRect">
            <a:avLst/>
          </a:prstGeom>
          <a:solidFill>
            <a:srgbClr val="FFFFFF"/>
          </a:solidFill>
          <a:ln w="7620">
            <a:solidFill>
              <a:srgbClr val="D8E2EA"/>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25" name="TextBox 24"/>
          <p:cNvSpPr txBox="1"/>
          <p:nvPr/>
        </p:nvSpPr>
        <p:spPr>
          <a:xfrm>
            <a:off x="5433496" y="8206308"/>
            <a:ext cx="1678825" cy="276999"/>
          </a:xfrm>
          <a:prstGeom prst="rect">
            <a:avLst/>
          </a:prstGeom>
          <a:noFill/>
        </p:spPr>
        <p:txBody>
          <a:bodyPr wrap="square" lIns="0" tIns="0" rIns="0" bIns="0" anchor="ctr">
            <a:spAutoFit/>
          </a:bodyPr>
          <a:lstStyle/>
          <a:p>
            <a:pPr>
              <a:defRPr sz="900" b="1" i="0">
                <a:solidFill>
                  <a:srgbClr val="0D6E73"/>
                </a:solidFill>
                <a:latin typeface="Aptos"/>
              </a:defRPr>
            </a:pPr>
            <a:r>
              <a:rPr sz="900" b="1" i="0" u="none" dirty="0">
                <a:solidFill>
                  <a:srgbClr val="0D6E73"/>
                </a:solidFill>
                <a:latin typeface="Aptos"/>
              </a:rPr>
              <a:t>SUPERVISOR </a:t>
            </a:r>
            <a:r>
              <a:rPr lang="en-GB" sz="900" b="1" dirty="0">
                <a:solidFill>
                  <a:srgbClr val="0D6E73"/>
                </a:solidFill>
                <a:latin typeface="Aptos"/>
              </a:rPr>
              <a:t>NAME Dr </a:t>
            </a:r>
            <a:r>
              <a:rPr lang="en-GB" sz="900" b="1" dirty="0" err="1">
                <a:solidFill>
                  <a:srgbClr val="0D6E73"/>
                </a:solidFill>
                <a:latin typeface="Aptos"/>
              </a:rPr>
              <a:t>junaid</a:t>
            </a:r>
            <a:r>
              <a:rPr lang="en-GB" sz="900" b="1" dirty="0">
                <a:solidFill>
                  <a:srgbClr val="0D6E73"/>
                </a:solidFill>
                <a:latin typeface="Aptos"/>
              </a:rPr>
              <a:t>  shaikh </a:t>
            </a:r>
            <a:endParaRPr sz="900" b="1" i="0" u="none" dirty="0">
              <a:solidFill>
                <a:srgbClr val="0D6E73"/>
              </a:solidFill>
              <a:latin typeface="Aptos"/>
            </a:endParaRPr>
          </a:p>
        </p:txBody>
      </p:sp>
      <p:sp>
        <p:nvSpPr>
          <p:cNvPr id="27" name="Rounded Rectangle 26"/>
          <p:cNvSpPr/>
          <p:nvPr/>
        </p:nvSpPr>
        <p:spPr>
          <a:xfrm>
            <a:off x="703291" y="8736750"/>
            <a:ext cx="4469305" cy="541593"/>
          </a:xfrm>
          <a:prstGeom prst="roundRect">
            <a:avLst/>
          </a:prstGeom>
          <a:solidFill>
            <a:srgbClr val="FFFFFF"/>
          </a:solidFill>
          <a:ln w="7620">
            <a:solidFill>
              <a:srgbClr val="D8E2EA"/>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28" name="TextBox 27"/>
          <p:cNvSpPr txBox="1"/>
          <p:nvPr/>
        </p:nvSpPr>
        <p:spPr>
          <a:xfrm>
            <a:off x="816725" y="8793760"/>
            <a:ext cx="1678825" cy="399068"/>
          </a:xfrm>
          <a:prstGeom prst="rect">
            <a:avLst/>
          </a:prstGeom>
          <a:noFill/>
        </p:spPr>
        <p:txBody>
          <a:bodyPr wrap="square" lIns="0" tIns="0" rIns="0" bIns="0" anchor="ctr">
            <a:spAutoFit/>
          </a:bodyPr>
          <a:lstStyle/>
          <a:p>
            <a:pPr algn="l">
              <a:spcBef>
                <a:spcPts val="0"/>
              </a:spcBef>
              <a:spcAft>
                <a:spcPts val="0"/>
              </a:spcAft>
              <a:defRPr sz="900" b="1" i="0">
                <a:solidFill>
                  <a:srgbClr val="0D6E73"/>
                </a:solidFill>
                <a:latin typeface="Aptos"/>
              </a:defRPr>
            </a:pPr>
            <a:r>
              <a:rPr sz="900" b="1" i="0" u="none">
                <a:solidFill>
                  <a:srgbClr val="0D6E73"/>
                </a:solidFill>
                <a:latin typeface="Aptos"/>
              </a:rPr>
              <a:t>MODULE</a:t>
            </a:r>
          </a:p>
        </p:txBody>
      </p:sp>
      <p:sp>
        <p:nvSpPr>
          <p:cNvPr id="29" name="TextBox 28"/>
          <p:cNvSpPr txBox="1"/>
          <p:nvPr/>
        </p:nvSpPr>
        <p:spPr>
          <a:xfrm>
            <a:off x="2495551" y="8786634"/>
            <a:ext cx="2586298" cy="427573"/>
          </a:xfrm>
          <a:prstGeom prst="rect">
            <a:avLst/>
          </a:prstGeom>
          <a:noFill/>
        </p:spPr>
        <p:txBody>
          <a:bodyPr wrap="square" lIns="0" tIns="0" rIns="0" bIns="0" anchor="ctr">
            <a:spAutoFit/>
          </a:bodyPr>
          <a:lstStyle/>
          <a:p>
            <a:pPr algn="l">
              <a:spcBef>
                <a:spcPts val="0"/>
              </a:spcBef>
              <a:spcAft>
                <a:spcPts val="0"/>
              </a:spcAft>
              <a:defRPr sz="1050" b="0" i="0">
                <a:solidFill>
                  <a:srgbClr val="233547"/>
                </a:solidFill>
                <a:latin typeface="Aptos"/>
              </a:defRPr>
            </a:pPr>
            <a:r>
              <a:rPr sz="1050" b="0" i="0" u="none">
                <a:solidFill>
                  <a:srgbClr val="233547"/>
                </a:solidFill>
                <a:latin typeface="Aptos"/>
              </a:rPr>
              <a:t>LCHS7008 – Practice-Based Research</a:t>
            </a:r>
          </a:p>
        </p:txBody>
      </p:sp>
      <p:sp>
        <p:nvSpPr>
          <p:cNvPr id="30" name="Rounded Rectangle 29"/>
          <p:cNvSpPr/>
          <p:nvPr/>
        </p:nvSpPr>
        <p:spPr>
          <a:xfrm>
            <a:off x="5320061" y="8736750"/>
            <a:ext cx="4469305" cy="541593"/>
          </a:xfrm>
          <a:prstGeom prst="roundRect">
            <a:avLst/>
          </a:prstGeom>
          <a:solidFill>
            <a:srgbClr val="FFFFFF"/>
          </a:solidFill>
          <a:ln w="7620">
            <a:solidFill>
              <a:srgbClr val="D8E2EA"/>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31" name="TextBox 30"/>
          <p:cNvSpPr txBox="1"/>
          <p:nvPr/>
        </p:nvSpPr>
        <p:spPr>
          <a:xfrm>
            <a:off x="5433496" y="8793760"/>
            <a:ext cx="1678825" cy="399068"/>
          </a:xfrm>
          <a:prstGeom prst="rect">
            <a:avLst/>
          </a:prstGeom>
          <a:noFill/>
        </p:spPr>
        <p:txBody>
          <a:bodyPr wrap="square" lIns="0" tIns="0" rIns="0" bIns="0" anchor="ctr">
            <a:spAutoFit/>
          </a:bodyPr>
          <a:lstStyle/>
          <a:p>
            <a:pPr algn="l">
              <a:spcBef>
                <a:spcPts val="0"/>
              </a:spcBef>
              <a:spcAft>
                <a:spcPts val="0"/>
              </a:spcAft>
              <a:defRPr sz="900" b="1" i="0">
                <a:solidFill>
                  <a:srgbClr val="0D6E73"/>
                </a:solidFill>
                <a:latin typeface="Aptos"/>
              </a:defRPr>
            </a:pPr>
            <a:r>
              <a:rPr sz="900" b="1" i="0" u="none">
                <a:solidFill>
                  <a:srgbClr val="0D6E73"/>
                </a:solidFill>
                <a:latin typeface="Aptos"/>
              </a:rPr>
              <a:t>PROGRAMME</a:t>
            </a:r>
          </a:p>
        </p:txBody>
      </p:sp>
      <p:sp>
        <p:nvSpPr>
          <p:cNvPr id="32" name="TextBox 31"/>
          <p:cNvSpPr txBox="1"/>
          <p:nvPr/>
        </p:nvSpPr>
        <p:spPr>
          <a:xfrm>
            <a:off x="7112321" y="8786634"/>
            <a:ext cx="2586298" cy="427573"/>
          </a:xfrm>
          <a:prstGeom prst="rect">
            <a:avLst/>
          </a:prstGeom>
          <a:noFill/>
        </p:spPr>
        <p:txBody>
          <a:bodyPr wrap="square" lIns="0" tIns="0" rIns="0" bIns="0" anchor="ctr">
            <a:spAutoFit/>
          </a:bodyPr>
          <a:lstStyle/>
          <a:p>
            <a:pPr algn="l">
              <a:spcBef>
                <a:spcPts val="0"/>
              </a:spcBef>
              <a:spcAft>
                <a:spcPts val="0"/>
              </a:spcAft>
              <a:defRPr sz="1050" b="0" i="0">
                <a:solidFill>
                  <a:srgbClr val="233547"/>
                </a:solidFill>
                <a:latin typeface="Aptos"/>
              </a:defRPr>
            </a:pPr>
            <a:r>
              <a:rPr sz="1050" b="0" i="0" u="none">
                <a:solidFill>
                  <a:srgbClr val="233547"/>
                </a:solidFill>
                <a:latin typeface="Aptos"/>
              </a:rPr>
              <a:t>MSc Public Health and Social Care in Practice</a:t>
            </a:r>
          </a:p>
        </p:txBody>
      </p:sp>
      <p:sp>
        <p:nvSpPr>
          <p:cNvPr id="33" name="Rounded Rectangle 32"/>
          <p:cNvSpPr/>
          <p:nvPr/>
        </p:nvSpPr>
        <p:spPr>
          <a:xfrm>
            <a:off x="703291" y="9385237"/>
            <a:ext cx="4469305" cy="541593"/>
          </a:xfrm>
          <a:prstGeom prst="roundRect">
            <a:avLst/>
          </a:prstGeom>
          <a:solidFill>
            <a:srgbClr val="FFFFFF"/>
          </a:solidFill>
          <a:ln w="7620">
            <a:solidFill>
              <a:srgbClr val="D8E2EA"/>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34" name="TextBox 33"/>
          <p:cNvSpPr txBox="1"/>
          <p:nvPr/>
        </p:nvSpPr>
        <p:spPr>
          <a:xfrm>
            <a:off x="816725" y="9442246"/>
            <a:ext cx="1678825" cy="399068"/>
          </a:xfrm>
          <a:prstGeom prst="rect">
            <a:avLst/>
          </a:prstGeom>
          <a:noFill/>
        </p:spPr>
        <p:txBody>
          <a:bodyPr wrap="square" lIns="0" tIns="0" rIns="0" bIns="0" anchor="ctr">
            <a:spAutoFit/>
          </a:bodyPr>
          <a:lstStyle/>
          <a:p>
            <a:pPr algn="l">
              <a:spcBef>
                <a:spcPts val="0"/>
              </a:spcBef>
              <a:spcAft>
                <a:spcPts val="0"/>
              </a:spcAft>
              <a:defRPr sz="900" b="1" i="0">
                <a:solidFill>
                  <a:srgbClr val="0D6E73"/>
                </a:solidFill>
                <a:latin typeface="Aptos"/>
              </a:defRPr>
            </a:pPr>
            <a:r>
              <a:rPr sz="900" b="1" i="0" u="none">
                <a:solidFill>
                  <a:srgbClr val="0D6E73"/>
                </a:solidFill>
                <a:latin typeface="Aptos"/>
              </a:rPr>
              <a:t>SUBMISSION DEADLINE</a:t>
            </a:r>
          </a:p>
        </p:txBody>
      </p:sp>
      <p:sp>
        <p:nvSpPr>
          <p:cNvPr id="35" name="TextBox 34"/>
          <p:cNvSpPr txBox="1"/>
          <p:nvPr/>
        </p:nvSpPr>
        <p:spPr>
          <a:xfrm>
            <a:off x="2495551" y="9435120"/>
            <a:ext cx="2586298" cy="427573"/>
          </a:xfrm>
          <a:prstGeom prst="rect">
            <a:avLst/>
          </a:prstGeom>
          <a:noFill/>
        </p:spPr>
        <p:txBody>
          <a:bodyPr wrap="square" lIns="0" tIns="0" rIns="0" bIns="0" anchor="ctr">
            <a:spAutoFit/>
          </a:bodyPr>
          <a:lstStyle/>
          <a:p>
            <a:pPr algn="l">
              <a:spcBef>
                <a:spcPts val="0"/>
              </a:spcBef>
              <a:spcAft>
                <a:spcPts val="0"/>
              </a:spcAft>
              <a:defRPr sz="1050" b="0" i="0">
                <a:solidFill>
                  <a:srgbClr val="233547"/>
                </a:solidFill>
                <a:latin typeface="Aptos"/>
              </a:defRPr>
            </a:pPr>
            <a:r>
              <a:rPr sz="1050" b="0" i="0" u="none">
                <a:solidFill>
                  <a:srgbClr val="233547"/>
                </a:solidFill>
                <a:latin typeface="Aptos"/>
              </a:rPr>
              <a:t>11 October 2026, 2:00 PM</a:t>
            </a:r>
          </a:p>
        </p:txBody>
      </p:sp>
      <p:sp>
        <p:nvSpPr>
          <p:cNvPr id="36" name="Rounded Rectangle 35"/>
          <p:cNvSpPr/>
          <p:nvPr/>
        </p:nvSpPr>
        <p:spPr>
          <a:xfrm>
            <a:off x="5320061" y="9385237"/>
            <a:ext cx="4469305" cy="541593"/>
          </a:xfrm>
          <a:prstGeom prst="roundRect">
            <a:avLst/>
          </a:prstGeom>
          <a:solidFill>
            <a:srgbClr val="FFFFFF"/>
          </a:solidFill>
          <a:ln w="7620">
            <a:solidFill>
              <a:srgbClr val="D8E2EA"/>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37" name="TextBox 36"/>
          <p:cNvSpPr txBox="1"/>
          <p:nvPr/>
        </p:nvSpPr>
        <p:spPr>
          <a:xfrm>
            <a:off x="5433496" y="9442246"/>
            <a:ext cx="1678825" cy="399068"/>
          </a:xfrm>
          <a:prstGeom prst="rect">
            <a:avLst/>
          </a:prstGeom>
          <a:noFill/>
        </p:spPr>
        <p:txBody>
          <a:bodyPr wrap="square" lIns="0" tIns="0" rIns="0" bIns="0" anchor="ctr">
            <a:spAutoFit/>
          </a:bodyPr>
          <a:lstStyle/>
          <a:p>
            <a:pPr algn="l">
              <a:spcBef>
                <a:spcPts val="0"/>
              </a:spcBef>
              <a:spcAft>
                <a:spcPts val="0"/>
              </a:spcAft>
              <a:defRPr sz="900" b="1" i="0">
                <a:solidFill>
                  <a:srgbClr val="0D6E73"/>
                </a:solidFill>
                <a:latin typeface="Aptos"/>
              </a:defRPr>
            </a:pPr>
            <a:r>
              <a:rPr sz="900" b="1" i="0" u="none">
                <a:solidFill>
                  <a:srgbClr val="0D6E73"/>
                </a:solidFill>
                <a:latin typeface="Aptos"/>
              </a:rPr>
              <a:t>IN-CLASS PRESENTATION</a:t>
            </a:r>
          </a:p>
        </p:txBody>
      </p:sp>
      <p:sp>
        <p:nvSpPr>
          <p:cNvPr id="38" name="TextBox 37"/>
          <p:cNvSpPr txBox="1"/>
          <p:nvPr/>
        </p:nvSpPr>
        <p:spPr>
          <a:xfrm>
            <a:off x="7112321" y="9435120"/>
            <a:ext cx="2586298" cy="427573"/>
          </a:xfrm>
          <a:prstGeom prst="rect">
            <a:avLst/>
          </a:prstGeom>
          <a:noFill/>
        </p:spPr>
        <p:txBody>
          <a:bodyPr wrap="square" lIns="0" tIns="0" rIns="0" bIns="0" anchor="ctr">
            <a:spAutoFit/>
          </a:bodyPr>
          <a:lstStyle/>
          <a:p>
            <a:pPr algn="l">
              <a:spcBef>
                <a:spcPts val="0"/>
              </a:spcBef>
              <a:spcAft>
                <a:spcPts val="0"/>
              </a:spcAft>
              <a:defRPr sz="1050" b="0" i="0">
                <a:solidFill>
                  <a:srgbClr val="233547"/>
                </a:solidFill>
                <a:latin typeface="Aptos"/>
              </a:defRPr>
            </a:pPr>
            <a:r>
              <a:rPr sz="1050" b="0" i="0" u="none">
                <a:solidFill>
                  <a:srgbClr val="233547"/>
                </a:solidFill>
                <a:latin typeface="Aptos"/>
              </a:rPr>
              <a:t>Week commencing 12 October 2026</a:t>
            </a:r>
          </a:p>
        </p:txBody>
      </p:sp>
      <p:sp>
        <p:nvSpPr>
          <p:cNvPr id="39" name="Oval 38"/>
          <p:cNvSpPr/>
          <p:nvPr/>
        </p:nvSpPr>
        <p:spPr>
          <a:xfrm>
            <a:off x="10866992" y="826641"/>
            <a:ext cx="3720640" cy="3720640"/>
          </a:xfrm>
          <a:prstGeom prst="ellipse">
            <a:avLst/>
          </a:prstGeom>
          <a:solidFill>
            <a:srgbClr val="244763"/>
          </a:solidFill>
          <a:ln w="15240">
            <a:solidFill>
              <a:srgbClr val="365B76"/>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40" name="Oval 39"/>
          <p:cNvSpPr/>
          <p:nvPr/>
        </p:nvSpPr>
        <p:spPr>
          <a:xfrm>
            <a:off x="11207294" y="1254215"/>
            <a:ext cx="3040035" cy="3040035"/>
          </a:xfrm>
          <a:prstGeom prst="ellipse">
            <a:avLst/>
          </a:prstGeom>
          <a:solidFill>
            <a:srgbClr val="244763"/>
          </a:solidFill>
          <a:ln w="12700">
            <a:solidFill>
              <a:srgbClr val="4B758D"/>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41" name="TextBox 40"/>
          <p:cNvSpPr txBox="1"/>
          <p:nvPr/>
        </p:nvSpPr>
        <p:spPr>
          <a:xfrm>
            <a:off x="10832961" y="1296972"/>
            <a:ext cx="3800044" cy="997671"/>
          </a:xfrm>
          <a:prstGeom prst="rect">
            <a:avLst/>
          </a:prstGeom>
          <a:noFill/>
        </p:spPr>
        <p:txBody>
          <a:bodyPr wrap="square" lIns="0" tIns="0" rIns="0" bIns="0" anchor="ctr">
            <a:spAutoFit/>
          </a:bodyPr>
          <a:lstStyle/>
          <a:p>
            <a:pPr algn="ctr">
              <a:spcBef>
                <a:spcPts val="0"/>
              </a:spcBef>
              <a:spcAft>
                <a:spcPts val="0"/>
              </a:spcAft>
              <a:defRPr sz="1900" b="1" i="0">
                <a:solidFill>
                  <a:srgbClr val="FFFFFF"/>
                </a:solidFill>
                <a:latin typeface="Aptos Display"/>
              </a:defRPr>
            </a:pPr>
            <a:r>
              <a:rPr sz="1900" b="1" i="0" u="none">
                <a:solidFill>
                  <a:srgbClr val="FFFFFF"/>
                </a:solidFill>
                <a:latin typeface="Aptos Display"/>
              </a:rPr>
              <a:t>A PATHWAY TO
MENTAL HEALTH SUPPORT</a:t>
            </a:r>
          </a:p>
        </p:txBody>
      </p:sp>
      <p:cxnSp>
        <p:nvCxnSpPr>
          <p:cNvPr id="42" name="Connector 41"/>
          <p:cNvCxnSpPr/>
          <p:nvPr/>
        </p:nvCxnSpPr>
        <p:spPr>
          <a:xfrm>
            <a:off x="11366102" y="3477597"/>
            <a:ext cx="0" cy="755380"/>
          </a:xfrm>
          <a:prstGeom prst="line">
            <a:avLst/>
          </a:prstGeom>
          <a:ln w="22860">
            <a:solidFill>
              <a:srgbClr val="7093A7"/>
            </a:solidFill>
          </a:ln>
        </p:spPr>
        <p:style>
          <a:lnRef idx="2">
            <a:schemeClr val="accent1"/>
          </a:lnRef>
          <a:fillRef idx="0">
            <a:schemeClr val="accent1"/>
          </a:fillRef>
          <a:effectRef idx="1">
            <a:schemeClr val="accent1"/>
          </a:effectRef>
          <a:fontRef idx="minor">
            <a:schemeClr val="tx1"/>
          </a:fontRef>
        </p:style>
      </p:cxnSp>
      <p:sp>
        <p:nvSpPr>
          <p:cNvPr id="43" name="Oval 42"/>
          <p:cNvSpPr/>
          <p:nvPr/>
        </p:nvSpPr>
        <p:spPr>
          <a:xfrm>
            <a:off x="11082517" y="2921751"/>
            <a:ext cx="567170" cy="567170"/>
          </a:xfrm>
          <a:prstGeom prst="ellipse">
            <a:avLst/>
          </a:prstGeom>
          <a:solidFill>
            <a:srgbClr val="168A8A"/>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44" name="TextBox 43"/>
          <p:cNvSpPr txBox="1"/>
          <p:nvPr/>
        </p:nvSpPr>
        <p:spPr>
          <a:xfrm>
            <a:off x="11082517" y="2950256"/>
            <a:ext cx="567170" cy="641360"/>
          </a:xfrm>
          <a:prstGeom prst="rect">
            <a:avLst/>
          </a:prstGeom>
          <a:noFill/>
        </p:spPr>
        <p:txBody>
          <a:bodyPr wrap="square" lIns="0" tIns="0" rIns="0" bIns="0" anchor="ctr">
            <a:spAutoFit/>
          </a:bodyPr>
          <a:lstStyle/>
          <a:p>
            <a:pPr algn="ctr">
              <a:spcBef>
                <a:spcPts val="0"/>
              </a:spcBef>
              <a:spcAft>
                <a:spcPts val="0"/>
              </a:spcAft>
              <a:defRPr sz="1175" b="1" i="0">
                <a:solidFill>
                  <a:srgbClr val="FFFFFF"/>
                </a:solidFill>
                <a:latin typeface="Aptos"/>
              </a:defRPr>
            </a:pPr>
            <a:r>
              <a:rPr sz="1175" b="1" i="0" u="none">
                <a:solidFill>
                  <a:srgbClr val="FFFFFF"/>
                </a:solidFill>
                <a:latin typeface="Aptos"/>
              </a:rPr>
              <a:t>01</a:t>
            </a:r>
          </a:p>
        </p:txBody>
      </p:sp>
      <p:sp>
        <p:nvSpPr>
          <p:cNvPr id="45" name="TextBox 44"/>
          <p:cNvSpPr txBox="1"/>
          <p:nvPr/>
        </p:nvSpPr>
        <p:spPr>
          <a:xfrm>
            <a:off x="11819839" y="3021518"/>
            <a:ext cx="2779136" cy="513088"/>
          </a:xfrm>
          <a:prstGeom prst="rect">
            <a:avLst/>
          </a:prstGeom>
          <a:noFill/>
        </p:spPr>
        <p:txBody>
          <a:bodyPr wrap="square" lIns="0" tIns="0" rIns="0" bIns="0" anchor="ctr">
            <a:spAutoFit/>
          </a:bodyPr>
          <a:lstStyle/>
          <a:p>
            <a:pPr algn="l">
              <a:spcBef>
                <a:spcPts val="0"/>
              </a:spcBef>
              <a:spcAft>
                <a:spcPts val="0"/>
              </a:spcAft>
              <a:defRPr sz="1250" b="1" i="0">
                <a:solidFill>
                  <a:srgbClr val="FFFFFF"/>
                </a:solidFill>
                <a:latin typeface="Aptos"/>
              </a:defRPr>
            </a:pPr>
            <a:r>
              <a:rPr sz="1250" b="1" i="0" u="none">
                <a:solidFill>
                  <a:srgbClr val="FFFFFF"/>
                </a:solidFill>
                <a:latin typeface="Aptos"/>
              </a:rPr>
              <a:t>RECOGNISE A NEED</a:t>
            </a:r>
          </a:p>
        </p:txBody>
      </p:sp>
      <p:cxnSp>
        <p:nvCxnSpPr>
          <p:cNvPr id="46" name="Connector 45"/>
          <p:cNvCxnSpPr/>
          <p:nvPr/>
        </p:nvCxnSpPr>
        <p:spPr>
          <a:xfrm>
            <a:off x="11366102" y="4788822"/>
            <a:ext cx="0" cy="755380"/>
          </a:xfrm>
          <a:prstGeom prst="line">
            <a:avLst/>
          </a:prstGeom>
          <a:ln w="22860">
            <a:solidFill>
              <a:srgbClr val="7093A7"/>
            </a:solidFill>
          </a:ln>
        </p:spPr>
        <p:style>
          <a:lnRef idx="2">
            <a:schemeClr val="accent1"/>
          </a:lnRef>
          <a:fillRef idx="0">
            <a:schemeClr val="accent1"/>
          </a:fillRef>
          <a:effectRef idx="1">
            <a:schemeClr val="accent1"/>
          </a:effectRef>
          <a:fontRef idx="minor">
            <a:schemeClr val="tx1"/>
          </a:fontRef>
        </p:style>
      </p:cxnSp>
      <p:sp>
        <p:nvSpPr>
          <p:cNvPr id="47" name="Oval 46"/>
          <p:cNvSpPr/>
          <p:nvPr/>
        </p:nvSpPr>
        <p:spPr>
          <a:xfrm>
            <a:off x="11082517" y="4232977"/>
            <a:ext cx="567170" cy="567170"/>
          </a:xfrm>
          <a:prstGeom prst="ellipse">
            <a:avLst/>
          </a:prstGeom>
          <a:solidFill>
            <a:srgbClr val="E7B34A"/>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48" name="TextBox 47"/>
          <p:cNvSpPr txBox="1"/>
          <p:nvPr/>
        </p:nvSpPr>
        <p:spPr>
          <a:xfrm>
            <a:off x="11082517" y="4261481"/>
            <a:ext cx="567170" cy="641360"/>
          </a:xfrm>
          <a:prstGeom prst="rect">
            <a:avLst/>
          </a:prstGeom>
          <a:noFill/>
        </p:spPr>
        <p:txBody>
          <a:bodyPr wrap="square" lIns="0" tIns="0" rIns="0" bIns="0" anchor="ctr">
            <a:spAutoFit/>
          </a:bodyPr>
          <a:lstStyle/>
          <a:p>
            <a:pPr algn="ctr">
              <a:spcBef>
                <a:spcPts val="0"/>
              </a:spcBef>
              <a:spcAft>
                <a:spcPts val="0"/>
              </a:spcAft>
              <a:defRPr sz="1175" b="1" i="0">
                <a:solidFill>
                  <a:srgbClr val="17324D"/>
                </a:solidFill>
                <a:latin typeface="Aptos"/>
              </a:defRPr>
            </a:pPr>
            <a:r>
              <a:rPr sz="1175" b="1" i="0" u="none">
                <a:solidFill>
                  <a:srgbClr val="17324D"/>
                </a:solidFill>
                <a:latin typeface="Aptos"/>
              </a:rPr>
              <a:t>02</a:t>
            </a:r>
          </a:p>
        </p:txBody>
      </p:sp>
      <p:sp>
        <p:nvSpPr>
          <p:cNvPr id="49" name="TextBox 48"/>
          <p:cNvSpPr txBox="1"/>
          <p:nvPr/>
        </p:nvSpPr>
        <p:spPr>
          <a:xfrm>
            <a:off x="11819839" y="4332744"/>
            <a:ext cx="2779136" cy="513088"/>
          </a:xfrm>
          <a:prstGeom prst="rect">
            <a:avLst/>
          </a:prstGeom>
          <a:noFill/>
        </p:spPr>
        <p:txBody>
          <a:bodyPr wrap="square" lIns="0" tIns="0" rIns="0" bIns="0" anchor="ctr">
            <a:spAutoFit/>
          </a:bodyPr>
          <a:lstStyle/>
          <a:p>
            <a:pPr algn="l">
              <a:spcBef>
                <a:spcPts val="0"/>
              </a:spcBef>
              <a:spcAft>
                <a:spcPts val="0"/>
              </a:spcAft>
              <a:defRPr sz="1250" b="1" i="0">
                <a:solidFill>
                  <a:srgbClr val="FFFFFF"/>
                </a:solidFill>
                <a:latin typeface="Aptos"/>
              </a:defRPr>
            </a:pPr>
            <a:r>
              <a:rPr sz="1250" b="1" i="0" u="none">
                <a:solidFill>
                  <a:srgbClr val="FFFFFF"/>
                </a:solidFill>
                <a:latin typeface="Aptos"/>
              </a:rPr>
              <a:t>SEEK ADVICE</a:t>
            </a:r>
          </a:p>
        </p:txBody>
      </p:sp>
      <p:cxnSp>
        <p:nvCxnSpPr>
          <p:cNvPr id="50" name="Connector 49"/>
          <p:cNvCxnSpPr/>
          <p:nvPr/>
        </p:nvCxnSpPr>
        <p:spPr>
          <a:xfrm>
            <a:off x="11366102" y="6100047"/>
            <a:ext cx="0" cy="755380"/>
          </a:xfrm>
          <a:prstGeom prst="line">
            <a:avLst/>
          </a:prstGeom>
          <a:ln w="22860">
            <a:solidFill>
              <a:srgbClr val="7093A7"/>
            </a:solidFill>
          </a:ln>
        </p:spPr>
        <p:style>
          <a:lnRef idx="2">
            <a:schemeClr val="accent1"/>
          </a:lnRef>
          <a:fillRef idx="0">
            <a:schemeClr val="accent1"/>
          </a:fillRef>
          <a:effectRef idx="1">
            <a:schemeClr val="accent1"/>
          </a:effectRef>
          <a:fontRef idx="minor">
            <a:schemeClr val="tx1"/>
          </a:fontRef>
        </p:style>
      </p:cxnSp>
      <p:sp>
        <p:nvSpPr>
          <p:cNvPr id="51" name="Oval 50"/>
          <p:cNvSpPr/>
          <p:nvPr/>
        </p:nvSpPr>
        <p:spPr>
          <a:xfrm>
            <a:off x="11082517" y="5544202"/>
            <a:ext cx="567170" cy="567170"/>
          </a:xfrm>
          <a:prstGeom prst="ellipse">
            <a:avLst/>
          </a:prstGeom>
          <a:solidFill>
            <a:srgbClr val="D86B62"/>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52" name="TextBox 51"/>
          <p:cNvSpPr txBox="1"/>
          <p:nvPr/>
        </p:nvSpPr>
        <p:spPr>
          <a:xfrm>
            <a:off x="11082517" y="5572707"/>
            <a:ext cx="567170" cy="641360"/>
          </a:xfrm>
          <a:prstGeom prst="rect">
            <a:avLst/>
          </a:prstGeom>
          <a:noFill/>
        </p:spPr>
        <p:txBody>
          <a:bodyPr wrap="square" lIns="0" tIns="0" rIns="0" bIns="0" anchor="ctr">
            <a:spAutoFit/>
          </a:bodyPr>
          <a:lstStyle/>
          <a:p>
            <a:pPr algn="ctr">
              <a:spcBef>
                <a:spcPts val="0"/>
              </a:spcBef>
              <a:spcAft>
                <a:spcPts val="0"/>
              </a:spcAft>
              <a:defRPr sz="1175" b="1" i="0">
                <a:solidFill>
                  <a:srgbClr val="FFFFFF"/>
                </a:solidFill>
                <a:latin typeface="Aptos"/>
              </a:defRPr>
            </a:pPr>
            <a:r>
              <a:rPr sz="1175" b="1" i="0" u="none">
                <a:solidFill>
                  <a:srgbClr val="FFFFFF"/>
                </a:solidFill>
                <a:latin typeface="Aptos"/>
              </a:rPr>
              <a:t>03</a:t>
            </a:r>
          </a:p>
        </p:txBody>
      </p:sp>
      <p:sp>
        <p:nvSpPr>
          <p:cNvPr id="53" name="TextBox 52"/>
          <p:cNvSpPr txBox="1"/>
          <p:nvPr/>
        </p:nvSpPr>
        <p:spPr>
          <a:xfrm>
            <a:off x="11819839" y="5643969"/>
            <a:ext cx="2779136" cy="513088"/>
          </a:xfrm>
          <a:prstGeom prst="rect">
            <a:avLst/>
          </a:prstGeom>
          <a:noFill/>
        </p:spPr>
        <p:txBody>
          <a:bodyPr wrap="square" lIns="0" tIns="0" rIns="0" bIns="0" anchor="ctr">
            <a:spAutoFit/>
          </a:bodyPr>
          <a:lstStyle/>
          <a:p>
            <a:pPr algn="l">
              <a:spcBef>
                <a:spcPts val="0"/>
              </a:spcBef>
              <a:spcAft>
                <a:spcPts val="0"/>
              </a:spcAft>
              <a:defRPr sz="1250" b="1" i="0">
                <a:solidFill>
                  <a:srgbClr val="FFFFFF"/>
                </a:solidFill>
                <a:latin typeface="Aptos"/>
              </a:defRPr>
            </a:pPr>
            <a:r>
              <a:rPr sz="1250" b="1" i="0" u="none">
                <a:solidFill>
                  <a:srgbClr val="FFFFFF"/>
                </a:solidFill>
                <a:latin typeface="Aptos"/>
              </a:rPr>
              <a:t>REACH A SERVICE</a:t>
            </a:r>
          </a:p>
        </p:txBody>
      </p:sp>
      <p:sp>
        <p:nvSpPr>
          <p:cNvPr id="54" name="Oval 53"/>
          <p:cNvSpPr/>
          <p:nvPr/>
        </p:nvSpPr>
        <p:spPr>
          <a:xfrm>
            <a:off x="11082517" y="6855427"/>
            <a:ext cx="567170" cy="567170"/>
          </a:xfrm>
          <a:prstGeom prst="ellipse">
            <a:avLst/>
          </a:prstGeom>
          <a:solidFill>
            <a:srgbClr val="7FAAB5"/>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55" name="TextBox 54"/>
          <p:cNvSpPr txBox="1"/>
          <p:nvPr/>
        </p:nvSpPr>
        <p:spPr>
          <a:xfrm>
            <a:off x="11082517" y="6883932"/>
            <a:ext cx="567170" cy="641360"/>
          </a:xfrm>
          <a:prstGeom prst="rect">
            <a:avLst/>
          </a:prstGeom>
          <a:noFill/>
        </p:spPr>
        <p:txBody>
          <a:bodyPr wrap="square" lIns="0" tIns="0" rIns="0" bIns="0" anchor="ctr">
            <a:spAutoFit/>
          </a:bodyPr>
          <a:lstStyle/>
          <a:p>
            <a:pPr algn="ctr">
              <a:spcBef>
                <a:spcPts val="0"/>
              </a:spcBef>
              <a:spcAft>
                <a:spcPts val="0"/>
              </a:spcAft>
              <a:defRPr sz="1175" b="1" i="0">
                <a:solidFill>
                  <a:srgbClr val="FFFFFF"/>
                </a:solidFill>
                <a:latin typeface="Aptos"/>
              </a:defRPr>
            </a:pPr>
            <a:r>
              <a:rPr sz="1175" b="1" i="0" u="none">
                <a:solidFill>
                  <a:srgbClr val="FFFFFF"/>
                </a:solidFill>
                <a:latin typeface="Aptos"/>
              </a:rPr>
              <a:t>04</a:t>
            </a:r>
          </a:p>
        </p:txBody>
      </p:sp>
      <p:sp>
        <p:nvSpPr>
          <p:cNvPr id="56" name="TextBox 55"/>
          <p:cNvSpPr txBox="1"/>
          <p:nvPr/>
        </p:nvSpPr>
        <p:spPr>
          <a:xfrm>
            <a:off x="11819839" y="6955194"/>
            <a:ext cx="2779136" cy="513088"/>
          </a:xfrm>
          <a:prstGeom prst="rect">
            <a:avLst/>
          </a:prstGeom>
          <a:noFill/>
        </p:spPr>
        <p:txBody>
          <a:bodyPr wrap="square" lIns="0" tIns="0" rIns="0" bIns="0" anchor="ctr">
            <a:spAutoFit/>
          </a:bodyPr>
          <a:lstStyle/>
          <a:p>
            <a:pPr algn="l">
              <a:spcBef>
                <a:spcPts val="0"/>
              </a:spcBef>
              <a:spcAft>
                <a:spcPts val="0"/>
              </a:spcAft>
              <a:defRPr sz="1250" b="1" i="0">
                <a:solidFill>
                  <a:srgbClr val="FFFFFF"/>
                </a:solidFill>
                <a:latin typeface="Aptos"/>
              </a:defRPr>
            </a:pPr>
            <a:r>
              <a:rPr sz="1250" b="1" i="0" u="none">
                <a:solidFill>
                  <a:srgbClr val="FFFFFF"/>
                </a:solidFill>
                <a:latin typeface="Aptos"/>
              </a:rPr>
              <a:t>ENGAGE AND CONTINUE</a:t>
            </a:r>
          </a:p>
        </p:txBody>
      </p:sp>
      <p:sp>
        <p:nvSpPr>
          <p:cNvPr id="57" name="Rectangle 56"/>
          <p:cNvSpPr/>
          <p:nvPr/>
        </p:nvSpPr>
        <p:spPr>
          <a:xfrm>
            <a:off x="11003113" y="8551468"/>
            <a:ext cx="3346307" cy="57009"/>
          </a:xfrm>
          <a:prstGeom prst="rect">
            <a:avLst/>
          </a:prstGeom>
          <a:solidFill>
            <a:srgbClr val="168A8A"/>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58" name="TextBox 57"/>
          <p:cNvSpPr txBox="1"/>
          <p:nvPr/>
        </p:nvSpPr>
        <p:spPr>
          <a:xfrm>
            <a:off x="11003113" y="8836517"/>
            <a:ext cx="3346307" cy="1026176"/>
          </a:xfrm>
          <a:prstGeom prst="rect">
            <a:avLst/>
          </a:prstGeom>
          <a:noFill/>
        </p:spPr>
        <p:txBody>
          <a:bodyPr wrap="square" lIns="45373" tIns="45373" rIns="45373" bIns="45373" anchor="ctr">
            <a:spAutoFit/>
          </a:bodyPr>
          <a:lstStyle/>
          <a:p>
            <a:pPr algn="ctr">
              <a:spcBef>
                <a:spcPts val="0"/>
              </a:spcBef>
              <a:spcAft>
                <a:spcPts val="0"/>
              </a:spcAft>
              <a:defRPr sz="1512" b="0" i="0">
                <a:solidFill>
                  <a:srgbClr val="D9E9F0"/>
                </a:solidFill>
                <a:latin typeface="Aptos"/>
              </a:defRPr>
            </a:pPr>
            <a:r>
              <a:rPr sz="1512" b="0" i="0" u="none">
                <a:solidFill>
                  <a:srgbClr val="D9E9F0"/>
                </a:solidFill>
                <a:latin typeface="Aptos"/>
              </a:rPr>
              <a:t>Access is shaped by people, communities and services.</a:t>
            </a:r>
          </a:p>
        </p:txBody>
      </p:sp>
      <p:sp>
        <p:nvSpPr>
          <p:cNvPr id="59" name="TextBox 58"/>
          <p:cNvSpPr txBox="1"/>
          <p:nvPr/>
        </p:nvSpPr>
        <p:spPr>
          <a:xfrm>
            <a:off x="11003113" y="10119238"/>
            <a:ext cx="3346307" cy="256544"/>
          </a:xfrm>
          <a:prstGeom prst="rect">
            <a:avLst/>
          </a:prstGeom>
          <a:noFill/>
        </p:spPr>
        <p:txBody>
          <a:bodyPr wrap="square" lIns="0" tIns="0" rIns="0" bIns="0" anchor="ctr">
            <a:spAutoFit/>
          </a:bodyPr>
          <a:lstStyle/>
          <a:p>
            <a:pPr algn="ctr">
              <a:spcBef>
                <a:spcPts val="0"/>
              </a:spcBef>
              <a:spcAft>
                <a:spcPts val="0"/>
              </a:spcAft>
              <a:defRPr sz="1000" b="1" i="0">
                <a:solidFill>
                  <a:srgbClr val="A9C1D0"/>
                </a:solidFill>
                <a:latin typeface="Aptos"/>
              </a:defRPr>
            </a:pPr>
            <a:r>
              <a:rPr sz="1000" b="1" i="0" u="none">
                <a:solidFill>
                  <a:srgbClr val="A9C1D0"/>
                </a:solidFill>
                <a:latin typeface="Aptos"/>
              </a:rPr>
              <a:t>LCHS7008  •  2026</a:t>
            </a: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rgbClr val="F3F6FA"/>
        </a:solidFill>
        <a:effectLst/>
      </p:bgPr>
    </p:bg>
    <p:spTree>
      <p:nvGrpSpPr>
        <p:cNvPr id="1" name=""/>
        <p:cNvGrpSpPr/>
        <p:nvPr/>
      </p:nvGrpSpPr>
      <p:grpSpPr>
        <a:xfrm>
          <a:off x="0" y="0"/>
          <a:ext cx="0" cy="0"/>
          <a:chOff x="0" y="0"/>
          <a:chExt cx="0" cy="0"/>
        </a:xfrm>
      </p:grpSpPr>
      <p:sp>
        <p:nvSpPr>
          <p:cNvPr id="2" name="Rectangle 1"/>
          <p:cNvSpPr/>
          <p:nvPr/>
        </p:nvSpPr>
        <p:spPr>
          <a:xfrm>
            <a:off x="0" y="0"/>
            <a:ext cx="15124176" cy="1054681"/>
          </a:xfrm>
          <a:prstGeom prst="rect">
            <a:avLst/>
          </a:prstGeom>
          <a:solidFill>
            <a:srgbClr val="17324D"/>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3" name="Rectangle 2"/>
          <p:cNvSpPr/>
          <p:nvPr/>
        </p:nvSpPr>
        <p:spPr>
          <a:xfrm>
            <a:off x="0" y="1054681"/>
            <a:ext cx="15124176" cy="64136"/>
          </a:xfrm>
          <a:prstGeom prst="rect">
            <a:avLst/>
          </a:prstGeom>
          <a:solidFill>
            <a:srgbClr val="168A8A"/>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4" name="TextBox 3"/>
          <p:cNvSpPr txBox="1"/>
          <p:nvPr/>
        </p:nvSpPr>
        <p:spPr>
          <a:xfrm>
            <a:off x="431049" y="135398"/>
            <a:ext cx="13498664" cy="456078"/>
          </a:xfrm>
          <a:prstGeom prst="rect">
            <a:avLst/>
          </a:prstGeom>
          <a:noFill/>
        </p:spPr>
        <p:txBody>
          <a:bodyPr wrap="square" lIns="0" tIns="0" rIns="0" bIns="0" anchor="ctr">
            <a:spAutoFit/>
          </a:bodyPr>
          <a:lstStyle/>
          <a:p>
            <a:pPr algn="l">
              <a:spcBef>
                <a:spcPts val="0"/>
              </a:spcBef>
              <a:spcAft>
                <a:spcPts val="0"/>
              </a:spcAft>
              <a:defRPr sz="2225" b="1" i="0">
                <a:solidFill>
                  <a:srgbClr val="FFFFFF"/>
                </a:solidFill>
                <a:latin typeface="Aptos Display"/>
              </a:defRPr>
            </a:pPr>
            <a:r>
              <a:rPr sz="2225" b="1" i="0" u="none">
                <a:solidFill>
                  <a:srgbClr val="FFFFFF"/>
                </a:solidFill>
                <a:latin typeface="Aptos Display"/>
              </a:rPr>
              <a:t>FACILITATORS AND BARRIERS TO ACCESSING MENTAL HEALTH SERVICES</a:t>
            </a:r>
          </a:p>
        </p:txBody>
      </p:sp>
      <p:sp>
        <p:nvSpPr>
          <p:cNvPr id="5" name="TextBox 4"/>
          <p:cNvSpPr txBox="1"/>
          <p:nvPr/>
        </p:nvSpPr>
        <p:spPr>
          <a:xfrm>
            <a:off x="453736" y="612855"/>
            <a:ext cx="10209074" cy="285048"/>
          </a:xfrm>
          <a:prstGeom prst="rect">
            <a:avLst/>
          </a:prstGeom>
          <a:noFill/>
        </p:spPr>
        <p:txBody>
          <a:bodyPr wrap="square" lIns="0" tIns="0" rIns="0" bIns="0" anchor="ctr">
            <a:spAutoFit/>
          </a:bodyPr>
          <a:lstStyle/>
          <a:p>
            <a:pPr algn="l">
              <a:spcBef>
                <a:spcPts val="0"/>
              </a:spcBef>
              <a:spcAft>
                <a:spcPts val="0"/>
              </a:spcAft>
              <a:defRPr sz="1187" b="0" i="0">
                <a:solidFill>
                  <a:srgbClr val="C9E5E5"/>
                </a:solidFill>
                <a:latin typeface="Aptos"/>
              </a:defRPr>
            </a:pPr>
            <a:r>
              <a:rPr sz="1187" b="0" i="0" u="none">
                <a:solidFill>
                  <a:srgbClr val="C9E5E5"/>
                </a:solidFill>
                <a:latin typeface="Aptos"/>
              </a:rPr>
              <a:t>Among Black African young adults aged 18–25 in the UK</a:t>
            </a:r>
          </a:p>
        </p:txBody>
      </p:sp>
      <p:sp>
        <p:nvSpPr>
          <p:cNvPr id="6" name="TextBox 5"/>
          <p:cNvSpPr txBox="1"/>
          <p:nvPr/>
        </p:nvSpPr>
        <p:spPr>
          <a:xfrm>
            <a:off x="12761342" y="598602"/>
            <a:ext cx="1928380" cy="285048"/>
          </a:xfrm>
          <a:prstGeom prst="rect">
            <a:avLst/>
          </a:prstGeom>
          <a:noFill/>
        </p:spPr>
        <p:txBody>
          <a:bodyPr wrap="square" lIns="0" tIns="0" rIns="0" bIns="0" anchor="ctr">
            <a:spAutoFit/>
          </a:bodyPr>
          <a:lstStyle/>
          <a:p>
            <a:pPr algn="r">
              <a:spcBef>
                <a:spcPts val="0"/>
              </a:spcBef>
              <a:spcAft>
                <a:spcPts val="0"/>
              </a:spcAft>
              <a:defRPr sz="1025" b="1" i="0">
                <a:solidFill>
                  <a:srgbClr val="DDE8EF"/>
                </a:solidFill>
                <a:latin typeface="Aptos"/>
              </a:defRPr>
            </a:pPr>
            <a:r>
              <a:rPr sz="1025" b="1" i="0" u="none">
                <a:solidFill>
                  <a:srgbClr val="DDE8EF"/>
                </a:solidFill>
                <a:latin typeface="Aptos"/>
              </a:rPr>
              <a:t>LCHS7008  |  COMPONENT 1</a:t>
            </a:r>
          </a:p>
        </p:txBody>
      </p:sp>
      <p:sp>
        <p:nvSpPr>
          <p:cNvPr id="7" name="Rounded Rectangle 6"/>
          <p:cNvSpPr/>
          <p:nvPr/>
        </p:nvSpPr>
        <p:spPr>
          <a:xfrm>
            <a:off x="385676" y="1225710"/>
            <a:ext cx="4678402" cy="3933675"/>
          </a:xfrm>
          <a:prstGeom prst="roundRect">
            <a:avLst/>
          </a:prstGeom>
          <a:solidFill>
            <a:srgbClr val="FFFFFF"/>
          </a:solidFill>
          <a:ln w="10160">
            <a:solidFill>
              <a:srgbClr val="D8E2EA"/>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8" name="Rectangle 7"/>
          <p:cNvSpPr/>
          <p:nvPr/>
        </p:nvSpPr>
        <p:spPr>
          <a:xfrm>
            <a:off x="385676" y="1339730"/>
            <a:ext cx="62388" cy="3705636"/>
          </a:xfrm>
          <a:prstGeom prst="rect">
            <a:avLst/>
          </a:prstGeom>
          <a:solidFill>
            <a:srgbClr val="168A8A"/>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9" name="TextBox 8"/>
          <p:cNvSpPr txBox="1"/>
          <p:nvPr/>
        </p:nvSpPr>
        <p:spPr>
          <a:xfrm>
            <a:off x="578514" y="1353982"/>
            <a:ext cx="4292726" cy="356311"/>
          </a:xfrm>
          <a:prstGeom prst="rect">
            <a:avLst/>
          </a:prstGeom>
          <a:noFill/>
        </p:spPr>
        <p:txBody>
          <a:bodyPr wrap="square" lIns="11343" tIns="11343" rIns="11343" bIns="11343" anchor="ctr">
            <a:spAutoFit/>
          </a:bodyPr>
          <a:lstStyle/>
          <a:p>
            <a:pPr algn="l">
              <a:spcBef>
                <a:spcPts val="0"/>
              </a:spcBef>
              <a:spcAft>
                <a:spcPts val="0"/>
              </a:spcAft>
              <a:defRPr sz="1325" b="1" i="0">
                <a:solidFill>
                  <a:srgbClr val="17324D"/>
                </a:solidFill>
                <a:latin typeface="Aptos"/>
              </a:defRPr>
            </a:pPr>
            <a:r>
              <a:rPr sz="1325" b="1" i="0" u="none">
                <a:solidFill>
                  <a:srgbClr val="17324D"/>
                </a:solidFill>
                <a:latin typeface="Aptos"/>
              </a:rPr>
              <a:t>1. PREVALENCE AND CONTEXT</a:t>
            </a:r>
          </a:p>
        </p:txBody>
      </p:sp>
      <p:sp>
        <p:nvSpPr>
          <p:cNvPr id="10" name="TextBox 9"/>
          <p:cNvSpPr txBox="1"/>
          <p:nvPr/>
        </p:nvSpPr>
        <p:spPr>
          <a:xfrm>
            <a:off x="589857" y="1767303"/>
            <a:ext cx="4270039" cy="1282720"/>
          </a:xfrm>
          <a:prstGeom prst="rect">
            <a:avLst/>
          </a:prstGeom>
          <a:noFill/>
        </p:spPr>
        <p:txBody>
          <a:bodyPr wrap="square" lIns="0" tIns="0" rIns="0" bIns="0" anchor="t">
            <a:spAutoFit/>
          </a:bodyPr>
          <a:lstStyle/>
          <a:p>
            <a:pPr algn="l">
              <a:spcBef>
                <a:spcPts val="0"/>
              </a:spcBef>
              <a:spcAft>
                <a:spcPts val="0"/>
              </a:spcAft>
              <a:defRPr sz="1093" b="0" i="0">
                <a:solidFill>
                  <a:srgbClr val="233547"/>
                </a:solidFill>
                <a:latin typeface="Aptos"/>
              </a:defRPr>
            </a:pPr>
            <a:r>
              <a:rPr sz="1093" b="0" i="0" u="none">
                <a:solidFill>
                  <a:srgbClr val="233547"/>
                </a:solidFill>
                <a:latin typeface="Aptos"/>
              </a:rPr>
              <a:t>England’s 2023/24 survey found a common mental health condition in 25.8% of 16–24-year-olds, up from 17.5% in 2007 (Morris et al., 2025). These figures are not specific to Black African young adults. In 2023/24, the detention rate for the broad “Black or Black British” group was 242.3 per 100,000, compared with 68.4 in the White group (NHS England Digital, 2024). Detention is not a measure of prevalence or voluntary access, but flags unequal care pathways.</a:t>
            </a:r>
          </a:p>
        </p:txBody>
      </p:sp>
      <p:pic>
        <p:nvPicPr>
          <p:cNvPr id="11" name="Picture 10" descr="figure1_prevalence.png"/>
          <p:cNvPicPr>
            <a:picLocks noChangeAspect="1"/>
          </p:cNvPicPr>
          <p:nvPr/>
        </p:nvPicPr>
        <p:blipFill>
          <a:blip r:embed="rId2"/>
          <a:stretch>
            <a:fillRect/>
          </a:stretch>
        </p:blipFill>
        <p:spPr>
          <a:xfrm>
            <a:off x="1080082" y="3092781"/>
            <a:ext cx="3289590" cy="1425034"/>
          </a:xfrm>
          <a:prstGeom prst="rect">
            <a:avLst/>
          </a:prstGeom>
        </p:spPr>
      </p:pic>
      <p:sp>
        <p:nvSpPr>
          <p:cNvPr id="12" name="TextBox 11"/>
          <p:cNvSpPr txBox="1"/>
          <p:nvPr/>
        </p:nvSpPr>
        <p:spPr>
          <a:xfrm>
            <a:off x="499110" y="4689055"/>
            <a:ext cx="4451534" cy="213786"/>
          </a:xfrm>
          <a:prstGeom prst="rect">
            <a:avLst/>
          </a:prstGeom>
          <a:noFill/>
        </p:spPr>
        <p:txBody>
          <a:bodyPr wrap="square" lIns="0" tIns="0" rIns="0" bIns="0" anchor="ctr">
            <a:spAutoFit/>
          </a:bodyPr>
          <a:lstStyle/>
          <a:p>
            <a:pPr algn="ctr">
              <a:spcBef>
                <a:spcPts val="0"/>
              </a:spcBef>
              <a:spcAft>
                <a:spcPts val="0"/>
              </a:spcAft>
              <a:defRPr sz="918" b="1" i="0">
                <a:solidFill>
                  <a:srgbClr val="17324D"/>
                </a:solidFill>
                <a:latin typeface="Aptos"/>
              </a:defRPr>
            </a:pPr>
            <a:r>
              <a:rPr sz="918" b="1" i="0" u="none">
                <a:solidFill>
                  <a:srgbClr val="17324D"/>
                </a:solidFill>
                <a:latin typeface="Aptos"/>
              </a:rPr>
              <a:t>Figure 1. Common mental health conditions among 16–24-year-olds in England</a:t>
            </a:r>
          </a:p>
        </p:txBody>
      </p:sp>
      <p:sp>
        <p:nvSpPr>
          <p:cNvPr id="13" name="TextBox 12"/>
          <p:cNvSpPr txBox="1"/>
          <p:nvPr/>
        </p:nvSpPr>
        <p:spPr>
          <a:xfrm>
            <a:off x="499110" y="4895715"/>
            <a:ext cx="4451534" cy="171029"/>
          </a:xfrm>
          <a:prstGeom prst="rect">
            <a:avLst/>
          </a:prstGeom>
          <a:noFill/>
        </p:spPr>
        <p:txBody>
          <a:bodyPr wrap="square" lIns="0" tIns="0" rIns="0" bIns="0" anchor="ctr">
            <a:spAutoFit/>
          </a:bodyPr>
          <a:lstStyle/>
          <a:p>
            <a:pPr algn="ctr">
              <a:spcBef>
                <a:spcPts val="0"/>
              </a:spcBef>
              <a:spcAft>
                <a:spcPts val="0"/>
              </a:spcAft>
              <a:defRPr sz="843" b="0" i="0">
                <a:solidFill>
                  <a:srgbClr val="0D6E73"/>
                </a:solidFill>
                <a:latin typeface="Aptos"/>
              </a:defRPr>
            </a:pPr>
            <a:r>
              <a:rPr sz="843" b="0" i="0" u="none">
                <a:solidFill>
                  <a:srgbClr val="0D6E73"/>
                </a:solidFill>
                <a:latin typeface="Aptos"/>
              </a:rPr>
              <a:t>[Source: NHS England Digital (2025)]</a:t>
            </a:r>
          </a:p>
        </p:txBody>
      </p:sp>
      <p:sp>
        <p:nvSpPr>
          <p:cNvPr id="14" name="Rounded Rectangle 13"/>
          <p:cNvSpPr/>
          <p:nvPr/>
        </p:nvSpPr>
        <p:spPr>
          <a:xfrm>
            <a:off x="5222886" y="1225710"/>
            <a:ext cx="4678402" cy="3933675"/>
          </a:xfrm>
          <a:prstGeom prst="roundRect">
            <a:avLst/>
          </a:prstGeom>
          <a:solidFill>
            <a:srgbClr val="FFFFFF"/>
          </a:solidFill>
          <a:ln w="10160">
            <a:solidFill>
              <a:srgbClr val="D8E2EA"/>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5" name="Rectangle 14"/>
          <p:cNvSpPr/>
          <p:nvPr/>
        </p:nvSpPr>
        <p:spPr>
          <a:xfrm>
            <a:off x="5222886" y="1339730"/>
            <a:ext cx="62388" cy="3705636"/>
          </a:xfrm>
          <a:prstGeom prst="rect">
            <a:avLst/>
          </a:prstGeom>
          <a:solidFill>
            <a:srgbClr val="D86B62"/>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6" name="TextBox 15"/>
          <p:cNvSpPr txBox="1"/>
          <p:nvPr/>
        </p:nvSpPr>
        <p:spPr>
          <a:xfrm>
            <a:off x="5415724" y="1353982"/>
            <a:ext cx="4292726" cy="356311"/>
          </a:xfrm>
          <a:prstGeom prst="rect">
            <a:avLst/>
          </a:prstGeom>
          <a:noFill/>
        </p:spPr>
        <p:txBody>
          <a:bodyPr wrap="square" lIns="11343" tIns="11343" rIns="11343" bIns="11343" anchor="ctr">
            <a:spAutoFit/>
          </a:bodyPr>
          <a:lstStyle/>
          <a:p>
            <a:pPr algn="l">
              <a:spcBef>
                <a:spcPts val="0"/>
              </a:spcBef>
              <a:spcAft>
                <a:spcPts val="0"/>
              </a:spcAft>
              <a:defRPr sz="1325" b="1" i="0">
                <a:solidFill>
                  <a:srgbClr val="17324D"/>
                </a:solidFill>
                <a:latin typeface="Aptos"/>
              </a:defRPr>
            </a:pPr>
            <a:r>
              <a:rPr sz="1325" b="1" i="0" u="none">
                <a:solidFill>
                  <a:srgbClr val="17324D"/>
                </a:solidFill>
                <a:latin typeface="Aptos"/>
              </a:rPr>
              <a:t>2. RATIONALE AND EVIDENCE GAP</a:t>
            </a:r>
          </a:p>
        </p:txBody>
      </p:sp>
      <p:sp>
        <p:nvSpPr>
          <p:cNvPr id="17" name="TextBox 16"/>
          <p:cNvSpPr txBox="1"/>
          <p:nvPr/>
        </p:nvSpPr>
        <p:spPr>
          <a:xfrm>
            <a:off x="5427068" y="1767303"/>
            <a:ext cx="4270039" cy="1339730"/>
          </a:xfrm>
          <a:prstGeom prst="rect">
            <a:avLst/>
          </a:prstGeom>
          <a:noFill/>
        </p:spPr>
        <p:txBody>
          <a:bodyPr wrap="square" lIns="0" tIns="0" rIns="0" bIns="0" anchor="t">
            <a:spAutoFit/>
          </a:bodyPr>
          <a:lstStyle/>
          <a:p>
            <a:pPr algn="l">
              <a:spcBef>
                <a:spcPts val="0"/>
              </a:spcBef>
              <a:spcAft>
                <a:spcPts val="0"/>
              </a:spcAft>
              <a:defRPr sz="1068" b="0" i="0">
                <a:solidFill>
                  <a:srgbClr val="233547"/>
                </a:solidFill>
                <a:latin typeface="Aptos"/>
              </a:defRPr>
            </a:pPr>
            <a:r>
              <a:rPr sz="1068" b="0" i="0" u="none">
                <a:solidFill>
                  <a:srgbClr val="233547"/>
                </a:solidFill>
                <a:latin typeface="Aptos"/>
              </a:rPr>
              <a:t>UK reviews identify stigma, mistrust, discrimination and culturally unresponsive care as barriers; trusted networks and community or faith support may help people reach services (Bassey and Zaka, 2024; Devonport et al., 2023; Bansal et al., 2022). A UK undergraduate study highlighted mental-health literacy, social networks and structural service changes as facilitators (Sancho and Larkin, 2020). Studies often combine Black African, Caribbean, mixed and migrant groups, limiting specific conclusions for Black African people aged 18–25 (Stoll et al., 2022; Degnan et al., 2022).</a:t>
            </a:r>
          </a:p>
        </p:txBody>
      </p:sp>
      <p:pic>
        <p:nvPicPr>
          <p:cNvPr id="18" name="Picture 17" descr="figure4_barrier_facilitator.png"/>
          <p:cNvPicPr>
            <a:picLocks noChangeAspect="1"/>
          </p:cNvPicPr>
          <p:nvPr/>
        </p:nvPicPr>
        <p:blipFill>
          <a:blip r:embed="rId3"/>
          <a:stretch>
            <a:fillRect/>
          </a:stretch>
        </p:blipFill>
        <p:spPr>
          <a:xfrm>
            <a:off x="5803858" y="3192548"/>
            <a:ext cx="3516458" cy="1284271"/>
          </a:xfrm>
          <a:prstGeom prst="rect">
            <a:avLst/>
          </a:prstGeom>
        </p:spPr>
      </p:pic>
      <p:sp>
        <p:nvSpPr>
          <p:cNvPr id="19" name="TextBox 18"/>
          <p:cNvSpPr txBox="1"/>
          <p:nvPr/>
        </p:nvSpPr>
        <p:spPr>
          <a:xfrm>
            <a:off x="5313633" y="4760317"/>
            <a:ext cx="4496908" cy="213786"/>
          </a:xfrm>
          <a:prstGeom prst="rect">
            <a:avLst/>
          </a:prstGeom>
          <a:noFill/>
        </p:spPr>
        <p:txBody>
          <a:bodyPr wrap="square" lIns="0" tIns="0" rIns="0" bIns="0" anchor="ctr">
            <a:spAutoFit/>
          </a:bodyPr>
          <a:lstStyle/>
          <a:p>
            <a:pPr algn="ctr">
              <a:spcBef>
                <a:spcPts val="0"/>
              </a:spcBef>
              <a:spcAft>
                <a:spcPts val="0"/>
              </a:spcAft>
              <a:defRPr sz="875" b="1" i="0">
                <a:solidFill>
                  <a:srgbClr val="17324D"/>
                </a:solidFill>
                <a:latin typeface="Aptos"/>
              </a:defRPr>
            </a:pPr>
            <a:r>
              <a:rPr sz="875" b="1" i="0" u="none">
                <a:solidFill>
                  <a:srgbClr val="17324D"/>
                </a:solidFill>
                <a:latin typeface="Aptos"/>
              </a:rPr>
              <a:t>Figure 2. Barriers to explore and potential facilitators</a:t>
            </a:r>
          </a:p>
        </p:txBody>
      </p:sp>
      <p:sp>
        <p:nvSpPr>
          <p:cNvPr id="20" name="TextBox 19"/>
          <p:cNvSpPr txBox="1"/>
          <p:nvPr/>
        </p:nvSpPr>
        <p:spPr>
          <a:xfrm>
            <a:off x="5313633" y="4966978"/>
            <a:ext cx="4496908" cy="171029"/>
          </a:xfrm>
          <a:prstGeom prst="rect">
            <a:avLst/>
          </a:prstGeom>
          <a:noFill/>
        </p:spPr>
        <p:txBody>
          <a:bodyPr wrap="square" lIns="0" tIns="0" rIns="0" bIns="0" anchor="ctr">
            <a:spAutoFit/>
          </a:bodyPr>
          <a:lstStyle/>
          <a:p>
            <a:pPr algn="ctr">
              <a:spcBef>
                <a:spcPts val="0"/>
              </a:spcBef>
              <a:spcAft>
                <a:spcPts val="0"/>
              </a:spcAft>
              <a:defRPr sz="800" b="0" i="0">
                <a:solidFill>
                  <a:srgbClr val="0D6E73"/>
                </a:solidFill>
                <a:latin typeface="Aptos"/>
              </a:defRPr>
            </a:pPr>
            <a:r>
              <a:rPr sz="800" b="0" i="0" u="none">
                <a:solidFill>
                  <a:srgbClr val="0D6E73"/>
                </a:solidFill>
                <a:latin typeface="Aptos"/>
              </a:rPr>
              <a:t>[Source: Bassey and Zaka (2024); Sancho and Larkin (2020)]</a:t>
            </a:r>
          </a:p>
        </p:txBody>
      </p:sp>
      <p:sp>
        <p:nvSpPr>
          <p:cNvPr id="21" name="Rounded Rectangle 20"/>
          <p:cNvSpPr/>
          <p:nvPr/>
        </p:nvSpPr>
        <p:spPr>
          <a:xfrm>
            <a:off x="10060097" y="1225710"/>
            <a:ext cx="4678402" cy="3933675"/>
          </a:xfrm>
          <a:prstGeom prst="roundRect">
            <a:avLst/>
          </a:prstGeom>
          <a:solidFill>
            <a:srgbClr val="FFFFFF"/>
          </a:solidFill>
          <a:ln w="10160">
            <a:solidFill>
              <a:srgbClr val="D8E2EA"/>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22" name="Rectangle 21"/>
          <p:cNvSpPr/>
          <p:nvPr/>
        </p:nvSpPr>
        <p:spPr>
          <a:xfrm>
            <a:off x="10060097" y="1339730"/>
            <a:ext cx="62388" cy="3705636"/>
          </a:xfrm>
          <a:prstGeom prst="rect">
            <a:avLst/>
          </a:prstGeom>
          <a:solidFill>
            <a:srgbClr val="E7B34A"/>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23" name="TextBox 22"/>
          <p:cNvSpPr txBox="1"/>
          <p:nvPr/>
        </p:nvSpPr>
        <p:spPr>
          <a:xfrm>
            <a:off x="10252935" y="1353982"/>
            <a:ext cx="4292726" cy="356311"/>
          </a:xfrm>
          <a:prstGeom prst="rect">
            <a:avLst/>
          </a:prstGeom>
          <a:noFill/>
        </p:spPr>
        <p:txBody>
          <a:bodyPr wrap="square" lIns="11343" tIns="11343" rIns="11343" bIns="11343" anchor="ctr">
            <a:spAutoFit/>
          </a:bodyPr>
          <a:lstStyle/>
          <a:p>
            <a:pPr algn="l">
              <a:spcBef>
                <a:spcPts val="0"/>
              </a:spcBef>
              <a:spcAft>
                <a:spcPts val="0"/>
              </a:spcAft>
              <a:defRPr sz="1275" b="1" i="0">
                <a:solidFill>
                  <a:srgbClr val="17324D"/>
                </a:solidFill>
                <a:latin typeface="Aptos"/>
              </a:defRPr>
            </a:pPr>
            <a:r>
              <a:rPr sz="1275" b="1" i="0" u="none">
                <a:solidFill>
                  <a:srgbClr val="17324D"/>
                </a:solidFill>
                <a:latin typeface="Aptos"/>
              </a:rPr>
              <a:t>3. RESEARCH QUESTION, AIM AND OBJECTIVES</a:t>
            </a:r>
          </a:p>
        </p:txBody>
      </p:sp>
      <p:sp>
        <p:nvSpPr>
          <p:cNvPr id="24" name="TextBox 23"/>
          <p:cNvSpPr txBox="1"/>
          <p:nvPr/>
        </p:nvSpPr>
        <p:spPr>
          <a:xfrm>
            <a:off x="10264278" y="1781556"/>
            <a:ext cx="4270039" cy="242291"/>
          </a:xfrm>
          <a:prstGeom prst="rect">
            <a:avLst/>
          </a:prstGeom>
          <a:noFill/>
        </p:spPr>
        <p:txBody>
          <a:bodyPr wrap="square" lIns="0" tIns="0" rIns="0" bIns="0" anchor="t">
            <a:spAutoFit/>
          </a:bodyPr>
          <a:lstStyle/>
          <a:p>
            <a:pPr algn="l">
              <a:spcBef>
                <a:spcPts val="0"/>
              </a:spcBef>
              <a:spcAft>
                <a:spcPts val="0"/>
              </a:spcAft>
              <a:defRPr sz="1037" b="1" i="0">
                <a:solidFill>
                  <a:srgbClr val="0D6E73"/>
                </a:solidFill>
                <a:latin typeface="Aptos"/>
              </a:defRPr>
            </a:pPr>
            <a:r>
              <a:rPr sz="1037" b="1" i="0" u="none">
                <a:solidFill>
                  <a:srgbClr val="0D6E73"/>
                </a:solidFill>
                <a:latin typeface="Aptos"/>
              </a:rPr>
              <a:t>RESEARCH QUESTION</a:t>
            </a:r>
          </a:p>
        </p:txBody>
      </p:sp>
      <p:sp>
        <p:nvSpPr>
          <p:cNvPr id="25" name="TextBox 24"/>
          <p:cNvSpPr txBox="1"/>
          <p:nvPr/>
        </p:nvSpPr>
        <p:spPr>
          <a:xfrm>
            <a:off x="10264278" y="2023847"/>
            <a:ext cx="4270039" cy="612855"/>
          </a:xfrm>
          <a:prstGeom prst="rect">
            <a:avLst/>
          </a:prstGeom>
          <a:noFill/>
        </p:spPr>
        <p:txBody>
          <a:bodyPr wrap="square" lIns="0" tIns="0" rIns="0" bIns="0" anchor="t">
            <a:spAutoFit/>
          </a:bodyPr>
          <a:lstStyle/>
          <a:p>
            <a:pPr algn="l">
              <a:spcBef>
                <a:spcPts val="0"/>
              </a:spcBef>
              <a:spcAft>
                <a:spcPts val="0"/>
              </a:spcAft>
              <a:defRPr sz="1181" b="0" i="0">
                <a:solidFill>
                  <a:srgbClr val="233547"/>
                </a:solidFill>
                <a:latin typeface="Aptos"/>
              </a:defRPr>
            </a:pPr>
            <a:r>
              <a:rPr sz="1181" b="0" i="0" u="none">
                <a:solidFill>
                  <a:srgbClr val="233547"/>
                </a:solidFill>
                <a:latin typeface="Aptos"/>
              </a:rPr>
              <a:t>What factors facilitate or hinder access to mental health services among Black African young adults aged 18–25 in the UK?</a:t>
            </a:r>
          </a:p>
        </p:txBody>
      </p:sp>
      <p:sp>
        <p:nvSpPr>
          <p:cNvPr id="26" name="TextBox 25"/>
          <p:cNvSpPr txBox="1"/>
          <p:nvPr/>
        </p:nvSpPr>
        <p:spPr>
          <a:xfrm>
            <a:off x="10264278" y="2650955"/>
            <a:ext cx="4270039" cy="242291"/>
          </a:xfrm>
          <a:prstGeom prst="rect">
            <a:avLst/>
          </a:prstGeom>
          <a:noFill/>
        </p:spPr>
        <p:txBody>
          <a:bodyPr wrap="square" lIns="0" tIns="0" rIns="0" bIns="0" anchor="t">
            <a:spAutoFit/>
          </a:bodyPr>
          <a:lstStyle/>
          <a:p>
            <a:pPr algn="l">
              <a:spcBef>
                <a:spcPts val="0"/>
              </a:spcBef>
              <a:spcAft>
                <a:spcPts val="0"/>
              </a:spcAft>
              <a:defRPr sz="1037" b="1" i="0">
                <a:solidFill>
                  <a:srgbClr val="0D6E73"/>
                </a:solidFill>
                <a:latin typeface="Aptos"/>
              </a:defRPr>
            </a:pPr>
            <a:r>
              <a:rPr sz="1037" b="1" i="0" u="none">
                <a:solidFill>
                  <a:srgbClr val="0D6E73"/>
                </a:solidFill>
                <a:latin typeface="Aptos"/>
              </a:rPr>
              <a:t>RESEARCH AIM</a:t>
            </a:r>
          </a:p>
        </p:txBody>
      </p:sp>
      <p:sp>
        <p:nvSpPr>
          <p:cNvPr id="27" name="TextBox 26"/>
          <p:cNvSpPr txBox="1"/>
          <p:nvPr/>
        </p:nvSpPr>
        <p:spPr>
          <a:xfrm>
            <a:off x="10264278" y="2907499"/>
            <a:ext cx="4270039" cy="527340"/>
          </a:xfrm>
          <a:prstGeom prst="rect">
            <a:avLst/>
          </a:prstGeom>
          <a:noFill/>
        </p:spPr>
        <p:txBody>
          <a:bodyPr wrap="square" lIns="0" tIns="0" rIns="0" bIns="0" anchor="t">
            <a:spAutoFit/>
          </a:bodyPr>
          <a:lstStyle/>
          <a:p>
            <a:pPr algn="l">
              <a:spcBef>
                <a:spcPts val="0"/>
              </a:spcBef>
              <a:spcAft>
                <a:spcPts val="0"/>
              </a:spcAft>
              <a:defRPr sz="1143" b="0" i="0">
                <a:solidFill>
                  <a:srgbClr val="233547"/>
                </a:solidFill>
                <a:latin typeface="Aptos"/>
              </a:defRPr>
            </a:pPr>
            <a:r>
              <a:rPr sz="1143" b="0" i="0" u="none">
                <a:solidFill>
                  <a:srgbClr val="233547"/>
                </a:solidFill>
                <a:latin typeface="Aptos"/>
              </a:rPr>
              <a:t>To explore reported barriers and facilitators and identify service changes that may improve equitable, culturally responsive access.</a:t>
            </a:r>
          </a:p>
        </p:txBody>
      </p:sp>
      <p:sp>
        <p:nvSpPr>
          <p:cNvPr id="28" name="TextBox 27"/>
          <p:cNvSpPr txBox="1"/>
          <p:nvPr/>
        </p:nvSpPr>
        <p:spPr>
          <a:xfrm>
            <a:off x="10264278" y="3463344"/>
            <a:ext cx="4270039" cy="242291"/>
          </a:xfrm>
          <a:prstGeom prst="rect">
            <a:avLst/>
          </a:prstGeom>
          <a:noFill/>
        </p:spPr>
        <p:txBody>
          <a:bodyPr wrap="square" lIns="0" tIns="0" rIns="0" bIns="0" anchor="t">
            <a:spAutoFit/>
          </a:bodyPr>
          <a:lstStyle/>
          <a:p>
            <a:pPr algn="l">
              <a:spcBef>
                <a:spcPts val="0"/>
              </a:spcBef>
              <a:spcAft>
                <a:spcPts val="0"/>
              </a:spcAft>
              <a:defRPr sz="1037" b="1" i="0">
                <a:solidFill>
                  <a:srgbClr val="0D6E73"/>
                </a:solidFill>
                <a:latin typeface="Aptos"/>
              </a:defRPr>
            </a:pPr>
            <a:r>
              <a:rPr sz="1037" b="1" i="0" u="none">
                <a:solidFill>
                  <a:srgbClr val="0D6E73"/>
                </a:solidFill>
                <a:latin typeface="Aptos"/>
              </a:rPr>
              <a:t>THREE RESEARCH OBJECTIVES</a:t>
            </a:r>
          </a:p>
        </p:txBody>
      </p:sp>
      <p:sp>
        <p:nvSpPr>
          <p:cNvPr id="29" name="TextBox 28"/>
          <p:cNvSpPr txBox="1"/>
          <p:nvPr/>
        </p:nvSpPr>
        <p:spPr>
          <a:xfrm>
            <a:off x="10264278" y="3734141"/>
            <a:ext cx="4270039" cy="1254215"/>
          </a:xfrm>
          <a:prstGeom prst="rect">
            <a:avLst/>
          </a:prstGeom>
          <a:noFill/>
        </p:spPr>
        <p:txBody>
          <a:bodyPr wrap="square" lIns="0" tIns="0" rIns="0" bIns="0" anchor="t">
            <a:spAutoFit/>
          </a:bodyPr>
          <a:lstStyle/>
          <a:p>
            <a:pPr algn="l">
              <a:spcBef>
                <a:spcPts val="0"/>
              </a:spcBef>
              <a:spcAft>
                <a:spcPts val="0"/>
              </a:spcAft>
              <a:defRPr sz="1056" b="0" i="0">
                <a:solidFill>
                  <a:srgbClr val="233547"/>
                </a:solidFill>
                <a:latin typeface="Aptos"/>
              </a:defRPr>
            </a:pPr>
            <a:r>
              <a:rPr sz="1056" b="0" i="0" u="none">
                <a:solidFill>
                  <a:srgbClr val="233547"/>
                </a:solidFill>
                <a:latin typeface="Aptos"/>
              </a:rPr>
              <a:t>1. Identify individual, cultural and social factors shaping recognition of need and help-seeking.
2. Explore service-level factors affecting referral, first contact, trust and continued engagement.
3. Develop evidence-informed recommendations with young adults and relevant service/community stakeholders.</a:t>
            </a:r>
          </a:p>
        </p:txBody>
      </p:sp>
      <p:sp>
        <p:nvSpPr>
          <p:cNvPr id="30" name="Rounded Rectangle 29"/>
          <p:cNvSpPr/>
          <p:nvPr/>
        </p:nvSpPr>
        <p:spPr>
          <a:xfrm>
            <a:off x="385676" y="5301910"/>
            <a:ext cx="4678402" cy="3705636"/>
          </a:xfrm>
          <a:prstGeom prst="roundRect">
            <a:avLst/>
          </a:prstGeom>
          <a:solidFill>
            <a:srgbClr val="FFFFFF"/>
          </a:solidFill>
          <a:ln w="10160">
            <a:solidFill>
              <a:srgbClr val="D8E2EA"/>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31" name="Rectangle 30"/>
          <p:cNvSpPr/>
          <p:nvPr/>
        </p:nvSpPr>
        <p:spPr>
          <a:xfrm>
            <a:off x="385676" y="5415930"/>
            <a:ext cx="62388" cy="3477597"/>
          </a:xfrm>
          <a:prstGeom prst="rect">
            <a:avLst/>
          </a:prstGeom>
          <a:solidFill>
            <a:srgbClr val="D86B62"/>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32" name="TextBox 31"/>
          <p:cNvSpPr txBox="1"/>
          <p:nvPr/>
        </p:nvSpPr>
        <p:spPr>
          <a:xfrm>
            <a:off x="578514" y="5415930"/>
            <a:ext cx="4292726" cy="356311"/>
          </a:xfrm>
          <a:prstGeom prst="rect">
            <a:avLst/>
          </a:prstGeom>
          <a:noFill/>
        </p:spPr>
        <p:txBody>
          <a:bodyPr wrap="square" lIns="11343" tIns="11343" rIns="11343" bIns="11343" anchor="ctr">
            <a:spAutoFit/>
          </a:bodyPr>
          <a:lstStyle/>
          <a:p>
            <a:pPr algn="l">
              <a:spcBef>
                <a:spcPts val="0"/>
              </a:spcBef>
              <a:spcAft>
                <a:spcPts val="0"/>
              </a:spcAft>
              <a:defRPr sz="1312" b="1" i="0">
                <a:solidFill>
                  <a:srgbClr val="17324D"/>
                </a:solidFill>
                <a:latin typeface="Aptos"/>
              </a:defRPr>
            </a:pPr>
            <a:r>
              <a:rPr sz="1312" b="1" i="0" u="none">
                <a:solidFill>
                  <a:srgbClr val="17324D"/>
                </a:solidFill>
                <a:latin typeface="Aptos"/>
              </a:rPr>
              <a:t>4. WHAT THE EVIDENCE SIGNALS</a:t>
            </a:r>
          </a:p>
        </p:txBody>
      </p:sp>
      <p:sp>
        <p:nvSpPr>
          <p:cNvPr id="33" name="TextBox 32"/>
          <p:cNvSpPr txBox="1"/>
          <p:nvPr/>
        </p:nvSpPr>
        <p:spPr>
          <a:xfrm>
            <a:off x="589857" y="5786493"/>
            <a:ext cx="4270039" cy="883651"/>
          </a:xfrm>
          <a:prstGeom prst="rect">
            <a:avLst/>
          </a:prstGeom>
          <a:noFill/>
        </p:spPr>
        <p:txBody>
          <a:bodyPr wrap="square" lIns="0" tIns="0" rIns="0" bIns="0" anchor="t">
            <a:spAutoFit/>
          </a:bodyPr>
          <a:lstStyle/>
          <a:p>
            <a:pPr algn="l">
              <a:spcBef>
                <a:spcPts val="0"/>
              </a:spcBef>
              <a:spcAft>
                <a:spcPts val="0"/>
              </a:spcAft>
              <a:defRPr sz="937" b="0" i="0">
                <a:solidFill>
                  <a:srgbClr val="233547"/>
                </a:solidFill>
                <a:latin typeface="Aptos"/>
              </a:defRPr>
            </a:pPr>
            <a:r>
              <a:rPr sz="937" b="0" i="0" u="none">
                <a:solidFill>
                  <a:srgbClr val="233547"/>
                </a:solidFill>
                <a:latin typeface="Aptos"/>
              </a:rPr>
              <a:t>A review of eight UK studies found stigma in all eight, silent suffering or denial in six, ethnic or gender prejudice in five, and limited service awareness in four. These counts describe studies reporting themes, not the proportion of people affected; the evidence base remains small (Bassey and Zaka, 2024; Office for Health Improvement and Disparities, 2024).</a:t>
            </a:r>
          </a:p>
        </p:txBody>
      </p:sp>
      <p:pic>
        <p:nvPicPr>
          <p:cNvPr id="34" name="Picture 33" descr="figure2_barriers.png"/>
          <p:cNvPicPr>
            <a:picLocks noChangeAspect="1"/>
          </p:cNvPicPr>
          <p:nvPr/>
        </p:nvPicPr>
        <p:blipFill>
          <a:blip r:embed="rId4"/>
          <a:stretch>
            <a:fillRect/>
          </a:stretch>
        </p:blipFill>
        <p:spPr>
          <a:xfrm>
            <a:off x="1136799" y="6727155"/>
            <a:ext cx="3176156" cy="1731018"/>
          </a:xfrm>
          <a:prstGeom prst="rect">
            <a:avLst/>
          </a:prstGeom>
        </p:spPr>
      </p:pic>
      <p:sp>
        <p:nvSpPr>
          <p:cNvPr id="35" name="TextBox 34"/>
          <p:cNvSpPr txBox="1"/>
          <p:nvPr/>
        </p:nvSpPr>
        <p:spPr>
          <a:xfrm>
            <a:off x="499110" y="8465954"/>
            <a:ext cx="4451534" cy="213786"/>
          </a:xfrm>
          <a:prstGeom prst="rect">
            <a:avLst/>
          </a:prstGeom>
          <a:noFill/>
        </p:spPr>
        <p:txBody>
          <a:bodyPr wrap="square" lIns="0" tIns="0" rIns="0" bIns="0" anchor="ctr">
            <a:spAutoFit/>
          </a:bodyPr>
          <a:lstStyle/>
          <a:p>
            <a:pPr algn="ctr">
              <a:spcBef>
                <a:spcPts val="0"/>
              </a:spcBef>
              <a:spcAft>
                <a:spcPts val="0"/>
              </a:spcAft>
              <a:defRPr sz="900" b="1" i="0">
                <a:solidFill>
                  <a:srgbClr val="17324D"/>
                </a:solidFill>
                <a:latin typeface="Aptos"/>
              </a:defRPr>
            </a:pPr>
            <a:r>
              <a:rPr sz="900" b="1" i="0" u="none">
                <a:solidFill>
                  <a:srgbClr val="17324D"/>
                </a:solidFill>
                <a:latin typeface="Aptos"/>
              </a:rPr>
              <a:t>Figure 3. Selected barriers reported across eight studies</a:t>
            </a:r>
          </a:p>
        </p:txBody>
      </p:sp>
      <p:sp>
        <p:nvSpPr>
          <p:cNvPr id="36" name="TextBox 35"/>
          <p:cNvSpPr txBox="1"/>
          <p:nvPr/>
        </p:nvSpPr>
        <p:spPr>
          <a:xfrm>
            <a:off x="499110" y="8672614"/>
            <a:ext cx="4451534" cy="171029"/>
          </a:xfrm>
          <a:prstGeom prst="rect">
            <a:avLst/>
          </a:prstGeom>
          <a:noFill/>
        </p:spPr>
        <p:txBody>
          <a:bodyPr wrap="square" lIns="0" tIns="0" rIns="0" bIns="0" anchor="ctr">
            <a:spAutoFit/>
          </a:bodyPr>
          <a:lstStyle/>
          <a:p>
            <a:pPr algn="ctr">
              <a:spcBef>
                <a:spcPts val="0"/>
              </a:spcBef>
              <a:spcAft>
                <a:spcPts val="0"/>
              </a:spcAft>
              <a:defRPr sz="825" b="0" i="0">
                <a:solidFill>
                  <a:srgbClr val="0D6E73"/>
                </a:solidFill>
                <a:latin typeface="Aptos"/>
              </a:defRPr>
            </a:pPr>
            <a:r>
              <a:rPr sz="825" b="0" i="0" u="none">
                <a:solidFill>
                  <a:srgbClr val="0D6E73"/>
                </a:solidFill>
                <a:latin typeface="Aptos"/>
              </a:rPr>
              <a:t>[Source: Bassey and Zaka (2024)]</a:t>
            </a:r>
          </a:p>
        </p:txBody>
      </p:sp>
      <p:sp>
        <p:nvSpPr>
          <p:cNvPr id="37" name="Rounded Rectangle 36"/>
          <p:cNvSpPr/>
          <p:nvPr/>
        </p:nvSpPr>
        <p:spPr>
          <a:xfrm>
            <a:off x="5222886" y="5301910"/>
            <a:ext cx="4678402" cy="3705636"/>
          </a:xfrm>
          <a:prstGeom prst="roundRect">
            <a:avLst/>
          </a:prstGeom>
          <a:solidFill>
            <a:srgbClr val="FFFFFF"/>
          </a:solidFill>
          <a:ln w="10160">
            <a:solidFill>
              <a:srgbClr val="D8E2EA"/>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38" name="Rectangle 37"/>
          <p:cNvSpPr/>
          <p:nvPr/>
        </p:nvSpPr>
        <p:spPr>
          <a:xfrm>
            <a:off x="5222886" y="5415930"/>
            <a:ext cx="62388" cy="3477597"/>
          </a:xfrm>
          <a:prstGeom prst="rect">
            <a:avLst/>
          </a:prstGeom>
          <a:solidFill>
            <a:srgbClr val="168A8A"/>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39" name="TextBox 38"/>
          <p:cNvSpPr txBox="1"/>
          <p:nvPr/>
        </p:nvSpPr>
        <p:spPr>
          <a:xfrm>
            <a:off x="5415724" y="5415930"/>
            <a:ext cx="4292726" cy="356311"/>
          </a:xfrm>
          <a:prstGeom prst="rect">
            <a:avLst/>
          </a:prstGeom>
          <a:noFill/>
        </p:spPr>
        <p:txBody>
          <a:bodyPr wrap="square" lIns="11343" tIns="11343" rIns="11343" bIns="11343" anchor="ctr">
            <a:spAutoFit/>
          </a:bodyPr>
          <a:lstStyle/>
          <a:p>
            <a:pPr algn="l">
              <a:spcBef>
                <a:spcPts val="0"/>
              </a:spcBef>
              <a:spcAft>
                <a:spcPts val="0"/>
              </a:spcAft>
              <a:defRPr sz="1312" b="1" i="0">
                <a:solidFill>
                  <a:srgbClr val="17324D"/>
                </a:solidFill>
                <a:latin typeface="Aptos"/>
              </a:defRPr>
            </a:pPr>
            <a:r>
              <a:rPr sz="1312" b="1" i="0" u="none">
                <a:solidFill>
                  <a:srgbClr val="17324D"/>
                </a:solidFill>
                <a:latin typeface="Aptos"/>
              </a:rPr>
              <a:t>CONCEPTUAL LENS</a:t>
            </a:r>
          </a:p>
        </p:txBody>
      </p:sp>
      <p:sp>
        <p:nvSpPr>
          <p:cNvPr id="40" name="TextBox 39"/>
          <p:cNvSpPr txBox="1"/>
          <p:nvPr/>
        </p:nvSpPr>
        <p:spPr>
          <a:xfrm>
            <a:off x="5427068" y="5786493"/>
            <a:ext cx="4270039" cy="684117"/>
          </a:xfrm>
          <a:prstGeom prst="rect">
            <a:avLst/>
          </a:prstGeom>
          <a:noFill/>
        </p:spPr>
        <p:txBody>
          <a:bodyPr wrap="square" lIns="0" tIns="0" rIns="0" bIns="0" anchor="t">
            <a:spAutoFit/>
          </a:bodyPr>
          <a:lstStyle/>
          <a:p>
            <a:pPr algn="l">
              <a:spcBef>
                <a:spcPts val="0"/>
              </a:spcBef>
              <a:spcAft>
                <a:spcPts val="0"/>
              </a:spcAft>
              <a:defRPr sz="1087" b="0" i="0">
                <a:solidFill>
                  <a:srgbClr val="233547"/>
                </a:solidFill>
                <a:latin typeface="Aptos"/>
              </a:defRPr>
            </a:pPr>
            <a:r>
              <a:rPr sz="1087" b="0" i="0" u="none">
                <a:solidFill>
                  <a:srgbClr val="233547"/>
                </a:solidFill>
                <a:latin typeface="Aptos"/>
              </a:rPr>
              <a:t>Access will be examined through predisposing factors (beliefs and knowledge), enabling factors (trust and service design) and perceived need—not as individual reluctance alone (Bassey and Zaka, 2024; Bansal et al., 2022).</a:t>
            </a:r>
          </a:p>
        </p:txBody>
      </p:sp>
      <p:pic>
        <p:nvPicPr>
          <p:cNvPr id="41" name="Picture 40" descr="figure5_framework.png"/>
          <p:cNvPicPr>
            <a:picLocks noChangeAspect="1"/>
          </p:cNvPicPr>
          <p:nvPr/>
        </p:nvPicPr>
        <p:blipFill>
          <a:blip r:embed="rId5"/>
          <a:stretch>
            <a:fillRect/>
          </a:stretch>
        </p:blipFill>
        <p:spPr>
          <a:xfrm>
            <a:off x="5463556" y="6598883"/>
            <a:ext cx="4197063" cy="1572654"/>
          </a:xfrm>
          <a:prstGeom prst="rect">
            <a:avLst/>
          </a:prstGeom>
        </p:spPr>
      </p:pic>
      <p:sp>
        <p:nvSpPr>
          <p:cNvPr id="42" name="TextBox 41"/>
          <p:cNvSpPr txBox="1"/>
          <p:nvPr/>
        </p:nvSpPr>
        <p:spPr>
          <a:xfrm>
            <a:off x="5313633" y="8423196"/>
            <a:ext cx="4496908" cy="213786"/>
          </a:xfrm>
          <a:prstGeom prst="rect">
            <a:avLst/>
          </a:prstGeom>
          <a:noFill/>
        </p:spPr>
        <p:txBody>
          <a:bodyPr wrap="square" lIns="0" tIns="0" rIns="0" bIns="0" anchor="ctr">
            <a:spAutoFit/>
          </a:bodyPr>
          <a:lstStyle/>
          <a:p>
            <a:pPr algn="ctr">
              <a:spcBef>
                <a:spcPts val="0"/>
              </a:spcBef>
              <a:spcAft>
                <a:spcPts val="0"/>
              </a:spcAft>
              <a:defRPr sz="875" b="1" i="0">
                <a:solidFill>
                  <a:srgbClr val="17324D"/>
                </a:solidFill>
                <a:latin typeface="Aptos"/>
              </a:defRPr>
            </a:pPr>
            <a:r>
              <a:rPr sz="875" b="1" i="0" u="none">
                <a:solidFill>
                  <a:srgbClr val="17324D"/>
                </a:solidFill>
                <a:latin typeface="Aptos"/>
              </a:rPr>
              <a:t>Figure 4. Framework for exploring help-seeking and access</a:t>
            </a:r>
          </a:p>
        </p:txBody>
      </p:sp>
      <p:sp>
        <p:nvSpPr>
          <p:cNvPr id="43" name="TextBox 42"/>
          <p:cNvSpPr txBox="1"/>
          <p:nvPr/>
        </p:nvSpPr>
        <p:spPr>
          <a:xfrm>
            <a:off x="5313633" y="8629857"/>
            <a:ext cx="4496908" cy="171029"/>
          </a:xfrm>
          <a:prstGeom prst="rect">
            <a:avLst/>
          </a:prstGeom>
          <a:noFill/>
        </p:spPr>
        <p:txBody>
          <a:bodyPr wrap="square" lIns="0" tIns="0" rIns="0" bIns="0" anchor="ctr">
            <a:spAutoFit/>
          </a:bodyPr>
          <a:lstStyle/>
          <a:p>
            <a:pPr algn="ctr">
              <a:spcBef>
                <a:spcPts val="0"/>
              </a:spcBef>
              <a:spcAft>
                <a:spcPts val="0"/>
              </a:spcAft>
              <a:defRPr sz="800" b="0" i="0">
                <a:solidFill>
                  <a:srgbClr val="0D6E73"/>
                </a:solidFill>
                <a:latin typeface="Aptos"/>
              </a:defRPr>
            </a:pPr>
            <a:r>
              <a:rPr sz="800" b="0" i="0" u="none">
                <a:solidFill>
                  <a:srgbClr val="0D6E73"/>
                </a:solidFill>
                <a:latin typeface="Aptos"/>
              </a:rPr>
              <a:t>[Source: Bassey and Zaka (2024); Bansal et al. (2022)]</a:t>
            </a:r>
          </a:p>
        </p:txBody>
      </p:sp>
      <p:sp>
        <p:nvSpPr>
          <p:cNvPr id="44" name="Rounded Rectangle 43"/>
          <p:cNvSpPr/>
          <p:nvPr/>
        </p:nvSpPr>
        <p:spPr>
          <a:xfrm>
            <a:off x="10060097" y="5301910"/>
            <a:ext cx="4678402" cy="3705636"/>
          </a:xfrm>
          <a:prstGeom prst="roundRect">
            <a:avLst/>
          </a:prstGeom>
          <a:solidFill>
            <a:srgbClr val="FFFFFF"/>
          </a:solidFill>
          <a:ln w="10160">
            <a:solidFill>
              <a:srgbClr val="D8E2EA"/>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45" name="Rectangle 44"/>
          <p:cNvSpPr/>
          <p:nvPr/>
        </p:nvSpPr>
        <p:spPr>
          <a:xfrm>
            <a:off x="10060097" y="5415930"/>
            <a:ext cx="62388" cy="3477597"/>
          </a:xfrm>
          <a:prstGeom prst="rect">
            <a:avLst/>
          </a:prstGeom>
          <a:solidFill>
            <a:srgbClr val="E7B34A"/>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46" name="TextBox 45"/>
          <p:cNvSpPr txBox="1"/>
          <p:nvPr/>
        </p:nvSpPr>
        <p:spPr>
          <a:xfrm>
            <a:off x="10252935" y="5415930"/>
            <a:ext cx="4292726" cy="356311"/>
          </a:xfrm>
          <a:prstGeom prst="rect">
            <a:avLst/>
          </a:prstGeom>
          <a:noFill/>
        </p:spPr>
        <p:txBody>
          <a:bodyPr wrap="square" lIns="11343" tIns="11343" rIns="11343" bIns="11343" anchor="ctr">
            <a:spAutoFit/>
          </a:bodyPr>
          <a:lstStyle/>
          <a:p>
            <a:pPr algn="l">
              <a:spcBef>
                <a:spcPts val="0"/>
              </a:spcBef>
              <a:spcAft>
                <a:spcPts val="0"/>
              </a:spcAft>
              <a:defRPr sz="1312" b="1" i="0">
                <a:solidFill>
                  <a:srgbClr val="17324D"/>
                </a:solidFill>
                <a:latin typeface="Aptos"/>
              </a:defRPr>
            </a:pPr>
            <a:r>
              <a:rPr sz="1312" b="1" i="0" u="none">
                <a:solidFill>
                  <a:srgbClr val="17324D"/>
                </a:solidFill>
                <a:latin typeface="Aptos"/>
              </a:rPr>
              <a:t>5. PROPOSED RESEARCH FOCUS</a:t>
            </a:r>
          </a:p>
        </p:txBody>
      </p:sp>
      <p:sp>
        <p:nvSpPr>
          <p:cNvPr id="47" name="TextBox 46"/>
          <p:cNvSpPr txBox="1"/>
          <p:nvPr/>
        </p:nvSpPr>
        <p:spPr>
          <a:xfrm>
            <a:off x="10264278" y="5786493"/>
            <a:ext cx="4270039" cy="1026176"/>
          </a:xfrm>
          <a:prstGeom prst="rect">
            <a:avLst/>
          </a:prstGeom>
          <a:noFill/>
        </p:spPr>
        <p:txBody>
          <a:bodyPr wrap="square" lIns="0" tIns="0" rIns="0" bIns="0" anchor="t">
            <a:spAutoFit/>
          </a:bodyPr>
          <a:lstStyle/>
          <a:p>
            <a:pPr algn="l">
              <a:spcBef>
                <a:spcPts val="0"/>
              </a:spcBef>
              <a:spcAft>
                <a:spcPts val="0"/>
              </a:spcAft>
              <a:defRPr sz="1043" b="0" i="0">
                <a:solidFill>
                  <a:srgbClr val="233547"/>
                </a:solidFill>
                <a:latin typeface="Aptos"/>
              </a:defRPr>
            </a:pPr>
            <a:r>
              <a:rPr sz="1043" b="0" i="0" u="none">
                <a:solidFill>
                  <a:srgbClr val="233547"/>
                </a:solidFill>
                <a:latin typeface="Aptos"/>
              </a:rPr>
              <a:t>The proposed study will explore lived experiences and routes into support, recognising variation in Black African backgrounds and migration experiences. Reviews describe mistrust and stigma alongside potentially late presentation through crisis pathways; Black communities should not be treated as uniform (Devonport et al., 2023; Degnan et al., 2022; Health Research Authority, 2014).</a:t>
            </a:r>
          </a:p>
        </p:txBody>
      </p:sp>
      <p:pic>
        <p:nvPicPr>
          <p:cNvPr id="48" name="Picture 47" descr="figure3_pathway.png"/>
          <p:cNvPicPr>
            <a:picLocks noChangeAspect="1"/>
          </p:cNvPicPr>
          <p:nvPr/>
        </p:nvPicPr>
        <p:blipFill>
          <a:blip r:embed="rId6"/>
          <a:stretch>
            <a:fillRect/>
          </a:stretch>
        </p:blipFill>
        <p:spPr>
          <a:xfrm>
            <a:off x="10414200" y="6969447"/>
            <a:ext cx="3970195" cy="1366408"/>
          </a:xfrm>
          <a:prstGeom prst="rect">
            <a:avLst/>
          </a:prstGeom>
        </p:spPr>
      </p:pic>
      <p:sp>
        <p:nvSpPr>
          <p:cNvPr id="49" name="TextBox 48"/>
          <p:cNvSpPr txBox="1"/>
          <p:nvPr/>
        </p:nvSpPr>
        <p:spPr>
          <a:xfrm>
            <a:off x="10139501" y="8437449"/>
            <a:ext cx="4519594" cy="213786"/>
          </a:xfrm>
          <a:prstGeom prst="rect">
            <a:avLst/>
          </a:prstGeom>
          <a:noFill/>
        </p:spPr>
        <p:txBody>
          <a:bodyPr wrap="square" lIns="0" tIns="0" rIns="0" bIns="0" anchor="ctr">
            <a:spAutoFit/>
          </a:bodyPr>
          <a:lstStyle/>
          <a:p>
            <a:pPr algn="ctr">
              <a:spcBef>
                <a:spcPts val="0"/>
              </a:spcBef>
              <a:spcAft>
                <a:spcPts val="0"/>
              </a:spcAft>
              <a:defRPr sz="875" b="1" i="0">
                <a:solidFill>
                  <a:srgbClr val="17324D"/>
                </a:solidFill>
                <a:latin typeface="Aptos"/>
              </a:defRPr>
            </a:pPr>
            <a:r>
              <a:rPr sz="875" b="1" i="0" u="none">
                <a:solidFill>
                  <a:srgbClr val="17324D"/>
                </a:solidFill>
                <a:latin typeface="Aptos"/>
              </a:rPr>
              <a:t>Figure 5. Potential access pathway and points for improvement</a:t>
            </a:r>
          </a:p>
        </p:txBody>
      </p:sp>
      <p:sp>
        <p:nvSpPr>
          <p:cNvPr id="50" name="TextBox 49"/>
          <p:cNvSpPr txBox="1"/>
          <p:nvPr/>
        </p:nvSpPr>
        <p:spPr>
          <a:xfrm>
            <a:off x="10139501" y="8644109"/>
            <a:ext cx="4519594" cy="171029"/>
          </a:xfrm>
          <a:prstGeom prst="rect">
            <a:avLst/>
          </a:prstGeom>
          <a:noFill/>
        </p:spPr>
        <p:txBody>
          <a:bodyPr wrap="square" lIns="0" tIns="0" rIns="0" bIns="0" anchor="ctr">
            <a:spAutoFit/>
          </a:bodyPr>
          <a:lstStyle/>
          <a:p>
            <a:pPr algn="ctr">
              <a:spcBef>
                <a:spcPts val="0"/>
              </a:spcBef>
              <a:spcAft>
                <a:spcPts val="0"/>
              </a:spcAft>
              <a:defRPr sz="800" b="0" i="0">
                <a:solidFill>
                  <a:srgbClr val="0D6E73"/>
                </a:solidFill>
                <a:latin typeface="Aptos"/>
              </a:defRPr>
            </a:pPr>
            <a:r>
              <a:rPr sz="800" b="0" i="0" u="none">
                <a:solidFill>
                  <a:srgbClr val="0D6E73"/>
                </a:solidFill>
                <a:latin typeface="Aptos"/>
              </a:rPr>
              <a:t>[Source: Bassey and Zaka (2024); NHS England (2020)]</a:t>
            </a:r>
          </a:p>
        </p:txBody>
      </p:sp>
      <p:sp>
        <p:nvSpPr>
          <p:cNvPr id="51" name="Rounded Rectangle 50"/>
          <p:cNvSpPr/>
          <p:nvPr/>
        </p:nvSpPr>
        <p:spPr>
          <a:xfrm>
            <a:off x="385676" y="9164324"/>
            <a:ext cx="14349420" cy="1254215"/>
          </a:xfrm>
          <a:prstGeom prst="roundRect">
            <a:avLst/>
          </a:prstGeom>
          <a:solidFill>
            <a:srgbClr val="17324D"/>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52" name="Rectangle 51"/>
          <p:cNvSpPr/>
          <p:nvPr/>
        </p:nvSpPr>
        <p:spPr>
          <a:xfrm>
            <a:off x="385676" y="9264091"/>
            <a:ext cx="62388" cy="1026176"/>
          </a:xfrm>
          <a:prstGeom prst="rect">
            <a:avLst/>
          </a:prstGeom>
          <a:solidFill>
            <a:srgbClr val="168A8A"/>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53" name="TextBox 52"/>
          <p:cNvSpPr txBox="1"/>
          <p:nvPr/>
        </p:nvSpPr>
        <p:spPr>
          <a:xfrm>
            <a:off x="589857" y="9235586"/>
            <a:ext cx="2427490" cy="256544"/>
          </a:xfrm>
          <a:prstGeom prst="rect">
            <a:avLst/>
          </a:prstGeom>
          <a:noFill/>
        </p:spPr>
        <p:txBody>
          <a:bodyPr wrap="square" lIns="0" tIns="0" rIns="0" bIns="0" anchor="ctr">
            <a:spAutoFit/>
          </a:bodyPr>
          <a:lstStyle/>
          <a:p>
            <a:pPr algn="l">
              <a:spcBef>
                <a:spcPts val="0"/>
              </a:spcBef>
              <a:spcAft>
                <a:spcPts val="0"/>
              </a:spcAft>
              <a:defRPr sz="1162" b="1" i="0">
                <a:solidFill>
                  <a:srgbClr val="A9E0DD"/>
                </a:solidFill>
                <a:latin typeface="Aptos"/>
              </a:defRPr>
            </a:pPr>
            <a:r>
              <a:rPr sz="1162" b="1" i="0" u="none">
                <a:solidFill>
                  <a:srgbClr val="A9E0DD"/>
                </a:solidFill>
                <a:latin typeface="Aptos"/>
              </a:rPr>
              <a:t>6. POTENTIAL RESEARCH IMPACT</a:t>
            </a:r>
          </a:p>
        </p:txBody>
      </p:sp>
      <p:sp>
        <p:nvSpPr>
          <p:cNvPr id="54" name="TextBox 53"/>
          <p:cNvSpPr txBox="1"/>
          <p:nvPr/>
        </p:nvSpPr>
        <p:spPr>
          <a:xfrm>
            <a:off x="3085409" y="9235586"/>
            <a:ext cx="7089634" cy="997671"/>
          </a:xfrm>
          <a:prstGeom prst="rect">
            <a:avLst/>
          </a:prstGeom>
          <a:noFill/>
        </p:spPr>
        <p:txBody>
          <a:bodyPr wrap="square" lIns="11343" tIns="11343" rIns="11343" bIns="11343" anchor="ctr">
            <a:spAutoFit/>
          </a:bodyPr>
          <a:lstStyle/>
          <a:p>
            <a:pPr algn="l">
              <a:spcBef>
                <a:spcPts val="0"/>
              </a:spcBef>
              <a:spcAft>
                <a:spcPts val="0"/>
              </a:spcAft>
              <a:defRPr sz="993" b="0" i="0">
                <a:solidFill>
                  <a:srgbClr val="FFFFFF"/>
                </a:solidFill>
                <a:latin typeface="Aptos"/>
              </a:defRPr>
            </a:pPr>
            <a:r>
              <a:rPr sz="993" b="0" i="0" u="none">
                <a:solidFill>
                  <a:srgbClr val="FFFFFF"/>
                </a:solidFill>
                <a:latin typeface="Aptos"/>
              </a:rPr>
              <a:t>Findings could support earlier voluntary care through clear referral information, transparent confidentiality, culturally safe first contact, peer/community navigation and partnerships with African and faith organisations. Services should track access, waiting times and outcomes by age and detailed ethnicity. Recommendations should be co-designed and align with NHS England’s equality strategy, NHS Talking Therapies reporting, NICE guidance, the Equality Act and action on social determinants (NHS England, 2020; NHS England, 2025; NHS England Digital, 2024; NICE, 2011; Equality Act 2010; Marmot et al., 2020; Mental Health Foundation, 2026).</a:t>
            </a:r>
          </a:p>
        </p:txBody>
      </p:sp>
      <p:sp>
        <p:nvSpPr>
          <p:cNvPr id="55" name="TextBox 54"/>
          <p:cNvSpPr txBox="1"/>
          <p:nvPr/>
        </p:nvSpPr>
        <p:spPr>
          <a:xfrm>
            <a:off x="10299821" y="9235586"/>
            <a:ext cx="4026912" cy="256544"/>
          </a:xfrm>
          <a:prstGeom prst="rect">
            <a:avLst/>
          </a:prstGeom>
          <a:noFill/>
        </p:spPr>
        <p:txBody>
          <a:bodyPr wrap="square" lIns="0" tIns="0" rIns="0" bIns="0" anchor="ctr">
            <a:spAutoFit/>
          </a:bodyPr>
          <a:lstStyle/>
          <a:p>
            <a:pPr algn="l">
              <a:spcBef>
                <a:spcPts val="0"/>
              </a:spcBef>
              <a:spcAft>
                <a:spcPts val="0"/>
              </a:spcAft>
              <a:defRPr sz="1125" b="1" i="0">
                <a:solidFill>
                  <a:srgbClr val="A9E0DD"/>
                </a:solidFill>
                <a:latin typeface="Aptos"/>
              </a:defRPr>
            </a:pPr>
            <a:r>
              <a:rPr sz="1125" b="1" i="0" u="none">
                <a:solidFill>
                  <a:srgbClr val="A9E0DD"/>
                </a:solidFill>
                <a:latin typeface="Aptos"/>
              </a:rPr>
              <a:t>PRACTICE AND POLICY RELEVANCE</a:t>
            </a:r>
          </a:p>
        </p:txBody>
      </p:sp>
      <p:sp>
        <p:nvSpPr>
          <p:cNvPr id="56" name="TextBox 55"/>
          <p:cNvSpPr txBox="1"/>
          <p:nvPr/>
        </p:nvSpPr>
        <p:spPr>
          <a:xfrm>
            <a:off x="10299821" y="9520635"/>
            <a:ext cx="3992882" cy="726874"/>
          </a:xfrm>
          <a:prstGeom prst="rect">
            <a:avLst/>
          </a:prstGeom>
          <a:noFill/>
        </p:spPr>
        <p:txBody>
          <a:bodyPr wrap="square" lIns="0" tIns="0" rIns="0" bIns="0" anchor="ctr">
            <a:spAutoFit/>
          </a:bodyPr>
          <a:lstStyle/>
          <a:p>
            <a:pPr algn="l">
              <a:spcBef>
                <a:spcPts val="0"/>
              </a:spcBef>
              <a:spcAft>
                <a:spcPts val="0"/>
              </a:spcAft>
              <a:defRPr sz="993" b="0" i="0">
                <a:solidFill>
                  <a:srgbClr val="FFFFFF"/>
                </a:solidFill>
                <a:latin typeface="Aptos"/>
              </a:defRPr>
            </a:pPr>
            <a:r>
              <a:rPr sz="993" b="0" i="0" u="none">
                <a:solidFill>
                  <a:srgbClr val="FFFFFF"/>
                </a:solidFill>
                <a:latin typeface="Aptos"/>
              </a:rPr>
              <a:t>Partners could include NHS services, primary care, universities, local authorities and voluntary, community and faith organisations; community support should complement, not replace, clinical care.</a:t>
            </a: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rgbClr val="F3F6FA"/>
        </a:solidFill>
        <a:effectLst/>
      </p:bgPr>
    </p:bg>
    <p:spTree>
      <p:nvGrpSpPr>
        <p:cNvPr id="1" name=""/>
        <p:cNvGrpSpPr/>
        <p:nvPr/>
      </p:nvGrpSpPr>
      <p:grpSpPr>
        <a:xfrm>
          <a:off x="0" y="0"/>
          <a:ext cx="0" cy="0"/>
          <a:chOff x="0" y="0"/>
          <a:chExt cx="0" cy="0"/>
        </a:xfrm>
      </p:grpSpPr>
      <p:sp>
        <p:nvSpPr>
          <p:cNvPr id="2" name="Rectangle 1"/>
          <p:cNvSpPr/>
          <p:nvPr/>
        </p:nvSpPr>
        <p:spPr>
          <a:xfrm>
            <a:off x="0" y="0"/>
            <a:ext cx="15124176" cy="1111690"/>
          </a:xfrm>
          <a:prstGeom prst="rect">
            <a:avLst/>
          </a:prstGeom>
          <a:solidFill>
            <a:srgbClr val="17324D"/>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3" name="Rectangle 2"/>
          <p:cNvSpPr/>
          <p:nvPr/>
        </p:nvSpPr>
        <p:spPr>
          <a:xfrm>
            <a:off x="0" y="1111690"/>
            <a:ext cx="15124176" cy="64136"/>
          </a:xfrm>
          <a:prstGeom prst="rect">
            <a:avLst/>
          </a:prstGeom>
          <a:solidFill>
            <a:srgbClr val="168A8A"/>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4" name="TextBox 3"/>
          <p:cNvSpPr txBox="1"/>
          <p:nvPr/>
        </p:nvSpPr>
        <p:spPr>
          <a:xfrm>
            <a:off x="487766" y="213786"/>
            <a:ext cx="4537366" cy="541593"/>
          </a:xfrm>
          <a:prstGeom prst="rect">
            <a:avLst/>
          </a:prstGeom>
          <a:noFill/>
        </p:spPr>
        <p:txBody>
          <a:bodyPr wrap="square" lIns="0" tIns="0" rIns="0" bIns="0" anchor="ctr">
            <a:spAutoFit/>
          </a:bodyPr>
          <a:lstStyle/>
          <a:p>
            <a:pPr algn="l">
              <a:spcBef>
                <a:spcPts val="0"/>
              </a:spcBef>
              <a:spcAft>
                <a:spcPts val="0"/>
              </a:spcAft>
              <a:defRPr sz="2562" b="1" i="0">
                <a:solidFill>
                  <a:srgbClr val="FFFFFF"/>
                </a:solidFill>
                <a:latin typeface="Aptos Display"/>
              </a:defRPr>
            </a:pPr>
            <a:r>
              <a:rPr sz="2562" b="1" i="0" u="none">
                <a:solidFill>
                  <a:srgbClr val="FFFFFF"/>
                </a:solidFill>
                <a:latin typeface="Aptos Display"/>
              </a:rPr>
              <a:t>REFERENCES</a:t>
            </a:r>
          </a:p>
        </p:txBody>
      </p:sp>
      <p:sp>
        <p:nvSpPr>
          <p:cNvPr id="5" name="TextBox 4"/>
          <p:cNvSpPr txBox="1"/>
          <p:nvPr/>
        </p:nvSpPr>
        <p:spPr>
          <a:xfrm>
            <a:off x="8904581" y="370563"/>
            <a:ext cx="5728424" cy="285048"/>
          </a:xfrm>
          <a:prstGeom prst="rect">
            <a:avLst/>
          </a:prstGeom>
          <a:noFill/>
        </p:spPr>
        <p:txBody>
          <a:bodyPr wrap="square" lIns="0" tIns="0" rIns="0" bIns="0" anchor="ctr">
            <a:spAutoFit/>
          </a:bodyPr>
          <a:lstStyle/>
          <a:p>
            <a:pPr algn="r">
              <a:spcBef>
                <a:spcPts val="0"/>
              </a:spcBef>
              <a:spcAft>
                <a:spcPts val="0"/>
              </a:spcAft>
              <a:defRPr sz="1125" b="1" i="0">
                <a:solidFill>
                  <a:srgbClr val="C9E5E5"/>
                </a:solidFill>
                <a:latin typeface="Aptos"/>
              </a:defRPr>
            </a:pPr>
            <a:r>
              <a:rPr sz="1125" b="1" i="0" u="none">
                <a:solidFill>
                  <a:srgbClr val="C9E5E5"/>
                </a:solidFill>
                <a:latin typeface="Aptos"/>
              </a:rPr>
              <a:t>17 SOURCES  |  HARVARD STYLE  |  FULL LINKS INCLUDED</a:t>
            </a:r>
          </a:p>
        </p:txBody>
      </p:sp>
      <p:sp>
        <p:nvSpPr>
          <p:cNvPr id="6" name="Rounded Rectangle 5"/>
          <p:cNvSpPr/>
          <p:nvPr/>
        </p:nvSpPr>
        <p:spPr>
          <a:xfrm>
            <a:off x="385676" y="1339730"/>
            <a:ext cx="6998887" cy="8907780"/>
          </a:xfrm>
          <a:prstGeom prst="roundRect">
            <a:avLst/>
          </a:prstGeom>
          <a:solidFill>
            <a:srgbClr val="FFFFFF"/>
          </a:solidFill>
          <a:ln w="10160">
            <a:solidFill>
              <a:srgbClr val="D8E2EA"/>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7" name="Rounded Rectangle 6"/>
          <p:cNvSpPr/>
          <p:nvPr/>
        </p:nvSpPr>
        <p:spPr>
          <a:xfrm>
            <a:off x="7736209" y="1339730"/>
            <a:ext cx="6998887" cy="8907780"/>
          </a:xfrm>
          <a:prstGeom prst="roundRect">
            <a:avLst/>
          </a:prstGeom>
          <a:solidFill>
            <a:srgbClr val="FFFFFF"/>
          </a:solidFill>
          <a:ln w="10160">
            <a:solidFill>
              <a:srgbClr val="D8E2EA"/>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8" name="Rectangle 7"/>
          <p:cNvSpPr/>
          <p:nvPr/>
        </p:nvSpPr>
        <p:spPr>
          <a:xfrm>
            <a:off x="385676" y="1339730"/>
            <a:ext cx="6998887" cy="78388"/>
          </a:xfrm>
          <a:prstGeom prst="rect">
            <a:avLst/>
          </a:prstGeom>
          <a:solidFill>
            <a:srgbClr val="168A8A"/>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9" name="Rectangle 8"/>
          <p:cNvSpPr/>
          <p:nvPr/>
        </p:nvSpPr>
        <p:spPr>
          <a:xfrm>
            <a:off x="7736209" y="1339730"/>
            <a:ext cx="6998887" cy="78388"/>
          </a:xfrm>
          <a:prstGeom prst="rect">
            <a:avLst/>
          </a:prstGeom>
          <a:solidFill>
            <a:srgbClr val="168A8A"/>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0" name="Oval 9"/>
          <p:cNvSpPr/>
          <p:nvPr/>
        </p:nvSpPr>
        <p:spPr>
          <a:xfrm>
            <a:off x="544483" y="1589147"/>
            <a:ext cx="249555" cy="249555"/>
          </a:xfrm>
          <a:prstGeom prst="ellipse">
            <a:avLst/>
          </a:prstGeom>
          <a:solidFill>
            <a:srgbClr val="DFF2F1"/>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1" name="TextBox 10"/>
          <p:cNvSpPr txBox="1"/>
          <p:nvPr/>
        </p:nvSpPr>
        <p:spPr>
          <a:xfrm>
            <a:off x="544483" y="1589147"/>
            <a:ext cx="249555" cy="313553"/>
          </a:xfrm>
          <a:prstGeom prst="rect">
            <a:avLst/>
          </a:prstGeom>
          <a:noFill/>
        </p:spPr>
        <p:txBody>
          <a:bodyPr wrap="square" lIns="0" tIns="0" rIns="0" bIns="0" anchor="ctr">
            <a:spAutoFit/>
          </a:bodyPr>
          <a:lstStyle/>
          <a:p>
            <a:pPr algn="ctr">
              <a:spcBef>
                <a:spcPts val="0"/>
              </a:spcBef>
              <a:spcAft>
                <a:spcPts val="0"/>
              </a:spcAft>
              <a:defRPr sz="875" b="1" i="0">
                <a:solidFill>
                  <a:srgbClr val="0D6E73"/>
                </a:solidFill>
                <a:latin typeface="Aptos"/>
              </a:defRPr>
            </a:pPr>
            <a:r>
              <a:rPr sz="875" b="1" i="0" u="none">
                <a:solidFill>
                  <a:srgbClr val="0D6E73"/>
                </a:solidFill>
                <a:latin typeface="Aptos"/>
              </a:rPr>
              <a:t>1</a:t>
            </a:r>
          </a:p>
        </p:txBody>
      </p:sp>
      <p:sp>
        <p:nvSpPr>
          <p:cNvPr id="12" name="TextBox 11"/>
          <p:cNvSpPr txBox="1"/>
          <p:nvPr/>
        </p:nvSpPr>
        <p:spPr>
          <a:xfrm>
            <a:off x="862099" y="1567769"/>
            <a:ext cx="6374999" cy="734001"/>
          </a:xfrm>
          <a:prstGeom prst="rect">
            <a:avLst/>
          </a:prstGeom>
          <a:noFill/>
        </p:spPr>
        <p:txBody>
          <a:bodyPr wrap="square" lIns="0" tIns="0" rIns="0" bIns="0" anchor="t">
            <a:spAutoFit/>
          </a:bodyPr>
          <a:lstStyle/>
          <a:p>
            <a:pPr>
              <a:spcBef>
                <a:spcPts val="0"/>
              </a:spcBef>
              <a:spcAft>
                <a:spcPts val="0"/>
              </a:spcAft>
            </a:pPr>
            <a:r>
              <a:rPr sz="1125" b="0" i="0" u="none">
                <a:solidFill>
                  <a:srgbClr val="233547"/>
                </a:solidFill>
                <a:latin typeface="Aptos"/>
              </a:rPr>
              <a:t>Bansal, N., Karlsen, S., Sashidharan, S.P., Cohen, R., Chew-Graham, C.A. and Malpass, A. (2022) ‘Understanding ethnic inequalities in mental healthcare in the UK: a meta-ethnography’, PLOS Medicine, 19(12), e1004139. Available at: </a:t>
            </a:r>
            <a:r>
              <a:rPr sz="1125" b="0" i="0" u="sng">
                <a:solidFill>
                  <a:srgbClr val="0D6E73"/>
                </a:solidFill>
                <a:latin typeface="Aptos"/>
                <a:hlinkClick r:id="rId2"/>
              </a:rPr>
              <a:t>https://doi.org/10.1371/journal.pmed.1004139</a:t>
            </a:r>
            <a:r>
              <a:rPr sz="1125" b="0" i="0" u="none">
                <a:solidFill>
                  <a:srgbClr val="233547"/>
                </a:solidFill>
                <a:latin typeface="Aptos"/>
              </a:rPr>
              <a:t> (Accessed: 9 October 2026).</a:t>
            </a:r>
          </a:p>
        </p:txBody>
      </p:sp>
      <p:sp>
        <p:nvSpPr>
          <p:cNvPr id="13" name="Rectangle 12"/>
          <p:cNvSpPr/>
          <p:nvPr/>
        </p:nvSpPr>
        <p:spPr>
          <a:xfrm>
            <a:off x="862099" y="2411781"/>
            <a:ext cx="6374999" cy="11401"/>
          </a:xfrm>
          <a:prstGeom prst="rect">
            <a:avLst/>
          </a:prstGeom>
          <a:solidFill>
            <a:srgbClr val="EAF0F4"/>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4" name="Oval 13"/>
          <p:cNvSpPr/>
          <p:nvPr/>
        </p:nvSpPr>
        <p:spPr>
          <a:xfrm>
            <a:off x="544483" y="2543171"/>
            <a:ext cx="249555" cy="249555"/>
          </a:xfrm>
          <a:prstGeom prst="ellipse">
            <a:avLst/>
          </a:prstGeom>
          <a:solidFill>
            <a:srgbClr val="DFF2F1"/>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5" name="TextBox 14"/>
          <p:cNvSpPr txBox="1"/>
          <p:nvPr/>
        </p:nvSpPr>
        <p:spPr>
          <a:xfrm>
            <a:off x="544483" y="2543171"/>
            <a:ext cx="249555" cy="313553"/>
          </a:xfrm>
          <a:prstGeom prst="rect">
            <a:avLst/>
          </a:prstGeom>
          <a:noFill/>
        </p:spPr>
        <p:txBody>
          <a:bodyPr wrap="square" lIns="0" tIns="0" rIns="0" bIns="0" anchor="ctr">
            <a:spAutoFit/>
          </a:bodyPr>
          <a:lstStyle/>
          <a:p>
            <a:pPr algn="ctr">
              <a:spcBef>
                <a:spcPts val="0"/>
              </a:spcBef>
              <a:spcAft>
                <a:spcPts val="0"/>
              </a:spcAft>
              <a:defRPr sz="875" b="1" i="0">
                <a:solidFill>
                  <a:srgbClr val="0D6E73"/>
                </a:solidFill>
                <a:latin typeface="Aptos"/>
              </a:defRPr>
            </a:pPr>
            <a:r>
              <a:rPr sz="875" b="1" i="0" u="none">
                <a:solidFill>
                  <a:srgbClr val="0D6E73"/>
                </a:solidFill>
                <a:latin typeface="Aptos"/>
              </a:rPr>
              <a:t>2</a:t>
            </a:r>
          </a:p>
        </p:txBody>
      </p:sp>
      <p:sp>
        <p:nvSpPr>
          <p:cNvPr id="16" name="TextBox 15"/>
          <p:cNvSpPr txBox="1"/>
          <p:nvPr/>
        </p:nvSpPr>
        <p:spPr>
          <a:xfrm>
            <a:off x="862099" y="2521792"/>
            <a:ext cx="6374999" cy="734001"/>
          </a:xfrm>
          <a:prstGeom prst="rect">
            <a:avLst/>
          </a:prstGeom>
          <a:noFill/>
        </p:spPr>
        <p:txBody>
          <a:bodyPr wrap="square" lIns="0" tIns="0" rIns="0" bIns="0" anchor="t">
            <a:spAutoFit/>
          </a:bodyPr>
          <a:lstStyle/>
          <a:p>
            <a:pPr>
              <a:spcBef>
                <a:spcPts val="0"/>
              </a:spcBef>
              <a:spcAft>
                <a:spcPts val="0"/>
              </a:spcAft>
            </a:pPr>
            <a:r>
              <a:rPr sz="1125" b="0" i="0" u="none">
                <a:solidFill>
                  <a:srgbClr val="233547"/>
                </a:solidFill>
                <a:latin typeface="Aptos"/>
              </a:rPr>
              <a:t>Bassey, A. and Zaka, R. (2024) ‘Barriers to mental health service utilization among African immigrants in the United Kingdom: a systematic review’, Public Health Challenges, 3(2), e181. Available at: </a:t>
            </a:r>
            <a:r>
              <a:rPr sz="1125" b="0" i="0" u="sng">
                <a:solidFill>
                  <a:srgbClr val="0D6E73"/>
                </a:solidFill>
                <a:latin typeface="Aptos"/>
                <a:hlinkClick r:id="rId3"/>
              </a:rPr>
              <a:t>https://doi.org/10.1002/puh2.181</a:t>
            </a:r>
            <a:r>
              <a:rPr sz="1125" b="0" i="0" u="none">
                <a:solidFill>
                  <a:srgbClr val="233547"/>
                </a:solidFill>
                <a:latin typeface="Aptos"/>
              </a:rPr>
              <a:t> (Accessed: 9 October 2026).</a:t>
            </a:r>
          </a:p>
        </p:txBody>
      </p:sp>
      <p:sp>
        <p:nvSpPr>
          <p:cNvPr id="17" name="Rectangle 16"/>
          <p:cNvSpPr/>
          <p:nvPr/>
        </p:nvSpPr>
        <p:spPr>
          <a:xfrm>
            <a:off x="862099" y="3365804"/>
            <a:ext cx="6374999" cy="11401"/>
          </a:xfrm>
          <a:prstGeom prst="rect">
            <a:avLst/>
          </a:prstGeom>
          <a:solidFill>
            <a:srgbClr val="EAF0F4"/>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8" name="Oval 17"/>
          <p:cNvSpPr/>
          <p:nvPr/>
        </p:nvSpPr>
        <p:spPr>
          <a:xfrm>
            <a:off x="544483" y="3497194"/>
            <a:ext cx="249555" cy="249555"/>
          </a:xfrm>
          <a:prstGeom prst="ellipse">
            <a:avLst/>
          </a:prstGeom>
          <a:solidFill>
            <a:srgbClr val="DFF2F1"/>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9" name="TextBox 18"/>
          <p:cNvSpPr txBox="1"/>
          <p:nvPr/>
        </p:nvSpPr>
        <p:spPr>
          <a:xfrm>
            <a:off x="544483" y="3497194"/>
            <a:ext cx="249555" cy="313553"/>
          </a:xfrm>
          <a:prstGeom prst="rect">
            <a:avLst/>
          </a:prstGeom>
          <a:noFill/>
        </p:spPr>
        <p:txBody>
          <a:bodyPr wrap="square" lIns="0" tIns="0" rIns="0" bIns="0" anchor="ctr">
            <a:spAutoFit/>
          </a:bodyPr>
          <a:lstStyle/>
          <a:p>
            <a:pPr algn="ctr">
              <a:spcBef>
                <a:spcPts val="0"/>
              </a:spcBef>
              <a:spcAft>
                <a:spcPts val="0"/>
              </a:spcAft>
              <a:defRPr sz="875" b="1" i="0">
                <a:solidFill>
                  <a:srgbClr val="0D6E73"/>
                </a:solidFill>
                <a:latin typeface="Aptos"/>
              </a:defRPr>
            </a:pPr>
            <a:r>
              <a:rPr sz="875" b="1" i="0" u="none">
                <a:solidFill>
                  <a:srgbClr val="0D6E73"/>
                </a:solidFill>
                <a:latin typeface="Aptos"/>
              </a:rPr>
              <a:t>3</a:t>
            </a:r>
          </a:p>
        </p:txBody>
      </p:sp>
      <p:sp>
        <p:nvSpPr>
          <p:cNvPr id="20" name="TextBox 19"/>
          <p:cNvSpPr txBox="1"/>
          <p:nvPr/>
        </p:nvSpPr>
        <p:spPr>
          <a:xfrm>
            <a:off x="862099" y="3475815"/>
            <a:ext cx="6374999" cy="734001"/>
          </a:xfrm>
          <a:prstGeom prst="rect">
            <a:avLst/>
          </a:prstGeom>
          <a:noFill/>
        </p:spPr>
        <p:txBody>
          <a:bodyPr wrap="square" lIns="0" tIns="0" rIns="0" bIns="0" anchor="t">
            <a:spAutoFit/>
          </a:bodyPr>
          <a:lstStyle/>
          <a:p>
            <a:pPr>
              <a:spcBef>
                <a:spcPts val="0"/>
              </a:spcBef>
              <a:spcAft>
                <a:spcPts val="0"/>
              </a:spcAft>
            </a:pPr>
            <a:r>
              <a:rPr sz="1125" b="0" i="0" u="none">
                <a:solidFill>
                  <a:srgbClr val="233547"/>
                </a:solidFill>
                <a:latin typeface="Aptos"/>
              </a:rPr>
              <a:t>Degnan, A. et al. (2022) ‘Engagement with services in Black African and Caribbean people with psychosis: the role of social networks, illness perceptions, internalized stigma, and perceived discrimination’, British Journal of Clinical Psychology, 61(4), pp. 1134–1153. Available at: </a:t>
            </a:r>
            <a:r>
              <a:rPr sz="1125" b="0" i="0" u="sng">
                <a:solidFill>
                  <a:srgbClr val="0D6E73"/>
                </a:solidFill>
                <a:latin typeface="Aptos"/>
                <a:hlinkClick r:id="rId4"/>
              </a:rPr>
              <a:t>https://doi.org/10.1111/bjc.12385</a:t>
            </a:r>
            <a:r>
              <a:rPr sz="1125" b="0" i="0" u="none">
                <a:solidFill>
                  <a:srgbClr val="233547"/>
                </a:solidFill>
                <a:latin typeface="Aptos"/>
              </a:rPr>
              <a:t> (Accessed: 9 October 2026).</a:t>
            </a:r>
          </a:p>
        </p:txBody>
      </p:sp>
      <p:sp>
        <p:nvSpPr>
          <p:cNvPr id="21" name="Rectangle 20"/>
          <p:cNvSpPr/>
          <p:nvPr/>
        </p:nvSpPr>
        <p:spPr>
          <a:xfrm>
            <a:off x="862099" y="4319827"/>
            <a:ext cx="6374999" cy="11401"/>
          </a:xfrm>
          <a:prstGeom prst="rect">
            <a:avLst/>
          </a:prstGeom>
          <a:solidFill>
            <a:srgbClr val="EAF0F4"/>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22" name="Oval 21"/>
          <p:cNvSpPr/>
          <p:nvPr/>
        </p:nvSpPr>
        <p:spPr>
          <a:xfrm>
            <a:off x="544483" y="4451217"/>
            <a:ext cx="249555" cy="249555"/>
          </a:xfrm>
          <a:prstGeom prst="ellipse">
            <a:avLst/>
          </a:prstGeom>
          <a:solidFill>
            <a:srgbClr val="DFF2F1"/>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23" name="TextBox 22"/>
          <p:cNvSpPr txBox="1"/>
          <p:nvPr/>
        </p:nvSpPr>
        <p:spPr>
          <a:xfrm>
            <a:off x="544483" y="4451217"/>
            <a:ext cx="249555" cy="313553"/>
          </a:xfrm>
          <a:prstGeom prst="rect">
            <a:avLst/>
          </a:prstGeom>
          <a:noFill/>
        </p:spPr>
        <p:txBody>
          <a:bodyPr wrap="square" lIns="0" tIns="0" rIns="0" bIns="0" anchor="ctr">
            <a:spAutoFit/>
          </a:bodyPr>
          <a:lstStyle/>
          <a:p>
            <a:pPr algn="ctr">
              <a:spcBef>
                <a:spcPts val="0"/>
              </a:spcBef>
              <a:spcAft>
                <a:spcPts val="0"/>
              </a:spcAft>
              <a:defRPr sz="875" b="1" i="0">
                <a:solidFill>
                  <a:srgbClr val="0D6E73"/>
                </a:solidFill>
                <a:latin typeface="Aptos"/>
              </a:defRPr>
            </a:pPr>
            <a:r>
              <a:rPr sz="875" b="1" i="0" u="none">
                <a:solidFill>
                  <a:srgbClr val="0D6E73"/>
                </a:solidFill>
                <a:latin typeface="Aptos"/>
              </a:rPr>
              <a:t>4</a:t>
            </a:r>
          </a:p>
        </p:txBody>
      </p:sp>
      <p:sp>
        <p:nvSpPr>
          <p:cNvPr id="24" name="TextBox 23"/>
          <p:cNvSpPr txBox="1"/>
          <p:nvPr/>
        </p:nvSpPr>
        <p:spPr>
          <a:xfrm>
            <a:off x="862099" y="4429838"/>
            <a:ext cx="6374999" cy="734001"/>
          </a:xfrm>
          <a:prstGeom prst="rect">
            <a:avLst/>
          </a:prstGeom>
          <a:noFill/>
        </p:spPr>
        <p:txBody>
          <a:bodyPr wrap="square" lIns="0" tIns="0" rIns="0" bIns="0" anchor="t">
            <a:spAutoFit/>
          </a:bodyPr>
          <a:lstStyle/>
          <a:p>
            <a:pPr>
              <a:spcBef>
                <a:spcPts val="0"/>
              </a:spcBef>
              <a:spcAft>
                <a:spcPts val="0"/>
              </a:spcAft>
            </a:pPr>
            <a:r>
              <a:rPr sz="1125" b="0" i="0" u="none">
                <a:solidFill>
                  <a:srgbClr val="233547"/>
                </a:solidFill>
                <a:latin typeface="Aptos"/>
              </a:rPr>
              <a:t>Devonport, T.J. et al. (2023) ‘A systematic review of inequalities in the mental health experiences of Black African, Black Caribbean and Black-mixed UK populations: implications for action’, Journal of Racial and Ethnic Health Disparities, 10, pp. 1669–1681. Available at: </a:t>
            </a:r>
            <a:r>
              <a:rPr sz="1125" b="0" i="0" u="sng">
                <a:solidFill>
                  <a:srgbClr val="0D6E73"/>
                </a:solidFill>
                <a:latin typeface="Aptos"/>
                <a:hlinkClick r:id="rId5"/>
              </a:rPr>
              <a:t>https://doi.org/10.1007/s40615-022-01352-0</a:t>
            </a:r>
            <a:r>
              <a:rPr sz="1125" b="0" i="0" u="none">
                <a:solidFill>
                  <a:srgbClr val="233547"/>
                </a:solidFill>
                <a:latin typeface="Aptos"/>
              </a:rPr>
              <a:t> (Accessed: 9 October 2026).</a:t>
            </a:r>
          </a:p>
        </p:txBody>
      </p:sp>
      <p:sp>
        <p:nvSpPr>
          <p:cNvPr id="25" name="Rectangle 24"/>
          <p:cNvSpPr/>
          <p:nvPr/>
        </p:nvSpPr>
        <p:spPr>
          <a:xfrm>
            <a:off x="862099" y="5273851"/>
            <a:ext cx="6374999" cy="11401"/>
          </a:xfrm>
          <a:prstGeom prst="rect">
            <a:avLst/>
          </a:prstGeom>
          <a:solidFill>
            <a:srgbClr val="EAF0F4"/>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26" name="Oval 25"/>
          <p:cNvSpPr/>
          <p:nvPr/>
        </p:nvSpPr>
        <p:spPr>
          <a:xfrm>
            <a:off x="544483" y="5405240"/>
            <a:ext cx="249555" cy="249555"/>
          </a:xfrm>
          <a:prstGeom prst="ellipse">
            <a:avLst/>
          </a:prstGeom>
          <a:solidFill>
            <a:srgbClr val="DFF2F1"/>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27" name="TextBox 26"/>
          <p:cNvSpPr txBox="1"/>
          <p:nvPr/>
        </p:nvSpPr>
        <p:spPr>
          <a:xfrm>
            <a:off x="544483" y="5405240"/>
            <a:ext cx="249555" cy="313553"/>
          </a:xfrm>
          <a:prstGeom prst="rect">
            <a:avLst/>
          </a:prstGeom>
          <a:noFill/>
        </p:spPr>
        <p:txBody>
          <a:bodyPr wrap="square" lIns="0" tIns="0" rIns="0" bIns="0" anchor="ctr">
            <a:spAutoFit/>
          </a:bodyPr>
          <a:lstStyle/>
          <a:p>
            <a:pPr algn="ctr">
              <a:spcBef>
                <a:spcPts val="0"/>
              </a:spcBef>
              <a:spcAft>
                <a:spcPts val="0"/>
              </a:spcAft>
              <a:defRPr sz="875" b="1" i="0">
                <a:solidFill>
                  <a:srgbClr val="0D6E73"/>
                </a:solidFill>
                <a:latin typeface="Aptos"/>
              </a:defRPr>
            </a:pPr>
            <a:r>
              <a:rPr sz="875" b="1" i="0" u="none">
                <a:solidFill>
                  <a:srgbClr val="0D6E73"/>
                </a:solidFill>
                <a:latin typeface="Aptos"/>
              </a:rPr>
              <a:t>5</a:t>
            </a:r>
          </a:p>
        </p:txBody>
      </p:sp>
      <p:sp>
        <p:nvSpPr>
          <p:cNvPr id="28" name="TextBox 27"/>
          <p:cNvSpPr txBox="1"/>
          <p:nvPr/>
        </p:nvSpPr>
        <p:spPr>
          <a:xfrm>
            <a:off x="862099" y="5383862"/>
            <a:ext cx="6374999" cy="391942"/>
          </a:xfrm>
          <a:prstGeom prst="rect">
            <a:avLst/>
          </a:prstGeom>
          <a:noFill/>
        </p:spPr>
        <p:txBody>
          <a:bodyPr wrap="square" lIns="0" tIns="0" rIns="0" bIns="0" anchor="t">
            <a:spAutoFit/>
          </a:bodyPr>
          <a:lstStyle/>
          <a:p>
            <a:pPr>
              <a:spcBef>
                <a:spcPts val="0"/>
              </a:spcBef>
              <a:spcAft>
                <a:spcPts val="0"/>
              </a:spcAft>
            </a:pPr>
            <a:r>
              <a:rPr sz="1125" b="0" i="0" u="none">
                <a:solidFill>
                  <a:srgbClr val="233547"/>
                </a:solidFill>
                <a:latin typeface="Aptos"/>
              </a:rPr>
              <a:t>Equality Act 2010 (2010) Equality Act 2010, c. 15. Available at: </a:t>
            </a:r>
            <a:r>
              <a:rPr sz="1125" b="0" i="0" u="sng">
                <a:solidFill>
                  <a:srgbClr val="0D6E73"/>
                </a:solidFill>
                <a:latin typeface="Aptos"/>
                <a:hlinkClick r:id="rId6"/>
              </a:rPr>
              <a:t>https://www.legislation.gov.uk/ukpga/2010/15/contents</a:t>
            </a:r>
            <a:r>
              <a:rPr sz="1125" b="0" i="0" u="none">
                <a:solidFill>
                  <a:srgbClr val="233547"/>
                </a:solidFill>
                <a:latin typeface="Aptos"/>
              </a:rPr>
              <a:t> (Accessed: 9 October 2026).</a:t>
            </a:r>
          </a:p>
        </p:txBody>
      </p:sp>
      <p:sp>
        <p:nvSpPr>
          <p:cNvPr id="29" name="Rectangle 28"/>
          <p:cNvSpPr/>
          <p:nvPr/>
        </p:nvSpPr>
        <p:spPr>
          <a:xfrm>
            <a:off x="862099" y="5885815"/>
            <a:ext cx="6374999" cy="11401"/>
          </a:xfrm>
          <a:prstGeom prst="rect">
            <a:avLst/>
          </a:prstGeom>
          <a:solidFill>
            <a:srgbClr val="EAF0F4"/>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30" name="Oval 29"/>
          <p:cNvSpPr/>
          <p:nvPr/>
        </p:nvSpPr>
        <p:spPr>
          <a:xfrm>
            <a:off x="544483" y="6017205"/>
            <a:ext cx="249555" cy="249555"/>
          </a:xfrm>
          <a:prstGeom prst="ellipse">
            <a:avLst/>
          </a:prstGeom>
          <a:solidFill>
            <a:srgbClr val="DFF2F1"/>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31" name="TextBox 30"/>
          <p:cNvSpPr txBox="1"/>
          <p:nvPr/>
        </p:nvSpPr>
        <p:spPr>
          <a:xfrm>
            <a:off x="544483" y="6017205"/>
            <a:ext cx="249555" cy="313553"/>
          </a:xfrm>
          <a:prstGeom prst="rect">
            <a:avLst/>
          </a:prstGeom>
          <a:noFill/>
        </p:spPr>
        <p:txBody>
          <a:bodyPr wrap="square" lIns="0" tIns="0" rIns="0" bIns="0" anchor="ctr">
            <a:spAutoFit/>
          </a:bodyPr>
          <a:lstStyle/>
          <a:p>
            <a:pPr algn="ctr">
              <a:spcBef>
                <a:spcPts val="0"/>
              </a:spcBef>
              <a:spcAft>
                <a:spcPts val="0"/>
              </a:spcAft>
              <a:defRPr sz="875" b="1" i="0">
                <a:solidFill>
                  <a:srgbClr val="0D6E73"/>
                </a:solidFill>
                <a:latin typeface="Aptos"/>
              </a:defRPr>
            </a:pPr>
            <a:r>
              <a:rPr sz="875" b="1" i="0" u="none">
                <a:solidFill>
                  <a:srgbClr val="0D6E73"/>
                </a:solidFill>
                <a:latin typeface="Aptos"/>
              </a:rPr>
              <a:t>6</a:t>
            </a:r>
          </a:p>
        </p:txBody>
      </p:sp>
      <p:sp>
        <p:nvSpPr>
          <p:cNvPr id="32" name="TextBox 31"/>
          <p:cNvSpPr txBox="1"/>
          <p:nvPr/>
        </p:nvSpPr>
        <p:spPr>
          <a:xfrm>
            <a:off x="862099" y="5995826"/>
            <a:ext cx="6374999" cy="1076059"/>
          </a:xfrm>
          <a:prstGeom prst="rect">
            <a:avLst/>
          </a:prstGeom>
          <a:noFill/>
        </p:spPr>
        <p:txBody>
          <a:bodyPr wrap="square" lIns="0" tIns="0" rIns="0" bIns="0" anchor="t">
            <a:spAutoFit/>
          </a:bodyPr>
          <a:lstStyle/>
          <a:p>
            <a:pPr>
              <a:spcBef>
                <a:spcPts val="0"/>
              </a:spcBef>
              <a:spcAft>
                <a:spcPts val="0"/>
              </a:spcAft>
            </a:pPr>
            <a:r>
              <a:rPr sz="1125" b="0" i="0" u="none">
                <a:solidFill>
                  <a:srgbClr val="233547"/>
                </a:solidFill>
                <a:latin typeface="Aptos"/>
              </a:rPr>
              <a:t>Health Research Authority (2014) Pathways, barriers and facilitators to accessing psychological therapy in Black African communities in the UK. Research summary. Available at: </a:t>
            </a:r>
            <a:r>
              <a:rPr sz="1125" b="0" i="0" u="sng">
                <a:solidFill>
                  <a:srgbClr val="0D6E73"/>
                </a:solidFill>
                <a:latin typeface="Aptos"/>
                <a:hlinkClick r:id="rId7"/>
              </a:rPr>
              <a:t>https://www.hra.nhs.uk/planning-and-improving-research/application-summaries/research-summaries/pathways-to-psychological-therapy-for-black-africans-v1/</a:t>
            </a:r>
            <a:r>
              <a:rPr sz="1125" b="0" i="0" u="none">
                <a:solidFill>
                  <a:srgbClr val="233547"/>
                </a:solidFill>
                <a:latin typeface="Aptos"/>
              </a:rPr>
              <a:t> (Accessed: 9 October 2026).</a:t>
            </a:r>
          </a:p>
        </p:txBody>
      </p:sp>
      <p:sp>
        <p:nvSpPr>
          <p:cNvPr id="33" name="Rectangle 32"/>
          <p:cNvSpPr/>
          <p:nvPr/>
        </p:nvSpPr>
        <p:spPr>
          <a:xfrm>
            <a:off x="862099" y="7181897"/>
            <a:ext cx="6374999" cy="11401"/>
          </a:xfrm>
          <a:prstGeom prst="rect">
            <a:avLst/>
          </a:prstGeom>
          <a:solidFill>
            <a:srgbClr val="EAF0F4"/>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34" name="Oval 33"/>
          <p:cNvSpPr/>
          <p:nvPr/>
        </p:nvSpPr>
        <p:spPr>
          <a:xfrm>
            <a:off x="544483" y="7313287"/>
            <a:ext cx="249555" cy="249555"/>
          </a:xfrm>
          <a:prstGeom prst="ellipse">
            <a:avLst/>
          </a:prstGeom>
          <a:solidFill>
            <a:srgbClr val="DFF2F1"/>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35" name="TextBox 34"/>
          <p:cNvSpPr txBox="1"/>
          <p:nvPr/>
        </p:nvSpPr>
        <p:spPr>
          <a:xfrm>
            <a:off x="544483" y="7313287"/>
            <a:ext cx="249555" cy="313553"/>
          </a:xfrm>
          <a:prstGeom prst="rect">
            <a:avLst/>
          </a:prstGeom>
          <a:noFill/>
        </p:spPr>
        <p:txBody>
          <a:bodyPr wrap="square" lIns="0" tIns="0" rIns="0" bIns="0" anchor="ctr">
            <a:spAutoFit/>
          </a:bodyPr>
          <a:lstStyle/>
          <a:p>
            <a:pPr algn="ctr">
              <a:spcBef>
                <a:spcPts val="0"/>
              </a:spcBef>
              <a:spcAft>
                <a:spcPts val="0"/>
              </a:spcAft>
              <a:defRPr sz="875" b="1" i="0">
                <a:solidFill>
                  <a:srgbClr val="0D6E73"/>
                </a:solidFill>
                <a:latin typeface="Aptos"/>
              </a:defRPr>
            </a:pPr>
            <a:r>
              <a:rPr sz="875" b="1" i="0" u="none">
                <a:solidFill>
                  <a:srgbClr val="0D6E73"/>
                </a:solidFill>
                <a:latin typeface="Aptos"/>
              </a:rPr>
              <a:t>7</a:t>
            </a:r>
          </a:p>
        </p:txBody>
      </p:sp>
      <p:sp>
        <p:nvSpPr>
          <p:cNvPr id="36" name="TextBox 35"/>
          <p:cNvSpPr txBox="1"/>
          <p:nvPr/>
        </p:nvSpPr>
        <p:spPr>
          <a:xfrm>
            <a:off x="862099" y="7291908"/>
            <a:ext cx="6374999" cy="562971"/>
          </a:xfrm>
          <a:prstGeom prst="rect">
            <a:avLst/>
          </a:prstGeom>
          <a:noFill/>
        </p:spPr>
        <p:txBody>
          <a:bodyPr wrap="square" lIns="0" tIns="0" rIns="0" bIns="0" anchor="t">
            <a:spAutoFit/>
          </a:bodyPr>
          <a:lstStyle/>
          <a:p>
            <a:pPr>
              <a:spcBef>
                <a:spcPts val="0"/>
              </a:spcBef>
              <a:spcAft>
                <a:spcPts val="0"/>
              </a:spcAft>
            </a:pPr>
            <a:r>
              <a:rPr sz="1125" b="0" i="0" u="none">
                <a:solidFill>
                  <a:srgbClr val="233547"/>
                </a:solidFill>
                <a:latin typeface="Aptos"/>
              </a:rPr>
              <a:t>Marmot, M. et al. (2020) Health equity in England: the Marmot review 10 years on. London: Institute of Health Equity. Available at: </a:t>
            </a:r>
            <a:r>
              <a:rPr sz="1125" b="0" i="0" u="sng">
                <a:solidFill>
                  <a:srgbClr val="0D6E73"/>
                </a:solidFill>
                <a:latin typeface="Aptos"/>
                <a:hlinkClick r:id="rId8"/>
              </a:rPr>
              <a:t>https://www.health.org.uk/reports-and-analysis/reports/marmot-review-10-years-on</a:t>
            </a:r>
            <a:r>
              <a:rPr sz="1125" b="0" i="0" u="none">
                <a:solidFill>
                  <a:srgbClr val="233547"/>
                </a:solidFill>
                <a:latin typeface="Aptos"/>
              </a:rPr>
              <a:t> (Accessed: 9 October 2026).</a:t>
            </a:r>
          </a:p>
        </p:txBody>
      </p:sp>
      <p:sp>
        <p:nvSpPr>
          <p:cNvPr id="37" name="Rectangle 36"/>
          <p:cNvSpPr/>
          <p:nvPr/>
        </p:nvSpPr>
        <p:spPr>
          <a:xfrm>
            <a:off x="862099" y="7964891"/>
            <a:ext cx="6374999" cy="11401"/>
          </a:xfrm>
          <a:prstGeom prst="rect">
            <a:avLst/>
          </a:prstGeom>
          <a:solidFill>
            <a:srgbClr val="EAF0F4"/>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38" name="Oval 37"/>
          <p:cNvSpPr/>
          <p:nvPr/>
        </p:nvSpPr>
        <p:spPr>
          <a:xfrm>
            <a:off x="544483" y="8096281"/>
            <a:ext cx="249555" cy="249555"/>
          </a:xfrm>
          <a:prstGeom prst="ellipse">
            <a:avLst/>
          </a:prstGeom>
          <a:solidFill>
            <a:srgbClr val="DFF2F1"/>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39" name="TextBox 38"/>
          <p:cNvSpPr txBox="1"/>
          <p:nvPr/>
        </p:nvSpPr>
        <p:spPr>
          <a:xfrm>
            <a:off x="544483" y="8096281"/>
            <a:ext cx="249555" cy="313553"/>
          </a:xfrm>
          <a:prstGeom prst="rect">
            <a:avLst/>
          </a:prstGeom>
          <a:noFill/>
        </p:spPr>
        <p:txBody>
          <a:bodyPr wrap="square" lIns="0" tIns="0" rIns="0" bIns="0" anchor="ctr">
            <a:spAutoFit/>
          </a:bodyPr>
          <a:lstStyle/>
          <a:p>
            <a:pPr algn="ctr">
              <a:spcBef>
                <a:spcPts val="0"/>
              </a:spcBef>
              <a:spcAft>
                <a:spcPts val="0"/>
              </a:spcAft>
              <a:defRPr sz="875" b="1" i="0">
                <a:solidFill>
                  <a:srgbClr val="0D6E73"/>
                </a:solidFill>
                <a:latin typeface="Aptos"/>
              </a:defRPr>
            </a:pPr>
            <a:r>
              <a:rPr sz="875" b="1" i="0" u="none">
                <a:solidFill>
                  <a:srgbClr val="0D6E73"/>
                </a:solidFill>
                <a:latin typeface="Aptos"/>
              </a:rPr>
              <a:t>8</a:t>
            </a:r>
          </a:p>
        </p:txBody>
      </p:sp>
      <p:sp>
        <p:nvSpPr>
          <p:cNvPr id="40" name="TextBox 39"/>
          <p:cNvSpPr txBox="1"/>
          <p:nvPr/>
        </p:nvSpPr>
        <p:spPr>
          <a:xfrm>
            <a:off x="862099" y="8074902"/>
            <a:ext cx="6374999" cy="562971"/>
          </a:xfrm>
          <a:prstGeom prst="rect">
            <a:avLst/>
          </a:prstGeom>
          <a:noFill/>
        </p:spPr>
        <p:txBody>
          <a:bodyPr wrap="square" lIns="0" tIns="0" rIns="0" bIns="0" anchor="t">
            <a:spAutoFit/>
          </a:bodyPr>
          <a:lstStyle/>
          <a:p>
            <a:pPr>
              <a:spcBef>
                <a:spcPts val="0"/>
              </a:spcBef>
              <a:spcAft>
                <a:spcPts val="0"/>
              </a:spcAft>
            </a:pPr>
            <a:r>
              <a:rPr sz="1125" b="0" i="0" u="none">
                <a:solidFill>
                  <a:srgbClr val="233547"/>
                </a:solidFill>
                <a:latin typeface="Aptos"/>
              </a:rPr>
              <a:t>Mental Health Foundation (2026) The state of mental health inequality in the UK. The Foundation Reports, June. Available at: </a:t>
            </a:r>
            <a:r>
              <a:rPr sz="1125" b="0" i="0" u="sng">
                <a:solidFill>
                  <a:srgbClr val="0D6E73"/>
                </a:solidFill>
                <a:latin typeface="Aptos"/>
                <a:hlinkClick r:id="rId9"/>
              </a:rPr>
              <a:t>https://reports.mentalhealth.org.uk/foundation-reports/june-2026/report/</a:t>
            </a:r>
            <a:r>
              <a:rPr sz="1125" b="0" i="0" u="none">
                <a:solidFill>
                  <a:srgbClr val="233547"/>
                </a:solidFill>
                <a:latin typeface="Aptos"/>
              </a:rPr>
              <a:t> (Accessed: 9 October 2026).</a:t>
            </a:r>
          </a:p>
        </p:txBody>
      </p:sp>
      <p:sp>
        <p:nvSpPr>
          <p:cNvPr id="41" name="Rectangle 40"/>
          <p:cNvSpPr/>
          <p:nvPr/>
        </p:nvSpPr>
        <p:spPr>
          <a:xfrm>
            <a:off x="862099" y="8747885"/>
            <a:ext cx="6374999" cy="11401"/>
          </a:xfrm>
          <a:prstGeom prst="rect">
            <a:avLst/>
          </a:prstGeom>
          <a:solidFill>
            <a:srgbClr val="EAF0F4"/>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42" name="Oval 41"/>
          <p:cNvSpPr/>
          <p:nvPr/>
        </p:nvSpPr>
        <p:spPr>
          <a:xfrm>
            <a:off x="544483" y="8879275"/>
            <a:ext cx="249555" cy="249555"/>
          </a:xfrm>
          <a:prstGeom prst="ellipse">
            <a:avLst/>
          </a:prstGeom>
          <a:solidFill>
            <a:srgbClr val="DFF2F1"/>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43" name="TextBox 42"/>
          <p:cNvSpPr txBox="1"/>
          <p:nvPr/>
        </p:nvSpPr>
        <p:spPr>
          <a:xfrm>
            <a:off x="544483" y="8879275"/>
            <a:ext cx="249555" cy="313553"/>
          </a:xfrm>
          <a:prstGeom prst="rect">
            <a:avLst/>
          </a:prstGeom>
          <a:noFill/>
        </p:spPr>
        <p:txBody>
          <a:bodyPr wrap="square" lIns="0" tIns="0" rIns="0" bIns="0" anchor="ctr">
            <a:spAutoFit/>
          </a:bodyPr>
          <a:lstStyle/>
          <a:p>
            <a:pPr algn="ctr">
              <a:spcBef>
                <a:spcPts val="0"/>
              </a:spcBef>
              <a:spcAft>
                <a:spcPts val="0"/>
              </a:spcAft>
              <a:defRPr sz="875" b="1" i="0">
                <a:solidFill>
                  <a:srgbClr val="0D6E73"/>
                </a:solidFill>
                <a:latin typeface="Aptos"/>
              </a:defRPr>
            </a:pPr>
            <a:r>
              <a:rPr sz="875" b="1" i="0" u="none">
                <a:solidFill>
                  <a:srgbClr val="0D6E73"/>
                </a:solidFill>
                <a:latin typeface="Aptos"/>
              </a:rPr>
              <a:t>9</a:t>
            </a:r>
          </a:p>
        </p:txBody>
      </p:sp>
      <p:sp>
        <p:nvSpPr>
          <p:cNvPr id="44" name="TextBox 43"/>
          <p:cNvSpPr txBox="1"/>
          <p:nvPr/>
        </p:nvSpPr>
        <p:spPr>
          <a:xfrm>
            <a:off x="862099" y="8857896"/>
            <a:ext cx="6374999" cy="1076059"/>
          </a:xfrm>
          <a:prstGeom prst="rect">
            <a:avLst/>
          </a:prstGeom>
          <a:noFill/>
        </p:spPr>
        <p:txBody>
          <a:bodyPr wrap="square" lIns="0" tIns="0" rIns="0" bIns="0" anchor="t">
            <a:spAutoFit/>
          </a:bodyPr>
          <a:lstStyle/>
          <a:p>
            <a:pPr>
              <a:spcBef>
                <a:spcPts val="0"/>
              </a:spcBef>
              <a:spcAft>
                <a:spcPts val="0"/>
              </a:spcAft>
            </a:pPr>
            <a:r>
              <a:rPr sz="1125" b="0" i="0" u="none">
                <a:solidFill>
                  <a:srgbClr val="233547"/>
                </a:solidFill>
                <a:latin typeface="Aptos"/>
              </a:rPr>
              <a:t>Morris, S., Hill, S., Brugha, T. and McManus, S. (eds.) (2025) Adult psychiatric morbidity survey: survey of mental health and wellbeing, England, 2023/4. NHS England Digital. Available at: </a:t>
            </a:r>
            <a:r>
              <a:rPr sz="1125" b="0" i="0" u="sng">
                <a:solidFill>
                  <a:srgbClr val="0D6E73"/>
                </a:solidFill>
                <a:latin typeface="Aptos"/>
                <a:hlinkClick r:id="rId10"/>
              </a:rPr>
              <a:t>https://digital.nhs.uk/data-and-information/publications/statistical/adult-psychiatric-morbidity-survey/survey-of-mental-health-and-wellbeing-england-2023-24</a:t>
            </a:r>
            <a:r>
              <a:rPr sz="1125" b="0" i="0" u="none">
                <a:solidFill>
                  <a:srgbClr val="233547"/>
                </a:solidFill>
                <a:latin typeface="Aptos"/>
              </a:rPr>
              <a:t> (Accessed: 9 October 2026).</a:t>
            </a:r>
          </a:p>
        </p:txBody>
      </p:sp>
      <p:sp>
        <p:nvSpPr>
          <p:cNvPr id="45" name="Oval 44"/>
          <p:cNvSpPr/>
          <p:nvPr/>
        </p:nvSpPr>
        <p:spPr>
          <a:xfrm>
            <a:off x="7895017" y="1589147"/>
            <a:ext cx="249555" cy="249555"/>
          </a:xfrm>
          <a:prstGeom prst="ellipse">
            <a:avLst/>
          </a:prstGeom>
          <a:solidFill>
            <a:srgbClr val="DFF2F1"/>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46" name="TextBox 45"/>
          <p:cNvSpPr txBox="1"/>
          <p:nvPr/>
        </p:nvSpPr>
        <p:spPr>
          <a:xfrm>
            <a:off x="7895017" y="1589147"/>
            <a:ext cx="249555" cy="313553"/>
          </a:xfrm>
          <a:prstGeom prst="rect">
            <a:avLst/>
          </a:prstGeom>
          <a:noFill/>
        </p:spPr>
        <p:txBody>
          <a:bodyPr wrap="square" lIns="0" tIns="0" rIns="0" bIns="0" anchor="ctr">
            <a:spAutoFit/>
          </a:bodyPr>
          <a:lstStyle/>
          <a:p>
            <a:pPr algn="ctr">
              <a:spcBef>
                <a:spcPts val="0"/>
              </a:spcBef>
              <a:spcAft>
                <a:spcPts val="0"/>
              </a:spcAft>
              <a:defRPr sz="875" b="1" i="0">
                <a:solidFill>
                  <a:srgbClr val="0D6E73"/>
                </a:solidFill>
                <a:latin typeface="Aptos"/>
              </a:defRPr>
            </a:pPr>
            <a:r>
              <a:rPr sz="875" b="1" i="0" u="none">
                <a:solidFill>
                  <a:srgbClr val="0D6E73"/>
                </a:solidFill>
                <a:latin typeface="Aptos"/>
              </a:rPr>
              <a:t>10</a:t>
            </a:r>
          </a:p>
        </p:txBody>
      </p:sp>
      <p:sp>
        <p:nvSpPr>
          <p:cNvPr id="47" name="TextBox 46"/>
          <p:cNvSpPr txBox="1"/>
          <p:nvPr/>
        </p:nvSpPr>
        <p:spPr>
          <a:xfrm>
            <a:off x="8212632" y="1567769"/>
            <a:ext cx="6374999" cy="562971"/>
          </a:xfrm>
          <a:prstGeom prst="rect">
            <a:avLst/>
          </a:prstGeom>
          <a:noFill/>
        </p:spPr>
        <p:txBody>
          <a:bodyPr wrap="square" lIns="0" tIns="0" rIns="0" bIns="0" anchor="t">
            <a:spAutoFit/>
          </a:bodyPr>
          <a:lstStyle/>
          <a:p>
            <a:pPr>
              <a:spcBef>
                <a:spcPts val="0"/>
              </a:spcBef>
              <a:spcAft>
                <a:spcPts val="0"/>
              </a:spcAft>
            </a:pPr>
            <a:r>
              <a:rPr sz="1125" b="0" i="0" u="none">
                <a:solidFill>
                  <a:srgbClr val="233547"/>
                </a:solidFill>
                <a:latin typeface="Aptos"/>
              </a:rPr>
              <a:t>NHS England (2020) Advancing mental health equalities strategy. Available at: </a:t>
            </a:r>
            <a:r>
              <a:rPr sz="1125" b="0" i="0" u="sng">
                <a:solidFill>
                  <a:srgbClr val="0D6E73"/>
                </a:solidFill>
                <a:latin typeface="Aptos"/>
                <a:hlinkClick r:id="rId11"/>
              </a:rPr>
              <a:t>https://www.england.nhs.uk/publication/advancing-mental-health-equalities-strategy/</a:t>
            </a:r>
            <a:r>
              <a:rPr sz="1125" b="0" i="0" u="none">
                <a:solidFill>
                  <a:srgbClr val="233547"/>
                </a:solidFill>
                <a:latin typeface="Aptos"/>
              </a:rPr>
              <a:t> (Accessed: 9 October 2026).</a:t>
            </a:r>
          </a:p>
        </p:txBody>
      </p:sp>
      <p:sp>
        <p:nvSpPr>
          <p:cNvPr id="48" name="Rectangle 47"/>
          <p:cNvSpPr/>
          <p:nvPr/>
        </p:nvSpPr>
        <p:spPr>
          <a:xfrm>
            <a:off x="8212632" y="2296680"/>
            <a:ext cx="6374999" cy="11401"/>
          </a:xfrm>
          <a:prstGeom prst="rect">
            <a:avLst/>
          </a:prstGeom>
          <a:solidFill>
            <a:srgbClr val="EAF0F4"/>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49" name="Oval 48"/>
          <p:cNvSpPr/>
          <p:nvPr/>
        </p:nvSpPr>
        <p:spPr>
          <a:xfrm>
            <a:off x="7895017" y="2483998"/>
            <a:ext cx="249555" cy="249555"/>
          </a:xfrm>
          <a:prstGeom prst="ellipse">
            <a:avLst/>
          </a:prstGeom>
          <a:solidFill>
            <a:srgbClr val="DFF2F1"/>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50" name="TextBox 49"/>
          <p:cNvSpPr txBox="1"/>
          <p:nvPr/>
        </p:nvSpPr>
        <p:spPr>
          <a:xfrm>
            <a:off x="7895017" y="2483998"/>
            <a:ext cx="249555" cy="313553"/>
          </a:xfrm>
          <a:prstGeom prst="rect">
            <a:avLst/>
          </a:prstGeom>
          <a:noFill/>
        </p:spPr>
        <p:txBody>
          <a:bodyPr wrap="square" lIns="0" tIns="0" rIns="0" bIns="0" anchor="ctr">
            <a:spAutoFit/>
          </a:bodyPr>
          <a:lstStyle/>
          <a:p>
            <a:pPr algn="ctr">
              <a:spcBef>
                <a:spcPts val="0"/>
              </a:spcBef>
              <a:spcAft>
                <a:spcPts val="0"/>
              </a:spcAft>
              <a:defRPr sz="875" b="1" i="0">
                <a:solidFill>
                  <a:srgbClr val="0D6E73"/>
                </a:solidFill>
                <a:latin typeface="Aptos"/>
              </a:defRPr>
            </a:pPr>
            <a:r>
              <a:rPr sz="875" b="1" i="0" u="none">
                <a:solidFill>
                  <a:srgbClr val="0D6E73"/>
                </a:solidFill>
                <a:latin typeface="Aptos"/>
              </a:rPr>
              <a:t>11</a:t>
            </a:r>
          </a:p>
        </p:txBody>
      </p:sp>
      <p:sp>
        <p:nvSpPr>
          <p:cNvPr id="51" name="TextBox 50"/>
          <p:cNvSpPr txBox="1"/>
          <p:nvPr/>
        </p:nvSpPr>
        <p:spPr>
          <a:xfrm>
            <a:off x="8212632" y="2462619"/>
            <a:ext cx="6374999" cy="562971"/>
          </a:xfrm>
          <a:prstGeom prst="rect">
            <a:avLst/>
          </a:prstGeom>
          <a:noFill/>
        </p:spPr>
        <p:txBody>
          <a:bodyPr wrap="square" lIns="0" tIns="0" rIns="0" bIns="0" anchor="t">
            <a:spAutoFit/>
          </a:bodyPr>
          <a:lstStyle/>
          <a:p>
            <a:pPr>
              <a:spcBef>
                <a:spcPts val="0"/>
              </a:spcBef>
              <a:spcAft>
                <a:spcPts val="0"/>
              </a:spcAft>
            </a:pPr>
            <a:r>
              <a:rPr sz="1125" b="0" i="0" u="none">
                <a:solidFill>
                  <a:srgbClr val="233547"/>
                </a:solidFill>
                <a:latin typeface="Aptos"/>
              </a:rPr>
              <a:t>NHS England (2025) Advancing mental health equalities in NHS Talking Therapies for anxiety and depression. Available at: </a:t>
            </a:r>
            <a:r>
              <a:rPr sz="1125" b="0" i="0" u="sng">
                <a:solidFill>
                  <a:srgbClr val="0D6E73"/>
                </a:solidFill>
                <a:latin typeface="Aptos"/>
                <a:hlinkClick r:id="rId12"/>
              </a:rPr>
              <a:t>https://www.england.nhs.uk/mental-health/adults/nhs-talking-therapies/advancing-mental-health-equalities/</a:t>
            </a:r>
            <a:r>
              <a:rPr sz="1125" b="0" i="0" u="none">
                <a:solidFill>
                  <a:srgbClr val="233547"/>
                </a:solidFill>
                <a:latin typeface="Aptos"/>
              </a:rPr>
              <a:t> (Accessed: 9 October 2026).</a:t>
            </a:r>
          </a:p>
        </p:txBody>
      </p:sp>
      <p:sp>
        <p:nvSpPr>
          <p:cNvPr id="52" name="Rectangle 51"/>
          <p:cNvSpPr/>
          <p:nvPr/>
        </p:nvSpPr>
        <p:spPr>
          <a:xfrm>
            <a:off x="8212632" y="3191530"/>
            <a:ext cx="6374999" cy="11401"/>
          </a:xfrm>
          <a:prstGeom prst="rect">
            <a:avLst/>
          </a:prstGeom>
          <a:solidFill>
            <a:srgbClr val="EAF0F4"/>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53" name="Oval 52"/>
          <p:cNvSpPr/>
          <p:nvPr/>
        </p:nvSpPr>
        <p:spPr>
          <a:xfrm>
            <a:off x="7895017" y="3378848"/>
            <a:ext cx="249555" cy="249555"/>
          </a:xfrm>
          <a:prstGeom prst="ellipse">
            <a:avLst/>
          </a:prstGeom>
          <a:solidFill>
            <a:srgbClr val="DFF2F1"/>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54" name="TextBox 53"/>
          <p:cNvSpPr txBox="1"/>
          <p:nvPr/>
        </p:nvSpPr>
        <p:spPr>
          <a:xfrm>
            <a:off x="7895017" y="3378848"/>
            <a:ext cx="249555" cy="313553"/>
          </a:xfrm>
          <a:prstGeom prst="rect">
            <a:avLst/>
          </a:prstGeom>
          <a:noFill/>
        </p:spPr>
        <p:txBody>
          <a:bodyPr wrap="square" lIns="0" tIns="0" rIns="0" bIns="0" anchor="ctr">
            <a:spAutoFit/>
          </a:bodyPr>
          <a:lstStyle/>
          <a:p>
            <a:pPr algn="ctr">
              <a:spcBef>
                <a:spcPts val="0"/>
              </a:spcBef>
              <a:spcAft>
                <a:spcPts val="0"/>
              </a:spcAft>
              <a:defRPr sz="875" b="1" i="0">
                <a:solidFill>
                  <a:srgbClr val="0D6E73"/>
                </a:solidFill>
                <a:latin typeface="Aptos"/>
              </a:defRPr>
            </a:pPr>
            <a:r>
              <a:rPr sz="875" b="1" i="0" u="none">
                <a:solidFill>
                  <a:srgbClr val="0D6E73"/>
                </a:solidFill>
                <a:latin typeface="Aptos"/>
              </a:rPr>
              <a:t>12</a:t>
            </a:r>
          </a:p>
        </p:txBody>
      </p:sp>
      <p:sp>
        <p:nvSpPr>
          <p:cNvPr id="55" name="TextBox 54"/>
          <p:cNvSpPr txBox="1"/>
          <p:nvPr/>
        </p:nvSpPr>
        <p:spPr>
          <a:xfrm>
            <a:off x="8212632" y="3357469"/>
            <a:ext cx="6374999" cy="1076059"/>
          </a:xfrm>
          <a:prstGeom prst="rect">
            <a:avLst/>
          </a:prstGeom>
          <a:noFill/>
        </p:spPr>
        <p:txBody>
          <a:bodyPr wrap="square" lIns="0" tIns="0" rIns="0" bIns="0" anchor="t">
            <a:spAutoFit/>
          </a:bodyPr>
          <a:lstStyle/>
          <a:p>
            <a:pPr>
              <a:spcBef>
                <a:spcPts val="0"/>
              </a:spcBef>
              <a:spcAft>
                <a:spcPts val="0"/>
              </a:spcAft>
            </a:pPr>
            <a:r>
              <a:rPr sz="1125" b="0" i="0" u="none">
                <a:solidFill>
                  <a:srgbClr val="233547"/>
                </a:solidFill>
                <a:latin typeface="Aptos"/>
              </a:rPr>
              <a:t>NHS England Digital (2024a) Mental Health Act statistics, annual figures, 2023–24: detentions—differences between groups of people. Available at: </a:t>
            </a:r>
            <a:r>
              <a:rPr sz="1125" b="0" i="0" u="sng">
                <a:solidFill>
                  <a:srgbClr val="0D6E73"/>
                </a:solidFill>
                <a:latin typeface="Aptos"/>
                <a:hlinkClick r:id="rId13"/>
              </a:rPr>
              <a:t>https://digital.nhs.uk/data-and-information/publications/statistical/mental-health-act-statistics-annual-figures/2023-24-annual-figures/detentions-differences-between-groups-of-people</a:t>
            </a:r>
            <a:r>
              <a:rPr sz="1125" b="0" i="0" u="none">
                <a:solidFill>
                  <a:srgbClr val="233547"/>
                </a:solidFill>
                <a:latin typeface="Aptos"/>
              </a:rPr>
              <a:t> (Accessed: 9 October 2026).</a:t>
            </a:r>
          </a:p>
        </p:txBody>
      </p:sp>
      <p:sp>
        <p:nvSpPr>
          <p:cNvPr id="56" name="Rectangle 55"/>
          <p:cNvSpPr/>
          <p:nvPr/>
        </p:nvSpPr>
        <p:spPr>
          <a:xfrm>
            <a:off x="8212632" y="4599468"/>
            <a:ext cx="6374999" cy="11401"/>
          </a:xfrm>
          <a:prstGeom prst="rect">
            <a:avLst/>
          </a:prstGeom>
          <a:solidFill>
            <a:srgbClr val="EAF0F4"/>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57" name="Oval 56"/>
          <p:cNvSpPr/>
          <p:nvPr/>
        </p:nvSpPr>
        <p:spPr>
          <a:xfrm>
            <a:off x="7895017" y="4786786"/>
            <a:ext cx="249555" cy="249555"/>
          </a:xfrm>
          <a:prstGeom prst="ellipse">
            <a:avLst/>
          </a:prstGeom>
          <a:solidFill>
            <a:srgbClr val="DFF2F1"/>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58" name="TextBox 57"/>
          <p:cNvSpPr txBox="1"/>
          <p:nvPr/>
        </p:nvSpPr>
        <p:spPr>
          <a:xfrm>
            <a:off x="7895017" y="4786786"/>
            <a:ext cx="249555" cy="313553"/>
          </a:xfrm>
          <a:prstGeom prst="rect">
            <a:avLst/>
          </a:prstGeom>
          <a:noFill/>
        </p:spPr>
        <p:txBody>
          <a:bodyPr wrap="square" lIns="0" tIns="0" rIns="0" bIns="0" anchor="ctr">
            <a:spAutoFit/>
          </a:bodyPr>
          <a:lstStyle/>
          <a:p>
            <a:pPr algn="ctr">
              <a:spcBef>
                <a:spcPts val="0"/>
              </a:spcBef>
              <a:spcAft>
                <a:spcPts val="0"/>
              </a:spcAft>
              <a:defRPr sz="875" b="1" i="0">
                <a:solidFill>
                  <a:srgbClr val="0D6E73"/>
                </a:solidFill>
                <a:latin typeface="Aptos"/>
              </a:defRPr>
            </a:pPr>
            <a:r>
              <a:rPr sz="875" b="1" i="0" u="none">
                <a:solidFill>
                  <a:srgbClr val="0D6E73"/>
                </a:solidFill>
                <a:latin typeface="Aptos"/>
              </a:rPr>
              <a:t>13</a:t>
            </a:r>
          </a:p>
        </p:txBody>
      </p:sp>
      <p:sp>
        <p:nvSpPr>
          <p:cNvPr id="59" name="TextBox 58"/>
          <p:cNvSpPr txBox="1"/>
          <p:nvPr/>
        </p:nvSpPr>
        <p:spPr>
          <a:xfrm>
            <a:off x="8212632" y="4765407"/>
            <a:ext cx="6374999" cy="734001"/>
          </a:xfrm>
          <a:prstGeom prst="rect">
            <a:avLst/>
          </a:prstGeom>
          <a:noFill/>
        </p:spPr>
        <p:txBody>
          <a:bodyPr wrap="square" lIns="0" tIns="0" rIns="0" bIns="0" anchor="t">
            <a:spAutoFit/>
          </a:bodyPr>
          <a:lstStyle/>
          <a:p>
            <a:pPr>
              <a:spcBef>
                <a:spcPts val="0"/>
              </a:spcBef>
              <a:spcAft>
                <a:spcPts val="0"/>
              </a:spcAft>
            </a:pPr>
            <a:r>
              <a:rPr sz="1125" b="0" i="0" u="none">
                <a:solidFill>
                  <a:srgbClr val="233547"/>
                </a:solidFill>
                <a:latin typeface="Aptos"/>
              </a:rPr>
              <a:t>NHS England Digital (2024b) NHS Talking Therapies for anxiety and depression: annual report, 2023–24. Available at: </a:t>
            </a:r>
            <a:r>
              <a:rPr sz="1125" b="0" i="0" u="sng">
                <a:solidFill>
                  <a:srgbClr val="0D6E73"/>
                </a:solidFill>
                <a:latin typeface="Aptos"/>
                <a:hlinkClick r:id="rId14"/>
              </a:rPr>
              <a:t>https://digital.nhs.uk/data-and-information/publications/statistical/nhs-talking-therapies-for-anxiety-and-depression-annual-reports/2023-24</a:t>
            </a:r>
            <a:r>
              <a:rPr sz="1125" b="0" i="0" u="none">
                <a:solidFill>
                  <a:srgbClr val="233547"/>
                </a:solidFill>
                <a:latin typeface="Aptos"/>
              </a:rPr>
              <a:t> (Accessed: 9 October 2026).</a:t>
            </a:r>
          </a:p>
        </p:txBody>
      </p:sp>
      <p:sp>
        <p:nvSpPr>
          <p:cNvPr id="60" name="Rectangle 59"/>
          <p:cNvSpPr/>
          <p:nvPr/>
        </p:nvSpPr>
        <p:spPr>
          <a:xfrm>
            <a:off x="8212632" y="5665348"/>
            <a:ext cx="6374999" cy="11401"/>
          </a:xfrm>
          <a:prstGeom prst="rect">
            <a:avLst/>
          </a:prstGeom>
          <a:solidFill>
            <a:srgbClr val="EAF0F4"/>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61" name="Oval 60"/>
          <p:cNvSpPr/>
          <p:nvPr/>
        </p:nvSpPr>
        <p:spPr>
          <a:xfrm>
            <a:off x="7895017" y="5852665"/>
            <a:ext cx="249555" cy="249555"/>
          </a:xfrm>
          <a:prstGeom prst="ellipse">
            <a:avLst/>
          </a:prstGeom>
          <a:solidFill>
            <a:srgbClr val="DFF2F1"/>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62" name="TextBox 61"/>
          <p:cNvSpPr txBox="1"/>
          <p:nvPr/>
        </p:nvSpPr>
        <p:spPr>
          <a:xfrm>
            <a:off x="7895017" y="5852665"/>
            <a:ext cx="249555" cy="313553"/>
          </a:xfrm>
          <a:prstGeom prst="rect">
            <a:avLst/>
          </a:prstGeom>
          <a:noFill/>
        </p:spPr>
        <p:txBody>
          <a:bodyPr wrap="square" lIns="0" tIns="0" rIns="0" bIns="0" anchor="ctr">
            <a:spAutoFit/>
          </a:bodyPr>
          <a:lstStyle/>
          <a:p>
            <a:pPr algn="ctr">
              <a:spcBef>
                <a:spcPts val="0"/>
              </a:spcBef>
              <a:spcAft>
                <a:spcPts val="0"/>
              </a:spcAft>
              <a:defRPr sz="875" b="1" i="0">
                <a:solidFill>
                  <a:srgbClr val="0D6E73"/>
                </a:solidFill>
                <a:latin typeface="Aptos"/>
              </a:defRPr>
            </a:pPr>
            <a:r>
              <a:rPr sz="875" b="1" i="0" u="none">
                <a:solidFill>
                  <a:srgbClr val="0D6E73"/>
                </a:solidFill>
                <a:latin typeface="Aptos"/>
              </a:rPr>
              <a:t>14</a:t>
            </a:r>
          </a:p>
        </p:txBody>
      </p:sp>
      <p:sp>
        <p:nvSpPr>
          <p:cNvPr id="63" name="TextBox 62"/>
          <p:cNvSpPr txBox="1"/>
          <p:nvPr/>
        </p:nvSpPr>
        <p:spPr>
          <a:xfrm>
            <a:off x="8212632" y="5831287"/>
            <a:ext cx="6374999" cy="734001"/>
          </a:xfrm>
          <a:prstGeom prst="rect">
            <a:avLst/>
          </a:prstGeom>
          <a:noFill/>
        </p:spPr>
        <p:txBody>
          <a:bodyPr wrap="square" lIns="0" tIns="0" rIns="0" bIns="0" anchor="t">
            <a:spAutoFit/>
          </a:bodyPr>
          <a:lstStyle/>
          <a:p>
            <a:pPr>
              <a:spcBef>
                <a:spcPts val="0"/>
              </a:spcBef>
              <a:spcAft>
                <a:spcPts val="0"/>
              </a:spcAft>
            </a:pPr>
            <a:r>
              <a:rPr sz="1125" b="0" i="0" u="none">
                <a:solidFill>
                  <a:srgbClr val="233547"/>
                </a:solidFill>
                <a:latin typeface="Aptos"/>
              </a:rPr>
              <a:t>National Institute for Health and Care Excellence (NICE) (2011) Service user experience in adult mental health: improving the experience of care for people using adult NHS mental health services. Clinical guideline CG136. Available at: </a:t>
            </a:r>
            <a:r>
              <a:rPr sz="1125" b="0" i="0" u="sng">
                <a:solidFill>
                  <a:srgbClr val="0D6E73"/>
                </a:solidFill>
                <a:latin typeface="Aptos"/>
                <a:hlinkClick r:id="rId15"/>
              </a:rPr>
              <a:t>https://www.nice.org.uk/guidance/cg136/chapter/Recommendations</a:t>
            </a:r>
            <a:r>
              <a:rPr sz="1125" b="0" i="0" u="none">
                <a:solidFill>
                  <a:srgbClr val="233547"/>
                </a:solidFill>
                <a:latin typeface="Aptos"/>
              </a:rPr>
              <a:t> (Accessed: 9 October 2026).</a:t>
            </a:r>
          </a:p>
        </p:txBody>
      </p:sp>
      <p:sp>
        <p:nvSpPr>
          <p:cNvPr id="64" name="Rectangle 63"/>
          <p:cNvSpPr/>
          <p:nvPr/>
        </p:nvSpPr>
        <p:spPr>
          <a:xfrm>
            <a:off x="8212632" y="6731227"/>
            <a:ext cx="6374999" cy="11401"/>
          </a:xfrm>
          <a:prstGeom prst="rect">
            <a:avLst/>
          </a:prstGeom>
          <a:solidFill>
            <a:srgbClr val="EAF0F4"/>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65" name="Oval 64"/>
          <p:cNvSpPr/>
          <p:nvPr/>
        </p:nvSpPr>
        <p:spPr>
          <a:xfrm>
            <a:off x="7895017" y="6918545"/>
            <a:ext cx="249555" cy="249555"/>
          </a:xfrm>
          <a:prstGeom prst="ellipse">
            <a:avLst/>
          </a:prstGeom>
          <a:solidFill>
            <a:srgbClr val="DFF2F1"/>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66" name="TextBox 65"/>
          <p:cNvSpPr txBox="1"/>
          <p:nvPr/>
        </p:nvSpPr>
        <p:spPr>
          <a:xfrm>
            <a:off x="7895017" y="6918545"/>
            <a:ext cx="249555" cy="313553"/>
          </a:xfrm>
          <a:prstGeom prst="rect">
            <a:avLst/>
          </a:prstGeom>
          <a:noFill/>
        </p:spPr>
        <p:txBody>
          <a:bodyPr wrap="square" lIns="0" tIns="0" rIns="0" bIns="0" anchor="ctr">
            <a:spAutoFit/>
          </a:bodyPr>
          <a:lstStyle/>
          <a:p>
            <a:pPr algn="ctr">
              <a:spcBef>
                <a:spcPts val="0"/>
              </a:spcBef>
              <a:spcAft>
                <a:spcPts val="0"/>
              </a:spcAft>
              <a:defRPr sz="875" b="1" i="0">
                <a:solidFill>
                  <a:srgbClr val="0D6E73"/>
                </a:solidFill>
                <a:latin typeface="Aptos"/>
              </a:defRPr>
            </a:pPr>
            <a:r>
              <a:rPr sz="875" b="1" i="0" u="none">
                <a:solidFill>
                  <a:srgbClr val="0D6E73"/>
                </a:solidFill>
                <a:latin typeface="Aptos"/>
              </a:rPr>
              <a:t>15</a:t>
            </a:r>
          </a:p>
        </p:txBody>
      </p:sp>
      <p:sp>
        <p:nvSpPr>
          <p:cNvPr id="67" name="TextBox 66"/>
          <p:cNvSpPr txBox="1"/>
          <p:nvPr/>
        </p:nvSpPr>
        <p:spPr>
          <a:xfrm>
            <a:off x="8212632" y="6897166"/>
            <a:ext cx="6374999" cy="734001"/>
          </a:xfrm>
          <a:prstGeom prst="rect">
            <a:avLst/>
          </a:prstGeom>
          <a:noFill/>
        </p:spPr>
        <p:txBody>
          <a:bodyPr wrap="square" lIns="0" tIns="0" rIns="0" bIns="0" anchor="t">
            <a:spAutoFit/>
          </a:bodyPr>
          <a:lstStyle/>
          <a:p>
            <a:pPr>
              <a:spcBef>
                <a:spcPts val="0"/>
              </a:spcBef>
              <a:spcAft>
                <a:spcPts val="0"/>
              </a:spcAft>
            </a:pPr>
            <a:r>
              <a:rPr sz="1125" b="0" i="0" u="none">
                <a:solidFill>
                  <a:srgbClr val="233547"/>
                </a:solidFill>
                <a:latin typeface="Aptos"/>
              </a:rPr>
              <a:t>Office for Health Improvement and Disparities (2024) Detentions under the Mental Health Act: ethnicity facts and figures. Available at: </a:t>
            </a:r>
            <a:r>
              <a:rPr sz="1125" b="0" i="0" u="sng">
                <a:solidFill>
                  <a:srgbClr val="0D6E73"/>
                </a:solidFill>
                <a:latin typeface="Aptos"/>
                <a:hlinkClick r:id="rId16"/>
              </a:rPr>
              <a:t>https://www.ethnicity-facts-figures.service.gov.uk/health/mental-health/detentions-under-the-mental-health-act/latest/</a:t>
            </a:r>
            <a:r>
              <a:rPr sz="1125" b="0" i="0" u="none">
                <a:solidFill>
                  <a:srgbClr val="233547"/>
                </a:solidFill>
                <a:latin typeface="Aptos"/>
              </a:rPr>
              <a:t> (Accessed: 9 October 2026).</a:t>
            </a:r>
          </a:p>
        </p:txBody>
      </p:sp>
      <p:sp>
        <p:nvSpPr>
          <p:cNvPr id="68" name="Rectangle 67"/>
          <p:cNvSpPr/>
          <p:nvPr/>
        </p:nvSpPr>
        <p:spPr>
          <a:xfrm>
            <a:off x="8212632" y="7797107"/>
            <a:ext cx="6374999" cy="11401"/>
          </a:xfrm>
          <a:prstGeom prst="rect">
            <a:avLst/>
          </a:prstGeom>
          <a:solidFill>
            <a:srgbClr val="EAF0F4"/>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69" name="Oval 68"/>
          <p:cNvSpPr/>
          <p:nvPr/>
        </p:nvSpPr>
        <p:spPr>
          <a:xfrm>
            <a:off x="7895017" y="7984424"/>
            <a:ext cx="249555" cy="249555"/>
          </a:xfrm>
          <a:prstGeom prst="ellipse">
            <a:avLst/>
          </a:prstGeom>
          <a:solidFill>
            <a:srgbClr val="DFF2F1"/>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70" name="TextBox 69"/>
          <p:cNvSpPr txBox="1"/>
          <p:nvPr/>
        </p:nvSpPr>
        <p:spPr>
          <a:xfrm>
            <a:off x="7895017" y="7984424"/>
            <a:ext cx="249555" cy="313553"/>
          </a:xfrm>
          <a:prstGeom prst="rect">
            <a:avLst/>
          </a:prstGeom>
          <a:noFill/>
        </p:spPr>
        <p:txBody>
          <a:bodyPr wrap="square" lIns="0" tIns="0" rIns="0" bIns="0" anchor="ctr">
            <a:spAutoFit/>
          </a:bodyPr>
          <a:lstStyle/>
          <a:p>
            <a:pPr algn="ctr">
              <a:spcBef>
                <a:spcPts val="0"/>
              </a:spcBef>
              <a:spcAft>
                <a:spcPts val="0"/>
              </a:spcAft>
              <a:defRPr sz="875" b="1" i="0">
                <a:solidFill>
                  <a:srgbClr val="0D6E73"/>
                </a:solidFill>
                <a:latin typeface="Aptos"/>
              </a:defRPr>
            </a:pPr>
            <a:r>
              <a:rPr sz="875" b="1" i="0" u="none">
                <a:solidFill>
                  <a:srgbClr val="0D6E73"/>
                </a:solidFill>
                <a:latin typeface="Aptos"/>
              </a:rPr>
              <a:t>16</a:t>
            </a:r>
          </a:p>
        </p:txBody>
      </p:sp>
      <p:sp>
        <p:nvSpPr>
          <p:cNvPr id="71" name="TextBox 70"/>
          <p:cNvSpPr txBox="1"/>
          <p:nvPr/>
        </p:nvSpPr>
        <p:spPr>
          <a:xfrm>
            <a:off x="8212632" y="7963046"/>
            <a:ext cx="6374999" cy="905030"/>
          </a:xfrm>
          <a:prstGeom prst="rect">
            <a:avLst/>
          </a:prstGeom>
          <a:noFill/>
        </p:spPr>
        <p:txBody>
          <a:bodyPr wrap="square" lIns="0" tIns="0" rIns="0" bIns="0" anchor="t">
            <a:spAutoFit/>
          </a:bodyPr>
          <a:lstStyle/>
          <a:p>
            <a:pPr>
              <a:spcBef>
                <a:spcPts val="0"/>
              </a:spcBef>
              <a:spcAft>
                <a:spcPts val="0"/>
              </a:spcAft>
            </a:pPr>
            <a:r>
              <a:rPr sz="1125" b="0" i="0" u="none">
                <a:solidFill>
                  <a:srgbClr val="233547"/>
                </a:solidFill>
                <a:latin typeface="Aptos"/>
              </a:rPr>
              <a:t>Sancho, T.N. and Larkin, M. (2020) ‘“We need to slowly break down this barrier”: understanding the barriers and facilitators that Afro-Caribbean undergraduates perceive towards accessing mental health services in the UK’, Journal of Public Mental Health, 19(1), pp. 63–81. Available at: </a:t>
            </a:r>
            <a:r>
              <a:rPr sz="1125" b="0" i="0" u="sng">
                <a:solidFill>
                  <a:srgbClr val="0D6E73"/>
                </a:solidFill>
                <a:latin typeface="Aptos"/>
                <a:hlinkClick r:id="rId17"/>
              </a:rPr>
              <a:t>https://doi.org/10.1108/JPMH-12-2019-0099</a:t>
            </a:r>
            <a:r>
              <a:rPr sz="1125" b="0" i="0" u="none">
                <a:solidFill>
                  <a:srgbClr val="233547"/>
                </a:solidFill>
                <a:latin typeface="Aptos"/>
              </a:rPr>
              <a:t> (Accessed: 9 October 2026).</a:t>
            </a:r>
          </a:p>
        </p:txBody>
      </p:sp>
      <p:sp>
        <p:nvSpPr>
          <p:cNvPr id="72" name="Rectangle 71"/>
          <p:cNvSpPr/>
          <p:nvPr/>
        </p:nvSpPr>
        <p:spPr>
          <a:xfrm>
            <a:off x="8212632" y="9034015"/>
            <a:ext cx="6374999" cy="11401"/>
          </a:xfrm>
          <a:prstGeom prst="rect">
            <a:avLst/>
          </a:prstGeom>
          <a:solidFill>
            <a:srgbClr val="EAF0F4"/>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73" name="Oval 72"/>
          <p:cNvSpPr/>
          <p:nvPr/>
        </p:nvSpPr>
        <p:spPr>
          <a:xfrm>
            <a:off x="7895017" y="9221333"/>
            <a:ext cx="249555" cy="249555"/>
          </a:xfrm>
          <a:prstGeom prst="ellipse">
            <a:avLst/>
          </a:prstGeom>
          <a:solidFill>
            <a:srgbClr val="DFF2F1"/>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74" name="TextBox 73"/>
          <p:cNvSpPr txBox="1"/>
          <p:nvPr/>
        </p:nvSpPr>
        <p:spPr>
          <a:xfrm>
            <a:off x="7895017" y="9221333"/>
            <a:ext cx="249555" cy="313553"/>
          </a:xfrm>
          <a:prstGeom prst="rect">
            <a:avLst/>
          </a:prstGeom>
          <a:noFill/>
        </p:spPr>
        <p:txBody>
          <a:bodyPr wrap="square" lIns="0" tIns="0" rIns="0" bIns="0" anchor="ctr">
            <a:spAutoFit/>
          </a:bodyPr>
          <a:lstStyle/>
          <a:p>
            <a:pPr algn="ctr">
              <a:spcBef>
                <a:spcPts val="0"/>
              </a:spcBef>
              <a:spcAft>
                <a:spcPts val="0"/>
              </a:spcAft>
              <a:defRPr sz="875" b="1" i="0">
                <a:solidFill>
                  <a:srgbClr val="0D6E73"/>
                </a:solidFill>
                <a:latin typeface="Aptos"/>
              </a:defRPr>
            </a:pPr>
            <a:r>
              <a:rPr sz="875" b="1" i="0" u="none">
                <a:solidFill>
                  <a:srgbClr val="0D6E73"/>
                </a:solidFill>
                <a:latin typeface="Aptos"/>
              </a:rPr>
              <a:t>17</a:t>
            </a:r>
          </a:p>
        </p:txBody>
      </p:sp>
      <p:sp>
        <p:nvSpPr>
          <p:cNvPr id="75" name="TextBox 74"/>
          <p:cNvSpPr txBox="1"/>
          <p:nvPr/>
        </p:nvSpPr>
        <p:spPr>
          <a:xfrm>
            <a:off x="8212632" y="9199955"/>
            <a:ext cx="6374999" cy="734001"/>
          </a:xfrm>
          <a:prstGeom prst="rect">
            <a:avLst/>
          </a:prstGeom>
          <a:noFill/>
        </p:spPr>
        <p:txBody>
          <a:bodyPr wrap="square" lIns="0" tIns="0" rIns="0" bIns="0" anchor="t">
            <a:spAutoFit/>
          </a:bodyPr>
          <a:lstStyle/>
          <a:p>
            <a:pPr>
              <a:spcBef>
                <a:spcPts val="0"/>
              </a:spcBef>
              <a:spcAft>
                <a:spcPts val="0"/>
              </a:spcAft>
            </a:pPr>
            <a:r>
              <a:rPr sz="1125" b="0" i="0" u="none">
                <a:solidFill>
                  <a:srgbClr val="233547"/>
                </a:solidFill>
                <a:latin typeface="Aptos"/>
              </a:rPr>
              <a:t>Stoll, N., Yalipende, Y., Byrom, N.C. and Hatch, S.L. (2022) ‘Mental health and mental well-being of Black students at UK universities: a review and thematic synthesis’, BMJ Open, 12, e050720. Available at: </a:t>
            </a:r>
            <a:r>
              <a:rPr sz="1125" b="0" i="0" u="sng">
                <a:solidFill>
                  <a:srgbClr val="0D6E73"/>
                </a:solidFill>
                <a:latin typeface="Aptos"/>
                <a:hlinkClick r:id="rId18"/>
              </a:rPr>
              <a:t>https://doi.org/10.1136/bmjopen-2021-050720</a:t>
            </a:r>
            <a:r>
              <a:rPr sz="1125" b="0" i="0" u="none">
                <a:solidFill>
                  <a:srgbClr val="233547"/>
                </a:solidFill>
                <a:latin typeface="Aptos"/>
              </a:rPr>
              <a:t> (Accessed: 9 October 2026).</a:t>
            </a:r>
          </a:p>
        </p:txBody>
      </p:sp>
      <p:sp>
        <p:nvSpPr>
          <p:cNvPr id="76" name="TextBox 75"/>
          <p:cNvSpPr txBox="1"/>
          <p:nvPr/>
        </p:nvSpPr>
        <p:spPr>
          <a:xfrm>
            <a:off x="510453" y="10333024"/>
            <a:ext cx="9755337" cy="213786"/>
          </a:xfrm>
          <a:prstGeom prst="rect">
            <a:avLst/>
          </a:prstGeom>
          <a:noFill/>
        </p:spPr>
        <p:txBody>
          <a:bodyPr wrap="square" lIns="0" tIns="0" rIns="0" bIns="0" anchor="ctr">
            <a:spAutoFit/>
          </a:bodyPr>
          <a:lstStyle/>
          <a:p>
            <a:pPr algn="l">
              <a:spcBef>
                <a:spcPts val="0"/>
              </a:spcBef>
              <a:spcAft>
                <a:spcPts val="0"/>
              </a:spcAft>
              <a:defRPr sz="937" b="0" i="0">
                <a:solidFill>
                  <a:srgbClr val="627486"/>
                </a:solidFill>
                <a:latin typeface="Aptos"/>
              </a:defRPr>
            </a:pPr>
            <a:r>
              <a:rPr sz="937" b="0" i="0" u="none">
                <a:solidFill>
                  <a:srgbClr val="627486"/>
                </a:solidFill>
                <a:latin typeface="Aptos"/>
              </a:rPr>
              <a:t>LCHS7008  |  Practice-Based Research  |  Component 1 Poster Presentation</a:t>
            </a:r>
          </a:p>
        </p:txBody>
      </p:sp>
      <p:sp>
        <p:nvSpPr>
          <p:cNvPr id="77" name="TextBox 76"/>
          <p:cNvSpPr txBox="1"/>
          <p:nvPr/>
        </p:nvSpPr>
        <p:spPr>
          <a:xfrm>
            <a:off x="12591191" y="10333024"/>
            <a:ext cx="2041814" cy="213786"/>
          </a:xfrm>
          <a:prstGeom prst="rect">
            <a:avLst/>
          </a:prstGeom>
          <a:noFill/>
        </p:spPr>
        <p:txBody>
          <a:bodyPr wrap="square" lIns="0" tIns="0" rIns="0" bIns="0" anchor="ctr">
            <a:spAutoFit/>
          </a:bodyPr>
          <a:lstStyle/>
          <a:p>
            <a:pPr algn="r">
              <a:spcBef>
                <a:spcPts val="0"/>
              </a:spcBef>
              <a:spcAft>
                <a:spcPts val="0"/>
              </a:spcAft>
              <a:defRPr sz="937" b="1" i="0">
                <a:solidFill>
                  <a:srgbClr val="0D6E73"/>
                </a:solidFill>
                <a:latin typeface="Aptos"/>
              </a:defRPr>
            </a:pPr>
            <a:r>
              <a:rPr sz="937" b="1" i="0" u="none">
                <a:solidFill>
                  <a:srgbClr val="0D6E73"/>
                </a:solidFill>
                <a:latin typeface="Aptos"/>
              </a:rPr>
              <a:t>REFERENCES  •  03</a:t>
            </a:r>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docProps/app.xml><?xml version="1.0" encoding="utf-8"?>
<Properties xmlns="http://schemas.openxmlformats.org/officeDocument/2006/extended-properties" xmlns:vt="http://schemas.openxmlformats.org/officeDocument/2006/docPropsVTypes">
  <TotalTime>3</TotalTime>
  <Words>1952</Words>
  <Application>Microsoft Office PowerPoint</Application>
  <PresentationFormat>Custom</PresentationFormat>
  <Paragraphs>106</Paragraphs>
  <Slides>3</Slides>
  <Notes>0</Notes>
  <HiddenSlides>0</HiddenSlides>
  <MMClips>0</MMClips>
  <ScaleCrop>false</ScaleCrop>
  <HeadingPairs>
    <vt:vector size="4" baseType="variant">
      <vt:variant>
        <vt:lpstr>Theme</vt:lpstr>
      </vt:variant>
      <vt:variant>
        <vt:i4>1</vt:i4>
      </vt:variant>
      <vt:variant>
        <vt:lpstr>Slide Titles</vt:lpstr>
      </vt:variant>
      <vt:variant>
        <vt:i4>3</vt:i4>
      </vt:variant>
    </vt:vector>
  </HeadingPairs>
  <TitlesOfParts>
    <vt:vector size="4" baseType="lpstr">
      <vt:lpstr>Office Theme</vt:lpstr>
      <vt:lpstr>PowerPoint Presentation</vt:lpstr>
      <vt:lpstr>PowerPoint Presentation</vt:lpstr>
      <vt:lpstr>PowerPoint Presentation</vt:lpstr>
    </vt:vector>
  </TitlesOfParts>
  <Manager/>
  <Company/>
  <LinksUpToDate>false</LinksUpToDate>
  <SharedDoc>false</SharedDoc>
  <HyperlinkBase/>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
  <cp:revision>36</cp:revision>
  <dcterms:created xsi:type="dcterms:W3CDTF">2013-01-27T09:14:16Z</dcterms:created>
  <dcterms:modified xsi:type="dcterms:W3CDTF">2026-10-10T22:34:52Z</dcterms:modified>
  <cp:category/>
</cp:coreProperties>
</file>