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9"/>
  </p:notesMasterIdLst>
  <p:sldIdLst>
    <p:sldId id="256" r:id="rId23"/>
    <p:sldId id="257" r:id="rId24"/>
    <p:sldId id="274" r:id="rId25"/>
    <p:sldId id="277" r:id="rId26"/>
    <p:sldId id="458" r:id="rId27"/>
    <p:sldId id="448" r:id="rId28"/>
    <p:sldId id="437" r:id="rId29"/>
    <p:sldId id="438" r:id="rId30"/>
    <p:sldId id="451" r:id="rId31"/>
    <p:sldId id="452" r:id="rId32"/>
    <p:sldId id="454" r:id="rId33"/>
    <p:sldId id="453" r:id="rId34"/>
    <p:sldId id="323" r:id="rId35"/>
    <p:sldId id="424" r:id="rId36"/>
    <p:sldId id="436" r:id="rId37"/>
    <p:sldId id="439" r:id="rId38"/>
    <p:sldId id="426" r:id="rId39"/>
    <p:sldId id="419" r:id="rId40"/>
    <p:sldId id="421" r:id="rId41"/>
    <p:sldId id="440" r:id="rId42"/>
    <p:sldId id="425" r:id="rId43"/>
    <p:sldId id="411" r:id="rId44"/>
    <p:sldId id="459" r:id="rId45"/>
    <p:sldId id="391" r:id="rId46"/>
    <p:sldId id="283" r:id="rId47"/>
    <p:sldId id="449" r:id="rId4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2320"/>
    <p:restoredTop sz="94830"/>
  </p:normalViewPr>
  <p:slideViewPr>
    <p:cSldViewPr snapToGrid="0" snapToObjects="1">
      <p:cViewPr varScale="1">
        <p:scale>
          <a:sx n="98" d="100"/>
          <a:sy n="98" d="100"/>
        </p:scale>
        <p:origin x="90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23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8C37C21D-8E6F-4E52-82E5-CD83720B2CF9}"/>
    <pc:docChg chg="delSld modSld sldOrd">
      <pc:chgData name="Stephanie Bradley" userId="bb573b86-6a01-430f-ba3c-43c2b2970490" providerId="ADAL" clId="{8C37C21D-8E6F-4E52-82E5-CD83720B2CF9}" dt="2024-08-01T21:20:59.422" v="4" actId="2696"/>
      <pc:docMkLst>
        <pc:docMk/>
      </pc:docMkLst>
      <pc:sldChg chg="del ord">
        <pc:chgData name="Stephanie Bradley" userId="bb573b86-6a01-430f-ba3c-43c2b2970490" providerId="ADAL" clId="{8C37C21D-8E6F-4E52-82E5-CD83720B2CF9}" dt="2024-08-01T21:20:59.422" v="4" actId="2696"/>
        <pc:sldMkLst>
          <pc:docMk/>
          <pc:sldMk cId="3962594948" sldId="457"/>
        </pc:sldMkLst>
      </pc:sldChg>
      <pc:sldChg chg="del ord">
        <pc:chgData name="Stephanie Bradley" userId="bb573b86-6a01-430f-ba3c-43c2b2970490" providerId="ADAL" clId="{8C37C21D-8E6F-4E52-82E5-CD83720B2CF9}" dt="2024-08-01T21:20:59.422" v="4" actId="2696"/>
        <pc:sldMkLst>
          <pc:docMk/>
          <pc:sldMk cId="223432614" sldId="460"/>
        </pc:sldMkLst>
      </pc:sldChg>
      <pc:sldChg chg="del">
        <pc:chgData name="Stephanie Bradley" userId="bb573b86-6a01-430f-ba3c-43c2b2970490" providerId="ADAL" clId="{8C37C21D-8E6F-4E52-82E5-CD83720B2CF9}" dt="2024-08-01T21:20:59.422" v="4" actId="2696"/>
        <pc:sldMkLst>
          <pc:docMk/>
          <pc:sldMk cId="53234869" sldId="4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football ad and the goat ad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562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8/1/2024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8453/108/448" TargetMode="Externa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forum.com/top5/worldwide/853?utm_source=NewsletterTop5&amp;utm_medium=853&amp;utm_campaign=worldwide#3467816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www.adforum.com/top5/worldwide/906?utm_source=NewsletterTop5&amp;utm_medium=906&amp;utm_campaign=worldwide#34696341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w:/r/teams/PreSessional2024_GRP/Shared%20Documents/General/Word%20Formation%20Template.docx?d=w194c6ea122d94447b868923b60b9b85c&amp;csf=1&amp;web=1&amp;e=wC6Chu" TargetMode="Externa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July –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WEEK 4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10 Week Course (10PSE)</a:t>
            </a:r>
            <a:r>
              <a:rPr lang="en-GB" b="1" dirty="0"/>
              <a:t>   </a:t>
            </a:r>
            <a:br>
              <a:rPr lang="en-GB" b="1" dirty="0"/>
            </a:br>
            <a:br>
              <a:rPr lang="en-GB" b="1" dirty="0"/>
            </a:br>
            <a:r>
              <a:rPr lang="en-GB" b="1" dirty="0"/>
              <a:t>- E </a:t>
            </a:r>
            <a:r>
              <a:rPr lang="en-GB" dirty="0"/>
              <a:t>Book Unit 3 – Thought</a:t>
            </a:r>
            <a:br>
              <a:rPr lang="en-GB" dirty="0"/>
            </a:br>
            <a:r>
              <a:rPr lang="en-GB" dirty="0"/>
              <a:t>Focus on Academic Writing &amp; Reading Skills</a:t>
            </a:r>
            <a:br>
              <a:rPr lang="en-GB" dirty="0"/>
            </a:br>
            <a:r>
              <a:rPr lang="en-GB" dirty="0"/>
              <a:t>Assessment – Reading</a:t>
            </a:r>
            <a:br>
              <a:rPr lang="en-GB" dirty="0"/>
            </a:br>
            <a:r>
              <a:rPr lang="en-GB" dirty="0"/>
              <a:t>Focus on Fluency and Discussion 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4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9B508E-D68E-66E8-B080-BFED50EB6245}"/>
              </a:ext>
            </a:extLst>
          </p:cNvPr>
          <p:cNvSpPr txBox="1"/>
          <p:nvPr/>
        </p:nvSpPr>
        <p:spPr>
          <a:xfrm>
            <a:off x="5287384" y="2845398"/>
            <a:ext cx="36214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EC09EF-A1C5-BDDE-F4FF-EBA06095C6C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Practising Debating Skills</a:t>
            </a:r>
          </a:p>
          <a:p>
            <a:r>
              <a:rPr lang="en-GB" dirty="0"/>
              <a:t>Sentence Structure</a:t>
            </a:r>
          </a:p>
          <a:p>
            <a:r>
              <a:rPr lang="en-GB" dirty="0"/>
              <a:t>Language of Comparing and Contrasting</a:t>
            </a:r>
          </a:p>
          <a:p>
            <a:r>
              <a:rPr lang="en-GB" dirty="0"/>
              <a:t>Tutorials</a:t>
            </a:r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C5BDE-5A08-D55D-1974-3E8CD4269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Study Trips to Tenby &amp; Swansea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F3BC7-F0A1-51FC-93B2-454AB90DEF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How were the trip similar?</a:t>
            </a:r>
          </a:p>
          <a:p>
            <a:r>
              <a:rPr lang="en-GB" dirty="0"/>
              <a:t>How were they different?</a:t>
            </a:r>
          </a:p>
          <a:p>
            <a:r>
              <a:rPr lang="en-GB" dirty="0"/>
              <a:t>What aspects did you enjoy the most? Give reasons.</a:t>
            </a:r>
          </a:p>
        </p:txBody>
      </p:sp>
    </p:spTree>
    <p:extLst>
      <p:ext uri="{BB962C8B-B14F-4D97-AF65-F5344CB8AC3E}">
        <p14:creationId xmlns:p14="http://schemas.microsoft.com/office/powerpoint/2010/main" val="1898039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90689-9101-FBA0-4C0F-27FCCC944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Discourse Markers 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of Comparison and 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B184C-ADD9-F790-20A1-AC96B64B3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Play </a:t>
            </a:r>
            <a:r>
              <a:rPr lang="en-GB" dirty="0" err="1"/>
              <a:t>Wordwall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https://wordwall.net/play/58453/108/448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03644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90689-9101-FBA0-4C0F-27FCCC944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Discourse Markers 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of Comparison and 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B184C-ADD9-F790-20A1-AC96B64B3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close-up of a screen&#10;&#10;Description automatically generated">
            <a:extLst>
              <a:ext uri="{FF2B5EF4-FFF2-40B4-BE49-F238E27FC236}">
                <a16:creationId xmlns:a16="http://schemas.microsoft.com/office/drawing/2014/main" id="{FDA5A073-9BD4-B4D9-4341-0AA80F7F45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46672"/>
            <a:ext cx="9144000" cy="5053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7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708CC-83A3-0716-5AC3-E85F2E35D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Compare and Contrast -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289A1-B20B-4E6F-6B2D-2283FC503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R&amp;W e-book page 54</a:t>
            </a:r>
          </a:p>
          <a:p>
            <a:endParaRPr lang="en-GB" dirty="0"/>
          </a:p>
          <a:p>
            <a:r>
              <a:rPr lang="en-GB" dirty="0"/>
              <a:t>Choose the best discourse marker in each case.</a:t>
            </a:r>
          </a:p>
        </p:txBody>
      </p:sp>
    </p:spTree>
    <p:extLst>
      <p:ext uri="{BB962C8B-B14F-4D97-AF65-F5344CB8AC3E}">
        <p14:creationId xmlns:p14="http://schemas.microsoft.com/office/powerpoint/2010/main" val="54148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C272A-93C2-142F-4EEC-892942608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Sentence Structure in English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A206F-5101-A454-D728-D105746E81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Word Order affects meaning.</a:t>
            </a:r>
          </a:p>
          <a:p>
            <a:r>
              <a:rPr lang="en-GB" dirty="0"/>
              <a:t>Look at the examples:</a:t>
            </a:r>
          </a:p>
          <a:p>
            <a:endParaRPr lang="en-GB" dirty="0"/>
          </a:p>
          <a:p>
            <a:r>
              <a:rPr lang="en-GB" dirty="0"/>
              <a:t>I only like vegetarian dishes.</a:t>
            </a:r>
          </a:p>
          <a:p>
            <a:r>
              <a:rPr lang="en-GB" dirty="0"/>
              <a:t>Only I like vegetarian dishes.</a:t>
            </a:r>
          </a:p>
        </p:txBody>
      </p:sp>
    </p:spTree>
    <p:extLst>
      <p:ext uri="{BB962C8B-B14F-4D97-AF65-F5344CB8AC3E}">
        <p14:creationId xmlns:p14="http://schemas.microsoft.com/office/powerpoint/2010/main" val="46072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C272A-93C2-142F-4EEC-892942608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Sentence Structure in English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A206F-5101-A454-D728-D105746E8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972766"/>
            <a:ext cx="7886700" cy="520419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</a:rPr>
              <a:t>Sentence order - statements</a:t>
            </a:r>
          </a:p>
          <a:p>
            <a:r>
              <a:rPr lang="en-GB" dirty="0"/>
              <a:t>Look at the examples:</a:t>
            </a:r>
          </a:p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I </a:t>
            </a:r>
            <a:r>
              <a:rPr lang="en-GB" dirty="0">
                <a:solidFill>
                  <a:srgbClr val="7030A0"/>
                </a:solidFill>
              </a:rPr>
              <a:t>only</a:t>
            </a:r>
            <a:r>
              <a:rPr lang="en-GB" dirty="0"/>
              <a:t> </a:t>
            </a:r>
            <a:r>
              <a:rPr lang="en-GB" dirty="0">
                <a:solidFill>
                  <a:srgbClr val="00B050"/>
                </a:solidFill>
              </a:rPr>
              <a:t>like </a:t>
            </a:r>
            <a:r>
              <a:rPr lang="en-GB" dirty="0">
                <a:solidFill>
                  <a:srgbClr val="00B0F0"/>
                </a:solidFill>
              </a:rPr>
              <a:t>vegetarian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dishes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Only</a:t>
            </a:r>
            <a:r>
              <a:rPr lang="en-GB" dirty="0"/>
              <a:t> </a:t>
            </a:r>
            <a:r>
              <a:rPr lang="en-GB" dirty="0">
                <a:solidFill>
                  <a:srgbClr val="C00000"/>
                </a:solidFill>
              </a:rPr>
              <a:t>I</a:t>
            </a:r>
            <a:r>
              <a:rPr lang="en-GB" dirty="0"/>
              <a:t> </a:t>
            </a:r>
            <a:r>
              <a:rPr lang="en-GB" dirty="0">
                <a:solidFill>
                  <a:srgbClr val="00B050"/>
                </a:solidFill>
              </a:rPr>
              <a:t>like</a:t>
            </a:r>
            <a:r>
              <a:rPr lang="en-GB" dirty="0"/>
              <a:t> </a:t>
            </a:r>
            <a:r>
              <a:rPr lang="en-GB" dirty="0">
                <a:solidFill>
                  <a:srgbClr val="00B0F0"/>
                </a:solidFill>
              </a:rPr>
              <a:t>vegetarian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dishes</a:t>
            </a:r>
            <a:r>
              <a:rPr lang="en-GB" dirty="0"/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SUBJECT, VERB, OBJECT</a:t>
            </a:r>
          </a:p>
          <a:p>
            <a:r>
              <a:rPr lang="en-GB" dirty="0">
                <a:solidFill>
                  <a:srgbClr val="7030A0"/>
                </a:solidFill>
              </a:rPr>
              <a:t>Adverbs</a:t>
            </a:r>
            <a:r>
              <a:rPr lang="en-GB" dirty="0"/>
              <a:t> can move position.</a:t>
            </a:r>
          </a:p>
          <a:p>
            <a:r>
              <a:rPr lang="en-GB" dirty="0">
                <a:solidFill>
                  <a:srgbClr val="00B0F0"/>
                </a:solidFill>
              </a:rPr>
              <a:t>Adjectives</a:t>
            </a:r>
            <a:r>
              <a:rPr lang="en-GB" dirty="0"/>
              <a:t> refer to nouns and either come before them or after the verb ‘to be’ -  </a:t>
            </a:r>
          </a:p>
          <a:p>
            <a:r>
              <a:rPr lang="en-GB" dirty="0">
                <a:solidFill>
                  <a:schemeClr val="accent1"/>
                </a:solidFill>
              </a:rPr>
              <a:t>The</a:t>
            </a:r>
            <a:r>
              <a:rPr lang="en-GB" dirty="0"/>
              <a:t> </a:t>
            </a:r>
            <a:r>
              <a:rPr lang="en-GB" dirty="0">
                <a:solidFill>
                  <a:srgbClr val="7030A0"/>
                </a:solidFill>
              </a:rPr>
              <a:t>only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dishes</a:t>
            </a:r>
            <a:r>
              <a:rPr lang="en-GB" dirty="0"/>
              <a:t> </a:t>
            </a:r>
            <a:r>
              <a:rPr lang="en-GB" dirty="0">
                <a:solidFill>
                  <a:srgbClr val="C00000"/>
                </a:solidFill>
              </a:rPr>
              <a:t>I</a:t>
            </a:r>
            <a:r>
              <a:rPr lang="en-GB" dirty="0"/>
              <a:t> </a:t>
            </a:r>
            <a:r>
              <a:rPr lang="en-GB" dirty="0">
                <a:solidFill>
                  <a:srgbClr val="00B050"/>
                </a:solidFill>
              </a:rPr>
              <a:t>like are</a:t>
            </a:r>
            <a:r>
              <a:rPr lang="en-GB" dirty="0"/>
              <a:t> </a:t>
            </a:r>
            <a:r>
              <a:rPr lang="en-GB" dirty="0">
                <a:solidFill>
                  <a:srgbClr val="00B0F0"/>
                </a:solidFill>
              </a:rPr>
              <a:t>vegetarian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29176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30A42-8832-E687-C86C-E7C7896A4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Sentence Structure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FA6DC-EC3F-B47F-07D7-9AF271C1A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Adverbs &amp; qualifiers</a:t>
            </a:r>
          </a:p>
          <a:p>
            <a:endParaRPr lang="en-GB" b="1" dirty="0">
              <a:solidFill>
                <a:schemeClr val="accent1"/>
              </a:solidFill>
            </a:endParaRPr>
          </a:p>
          <a:p>
            <a:r>
              <a:rPr lang="en-GB" dirty="0"/>
              <a:t>Before adjectives –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rgbClr val="7030A0"/>
                </a:solidFill>
              </a:rPr>
              <a:t>completely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rgbClr val="00B0F0"/>
                </a:solidFill>
              </a:rPr>
              <a:t>vegetarian </a:t>
            </a:r>
            <a:r>
              <a:rPr lang="en-GB" b="1" dirty="0">
                <a:solidFill>
                  <a:schemeClr val="accent1"/>
                </a:solidFill>
              </a:rPr>
              <a:t>dishes.</a:t>
            </a: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</a:endParaRPr>
          </a:p>
          <a:p>
            <a:r>
              <a:rPr lang="en-GB" dirty="0"/>
              <a:t>Before verbs -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rgbClr val="C00000"/>
                </a:solidFill>
              </a:rPr>
              <a:t>I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rgbClr val="7030A0"/>
                </a:solidFill>
              </a:rPr>
              <a:t>only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rgbClr val="00B050"/>
                </a:solidFill>
              </a:rPr>
              <a:t>like</a:t>
            </a:r>
          </a:p>
        </p:txBody>
      </p:sp>
    </p:spTree>
    <p:extLst>
      <p:ext uri="{BB962C8B-B14F-4D97-AF65-F5344CB8AC3E}">
        <p14:creationId xmlns:p14="http://schemas.microsoft.com/office/powerpoint/2010/main" val="2542022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30A42-8832-E687-C86C-E7C7896A4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Sentence Structure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FA6DC-EC3F-B47F-07D7-9AF271C1A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13234"/>
            <a:ext cx="7886700" cy="4863729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Past Tense Question Forms</a:t>
            </a:r>
          </a:p>
          <a:p>
            <a:endParaRPr lang="en-GB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Which</a:t>
            </a:r>
            <a:r>
              <a:rPr lang="en-GB" dirty="0"/>
              <a:t> study trip </a:t>
            </a:r>
            <a:r>
              <a:rPr lang="en-GB" dirty="0">
                <a:highlight>
                  <a:srgbClr val="FFFF00"/>
                </a:highlight>
              </a:rPr>
              <a:t>did</a:t>
            </a:r>
            <a:r>
              <a:rPr lang="en-GB" dirty="0"/>
              <a:t> you prefer?</a:t>
            </a:r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Did</a:t>
            </a:r>
            <a:r>
              <a:rPr lang="en-GB" dirty="0"/>
              <a:t> you enjoy the visit to the IQ building?</a:t>
            </a:r>
          </a:p>
          <a:p>
            <a:endParaRPr lang="en-GB" b="1" dirty="0">
              <a:solidFill>
                <a:schemeClr val="accent1"/>
              </a:solidFill>
            </a:endParaRPr>
          </a:p>
          <a:p>
            <a:r>
              <a:rPr lang="en-GB" b="1" dirty="0">
                <a:solidFill>
                  <a:schemeClr val="accent1"/>
                </a:solidFill>
              </a:rPr>
              <a:t>Reporting questions</a:t>
            </a:r>
          </a:p>
          <a:p>
            <a:pPr marL="0" indent="0">
              <a:buNone/>
            </a:pPr>
            <a:r>
              <a:rPr lang="en-GB" dirty="0"/>
              <a:t>The tutor asked us </a:t>
            </a:r>
            <a:r>
              <a:rPr lang="en-GB" dirty="0">
                <a:highlight>
                  <a:srgbClr val="FFFF00"/>
                </a:highlight>
              </a:rPr>
              <a:t>which</a:t>
            </a:r>
            <a:r>
              <a:rPr lang="en-GB" dirty="0"/>
              <a:t> trip we </a:t>
            </a:r>
            <a:r>
              <a:rPr lang="en-GB" dirty="0">
                <a:highlight>
                  <a:srgbClr val="FFFF00"/>
                </a:highlight>
              </a:rPr>
              <a:t>preferred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She asked </a:t>
            </a:r>
            <a:r>
              <a:rPr lang="en-GB" dirty="0">
                <a:highlight>
                  <a:srgbClr val="FFFF00"/>
                </a:highlight>
              </a:rPr>
              <a:t>if</a:t>
            </a:r>
            <a:r>
              <a:rPr lang="en-GB" dirty="0"/>
              <a:t> we </a:t>
            </a:r>
            <a:r>
              <a:rPr lang="en-GB" dirty="0">
                <a:highlight>
                  <a:srgbClr val="FFFF00"/>
                </a:highlight>
              </a:rPr>
              <a:t>had enjoyed</a:t>
            </a:r>
            <a:r>
              <a:rPr lang="en-GB" dirty="0"/>
              <a:t> the visit to the IQ building.</a:t>
            </a:r>
          </a:p>
          <a:p>
            <a:endParaRPr lang="en-GB" b="1" dirty="0">
              <a:solidFill>
                <a:schemeClr val="accent1"/>
              </a:solidFill>
            </a:endParaRPr>
          </a:p>
          <a:p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313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Take a break</a:t>
            </a:r>
          </a:p>
        </p:txBody>
      </p:sp>
      <p:pic>
        <p:nvPicPr>
          <p:cNvPr id="5" name="Content Placeholder 4" descr="Bear in coffee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3844666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4FA3C-FF72-2C4E-AFF4-E595B99DB8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Watch two ads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F335E-FB3D-1052-46A1-3CE5259B0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943583"/>
            <a:ext cx="7886700" cy="523338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1. https://www.adforum.com/top5/worldwide/853?utm_source=NewsletterTop5&amp;utm_medium=853&amp;utm_campaign=worldwide#34678167</a:t>
            </a: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2. </a:t>
            </a:r>
          </a:p>
          <a:p>
            <a:pPr marL="0" indent="0">
              <a:buNone/>
            </a:pPr>
            <a:r>
              <a:rPr lang="en-US" dirty="0">
                <a:hlinkClick r:id="rId4"/>
              </a:rPr>
              <a:t>Best Ads and Advertising Campaigns of the Week - </a:t>
            </a:r>
            <a:r>
              <a:rPr lang="en-US" dirty="0" err="1">
                <a:hlinkClick r:id="rId4"/>
              </a:rPr>
              <a:t>AdForum</a:t>
            </a:r>
            <a:r>
              <a:rPr lang="en-US" dirty="0">
                <a:hlinkClick r:id="rId4"/>
              </a:rPr>
              <a:t> Top 5 Worldwide Jul 29, 2024</a:t>
            </a:r>
            <a:r>
              <a:rPr lang="en-US" dirty="0"/>
              <a:t> </a:t>
            </a:r>
            <a:endParaRPr lang="en-GB" dirty="0"/>
          </a:p>
          <a:p>
            <a:r>
              <a:rPr lang="en-GB" dirty="0"/>
              <a:t>Which is most inspirational?</a:t>
            </a:r>
          </a:p>
          <a:p>
            <a:r>
              <a:rPr lang="en-GB" dirty="0"/>
              <a:t>What’s the product?</a:t>
            </a:r>
          </a:p>
          <a:p>
            <a:r>
              <a:rPr lang="en-GB" dirty="0"/>
              <a:t>What’s the message?</a:t>
            </a:r>
          </a:p>
          <a:p>
            <a:r>
              <a:rPr lang="en-GB" dirty="0"/>
              <a:t>What is your stance on each ad?</a:t>
            </a:r>
          </a:p>
        </p:txBody>
      </p:sp>
    </p:spTree>
    <p:extLst>
      <p:ext uri="{BB962C8B-B14F-4D97-AF65-F5344CB8AC3E}">
        <p14:creationId xmlns:p14="http://schemas.microsoft.com/office/powerpoint/2010/main" val="2055427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C6616-5490-56AD-BE2A-1C1DA4079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Which ad do you prefer?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7E814-D776-DE08-3633-F54819B24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Think about:</a:t>
            </a:r>
          </a:p>
          <a:p>
            <a:endParaRPr lang="en-GB" dirty="0"/>
          </a:p>
          <a:p>
            <a:r>
              <a:rPr lang="en-GB" dirty="0"/>
              <a:t>Visual content</a:t>
            </a:r>
          </a:p>
          <a:p>
            <a:r>
              <a:rPr lang="en-GB" dirty="0"/>
              <a:t>Audio content</a:t>
            </a:r>
          </a:p>
          <a:p>
            <a:r>
              <a:rPr lang="en-GB" dirty="0"/>
              <a:t>Message</a:t>
            </a:r>
          </a:p>
          <a:p>
            <a:r>
              <a:rPr lang="en-GB" dirty="0"/>
              <a:t>Impact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Make brief notes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17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AE6BB-B517-5A28-A169-137F449E8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Speaking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DD91A-A62E-ED91-ED78-8C57E3779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99226"/>
            <a:ext cx="7886700" cy="5077737"/>
          </a:xfrm>
        </p:spPr>
        <p:txBody>
          <a:bodyPr/>
          <a:lstStyle/>
          <a:p>
            <a:r>
              <a:rPr lang="en-GB" dirty="0"/>
              <a:t>Watch the two ads again.</a:t>
            </a:r>
          </a:p>
          <a:p>
            <a:r>
              <a:rPr lang="en-GB" dirty="0"/>
              <a:t>Compare and contrast the two films.</a:t>
            </a:r>
          </a:p>
          <a:p>
            <a:r>
              <a:rPr lang="en-GB" dirty="0"/>
              <a:t>Decide what your stance is and make a claim.</a:t>
            </a:r>
          </a:p>
          <a:p>
            <a:r>
              <a:rPr lang="en-GB" dirty="0"/>
              <a:t>Take the opposite stance to your partner and concede, disagree or find a weakness in their argument.</a:t>
            </a:r>
          </a:p>
          <a:p>
            <a:endParaRPr lang="en-GB" dirty="0"/>
          </a:p>
          <a:p>
            <a:r>
              <a:rPr lang="en-GB" dirty="0"/>
              <a:t>E.g. </a:t>
            </a:r>
            <a:r>
              <a:rPr lang="en-GB" dirty="0">
                <a:solidFill>
                  <a:schemeClr val="accent1"/>
                </a:solidFill>
              </a:rPr>
              <a:t>‘I prefer ad 1 because… whereas in ad 2…’</a:t>
            </a:r>
            <a:endParaRPr lang="en-GB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‘You might have a point there, however, what I like about ad 2 is … despite…’</a:t>
            </a:r>
          </a:p>
          <a:p>
            <a:endParaRPr lang="en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21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6E294-4C70-25D6-22A5-80118018E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Making a Claim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328CE-F107-0C7C-4057-6530863EF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266"/>
            <a:ext cx="7886700" cy="4923697"/>
          </a:xfrm>
        </p:spPr>
        <p:txBody>
          <a:bodyPr/>
          <a:lstStyle/>
          <a:p>
            <a:r>
              <a:rPr lang="en-GB" dirty="0"/>
              <a:t>In my opinion/ In my view</a:t>
            </a:r>
          </a:p>
          <a:p>
            <a:endParaRPr lang="en-GB" dirty="0"/>
          </a:p>
          <a:p>
            <a:r>
              <a:rPr lang="en-GB" dirty="0"/>
              <a:t>My point of view is…</a:t>
            </a:r>
          </a:p>
          <a:p>
            <a:endParaRPr lang="en-GB" dirty="0"/>
          </a:p>
          <a:p>
            <a:r>
              <a:rPr lang="en-GB" dirty="0"/>
              <a:t>From my perspective</a:t>
            </a:r>
          </a:p>
          <a:p>
            <a:endParaRPr lang="en-GB" dirty="0"/>
          </a:p>
          <a:p>
            <a:r>
              <a:rPr lang="en-GB" dirty="0"/>
              <a:t>It’s my belief that …</a:t>
            </a:r>
          </a:p>
          <a:p>
            <a:endParaRPr lang="en-GB" dirty="0"/>
          </a:p>
          <a:p>
            <a:r>
              <a:rPr lang="en-GB" dirty="0"/>
              <a:t>It seems to me that …</a:t>
            </a:r>
          </a:p>
        </p:txBody>
      </p:sp>
    </p:spTree>
    <p:extLst>
      <p:ext uri="{BB962C8B-B14F-4D97-AF65-F5344CB8AC3E}">
        <p14:creationId xmlns:p14="http://schemas.microsoft.com/office/powerpoint/2010/main" val="3240735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4D47-43D9-88EE-60A6-68E3642E3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Useful Language for Debates I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58C9C7-CF41-FDEC-E6F5-D418D237E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Disagree (refute a claim)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F8F98B-F50B-4734-D023-B3760BE8E3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 think the opposite is true -</a:t>
            </a:r>
          </a:p>
          <a:p>
            <a:pPr marL="0" indent="0">
              <a:buNone/>
            </a:pPr>
            <a:r>
              <a:rPr lang="en-GB" dirty="0"/>
              <a:t>   According to [source]</a:t>
            </a:r>
          </a:p>
          <a:p>
            <a:r>
              <a:rPr lang="en-GB" dirty="0"/>
              <a:t>I disagree. Research shows…</a:t>
            </a:r>
          </a:p>
          <a:p>
            <a:r>
              <a:rPr lang="en-GB" dirty="0"/>
              <a:t>I can’t agree with you there. In fact…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E24F0F3-F428-172A-9616-F22F928CC8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Concede and contrast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549723-AE2E-E069-213D-0FD2DFDFA09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You may have a point there but…</a:t>
            </a:r>
          </a:p>
          <a:p>
            <a:endParaRPr lang="en-GB" dirty="0"/>
          </a:p>
          <a:p>
            <a:r>
              <a:rPr lang="en-GB" dirty="0"/>
              <a:t>That may be true but…</a:t>
            </a:r>
          </a:p>
          <a:p>
            <a:endParaRPr lang="en-GB" dirty="0"/>
          </a:p>
          <a:p>
            <a:r>
              <a:rPr lang="en-GB" dirty="0"/>
              <a:t>Point taken, However…</a:t>
            </a:r>
          </a:p>
        </p:txBody>
      </p:sp>
    </p:spTree>
    <p:extLst>
      <p:ext uri="{BB962C8B-B14F-4D97-AF65-F5344CB8AC3E}">
        <p14:creationId xmlns:p14="http://schemas.microsoft.com/office/powerpoint/2010/main" val="2788852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4D47-43D9-88EE-60A6-68E3642E3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Useful Language for Debates II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58C9C7-CF41-FDEC-E6F5-D418D237E2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464988"/>
          </a:xfrm>
        </p:spPr>
        <p:txBody>
          <a:bodyPr/>
          <a:lstStyle/>
          <a:p>
            <a:r>
              <a:rPr lang="en-GB" dirty="0"/>
              <a:t>Point out a weakness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5F8F98B-F50B-4734-D023-B3760BE8E3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Those studies were poorly designed…</a:t>
            </a:r>
          </a:p>
          <a:p>
            <a:endParaRPr lang="en-GB" dirty="0"/>
          </a:p>
          <a:p>
            <a:r>
              <a:rPr lang="en-GB" dirty="0"/>
              <a:t>There’s no evidence to support that claim.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549723-AE2E-E069-213D-0FD2DFDFA09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2406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C5532-4775-C2BB-9963-61B125E70D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200" b="1" dirty="0">
                <a:solidFill>
                  <a:srgbClr val="002060"/>
                </a:solidFill>
              </a:rPr>
              <a:t>Language  for Debates III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13A70-B8BB-76C6-452E-47313D97A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33948"/>
            <a:ext cx="7886700" cy="4843015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Compare and Contrast:</a:t>
            </a:r>
          </a:p>
          <a:p>
            <a:r>
              <a:rPr lang="en-GB" dirty="0"/>
              <a:t>I prefer ad 1 because …. whereas in ad 2 …</a:t>
            </a:r>
          </a:p>
          <a:p>
            <a:r>
              <a:rPr lang="en-GB" dirty="0"/>
              <a:t>You might have a point there, however what I like about ad 2 is… despite…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Finishing your discussion:</a:t>
            </a:r>
          </a:p>
          <a:p>
            <a:r>
              <a:rPr lang="en-GB" dirty="0"/>
              <a:t>Let’s agree to disagree. </a:t>
            </a:r>
          </a:p>
          <a:p>
            <a:r>
              <a:rPr lang="en-GB" dirty="0"/>
              <a:t>I can see your point; the ad has some good …</a:t>
            </a:r>
          </a:p>
          <a:p>
            <a:r>
              <a:rPr lang="en-GB" dirty="0"/>
              <a:t>Whereas I agree up to a point, I still think…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4842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B0B03-2B23-272B-0A0A-D69296D97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34101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Opponents!  </a:t>
            </a:r>
            <a:r>
              <a:rPr lang="en-GB" sz="4000" b="1" dirty="0">
                <a:solidFill>
                  <a:srgbClr val="002060"/>
                </a:solidFill>
              </a:rPr>
              <a:t>Fluency Practice.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00B47-0693-C968-5CD8-A91CB845C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35414"/>
            <a:ext cx="7886700" cy="4941550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Listen carefully </a:t>
            </a:r>
            <a:r>
              <a:rPr lang="en-GB" dirty="0"/>
              <a:t>to a classmate’s claim about the goat ad.</a:t>
            </a:r>
          </a:p>
          <a:p>
            <a:endParaRPr lang="en-GB" dirty="0"/>
          </a:p>
          <a:p>
            <a:r>
              <a:rPr lang="en-GB" dirty="0"/>
              <a:t>Support, concede or refute it. Then give a counter claim.</a:t>
            </a:r>
          </a:p>
          <a:p>
            <a:endParaRPr lang="en-GB" dirty="0"/>
          </a:p>
          <a:p>
            <a:r>
              <a:rPr lang="en-GB" dirty="0"/>
              <a:t>Use discourse markers.</a:t>
            </a:r>
          </a:p>
          <a:p>
            <a:endParaRPr lang="en-GB" dirty="0"/>
          </a:p>
          <a:p>
            <a:r>
              <a:rPr lang="en-GB" dirty="0"/>
              <a:t>You should follow on from what the last person claimed. 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508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E186D-B9CC-BB06-5172-4211286A1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Speaking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072BD-E300-E7C7-A20C-E5ED200B8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266"/>
            <a:ext cx="7886700" cy="492369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Which side are you on?</a:t>
            </a:r>
          </a:p>
          <a:p>
            <a:pPr marL="0" indent="0">
              <a:buNone/>
            </a:pPr>
            <a:r>
              <a:rPr lang="en-GB" dirty="0"/>
              <a:t>Work with your group.</a:t>
            </a:r>
          </a:p>
          <a:p>
            <a:pPr marL="0" indent="0">
              <a:buNone/>
            </a:pPr>
            <a:r>
              <a:rPr lang="en-GB" dirty="0"/>
              <a:t>Choose 1 ad which you favour.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the two ads.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Compare and contrast the ads.</a:t>
            </a:r>
          </a:p>
          <a:p>
            <a:pPr marL="0" indent="0">
              <a:buNone/>
            </a:pPr>
            <a:r>
              <a:rPr lang="en-GB" dirty="0"/>
              <a:t>Make concessions.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9369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99D47-6EF2-E8B4-F88B-2291533B1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Practise debating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31AC4-AA10-5216-CD3A-49E7BFB30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it in turns to discuss the two ads.</a:t>
            </a:r>
          </a:p>
          <a:p>
            <a:r>
              <a:rPr lang="en-GB" dirty="0"/>
              <a:t>You should concede, refute or point out a weakness in the other team’s argument before you make a new claim.</a:t>
            </a:r>
          </a:p>
          <a:p>
            <a:endParaRPr lang="en-GB" dirty="0"/>
          </a:p>
          <a:p>
            <a:r>
              <a:rPr lang="en-GB" dirty="0"/>
              <a:t>By the end, you should have agreed to disagree, or been convinced by the other team’s argument.</a:t>
            </a:r>
          </a:p>
          <a:p>
            <a:r>
              <a:rPr lang="en-GB" dirty="0"/>
              <a:t>One person should sum up and present the outcome of your debate.</a:t>
            </a:r>
          </a:p>
        </p:txBody>
      </p:sp>
    </p:spTree>
    <p:extLst>
      <p:ext uri="{BB962C8B-B14F-4D97-AF65-F5344CB8AC3E}">
        <p14:creationId xmlns:p14="http://schemas.microsoft.com/office/powerpoint/2010/main" val="115741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3114C-DF91-99F9-6634-2D7E22682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306F4-4110-983B-B2A4-06EB75187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08038"/>
            <a:ext cx="7886700" cy="5068925"/>
          </a:xfrm>
        </p:spPr>
        <p:txBody>
          <a:bodyPr/>
          <a:lstStyle/>
          <a:p>
            <a:r>
              <a:rPr lang="en-GB" dirty="0"/>
              <a:t>Review and organise all your Word Family notes.</a:t>
            </a:r>
          </a:p>
          <a:p>
            <a:r>
              <a:rPr lang="en-GB" dirty="0"/>
              <a:t>Add any new families from Unit 3.</a:t>
            </a:r>
          </a:p>
          <a:p>
            <a:r>
              <a:rPr lang="en-GB" dirty="0"/>
              <a:t>Add your families to the table:</a:t>
            </a:r>
          </a:p>
          <a:p>
            <a:endParaRPr lang="en-GB" dirty="0"/>
          </a:p>
          <a:p>
            <a:r>
              <a:rPr lang="en-GB" sz="2600" dirty="0"/>
              <a:t>Find examples for different adjective suffixes.</a:t>
            </a:r>
          </a:p>
          <a:p>
            <a:r>
              <a:rPr lang="en-GB" sz="2600" dirty="0"/>
              <a:t>E.g.  </a:t>
            </a:r>
            <a:r>
              <a:rPr lang="en-GB" sz="2600" dirty="0">
                <a:solidFill>
                  <a:srgbClr val="002060"/>
                </a:solidFill>
              </a:rPr>
              <a:t>-al</a:t>
            </a:r>
            <a:r>
              <a:rPr lang="en-GB" sz="2600" dirty="0"/>
              <a:t>, </a:t>
            </a:r>
            <a:r>
              <a:rPr lang="en-GB" sz="2600" dirty="0">
                <a:solidFill>
                  <a:srgbClr val="002060"/>
                </a:solidFill>
              </a:rPr>
              <a:t>-</a:t>
            </a:r>
            <a:r>
              <a:rPr lang="en-GB" sz="2600" dirty="0" err="1">
                <a:solidFill>
                  <a:srgbClr val="002060"/>
                </a:solidFill>
              </a:rPr>
              <a:t>ous</a:t>
            </a:r>
            <a:r>
              <a:rPr lang="en-GB" sz="2600" dirty="0"/>
              <a:t>, </a:t>
            </a:r>
            <a:r>
              <a:rPr lang="en-GB" sz="2600" dirty="0">
                <a:solidFill>
                  <a:srgbClr val="002060"/>
                </a:solidFill>
              </a:rPr>
              <a:t>-</a:t>
            </a:r>
            <a:r>
              <a:rPr lang="en-GB" sz="2600" dirty="0" err="1">
                <a:solidFill>
                  <a:srgbClr val="002060"/>
                </a:solidFill>
              </a:rPr>
              <a:t>ive</a:t>
            </a:r>
            <a:r>
              <a:rPr lang="en-GB" sz="2600" dirty="0"/>
              <a:t>, </a:t>
            </a:r>
            <a:r>
              <a:rPr lang="en-GB" sz="2600" dirty="0">
                <a:solidFill>
                  <a:srgbClr val="002060"/>
                </a:solidFill>
              </a:rPr>
              <a:t>-</a:t>
            </a:r>
            <a:r>
              <a:rPr lang="en-GB" sz="2600" dirty="0" err="1">
                <a:solidFill>
                  <a:srgbClr val="002060"/>
                </a:solidFill>
              </a:rPr>
              <a:t>ible</a:t>
            </a:r>
            <a:r>
              <a:rPr lang="en-GB" sz="2600" dirty="0"/>
              <a:t>, </a:t>
            </a:r>
            <a:r>
              <a:rPr lang="en-GB" sz="2600" dirty="0">
                <a:solidFill>
                  <a:srgbClr val="002060"/>
                </a:solidFill>
              </a:rPr>
              <a:t>-able</a:t>
            </a:r>
            <a:r>
              <a:rPr lang="en-GB" sz="2600" dirty="0"/>
              <a:t>, </a:t>
            </a:r>
            <a:r>
              <a:rPr lang="en-GB" sz="2600" dirty="0">
                <a:solidFill>
                  <a:srgbClr val="002060"/>
                </a:solidFill>
              </a:rPr>
              <a:t>-y</a:t>
            </a:r>
            <a:r>
              <a:rPr lang="en-GB" sz="2600" dirty="0"/>
              <a:t>, </a:t>
            </a:r>
            <a:r>
              <a:rPr lang="en-GB" sz="2600" dirty="0">
                <a:solidFill>
                  <a:srgbClr val="002060"/>
                </a:solidFill>
              </a:rPr>
              <a:t>-</a:t>
            </a:r>
            <a:r>
              <a:rPr lang="en-GB" sz="2600" dirty="0" err="1">
                <a:solidFill>
                  <a:srgbClr val="002060"/>
                </a:solidFill>
              </a:rPr>
              <a:t>ful</a:t>
            </a:r>
            <a:endParaRPr lang="en-GB" sz="2600" dirty="0">
              <a:solidFill>
                <a:srgbClr val="002060"/>
              </a:solidFill>
            </a:endParaRPr>
          </a:p>
          <a:p>
            <a:r>
              <a:rPr lang="en-GB" sz="2600" dirty="0"/>
              <a:t>We will review these tomorrow.</a:t>
            </a:r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F69B0EF-E315-BA76-9F9C-F66172ABB70F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215956" y="2457774"/>
            <a:ext cx="357977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Word Formation Template.docx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5384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Lunch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D104F-0328-1792-6E07-1362B9F99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7855C-C28D-ED54-0DC5-B365DD69B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Write your journal entry.</a:t>
            </a:r>
          </a:p>
          <a:p>
            <a:r>
              <a:rPr lang="en-GB" dirty="0"/>
              <a:t>Do Units 92-96 in Murphy – Review relative clauses.</a:t>
            </a:r>
          </a:p>
          <a:p>
            <a:pPr marL="0" indent="0">
              <a:buNone/>
            </a:pPr>
            <a:r>
              <a:rPr lang="en-GB" dirty="0"/>
              <a:t>   Page ref: p. 195 (online search), or p. 184 in the e-book.</a:t>
            </a:r>
          </a:p>
        </p:txBody>
      </p:sp>
    </p:spTree>
    <p:extLst>
      <p:ext uri="{BB962C8B-B14F-4D97-AF65-F5344CB8AC3E}">
        <p14:creationId xmlns:p14="http://schemas.microsoft.com/office/powerpoint/2010/main" val="303009807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Props1.xml><?xml version="1.0" encoding="utf-8"?>
<ds:datastoreItem xmlns:ds="http://schemas.openxmlformats.org/officeDocument/2006/customXml" ds:itemID="{CA4D5BFF-01F6-48BD-8686-E4013D3DA1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8CB21A0-8CF4-435C-9D93-2C7E1309F06A}">
  <ds:schemaRefs>
    <ds:schemaRef ds:uri="http://schemas.microsoft.com/office/2006/documentManagement/types"/>
    <ds:schemaRef ds:uri="1b88a2b3-a887-4da5-bc58-1cd6fd79184b"/>
    <ds:schemaRef ds:uri="http://purl.org/dc/elements/1.1/"/>
    <ds:schemaRef ds:uri="791995b0-624b-4c5a-90b4-d742ddd9de15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27620</TotalTime>
  <Words>942</Words>
  <Application>Microsoft Office PowerPoint</Application>
  <PresentationFormat>On-screen Show (4:3)</PresentationFormat>
  <Paragraphs>165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26</vt:i4>
      </vt:variant>
    </vt:vector>
  </HeadingPairs>
  <TitlesOfParts>
    <vt:vector size="47" baseType="lpstr"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July – September 2024</vt:lpstr>
      <vt:lpstr>   WEEK 4  10 Week Course (10PSE)     - E Book Unit 3 – Thought Focus on Academic Writing &amp; Reading Skills Assessment – Reading Focus on Fluency and Discussion </vt:lpstr>
      <vt:lpstr>  WEEK 4   Day Four   Session One</vt:lpstr>
      <vt:lpstr>Study Trips to Tenby &amp; Swansea</vt:lpstr>
      <vt:lpstr>Discourse Markers  of Comparison and Contrast</vt:lpstr>
      <vt:lpstr>Discourse Markers  of Comparison and Contrast</vt:lpstr>
      <vt:lpstr>Compare and Contrast - Practice</vt:lpstr>
      <vt:lpstr>Sentence Structure in English 1</vt:lpstr>
      <vt:lpstr>Sentence Structure in English 2</vt:lpstr>
      <vt:lpstr>Sentence Structure 3</vt:lpstr>
      <vt:lpstr>Sentence Structure 4</vt:lpstr>
      <vt:lpstr>Take a break</vt:lpstr>
      <vt:lpstr>Watch two ads</vt:lpstr>
      <vt:lpstr>Which ad do you prefer?</vt:lpstr>
      <vt:lpstr>Speaking Task</vt:lpstr>
      <vt:lpstr>Making a Claim</vt:lpstr>
      <vt:lpstr>Useful Language for Debates I</vt:lpstr>
      <vt:lpstr>Useful Language for Debates II</vt:lpstr>
      <vt:lpstr>Language  for Debates III</vt:lpstr>
      <vt:lpstr>Opponents!  Fluency Practice.</vt:lpstr>
      <vt:lpstr>Speaking Practice</vt:lpstr>
      <vt:lpstr>Practise debating</vt:lpstr>
      <vt:lpstr>Self-Study</vt:lpstr>
      <vt:lpstr>Lunch Break</vt:lpstr>
      <vt:lpstr>Tutorials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115</cp:revision>
  <dcterms:created xsi:type="dcterms:W3CDTF">2021-03-10T12:10:47Z</dcterms:created>
  <dcterms:modified xsi:type="dcterms:W3CDTF">2024-08-01T21:21:08Z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