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15"/>
  </p:notesMasterIdLst>
  <p:sldIdLst>
    <p:sldId id="256" r:id="rId5"/>
    <p:sldId id="259" r:id="rId6"/>
    <p:sldId id="269" r:id="rId7"/>
    <p:sldId id="268" r:id="rId8"/>
    <p:sldId id="263" r:id="rId9"/>
    <p:sldId id="264" r:id="rId10"/>
    <p:sldId id="265" r:id="rId11"/>
    <p:sldId id="270" r:id="rId12"/>
    <p:sldId id="267"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7CE34-A156-449B-99DD-3A6B034F2C29}" v="235" dt="2022-07-05T18:29:30.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5" autoAdjust="0"/>
    <p:restoredTop sz="94660"/>
  </p:normalViewPr>
  <p:slideViewPr>
    <p:cSldViewPr snapToGrid="0">
      <p:cViewPr varScale="1">
        <p:scale>
          <a:sx n="68" d="100"/>
          <a:sy n="68" d="100"/>
        </p:scale>
        <p:origin x="68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C96BDA-C27A-45C6-8F9A-8F40B21BF13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8BB9A6E-5A40-4F4F-8075-9380425A86B1}">
      <dgm:prSet/>
      <dgm:spPr/>
      <dgm:t>
        <a:bodyPr/>
        <a:lstStyle/>
        <a:p>
          <a:r>
            <a:rPr lang="en-US"/>
            <a:t>When carrying all necessary analyses and research concluded solution may be as follow. </a:t>
          </a:r>
        </a:p>
      </dgm:t>
    </dgm:pt>
    <dgm:pt modelId="{8267E336-CFE4-4318-BE4E-A5FFD50D6D2B}" type="parTrans" cxnId="{32C0514E-679F-4189-8B2C-FF911A5BEC66}">
      <dgm:prSet/>
      <dgm:spPr/>
      <dgm:t>
        <a:bodyPr/>
        <a:lstStyle/>
        <a:p>
          <a:endParaRPr lang="en-US"/>
        </a:p>
      </dgm:t>
    </dgm:pt>
    <dgm:pt modelId="{000D3EF3-855D-4225-8F5E-8F8EB64F4725}" type="sibTrans" cxnId="{32C0514E-679F-4189-8B2C-FF911A5BEC66}">
      <dgm:prSet/>
      <dgm:spPr/>
      <dgm:t>
        <a:bodyPr/>
        <a:lstStyle/>
        <a:p>
          <a:endParaRPr lang="en-US"/>
        </a:p>
      </dgm:t>
    </dgm:pt>
    <dgm:pt modelId="{94307E2C-AC6D-4035-A4D2-9E04E4479813}">
      <dgm:prSet/>
      <dgm:spPr/>
      <dgm:t>
        <a:bodyPr/>
        <a:lstStyle/>
        <a:p>
          <a:r>
            <a:rPr lang="en-US"/>
            <a:t>Making the visa process easier and quicker</a:t>
          </a:r>
        </a:p>
      </dgm:t>
    </dgm:pt>
    <dgm:pt modelId="{A18F5400-B9EA-4634-AEE8-C2A7098C5ABA}" type="parTrans" cxnId="{96860EB9-4073-44BC-8003-E430634FB533}">
      <dgm:prSet/>
      <dgm:spPr/>
      <dgm:t>
        <a:bodyPr/>
        <a:lstStyle/>
        <a:p>
          <a:endParaRPr lang="en-US"/>
        </a:p>
      </dgm:t>
    </dgm:pt>
    <dgm:pt modelId="{537A2FCD-8697-4053-8548-AB044CDB69E7}" type="sibTrans" cxnId="{96860EB9-4073-44BC-8003-E430634FB533}">
      <dgm:prSet/>
      <dgm:spPr/>
      <dgm:t>
        <a:bodyPr/>
        <a:lstStyle/>
        <a:p>
          <a:endParaRPr lang="en-US"/>
        </a:p>
      </dgm:t>
    </dgm:pt>
    <dgm:pt modelId="{83290988-095F-4516-A21E-0DF6D791241B}">
      <dgm:prSet/>
      <dgm:spPr/>
      <dgm:t>
        <a:bodyPr/>
        <a:lstStyle/>
        <a:p>
          <a:r>
            <a:rPr lang="en-US"/>
            <a:t>Bringing back bursaries </a:t>
          </a:r>
        </a:p>
      </dgm:t>
    </dgm:pt>
    <dgm:pt modelId="{5BF54C29-109B-4B8A-96FA-8FCFE96EB8AC}" type="parTrans" cxnId="{2E5C71BB-D4C9-42BB-AD8F-43420558C351}">
      <dgm:prSet/>
      <dgm:spPr/>
      <dgm:t>
        <a:bodyPr/>
        <a:lstStyle/>
        <a:p>
          <a:endParaRPr lang="en-US"/>
        </a:p>
      </dgm:t>
    </dgm:pt>
    <dgm:pt modelId="{1A88FC45-684E-423B-8934-E5DBCA517E96}" type="sibTrans" cxnId="{2E5C71BB-D4C9-42BB-AD8F-43420558C351}">
      <dgm:prSet/>
      <dgm:spPr/>
      <dgm:t>
        <a:bodyPr/>
        <a:lstStyle/>
        <a:p>
          <a:endParaRPr lang="en-US"/>
        </a:p>
      </dgm:t>
    </dgm:pt>
    <dgm:pt modelId="{0D312E2C-C790-4E88-9F56-490DDBA3137D}">
      <dgm:prSet/>
      <dgm:spPr/>
      <dgm:t>
        <a:bodyPr/>
        <a:lstStyle/>
        <a:p>
          <a:r>
            <a:rPr lang="en-US"/>
            <a:t>Suitable pay and rewards </a:t>
          </a:r>
        </a:p>
      </dgm:t>
    </dgm:pt>
    <dgm:pt modelId="{D3C42638-408D-4D55-9D84-690BD55C7635}" type="parTrans" cxnId="{775D118E-425E-48FF-B800-CA646F699C60}">
      <dgm:prSet/>
      <dgm:spPr/>
      <dgm:t>
        <a:bodyPr/>
        <a:lstStyle/>
        <a:p>
          <a:endParaRPr lang="en-US"/>
        </a:p>
      </dgm:t>
    </dgm:pt>
    <dgm:pt modelId="{D652639E-868F-4C00-9B2E-9535259AFAEB}" type="sibTrans" cxnId="{775D118E-425E-48FF-B800-CA646F699C60}">
      <dgm:prSet/>
      <dgm:spPr/>
      <dgm:t>
        <a:bodyPr/>
        <a:lstStyle/>
        <a:p>
          <a:endParaRPr lang="en-US"/>
        </a:p>
      </dgm:t>
    </dgm:pt>
    <dgm:pt modelId="{06410232-44FC-4364-A6EB-3330D546F125}">
      <dgm:prSet/>
      <dgm:spPr/>
      <dgm:t>
        <a:bodyPr/>
        <a:lstStyle/>
        <a:p>
          <a:r>
            <a:rPr lang="en-US"/>
            <a:t>Charging health tourist for NHS treatments</a:t>
          </a:r>
        </a:p>
      </dgm:t>
    </dgm:pt>
    <dgm:pt modelId="{743310EE-CCF1-47AC-A202-2B6E49A186F4}" type="parTrans" cxnId="{0903E534-51A2-4316-A82C-FE42DBC7A501}">
      <dgm:prSet/>
      <dgm:spPr/>
      <dgm:t>
        <a:bodyPr/>
        <a:lstStyle/>
        <a:p>
          <a:endParaRPr lang="en-US"/>
        </a:p>
      </dgm:t>
    </dgm:pt>
    <dgm:pt modelId="{3EC6C47B-47C5-4503-83E4-69ADD7ADFB71}" type="sibTrans" cxnId="{0903E534-51A2-4316-A82C-FE42DBC7A501}">
      <dgm:prSet/>
      <dgm:spPr/>
      <dgm:t>
        <a:bodyPr/>
        <a:lstStyle/>
        <a:p>
          <a:endParaRPr lang="en-US"/>
        </a:p>
      </dgm:t>
    </dgm:pt>
    <dgm:pt modelId="{13B20C4C-FE09-422D-837F-B71FE16DE93B}">
      <dgm:prSet/>
      <dgm:spPr/>
      <dgm:t>
        <a:bodyPr/>
        <a:lstStyle/>
        <a:p>
          <a:r>
            <a:rPr lang="en-US" dirty="0"/>
            <a:t>Making Health Sector good working place</a:t>
          </a:r>
        </a:p>
      </dgm:t>
    </dgm:pt>
    <dgm:pt modelId="{961AE958-BCC9-47B5-BC00-24EE9F89C5A9}" type="parTrans" cxnId="{0C85A1F7-71E3-42DE-99C6-61A578B019ED}">
      <dgm:prSet/>
      <dgm:spPr/>
      <dgm:t>
        <a:bodyPr/>
        <a:lstStyle/>
        <a:p>
          <a:endParaRPr lang="en-US"/>
        </a:p>
      </dgm:t>
    </dgm:pt>
    <dgm:pt modelId="{79FF4457-E630-41F8-A8B0-7784416975DE}" type="sibTrans" cxnId="{0C85A1F7-71E3-42DE-99C6-61A578B019ED}">
      <dgm:prSet/>
      <dgm:spPr/>
      <dgm:t>
        <a:bodyPr/>
        <a:lstStyle/>
        <a:p>
          <a:endParaRPr lang="en-US"/>
        </a:p>
      </dgm:t>
    </dgm:pt>
    <dgm:pt modelId="{F8981052-AEC1-4E47-A2FD-742EC287D765}">
      <dgm:prSet/>
      <dgm:spPr/>
      <dgm:t>
        <a:bodyPr/>
        <a:lstStyle/>
        <a:p>
          <a:r>
            <a:rPr lang="en-US" dirty="0"/>
            <a:t>Implementing the solution in 5 years period , so in 10 years results are visible.</a:t>
          </a:r>
        </a:p>
      </dgm:t>
    </dgm:pt>
    <dgm:pt modelId="{E6E08BB4-8240-4ED4-85C8-2DB1E0EBA0EE}" type="parTrans" cxnId="{BF5FF3B4-30DA-45DF-9A5E-2F405BC32CF0}">
      <dgm:prSet/>
      <dgm:spPr/>
      <dgm:t>
        <a:bodyPr/>
        <a:lstStyle/>
        <a:p>
          <a:endParaRPr lang="en-GB"/>
        </a:p>
      </dgm:t>
    </dgm:pt>
    <dgm:pt modelId="{790837CF-67FD-48D1-8C42-3E050ABF58A7}" type="sibTrans" cxnId="{BF5FF3B4-30DA-45DF-9A5E-2F405BC32CF0}">
      <dgm:prSet/>
      <dgm:spPr/>
      <dgm:t>
        <a:bodyPr/>
        <a:lstStyle/>
        <a:p>
          <a:endParaRPr lang="en-GB"/>
        </a:p>
      </dgm:t>
    </dgm:pt>
    <dgm:pt modelId="{28592A30-0C7C-410C-9F88-9D594F473D48}" type="pres">
      <dgm:prSet presAssocID="{EBC96BDA-C27A-45C6-8F9A-8F40B21BF13F}" presName="linear" presStyleCnt="0">
        <dgm:presLayoutVars>
          <dgm:animLvl val="lvl"/>
          <dgm:resizeHandles val="exact"/>
        </dgm:presLayoutVars>
      </dgm:prSet>
      <dgm:spPr/>
    </dgm:pt>
    <dgm:pt modelId="{D175EF53-A9BF-4CA5-B391-67C192557F81}" type="pres">
      <dgm:prSet presAssocID="{38BB9A6E-5A40-4F4F-8075-9380425A86B1}" presName="parentText" presStyleLbl="node1" presStyleIdx="0" presStyleCnt="7">
        <dgm:presLayoutVars>
          <dgm:chMax val="0"/>
          <dgm:bulletEnabled val="1"/>
        </dgm:presLayoutVars>
      </dgm:prSet>
      <dgm:spPr/>
    </dgm:pt>
    <dgm:pt modelId="{4CEB1955-7A8C-45FC-A170-443973BEB6E4}" type="pres">
      <dgm:prSet presAssocID="{000D3EF3-855D-4225-8F5E-8F8EB64F4725}" presName="spacer" presStyleCnt="0"/>
      <dgm:spPr/>
    </dgm:pt>
    <dgm:pt modelId="{B2A19FA4-91B6-450B-B060-BAABF5B89204}" type="pres">
      <dgm:prSet presAssocID="{94307E2C-AC6D-4035-A4D2-9E04E4479813}" presName="parentText" presStyleLbl="node1" presStyleIdx="1" presStyleCnt="7">
        <dgm:presLayoutVars>
          <dgm:chMax val="0"/>
          <dgm:bulletEnabled val="1"/>
        </dgm:presLayoutVars>
      </dgm:prSet>
      <dgm:spPr/>
    </dgm:pt>
    <dgm:pt modelId="{8C87DCCA-1C3C-4FEF-B794-DA900E694D08}" type="pres">
      <dgm:prSet presAssocID="{537A2FCD-8697-4053-8548-AB044CDB69E7}" presName="spacer" presStyleCnt="0"/>
      <dgm:spPr/>
    </dgm:pt>
    <dgm:pt modelId="{56254A39-4E81-48E6-B15E-CC5855312454}" type="pres">
      <dgm:prSet presAssocID="{83290988-095F-4516-A21E-0DF6D791241B}" presName="parentText" presStyleLbl="node1" presStyleIdx="2" presStyleCnt="7">
        <dgm:presLayoutVars>
          <dgm:chMax val="0"/>
          <dgm:bulletEnabled val="1"/>
        </dgm:presLayoutVars>
      </dgm:prSet>
      <dgm:spPr/>
    </dgm:pt>
    <dgm:pt modelId="{4D51387D-5F52-45AF-95A6-2AEB4E6522EA}" type="pres">
      <dgm:prSet presAssocID="{1A88FC45-684E-423B-8934-E5DBCA517E96}" presName="spacer" presStyleCnt="0"/>
      <dgm:spPr/>
    </dgm:pt>
    <dgm:pt modelId="{0A2B02A3-E821-45B5-8651-9E8C4EFBD9EB}" type="pres">
      <dgm:prSet presAssocID="{0D312E2C-C790-4E88-9F56-490DDBA3137D}" presName="parentText" presStyleLbl="node1" presStyleIdx="3" presStyleCnt="7" custLinFactNeighborY="-73157">
        <dgm:presLayoutVars>
          <dgm:chMax val="0"/>
          <dgm:bulletEnabled val="1"/>
        </dgm:presLayoutVars>
      </dgm:prSet>
      <dgm:spPr/>
    </dgm:pt>
    <dgm:pt modelId="{262C7136-A1CF-464B-A728-4DB332D5CBD9}" type="pres">
      <dgm:prSet presAssocID="{D652639E-868F-4C00-9B2E-9535259AFAEB}" presName="spacer" presStyleCnt="0"/>
      <dgm:spPr/>
    </dgm:pt>
    <dgm:pt modelId="{841CF72D-ADC6-4E7E-A821-89504BA3DBA6}" type="pres">
      <dgm:prSet presAssocID="{06410232-44FC-4364-A6EB-3330D546F125}" presName="parentText" presStyleLbl="node1" presStyleIdx="4" presStyleCnt="7" custScaleY="124471" custLinFactNeighborX="189" custLinFactNeighborY="-42789">
        <dgm:presLayoutVars>
          <dgm:chMax val="0"/>
          <dgm:bulletEnabled val="1"/>
        </dgm:presLayoutVars>
      </dgm:prSet>
      <dgm:spPr/>
    </dgm:pt>
    <dgm:pt modelId="{D19A4C31-89BA-4BFB-B9D0-A1DE8780D7AD}" type="pres">
      <dgm:prSet presAssocID="{3EC6C47B-47C5-4503-83E4-69ADD7ADFB71}" presName="spacer" presStyleCnt="0"/>
      <dgm:spPr/>
    </dgm:pt>
    <dgm:pt modelId="{A629B9D4-7572-472F-84F6-7E3EE0497AD4}" type="pres">
      <dgm:prSet presAssocID="{13B20C4C-FE09-422D-837F-B71FE16DE93B}" presName="parentText" presStyleLbl="node1" presStyleIdx="5" presStyleCnt="7" custScaleY="156291" custLinFactNeighborY="469">
        <dgm:presLayoutVars>
          <dgm:chMax val="0"/>
          <dgm:bulletEnabled val="1"/>
        </dgm:presLayoutVars>
      </dgm:prSet>
      <dgm:spPr/>
    </dgm:pt>
    <dgm:pt modelId="{74DCFBFA-A695-44D7-90D4-C79CAF2D57FD}" type="pres">
      <dgm:prSet presAssocID="{79FF4457-E630-41F8-A8B0-7784416975DE}" presName="spacer" presStyleCnt="0"/>
      <dgm:spPr/>
    </dgm:pt>
    <dgm:pt modelId="{892D2F93-0388-4946-AF8A-CD330C7054E7}" type="pres">
      <dgm:prSet presAssocID="{F8981052-AEC1-4E47-A2FD-742EC287D765}" presName="parentText" presStyleLbl="node1" presStyleIdx="6" presStyleCnt="7" custScaleY="175512">
        <dgm:presLayoutVars>
          <dgm:chMax val="0"/>
          <dgm:bulletEnabled val="1"/>
        </dgm:presLayoutVars>
      </dgm:prSet>
      <dgm:spPr/>
    </dgm:pt>
  </dgm:ptLst>
  <dgm:cxnLst>
    <dgm:cxn modelId="{E9E4400B-24D6-48B0-9B84-C57299AE0645}" type="presOf" srcId="{38BB9A6E-5A40-4F4F-8075-9380425A86B1}" destId="{D175EF53-A9BF-4CA5-B391-67C192557F81}" srcOrd="0" destOrd="0" presId="urn:microsoft.com/office/officeart/2005/8/layout/vList2"/>
    <dgm:cxn modelId="{4D042323-CAF5-40B1-8520-FCF50514DB51}" type="presOf" srcId="{94307E2C-AC6D-4035-A4D2-9E04E4479813}" destId="{B2A19FA4-91B6-450B-B060-BAABF5B89204}" srcOrd="0" destOrd="0" presId="urn:microsoft.com/office/officeart/2005/8/layout/vList2"/>
    <dgm:cxn modelId="{0903E534-51A2-4316-A82C-FE42DBC7A501}" srcId="{EBC96BDA-C27A-45C6-8F9A-8F40B21BF13F}" destId="{06410232-44FC-4364-A6EB-3330D546F125}" srcOrd="4" destOrd="0" parTransId="{743310EE-CCF1-47AC-A202-2B6E49A186F4}" sibTransId="{3EC6C47B-47C5-4503-83E4-69ADD7ADFB71}"/>
    <dgm:cxn modelId="{1AEABA35-C7D3-473B-A903-5C78F895AF6A}" type="presOf" srcId="{06410232-44FC-4364-A6EB-3330D546F125}" destId="{841CF72D-ADC6-4E7E-A821-89504BA3DBA6}" srcOrd="0" destOrd="0" presId="urn:microsoft.com/office/officeart/2005/8/layout/vList2"/>
    <dgm:cxn modelId="{81E1CE68-AED7-4C64-8144-CA8907F546AB}" type="presOf" srcId="{83290988-095F-4516-A21E-0DF6D791241B}" destId="{56254A39-4E81-48E6-B15E-CC5855312454}" srcOrd="0" destOrd="0" presId="urn:microsoft.com/office/officeart/2005/8/layout/vList2"/>
    <dgm:cxn modelId="{32C0514E-679F-4189-8B2C-FF911A5BEC66}" srcId="{EBC96BDA-C27A-45C6-8F9A-8F40B21BF13F}" destId="{38BB9A6E-5A40-4F4F-8075-9380425A86B1}" srcOrd="0" destOrd="0" parTransId="{8267E336-CFE4-4318-BE4E-A5FFD50D6D2B}" sibTransId="{000D3EF3-855D-4225-8F5E-8F8EB64F4725}"/>
    <dgm:cxn modelId="{775D118E-425E-48FF-B800-CA646F699C60}" srcId="{EBC96BDA-C27A-45C6-8F9A-8F40B21BF13F}" destId="{0D312E2C-C790-4E88-9F56-490DDBA3137D}" srcOrd="3" destOrd="0" parTransId="{D3C42638-408D-4D55-9D84-690BD55C7635}" sibTransId="{D652639E-868F-4C00-9B2E-9535259AFAEB}"/>
    <dgm:cxn modelId="{018B6C97-387A-432F-9B82-3711EF4F4F89}" type="presOf" srcId="{F8981052-AEC1-4E47-A2FD-742EC287D765}" destId="{892D2F93-0388-4946-AF8A-CD330C7054E7}" srcOrd="0" destOrd="0" presId="urn:microsoft.com/office/officeart/2005/8/layout/vList2"/>
    <dgm:cxn modelId="{CC4586A0-3AB6-4C0B-BF75-44B1CC25B648}" type="presOf" srcId="{13B20C4C-FE09-422D-837F-B71FE16DE93B}" destId="{A629B9D4-7572-472F-84F6-7E3EE0497AD4}" srcOrd="0" destOrd="0" presId="urn:microsoft.com/office/officeart/2005/8/layout/vList2"/>
    <dgm:cxn modelId="{7FA1D0A2-8D30-4DE7-8C30-D09143DC7753}" type="presOf" srcId="{EBC96BDA-C27A-45C6-8F9A-8F40B21BF13F}" destId="{28592A30-0C7C-410C-9F88-9D594F473D48}" srcOrd="0" destOrd="0" presId="urn:microsoft.com/office/officeart/2005/8/layout/vList2"/>
    <dgm:cxn modelId="{BF5FF3B4-30DA-45DF-9A5E-2F405BC32CF0}" srcId="{EBC96BDA-C27A-45C6-8F9A-8F40B21BF13F}" destId="{F8981052-AEC1-4E47-A2FD-742EC287D765}" srcOrd="6" destOrd="0" parTransId="{E6E08BB4-8240-4ED4-85C8-2DB1E0EBA0EE}" sibTransId="{790837CF-67FD-48D1-8C42-3E050ABF58A7}"/>
    <dgm:cxn modelId="{96860EB9-4073-44BC-8003-E430634FB533}" srcId="{EBC96BDA-C27A-45C6-8F9A-8F40B21BF13F}" destId="{94307E2C-AC6D-4035-A4D2-9E04E4479813}" srcOrd="1" destOrd="0" parTransId="{A18F5400-B9EA-4634-AEE8-C2A7098C5ABA}" sibTransId="{537A2FCD-8697-4053-8548-AB044CDB69E7}"/>
    <dgm:cxn modelId="{2E5C71BB-D4C9-42BB-AD8F-43420558C351}" srcId="{EBC96BDA-C27A-45C6-8F9A-8F40B21BF13F}" destId="{83290988-095F-4516-A21E-0DF6D791241B}" srcOrd="2" destOrd="0" parTransId="{5BF54C29-109B-4B8A-96FA-8FCFE96EB8AC}" sibTransId="{1A88FC45-684E-423B-8934-E5DBCA517E96}"/>
    <dgm:cxn modelId="{F17D58D6-4D49-4788-8C08-64654604C3D3}" type="presOf" srcId="{0D312E2C-C790-4E88-9F56-490DDBA3137D}" destId="{0A2B02A3-E821-45B5-8651-9E8C4EFBD9EB}" srcOrd="0" destOrd="0" presId="urn:microsoft.com/office/officeart/2005/8/layout/vList2"/>
    <dgm:cxn modelId="{0C85A1F7-71E3-42DE-99C6-61A578B019ED}" srcId="{EBC96BDA-C27A-45C6-8F9A-8F40B21BF13F}" destId="{13B20C4C-FE09-422D-837F-B71FE16DE93B}" srcOrd="5" destOrd="0" parTransId="{961AE958-BCC9-47B5-BC00-24EE9F89C5A9}" sibTransId="{79FF4457-E630-41F8-A8B0-7784416975DE}"/>
    <dgm:cxn modelId="{2E125163-D401-410E-9727-06A2D1F7B5A1}" type="presParOf" srcId="{28592A30-0C7C-410C-9F88-9D594F473D48}" destId="{D175EF53-A9BF-4CA5-B391-67C192557F81}" srcOrd="0" destOrd="0" presId="urn:microsoft.com/office/officeart/2005/8/layout/vList2"/>
    <dgm:cxn modelId="{59D1A9F7-4BA3-4FF0-B010-D57C7EAB3A3D}" type="presParOf" srcId="{28592A30-0C7C-410C-9F88-9D594F473D48}" destId="{4CEB1955-7A8C-45FC-A170-443973BEB6E4}" srcOrd="1" destOrd="0" presId="urn:microsoft.com/office/officeart/2005/8/layout/vList2"/>
    <dgm:cxn modelId="{B0DADFAD-216A-43B9-8745-F29C50B70D00}" type="presParOf" srcId="{28592A30-0C7C-410C-9F88-9D594F473D48}" destId="{B2A19FA4-91B6-450B-B060-BAABF5B89204}" srcOrd="2" destOrd="0" presId="urn:microsoft.com/office/officeart/2005/8/layout/vList2"/>
    <dgm:cxn modelId="{7FFBB788-1928-4FAE-B8D2-051BC9B8521B}" type="presParOf" srcId="{28592A30-0C7C-410C-9F88-9D594F473D48}" destId="{8C87DCCA-1C3C-4FEF-B794-DA900E694D08}" srcOrd="3" destOrd="0" presId="urn:microsoft.com/office/officeart/2005/8/layout/vList2"/>
    <dgm:cxn modelId="{2E847939-D3CD-4999-BAC6-8AB4D7E36EE4}" type="presParOf" srcId="{28592A30-0C7C-410C-9F88-9D594F473D48}" destId="{56254A39-4E81-48E6-B15E-CC5855312454}" srcOrd="4" destOrd="0" presId="urn:microsoft.com/office/officeart/2005/8/layout/vList2"/>
    <dgm:cxn modelId="{0C7652BF-89DC-4C1F-8D25-6C6798D08929}" type="presParOf" srcId="{28592A30-0C7C-410C-9F88-9D594F473D48}" destId="{4D51387D-5F52-45AF-95A6-2AEB4E6522EA}" srcOrd="5" destOrd="0" presId="urn:microsoft.com/office/officeart/2005/8/layout/vList2"/>
    <dgm:cxn modelId="{5CC10AD4-E39C-4109-8684-8FC3B2B78F6D}" type="presParOf" srcId="{28592A30-0C7C-410C-9F88-9D594F473D48}" destId="{0A2B02A3-E821-45B5-8651-9E8C4EFBD9EB}" srcOrd="6" destOrd="0" presId="urn:microsoft.com/office/officeart/2005/8/layout/vList2"/>
    <dgm:cxn modelId="{E715CF39-EEDE-461D-869C-5393794A7511}" type="presParOf" srcId="{28592A30-0C7C-410C-9F88-9D594F473D48}" destId="{262C7136-A1CF-464B-A728-4DB332D5CBD9}" srcOrd="7" destOrd="0" presId="urn:microsoft.com/office/officeart/2005/8/layout/vList2"/>
    <dgm:cxn modelId="{1F374AB0-38E9-48CE-B2F9-88AC31E62ED5}" type="presParOf" srcId="{28592A30-0C7C-410C-9F88-9D594F473D48}" destId="{841CF72D-ADC6-4E7E-A821-89504BA3DBA6}" srcOrd="8" destOrd="0" presId="urn:microsoft.com/office/officeart/2005/8/layout/vList2"/>
    <dgm:cxn modelId="{BC302787-E07D-4228-A1DB-E642376432A7}" type="presParOf" srcId="{28592A30-0C7C-410C-9F88-9D594F473D48}" destId="{D19A4C31-89BA-4BFB-B9D0-A1DE8780D7AD}" srcOrd="9" destOrd="0" presId="urn:microsoft.com/office/officeart/2005/8/layout/vList2"/>
    <dgm:cxn modelId="{8A60FC1D-9DE5-4F9E-AC77-C17460128063}" type="presParOf" srcId="{28592A30-0C7C-410C-9F88-9D594F473D48}" destId="{A629B9D4-7572-472F-84F6-7E3EE0497AD4}" srcOrd="10" destOrd="0" presId="urn:microsoft.com/office/officeart/2005/8/layout/vList2"/>
    <dgm:cxn modelId="{1C8D562F-290C-4B81-B174-020EA793101E}" type="presParOf" srcId="{28592A30-0C7C-410C-9F88-9D594F473D48}" destId="{74DCFBFA-A695-44D7-90D4-C79CAF2D57FD}" srcOrd="11" destOrd="0" presId="urn:microsoft.com/office/officeart/2005/8/layout/vList2"/>
    <dgm:cxn modelId="{19FABF0D-4969-4905-A16A-15B70D84AF8B}" type="presParOf" srcId="{28592A30-0C7C-410C-9F88-9D594F473D48}" destId="{892D2F93-0388-4946-AF8A-CD330C7054E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5EF53-A9BF-4CA5-B391-67C192557F81}">
      <dsp:nvSpPr>
        <dsp:cNvPr id="0" name=""/>
        <dsp:cNvSpPr/>
      </dsp:nvSpPr>
      <dsp:spPr>
        <a:xfrm>
          <a:off x="0" y="10316"/>
          <a:ext cx="6692813" cy="7335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When carrying all necessary analyses and research concluded solution may be as follow. </a:t>
          </a:r>
        </a:p>
      </dsp:txBody>
      <dsp:txXfrm>
        <a:off x="35811" y="46127"/>
        <a:ext cx="6621191" cy="661968"/>
      </dsp:txXfrm>
    </dsp:sp>
    <dsp:sp modelId="{B2A19FA4-91B6-450B-B060-BAABF5B89204}">
      <dsp:nvSpPr>
        <dsp:cNvPr id="0" name=""/>
        <dsp:cNvSpPr/>
      </dsp:nvSpPr>
      <dsp:spPr>
        <a:xfrm>
          <a:off x="0" y="798626"/>
          <a:ext cx="6692813" cy="733590"/>
        </a:xfrm>
        <a:prstGeom prst="roundRect">
          <a:avLst/>
        </a:prstGeom>
        <a:gradFill rotWithShape="0">
          <a:gsLst>
            <a:gs pos="0">
              <a:schemeClr val="accent2">
                <a:hueOff val="-452075"/>
                <a:satOff val="-276"/>
                <a:lumOff val="1078"/>
                <a:alphaOff val="0"/>
                <a:tint val="96000"/>
                <a:lumMod val="100000"/>
              </a:schemeClr>
            </a:gs>
            <a:gs pos="78000">
              <a:schemeClr val="accent2">
                <a:hueOff val="-452075"/>
                <a:satOff val="-276"/>
                <a:lumOff val="107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Making the visa process easier and quicker</a:t>
          </a:r>
        </a:p>
      </dsp:txBody>
      <dsp:txXfrm>
        <a:off x="35811" y="834437"/>
        <a:ext cx="6621191" cy="661968"/>
      </dsp:txXfrm>
    </dsp:sp>
    <dsp:sp modelId="{56254A39-4E81-48E6-B15E-CC5855312454}">
      <dsp:nvSpPr>
        <dsp:cNvPr id="0" name=""/>
        <dsp:cNvSpPr/>
      </dsp:nvSpPr>
      <dsp:spPr>
        <a:xfrm>
          <a:off x="0" y="1586936"/>
          <a:ext cx="6692813" cy="73359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Bringing back bursaries </a:t>
          </a:r>
        </a:p>
      </dsp:txBody>
      <dsp:txXfrm>
        <a:off x="35811" y="1622747"/>
        <a:ext cx="6621191" cy="661968"/>
      </dsp:txXfrm>
    </dsp:sp>
    <dsp:sp modelId="{0A2B02A3-E821-45B5-8651-9E8C4EFBD9EB}">
      <dsp:nvSpPr>
        <dsp:cNvPr id="0" name=""/>
        <dsp:cNvSpPr/>
      </dsp:nvSpPr>
      <dsp:spPr>
        <a:xfrm>
          <a:off x="0" y="2335214"/>
          <a:ext cx="6692813" cy="73359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Suitable pay and rewards </a:t>
          </a:r>
        </a:p>
      </dsp:txBody>
      <dsp:txXfrm>
        <a:off x="35811" y="2371025"/>
        <a:ext cx="6621191" cy="661968"/>
      </dsp:txXfrm>
    </dsp:sp>
    <dsp:sp modelId="{841CF72D-ADC6-4E7E-A821-89504BA3DBA6}">
      <dsp:nvSpPr>
        <dsp:cNvPr id="0" name=""/>
        <dsp:cNvSpPr/>
      </dsp:nvSpPr>
      <dsp:spPr>
        <a:xfrm>
          <a:off x="0" y="3140142"/>
          <a:ext cx="6692813" cy="913106"/>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Charging health tourist for NHS treatments</a:t>
          </a:r>
        </a:p>
      </dsp:txBody>
      <dsp:txXfrm>
        <a:off x="44574" y="3184716"/>
        <a:ext cx="6603665" cy="823958"/>
      </dsp:txXfrm>
    </dsp:sp>
    <dsp:sp modelId="{A629B9D4-7572-472F-84F6-7E3EE0497AD4}">
      <dsp:nvSpPr>
        <dsp:cNvPr id="0" name=""/>
        <dsp:cNvSpPr/>
      </dsp:nvSpPr>
      <dsp:spPr>
        <a:xfrm>
          <a:off x="0" y="4131639"/>
          <a:ext cx="6692813" cy="1146535"/>
        </a:xfrm>
        <a:prstGeom prst="roundRect">
          <a:avLst/>
        </a:prstGeom>
        <a:gradFill rotWithShape="0">
          <a:gsLst>
            <a:gs pos="0">
              <a:schemeClr val="accent2">
                <a:hueOff val="-2260375"/>
                <a:satOff val="-1380"/>
                <a:lumOff val="5392"/>
                <a:alphaOff val="0"/>
                <a:tint val="96000"/>
                <a:lumMod val="100000"/>
              </a:schemeClr>
            </a:gs>
            <a:gs pos="78000">
              <a:schemeClr val="accent2">
                <a:hueOff val="-2260375"/>
                <a:satOff val="-1380"/>
                <a:lumOff val="539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Making Health Sector good working place</a:t>
          </a:r>
        </a:p>
      </dsp:txBody>
      <dsp:txXfrm>
        <a:off x="55969" y="4187608"/>
        <a:ext cx="6580875" cy="1034597"/>
      </dsp:txXfrm>
    </dsp:sp>
    <dsp:sp modelId="{892D2F93-0388-4946-AF8A-CD330C7054E7}">
      <dsp:nvSpPr>
        <dsp:cNvPr id="0" name=""/>
        <dsp:cNvSpPr/>
      </dsp:nvSpPr>
      <dsp:spPr>
        <a:xfrm>
          <a:off x="0" y="5332638"/>
          <a:ext cx="6692813" cy="1287538"/>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Implementing the solution in 5 years period , so in 10 years results are visible.</a:t>
          </a:r>
        </a:p>
      </dsp:txBody>
      <dsp:txXfrm>
        <a:off x="62852" y="5395490"/>
        <a:ext cx="6567109" cy="11618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EB46E9-7000-43C9-A425-9646CFE0A0AB}" type="datetimeFigureOut">
              <a:rPr lang="en-GB" smtClean="0"/>
              <a:t>05/07/2022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3639F-E85E-47A5-AC13-D12A0839379B}" type="slidenum">
              <a:rPr lang="en-GB" smtClean="0"/>
              <a:t>‹#›</a:t>
            </a:fld>
            <a:endParaRPr lang="en-GB"/>
          </a:p>
        </p:txBody>
      </p:sp>
    </p:spTree>
    <p:extLst>
      <p:ext uri="{BB962C8B-B14F-4D97-AF65-F5344CB8AC3E}">
        <p14:creationId xmlns:p14="http://schemas.microsoft.com/office/powerpoint/2010/main" val="1354510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NHS and Health Care Sectors are all suffering from one very complex, but at the same time common problem- Staff shortages. With shortage of more than100,000 staff across the NHS  and Health sector. Also, 41 000 vacancies in Nursing (one in eight posts), as well  Adult social care sector experiencing staff shortage with 110 000 vacancies. Between July 2017 and July 2018, there have been  1,584 more EU nurses and health professionals left their jobs than joined NHS. The effect of Brexit makes the situation worsen.  With the level of vacancies set to grow this rases concerns about the future of NHS and Health care in general. Making it clear that there is great challenge and pressure is affecting staff and patients. Staff feeling the pressure and their productivity decries.. Also, staff suffer with health issues due to stress and live their job.  </a:t>
            </a:r>
            <a:r>
              <a:rPr lang="en-GB" sz="1200" dirty="0">
                <a:latin typeface="Arial" panose="020B0604020202020204" pitchFamily="34" charset="0"/>
                <a:cs typeface="Arial" panose="020B0604020202020204" pitchFamily="34" charset="0"/>
              </a:rPr>
              <a:t>As mentioned  by CQC  ‘Workforce problems have a direct impact on people’s care’ (Care Quality Commission 2018, p 7) many other health related organisation, people working in the field and general public also agree. If this issues continue this may lead to collapse in the whole Health Care sector.</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2E3639F-E85E-47A5-AC13-D12A0839379B}" type="slidenum">
              <a:rPr lang="en-GB" smtClean="0"/>
              <a:t>2</a:t>
            </a:fld>
            <a:endParaRPr lang="en-GB"/>
          </a:p>
        </p:txBody>
      </p:sp>
    </p:spTree>
    <p:extLst>
      <p:ext uri="{BB962C8B-B14F-4D97-AF65-F5344CB8AC3E}">
        <p14:creationId xmlns:p14="http://schemas.microsoft.com/office/powerpoint/2010/main" val="1826451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E3639F-E85E-47A5-AC13-D12A0839379B}" type="slidenum">
              <a:rPr lang="en-GB" smtClean="0"/>
              <a:t>6</a:t>
            </a:fld>
            <a:endParaRPr lang="en-GB"/>
          </a:p>
        </p:txBody>
      </p:sp>
    </p:spTree>
    <p:extLst>
      <p:ext uri="{BB962C8B-B14F-4D97-AF65-F5344CB8AC3E}">
        <p14:creationId xmlns:p14="http://schemas.microsoft.com/office/powerpoint/2010/main" val="345277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1414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5683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367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0707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3664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35378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62367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3666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5" name="Date Placeholder 4"/>
          <p:cNvSpPr>
            <a:spLocks noGrp="1"/>
          </p:cNvSpPr>
          <p:nvPr>
            <p:ph type="dt" sz="half" idx="10"/>
          </p:nvPr>
        </p:nvSpPr>
        <p:spPr/>
        <p:txBody>
          <a:bodyPr/>
          <a:lstStyle/>
          <a:p>
            <a:fld id="{846CE7D5-CF57-46EF-B807-FDD0502418D4}" type="datetimeFigureOut">
              <a:rPr lang="en-GB" smtClean="0"/>
              <a:t>05/07/2022</a:t>
            </a:fld>
            <a:endParaRPr lang="en-GB"/>
          </a:p>
        </p:txBody>
      </p:sp>
    </p:spTree>
    <p:extLst>
      <p:ext uri="{BB962C8B-B14F-4D97-AF65-F5344CB8AC3E}">
        <p14:creationId xmlns:p14="http://schemas.microsoft.com/office/powerpoint/2010/main" val="137527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54437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193797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6527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2823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710165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380989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7424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05/07/2022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39712081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collegesuccess2x48x115/chapter/3-4-problem-solving-and-decision-making/"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tia.global/dr-kai-sebastian-gehring-politics-at-the-intersection-of-identity-and-economics/" TargetMode="External"/><Relationship Id="rId2" Type="http://schemas.openxmlformats.org/officeDocument/2006/relationships/image" Target="../media/image4.jpg"/><Relationship Id="rId1" Type="http://schemas.openxmlformats.org/officeDocument/2006/relationships/slideLayout" Target="../slideLayouts/slideLayout5.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5.xml"/><Relationship Id="rId5" Type="http://schemas.openxmlformats.org/officeDocument/2006/relationships/hyperlink" Target="https://creativecommons.org/licenses/by-nc-nd/3.0/" TargetMode="External"/><Relationship Id="rId4" Type="http://schemas.openxmlformats.org/officeDocument/2006/relationships/hyperlink" Target="https://www.vcbay.news/2021/05/14/top-10-healthtech-startups-in-singapor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124387535@N03/14135683605" TargetMode="External"/><Relationship Id="rId2" Type="http://schemas.openxmlformats.org/officeDocument/2006/relationships/image" Target="../media/image6.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hyperlink" Target="https://www.nuffieldtrust.org.uk/resource/nhs-in-numbers#workforce" TargetMode="External"/><Relationship Id="rId3" Type="http://schemas.openxmlformats.org/officeDocument/2006/relationships/hyperlink" Target="https://www.pinterest.co.uk/pin/600597300280744402/" TargetMode="External"/><Relationship Id="rId7" Type="http://schemas.openxmlformats.org/officeDocument/2006/relationships/hyperlink" Target="https://www.bbc.co.uk/teach/how-did-britain-build-the-nhs/zvhmkmn" TargetMode="External"/><Relationship Id="rId2" Type="http://schemas.openxmlformats.org/officeDocument/2006/relationships/hyperlink" Target="https://www.pinterest.co.uk/pin/758504762231750692/" TargetMode="External"/><Relationship Id="rId1" Type="http://schemas.openxmlformats.org/officeDocument/2006/relationships/slideLayout" Target="../slideLayouts/slideLayout2.xml"/><Relationship Id="rId6" Type="http://schemas.openxmlformats.org/officeDocument/2006/relationships/hyperlink" Target="https://www.england.nhs.uk/about/equality/equality-hub/equality-standard/" TargetMode="External"/><Relationship Id="rId5" Type="http://schemas.openxmlformats.org/officeDocument/2006/relationships/hyperlink" Target="https://www.health.org.uk/news-and-comment/blogs/harnessing-the-potential-of-automation-and-ai-in-health-care" TargetMode="External"/><Relationship Id="rId4" Type="http://schemas.openxmlformats.org/officeDocument/2006/relationships/hyperlink" Target="https://creativecommons.org/licenses/by-nc-sa/3.0/" TargetMode="External"/><Relationship Id="rId9" Type="http://schemas.openxmlformats.org/officeDocument/2006/relationships/hyperlink" Target="https://www.nuffieldtrust.org.uk/chart/average-annual-per-cent-change-in-nhs-workforce-2004-20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sitting around a table with papers on it&#10;&#10;Description automatically generated with medium confidence">
            <a:extLst>
              <a:ext uri="{FF2B5EF4-FFF2-40B4-BE49-F238E27FC236}">
                <a16:creationId xmlns:a16="http://schemas.microsoft.com/office/drawing/2014/main" id="{2DA9837C-D09C-89EB-BAC0-30BC697726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088" y="357188"/>
            <a:ext cx="11496675" cy="3895725"/>
          </a:xfrm>
          <a:prstGeom prst="rect">
            <a:avLst/>
          </a:prstGeom>
        </p:spPr>
      </p:pic>
      <p:sp>
        <p:nvSpPr>
          <p:cNvPr id="6" name="TextBox 5">
            <a:extLst>
              <a:ext uri="{FF2B5EF4-FFF2-40B4-BE49-F238E27FC236}">
                <a16:creationId xmlns:a16="http://schemas.microsoft.com/office/drawing/2014/main" id="{D846DD55-7CBA-0720-62E7-F15A5D2F91A8}"/>
              </a:ext>
            </a:extLst>
          </p:cNvPr>
          <p:cNvSpPr txBox="1"/>
          <p:nvPr/>
        </p:nvSpPr>
        <p:spPr>
          <a:xfrm>
            <a:off x="319088" y="3473450"/>
            <a:ext cx="11496675" cy="779463"/>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dirty="0">
                <a:solidFill>
                  <a:srgbClr val="FFFFFF"/>
                </a:solidFill>
                <a:hlinkClick r:id="rId3" tooltip="https://courses.lumenlearning.com/collegesuccess2x48x115/chapter/3-4-problem-solving-and-decision-making/">
                  <a:extLst>
                    <a:ext uri="{A12FA001-AC4F-418D-AE19-62706E023703}">
                      <ahyp:hlinkClr xmlns:ahyp="http://schemas.microsoft.com/office/drawing/2018/hyperlinkcolor" val="tx"/>
                    </a:ext>
                  </a:extLst>
                </a:hlinkClick>
              </a:rPr>
              <a:t>This Photo</a:t>
            </a:r>
            <a:r>
              <a:rPr lang="en-GB" sz="1300" dirty="0">
                <a:solidFill>
                  <a:srgbClr val="FFFFFF"/>
                </a:solidFill>
              </a:rPr>
              <a:t> by Unknown Author is licensed under </a:t>
            </a:r>
            <a:r>
              <a:rPr lang="en-GB" sz="13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1300" dirty="0">
              <a:solidFill>
                <a:srgbClr val="FFFFFF"/>
              </a:solidFill>
            </a:endParaRPr>
          </a:p>
        </p:txBody>
      </p:sp>
      <p:sp>
        <p:nvSpPr>
          <p:cNvPr id="2" name="Title 1"/>
          <p:cNvSpPr>
            <a:spLocks noGrp="1"/>
          </p:cNvSpPr>
          <p:nvPr>
            <p:ph type="ctrTitle"/>
          </p:nvPr>
        </p:nvSpPr>
        <p:spPr>
          <a:xfrm>
            <a:off x="4370832" y="4791456"/>
            <a:ext cx="7178040" cy="1508760"/>
          </a:xfrm>
        </p:spPr>
        <p:txBody>
          <a:bodyPr anchor="ctr">
            <a:normAutofit fontScale="90000"/>
          </a:bodyPr>
          <a:lstStyle/>
          <a:p>
            <a:pPr algn="l"/>
            <a:r>
              <a:rPr lang="en-GB" sz="4800" dirty="0">
                <a:solidFill>
                  <a:schemeClr val="tx1"/>
                </a:solidFill>
                <a:latin typeface="Algerian"/>
                <a:cs typeface="Calibri Light"/>
              </a:rPr>
              <a:t>Problem</a:t>
            </a:r>
            <a:r>
              <a:rPr lang="en-GB" sz="4800" dirty="0">
                <a:solidFill>
                  <a:schemeClr val="bg1"/>
                </a:solidFill>
                <a:latin typeface="Algerian"/>
                <a:cs typeface="Calibri Light"/>
              </a:rPr>
              <a:t> </a:t>
            </a:r>
            <a:r>
              <a:rPr lang="en-GB" sz="4800" dirty="0">
                <a:solidFill>
                  <a:schemeClr val="tx1"/>
                </a:solidFill>
                <a:latin typeface="Algerian"/>
                <a:cs typeface="Calibri Light"/>
              </a:rPr>
              <a:t>Solving</a:t>
            </a:r>
            <a:r>
              <a:rPr lang="en-GB" sz="4800" dirty="0">
                <a:solidFill>
                  <a:schemeClr val="bg1"/>
                </a:solidFill>
                <a:latin typeface="Algerian"/>
                <a:cs typeface="Calibri Light"/>
              </a:rPr>
              <a:t> </a:t>
            </a:r>
            <a:r>
              <a:rPr lang="en-GB" sz="4800" dirty="0">
                <a:solidFill>
                  <a:schemeClr val="tx1"/>
                </a:solidFill>
                <a:latin typeface="Algerian"/>
                <a:cs typeface="Calibri Light"/>
              </a:rPr>
              <a:t>and</a:t>
            </a:r>
            <a:r>
              <a:rPr lang="en-GB" sz="4800" dirty="0">
                <a:solidFill>
                  <a:schemeClr val="bg1"/>
                </a:solidFill>
                <a:latin typeface="Algerian"/>
                <a:cs typeface="Calibri Light"/>
              </a:rPr>
              <a:t> </a:t>
            </a:r>
            <a:r>
              <a:rPr lang="en-GB" sz="4800" dirty="0">
                <a:solidFill>
                  <a:schemeClr val="tx1"/>
                </a:solidFill>
                <a:latin typeface="Algerian"/>
                <a:cs typeface="Calibri Light"/>
              </a:rPr>
              <a:t>Decision</a:t>
            </a:r>
            <a:r>
              <a:rPr lang="en-GB" sz="4800" dirty="0">
                <a:solidFill>
                  <a:schemeClr val="bg1"/>
                </a:solidFill>
                <a:latin typeface="Algerian"/>
                <a:cs typeface="Calibri Light"/>
              </a:rPr>
              <a:t> </a:t>
            </a:r>
            <a:r>
              <a:rPr lang="en-GB" sz="4800" dirty="0">
                <a:solidFill>
                  <a:schemeClr val="tx1"/>
                </a:solidFill>
                <a:latin typeface="Algerian"/>
                <a:cs typeface="Calibri Light"/>
              </a:rPr>
              <a:t>Making </a:t>
            </a:r>
            <a:br>
              <a:rPr lang="en-GB" sz="4800" dirty="0">
                <a:solidFill>
                  <a:schemeClr val="tx1"/>
                </a:solidFill>
                <a:latin typeface="Algerian"/>
                <a:cs typeface="Calibri Light"/>
              </a:rPr>
            </a:br>
            <a:r>
              <a:rPr lang="en-GB" sz="4800" dirty="0">
                <a:solidFill>
                  <a:schemeClr val="tx1"/>
                </a:solidFill>
                <a:latin typeface="Algerian"/>
                <a:cs typeface="Calibri Light"/>
              </a:rPr>
              <a:t>addressing staff shortage</a:t>
            </a:r>
          </a:p>
        </p:txBody>
      </p:sp>
      <p:sp>
        <p:nvSpPr>
          <p:cNvPr id="3" name="Subtitle 2"/>
          <p:cNvSpPr>
            <a:spLocks noGrp="1"/>
          </p:cNvSpPr>
          <p:nvPr>
            <p:ph type="subTitle" idx="1"/>
          </p:nvPr>
        </p:nvSpPr>
        <p:spPr>
          <a:xfrm>
            <a:off x="630936" y="4252913"/>
            <a:ext cx="3191256" cy="2492444"/>
          </a:xfrm>
        </p:spPr>
        <p:txBody>
          <a:bodyPr vert="horz" lIns="91440" tIns="45720" rIns="91440" bIns="45720" rtlCol="0" anchor="ctr">
            <a:normAutofit fontScale="92500" lnSpcReduction="10000"/>
          </a:bodyPr>
          <a:lstStyle/>
          <a:p>
            <a:r>
              <a:rPr lang="en-GB" b="1" dirty="0">
                <a:solidFill>
                  <a:schemeClr val="tx1"/>
                </a:solidFill>
                <a:latin typeface="Arial" panose="020B0604020202020204" pitchFamily="34" charset="0"/>
                <a:cs typeface="Arial" panose="020B0604020202020204" pitchFamily="34" charset="0"/>
              </a:rPr>
              <a:t>ELENA TODOROVA</a:t>
            </a:r>
          </a:p>
          <a:p>
            <a:r>
              <a:rPr lang="en-GB" dirty="0">
                <a:solidFill>
                  <a:schemeClr val="tx1"/>
                </a:solidFill>
                <a:cs typeface="Calibri"/>
              </a:rPr>
              <a:t>2124115</a:t>
            </a:r>
          </a:p>
          <a:p>
            <a:r>
              <a:rPr lang="en-GB" sz="1800" b="1" dirty="0">
                <a:solidFill>
                  <a:schemeClr val="tx1"/>
                </a:solidFill>
                <a:cs typeface="Calibri"/>
              </a:rPr>
              <a:t>Certificate of Higher Education in Skills for the Workplace &amp; Health and Social Care </a:t>
            </a:r>
          </a:p>
          <a:p>
            <a:r>
              <a:rPr lang="en-GB" sz="1800" dirty="0">
                <a:solidFill>
                  <a:schemeClr val="tx1"/>
                </a:solidFill>
                <a:cs typeface="Calibri"/>
              </a:rPr>
              <a:t>B</a:t>
            </a:r>
            <a:r>
              <a:rPr lang="en-GB" sz="1800" b="1" dirty="0">
                <a:solidFill>
                  <a:schemeClr val="tx1"/>
                </a:solidFill>
                <a:cs typeface="Calibri"/>
              </a:rPr>
              <a:t>MSW 4004</a:t>
            </a:r>
            <a:endParaRPr lang="en-GB" sz="1800" dirty="0">
              <a:solidFill>
                <a:schemeClr val="tx1"/>
              </a:solidFill>
              <a:cs typeface="Calibri"/>
            </a:endParaRPr>
          </a:p>
          <a:p>
            <a:r>
              <a:rPr lang="en-GB" sz="1800" b="1" dirty="0">
                <a:solidFill>
                  <a:schemeClr val="tx1"/>
                </a:solidFill>
                <a:latin typeface="Arial" panose="020B0604020202020204" pitchFamily="34" charset="0"/>
                <a:cs typeface="Arial" panose="020B0604020202020204" pitchFamily="34" charset="0"/>
              </a:rPr>
              <a:t>CHARLES NIMOH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70D11-59F6-2C9F-E578-61BE5050D91F}"/>
              </a:ext>
            </a:extLst>
          </p:cNvPr>
          <p:cNvSpPr>
            <a:spLocks noGrp="1"/>
          </p:cNvSpPr>
          <p:nvPr>
            <p:ph type="title"/>
          </p:nvPr>
        </p:nvSpPr>
        <p:spPr>
          <a:xfrm>
            <a:off x="5536734" y="-189658"/>
            <a:ext cx="3737268" cy="816638"/>
          </a:xfrm>
        </p:spPr>
        <p:txBody>
          <a:bodyPr vert="horz" lIns="91440" tIns="45720" rIns="91440" bIns="45720" rtlCol="0">
            <a:normAutofit/>
          </a:bodyPr>
          <a:lstStyle/>
          <a:p>
            <a:r>
              <a:rPr lang="en-US" dirty="0"/>
              <a:t> </a:t>
            </a:r>
            <a:r>
              <a:rPr lang="en-US" b="1" dirty="0"/>
              <a:t>Introduction</a:t>
            </a:r>
          </a:p>
        </p:txBody>
      </p:sp>
      <p:sp>
        <p:nvSpPr>
          <p:cNvPr id="4" name="Text Placeholder 3">
            <a:extLst>
              <a:ext uri="{FF2B5EF4-FFF2-40B4-BE49-F238E27FC236}">
                <a16:creationId xmlns:a16="http://schemas.microsoft.com/office/drawing/2014/main" id="{6A35399F-EF8A-CD1C-D8C5-509F65E9D77D}"/>
              </a:ext>
            </a:extLst>
          </p:cNvPr>
          <p:cNvSpPr>
            <a:spLocks noGrp="1"/>
          </p:cNvSpPr>
          <p:nvPr>
            <p:ph idx="1"/>
          </p:nvPr>
        </p:nvSpPr>
        <p:spPr>
          <a:xfrm>
            <a:off x="5394960" y="218661"/>
            <a:ext cx="6054918" cy="6462358"/>
          </a:xfrm>
        </p:spPr>
        <p:txBody>
          <a:bodyPr vert="horz" lIns="91440" tIns="45720" rIns="91440" bIns="45720" rtlCol="0">
            <a:normAutofit fontScale="92500"/>
          </a:bodyPr>
          <a:lstStyle/>
          <a:p>
            <a:pPr>
              <a:lnSpc>
                <a:spcPct val="170000"/>
              </a:lnSpc>
            </a:pPr>
            <a:endParaRPr lang="en-US" sz="2000" dirty="0">
              <a:latin typeface="Arial" panose="020B0604020202020204" pitchFamily="34" charset="0"/>
              <a:cs typeface="Arial" panose="020B0604020202020204" pitchFamily="34" charset="0"/>
            </a:endParaRPr>
          </a:p>
          <a:p>
            <a:pPr>
              <a:lnSpc>
                <a:spcPct val="170000"/>
              </a:lnSpc>
            </a:pPr>
            <a:endParaRPr lang="en-US" sz="2000" dirty="0">
              <a:latin typeface="Arial" panose="020B0604020202020204" pitchFamily="34" charset="0"/>
              <a:cs typeface="Arial" panose="020B0604020202020204" pitchFamily="34" charset="0"/>
            </a:endParaRPr>
          </a:p>
          <a:p>
            <a:pPr>
              <a:lnSpc>
                <a:spcPct val="170000"/>
              </a:lnSpc>
            </a:pPr>
            <a:r>
              <a:rPr lang="en-US" sz="2000" dirty="0">
                <a:latin typeface="Arial" panose="020B0604020202020204" pitchFamily="34" charset="0"/>
                <a:cs typeface="Arial" panose="020B0604020202020204" pitchFamily="34" charset="0"/>
              </a:rPr>
              <a:t>Shortage of more than 100,000 staff across NHS and Health sector.</a:t>
            </a:r>
          </a:p>
          <a:p>
            <a:pPr>
              <a:lnSpc>
                <a:spcPct val="170000"/>
              </a:lnSpc>
            </a:pPr>
            <a:r>
              <a:rPr lang="en-US" sz="2000" dirty="0">
                <a:latin typeface="Arial" panose="020B0604020202020204" pitchFamily="34" charset="0"/>
                <a:cs typeface="Arial" panose="020B0604020202020204" pitchFamily="34" charset="0"/>
              </a:rPr>
              <a:t>5000 of which are in the nursing </a:t>
            </a:r>
          </a:p>
          <a:p>
            <a:pPr>
              <a:lnSpc>
                <a:spcPct val="170000"/>
              </a:lnSpc>
            </a:pPr>
            <a:r>
              <a:rPr lang="en-US" sz="2000" dirty="0">
                <a:latin typeface="Arial" panose="020B0604020202020204" pitchFamily="34" charset="0"/>
                <a:cs typeface="Arial" panose="020B0604020202020204" pitchFamily="34" charset="0"/>
              </a:rPr>
              <a:t> 41,000 vacancies in nursing field</a:t>
            </a:r>
          </a:p>
          <a:p>
            <a:pPr>
              <a:lnSpc>
                <a:spcPct val="170000"/>
              </a:lnSpc>
            </a:pPr>
            <a:r>
              <a:rPr lang="en-US" sz="2000" dirty="0">
                <a:latin typeface="Arial" panose="020B0604020202020204" pitchFamily="34" charset="0"/>
                <a:cs typeface="Arial" panose="020B0604020202020204" pitchFamily="34" charset="0"/>
              </a:rPr>
              <a:t>1,584 more EU health professionals left than joined</a:t>
            </a:r>
          </a:p>
          <a:p>
            <a:pPr>
              <a:lnSpc>
                <a:spcPct val="170000"/>
              </a:lnSpc>
            </a:pPr>
            <a:r>
              <a:rPr lang="en-US" sz="2000" dirty="0">
                <a:latin typeface="Arial" panose="020B0604020202020204" pitchFamily="34" charset="0"/>
                <a:cs typeface="Arial" panose="020B0604020202020204" pitchFamily="34" charset="0"/>
              </a:rPr>
              <a:t>Brexit effect on working force</a:t>
            </a:r>
          </a:p>
          <a:p>
            <a:pPr>
              <a:lnSpc>
                <a:spcPct val="170000"/>
              </a:lnSpc>
            </a:pPr>
            <a:r>
              <a:rPr lang="en-US" sz="2000" dirty="0">
                <a:latin typeface="Arial" panose="020B0604020202020204" pitchFamily="34" charset="0"/>
                <a:cs typeface="Arial" panose="020B0604020202020204" pitchFamily="34" charset="0"/>
              </a:rPr>
              <a:t>Vacancies level set to grow </a:t>
            </a:r>
          </a:p>
          <a:p>
            <a:pPr>
              <a:lnSpc>
                <a:spcPct val="170000"/>
              </a:lnSpc>
            </a:pPr>
            <a:r>
              <a:rPr lang="en-US" sz="2000" dirty="0">
                <a:latin typeface="Arial" panose="020B0604020202020204" pitchFamily="34" charset="0"/>
                <a:cs typeface="Arial" panose="020B0604020202020204" pitchFamily="34" charset="0"/>
              </a:rPr>
              <a:t>Effect/Impact on Workforce and employers</a:t>
            </a:r>
          </a:p>
          <a:p>
            <a:pPr>
              <a:lnSpc>
                <a:spcPct val="170000"/>
              </a:lnSpc>
            </a:pPr>
            <a:endParaRPr lang="en-US" sz="2000" dirty="0">
              <a:latin typeface="Arial" panose="020B0604020202020204" pitchFamily="34" charset="0"/>
              <a:cs typeface="Arial" panose="020B0604020202020204" pitchFamily="34" charset="0"/>
            </a:endParaRPr>
          </a:p>
          <a:p>
            <a:pPr>
              <a:lnSpc>
                <a:spcPct val="170000"/>
              </a:lnSpc>
            </a:pPr>
            <a:endParaRPr lang="en-US" sz="2000" dirty="0">
              <a:latin typeface="Arial" panose="020B0604020202020204" pitchFamily="34" charset="0"/>
              <a:cs typeface="Arial" panose="020B0604020202020204" pitchFamily="34" charset="0"/>
            </a:endParaRPr>
          </a:p>
          <a:p>
            <a:pPr>
              <a:lnSpc>
                <a:spcPct val="170000"/>
              </a:lnSpc>
            </a:pPr>
            <a:endParaRPr lang="en-US" sz="2000" dirty="0">
              <a:latin typeface="Arial" panose="020B0604020202020204" pitchFamily="34" charset="0"/>
              <a:cs typeface="Arial" panose="020B0604020202020204" pitchFamily="34" charset="0"/>
            </a:endParaRPr>
          </a:p>
        </p:txBody>
      </p:sp>
      <p:pic>
        <p:nvPicPr>
          <p:cNvPr id="5" name="Picture 4" descr="Person holding a hand">
            <a:extLst>
              <a:ext uri="{FF2B5EF4-FFF2-40B4-BE49-F238E27FC236}">
                <a16:creationId xmlns:a16="http://schemas.microsoft.com/office/drawing/2014/main" id="{2207089A-3572-EA71-31C2-EB5A41348FB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733" r="26756"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5"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44303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F2B59-4D84-473B-888E-123E649887C2}"/>
              </a:ext>
            </a:extLst>
          </p:cNvPr>
          <p:cNvSpPr>
            <a:spLocks noGrp="1"/>
          </p:cNvSpPr>
          <p:nvPr>
            <p:ph type="title"/>
          </p:nvPr>
        </p:nvSpPr>
        <p:spPr>
          <a:xfrm>
            <a:off x="677334" y="609600"/>
            <a:ext cx="8596668" cy="579120"/>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IMPACT ON EMPLOYEES                           IMPACT ON ORGANISATION</a:t>
            </a:r>
          </a:p>
        </p:txBody>
      </p:sp>
      <p:sp>
        <p:nvSpPr>
          <p:cNvPr id="3" name="Content Placeholder 2">
            <a:extLst>
              <a:ext uri="{FF2B5EF4-FFF2-40B4-BE49-F238E27FC236}">
                <a16:creationId xmlns:a16="http://schemas.microsoft.com/office/drawing/2014/main" id="{395C2F68-89CD-995B-A0DA-8585715366F2}"/>
              </a:ext>
            </a:extLst>
          </p:cNvPr>
          <p:cNvSpPr>
            <a:spLocks noGrp="1"/>
          </p:cNvSpPr>
          <p:nvPr>
            <p:ph sz="half" idx="1"/>
          </p:nvPr>
        </p:nvSpPr>
        <p:spPr>
          <a:xfrm>
            <a:off x="677334" y="1341120"/>
            <a:ext cx="4184035" cy="4700241"/>
          </a:xfrm>
        </p:spPr>
        <p:txBody>
          <a:bodyPr>
            <a:normAutofit fontScale="92500" lnSpcReduction="10000"/>
          </a:bodyPr>
          <a:lstStyle/>
          <a:p>
            <a:r>
              <a:rPr lang="en-GB" dirty="0"/>
              <a:t>Causing tiredness/stress</a:t>
            </a:r>
          </a:p>
          <a:p>
            <a:r>
              <a:rPr lang="en-GB" dirty="0"/>
              <a:t>Lack of concentration</a:t>
            </a:r>
          </a:p>
          <a:p>
            <a:r>
              <a:rPr lang="en-GB" dirty="0"/>
              <a:t>Medication mistakes</a:t>
            </a:r>
          </a:p>
          <a:p>
            <a:r>
              <a:rPr lang="en-GB" dirty="0"/>
              <a:t>Burnt out work force</a:t>
            </a:r>
          </a:p>
          <a:p>
            <a:endParaRPr lang="en-GB" dirty="0"/>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IMPACT ON SERVICES USERS</a:t>
            </a:r>
          </a:p>
          <a:p>
            <a:pPr marL="0" indent="0">
              <a:buNone/>
            </a:pPr>
            <a:endParaRPr lang="en-GB" dirty="0">
              <a:latin typeface="Arial" panose="020B0604020202020204" pitchFamily="34" charset="0"/>
              <a:cs typeface="Arial" panose="020B0604020202020204" pitchFamily="34" charset="0"/>
            </a:endParaRPr>
          </a:p>
          <a:p>
            <a:r>
              <a:rPr lang="en-GB" dirty="0"/>
              <a:t>Waiting longer to receive care</a:t>
            </a:r>
          </a:p>
          <a:p>
            <a:r>
              <a:rPr lang="en-GB" dirty="0"/>
              <a:t>Poor quality care provided</a:t>
            </a:r>
          </a:p>
          <a:p>
            <a:r>
              <a:rPr lang="en-GB" dirty="0"/>
              <a:t>Discomfort</a:t>
            </a:r>
          </a:p>
          <a:p>
            <a:r>
              <a:rPr lang="en-GB" dirty="0"/>
              <a:t>Cause of health implication</a:t>
            </a:r>
          </a:p>
          <a:p>
            <a:r>
              <a:rPr lang="en-GB" dirty="0"/>
              <a:t>Lost of lives</a:t>
            </a:r>
          </a:p>
          <a:p>
            <a:endParaRPr lang="en-GB" dirty="0"/>
          </a:p>
        </p:txBody>
      </p:sp>
      <p:sp>
        <p:nvSpPr>
          <p:cNvPr id="4" name="Content Placeholder 3">
            <a:extLst>
              <a:ext uri="{FF2B5EF4-FFF2-40B4-BE49-F238E27FC236}">
                <a16:creationId xmlns:a16="http://schemas.microsoft.com/office/drawing/2014/main" id="{2308A314-9391-F0E5-6AC7-14F6C7D3D53F}"/>
              </a:ext>
            </a:extLst>
          </p:cNvPr>
          <p:cNvSpPr>
            <a:spLocks noGrp="1"/>
          </p:cNvSpPr>
          <p:nvPr>
            <p:ph sz="half" idx="2"/>
          </p:nvPr>
        </p:nvSpPr>
        <p:spPr>
          <a:xfrm>
            <a:off x="5089970" y="1341121"/>
            <a:ext cx="4184034" cy="4700242"/>
          </a:xfrm>
        </p:spPr>
        <p:txBody>
          <a:bodyPr>
            <a:normAutofit fontScale="92500" lnSpcReduction="10000"/>
          </a:bodyPr>
          <a:lstStyle/>
          <a:p>
            <a:r>
              <a:rPr lang="en-GB" dirty="0"/>
              <a:t>Lost of contracts/revenue</a:t>
            </a:r>
          </a:p>
          <a:p>
            <a:r>
              <a:rPr lang="en-GB" dirty="0"/>
              <a:t>Not enough staff/staff living jobs</a:t>
            </a:r>
          </a:p>
          <a:p>
            <a:r>
              <a:rPr lang="en-GB" dirty="0"/>
              <a:t>Collapsing of the organisation</a:t>
            </a:r>
          </a:p>
        </p:txBody>
      </p:sp>
    </p:spTree>
    <p:extLst>
      <p:ext uri="{BB962C8B-B14F-4D97-AF65-F5344CB8AC3E}">
        <p14:creationId xmlns:p14="http://schemas.microsoft.com/office/powerpoint/2010/main" val="4088447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DEB94BE2-CF88-49FC-B802-7269322B0CA0}"/>
              </a:ext>
            </a:extLst>
          </p:cNvPr>
          <p:cNvSpPr>
            <a:spLocks noGrp="1"/>
          </p:cNvSpPr>
          <p:nvPr>
            <p:ph idx="1"/>
          </p:nvPr>
        </p:nvSpPr>
        <p:spPr>
          <a:xfrm>
            <a:off x="685167" y="2160589"/>
            <a:ext cx="3720916" cy="3560733"/>
          </a:xfrm>
        </p:spPr>
        <p:txBody>
          <a:bodyPr>
            <a:normAutofit/>
          </a:bodyPr>
          <a:lstStyle/>
          <a:p>
            <a:endParaRPr lang="en-US" dirty="0"/>
          </a:p>
        </p:txBody>
      </p:sp>
      <p:pic>
        <p:nvPicPr>
          <p:cNvPr id="7" name="Content Placeholder 6">
            <a:extLst>
              <a:ext uri="{FF2B5EF4-FFF2-40B4-BE49-F238E27FC236}">
                <a16:creationId xmlns:a16="http://schemas.microsoft.com/office/drawing/2014/main" id="{A6339213-C53A-7212-B90B-1464ED3CA6A6}"/>
              </a:ext>
            </a:extLst>
          </p:cNvPr>
          <p:cNvPicPr>
            <a:picLocks noChangeAspect="1"/>
          </p:cNvPicPr>
          <p:nvPr/>
        </p:nvPicPr>
        <p:blipFill>
          <a:blip r:embed="rId2"/>
          <a:stretch>
            <a:fillRect/>
          </a:stretch>
        </p:blipFill>
        <p:spPr>
          <a:xfrm>
            <a:off x="677334" y="1268360"/>
            <a:ext cx="7720039" cy="5353665"/>
          </a:xfrm>
          <a:prstGeom prst="rect">
            <a:avLst/>
          </a:prstGeom>
        </p:spPr>
      </p:pic>
      <p:sp>
        <p:nvSpPr>
          <p:cNvPr id="9" name="Title 8">
            <a:extLst>
              <a:ext uri="{FF2B5EF4-FFF2-40B4-BE49-F238E27FC236}">
                <a16:creationId xmlns:a16="http://schemas.microsoft.com/office/drawing/2014/main" id="{14D80915-F4B6-2E38-6E2E-45A5013B08DA}"/>
              </a:ext>
            </a:extLst>
          </p:cNvPr>
          <p:cNvSpPr>
            <a:spLocks noGrp="1"/>
          </p:cNvSpPr>
          <p:nvPr>
            <p:ph type="title"/>
          </p:nvPr>
        </p:nvSpPr>
        <p:spPr/>
        <p:txBody>
          <a:bodyPr/>
          <a:lstStyle/>
          <a:p>
            <a:r>
              <a:rPr lang="en-GB" dirty="0"/>
              <a:t>I will use this framework.</a:t>
            </a:r>
          </a:p>
        </p:txBody>
      </p:sp>
    </p:spTree>
    <p:extLst>
      <p:ext uri="{BB962C8B-B14F-4D97-AF65-F5344CB8AC3E}">
        <p14:creationId xmlns:p14="http://schemas.microsoft.com/office/powerpoint/2010/main" val="603786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1F029-0C04-61C7-D96A-0FCAF8000C3C}"/>
              </a:ext>
            </a:extLst>
          </p:cNvPr>
          <p:cNvSpPr>
            <a:spLocks noGrp="1"/>
          </p:cNvSpPr>
          <p:nvPr>
            <p:ph type="title"/>
          </p:nvPr>
        </p:nvSpPr>
        <p:spPr>
          <a:xfrm>
            <a:off x="839788" y="365126"/>
            <a:ext cx="10515600" cy="303212"/>
          </a:xfrm>
        </p:spPr>
        <p:txBody>
          <a:bodyPr>
            <a:normAutofit fontScale="90000"/>
          </a:bodyPr>
          <a:lstStyle/>
          <a:p>
            <a:r>
              <a:rPr lang="en-GB" sz="2000" b="1" dirty="0">
                <a:latin typeface="Arial" panose="020B0604020202020204" pitchFamily="34" charset="0"/>
                <a:cs typeface="Arial" panose="020B0604020202020204" pitchFamily="34" charset="0"/>
              </a:rPr>
              <a:t>PESTLE</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ANALYSIS</a:t>
            </a:r>
          </a:p>
        </p:txBody>
      </p:sp>
      <p:sp>
        <p:nvSpPr>
          <p:cNvPr id="4" name="Text Placeholder 3">
            <a:extLst>
              <a:ext uri="{FF2B5EF4-FFF2-40B4-BE49-F238E27FC236}">
                <a16:creationId xmlns:a16="http://schemas.microsoft.com/office/drawing/2014/main" id="{B3E485D0-7962-026B-B4B7-AD56F8C11F2C}"/>
              </a:ext>
            </a:extLst>
          </p:cNvPr>
          <p:cNvSpPr>
            <a:spLocks noGrp="1"/>
          </p:cNvSpPr>
          <p:nvPr>
            <p:ph type="body" idx="1"/>
          </p:nvPr>
        </p:nvSpPr>
        <p:spPr>
          <a:xfrm>
            <a:off x="862014" y="821637"/>
            <a:ext cx="5157787" cy="609598"/>
          </a:xfrm>
        </p:spPr>
        <p:txBody>
          <a:bodyPr>
            <a:normAutofit fontScale="70000" lnSpcReduction="20000"/>
          </a:bodyPr>
          <a:lstStyle/>
          <a:p>
            <a:r>
              <a:rPr lang="en-GB" dirty="0"/>
              <a:t>POLITICAL</a:t>
            </a:r>
          </a:p>
        </p:txBody>
      </p:sp>
      <p:sp>
        <p:nvSpPr>
          <p:cNvPr id="5" name="Content Placeholder 4">
            <a:extLst>
              <a:ext uri="{FF2B5EF4-FFF2-40B4-BE49-F238E27FC236}">
                <a16:creationId xmlns:a16="http://schemas.microsoft.com/office/drawing/2014/main" id="{CC8016F3-6685-7C87-C282-AD7E6D7B5AA3}"/>
              </a:ext>
            </a:extLst>
          </p:cNvPr>
          <p:cNvSpPr>
            <a:spLocks noGrp="1"/>
          </p:cNvSpPr>
          <p:nvPr>
            <p:ph sz="half" idx="2"/>
          </p:nvPr>
        </p:nvSpPr>
        <p:spPr>
          <a:xfrm>
            <a:off x="784227" y="1145517"/>
            <a:ext cx="2873374" cy="5064814"/>
          </a:xfrm>
        </p:spPr>
        <p:txBody>
          <a:bodyPr>
            <a:normAutofit/>
          </a:bodyPr>
          <a:lstStyle/>
          <a:p>
            <a:pPr marL="0" indent="0">
              <a:buNone/>
            </a:pPr>
            <a:endParaRPr lang="en-GB" sz="1800" dirty="0"/>
          </a:p>
          <a:p>
            <a:r>
              <a:rPr lang="en-GB" sz="1800" dirty="0"/>
              <a:t>Government policies and legislations</a:t>
            </a:r>
          </a:p>
          <a:p>
            <a:r>
              <a:rPr lang="en-GB" sz="1800" dirty="0"/>
              <a:t>Bringing bursaries</a:t>
            </a:r>
            <a:r>
              <a:rPr lang="en-GB" dirty="0"/>
              <a:t> back</a:t>
            </a:r>
          </a:p>
          <a:p>
            <a:r>
              <a:rPr lang="en-GB" sz="1800" dirty="0"/>
              <a:t>R</a:t>
            </a:r>
            <a:r>
              <a:rPr lang="en-GB" dirty="0"/>
              <a:t>elaxing Health and Care visa process</a:t>
            </a:r>
            <a:endParaRPr lang="en-GB" sz="1800" dirty="0"/>
          </a:p>
          <a:p>
            <a:endParaRPr lang="en-GB" sz="1800" dirty="0"/>
          </a:p>
          <a:p>
            <a:pPr marL="0" indent="0">
              <a:buNone/>
            </a:pPr>
            <a:endParaRPr lang="en-GB" sz="1800" dirty="0"/>
          </a:p>
        </p:txBody>
      </p:sp>
      <p:sp>
        <p:nvSpPr>
          <p:cNvPr id="6" name="Text Placeholder 5">
            <a:extLst>
              <a:ext uri="{FF2B5EF4-FFF2-40B4-BE49-F238E27FC236}">
                <a16:creationId xmlns:a16="http://schemas.microsoft.com/office/drawing/2014/main" id="{1C0D9BBE-1502-62E1-B977-E6AFB9F242E2}"/>
              </a:ext>
            </a:extLst>
          </p:cNvPr>
          <p:cNvSpPr>
            <a:spLocks noGrp="1"/>
          </p:cNvSpPr>
          <p:nvPr>
            <p:ph type="body" sz="quarter" idx="3"/>
          </p:nvPr>
        </p:nvSpPr>
        <p:spPr>
          <a:xfrm>
            <a:off x="4074319" y="1071667"/>
            <a:ext cx="5183188" cy="303211"/>
          </a:xfrm>
        </p:spPr>
        <p:txBody>
          <a:bodyPr>
            <a:normAutofit fontScale="70000" lnSpcReduction="20000"/>
          </a:bodyPr>
          <a:lstStyle/>
          <a:p>
            <a:r>
              <a:rPr lang="en-GB" dirty="0"/>
              <a:t>ECONOMICAL</a:t>
            </a:r>
          </a:p>
        </p:txBody>
      </p:sp>
      <p:sp>
        <p:nvSpPr>
          <p:cNvPr id="7" name="Content Placeholder 6">
            <a:extLst>
              <a:ext uri="{FF2B5EF4-FFF2-40B4-BE49-F238E27FC236}">
                <a16:creationId xmlns:a16="http://schemas.microsoft.com/office/drawing/2014/main" id="{532403DD-AF1A-B008-A2F8-1020841276D3}"/>
              </a:ext>
            </a:extLst>
          </p:cNvPr>
          <p:cNvSpPr>
            <a:spLocks noGrp="1"/>
          </p:cNvSpPr>
          <p:nvPr>
            <p:ph sz="quarter" idx="4"/>
          </p:nvPr>
        </p:nvSpPr>
        <p:spPr>
          <a:xfrm>
            <a:off x="3657601" y="1168608"/>
            <a:ext cx="3485321" cy="4758428"/>
          </a:xfrm>
        </p:spPr>
        <p:txBody>
          <a:bodyPr>
            <a:normAutofit/>
          </a:bodyPr>
          <a:lstStyle/>
          <a:p>
            <a:pPr marL="0" indent="0">
              <a:buNone/>
            </a:pPr>
            <a:endParaRPr lang="en-GB" sz="1800" dirty="0"/>
          </a:p>
          <a:p>
            <a:r>
              <a:rPr lang="en-GB" dirty="0"/>
              <a:t>Disposable income/low pay/rewards/recognition </a:t>
            </a:r>
            <a:endParaRPr lang="en-GB" sz="1800" dirty="0"/>
          </a:p>
          <a:p>
            <a:r>
              <a:rPr lang="en-GB" sz="1800" dirty="0"/>
              <a:t>High cost of tuition fees</a:t>
            </a:r>
          </a:p>
          <a:p>
            <a:r>
              <a:rPr lang="en-GB" sz="1800" dirty="0"/>
              <a:t>Short supply of workforce</a:t>
            </a:r>
          </a:p>
          <a:p>
            <a:r>
              <a:rPr lang="en-GB" dirty="0"/>
              <a:t>Unemployment rates growth</a:t>
            </a:r>
          </a:p>
          <a:p>
            <a:r>
              <a:rPr lang="en-GB" dirty="0"/>
              <a:t>Inflation rates grow to 9.1%/ cost of living increase</a:t>
            </a:r>
          </a:p>
          <a:p>
            <a:r>
              <a:rPr lang="en-GB" sz="1800" dirty="0"/>
              <a:t>Agencies killing NHS/taking staff over</a:t>
            </a:r>
          </a:p>
          <a:p>
            <a:endParaRPr lang="en-GB" sz="1800" dirty="0"/>
          </a:p>
        </p:txBody>
      </p:sp>
      <p:pic>
        <p:nvPicPr>
          <p:cNvPr id="8" name="Picture 7">
            <a:extLst>
              <a:ext uri="{FF2B5EF4-FFF2-40B4-BE49-F238E27FC236}">
                <a16:creationId xmlns:a16="http://schemas.microsoft.com/office/drawing/2014/main" id="{55EB0562-792C-E505-417D-3D401C9D19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42922" y="0"/>
            <a:ext cx="5049078" cy="7010400"/>
          </a:xfrm>
          <a:prstGeom prst="rect">
            <a:avLst/>
          </a:prstGeom>
        </p:spPr>
      </p:pic>
      <p:sp>
        <p:nvSpPr>
          <p:cNvPr id="9" name="TextBox 8">
            <a:extLst>
              <a:ext uri="{FF2B5EF4-FFF2-40B4-BE49-F238E27FC236}">
                <a16:creationId xmlns:a16="http://schemas.microsoft.com/office/drawing/2014/main" id="{7F88D7BD-FCA0-3C46-232D-EB7476F7D22A}"/>
              </a:ext>
            </a:extLst>
          </p:cNvPr>
          <p:cNvSpPr txBox="1"/>
          <p:nvPr/>
        </p:nvSpPr>
        <p:spPr>
          <a:xfrm>
            <a:off x="7235687" y="6779568"/>
            <a:ext cx="3602871" cy="230832"/>
          </a:xfrm>
          <a:prstGeom prst="rect">
            <a:avLst/>
          </a:prstGeom>
          <a:noFill/>
        </p:spPr>
        <p:txBody>
          <a:bodyPr wrap="square" rtlCol="0">
            <a:spAutoFit/>
          </a:bodyPr>
          <a:lstStyle/>
          <a:p>
            <a:r>
              <a:rPr lang="en-GB" sz="900" dirty="0">
                <a:hlinkClick r:id="rId3" tooltip="https://www.scientia.global/dr-kai-sebastian-gehring-politics-at-the-intersection-of-identity-and-economics/"/>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356924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5249FE-44DE-0F17-ECB3-EB2A655C0833}"/>
              </a:ext>
            </a:extLst>
          </p:cNvPr>
          <p:cNvSpPr>
            <a:spLocks noGrp="1"/>
          </p:cNvSpPr>
          <p:nvPr>
            <p:ph type="body" idx="1"/>
          </p:nvPr>
        </p:nvSpPr>
        <p:spPr>
          <a:xfrm>
            <a:off x="675745" y="816639"/>
            <a:ext cx="4185623" cy="607428"/>
          </a:xfrm>
        </p:spPr>
        <p:txBody>
          <a:bodyPr/>
          <a:lstStyle/>
          <a:p>
            <a:r>
              <a:rPr lang="en-GB" dirty="0"/>
              <a:t>SOCIAL</a:t>
            </a:r>
          </a:p>
        </p:txBody>
      </p:sp>
      <p:sp>
        <p:nvSpPr>
          <p:cNvPr id="6" name="Content Placeholder 5">
            <a:extLst>
              <a:ext uri="{FF2B5EF4-FFF2-40B4-BE49-F238E27FC236}">
                <a16:creationId xmlns:a16="http://schemas.microsoft.com/office/drawing/2014/main" id="{3E2A4F55-0FAB-55D0-22B7-5334504FB505}"/>
              </a:ext>
            </a:extLst>
          </p:cNvPr>
          <p:cNvSpPr>
            <a:spLocks noGrp="1"/>
          </p:cNvSpPr>
          <p:nvPr>
            <p:ph sz="half" idx="2"/>
          </p:nvPr>
        </p:nvSpPr>
        <p:spPr>
          <a:xfrm>
            <a:off x="675745" y="1631107"/>
            <a:ext cx="2836081" cy="4410256"/>
          </a:xfrm>
        </p:spPr>
        <p:txBody>
          <a:bodyPr>
            <a:normAutofit/>
          </a:bodyPr>
          <a:lstStyle/>
          <a:p>
            <a:r>
              <a:rPr lang="en-GB" dirty="0"/>
              <a:t>Unhealthy Life stile affect our health.</a:t>
            </a:r>
          </a:p>
          <a:p>
            <a:r>
              <a:rPr lang="en-GB" dirty="0"/>
              <a:t>Addiction to( drugs, alcohol, smoking)                 </a:t>
            </a:r>
          </a:p>
          <a:p>
            <a:r>
              <a:rPr lang="en-GB" dirty="0"/>
              <a:t> Life becoming more dynamic and stressful.</a:t>
            </a:r>
          </a:p>
          <a:p>
            <a:r>
              <a:rPr lang="en-GB" dirty="0"/>
              <a:t>Burn out work force</a:t>
            </a:r>
          </a:p>
          <a:p>
            <a:r>
              <a:rPr lang="en-GB" dirty="0"/>
              <a:t>Retirement/filing the gap</a:t>
            </a:r>
          </a:p>
          <a:p>
            <a:r>
              <a:rPr lang="en-GB" dirty="0"/>
              <a:t>Aging population</a:t>
            </a:r>
          </a:p>
          <a:p>
            <a:endParaRPr lang="en-GB" dirty="0"/>
          </a:p>
        </p:txBody>
      </p:sp>
      <p:sp>
        <p:nvSpPr>
          <p:cNvPr id="7" name="Text Placeholder 6">
            <a:extLst>
              <a:ext uri="{FF2B5EF4-FFF2-40B4-BE49-F238E27FC236}">
                <a16:creationId xmlns:a16="http://schemas.microsoft.com/office/drawing/2014/main" id="{B4B5763C-B633-7202-0617-4E84A9438634}"/>
              </a:ext>
            </a:extLst>
          </p:cNvPr>
          <p:cNvSpPr>
            <a:spLocks noGrp="1"/>
          </p:cNvSpPr>
          <p:nvPr>
            <p:ph type="body" sz="quarter" idx="3"/>
          </p:nvPr>
        </p:nvSpPr>
        <p:spPr>
          <a:xfrm>
            <a:off x="3484870" y="816639"/>
            <a:ext cx="5789131" cy="607428"/>
          </a:xfrm>
        </p:spPr>
        <p:txBody>
          <a:bodyPr/>
          <a:lstStyle/>
          <a:p>
            <a:r>
              <a:rPr lang="en-GB" dirty="0"/>
              <a:t>TECHNOLOGICAL</a:t>
            </a:r>
          </a:p>
        </p:txBody>
      </p:sp>
      <p:sp>
        <p:nvSpPr>
          <p:cNvPr id="8" name="Content Placeholder 7">
            <a:extLst>
              <a:ext uri="{FF2B5EF4-FFF2-40B4-BE49-F238E27FC236}">
                <a16:creationId xmlns:a16="http://schemas.microsoft.com/office/drawing/2014/main" id="{01416C16-7936-D67A-07CE-5ADAE37518A3}"/>
              </a:ext>
            </a:extLst>
          </p:cNvPr>
          <p:cNvSpPr>
            <a:spLocks noGrp="1"/>
          </p:cNvSpPr>
          <p:nvPr>
            <p:ph sz="quarter" idx="4"/>
          </p:nvPr>
        </p:nvSpPr>
        <p:spPr>
          <a:xfrm>
            <a:off x="3484870" y="1631107"/>
            <a:ext cx="3141217" cy="4410256"/>
          </a:xfrm>
        </p:spPr>
        <p:txBody>
          <a:bodyPr>
            <a:normAutofit/>
          </a:bodyPr>
          <a:lstStyle/>
          <a:p>
            <a:pPr marL="0" indent="0">
              <a:buNone/>
            </a:pPr>
            <a:r>
              <a:rPr lang="en-GB" dirty="0"/>
              <a:t>With Technology evolving rapidly and becoming part of modern health industry its essential staff to have required skills and knowledge to use the technology.</a:t>
            </a:r>
          </a:p>
          <a:p>
            <a:r>
              <a:rPr lang="en-GB" dirty="0"/>
              <a:t>Providing up to date training</a:t>
            </a:r>
          </a:p>
          <a:p>
            <a:r>
              <a:rPr lang="en-GB" dirty="0"/>
              <a:t>Equipment's regularly serviced/ Funding</a:t>
            </a:r>
          </a:p>
          <a:p>
            <a:r>
              <a:rPr lang="en-GB" dirty="0"/>
              <a:t>Automation in NHS – good or bad?</a:t>
            </a:r>
          </a:p>
        </p:txBody>
      </p:sp>
      <p:pic>
        <p:nvPicPr>
          <p:cNvPr id="3" name="Picture 2" descr="A picture containing sport, swimming&#10;&#10;Description automatically generated">
            <a:extLst>
              <a:ext uri="{FF2B5EF4-FFF2-40B4-BE49-F238E27FC236}">
                <a16:creationId xmlns:a16="http://schemas.microsoft.com/office/drawing/2014/main" id="{BE1B098E-1BEB-D851-9032-6563ABD77A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19362" y="0"/>
            <a:ext cx="4920138" cy="6858000"/>
          </a:xfrm>
          <a:prstGeom prst="rect">
            <a:avLst/>
          </a:prstGeom>
        </p:spPr>
      </p:pic>
      <p:sp>
        <p:nvSpPr>
          <p:cNvPr id="9" name="TextBox 8">
            <a:extLst>
              <a:ext uri="{FF2B5EF4-FFF2-40B4-BE49-F238E27FC236}">
                <a16:creationId xmlns:a16="http://schemas.microsoft.com/office/drawing/2014/main" id="{53A0D7B6-9B00-C436-BBD4-0DAD075C0C82}"/>
              </a:ext>
            </a:extLst>
          </p:cNvPr>
          <p:cNvSpPr txBox="1"/>
          <p:nvPr/>
        </p:nvSpPr>
        <p:spPr>
          <a:xfrm>
            <a:off x="7330634" y="6858000"/>
            <a:ext cx="3908866" cy="230832"/>
          </a:xfrm>
          <a:prstGeom prst="rect">
            <a:avLst/>
          </a:prstGeom>
          <a:noFill/>
        </p:spPr>
        <p:txBody>
          <a:bodyPr wrap="square" rtlCol="0">
            <a:spAutoFit/>
          </a:bodyPr>
          <a:lstStyle/>
          <a:p>
            <a:r>
              <a:rPr lang="en-GB" sz="900">
                <a:hlinkClick r:id="rId4" tooltip="https://www.vcbay.news/2021/05/14/top-10-healthtech-startups-in-singapore/"/>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96893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BCBFE7AD-0C0B-6589-FCE5-D2F1E669C3AC}"/>
              </a:ext>
            </a:extLst>
          </p:cNvPr>
          <p:cNvSpPr>
            <a:spLocks noGrp="1"/>
          </p:cNvSpPr>
          <p:nvPr>
            <p:ph type="body" idx="1"/>
          </p:nvPr>
        </p:nvSpPr>
        <p:spPr>
          <a:xfrm>
            <a:off x="776677" y="816638"/>
            <a:ext cx="4185623" cy="1290458"/>
          </a:xfrm>
        </p:spPr>
        <p:txBody>
          <a:bodyPr/>
          <a:lstStyle/>
          <a:p>
            <a:r>
              <a:rPr lang="en-GB" dirty="0"/>
              <a:t>ENVIRONMENTAL</a:t>
            </a:r>
          </a:p>
          <a:p>
            <a:endParaRPr lang="en-GB" dirty="0"/>
          </a:p>
        </p:txBody>
      </p:sp>
      <p:sp>
        <p:nvSpPr>
          <p:cNvPr id="6" name="Content Placeholder 5">
            <a:extLst>
              <a:ext uri="{FF2B5EF4-FFF2-40B4-BE49-F238E27FC236}">
                <a16:creationId xmlns:a16="http://schemas.microsoft.com/office/drawing/2014/main" id="{E1CE258F-5FF1-9BCC-647B-09CD4A9F1A4A}"/>
              </a:ext>
            </a:extLst>
          </p:cNvPr>
          <p:cNvSpPr>
            <a:spLocks noGrp="1"/>
          </p:cNvSpPr>
          <p:nvPr>
            <p:ph sz="half" idx="2"/>
          </p:nvPr>
        </p:nvSpPr>
        <p:spPr>
          <a:xfrm>
            <a:off x="675745" y="816638"/>
            <a:ext cx="4185623" cy="4749276"/>
          </a:xfrm>
        </p:spPr>
        <p:txBody>
          <a:bodyPr>
            <a:noAutofit/>
          </a:bodyPr>
          <a:lstStyle/>
          <a:p>
            <a:pPr marL="0" indent="0">
              <a:buNone/>
            </a:pPr>
            <a:endParaRPr lang="en-GB" sz="2400" dirty="0"/>
          </a:p>
          <a:p>
            <a:endParaRPr lang="en-GB" sz="2000" dirty="0"/>
          </a:p>
          <a:p>
            <a:pPr marL="0" indent="0">
              <a:buNone/>
            </a:pPr>
            <a:r>
              <a:rPr lang="en-GB" sz="2000" dirty="0"/>
              <a:t> </a:t>
            </a:r>
            <a:r>
              <a:rPr lang="en-GB" sz="2800" b="1" dirty="0"/>
              <a:t>Factors like:</a:t>
            </a:r>
            <a:r>
              <a:rPr lang="en-GB" sz="2000" b="1" dirty="0"/>
              <a:t> </a:t>
            </a:r>
          </a:p>
          <a:p>
            <a:r>
              <a:rPr lang="en-GB" sz="2000" b="1" dirty="0"/>
              <a:t>Climate</a:t>
            </a:r>
          </a:p>
          <a:p>
            <a:r>
              <a:rPr lang="en-GB" sz="2000" b="1" dirty="0"/>
              <a:t>Natural disasters</a:t>
            </a:r>
          </a:p>
          <a:p>
            <a:r>
              <a:rPr lang="en-GB" sz="2000" b="1" dirty="0"/>
              <a:t>Global epidemics</a:t>
            </a:r>
          </a:p>
          <a:p>
            <a:r>
              <a:rPr lang="en-GB" sz="2000" b="1" dirty="0"/>
              <a:t>Sudden Accidents</a:t>
            </a:r>
          </a:p>
          <a:p>
            <a:r>
              <a:rPr lang="en-GB" sz="2000" b="1" dirty="0"/>
              <a:t>Health tourism</a:t>
            </a:r>
          </a:p>
          <a:p>
            <a:pPr marL="0" indent="0">
              <a:buNone/>
            </a:pPr>
            <a:endParaRPr lang="en-GB" sz="2000" dirty="0"/>
          </a:p>
        </p:txBody>
      </p:sp>
      <p:sp>
        <p:nvSpPr>
          <p:cNvPr id="7" name="Text Placeholder 6">
            <a:extLst>
              <a:ext uri="{FF2B5EF4-FFF2-40B4-BE49-F238E27FC236}">
                <a16:creationId xmlns:a16="http://schemas.microsoft.com/office/drawing/2014/main" id="{286616C3-4B76-DB6E-05B9-48737592DC83}"/>
              </a:ext>
            </a:extLst>
          </p:cNvPr>
          <p:cNvSpPr>
            <a:spLocks noGrp="1"/>
          </p:cNvSpPr>
          <p:nvPr>
            <p:ph type="body" sz="quarter" idx="3"/>
          </p:nvPr>
        </p:nvSpPr>
        <p:spPr>
          <a:xfrm>
            <a:off x="5088383" y="1049311"/>
            <a:ext cx="4185618" cy="629587"/>
          </a:xfrm>
        </p:spPr>
        <p:txBody>
          <a:bodyPr/>
          <a:lstStyle/>
          <a:p>
            <a:r>
              <a:rPr lang="en-GB" dirty="0"/>
              <a:t>LEGAL</a:t>
            </a:r>
          </a:p>
        </p:txBody>
      </p:sp>
      <p:sp>
        <p:nvSpPr>
          <p:cNvPr id="8" name="Content Placeholder 7">
            <a:extLst>
              <a:ext uri="{FF2B5EF4-FFF2-40B4-BE49-F238E27FC236}">
                <a16:creationId xmlns:a16="http://schemas.microsoft.com/office/drawing/2014/main" id="{8E78D0E6-2653-2694-197B-9DA2188D711B}"/>
              </a:ext>
            </a:extLst>
          </p:cNvPr>
          <p:cNvSpPr>
            <a:spLocks noGrp="1"/>
          </p:cNvSpPr>
          <p:nvPr>
            <p:ph sz="quarter" idx="4"/>
          </p:nvPr>
        </p:nvSpPr>
        <p:spPr>
          <a:xfrm>
            <a:off x="3458816" y="1911571"/>
            <a:ext cx="3048001" cy="4579170"/>
          </a:xfrm>
        </p:spPr>
        <p:txBody>
          <a:bodyPr>
            <a:normAutofit/>
          </a:bodyPr>
          <a:lstStyle/>
          <a:p>
            <a:r>
              <a:rPr lang="en-GB" dirty="0"/>
              <a:t> </a:t>
            </a:r>
            <a:r>
              <a:rPr lang="en-GB" sz="2000" dirty="0"/>
              <a:t>Discrimination law/ inequality</a:t>
            </a:r>
          </a:p>
          <a:p>
            <a:r>
              <a:rPr lang="en-GB" sz="2000" dirty="0"/>
              <a:t>Health and safety law</a:t>
            </a:r>
          </a:p>
          <a:p>
            <a:endParaRPr lang="en-GB" sz="2400" b="1" dirty="0"/>
          </a:p>
        </p:txBody>
      </p:sp>
      <p:pic>
        <p:nvPicPr>
          <p:cNvPr id="3" name="Picture 2" descr="A hand holding a gavel&#10;&#10;Description automatically generated with low confidence">
            <a:extLst>
              <a:ext uri="{FF2B5EF4-FFF2-40B4-BE49-F238E27FC236}">
                <a16:creationId xmlns:a16="http://schemas.microsoft.com/office/drawing/2014/main" id="{F10BD0EC-3285-2580-A53A-241558E664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06817" y="0"/>
            <a:ext cx="5576887" cy="6858000"/>
          </a:xfrm>
          <a:prstGeom prst="rect">
            <a:avLst/>
          </a:prstGeom>
        </p:spPr>
      </p:pic>
      <p:sp>
        <p:nvSpPr>
          <p:cNvPr id="9" name="TextBox 8">
            <a:extLst>
              <a:ext uri="{FF2B5EF4-FFF2-40B4-BE49-F238E27FC236}">
                <a16:creationId xmlns:a16="http://schemas.microsoft.com/office/drawing/2014/main" id="{C7CE3BB1-E0BE-AAC0-F891-343D3DFD5C5C}"/>
              </a:ext>
            </a:extLst>
          </p:cNvPr>
          <p:cNvSpPr txBox="1"/>
          <p:nvPr/>
        </p:nvSpPr>
        <p:spPr>
          <a:xfrm>
            <a:off x="6917635" y="6188738"/>
            <a:ext cx="5166069" cy="230832"/>
          </a:xfrm>
          <a:prstGeom prst="rect">
            <a:avLst/>
          </a:prstGeom>
          <a:noFill/>
        </p:spPr>
        <p:txBody>
          <a:bodyPr wrap="square" rtlCol="0">
            <a:spAutoFit/>
          </a:bodyPr>
          <a:lstStyle/>
          <a:p>
            <a:r>
              <a:rPr lang="en-GB" sz="900">
                <a:hlinkClick r:id="rId3" tooltip="https://www.flickr.com/photos/124387535@N03/14135683605"/>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891066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EDBBE893-EA1A-5509-3C55-A33A9C3FB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Text&#10;&#10;Description automatically generated">
            <a:extLst>
              <a:ext uri="{FF2B5EF4-FFF2-40B4-BE49-F238E27FC236}">
                <a16:creationId xmlns:a16="http://schemas.microsoft.com/office/drawing/2014/main" id="{8832E829-F973-05E2-485B-56FEE0E132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pic>
        <p:nvPicPr>
          <p:cNvPr id="12" name="Picture 11">
            <a:extLst>
              <a:ext uri="{FF2B5EF4-FFF2-40B4-BE49-F238E27FC236}">
                <a16:creationId xmlns:a16="http://schemas.microsoft.com/office/drawing/2014/main" id="{1BE186EA-0BF4-9804-C8ED-2774A0A66DCE}"/>
              </a:ext>
            </a:extLst>
          </p:cNvPr>
          <p:cNvPicPr>
            <a:picLocks noChangeAspect="1"/>
          </p:cNvPicPr>
          <p:nvPr/>
        </p:nvPicPr>
        <p:blipFill>
          <a:blip r:embed="rId3"/>
          <a:stretch>
            <a:fillRect/>
          </a:stretch>
        </p:blipFill>
        <p:spPr>
          <a:xfrm>
            <a:off x="1524000" y="213360"/>
            <a:ext cx="9144000" cy="5532120"/>
          </a:xfrm>
          <a:prstGeom prst="rect">
            <a:avLst/>
          </a:prstGeom>
        </p:spPr>
      </p:pic>
    </p:spTree>
    <p:extLst>
      <p:ext uri="{BB962C8B-B14F-4D97-AF65-F5344CB8AC3E}">
        <p14:creationId xmlns:p14="http://schemas.microsoft.com/office/powerpoint/2010/main" val="268889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2290686-C85F-4772-F951-79F6CAF93F91}"/>
              </a:ext>
            </a:extLst>
          </p:cNvPr>
          <p:cNvSpPr>
            <a:spLocks noGrp="1"/>
          </p:cNvSpPr>
          <p:nvPr>
            <p:ph type="title"/>
          </p:nvPr>
        </p:nvSpPr>
        <p:spPr>
          <a:xfrm>
            <a:off x="652481" y="1411982"/>
            <a:ext cx="3547581" cy="4093028"/>
          </a:xfrm>
        </p:spPr>
        <p:txBody>
          <a:bodyPr anchor="ctr">
            <a:normAutofit/>
          </a:bodyPr>
          <a:lstStyle/>
          <a:p>
            <a:r>
              <a:rPr lang="en-GB" sz="4400">
                <a:solidFill>
                  <a:schemeClr val="accent1">
                    <a:lumMod val="75000"/>
                  </a:schemeClr>
                </a:solidFill>
              </a:rPr>
              <a:t>SOLUTION</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147286-CAE8-A8ED-44BD-27D9B0EEBF95}"/>
              </a:ext>
            </a:extLst>
          </p:cNvPr>
          <p:cNvGraphicFramePr>
            <a:graphicFrameLocks noGrp="1"/>
          </p:cNvGraphicFramePr>
          <p:nvPr>
            <p:ph idx="1"/>
            <p:extLst>
              <p:ext uri="{D42A27DB-BD31-4B8C-83A1-F6EECF244321}">
                <p14:modId xmlns:p14="http://schemas.microsoft.com/office/powerpoint/2010/main" val="2884651689"/>
              </p:ext>
            </p:extLst>
          </p:nvPr>
        </p:nvGraphicFramePr>
        <p:xfrm>
          <a:off x="4834046" y="-8468"/>
          <a:ext cx="6692814" cy="6630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376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F0999CB-8D9A-A725-C8F5-CB1A295DBBE8}"/>
              </a:ext>
            </a:extLst>
          </p:cNvPr>
          <p:cNvSpPr>
            <a:spLocks noGrp="1"/>
          </p:cNvSpPr>
          <p:nvPr>
            <p:ph type="title"/>
          </p:nvPr>
        </p:nvSpPr>
        <p:spPr/>
        <p:txBody>
          <a:bodyPr/>
          <a:lstStyle/>
          <a:p>
            <a:r>
              <a:rPr lang="en-GB" dirty="0"/>
              <a:t>Reference list</a:t>
            </a:r>
          </a:p>
        </p:txBody>
      </p:sp>
      <p:sp>
        <p:nvSpPr>
          <p:cNvPr id="6" name="Content Placeholder 5">
            <a:extLst>
              <a:ext uri="{FF2B5EF4-FFF2-40B4-BE49-F238E27FC236}">
                <a16:creationId xmlns:a16="http://schemas.microsoft.com/office/drawing/2014/main" id="{78ECB034-3B0E-ACA8-6C88-EC9BA55606E4}"/>
              </a:ext>
            </a:extLst>
          </p:cNvPr>
          <p:cNvSpPr>
            <a:spLocks noGrp="1"/>
          </p:cNvSpPr>
          <p:nvPr>
            <p:ph idx="1"/>
          </p:nvPr>
        </p:nvSpPr>
        <p:spPr>
          <a:xfrm>
            <a:off x="677334" y="1268361"/>
            <a:ext cx="8596668" cy="5589639"/>
          </a:xfrm>
        </p:spPr>
        <p:txBody>
          <a:bodyPr>
            <a:normAutofit/>
          </a:bodyPr>
          <a:lstStyle/>
          <a:p>
            <a:r>
              <a:rPr lang="en-GB" dirty="0">
                <a:solidFill>
                  <a:schemeClr val="tx1"/>
                </a:solidFill>
                <a:hlinkClick r:id="rId2">
                  <a:extLst>
                    <a:ext uri="{A12FA001-AC4F-418D-AE19-62706E023703}">
                      <ahyp:hlinkClr xmlns:ahyp="http://schemas.microsoft.com/office/drawing/2018/hyperlinkcolor" val="tx"/>
                    </a:ext>
                  </a:extLst>
                </a:hlinkClick>
              </a:rPr>
              <a:t>https://www.pinterest.co.uk/pin/758504762231750692/</a:t>
            </a:r>
            <a:endParaRPr lang="en-GB" dirty="0">
              <a:solidFill>
                <a:schemeClr val="tx1"/>
              </a:solidFill>
            </a:endParaRPr>
          </a:p>
          <a:p>
            <a:r>
              <a:rPr lang="en-GB" dirty="0">
                <a:solidFill>
                  <a:schemeClr val="tx1"/>
                </a:solidFill>
                <a:hlinkClick r:id="rId3">
                  <a:extLst>
                    <a:ext uri="{A12FA001-AC4F-418D-AE19-62706E023703}">
                      <ahyp:hlinkClr xmlns:ahyp="http://schemas.microsoft.com/office/drawing/2018/hyperlinkcolor" val="tx"/>
                    </a:ext>
                  </a:extLst>
                </a:hlinkClick>
              </a:rPr>
              <a:t>https://www.pinterest.co.uk/pin/600597300280744402/</a:t>
            </a:r>
            <a:endParaRPr lang="en-GB" dirty="0">
              <a:solidFill>
                <a:schemeClr val="tx1"/>
              </a:solidFill>
            </a:endParaRPr>
          </a:p>
          <a:p>
            <a:r>
              <a:rPr lang="en-GB" dirty="0">
                <a:solidFill>
                  <a:schemeClr val="tx1"/>
                </a:solidFill>
              </a:rPr>
              <a:t>https://www.gov.uk/health-care-worker-visa</a:t>
            </a:r>
          </a:p>
          <a:p>
            <a:r>
              <a:rPr lang="en-GB" dirty="0">
                <a:solidFill>
                  <a:schemeClr val="tx1"/>
                </a:solidFill>
                <a:hlinkClick r:id="rId4">
                  <a:extLst>
                    <a:ext uri="{A12FA001-AC4F-418D-AE19-62706E023703}">
                      <ahyp:hlinkClr xmlns:ahyp="http://schemas.microsoft.com/office/drawing/2018/hyperlinkcolor" val="tx"/>
                    </a:ext>
                  </a:extLst>
                </a:hlinkClick>
              </a:rPr>
              <a:t>https://creativecommons.org/licenses/by-nc-sa/3.0/</a:t>
            </a:r>
            <a:endParaRPr lang="en-GB" dirty="0">
              <a:solidFill>
                <a:schemeClr val="tx1"/>
              </a:solidFill>
            </a:endParaRPr>
          </a:p>
          <a:p>
            <a:r>
              <a:rPr lang="en-GB" dirty="0">
                <a:solidFill>
                  <a:schemeClr val="tx1"/>
                </a:solidFill>
                <a:hlinkClick r:id="rId5">
                  <a:extLst>
                    <a:ext uri="{A12FA001-AC4F-418D-AE19-62706E023703}">
                      <ahyp:hlinkClr xmlns:ahyp="http://schemas.microsoft.com/office/drawing/2018/hyperlinkcolor" val="tx"/>
                    </a:ext>
                  </a:extLst>
                </a:hlinkClick>
              </a:rPr>
              <a:t>https://www.health.org.uk/news-and-comment/blogs/harnessing-the-potential-of-automation-and-ai-in-health-care</a:t>
            </a:r>
            <a:endParaRPr lang="en-GB" dirty="0">
              <a:solidFill>
                <a:schemeClr val="tx1"/>
              </a:solidFill>
            </a:endParaRPr>
          </a:p>
          <a:p>
            <a:r>
              <a:rPr lang="en-GB" dirty="0">
                <a:solidFill>
                  <a:schemeClr val="tx1"/>
                </a:solidFill>
                <a:hlinkClick r:id="rId6">
                  <a:extLst>
                    <a:ext uri="{A12FA001-AC4F-418D-AE19-62706E023703}">
                      <ahyp:hlinkClr xmlns:ahyp="http://schemas.microsoft.com/office/drawing/2018/hyperlinkcolor" val="tx"/>
                    </a:ext>
                  </a:extLst>
                </a:hlinkClick>
              </a:rPr>
              <a:t>https://www.england.nhs.uk/about/equality/equality-hub/equality-standard/</a:t>
            </a:r>
            <a:endParaRPr lang="en-GB" dirty="0">
              <a:solidFill>
                <a:schemeClr val="tx1"/>
              </a:solidFill>
            </a:endParaRPr>
          </a:p>
          <a:p>
            <a:r>
              <a:rPr lang="en-GB" dirty="0">
                <a:solidFill>
                  <a:schemeClr val="tx1"/>
                </a:solidFill>
                <a:hlinkClick r:id="rId7">
                  <a:extLst>
                    <a:ext uri="{A12FA001-AC4F-418D-AE19-62706E023703}">
                      <ahyp:hlinkClr xmlns:ahyp="http://schemas.microsoft.com/office/drawing/2018/hyperlinkcolor" val="tx"/>
                    </a:ext>
                  </a:extLst>
                </a:hlinkClick>
              </a:rPr>
              <a:t>https://www.bbc.co.uk/teach/how-did-britain-build-the-nhs/zvhmkmn</a:t>
            </a:r>
            <a:endParaRPr lang="en-GB" dirty="0">
              <a:solidFill>
                <a:schemeClr val="tx1"/>
              </a:solidFill>
            </a:endParaRPr>
          </a:p>
          <a:p>
            <a:r>
              <a:rPr lang="en-GB" dirty="0">
                <a:solidFill>
                  <a:schemeClr val="tx1"/>
                </a:solidFill>
                <a:hlinkClick r:id="rId8">
                  <a:extLst>
                    <a:ext uri="{A12FA001-AC4F-418D-AE19-62706E023703}">
                      <ahyp:hlinkClr xmlns:ahyp="http://schemas.microsoft.com/office/drawing/2018/hyperlinkcolor" val="tx"/>
                    </a:ext>
                  </a:extLst>
                </a:hlinkClick>
              </a:rPr>
              <a:t>https://www.nuffieldtrust.org.uk/resource/nhs-in-numbers#workforce</a:t>
            </a:r>
            <a:endParaRPr lang="en-GB" dirty="0">
              <a:solidFill>
                <a:schemeClr val="tx1"/>
              </a:solidFill>
            </a:endParaRPr>
          </a:p>
          <a:p>
            <a:r>
              <a:rPr lang="en-GB" dirty="0">
                <a:solidFill>
                  <a:schemeClr val="tx1"/>
                </a:solidFill>
                <a:hlinkClick r:id="rId9">
                  <a:extLst>
                    <a:ext uri="{A12FA001-AC4F-418D-AE19-62706E023703}">
                      <ahyp:hlinkClr xmlns:ahyp="http://schemas.microsoft.com/office/drawing/2018/hyperlinkcolor" val="tx"/>
                    </a:ext>
                  </a:extLst>
                </a:hlinkClick>
              </a:rPr>
              <a:t>https://www.nuffieldtrust.org.uk/chart/average-annual-per-cent-change-in-nhs-workforce-2004-2014</a:t>
            </a:r>
            <a:endParaRPr lang="en-GB" dirty="0">
              <a:solidFill>
                <a:schemeClr val="tx1"/>
              </a:solidFill>
            </a:endParaRPr>
          </a:p>
          <a:p>
            <a:endParaRPr lang="en-GB" dirty="0"/>
          </a:p>
          <a:p>
            <a:endParaRPr lang="en-GB" dirty="0"/>
          </a:p>
        </p:txBody>
      </p:sp>
    </p:spTree>
    <p:extLst>
      <p:ext uri="{BB962C8B-B14F-4D97-AF65-F5344CB8AC3E}">
        <p14:creationId xmlns:p14="http://schemas.microsoft.com/office/powerpoint/2010/main" val="26564304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D8AD68-98A7-4346-B84E-893DCEE97FC3}">
  <ds:schemaRefs>
    <ds:schemaRef ds:uri="http://schemas.microsoft.com/office/2006/documentManagement/types"/>
    <ds:schemaRef ds:uri="http://schemas.microsoft.com/office/infopath/2007/PartnerControls"/>
    <ds:schemaRef ds:uri="4eb0a523-77d0-454a-93a8-50ca111d3c44"/>
    <ds:schemaRef ds:uri="http://schemas.openxmlformats.org/package/2006/metadata/core-properties"/>
    <ds:schemaRef ds:uri="http://purl.org/dc/dcmitype/"/>
    <ds:schemaRef ds:uri="http://purl.org/dc/terms/"/>
    <ds:schemaRef ds:uri="http://schemas.microsoft.com/office/2006/metadata/properties"/>
    <ds:schemaRef ds:uri="0e7fbce4-8ae7-4085-8b0a-9efa4c7cae6d"/>
    <ds:schemaRef ds:uri="http://www.w3.org/XML/1998/namespace"/>
    <ds:schemaRef ds:uri="http://purl.org/dc/elements/1.1/"/>
  </ds:schemaRefs>
</ds:datastoreItem>
</file>

<file path=customXml/itemProps2.xml><?xml version="1.0" encoding="utf-8"?>
<ds:datastoreItem xmlns:ds="http://schemas.openxmlformats.org/officeDocument/2006/customXml" ds:itemID="{DA30C605-EB68-4882-891E-7972323E4AD8}">
  <ds:schemaRefs>
    <ds:schemaRef ds:uri="http://schemas.microsoft.com/sharepoint/v3/contenttype/forms"/>
  </ds:schemaRefs>
</ds:datastoreItem>
</file>

<file path=customXml/itemProps3.xml><?xml version="1.0" encoding="utf-8"?>
<ds:datastoreItem xmlns:ds="http://schemas.openxmlformats.org/officeDocument/2006/customXml" ds:itemID="{FDCA63F7-CBB5-456F-8AF2-A28C27C8AB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26791</TotalTime>
  <Words>745</Words>
  <Application>Microsoft Office PowerPoint</Application>
  <PresentationFormat>Widescreen</PresentationFormat>
  <Paragraphs>98</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Algerian</vt:lpstr>
      <vt:lpstr>Arial</vt:lpstr>
      <vt:lpstr>Calibri</vt:lpstr>
      <vt:lpstr>Trebuchet MS</vt:lpstr>
      <vt:lpstr>Wingdings 3</vt:lpstr>
      <vt:lpstr>Facet</vt:lpstr>
      <vt:lpstr>Problem Solving and Decision Making  addressing staff shortage</vt:lpstr>
      <vt:lpstr> Introduction</vt:lpstr>
      <vt:lpstr>IMPACT ON EMPLOYEES                           IMPACT ON ORGANISATION</vt:lpstr>
      <vt:lpstr>I will use this framework.</vt:lpstr>
      <vt:lpstr>PESTLE ANALYSIS</vt:lpstr>
      <vt:lpstr>PowerPoint Presentation</vt:lpstr>
      <vt:lpstr>PowerPoint Presentation</vt:lpstr>
      <vt:lpstr>PowerPoint Presentation</vt:lpstr>
      <vt:lpstr>SOLUTION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Elena Todorova</cp:lastModifiedBy>
  <cp:revision>188</cp:revision>
  <dcterms:created xsi:type="dcterms:W3CDTF">2022-06-09T08:35:37Z</dcterms:created>
  <dcterms:modified xsi:type="dcterms:W3CDTF">2022-07-05T18:33:14Z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