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1" r:id="rId1"/>
  </p:sldMasterIdLst>
  <p:notesMasterIdLst>
    <p:notesMasterId r:id="rId13"/>
  </p:notesMasterIdLst>
  <p:sldIdLst>
    <p:sldId id="256" r:id="rId2"/>
    <p:sldId id="257" r:id="rId3"/>
    <p:sldId id="258" r:id="rId4"/>
    <p:sldId id="259" r:id="rId5"/>
    <p:sldId id="265" r:id="rId6"/>
    <p:sldId id="266" r:id="rId7"/>
    <p:sldId id="267" r:id="rId8"/>
    <p:sldId id="271" r:id="rId9"/>
    <p:sldId id="272" r:id="rId10"/>
    <p:sldId id="273" r:id="rId11"/>
    <p:sldId id="27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241" autoAdjust="0"/>
    <p:restoredTop sz="94660"/>
  </p:normalViewPr>
  <p:slideViewPr>
    <p:cSldViewPr snapToGrid="0">
      <p:cViewPr varScale="1">
        <p:scale>
          <a:sx n="116" d="100"/>
          <a:sy n="116" d="100"/>
        </p:scale>
        <p:origin x="26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963F18-4935-4EFA-B84A-F59FD0C9115D}" type="datetimeFigureOut">
              <a:rPr lang="en-GB" smtClean="0"/>
              <a:t>27/02/2020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13A651-90F2-41EA-8BE4-57893A0E22AD}" type="slidenum">
              <a:rPr lang="en-GB" smtClean="0"/>
              <a:t>‹#›</a:t>
            </a:fld>
            <a:endParaRPr lang="en-GB"/>
          </a:p>
        </p:txBody>
      </p:sp>
    </p:spTree>
    <p:extLst>
      <p:ext uri="{BB962C8B-B14F-4D97-AF65-F5344CB8AC3E}">
        <p14:creationId xmlns:p14="http://schemas.microsoft.com/office/powerpoint/2010/main" val="2614066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13A651-90F2-41EA-8BE4-57893A0E22AD}" type="slidenum">
              <a:rPr lang="en-GB" smtClean="0"/>
              <a:t>5</a:t>
            </a:fld>
            <a:endParaRPr lang="en-GB"/>
          </a:p>
        </p:txBody>
      </p:sp>
    </p:spTree>
    <p:extLst>
      <p:ext uri="{BB962C8B-B14F-4D97-AF65-F5344CB8AC3E}">
        <p14:creationId xmlns:p14="http://schemas.microsoft.com/office/powerpoint/2010/main" val="65124546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9335103-51A4-4BC2-9528-833FC4921E7A}" type="datetime1">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8694FB3E-81A1-4E81-9909-668A2A884C57}" type="slidenum">
              <a:rPr lang="en-GB" smtClean="0"/>
              <a:t>‹#›</a:t>
            </a:fld>
            <a:endParaRPr lang="en-GB"/>
          </a:p>
        </p:txBody>
      </p:sp>
    </p:spTree>
    <p:extLst>
      <p:ext uri="{BB962C8B-B14F-4D97-AF65-F5344CB8AC3E}">
        <p14:creationId xmlns:p14="http://schemas.microsoft.com/office/powerpoint/2010/main" val="1085758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48EABF-3976-4B5B-AD48-A01C9A4CB86B}" type="datetime1">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94FB3E-81A1-4E81-9909-668A2A884C57}" type="slidenum">
              <a:rPr lang="en-GB" smtClean="0"/>
              <a:t>‹#›</a:t>
            </a:fld>
            <a:endParaRPr lang="en-GB"/>
          </a:p>
        </p:txBody>
      </p:sp>
    </p:spTree>
    <p:extLst>
      <p:ext uri="{BB962C8B-B14F-4D97-AF65-F5344CB8AC3E}">
        <p14:creationId xmlns:p14="http://schemas.microsoft.com/office/powerpoint/2010/main" val="316090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4209EA-408D-433B-A79F-2420F8E7009B}" type="datetime1">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8694FB3E-81A1-4E81-9909-668A2A884C57}" type="slidenum">
              <a:rPr lang="en-GB" smtClean="0"/>
              <a:t>‹#›</a:t>
            </a:fld>
            <a:endParaRPr lang="en-GB"/>
          </a:p>
        </p:txBody>
      </p:sp>
    </p:spTree>
    <p:extLst>
      <p:ext uri="{BB962C8B-B14F-4D97-AF65-F5344CB8AC3E}">
        <p14:creationId xmlns:p14="http://schemas.microsoft.com/office/powerpoint/2010/main" val="2520060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148D920-704C-4ECB-A558-81C4CA16D4E6}" type="datetime1">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94FB3E-81A1-4E81-9909-668A2A884C57}" type="slidenum">
              <a:rPr lang="en-GB" smtClean="0"/>
              <a:t>‹#›</a:t>
            </a:fld>
            <a:endParaRPr lang="en-GB"/>
          </a:p>
        </p:txBody>
      </p:sp>
    </p:spTree>
    <p:extLst>
      <p:ext uri="{BB962C8B-B14F-4D97-AF65-F5344CB8AC3E}">
        <p14:creationId xmlns:p14="http://schemas.microsoft.com/office/powerpoint/2010/main" val="2370844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FA7EDFC-0D9B-456B-9262-4E5EFC6164C9}" type="datetime1">
              <a:rPr lang="en-GB" smtClean="0"/>
              <a:t>27/02/2020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94FB3E-81A1-4E81-9909-668A2A884C57}" type="slidenum">
              <a:rPr lang="en-GB" smtClean="0"/>
              <a:t>‹#›</a:t>
            </a:fld>
            <a:endParaRPr lang="en-GB"/>
          </a:p>
        </p:txBody>
      </p:sp>
    </p:spTree>
    <p:extLst>
      <p:ext uri="{BB962C8B-B14F-4D97-AF65-F5344CB8AC3E}">
        <p14:creationId xmlns:p14="http://schemas.microsoft.com/office/powerpoint/2010/main" val="221348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7E3B7C8-09F0-4B02-AD14-9275CC81F1F9}" type="datetime1">
              <a:rPr lang="en-GB" smtClean="0"/>
              <a:t>27/02/2020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94FB3E-81A1-4E81-9909-668A2A884C57}" type="slidenum">
              <a:rPr lang="en-GB" smtClean="0"/>
              <a:t>‹#›</a:t>
            </a:fld>
            <a:endParaRPr lang="en-GB"/>
          </a:p>
        </p:txBody>
      </p:sp>
    </p:spTree>
    <p:extLst>
      <p:ext uri="{BB962C8B-B14F-4D97-AF65-F5344CB8AC3E}">
        <p14:creationId xmlns:p14="http://schemas.microsoft.com/office/powerpoint/2010/main" val="759353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A21960C-C7A0-4DDB-B89C-BFC0F815FBF5}" type="datetime1">
              <a:rPr lang="en-GB" smtClean="0"/>
              <a:t>27/02/2020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94FB3E-81A1-4E81-9909-668A2A884C57}" type="slidenum">
              <a:rPr lang="en-GB" smtClean="0"/>
              <a:t>‹#›</a:t>
            </a:fld>
            <a:endParaRPr lang="en-GB"/>
          </a:p>
        </p:txBody>
      </p:sp>
    </p:spTree>
    <p:extLst>
      <p:ext uri="{BB962C8B-B14F-4D97-AF65-F5344CB8AC3E}">
        <p14:creationId xmlns:p14="http://schemas.microsoft.com/office/powerpoint/2010/main" val="1245799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D272DC8-5D6D-4FB8-BB4B-F4531B632C4A}" type="datetime1">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94FB3E-81A1-4E81-9909-668A2A884C57}" type="slidenum">
              <a:rPr lang="en-GB" smtClean="0"/>
              <a:t>‹#›</a:t>
            </a:fld>
            <a:endParaRPr lang="en-GB"/>
          </a:p>
        </p:txBody>
      </p:sp>
    </p:spTree>
    <p:extLst>
      <p:ext uri="{BB962C8B-B14F-4D97-AF65-F5344CB8AC3E}">
        <p14:creationId xmlns:p14="http://schemas.microsoft.com/office/powerpoint/2010/main" val="2984931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F3AB777-7589-4E4C-B68C-F28545486FA3}" type="datetime1">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94FB3E-81A1-4E81-9909-668A2A884C57}" type="slidenum">
              <a:rPr lang="en-GB" smtClean="0"/>
              <a:t>‹#›</a:t>
            </a:fld>
            <a:endParaRPr lang="en-GB"/>
          </a:p>
        </p:txBody>
      </p:sp>
    </p:spTree>
    <p:extLst>
      <p:ext uri="{BB962C8B-B14F-4D97-AF65-F5344CB8AC3E}">
        <p14:creationId xmlns:p14="http://schemas.microsoft.com/office/powerpoint/2010/main" val="158910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43B008-2E54-4A3C-AF73-229536EDD740}" type="datetime1">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8694FB3E-81A1-4E81-9909-668A2A884C57}" type="slidenum">
              <a:rPr lang="en-GB" smtClean="0"/>
              <a:t>‹#›</a:t>
            </a:fld>
            <a:endParaRPr lang="en-GB"/>
          </a:p>
        </p:txBody>
      </p:sp>
    </p:spTree>
    <p:extLst>
      <p:ext uri="{BB962C8B-B14F-4D97-AF65-F5344CB8AC3E}">
        <p14:creationId xmlns:p14="http://schemas.microsoft.com/office/powerpoint/2010/main" val="3673730654"/>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43B008-2E54-4A3C-AF73-229536EDD740}" type="datetime1">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8694FB3E-81A1-4E81-9909-668A2A884C57}" type="slidenum">
              <a:rPr lang="en-GB" smtClean="0"/>
              <a:t>‹#›</a:t>
            </a:fld>
            <a:endParaRPr lang="en-GB"/>
          </a:p>
        </p:txBody>
      </p:sp>
    </p:spTree>
    <p:extLst>
      <p:ext uri="{BB962C8B-B14F-4D97-AF65-F5344CB8AC3E}">
        <p14:creationId xmlns:p14="http://schemas.microsoft.com/office/powerpoint/2010/main" val="3106877055"/>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43B008-2E54-4A3C-AF73-229536EDD740}" type="datetime1">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694FB3E-81A1-4E81-9909-668A2A884C57}"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45462796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43B008-2E54-4A3C-AF73-229536EDD740}" type="datetime1">
              <a:rPr lang="en-GB" smtClean="0"/>
              <a:t>27/02/2020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694FB3E-81A1-4E81-9909-668A2A884C57}" type="slidenum">
              <a:rPr lang="en-GB" smtClean="0"/>
              <a:t>‹#›</a:t>
            </a:fld>
            <a:endParaRPr lang="en-GB"/>
          </a:p>
        </p:txBody>
      </p:sp>
    </p:spTree>
    <p:extLst>
      <p:ext uri="{BB962C8B-B14F-4D97-AF65-F5344CB8AC3E}">
        <p14:creationId xmlns:p14="http://schemas.microsoft.com/office/powerpoint/2010/main" val="132377993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9143B008-2E54-4A3C-AF73-229536EDD740}" type="datetime1">
              <a:rPr lang="en-GB" smtClean="0"/>
              <a:t>27/02/2020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94FB3E-81A1-4E81-9909-668A2A884C57}" type="slidenum">
              <a:rPr lang="en-GB" smtClean="0"/>
              <a:t>‹#›</a:t>
            </a:fld>
            <a:endParaRPr lang="en-GB"/>
          </a:p>
        </p:txBody>
      </p:sp>
    </p:spTree>
    <p:extLst>
      <p:ext uri="{BB962C8B-B14F-4D97-AF65-F5344CB8AC3E}">
        <p14:creationId xmlns:p14="http://schemas.microsoft.com/office/powerpoint/2010/main" val="3711035401"/>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9143B008-2E54-4A3C-AF73-229536EDD740}" type="datetime1">
              <a:rPr lang="en-GB" smtClean="0"/>
              <a:t>27/02/2020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94FB3E-81A1-4E81-9909-668A2A884C57}" type="slidenum">
              <a:rPr lang="en-GB" smtClean="0"/>
              <a:t>‹#›</a:t>
            </a:fld>
            <a:endParaRPr lang="en-GB"/>
          </a:p>
        </p:txBody>
      </p:sp>
    </p:spTree>
    <p:extLst>
      <p:ext uri="{BB962C8B-B14F-4D97-AF65-F5344CB8AC3E}">
        <p14:creationId xmlns:p14="http://schemas.microsoft.com/office/powerpoint/2010/main" val="1557611811"/>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0745E75-566A-49DF-94CA-C1D3BD94051D}" type="datetime1">
              <a:rPr lang="en-GB" smtClean="0"/>
              <a:t>27/02/2020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94FB3E-81A1-4E81-9909-668A2A884C57}" type="slidenum">
              <a:rPr lang="en-GB" smtClean="0"/>
              <a:t>‹#›</a:t>
            </a:fld>
            <a:endParaRPr lang="en-GB"/>
          </a:p>
        </p:txBody>
      </p:sp>
    </p:spTree>
    <p:extLst>
      <p:ext uri="{BB962C8B-B14F-4D97-AF65-F5344CB8AC3E}">
        <p14:creationId xmlns:p14="http://schemas.microsoft.com/office/powerpoint/2010/main" val="13160769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22F0DD7-35CF-4D6C-B462-094AC2914BC8}" type="datetime1">
              <a:rPr lang="en-GB" smtClean="0"/>
              <a:t>27/02/2020</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8694FB3E-81A1-4E81-9909-668A2A884C57}" type="slidenum">
              <a:rPr lang="en-GB" smtClean="0"/>
              <a:t>‹#›</a:t>
            </a:fld>
            <a:endParaRPr lang="en-GB"/>
          </a:p>
        </p:txBody>
      </p:sp>
    </p:spTree>
    <p:extLst>
      <p:ext uri="{BB962C8B-B14F-4D97-AF65-F5344CB8AC3E}">
        <p14:creationId xmlns:p14="http://schemas.microsoft.com/office/powerpoint/2010/main" val="483518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143B008-2E54-4A3C-AF73-229536EDD740}" type="datetime1">
              <a:rPr lang="en-GB" smtClean="0"/>
              <a:t>27/02/2020</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8694FB3E-81A1-4E81-9909-668A2A884C57}" type="slidenum">
              <a:rPr lang="en-GB" smtClean="0"/>
              <a:t>‹#›</a:t>
            </a:fld>
            <a:endParaRPr lang="en-GB"/>
          </a:p>
        </p:txBody>
      </p:sp>
    </p:spTree>
    <p:extLst>
      <p:ext uri="{BB962C8B-B14F-4D97-AF65-F5344CB8AC3E}">
        <p14:creationId xmlns:p14="http://schemas.microsoft.com/office/powerpoint/2010/main" val="3935936511"/>
      </p:ext>
    </p:extLst>
  </p:cSld>
  <p:clrMap bg1="dk1" tx1="lt1" bg2="dk2" tx2="lt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 id="2147483878" r:id="rId1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grammar.yourdictionary.com/parts-of-speech/verbs/what-is-a-verb.html" TargetMode="External"/><Relationship Id="rId2" Type="http://schemas.openxmlformats.org/officeDocument/2006/relationships/hyperlink" Target="https://grammar.yourdictionary.com/grammar/sentences/what-is-the-subject-of-a-sentence.html" TargetMode="External"/><Relationship Id="rId1" Type="http://schemas.openxmlformats.org/officeDocument/2006/relationships/slideLayout" Target="../slideLayouts/slideLayout2.xml"/><Relationship Id="rId6" Type="http://schemas.openxmlformats.org/officeDocument/2006/relationships/hyperlink" Target="https://examples.yourdictionary.com/interrogative-sentence-examples.html" TargetMode="External"/><Relationship Id="rId5" Type="http://schemas.openxmlformats.org/officeDocument/2006/relationships/hyperlink" Target="http://grammar.yourdictionary.com/parts-of-speech/prepositions/Prepositional-Phrases.html" TargetMode="External"/><Relationship Id="rId4" Type="http://schemas.openxmlformats.org/officeDocument/2006/relationships/hyperlink" Target="https://examples.yourdictionary.com/examples-of-dependent-clauses.html"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grammar.yourdictionary.com/parts-of-speech/prepositions/rules-for-prepositions.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grammar.yourdictionary.com/parts-of-speech/pronouns/types-of-pronouns.html" TargetMode="External"/><Relationship Id="rId2" Type="http://schemas.openxmlformats.org/officeDocument/2006/relationships/hyperlink" Target="https://examples.yourdictionary.com/examples-of-indefinite-pronouns.htm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xamples.yourdictionary.com/gerund-examples.html" TargetMode="External"/><Relationship Id="rId2" Type="http://schemas.openxmlformats.org/officeDocument/2006/relationships/hyperlink" Target="https://grammar.yourdictionary.com/parts-of-speech/verbs/infinitive-verb.html" TargetMode="External"/><Relationship Id="rId1" Type="http://schemas.openxmlformats.org/officeDocument/2006/relationships/slideLayout" Target="../slideLayouts/slideLayout2.xml"/><Relationship Id="rId4" Type="http://schemas.openxmlformats.org/officeDocument/2006/relationships/hyperlink" Target="https://grammar.yourdictionary.com/parts-of-speech/nouns/collective-noun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800" dirty="0" smtClean="0">
                <a:latin typeface="Calibri" panose="020F0502020204030204" pitchFamily="34" charset="0"/>
              </a:rPr>
              <a:t>Mini lecture series by David C. Williams</a:t>
            </a:r>
            <a:br>
              <a:rPr lang="en-GB" sz="2800" dirty="0" smtClean="0">
                <a:latin typeface="Calibri" panose="020F0502020204030204" pitchFamily="34" charset="0"/>
              </a:rPr>
            </a:br>
            <a:r>
              <a:rPr lang="en-GB" sz="2800" dirty="0" smtClean="0">
                <a:latin typeface="Calibri" panose="020F0502020204030204" pitchFamily="34" charset="0"/>
              </a:rPr>
              <a:t>Lecturer in EAP (English for Academic Purposes) </a:t>
            </a:r>
            <a:br>
              <a:rPr lang="en-GB" sz="2800" dirty="0" smtClean="0">
                <a:latin typeface="Calibri" panose="020F0502020204030204" pitchFamily="34" charset="0"/>
              </a:rPr>
            </a:br>
            <a:r>
              <a:rPr lang="en-GB" sz="2800" dirty="0" smtClean="0">
                <a:latin typeface="Calibri" panose="020F0502020204030204" pitchFamily="34" charset="0"/>
              </a:rPr>
              <a:t>UWTSD Swansea campus 2020</a:t>
            </a:r>
            <a:endParaRPr lang="en-GB" sz="2800" dirty="0">
              <a:latin typeface="Calibri" panose="020F0502020204030204" pitchFamily="34" charset="0"/>
            </a:endParaRPr>
          </a:p>
        </p:txBody>
      </p:sp>
      <p:sp>
        <p:nvSpPr>
          <p:cNvPr id="3" name="Subtitle 2"/>
          <p:cNvSpPr>
            <a:spLocks noGrp="1"/>
          </p:cNvSpPr>
          <p:nvPr>
            <p:ph type="subTitle" idx="1"/>
          </p:nvPr>
        </p:nvSpPr>
        <p:spPr/>
        <p:txBody>
          <a:bodyPr/>
          <a:lstStyle/>
          <a:p>
            <a:endParaRPr lang="en-GB" b="1" dirty="0" smtClean="0"/>
          </a:p>
          <a:p>
            <a:r>
              <a:rPr lang="en-GB" b="1" dirty="0" smtClean="0"/>
              <a:t>Mini-topic 10: Subject verb agreement</a:t>
            </a:r>
            <a:endParaRPr lang="en-GB" b="1" dirty="0"/>
          </a:p>
        </p:txBody>
      </p:sp>
      <p:sp>
        <p:nvSpPr>
          <p:cNvPr id="4" name="Slide Number Placeholder 3"/>
          <p:cNvSpPr>
            <a:spLocks noGrp="1"/>
          </p:cNvSpPr>
          <p:nvPr>
            <p:ph type="sldNum" sz="quarter" idx="12"/>
          </p:nvPr>
        </p:nvSpPr>
        <p:spPr/>
        <p:txBody>
          <a:bodyPr/>
          <a:lstStyle/>
          <a:p>
            <a:fld id="{8694FB3E-81A1-4E81-9909-668A2A884C57}" type="slidenum">
              <a:rPr lang="en-GB" smtClean="0"/>
              <a:t>1</a:t>
            </a:fld>
            <a:endParaRPr lang="en-GB"/>
          </a:p>
        </p:txBody>
      </p:sp>
    </p:spTree>
    <p:extLst>
      <p:ext uri="{BB962C8B-B14F-4D97-AF65-F5344CB8AC3E}">
        <p14:creationId xmlns:p14="http://schemas.microsoft.com/office/powerpoint/2010/main" val="35958978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What is meant by the term subject-verb agreement?</a:t>
            </a:r>
            <a:endParaRPr lang="en-GB" sz="3600" b="1" dirty="0"/>
          </a:p>
        </p:txBody>
      </p:sp>
      <p:sp>
        <p:nvSpPr>
          <p:cNvPr id="3" name="Content Placeholder 2"/>
          <p:cNvSpPr>
            <a:spLocks noGrp="1"/>
          </p:cNvSpPr>
          <p:nvPr>
            <p:ph idx="1"/>
          </p:nvPr>
        </p:nvSpPr>
        <p:spPr/>
        <p:txBody>
          <a:bodyPr>
            <a:normAutofit/>
          </a:bodyPr>
          <a:lstStyle/>
          <a:p>
            <a:pPr algn="just"/>
            <a:r>
              <a:rPr lang="en-GB" sz="1900" dirty="0" smtClean="0">
                <a:latin typeface="Calibri" panose="020F0502020204030204" pitchFamily="34" charset="0"/>
              </a:rPr>
              <a:t>Subject-verb Agreement (SVA) is where the subject of any sentence (a noun, compound noun, noun phrase, or pronoun) is matched by the correct form of the main verb. Here are some simple examples:-</a:t>
            </a:r>
          </a:p>
          <a:p>
            <a:pPr lvl="1" algn="just"/>
            <a:r>
              <a:rPr lang="en-GB" sz="1900" i="1" dirty="0" smtClean="0">
                <a:latin typeface="Calibri" panose="020F0502020204030204" pitchFamily="34" charset="0"/>
              </a:rPr>
              <a:t>I live in Swansea, I work in Cardiff, I travel to work by car </a:t>
            </a:r>
            <a:r>
              <a:rPr lang="en-GB" sz="1900" dirty="0" smtClean="0">
                <a:latin typeface="Calibri" panose="020F0502020204030204" pitchFamily="34" charset="0"/>
              </a:rPr>
              <a:t>(All correct)</a:t>
            </a:r>
          </a:p>
          <a:p>
            <a:pPr lvl="1" algn="just"/>
            <a:r>
              <a:rPr lang="en-GB" sz="1900" i="1" dirty="0" smtClean="0">
                <a:latin typeface="Calibri" panose="020F0502020204030204" pitchFamily="34" charset="0"/>
              </a:rPr>
              <a:t>I lives in Swansea, I works in Cardiff, I travels to work by car </a:t>
            </a:r>
            <a:r>
              <a:rPr lang="en-GB" sz="1900" dirty="0" smtClean="0">
                <a:latin typeface="Calibri" panose="020F0502020204030204" pitchFamily="34" charset="0"/>
              </a:rPr>
              <a:t>(All wrong!)</a:t>
            </a:r>
          </a:p>
          <a:p>
            <a:pPr algn="just"/>
            <a:r>
              <a:rPr lang="en-GB" sz="1900" dirty="0" smtClean="0">
                <a:latin typeface="Calibri" panose="020F0502020204030204" pitchFamily="34" charset="0"/>
              </a:rPr>
              <a:t>In the above, highly simplistic examples, the subject is the pronoun “I” and the correct verb form is to match the 1</a:t>
            </a:r>
            <a:r>
              <a:rPr lang="en-GB" sz="1900" baseline="30000" dirty="0" smtClean="0">
                <a:latin typeface="Calibri" panose="020F0502020204030204" pitchFamily="34" charset="0"/>
              </a:rPr>
              <a:t>st</a:t>
            </a:r>
            <a:r>
              <a:rPr lang="en-GB" sz="1900" dirty="0" smtClean="0">
                <a:latin typeface="Calibri" panose="020F0502020204030204" pitchFamily="34" charset="0"/>
              </a:rPr>
              <a:t> person singular, i.e. </a:t>
            </a:r>
            <a:r>
              <a:rPr lang="en-GB" sz="1900" i="1" dirty="0" smtClean="0">
                <a:latin typeface="Calibri" panose="020F0502020204030204" pitchFamily="34" charset="0"/>
              </a:rPr>
              <a:t>live, work, travel etc... </a:t>
            </a:r>
          </a:p>
          <a:p>
            <a:pPr algn="just"/>
            <a:r>
              <a:rPr lang="en-GB" sz="1900" dirty="0" smtClean="0">
                <a:latin typeface="Calibri" panose="020F0502020204030204" pitchFamily="34" charset="0"/>
              </a:rPr>
              <a:t>In contrast, the 3</a:t>
            </a:r>
            <a:r>
              <a:rPr lang="en-GB" sz="1900" baseline="30000" dirty="0" smtClean="0">
                <a:latin typeface="Calibri" panose="020F0502020204030204" pitchFamily="34" charset="0"/>
              </a:rPr>
              <a:t>rd</a:t>
            </a:r>
            <a:r>
              <a:rPr lang="en-GB" sz="1900" dirty="0" smtClean="0">
                <a:latin typeface="Calibri" panose="020F0502020204030204" pitchFamily="34" charset="0"/>
              </a:rPr>
              <a:t> person </a:t>
            </a:r>
            <a:r>
              <a:rPr lang="en-GB" sz="1900" dirty="0" smtClean="0">
                <a:latin typeface="Calibri" panose="020F0502020204030204" pitchFamily="34" charset="0"/>
              </a:rPr>
              <a:t>singular </a:t>
            </a:r>
            <a:r>
              <a:rPr lang="en-GB" sz="1900" dirty="0" smtClean="0">
                <a:latin typeface="Calibri" panose="020F0502020204030204" pitchFamily="34" charset="0"/>
              </a:rPr>
              <a:t>He/She/It would correctly match </a:t>
            </a:r>
            <a:r>
              <a:rPr lang="en-GB" sz="1900" i="1" dirty="0" smtClean="0">
                <a:latin typeface="Calibri" panose="020F0502020204030204" pitchFamily="34" charset="0"/>
              </a:rPr>
              <a:t>lives, works and travels</a:t>
            </a:r>
          </a:p>
          <a:p>
            <a:pPr algn="just"/>
            <a:r>
              <a:rPr lang="en-GB" sz="1900" dirty="0">
                <a:latin typeface="Calibri" panose="020F0502020204030204" pitchFamily="34" charset="0"/>
              </a:rPr>
              <a:t>In South Wales, we sometimes hear the second (incorrect version) as part of the local argot, by native English speakers!  </a:t>
            </a:r>
            <a:endParaRPr lang="en-GB" sz="1900" i="1" dirty="0" smtClean="0">
              <a:latin typeface="Calibri" panose="020F0502020204030204" pitchFamily="34" charset="0"/>
            </a:endParaRPr>
          </a:p>
          <a:p>
            <a:endParaRPr lang="en-GB" i="1" dirty="0"/>
          </a:p>
        </p:txBody>
      </p:sp>
      <p:sp>
        <p:nvSpPr>
          <p:cNvPr id="4" name="Slide Number Placeholder 3"/>
          <p:cNvSpPr>
            <a:spLocks noGrp="1"/>
          </p:cNvSpPr>
          <p:nvPr>
            <p:ph type="sldNum" sz="quarter" idx="12"/>
          </p:nvPr>
        </p:nvSpPr>
        <p:spPr/>
        <p:txBody>
          <a:bodyPr/>
          <a:lstStyle/>
          <a:p>
            <a:fld id="{8694FB3E-81A1-4E81-9909-668A2A884C57}" type="slidenum">
              <a:rPr lang="en-GB" smtClean="0"/>
              <a:t>2</a:t>
            </a:fld>
            <a:endParaRPr lang="en-GB"/>
          </a:p>
        </p:txBody>
      </p:sp>
    </p:spTree>
    <p:extLst>
      <p:ext uri="{BB962C8B-B14F-4D97-AF65-F5344CB8AC3E}">
        <p14:creationId xmlns:p14="http://schemas.microsoft.com/office/powerpoint/2010/main" val="9332474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b="1" dirty="0" smtClean="0"/>
              <a:t>SVA errors </a:t>
            </a:r>
            <a:r>
              <a:rPr lang="en-GB" sz="2800" dirty="0" smtClean="0">
                <a:latin typeface="+mn-lt"/>
              </a:rPr>
              <a:t>from</a:t>
            </a:r>
            <a:r>
              <a:rPr lang="en-GB" sz="2800" b="1" dirty="0" smtClean="0"/>
              <a:t> international student (written structures)</a:t>
            </a:r>
            <a:br>
              <a:rPr lang="en-GB" sz="2800" b="1" dirty="0" smtClean="0"/>
            </a:br>
            <a:r>
              <a:rPr lang="en-GB" sz="2000" b="1" dirty="0" smtClean="0"/>
              <a:t>(Sources – SMELTAR essays corpus and 2020 writing corpus) </a:t>
            </a:r>
            <a:endParaRPr lang="en-GB" sz="2000" b="1" dirty="0"/>
          </a:p>
        </p:txBody>
      </p:sp>
      <p:sp>
        <p:nvSpPr>
          <p:cNvPr id="3" name="Content Placeholder 2"/>
          <p:cNvSpPr>
            <a:spLocks noGrp="1"/>
          </p:cNvSpPr>
          <p:nvPr>
            <p:ph idx="1"/>
          </p:nvPr>
        </p:nvSpPr>
        <p:spPr/>
        <p:txBody>
          <a:bodyPr>
            <a:normAutofit fontScale="85000" lnSpcReduction="10000"/>
          </a:bodyPr>
          <a:lstStyle/>
          <a:p>
            <a:r>
              <a:rPr lang="en-GB" sz="2400" dirty="0" smtClean="0"/>
              <a:t>It </a:t>
            </a:r>
            <a:r>
              <a:rPr lang="en-GB" sz="2400" b="1" dirty="0">
                <a:solidFill>
                  <a:srgbClr val="FFFF00"/>
                </a:solidFill>
              </a:rPr>
              <a:t>helps</a:t>
            </a:r>
            <a:r>
              <a:rPr lang="en-GB" sz="2400" dirty="0">
                <a:solidFill>
                  <a:srgbClr val="FFFF00"/>
                </a:solidFill>
              </a:rPr>
              <a:t> </a:t>
            </a:r>
            <a:r>
              <a:rPr lang="en-GB" sz="2400" strike="sngStrike" dirty="0"/>
              <a:t>help</a:t>
            </a:r>
            <a:r>
              <a:rPr lang="en-GB" sz="2400" dirty="0"/>
              <a:t> to understand that copying is unprofessional.</a:t>
            </a:r>
          </a:p>
          <a:p>
            <a:r>
              <a:rPr lang="en-GB" sz="2400" dirty="0" smtClean="0"/>
              <a:t>The </a:t>
            </a:r>
            <a:r>
              <a:rPr lang="en-GB" sz="2400" dirty="0"/>
              <a:t>writer </a:t>
            </a:r>
            <a:r>
              <a:rPr lang="en-GB" sz="2400" b="1" dirty="0" smtClean="0">
                <a:solidFill>
                  <a:srgbClr val="FFFF00"/>
                </a:solidFill>
              </a:rPr>
              <a:t>wants</a:t>
            </a:r>
            <a:r>
              <a:rPr lang="en-GB" sz="2400" dirty="0" smtClean="0"/>
              <a:t> </a:t>
            </a:r>
            <a:r>
              <a:rPr lang="en-GB" sz="2400" strike="sngStrike" dirty="0"/>
              <a:t>want</a:t>
            </a:r>
            <a:r>
              <a:rPr lang="en-GB" sz="2400" dirty="0"/>
              <a:t> to show the reader the message in a clear manner</a:t>
            </a:r>
            <a:r>
              <a:rPr lang="en-GB" sz="2400" dirty="0" smtClean="0"/>
              <a:t>.</a:t>
            </a:r>
          </a:p>
          <a:p>
            <a:r>
              <a:rPr lang="en-GB" sz="2400" dirty="0" smtClean="0"/>
              <a:t>Besides</a:t>
            </a:r>
            <a:r>
              <a:rPr lang="en-GB" sz="2400" dirty="0"/>
              <a:t>, it is in line with the requirement of a widely acceptable and recognisable icon which </a:t>
            </a:r>
            <a:r>
              <a:rPr lang="en-GB" sz="2400" b="1" dirty="0" smtClean="0">
                <a:solidFill>
                  <a:srgbClr val="FFFF00"/>
                </a:solidFill>
              </a:rPr>
              <a:t>has</a:t>
            </a:r>
            <a:r>
              <a:rPr lang="en-GB" sz="2400" b="1" dirty="0" smtClean="0">
                <a:solidFill>
                  <a:srgbClr val="FF0000"/>
                </a:solidFill>
              </a:rPr>
              <a:t> </a:t>
            </a:r>
            <a:r>
              <a:rPr lang="en-GB" sz="2400" strike="sngStrike" dirty="0" smtClean="0"/>
              <a:t>have</a:t>
            </a:r>
            <a:r>
              <a:rPr lang="en-GB" sz="2400" dirty="0" smtClean="0"/>
              <a:t> </a:t>
            </a:r>
            <a:r>
              <a:rPr lang="en-GB" sz="2400" dirty="0"/>
              <a:t>to overcome all language barriers</a:t>
            </a:r>
            <a:r>
              <a:rPr lang="en-GB" sz="2400" dirty="0" smtClean="0"/>
              <a:t>.</a:t>
            </a:r>
          </a:p>
          <a:p>
            <a:r>
              <a:rPr lang="en-GB" sz="2400" dirty="0" smtClean="0"/>
              <a:t> </a:t>
            </a:r>
            <a:r>
              <a:rPr lang="en-GB" sz="2400" dirty="0"/>
              <a:t>E-readers are portable which means we can read </a:t>
            </a:r>
            <a:r>
              <a:rPr lang="en-GB" sz="2400" b="1" dirty="0" smtClean="0">
                <a:solidFill>
                  <a:srgbClr val="FFFF00"/>
                </a:solidFill>
              </a:rPr>
              <a:t>them</a:t>
            </a:r>
            <a:r>
              <a:rPr lang="en-GB" sz="2400" b="1" dirty="0" smtClean="0">
                <a:solidFill>
                  <a:srgbClr val="FF0000"/>
                </a:solidFill>
              </a:rPr>
              <a:t> </a:t>
            </a:r>
            <a:r>
              <a:rPr lang="en-GB" sz="2400" strike="sngStrike" dirty="0" smtClean="0"/>
              <a:t>it </a:t>
            </a:r>
            <a:r>
              <a:rPr lang="en-GB" sz="2400" dirty="0" smtClean="0"/>
              <a:t>anywhere </a:t>
            </a:r>
            <a:r>
              <a:rPr lang="en-GB" sz="2400" dirty="0"/>
              <a:t>we like. </a:t>
            </a:r>
          </a:p>
          <a:p>
            <a:r>
              <a:rPr lang="en-GB" sz="2400" dirty="0" smtClean="0"/>
              <a:t>I </a:t>
            </a:r>
            <a:r>
              <a:rPr lang="en-GB" sz="2400" dirty="0"/>
              <a:t>like to appreciate the details of a beautiful product and </a:t>
            </a:r>
            <a:r>
              <a:rPr lang="en-GB" sz="2400" dirty="0" smtClean="0"/>
              <a:t>how </a:t>
            </a:r>
            <a:r>
              <a:rPr lang="en-GB" sz="2400" b="1" dirty="0">
                <a:solidFill>
                  <a:srgbClr val="FFFF00"/>
                </a:solidFill>
              </a:rPr>
              <a:t>they change </a:t>
            </a:r>
            <a:r>
              <a:rPr lang="en-GB" sz="2400" strike="sngStrike" dirty="0" smtClean="0"/>
              <a:t>it changes</a:t>
            </a:r>
            <a:r>
              <a:rPr lang="en-GB" sz="2400" dirty="0" smtClean="0"/>
              <a:t> people's </a:t>
            </a:r>
            <a:r>
              <a:rPr lang="en-GB" sz="2400" dirty="0"/>
              <a:t>way of </a:t>
            </a:r>
            <a:r>
              <a:rPr lang="en-GB" sz="2400" dirty="0" smtClean="0"/>
              <a:t>life</a:t>
            </a:r>
          </a:p>
          <a:p>
            <a:r>
              <a:rPr lang="en-GB" sz="2400" dirty="0"/>
              <a:t>We know that many institutes and organisations </a:t>
            </a:r>
            <a:r>
              <a:rPr lang="en-GB" sz="2400" b="1" dirty="0">
                <a:solidFill>
                  <a:srgbClr val="FFFF00"/>
                </a:solidFill>
              </a:rPr>
              <a:t>have</a:t>
            </a:r>
            <a:r>
              <a:rPr lang="en-GB" sz="2400" dirty="0"/>
              <a:t> </a:t>
            </a:r>
            <a:r>
              <a:rPr lang="en-GB" sz="2400" strike="sngStrike" dirty="0"/>
              <a:t>has</a:t>
            </a:r>
            <a:r>
              <a:rPr lang="en-GB" sz="2400" dirty="0"/>
              <a:t> advanced technology.</a:t>
            </a:r>
          </a:p>
          <a:p>
            <a:r>
              <a:rPr lang="en-GB" sz="2400" dirty="0"/>
              <a:t>More people like car racing which </a:t>
            </a:r>
            <a:r>
              <a:rPr lang="en-GB" sz="2400" b="1" dirty="0">
                <a:solidFill>
                  <a:srgbClr val="FFFF00"/>
                </a:solidFill>
              </a:rPr>
              <a:t>brings</a:t>
            </a:r>
            <a:r>
              <a:rPr lang="en-GB" sz="2400" dirty="0"/>
              <a:t> </a:t>
            </a:r>
            <a:r>
              <a:rPr lang="en-GB" sz="2400" strike="sngStrike" dirty="0"/>
              <a:t>bring</a:t>
            </a:r>
            <a:r>
              <a:rPr lang="en-GB" sz="2400" dirty="0"/>
              <a:t> us to the subject of the degree.</a:t>
            </a:r>
          </a:p>
          <a:p>
            <a:r>
              <a:rPr lang="en-GB" sz="2400" dirty="0"/>
              <a:t>We have to admit that the centre </a:t>
            </a:r>
            <a:r>
              <a:rPr lang="en-GB" sz="2400" b="1" dirty="0">
                <a:solidFill>
                  <a:srgbClr val="FFFF00"/>
                </a:solidFill>
              </a:rPr>
              <a:t>plays</a:t>
            </a:r>
            <a:r>
              <a:rPr lang="en-GB" sz="2400" dirty="0"/>
              <a:t> </a:t>
            </a:r>
            <a:r>
              <a:rPr lang="en-GB" sz="2400" strike="sngStrike" dirty="0"/>
              <a:t>play</a:t>
            </a:r>
            <a:r>
              <a:rPr lang="en-GB" sz="2400" dirty="0"/>
              <a:t> a crucial role in this development.  </a:t>
            </a:r>
          </a:p>
          <a:p>
            <a:endParaRPr lang="en-GB" sz="2400" dirty="0" smtClean="0"/>
          </a:p>
          <a:p>
            <a:endParaRPr lang="en-GB" sz="2400" dirty="0"/>
          </a:p>
          <a:p>
            <a:endParaRPr lang="en-GB" sz="2400" dirty="0"/>
          </a:p>
        </p:txBody>
      </p:sp>
      <p:sp>
        <p:nvSpPr>
          <p:cNvPr id="4" name="Slide Number Placeholder 3"/>
          <p:cNvSpPr>
            <a:spLocks noGrp="1"/>
          </p:cNvSpPr>
          <p:nvPr>
            <p:ph type="sldNum" sz="quarter" idx="12"/>
          </p:nvPr>
        </p:nvSpPr>
        <p:spPr/>
        <p:txBody>
          <a:bodyPr/>
          <a:lstStyle/>
          <a:p>
            <a:fld id="{8694FB3E-81A1-4E81-9909-668A2A884C57}" type="slidenum">
              <a:rPr lang="en-GB" smtClean="0"/>
              <a:t>3</a:t>
            </a:fld>
            <a:endParaRPr lang="en-GB"/>
          </a:p>
        </p:txBody>
      </p:sp>
    </p:spTree>
    <p:extLst>
      <p:ext uri="{BB962C8B-B14F-4D97-AF65-F5344CB8AC3E}">
        <p14:creationId xmlns:p14="http://schemas.microsoft.com/office/powerpoint/2010/main" val="38959843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latin typeface="+mn-lt"/>
              </a:rPr>
              <a:t>SVA errors from international students (Spoken structures)</a:t>
            </a:r>
            <a:br>
              <a:rPr lang="en-GB" sz="2800" dirty="0" smtClean="0">
                <a:latin typeface="+mn-lt"/>
              </a:rPr>
            </a:br>
            <a:r>
              <a:rPr lang="en-GB" sz="2000" dirty="0" smtClean="0">
                <a:latin typeface="+mn-lt"/>
              </a:rPr>
              <a:t>(source: corpus of SKYPE testing errors, DCW 2016)</a:t>
            </a:r>
            <a:endParaRPr lang="en-GB" sz="2000" dirty="0">
              <a:latin typeface="+mn-lt"/>
            </a:endParaRPr>
          </a:p>
        </p:txBody>
      </p:sp>
      <p:sp>
        <p:nvSpPr>
          <p:cNvPr id="3" name="Content Placeholder 2"/>
          <p:cNvSpPr>
            <a:spLocks noGrp="1"/>
          </p:cNvSpPr>
          <p:nvPr>
            <p:ph idx="1"/>
          </p:nvPr>
        </p:nvSpPr>
        <p:spPr/>
        <p:txBody>
          <a:bodyPr>
            <a:normAutofit fontScale="85000" lnSpcReduction="20000"/>
          </a:bodyPr>
          <a:lstStyle/>
          <a:p>
            <a:r>
              <a:rPr lang="en-GB" sz="2400" dirty="0"/>
              <a:t>Films </a:t>
            </a:r>
            <a:r>
              <a:rPr lang="en-GB" sz="2400" b="1" dirty="0" smtClean="0">
                <a:solidFill>
                  <a:srgbClr val="FFFF00"/>
                </a:solidFill>
              </a:rPr>
              <a:t>are</a:t>
            </a:r>
            <a:r>
              <a:rPr lang="en-GB" sz="2400" dirty="0" smtClean="0"/>
              <a:t> </a:t>
            </a:r>
            <a:r>
              <a:rPr lang="en-GB" sz="2400" strike="sngStrike" dirty="0" smtClean="0"/>
              <a:t>is</a:t>
            </a:r>
            <a:r>
              <a:rPr lang="en-GB" sz="2400" dirty="0" smtClean="0"/>
              <a:t> </a:t>
            </a:r>
            <a:r>
              <a:rPr lang="en-GB" sz="2400" dirty="0"/>
              <a:t>a great way to relax.</a:t>
            </a:r>
          </a:p>
          <a:p>
            <a:r>
              <a:rPr lang="en-GB" sz="2400" dirty="0"/>
              <a:t>Listening to music </a:t>
            </a:r>
            <a:r>
              <a:rPr lang="en-GB" sz="2400" b="1" dirty="0" smtClean="0">
                <a:solidFill>
                  <a:srgbClr val="FFFF00"/>
                </a:solidFill>
              </a:rPr>
              <a:t>helps</a:t>
            </a:r>
            <a:r>
              <a:rPr lang="en-GB" sz="2400" dirty="0" smtClean="0"/>
              <a:t> </a:t>
            </a:r>
            <a:r>
              <a:rPr lang="en-GB" sz="2400" strike="sngStrike" dirty="0" smtClean="0"/>
              <a:t>help</a:t>
            </a:r>
            <a:r>
              <a:rPr lang="en-GB" sz="2400" dirty="0" smtClean="0"/>
              <a:t> </a:t>
            </a:r>
            <a:r>
              <a:rPr lang="en-GB" sz="2400" dirty="0"/>
              <a:t>us to relax.</a:t>
            </a:r>
          </a:p>
          <a:p>
            <a:r>
              <a:rPr lang="en-GB" sz="2400" dirty="0" smtClean="0"/>
              <a:t>Music </a:t>
            </a:r>
            <a:r>
              <a:rPr lang="en-GB" sz="2400" b="1" dirty="0" smtClean="0">
                <a:solidFill>
                  <a:srgbClr val="FFFF00"/>
                </a:solidFill>
              </a:rPr>
              <a:t>makes</a:t>
            </a:r>
            <a:r>
              <a:rPr lang="en-GB" sz="2400" b="1" dirty="0" smtClean="0">
                <a:solidFill>
                  <a:srgbClr val="FF0000"/>
                </a:solidFill>
              </a:rPr>
              <a:t> </a:t>
            </a:r>
            <a:r>
              <a:rPr lang="en-GB" sz="2400" strike="sngStrike" dirty="0" smtClean="0"/>
              <a:t>make </a:t>
            </a:r>
            <a:r>
              <a:rPr lang="en-GB" sz="2400" dirty="0"/>
              <a:t>me very happy. </a:t>
            </a:r>
          </a:p>
          <a:p>
            <a:r>
              <a:rPr lang="en-GB" sz="2400" dirty="0" smtClean="0"/>
              <a:t>Basketball </a:t>
            </a:r>
            <a:r>
              <a:rPr lang="en-GB" sz="2400" b="1" dirty="0" smtClean="0">
                <a:solidFill>
                  <a:srgbClr val="FFFF00"/>
                </a:solidFill>
              </a:rPr>
              <a:t>lets</a:t>
            </a:r>
            <a:r>
              <a:rPr lang="en-GB" sz="2400" dirty="0" smtClean="0"/>
              <a:t> </a:t>
            </a:r>
            <a:r>
              <a:rPr lang="en-GB" sz="2400" strike="sngStrike" dirty="0" smtClean="0"/>
              <a:t>let</a:t>
            </a:r>
            <a:r>
              <a:rPr lang="en-GB" sz="2400" dirty="0" smtClean="0"/>
              <a:t> </a:t>
            </a:r>
            <a:r>
              <a:rPr lang="en-GB" sz="2400" dirty="0"/>
              <a:t>me know what friendship means.</a:t>
            </a:r>
          </a:p>
          <a:p>
            <a:r>
              <a:rPr lang="en-GB" sz="2400" dirty="0"/>
              <a:t>Movies in the cinema </a:t>
            </a:r>
            <a:r>
              <a:rPr lang="en-GB" sz="2400" b="1" dirty="0" smtClean="0">
                <a:solidFill>
                  <a:srgbClr val="FFFF00"/>
                </a:solidFill>
              </a:rPr>
              <a:t>have</a:t>
            </a:r>
            <a:r>
              <a:rPr lang="en-GB" sz="2400" dirty="0" smtClean="0"/>
              <a:t> </a:t>
            </a:r>
            <a:r>
              <a:rPr lang="en-GB" sz="2400" strike="sngStrike" dirty="0" smtClean="0"/>
              <a:t>has</a:t>
            </a:r>
            <a:r>
              <a:rPr lang="en-GB" sz="2400" dirty="0" smtClean="0"/>
              <a:t> </a:t>
            </a:r>
            <a:r>
              <a:rPr lang="en-GB" sz="2400" dirty="0"/>
              <a:t>more advantages</a:t>
            </a:r>
            <a:r>
              <a:rPr lang="en-GB" sz="2400" dirty="0" smtClean="0"/>
              <a:t>.</a:t>
            </a:r>
            <a:endParaRPr lang="en-GB" sz="2400" dirty="0"/>
          </a:p>
          <a:p>
            <a:r>
              <a:rPr lang="en-GB" sz="2400" dirty="0"/>
              <a:t>I </a:t>
            </a:r>
            <a:r>
              <a:rPr lang="en-GB" sz="2400" b="1" dirty="0" smtClean="0">
                <a:solidFill>
                  <a:srgbClr val="FFFF00"/>
                </a:solidFill>
              </a:rPr>
              <a:t>like</a:t>
            </a:r>
            <a:r>
              <a:rPr lang="en-GB" sz="2400" dirty="0" smtClean="0"/>
              <a:t> </a:t>
            </a:r>
            <a:r>
              <a:rPr lang="en-GB" sz="2400" strike="sngStrike" dirty="0" smtClean="0"/>
              <a:t>likes</a:t>
            </a:r>
            <a:r>
              <a:rPr lang="en-GB" sz="2400" dirty="0" smtClean="0"/>
              <a:t> to play </a:t>
            </a:r>
            <a:r>
              <a:rPr lang="en-GB" sz="2400" dirty="0"/>
              <a:t>computer games</a:t>
            </a:r>
            <a:r>
              <a:rPr lang="en-GB" sz="2400" dirty="0" smtClean="0"/>
              <a:t>.</a:t>
            </a:r>
          </a:p>
          <a:p>
            <a:r>
              <a:rPr lang="en-GB" sz="2400" dirty="0" smtClean="0"/>
              <a:t>This concert </a:t>
            </a:r>
            <a:r>
              <a:rPr lang="en-GB" sz="2400" b="1" dirty="0" smtClean="0">
                <a:solidFill>
                  <a:srgbClr val="FFFF00"/>
                </a:solidFill>
              </a:rPr>
              <a:t>has</a:t>
            </a:r>
            <a:r>
              <a:rPr lang="en-GB" sz="2400" dirty="0" smtClean="0"/>
              <a:t> </a:t>
            </a:r>
            <a:r>
              <a:rPr lang="en-GB" sz="2400" strike="sngStrike" dirty="0" smtClean="0"/>
              <a:t>have</a:t>
            </a:r>
            <a:r>
              <a:rPr lang="en-GB" sz="2400" dirty="0" smtClean="0"/>
              <a:t> many </a:t>
            </a:r>
            <a:r>
              <a:rPr lang="en-GB" sz="2400" dirty="0"/>
              <a:t>participants</a:t>
            </a:r>
            <a:r>
              <a:rPr lang="en-GB" sz="2400" dirty="0" smtClean="0"/>
              <a:t>.</a:t>
            </a:r>
          </a:p>
          <a:p>
            <a:r>
              <a:rPr lang="en-GB" sz="2400" dirty="0"/>
              <a:t>Watching </a:t>
            </a:r>
            <a:r>
              <a:rPr lang="en-GB" sz="2400" dirty="0" smtClean="0"/>
              <a:t>movies </a:t>
            </a:r>
            <a:r>
              <a:rPr lang="en-GB" sz="2400" b="1" dirty="0" smtClean="0">
                <a:solidFill>
                  <a:srgbClr val="FFFF00"/>
                </a:solidFill>
              </a:rPr>
              <a:t>makes</a:t>
            </a:r>
            <a:r>
              <a:rPr lang="en-GB" sz="2400" dirty="0" smtClean="0"/>
              <a:t> </a:t>
            </a:r>
            <a:r>
              <a:rPr lang="en-GB" sz="2400" strike="sngStrike" dirty="0" smtClean="0"/>
              <a:t>make</a:t>
            </a:r>
            <a:r>
              <a:rPr lang="en-GB" sz="2400" dirty="0" smtClean="0"/>
              <a:t> me </a:t>
            </a:r>
            <a:r>
              <a:rPr lang="en-GB" sz="2400" dirty="0"/>
              <a:t>feel excited</a:t>
            </a:r>
            <a:r>
              <a:rPr lang="en-GB" sz="2400" dirty="0" smtClean="0"/>
              <a:t>.</a:t>
            </a:r>
          </a:p>
          <a:p>
            <a:r>
              <a:rPr lang="en-GB" sz="2400" dirty="0"/>
              <a:t>I think </a:t>
            </a:r>
            <a:r>
              <a:rPr lang="en-GB" sz="2400" dirty="0" smtClean="0"/>
              <a:t>the news </a:t>
            </a:r>
            <a:r>
              <a:rPr lang="en-GB" sz="2400" b="1" dirty="0" smtClean="0">
                <a:solidFill>
                  <a:srgbClr val="FFFF00"/>
                </a:solidFill>
              </a:rPr>
              <a:t>are</a:t>
            </a:r>
            <a:r>
              <a:rPr lang="en-GB" sz="2400" dirty="0" smtClean="0"/>
              <a:t> </a:t>
            </a:r>
            <a:r>
              <a:rPr lang="en-GB" sz="2400" strike="sngStrike" dirty="0" smtClean="0"/>
              <a:t>is</a:t>
            </a:r>
            <a:r>
              <a:rPr lang="en-GB" sz="2400" dirty="0" smtClean="0"/>
              <a:t> often depressing.</a:t>
            </a:r>
          </a:p>
          <a:p>
            <a:r>
              <a:rPr lang="en-GB" sz="2400" dirty="0" smtClean="0"/>
              <a:t>A lot of people </a:t>
            </a:r>
            <a:r>
              <a:rPr lang="en-GB" sz="2400" b="1" dirty="0" smtClean="0">
                <a:solidFill>
                  <a:srgbClr val="FFFF00"/>
                </a:solidFill>
              </a:rPr>
              <a:t>like</a:t>
            </a:r>
            <a:r>
              <a:rPr lang="en-GB" sz="2400" dirty="0" smtClean="0">
                <a:solidFill>
                  <a:srgbClr val="FFFF00"/>
                </a:solidFill>
              </a:rPr>
              <a:t> </a:t>
            </a:r>
            <a:r>
              <a:rPr lang="en-GB" sz="2400" strike="sngStrike" dirty="0" smtClean="0"/>
              <a:t>likes</a:t>
            </a:r>
            <a:r>
              <a:rPr lang="en-GB" sz="2400" dirty="0" smtClean="0"/>
              <a:t> watching sport. </a:t>
            </a:r>
          </a:p>
          <a:p>
            <a:endParaRPr lang="en-GB" sz="2400" dirty="0"/>
          </a:p>
          <a:p>
            <a:endParaRPr lang="en-GB" sz="2400" dirty="0"/>
          </a:p>
          <a:p>
            <a:endParaRPr lang="en-GB" sz="2400" dirty="0"/>
          </a:p>
          <a:p>
            <a:endParaRPr lang="en-GB" sz="2400" dirty="0" smtClean="0"/>
          </a:p>
          <a:p>
            <a:endParaRPr lang="en-GB" sz="2400" dirty="0" smtClean="0"/>
          </a:p>
          <a:p>
            <a:endParaRPr lang="en-GB" dirty="0"/>
          </a:p>
          <a:p>
            <a:endParaRPr lang="en-GB" dirty="0"/>
          </a:p>
        </p:txBody>
      </p:sp>
      <p:sp>
        <p:nvSpPr>
          <p:cNvPr id="4" name="Slide Number Placeholder 3"/>
          <p:cNvSpPr>
            <a:spLocks noGrp="1"/>
          </p:cNvSpPr>
          <p:nvPr>
            <p:ph type="sldNum" sz="quarter" idx="12"/>
          </p:nvPr>
        </p:nvSpPr>
        <p:spPr/>
        <p:txBody>
          <a:bodyPr/>
          <a:lstStyle/>
          <a:p>
            <a:fld id="{8694FB3E-81A1-4E81-9909-668A2A884C57}" type="slidenum">
              <a:rPr lang="en-GB" smtClean="0"/>
              <a:t>4</a:t>
            </a:fld>
            <a:endParaRPr lang="en-GB"/>
          </a:p>
        </p:txBody>
      </p:sp>
    </p:spTree>
    <p:extLst>
      <p:ext uri="{BB962C8B-B14F-4D97-AF65-F5344CB8AC3E}">
        <p14:creationId xmlns:p14="http://schemas.microsoft.com/office/powerpoint/2010/main" val="6315323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73967"/>
          </a:xfrm>
        </p:spPr>
        <p:txBody>
          <a:bodyPr>
            <a:normAutofit/>
          </a:bodyPr>
          <a:lstStyle/>
          <a:p>
            <a:r>
              <a:rPr lang="en-GB" sz="2000" dirty="0" smtClean="0">
                <a:latin typeface="Calibri" panose="020F0502020204030204" pitchFamily="34" charset="0"/>
              </a:rPr>
              <a:t>SVA – The component parts</a:t>
            </a:r>
            <a:br>
              <a:rPr lang="en-GB" sz="2000" dirty="0" smtClean="0">
                <a:latin typeface="Calibri" panose="020F0502020204030204" pitchFamily="34" charset="0"/>
              </a:rPr>
            </a:br>
            <a:r>
              <a:rPr lang="en-GB" sz="2000" b="1" dirty="0">
                <a:latin typeface="Calibri" panose="020F0502020204030204" pitchFamily="34" charset="0"/>
              </a:rPr>
              <a:t>(Sources – </a:t>
            </a:r>
            <a:r>
              <a:rPr lang="en-GB" sz="2000" b="1" dirty="0" smtClean="0">
                <a:latin typeface="Calibri" panose="020F0502020204030204" pitchFamily="34" charset="0"/>
              </a:rPr>
              <a:t>International student writing corpus 2020)</a:t>
            </a:r>
            <a:endParaRPr lang="en-GB" sz="2000" dirty="0">
              <a:latin typeface="Calibri" panose="020F050202020403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19703390"/>
              </p:ext>
            </p:extLst>
          </p:nvPr>
        </p:nvGraphicFramePr>
        <p:xfrm>
          <a:off x="677863" y="1586206"/>
          <a:ext cx="8596312" cy="5031145"/>
        </p:xfrm>
        <a:graphic>
          <a:graphicData uri="http://schemas.openxmlformats.org/drawingml/2006/table">
            <a:tbl>
              <a:tblPr firstRow="1" bandRow="1">
                <a:tableStyleId>{5C22544A-7EE6-4342-B048-85BDC9FD1C3A}</a:tableStyleId>
              </a:tblPr>
              <a:tblGrid>
                <a:gridCol w="4298156"/>
                <a:gridCol w="859631"/>
                <a:gridCol w="3438525"/>
              </a:tblGrid>
              <a:tr h="573413">
                <a:tc>
                  <a:txBody>
                    <a:bodyPr/>
                    <a:lstStyle/>
                    <a:p>
                      <a:r>
                        <a:rPr lang="en-GB" sz="1600" dirty="0" smtClean="0">
                          <a:latin typeface="Calibri" panose="020F0502020204030204" pitchFamily="34" charset="0"/>
                        </a:rPr>
                        <a:t>The subject of the sentence</a:t>
                      </a:r>
                      <a:endParaRPr lang="en-GB" sz="1600" dirty="0">
                        <a:latin typeface="Calibri" panose="020F0502020204030204" pitchFamily="34" charset="0"/>
                      </a:endParaRPr>
                    </a:p>
                  </a:txBody>
                  <a:tcPr marL="74751" marR="74751"/>
                </a:tc>
                <a:tc>
                  <a:txBody>
                    <a:bodyPr/>
                    <a:lstStyle/>
                    <a:p>
                      <a:r>
                        <a:rPr lang="en-GB" sz="1500" dirty="0" smtClean="0">
                          <a:latin typeface="Calibri" panose="020F0502020204030204" pitchFamily="34" charset="0"/>
                        </a:rPr>
                        <a:t>Pronoun</a:t>
                      </a:r>
                      <a:endParaRPr lang="en-GB" sz="15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Predicate (main verb + rest of sentence)</a:t>
                      </a:r>
                      <a:endParaRPr lang="en-GB" sz="1600" dirty="0">
                        <a:latin typeface="Calibri" panose="020F0502020204030204" pitchFamily="34" charset="0"/>
                      </a:endParaRPr>
                    </a:p>
                  </a:txBody>
                  <a:tcPr marL="74751" marR="74751"/>
                </a:tc>
              </a:tr>
              <a:tr h="332216">
                <a:tc>
                  <a:txBody>
                    <a:bodyPr/>
                    <a:lstStyle/>
                    <a:p>
                      <a:endParaRPr lang="en-GB" sz="1600" dirty="0">
                        <a:latin typeface="Calibri" panose="020F0502020204030204" pitchFamily="34" charset="0"/>
                      </a:endParaRPr>
                    </a:p>
                  </a:txBody>
                  <a:tcPr marL="74751" marR="74751"/>
                </a:tc>
                <a:tc>
                  <a:txBody>
                    <a:bodyPr/>
                    <a:lstStyle/>
                    <a:p>
                      <a:endParaRPr lang="en-GB" sz="1600">
                        <a:latin typeface="Calibri" panose="020F0502020204030204" pitchFamily="34" charset="0"/>
                      </a:endParaRPr>
                    </a:p>
                  </a:txBody>
                  <a:tcPr marL="74751" marR="74751"/>
                </a:tc>
                <a:tc>
                  <a:txBody>
                    <a:bodyPr/>
                    <a:lstStyle/>
                    <a:p>
                      <a:endParaRPr lang="en-GB" sz="1600" dirty="0">
                        <a:latin typeface="Calibri" panose="020F0502020204030204" pitchFamily="34" charset="0"/>
                      </a:endParaRPr>
                    </a:p>
                  </a:txBody>
                  <a:tcPr marL="74751" marR="74751"/>
                </a:tc>
              </a:tr>
              <a:tr h="573413">
                <a:tc>
                  <a:txBody>
                    <a:bodyPr/>
                    <a:lstStyle/>
                    <a:p>
                      <a:r>
                        <a:rPr lang="en-GB" sz="1500" kern="1200" dirty="0" smtClean="0">
                          <a:solidFill>
                            <a:schemeClr val="dk1"/>
                          </a:solidFill>
                          <a:effectLst/>
                          <a:latin typeface="Calibri" panose="020F0502020204030204" pitchFamily="34" charset="0"/>
                          <a:ea typeface="+mn-ea"/>
                          <a:cs typeface="+mn-cs"/>
                        </a:rPr>
                        <a:t>The necessity and benefits of carrying out the project </a:t>
                      </a:r>
                      <a:endParaRPr lang="en-GB" sz="15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(They)</a:t>
                      </a:r>
                      <a:endParaRPr lang="en-GB" sz="16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were analysed on the basis of finance. </a:t>
                      </a:r>
                      <a:endParaRPr lang="en-GB" sz="1600" dirty="0">
                        <a:latin typeface="Calibri" panose="020F0502020204030204" pitchFamily="34" charset="0"/>
                      </a:endParaRPr>
                    </a:p>
                  </a:txBody>
                  <a:tcPr marL="74751" marR="74751"/>
                </a:tc>
              </a:tr>
              <a:tr h="573413">
                <a:tc>
                  <a:txBody>
                    <a:bodyPr/>
                    <a:lstStyle/>
                    <a:p>
                      <a:r>
                        <a:rPr lang="en-GB" sz="1600" kern="1200" dirty="0" smtClean="0">
                          <a:solidFill>
                            <a:schemeClr val="dk1"/>
                          </a:solidFill>
                          <a:effectLst/>
                          <a:latin typeface="Calibri" panose="020F0502020204030204" pitchFamily="34" charset="0"/>
                          <a:ea typeface="+mn-ea"/>
                          <a:cs typeface="+mn-cs"/>
                        </a:rPr>
                        <a:t>This fitness centre </a:t>
                      </a:r>
                      <a:endParaRPr lang="en-GB" sz="16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(It)</a:t>
                      </a:r>
                      <a:endParaRPr lang="en-GB" sz="16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has not established a brand image</a:t>
                      </a:r>
                      <a:endParaRPr lang="en-GB" sz="1600" dirty="0">
                        <a:latin typeface="Calibri" panose="020F0502020204030204" pitchFamily="34" charset="0"/>
                      </a:endParaRPr>
                    </a:p>
                  </a:txBody>
                  <a:tcPr marL="74751" marR="74751"/>
                </a:tc>
              </a:tr>
              <a:tr h="573413">
                <a:tc>
                  <a:txBody>
                    <a:bodyPr/>
                    <a:lstStyle/>
                    <a:p>
                      <a:r>
                        <a:rPr lang="en-GB" sz="1600" dirty="0" smtClean="0">
                          <a:latin typeface="Calibri" panose="020F0502020204030204" pitchFamily="34" charset="0"/>
                        </a:rPr>
                        <a:t>The modern business environment</a:t>
                      </a:r>
                      <a:endParaRPr lang="en-GB" sz="16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(It)</a:t>
                      </a:r>
                      <a:endParaRPr lang="en-GB" sz="16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has changed the way organisations operate</a:t>
                      </a:r>
                      <a:endParaRPr lang="en-GB" sz="1600" dirty="0">
                        <a:latin typeface="Calibri" panose="020F0502020204030204" pitchFamily="34" charset="0"/>
                      </a:endParaRPr>
                    </a:p>
                  </a:txBody>
                  <a:tcPr marL="74751" marR="74751"/>
                </a:tc>
              </a:tr>
              <a:tr h="332216">
                <a:tc>
                  <a:txBody>
                    <a:bodyPr/>
                    <a:lstStyle/>
                    <a:p>
                      <a:r>
                        <a:rPr lang="en-GB" sz="1600" dirty="0" smtClean="0">
                          <a:latin typeface="Calibri" panose="020F0502020204030204" pitchFamily="34" charset="0"/>
                        </a:rPr>
                        <a:t>Every aspect of business behaviour</a:t>
                      </a:r>
                      <a:endParaRPr lang="en-GB" sz="16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(It)</a:t>
                      </a:r>
                      <a:endParaRPr lang="en-GB" sz="16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has changed</a:t>
                      </a:r>
                      <a:endParaRPr lang="en-GB" sz="1600" dirty="0">
                        <a:latin typeface="Calibri" panose="020F0502020204030204" pitchFamily="34" charset="0"/>
                      </a:endParaRPr>
                    </a:p>
                  </a:txBody>
                  <a:tcPr marL="74751" marR="74751"/>
                </a:tc>
              </a:tr>
              <a:tr h="573413">
                <a:tc>
                  <a:txBody>
                    <a:bodyPr/>
                    <a:lstStyle/>
                    <a:p>
                      <a:r>
                        <a:rPr lang="en-GB" sz="1600" dirty="0" smtClean="0">
                          <a:latin typeface="Calibri" panose="020F0502020204030204" pitchFamily="34" charset="0"/>
                        </a:rPr>
                        <a:t>The essential marketing strategy</a:t>
                      </a:r>
                      <a:endParaRPr lang="en-GB" sz="16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(It)</a:t>
                      </a:r>
                      <a:endParaRPr lang="en-GB" sz="16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concentrates on the main objectives.</a:t>
                      </a:r>
                      <a:endParaRPr lang="en-GB" sz="1600" dirty="0">
                        <a:latin typeface="Calibri" panose="020F0502020204030204" pitchFamily="34" charset="0"/>
                      </a:endParaRPr>
                    </a:p>
                  </a:txBody>
                  <a:tcPr marL="74751" marR="74751"/>
                </a:tc>
              </a:tr>
              <a:tr h="573413">
                <a:tc>
                  <a:txBody>
                    <a:bodyPr/>
                    <a:lstStyle/>
                    <a:p>
                      <a:r>
                        <a:rPr lang="en-GB" sz="1600" kern="1200" dirty="0" smtClean="0">
                          <a:solidFill>
                            <a:schemeClr val="dk1"/>
                          </a:solidFill>
                          <a:effectLst/>
                          <a:latin typeface="Calibri" panose="020F0502020204030204" pitchFamily="34" charset="0"/>
                          <a:ea typeface="+mn-ea"/>
                          <a:cs typeface="+mn-cs"/>
                        </a:rPr>
                        <a:t>Huawei's eight petals</a:t>
                      </a:r>
                      <a:endParaRPr lang="en-GB" sz="16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(They)</a:t>
                      </a:r>
                      <a:endParaRPr lang="en-GB" sz="16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are symmetrical which is harmonious.</a:t>
                      </a:r>
                      <a:endParaRPr lang="en-GB" sz="1600" dirty="0">
                        <a:latin typeface="Calibri" panose="020F0502020204030204" pitchFamily="34" charset="0"/>
                      </a:endParaRPr>
                    </a:p>
                  </a:txBody>
                  <a:tcPr marL="74751" marR="74751"/>
                </a:tc>
              </a:tr>
              <a:tr h="332216">
                <a:tc>
                  <a:txBody>
                    <a:bodyPr/>
                    <a:lstStyle/>
                    <a:p>
                      <a:r>
                        <a:rPr lang="en-GB" sz="1600" dirty="0" smtClean="0">
                          <a:latin typeface="Calibri" panose="020F0502020204030204" pitchFamily="34" charset="0"/>
                        </a:rPr>
                        <a:t>Electronic devices that allow us to read</a:t>
                      </a:r>
                      <a:endParaRPr lang="en-GB" sz="16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(They)</a:t>
                      </a:r>
                      <a:endParaRPr lang="en-GB" sz="16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have several disadvantages.</a:t>
                      </a:r>
                      <a:endParaRPr lang="en-GB" sz="1600" dirty="0">
                        <a:latin typeface="Calibri" panose="020F0502020204030204" pitchFamily="34" charset="0"/>
                      </a:endParaRPr>
                    </a:p>
                  </a:txBody>
                  <a:tcPr marL="74751" marR="74751"/>
                </a:tc>
              </a:tr>
              <a:tr h="573413">
                <a:tc>
                  <a:txBody>
                    <a:bodyPr/>
                    <a:lstStyle/>
                    <a:p>
                      <a:r>
                        <a:rPr lang="en-GB" sz="1600" dirty="0" smtClean="0">
                          <a:latin typeface="Calibri" panose="020F0502020204030204" pitchFamily="34" charset="0"/>
                        </a:rPr>
                        <a:t>The World Wide Fund for Nature</a:t>
                      </a:r>
                      <a:endParaRPr lang="en-GB" sz="16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(It)  </a:t>
                      </a:r>
                      <a:endParaRPr lang="en-GB" sz="1600" dirty="0">
                        <a:latin typeface="Calibri" panose="020F0502020204030204" pitchFamily="34" charset="0"/>
                      </a:endParaRPr>
                    </a:p>
                  </a:txBody>
                  <a:tcPr marL="74751" marR="74751"/>
                </a:tc>
                <a:tc>
                  <a:txBody>
                    <a:bodyPr/>
                    <a:lstStyle/>
                    <a:p>
                      <a:r>
                        <a:rPr lang="en-GB" sz="1600" dirty="0" smtClean="0">
                          <a:latin typeface="Calibri" panose="020F0502020204030204" pitchFamily="34" charset="0"/>
                        </a:rPr>
                        <a:t>Is  a non-governmental organisation.</a:t>
                      </a:r>
                      <a:endParaRPr lang="en-GB" sz="1600" dirty="0">
                        <a:latin typeface="Calibri" panose="020F0502020204030204" pitchFamily="34" charset="0"/>
                      </a:endParaRPr>
                    </a:p>
                  </a:txBody>
                  <a:tcPr marL="74751" marR="74751"/>
                </a:tc>
              </a:tr>
            </a:tbl>
          </a:graphicData>
        </a:graphic>
      </p:graphicFrame>
      <p:sp>
        <p:nvSpPr>
          <p:cNvPr id="3" name="Slide Number Placeholder 2"/>
          <p:cNvSpPr>
            <a:spLocks noGrp="1"/>
          </p:cNvSpPr>
          <p:nvPr>
            <p:ph type="sldNum" sz="quarter" idx="12"/>
          </p:nvPr>
        </p:nvSpPr>
        <p:spPr/>
        <p:txBody>
          <a:bodyPr/>
          <a:lstStyle/>
          <a:p>
            <a:fld id="{8694FB3E-81A1-4E81-9909-668A2A884C57}" type="slidenum">
              <a:rPr lang="en-GB" smtClean="0"/>
              <a:t>5</a:t>
            </a:fld>
            <a:endParaRPr lang="en-GB"/>
          </a:p>
        </p:txBody>
      </p:sp>
    </p:spTree>
    <p:extLst>
      <p:ext uri="{BB962C8B-B14F-4D97-AF65-F5344CB8AC3E}">
        <p14:creationId xmlns:p14="http://schemas.microsoft.com/office/powerpoint/2010/main" val="37759339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latin typeface="Calibri" panose="020F0502020204030204" pitchFamily="34" charset="0"/>
              </a:rPr>
              <a:t>Rules about SVA: Collective noun + singular or plural verb</a:t>
            </a:r>
            <a:br>
              <a:rPr lang="en-GB" sz="2800" dirty="0" smtClean="0">
                <a:latin typeface="Calibri" panose="020F0502020204030204" pitchFamily="34" charset="0"/>
              </a:rPr>
            </a:br>
            <a:r>
              <a:rPr lang="en-GB" sz="2000" dirty="0" smtClean="0">
                <a:latin typeface="Calibri" panose="020F0502020204030204" pitchFamily="34" charset="0"/>
              </a:rPr>
              <a:t>[Adapted from Alexander, L.G. (1988). Longman English Grammar]</a:t>
            </a:r>
            <a:endParaRPr lang="en-GB" sz="20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r>
              <a:rPr lang="en-GB" sz="1800" dirty="0" smtClean="0">
                <a:latin typeface="Calibri" panose="020F0502020204030204" pitchFamily="34" charset="0"/>
              </a:rPr>
              <a:t>Some collective nouns such as class, club, committee, company, congregation, council, crew, crowd, family, gang, government, group, police, jury, mob, staff, team and union can be used with singular or plural verbs. </a:t>
            </a:r>
          </a:p>
          <a:p>
            <a:pPr algn="just"/>
            <a:r>
              <a:rPr lang="en-GB" sz="1800" dirty="0" smtClean="0">
                <a:latin typeface="Calibri" panose="020F0502020204030204" pitchFamily="34" charset="0"/>
              </a:rPr>
              <a:t> When we think of them as an impersonal unit we use the pronoun it and so the main verbs that follow are singular such as…</a:t>
            </a:r>
          </a:p>
          <a:p>
            <a:pPr lvl="1" algn="just"/>
            <a:r>
              <a:rPr lang="en-GB" sz="1800" dirty="0" smtClean="0">
                <a:latin typeface="Calibri" panose="020F0502020204030204" pitchFamily="34" charset="0"/>
              </a:rPr>
              <a:t>The government is reducing spending on defence</a:t>
            </a:r>
          </a:p>
          <a:p>
            <a:pPr lvl="1" algn="just"/>
            <a:r>
              <a:rPr lang="en-GB" sz="1800" dirty="0" smtClean="0">
                <a:latin typeface="Calibri" panose="020F0502020204030204" pitchFamily="34" charset="0"/>
              </a:rPr>
              <a:t>The police force takes up the lions share of our council tax payments </a:t>
            </a:r>
          </a:p>
          <a:p>
            <a:pPr algn="just"/>
            <a:r>
              <a:rPr lang="en-GB" sz="1800" dirty="0" smtClean="0">
                <a:latin typeface="Calibri" panose="020F0502020204030204" pitchFamily="34" charset="0"/>
              </a:rPr>
              <a:t>However, when we think about the individuals that make up that unit we can use the pronoun they and the plural form of the main verb such as… </a:t>
            </a:r>
          </a:p>
          <a:p>
            <a:pPr lvl="1" algn="just"/>
            <a:r>
              <a:rPr lang="en-GB" sz="1800" dirty="0" smtClean="0">
                <a:latin typeface="Calibri" panose="020F0502020204030204" pitchFamily="34" charset="0"/>
              </a:rPr>
              <a:t>The government are spending enough money on defence</a:t>
            </a:r>
          </a:p>
          <a:p>
            <a:pPr lvl="1" algn="just"/>
            <a:r>
              <a:rPr lang="en-GB" sz="1800" dirty="0" smtClean="0">
                <a:latin typeface="Calibri" panose="020F0502020204030204" pitchFamily="34" charset="0"/>
              </a:rPr>
              <a:t>The police need to be more visible on our streets in order to protect citizens.</a:t>
            </a:r>
          </a:p>
          <a:p>
            <a:pPr algn="just"/>
            <a:endParaRPr lang="en-GB" sz="1800" dirty="0"/>
          </a:p>
        </p:txBody>
      </p:sp>
      <p:sp>
        <p:nvSpPr>
          <p:cNvPr id="4" name="Slide Number Placeholder 3"/>
          <p:cNvSpPr>
            <a:spLocks noGrp="1"/>
          </p:cNvSpPr>
          <p:nvPr>
            <p:ph type="sldNum" sz="quarter" idx="12"/>
          </p:nvPr>
        </p:nvSpPr>
        <p:spPr/>
        <p:txBody>
          <a:bodyPr/>
          <a:lstStyle/>
          <a:p>
            <a:fld id="{8694FB3E-81A1-4E81-9909-668A2A884C57}" type="slidenum">
              <a:rPr lang="en-GB" smtClean="0"/>
              <a:t>6</a:t>
            </a:fld>
            <a:endParaRPr lang="en-GB"/>
          </a:p>
        </p:txBody>
      </p:sp>
    </p:spTree>
    <p:extLst>
      <p:ext uri="{BB962C8B-B14F-4D97-AF65-F5344CB8AC3E}">
        <p14:creationId xmlns:p14="http://schemas.microsoft.com/office/powerpoint/2010/main" val="25210253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latin typeface="Calibri" panose="020F0502020204030204" pitchFamily="34" charset="0"/>
              </a:rPr>
              <a:t>Rules: Nouns with a plural form but a singular or plural verb</a:t>
            </a:r>
            <a:endParaRPr lang="en-GB" sz="2800" dirty="0">
              <a:latin typeface="Calibri" panose="020F0502020204030204" pitchFamily="34" charset="0"/>
            </a:endParaRPr>
          </a:p>
        </p:txBody>
      </p:sp>
      <p:sp>
        <p:nvSpPr>
          <p:cNvPr id="3" name="Content Placeholder 2"/>
          <p:cNvSpPr>
            <a:spLocks noGrp="1"/>
          </p:cNvSpPr>
          <p:nvPr>
            <p:ph idx="1"/>
          </p:nvPr>
        </p:nvSpPr>
        <p:spPr/>
        <p:txBody>
          <a:bodyPr>
            <a:normAutofit lnSpcReduction="10000"/>
          </a:bodyPr>
          <a:lstStyle/>
          <a:p>
            <a:pPr algn="just"/>
            <a:r>
              <a:rPr lang="en-GB" sz="2000" dirty="0" smtClean="0">
                <a:latin typeface="Calibri" panose="020F0502020204030204" pitchFamily="34" charset="0"/>
              </a:rPr>
              <a:t>When the reference is to an academic subject then the verb must be singular</a:t>
            </a:r>
          </a:p>
          <a:p>
            <a:pPr lvl="1" algn="just"/>
            <a:r>
              <a:rPr lang="en-GB" sz="2000" dirty="0" smtClean="0">
                <a:latin typeface="Calibri" panose="020F0502020204030204" pitchFamily="34" charset="0"/>
              </a:rPr>
              <a:t>Mathematics is a compulsory subject at school. </a:t>
            </a:r>
          </a:p>
          <a:p>
            <a:pPr lvl="1" algn="just"/>
            <a:r>
              <a:rPr lang="en-GB" sz="2000" dirty="0" smtClean="0">
                <a:latin typeface="Calibri" panose="020F0502020204030204" pitchFamily="34" charset="0"/>
              </a:rPr>
              <a:t>Acoustics is a branch of physics.</a:t>
            </a:r>
          </a:p>
          <a:p>
            <a:pPr algn="just"/>
            <a:r>
              <a:rPr lang="en-GB" sz="2000" dirty="0" smtClean="0">
                <a:latin typeface="Calibri" panose="020F0502020204030204" pitchFamily="34" charset="0"/>
              </a:rPr>
              <a:t>When the reference is specific then the verb must be plural</a:t>
            </a:r>
          </a:p>
          <a:p>
            <a:pPr lvl="1" algn="just"/>
            <a:r>
              <a:rPr lang="en-GB" sz="2000" dirty="0" smtClean="0">
                <a:latin typeface="Calibri" panose="020F0502020204030204" pitchFamily="34" charset="0"/>
              </a:rPr>
              <a:t>The mathematics of Euclid have informed modern theory.</a:t>
            </a:r>
          </a:p>
          <a:p>
            <a:pPr lvl="1" algn="just"/>
            <a:r>
              <a:rPr lang="en-GB" sz="2000" dirty="0" smtClean="0">
                <a:latin typeface="Calibri" panose="020F0502020204030204" pitchFamily="34" charset="0"/>
              </a:rPr>
              <a:t>The acoustics of the Festival Hall are extremely good.</a:t>
            </a:r>
          </a:p>
          <a:p>
            <a:pPr algn="just"/>
            <a:r>
              <a:rPr lang="en-GB" sz="2000" dirty="0" smtClean="0">
                <a:latin typeface="Calibri" panose="020F0502020204030204" pitchFamily="34" charset="0"/>
              </a:rPr>
              <a:t>Some plural forms of nouns can be regarded as a single unit or a collective. Examples include barracks, crossroads, gasworks, headquarters, kennels, series, species, works (factory)</a:t>
            </a:r>
          </a:p>
          <a:p>
            <a:pPr lvl="1" algn="just"/>
            <a:r>
              <a:rPr lang="en-GB" sz="2000" dirty="0" smtClean="0">
                <a:latin typeface="Calibri" panose="020F0502020204030204" pitchFamily="34" charset="0"/>
              </a:rPr>
              <a:t>This species of rose is very rare.</a:t>
            </a:r>
          </a:p>
          <a:p>
            <a:pPr lvl="1" algn="just"/>
            <a:r>
              <a:rPr lang="en-GB" sz="2000" dirty="0" smtClean="0">
                <a:latin typeface="Calibri" panose="020F0502020204030204" pitchFamily="34" charset="0"/>
              </a:rPr>
              <a:t>There are thousands of species of butterflies.</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8694FB3E-81A1-4E81-9909-668A2A884C57}" type="slidenum">
              <a:rPr lang="en-GB" smtClean="0"/>
              <a:t>7</a:t>
            </a:fld>
            <a:endParaRPr lang="en-GB"/>
          </a:p>
        </p:txBody>
      </p:sp>
    </p:spTree>
    <p:extLst>
      <p:ext uri="{BB962C8B-B14F-4D97-AF65-F5344CB8AC3E}">
        <p14:creationId xmlns:p14="http://schemas.microsoft.com/office/powerpoint/2010/main" val="4047990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SVA – Extra rules 1-5</a:t>
            </a:r>
            <a:br>
              <a:rPr lang="en-GB" dirty="0" smtClean="0"/>
            </a:br>
            <a:r>
              <a:rPr lang="en-GB" sz="2200" dirty="0">
                <a:latin typeface="Calibri" panose="020F0502020204030204" pitchFamily="34" charset="0"/>
              </a:rPr>
              <a:t>(Source: grammar.yourdictionary.com/sentences/20-rules-of-subject-verb-agreement</a:t>
            </a:r>
            <a:r>
              <a:rPr lang="en-GB" sz="2200" dirty="0" smtClean="0">
                <a:latin typeface="Calibri" panose="020F0502020204030204" pitchFamily="34" charset="0"/>
              </a:rPr>
              <a:t>)</a:t>
            </a:r>
            <a:endParaRPr lang="en-GB" sz="2200" dirty="0">
              <a:latin typeface="Calibri" panose="020F0502020204030204" pitchFamily="34" charset="0"/>
            </a:endParaRPr>
          </a:p>
        </p:txBody>
      </p:sp>
      <p:sp>
        <p:nvSpPr>
          <p:cNvPr id="3" name="Content Placeholder 2"/>
          <p:cNvSpPr>
            <a:spLocks noGrp="1"/>
          </p:cNvSpPr>
          <p:nvPr>
            <p:ph idx="1"/>
          </p:nvPr>
        </p:nvSpPr>
        <p:spPr/>
        <p:txBody>
          <a:bodyPr>
            <a:noAutofit/>
          </a:bodyPr>
          <a:lstStyle/>
          <a:p>
            <a:pPr algn="just"/>
            <a:r>
              <a:rPr lang="en-GB" sz="1800" dirty="0">
                <a:latin typeface="Calibri" panose="020F0502020204030204" pitchFamily="34" charset="0"/>
              </a:rPr>
              <a:t>1. </a:t>
            </a:r>
            <a:r>
              <a:rPr lang="en-GB" sz="1800" u="sng" dirty="0">
                <a:solidFill>
                  <a:srgbClr val="FFFF00"/>
                </a:solidFill>
                <a:latin typeface="Calibri" panose="020F0502020204030204" pitchFamily="34" charset="0"/>
                <a:hlinkClick r:id="rId2"/>
              </a:rPr>
              <a:t>Subjects</a:t>
            </a:r>
            <a:r>
              <a:rPr lang="en-GB" sz="1800" dirty="0">
                <a:latin typeface="Calibri" panose="020F0502020204030204" pitchFamily="34" charset="0"/>
              </a:rPr>
              <a:t> and </a:t>
            </a:r>
            <a:r>
              <a:rPr lang="en-GB" sz="1800" u="sng" dirty="0">
                <a:latin typeface="Calibri" panose="020F0502020204030204" pitchFamily="34" charset="0"/>
                <a:hlinkClick r:id="rId3"/>
              </a:rPr>
              <a:t>verbs</a:t>
            </a:r>
            <a:r>
              <a:rPr lang="en-GB" sz="1800" dirty="0">
                <a:latin typeface="Calibri" panose="020F0502020204030204" pitchFamily="34" charset="0"/>
              </a:rPr>
              <a:t> must agree in number. This is the cornerstone rule that forms the background of the concept. </a:t>
            </a:r>
          </a:p>
          <a:p>
            <a:pPr lvl="1" algn="just"/>
            <a:r>
              <a:rPr lang="en-GB" sz="1800" dirty="0">
                <a:latin typeface="Calibri" panose="020F0502020204030204" pitchFamily="34" charset="0"/>
              </a:rPr>
              <a:t>The </a:t>
            </a:r>
            <a:r>
              <a:rPr lang="en-GB" sz="1800" b="1" dirty="0">
                <a:latin typeface="Calibri" panose="020F0502020204030204" pitchFamily="34" charset="0"/>
              </a:rPr>
              <a:t>dog</a:t>
            </a:r>
            <a:r>
              <a:rPr lang="en-GB" sz="1800" dirty="0">
                <a:latin typeface="Calibri" panose="020F0502020204030204" pitchFamily="34" charset="0"/>
              </a:rPr>
              <a:t> </a:t>
            </a:r>
            <a:r>
              <a:rPr lang="en-GB" sz="1800" i="1" dirty="0">
                <a:latin typeface="Calibri" panose="020F0502020204030204" pitchFamily="34" charset="0"/>
              </a:rPr>
              <a:t>growls</a:t>
            </a:r>
            <a:r>
              <a:rPr lang="en-GB" sz="1800" dirty="0">
                <a:latin typeface="Calibri" panose="020F0502020204030204" pitchFamily="34" charset="0"/>
              </a:rPr>
              <a:t> when he is angry/The </a:t>
            </a:r>
            <a:r>
              <a:rPr lang="en-GB" sz="1800" b="1" dirty="0">
                <a:latin typeface="Calibri" panose="020F0502020204030204" pitchFamily="34" charset="0"/>
              </a:rPr>
              <a:t>dogs</a:t>
            </a:r>
            <a:r>
              <a:rPr lang="en-GB" sz="1800" dirty="0">
                <a:latin typeface="Calibri" panose="020F0502020204030204" pitchFamily="34" charset="0"/>
              </a:rPr>
              <a:t> </a:t>
            </a:r>
            <a:r>
              <a:rPr lang="en-GB" sz="1800" i="1" dirty="0">
                <a:latin typeface="Calibri" panose="020F0502020204030204" pitchFamily="34" charset="0"/>
              </a:rPr>
              <a:t>growl</a:t>
            </a:r>
            <a:r>
              <a:rPr lang="en-GB" sz="1800" dirty="0">
                <a:latin typeface="Calibri" panose="020F0502020204030204" pitchFamily="34" charset="0"/>
              </a:rPr>
              <a:t> when they are angry. </a:t>
            </a:r>
          </a:p>
          <a:p>
            <a:pPr algn="just"/>
            <a:r>
              <a:rPr lang="en-GB" sz="1800" dirty="0">
                <a:latin typeface="Calibri" panose="020F0502020204030204" pitchFamily="34" charset="0"/>
              </a:rPr>
              <a:t>2. </a:t>
            </a:r>
            <a:r>
              <a:rPr lang="en-GB" sz="1800" u="sng" dirty="0">
                <a:latin typeface="Calibri" panose="020F0502020204030204" pitchFamily="34" charset="0"/>
                <a:hlinkClick r:id="rId4"/>
              </a:rPr>
              <a:t>Subordinate clauses</a:t>
            </a:r>
            <a:r>
              <a:rPr lang="en-GB" sz="1800" dirty="0">
                <a:latin typeface="Calibri" panose="020F0502020204030204" pitchFamily="34" charset="0"/>
              </a:rPr>
              <a:t> that come between the subject and verb don't affect their agreement. </a:t>
            </a:r>
          </a:p>
          <a:p>
            <a:pPr lvl="1" algn="just"/>
            <a:r>
              <a:rPr lang="en-GB" sz="1800" dirty="0">
                <a:latin typeface="Calibri" panose="020F0502020204030204" pitchFamily="34" charset="0"/>
              </a:rPr>
              <a:t>The </a:t>
            </a:r>
            <a:r>
              <a:rPr lang="en-GB" sz="1800" b="1" dirty="0">
                <a:latin typeface="Calibri" panose="020F0502020204030204" pitchFamily="34" charset="0"/>
              </a:rPr>
              <a:t>dog</a:t>
            </a:r>
            <a:r>
              <a:rPr lang="en-GB" sz="1800" dirty="0">
                <a:latin typeface="Calibri" panose="020F0502020204030204" pitchFamily="34" charset="0"/>
              </a:rPr>
              <a:t>, who is chewing on my jeans, </a:t>
            </a:r>
            <a:r>
              <a:rPr lang="en-GB" sz="1800" i="1" dirty="0">
                <a:latin typeface="Calibri" panose="020F0502020204030204" pitchFamily="34" charset="0"/>
              </a:rPr>
              <a:t>is</a:t>
            </a:r>
            <a:r>
              <a:rPr lang="en-GB" sz="1800" dirty="0">
                <a:latin typeface="Calibri" panose="020F0502020204030204" pitchFamily="34" charset="0"/>
              </a:rPr>
              <a:t> usually very good. </a:t>
            </a:r>
          </a:p>
          <a:p>
            <a:pPr algn="just"/>
            <a:r>
              <a:rPr lang="en-GB" sz="1800" dirty="0">
                <a:latin typeface="Calibri" panose="020F0502020204030204" pitchFamily="34" charset="0"/>
              </a:rPr>
              <a:t>3. </a:t>
            </a:r>
            <a:r>
              <a:rPr lang="en-GB" sz="1800" u="sng" dirty="0">
                <a:latin typeface="Calibri" panose="020F0502020204030204" pitchFamily="34" charset="0"/>
                <a:hlinkClick r:id="rId5"/>
              </a:rPr>
              <a:t>Prepositional phrases</a:t>
            </a:r>
            <a:r>
              <a:rPr lang="en-GB" sz="1800" dirty="0">
                <a:latin typeface="Calibri" panose="020F0502020204030204" pitchFamily="34" charset="0"/>
              </a:rPr>
              <a:t> between the subject and verb usually do not affect agreement. </a:t>
            </a:r>
          </a:p>
          <a:p>
            <a:pPr lvl="1" algn="just"/>
            <a:r>
              <a:rPr lang="en-GB" sz="1800" dirty="0">
                <a:latin typeface="Calibri" panose="020F0502020204030204" pitchFamily="34" charset="0"/>
              </a:rPr>
              <a:t>The </a:t>
            </a:r>
            <a:r>
              <a:rPr lang="en-GB" sz="1800" b="1" dirty="0" err="1">
                <a:latin typeface="Calibri" panose="020F0502020204030204" pitchFamily="34" charset="0"/>
              </a:rPr>
              <a:t>colors</a:t>
            </a:r>
            <a:r>
              <a:rPr lang="en-GB" sz="1800" dirty="0">
                <a:latin typeface="Calibri" panose="020F0502020204030204" pitchFamily="34" charset="0"/>
              </a:rPr>
              <a:t> of the rainbow </a:t>
            </a:r>
            <a:r>
              <a:rPr lang="en-GB" sz="1800" i="1" dirty="0">
                <a:latin typeface="Calibri" panose="020F0502020204030204" pitchFamily="34" charset="0"/>
              </a:rPr>
              <a:t>are</a:t>
            </a:r>
            <a:r>
              <a:rPr lang="en-GB" sz="1800" dirty="0">
                <a:latin typeface="Calibri" panose="020F0502020204030204" pitchFamily="34" charset="0"/>
              </a:rPr>
              <a:t> beautiful. </a:t>
            </a:r>
          </a:p>
          <a:p>
            <a:pPr algn="just"/>
            <a:r>
              <a:rPr lang="en-GB" sz="1800" dirty="0">
                <a:latin typeface="Calibri" panose="020F0502020204030204" pitchFamily="34" charset="0"/>
              </a:rPr>
              <a:t>4. When sentences start with "there" or "here," the subject will always be placed after the verb. Some care needs to be taken to identify each part correctly. </a:t>
            </a:r>
          </a:p>
          <a:p>
            <a:pPr lvl="1" algn="just"/>
            <a:r>
              <a:rPr lang="en-GB" sz="1800" dirty="0">
                <a:latin typeface="Calibri" panose="020F0502020204030204" pitchFamily="34" charset="0"/>
              </a:rPr>
              <a:t>There </a:t>
            </a:r>
            <a:r>
              <a:rPr lang="en-GB" sz="1800" i="1" dirty="0">
                <a:latin typeface="Calibri" panose="020F0502020204030204" pitchFamily="34" charset="0"/>
              </a:rPr>
              <a:t>is</a:t>
            </a:r>
            <a:r>
              <a:rPr lang="en-GB" sz="1800" dirty="0">
                <a:latin typeface="Calibri" panose="020F0502020204030204" pitchFamily="34" charset="0"/>
              </a:rPr>
              <a:t> a </a:t>
            </a:r>
            <a:r>
              <a:rPr lang="en-GB" sz="1800" b="1" dirty="0">
                <a:latin typeface="Calibri" panose="020F0502020204030204" pitchFamily="34" charset="0"/>
              </a:rPr>
              <a:t>problem</a:t>
            </a:r>
            <a:r>
              <a:rPr lang="en-GB" sz="1800" dirty="0">
                <a:latin typeface="Calibri" panose="020F0502020204030204" pitchFamily="34" charset="0"/>
              </a:rPr>
              <a:t> with the balance sheet / Here </a:t>
            </a:r>
            <a:r>
              <a:rPr lang="en-GB" sz="1800" i="1" dirty="0">
                <a:latin typeface="Calibri" panose="020F0502020204030204" pitchFamily="34" charset="0"/>
              </a:rPr>
              <a:t>are</a:t>
            </a:r>
            <a:r>
              <a:rPr lang="en-GB" sz="1800" dirty="0">
                <a:latin typeface="Calibri" panose="020F0502020204030204" pitchFamily="34" charset="0"/>
              </a:rPr>
              <a:t> the </a:t>
            </a:r>
            <a:r>
              <a:rPr lang="en-GB" sz="1800" b="1" dirty="0">
                <a:latin typeface="Calibri" panose="020F0502020204030204" pitchFamily="34" charset="0"/>
              </a:rPr>
              <a:t>papers</a:t>
            </a:r>
            <a:r>
              <a:rPr lang="en-GB" sz="1800" dirty="0">
                <a:latin typeface="Calibri" panose="020F0502020204030204" pitchFamily="34" charset="0"/>
              </a:rPr>
              <a:t> you requested. </a:t>
            </a:r>
          </a:p>
          <a:p>
            <a:pPr algn="just"/>
            <a:r>
              <a:rPr lang="en-GB" sz="1800" dirty="0">
                <a:latin typeface="Calibri" panose="020F0502020204030204" pitchFamily="34" charset="0"/>
              </a:rPr>
              <a:t>5. Subjects don't always come before verbs in </a:t>
            </a:r>
            <a:r>
              <a:rPr lang="en-GB" sz="1800" u="sng" dirty="0">
                <a:latin typeface="Calibri" panose="020F0502020204030204" pitchFamily="34" charset="0"/>
                <a:hlinkClick r:id="rId6"/>
              </a:rPr>
              <a:t>questions</a:t>
            </a:r>
            <a:r>
              <a:rPr lang="en-GB" sz="1800" dirty="0">
                <a:latin typeface="Calibri" panose="020F0502020204030204" pitchFamily="34" charset="0"/>
              </a:rPr>
              <a:t>. Make sure you accurately identify the subject before deciding on the proper verb form to use. </a:t>
            </a:r>
          </a:p>
          <a:p>
            <a:pPr algn="just"/>
            <a:endParaRPr lang="en-GB" sz="1800" dirty="0">
              <a:latin typeface="Calibri" panose="020F0502020204030204" pitchFamily="34" charset="0"/>
            </a:endParaRPr>
          </a:p>
        </p:txBody>
      </p:sp>
      <p:sp>
        <p:nvSpPr>
          <p:cNvPr id="4" name="Slide Number Placeholder 3"/>
          <p:cNvSpPr>
            <a:spLocks noGrp="1"/>
          </p:cNvSpPr>
          <p:nvPr>
            <p:ph type="sldNum" sz="quarter" idx="12"/>
          </p:nvPr>
        </p:nvSpPr>
        <p:spPr/>
        <p:txBody>
          <a:bodyPr/>
          <a:lstStyle/>
          <a:p>
            <a:fld id="{8694FB3E-81A1-4E81-9909-668A2A884C57}" type="slidenum">
              <a:rPr lang="en-GB" smtClean="0"/>
              <a:t>8</a:t>
            </a:fld>
            <a:endParaRPr lang="en-GB"/>
          </a:p>
        </p:txBody>
      </p:sp>
    </p:spTree>
    <p:extLst>
      <p:ext uri="{BB962C8B-B14F-4D97-AF65-F5344CB8AC3E}">
        <p14:creationId xmlns:p14="http://schemas.microsoft.com/office/powerpoint/2010/main" val="19583992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SVA Extra rules 6 - 10 </a:t>
            </a:r>
            <a:br>
              <a:rPr lang="en-GB" dirty="0" smtClean="0"/>
            </a:br>
            <a:r>
              <a:rPr lang="en-GB" sz="2200" dirty="0"/>
              <a:t>(</a:t>
            </a:r>
            <a:r>
              <a:rPr lang="en-GB" sz="2200" dirty="0">
                <a:latin typeface="Calibri" panose="020F0502020204030204" pitchFamily="34" charset="0"/>
              </a:rPr>
              <a:t>Source: grammar.yourdictionary.com/sentences/20-rules-of-subject-verb-agreement)</a:t>
            </a:r>
          </a:p>
        </p:txBody>
      </p:sp>
      <p:sp>
        <p:nvSpPr>
          <p:cNvPr id="3" name="Content Placeholder 2"/>
          <p:cNvSpPr>
            <a:spLocks noGrp="1"/>
          </p:cNvSpPr>
          <p:nvPr>
            <p:ph idx="1"/>
          </p:nvPr>
        </p:nvSpPr>
        <p:spPr>
          <a:xfrm>
            <a:off x="764296" y="2355535"/>
            <a:ext cx="9613861" cy="3599316"/>
          </a:xfrm>
        </p:spPr>
        <p:txBody>
          <a:bodyPr>
            <a:noAutofit/>
          </a:bodyPr>
          <a:lstStyle/>
          <a:p>
            <a:pPr algn="just"/>
            <a:r>
              <a:rPr lang="en-GB" sz="1600" dirty="0">
                <a:latin typeface="Calibri" panose="020F0502020204030204" pitchFamily="34" charset="0"/>
              </a:rPr>
              <a:t>6. If two subjects are joined by "and," they typically require a plural verb form. </a:t>
            </a:r>
          </a:p>
          <a:p>
            <a:pPr lvl="1" algn="just"/>
            <a:r>
              <a:rPr lang="en-GB" sz="1600" dirty="0">
                <a:latin typeface="Calibri" panose="020F0502020204030204" pitchFamily="34" charset="0"/>
              </a:rPr>
              <a:t>The </a:t>
            </a:r>
            <a:r>
              <a:rPr lang="en-GB" sz="1600" b="1" dirty="0">
                <a:latin typeface="Calibri" panose="020F0502020204030204" pitchFamily="34" charset="0"/>
              </a:rPr>
              <a:t>cow</a:t>
            </a:r>
            <a:r>
              <a:rPr lang="en-GB" sz="1600" dirty="0">
                <a:latin typeface="Calibri" panose="020F0502020204030204" pitchFamily="34" charset="0"/>
              </a:rPr>
              <a:t> and the </a:t>
            </a:r>
            <a:r>
              <a:rPr lang="en-GB" sz="1600" b="1" dirty="0">
                <a:latin typeface="Calibri" panose="020F0502020204030204" pitchFamily="34" charset="0"/>
              </a:rPr>
              <a:t>pig</a:t>
            </a:r>
            <a:r>
              <a:rPr lang="en-GB" sz="1600" dirty="0">
                <a:latin typeface="Calibri" panose="020F0502020204030204" pitchFamily="34" charset="0"/>
              </a:rPr>
              <a:t> </a:t>
            </a:r>
            <a:r>
              <a:rPr lang="en-GB" sz="1600" i="1" dirty="0">
                <a:latin typeface="Calibri" panose="020F0502020204030204" pitchFamily="34" charset="0"/>
              </a:rPr>
              <a:t>are</a:t>
            </a:r>
            <a:r>
              <a:rPr lang="en-GB" sz="1600" dirty="0">
                <a:latin typeface="Calibri" panose="020F0502020204030204" pitchFamily="34" charset="0"/>
              </a:rPr>
              <a:t> jumping over the moon. </a:t>
            </a:r>
          </a:p>
          <a:p>
            <a:pPr algn="just"/>
            <a:r>
              <a:rPr lang="en-GB" sz="1600" dirty="0">
                <a:latin typeface="Calibri" panose="020F0502020204030204" pitchFamily="34" charset="0"/>
              </a:rPr>
              <a:t>7. The verb is singular if the two subjects separated by "and" refer to the same person or thing as a whole. </a:t>
            </a:r>
          </a:p>
          <a:p>
            <a:pPr lvl="1" algn="just"/>
            <a:r>
              <a:rPr lang="en-GB" sz="1600" b="1" dirty="0">
                <a:latin typeface="Calibri" panose="020F0502020204030204" pitchFamily="34" charset="0"/>
              </a:rPr>
              <a:t>Red beans</a:t>
            </a:r>
            <a:r>
              <a:rPr lang="en-GB" sz="1600" dirty="0">
                <a:latin typeface="Calibri" panose="020F0502020204030204" pitchFamily="34" charset="0"/>
              </a:rPr>
              <a:t> and </a:t>
            </a:r>
            <a:r>
              <a:rPr lang="en-GB" sz="1600" b="1" dirty="0">
                <a:latin typeface="Calibri" panose="020F0502020204030204" pitchFamily="34" charset="0"/>
              </a:rPr>
              <a:t>rice</a:t>
            </a:r>
            <a:r>
              <a:rPr lang="en-GB" sz="1600" dirty="0">
                <a:latin typeface="Calibri" panose="020F0502020204030204" pitchFamily="34" charset="0"/>
              </a:rPr>
              <a:t> </a:t>
            </a:r>
            <a:r>
              <a:rPr lang="en-GB" sz="1600" i="1" dirty="0">
                <a:latin typeface="Calibri" panose="020F0502020204030204" pitchFamily="34" charset="0"/>
              </a:rPr>
              <a:t>is</a:t>
            </a:r>
            <a:r>
              <a:rPr lang="en-GB" sz="1600" dirty="0">
                <a:latin typeface="Calibri" panose="020F0502020204030204" pitchFamily="34" charset="0"/>
              </a:rPr>
              <a:t> my mom's </a:t>
            </a:r>
            <a:r>
              <a:rPr lang="en-GB" sz="1600" dirty="0" err="1">
                <a:latin typeface="Calibri" panose="020F0502020204030204" pitchFamily="34" charset="0"/>
              </a:rPr>
              <a:t>favorite</a:t>
            </a:r>
            <a:r>
              <a:rPr lang="en-GB" sz="1600" dirty="0">
                <a:latin typeface="Calibri" panose="020F0502020204030204" pitchFamily="34" charset="0"/>
              </a:rPr>
              <a:t> dish. </a:t>
            </a:r>
          </a:p>
          <a:p>
            <a:pPr algn="just"/>
            <a:r>
              <a:rPr lang="en-GB" sz="1600" dirty="0">
                <a:latin typeface="Calibri" panose="020F0502020204030204" pitchFamily="34" charset="0"/>
              </a:rPr>
              <a:t>8. If one of the words "each," "every," or "no" comes before the subject, the verb is singular. </a:t>
            </a:r>
          </a:p>
          <a:p>
            <a:pPr lvl="1" algn="just"/>
            <a:r>
              <a:rPr lang="en-GB" sz="1600" dirty="0">
                <a:latin typeface="Calibri" panose="020F0502020204030204" pitchFamily="34" charset="0"/>
              </a:rPr>
              <a:t>No </a:t>
            </a:r>
            <a:r>
              <a:rPr lang="en-GB" sz="1600" b="1" dirty="0">
                <a:latin typeface="Calibri" panose="020F0502020204030204" pitchFamily="34" charset="0"/>
              </a:rPr>
              <a:t>smoking</a:t>
            </a:r>
            <a:r>
              <a:rPr lang="en-GB" sz="1600" dirty="0">
                <a:latin typeface="Calibri" panose="020F0502020204030204" pitchFamily="34" charset="0"/>
              </a:rPr>
              <a:t> or </a:t>
            </a:r>
            <a:r>
              <a:rPr lang="en-GB" sz="1600" b="1" dirty="0">
                <a:latin typeface="Calibri" panose="020F0502020204030204" pitchFamily="34" charset="0"/>
              </a:rPr>
              <a:t>drinking</a:t>
            </a:r>
            <a:r>
              <a:rPr lang="en-GB" sz="1600" dirty="0">
                <a:latin typeface="Calibri" panose="020F0502020204030204" pitchFamily="34" charset="0"/>
              </a:rPr>
              <a:t> </a:t>
            </a:r>
            <a:r>
              <a:rPr lang="en-GB" sz="1600" i="1" dirty="0">
                <a:latin typeface="Calibri" panose="020F0502020204030204" pitchFamily="34" charset="0"/>
              </a:rPr>
              <a:t>is</a:t>
            </a:r>
            <a:r>
              <a:rPr lang="en-GB" sz="1600" dirty="0">
                <a:latin typeface="Calibri" panose="020F0502020204030204" pitchFamily="34" charset="0"/>
              </a:rPr>
              <a:t> allowed / Every </a:t>
            </a:r>
            <a:r>
              <a:rPr lang="en-GB" sz="1600" b="1" dirty="0">
                <a:latin typeface="Calibri" panose="020F0502020204030204" pitchFamily="34" charset="0"/>
              </a:rPr>
              <a:t>man</a:t>
            </a:r>
            <a:r>
              <a:rPr lang="en-GB" sz="1600" dirty="0">
                <a:latin typeface="Calibri" panose="020F0502020204030204" pitchFamily="34" charset="0"/>
              </a:rPr>
              <a:t> and </a:t>
            </a:r>
            <a:r>
              <a:rPr lang="en-GB" sz="1600" b="1" dirty="0">
                <a:latin typeface="Calibri" panose="020F0502020204030204" pitchFamily="34" charset="0"/>
              </a:rPr>
              <a:t>woman</a:t>
            </a:r>
            <a:r>
              <a:rPr lang="en-GB" sz="1600" dirty="0">
                <a:latin typeface="Calibri" panose="020F0502020204030204" pitchFamily="34" charset="0"/>
              </a:rPr>
              <a:t> </a:t>
            </a:r>
            <a:r>
              <a:rPr lang="en-GB" sz="1600" i="1" dirty="0">
                <a:latin typeface="Calibri" panose="020F0502020204030204" pitchFamily="34" charset="0"/>
              </a:rPr>
              <a:t>is</a:t>
            </a:r>
            <a:r>
              <a:rPr lang="en-GB" sz="1600" dirty="0">
                <a:latin typeface="Calibri" panose="020F0502020204030204" pitchFamily="34" charset="0"/>
              </a:rPr>
              <a:t> required to check in. </a:t>
            </a:r>
          </a:p>
          <a:p>
            <a:pPr algn="just"/>
            <a:r>
              <a:rPr lang="en-GB" sz="1600" dirty="0">
                <a:latin typeface="Calibri" panose="020F0502020204030204" pitchFamily="34" charset="0"/>
              </a:rPr>
              <a:t>9. If the subjects are both singular and are connected by the words "or," "nor," "neither/nor," "either/or," or "not only/but also," the verb is singular. </a:t>
            </a:r>
          </a:p>
          <a:p>
            <a:pPr lvl="1" algn="just"/>
            <a:r>
              <a:rPr lang="en-GB" sz="1600" dirty="0">
                <a:latin typeface="Calibri" panose="020F0502020204030204" pitchFamily="34" charset="0"/>
              </a:rPr>
              <a:t>Either </a:t>
            </a:r>
            <a:r>
              <a:rPr lang="en-GB" sz="1600" b="1" dirty="0">
                <a:latin typeface="Calibri" panose="020F0502020204030204" pitchFamily="34" charset="0"/>
              </a:rPr>
              <a:t>Jessica</a:t>
            </a:r>
            <a:r>
              <a:rPr lang="en-GB" sz="1600" dirty="0">
                <a:latin typeface="Calibri" panose="020F0502020204030204" pitchFamily="34" charset="0"/>
              </a:rPr>
              <a:t> or </a:t>
            </a:r>
            <a:r>
              <a:rPr lang="en-GB" sz="1600" b="1" dirty="0">
                <a:latin typeface="Calibri" panose="020F0502020204030204" pitchFamily="34" charset="0"/>
              </a:rPr>
              <a:t>Christian</a:t>
            </a:r>
            <a:r>
              <a:rPr lang="en-GB" sz="1600" dirty="0">
                <a:latin typeface="Calibri" panose="020F0502020204030204" pitchFamily="34" charset="0"/>
              </a:rPr>
              <a:t> </a:t>
            </a:r>
            <a:r>
              <a:rPr lang="en-GB" sz="1600" i="1" dirty="0">
                <a:latin typeface="Calibri" panose="020F0502020204030204" pitchFamily="34" charset="0"/>
              </a:rPr>
              <a:t>is</a:t>
            </a:r>
            <a:r>
              <a:rPr lang="en-GB" sz="1600" dirty="0">
                <a:latin typeface="Calibri" panose="020F0502020204030204" pitchFamily="34" charset="0"/>
              </a:rPr>
              <a:t> to blame for the accident. </a:t>
            </a:r>
          </a:p>
          <a:p>
            <a:pPr algn="just"/>
            <a:r>
              <a:rPr lang="en-GB" sz="1600" dirty="0">
                <a:latin typeface="Calibri" panose="020F0502020204030204" pitchFamily="34" charset="0"/>
              </a:rPr>
              <a:t>10. The only time the </a:t>
            </a:r>
            <a:r>
              <a:rPr lang="en-GB" sz="1600" u="sng" dirty="0">
                <a:latin typeface="Calibri" panose="020F0502020204030204" pitchFamily="34" charset="0"/>
                <a:hlinkClick r:id="rId2"/>
              </a:rPr>
              <a:t>object of the preposition</a:t>
            </a:r>
            <a:r>
              <a:rPr lang="en-GB" sz="1600" dirty="0">
                <a:latin typeface="Calibri" panose="020F0502020204030204" pitchFamily="34" charset="0"/>
              </a:rPr>
              <a:t> decides plural or singular verb forms is when noun and pronoun subjects (e.g. some/half/none/more/all) are followed by prepositional phrase. Then, the object of the preposition determines the verb form:-</a:t>
            </a:r>
          </a:p>
          <a:p>
            <a:pPr lvl="1" algn="just"/>
            <a:r>
              <a:rPr lang="en-GB" sz="1600" dirty="0">
                <a:latin typeface="Calibri" panose="020F0502020204030204" pitchFamily="34" charset="0"/>
              </a:rPr>
              <a:t>All of the </a:t>
            </a:r>
            <a:r>
              <a:rPr lang="en-GB" sz="1600" b="1" dirty="0">
                <a:latin typeface="Calibri" panose="020F0502020204030204" pitchFamily="34" charset="0"/>
              </a:rPr>
              <a:t>chicken</a:t>
            </a:r>
            <a:r>
              <a:rPr lang="en-GB" sz="1600" dirty="0">
                <a:latin typeface="Calibri" panose="020F0502020204030204" pitchFamily="34" charset="0"/>
              </a:rPr>
              <a:t> </a:t>
            </a:r>
            <a:r>
              <a:rPr lang="en-GB" sz="1600" i="1" dirty="0">
                <a:latin typeface="Calibri" panose="020F0502020204030204" pitchFamily="34" charset="0"/>
              </a:rPr>
              <a:t>is</a:t>
            </a:r>
            <a:r>
              <a:rPr lang="en-GB" sz="1600" dirty="0">
                <a:latin typeface="Calibri" panose="020F0502020204030204" pitchFamily="34" charset="0"/>
              </a:rPr>
              <a:t> gone/ All of the </a:t>
            </a:r>
            <a:r>
              <a:rPr lang="en-GB" sz="1600" b="1" dirty="0">
                <a:latin typeface="Calibri" panose="020F0502020204030204" pitchFamily="34" charset="0"/>
              </a:rPr>
              <a:t>chickens</a:t>
            </a:r>
            <a:r>
              <a:rPr lang="en-GB" sz="1600" dirty="0">
                <a:latin typeface="Calibri" panose="020F0502020204030204" pitchFamily="34" charset="0"/>
              </a:rPr>
              <a:t> </a:t>
            </a:r>
            <a:r>
              <a:rPr lang="en-GB" sz="1600" i="1" dirty="0">
                <a:latin typeface="Calibri" panose="020F0502020204030204" pitchFamily="34" charset="0"/>
              </a:rPr>
              <a:t>are</a:t>
            </a:r>
            <a:r>
              <a:rPr lang="en-GB" sz="1600" dirty="0">
                <a:latin typeface="Calibri" panose="020F0502020204030204" pitchFamily="34" charset="0"/>
              </a:rPr>
              <a:t> gone. </a:t>
            </a:r>
          </a:p>
          <a:p>
            <a:pPr algn="just"/>
            <a:endParaRPr lang="en-GB" sz="1600" dirty="0">
              <a:latin typeface="Calibri" panose="020F0502020204030204" pitchFamily="34" charset="0"/>
            </a:endParaRPr>
          </a:p>
        </p:txBody>
      </p:sp>
      <p:sp>
        <p:nvSpPr>
          <p:cNvPr id="4" name="Slide Number Placeholder 3"/>
          <p:cNvSpPr>
            <a:spLocks noGrp="1"/>
          </p:cNvSpPr>
          <p:nvPr>
            <p:ph type="sldNum" sz="quarter" idx="12"/>
          </p:nvPr>
        </p:nvSpPr>
        <p:spPr/>
        <p:txBody>
          <a:bodyPr/>
          <a:lstStyle/>
          <a:p>
            <a:fld id="{8694FB3E-81A1-4E81-9909-668A2A884C57}" type="slidenum">
              <a:rPr lang="en-GB" smtClean="0"/>
              <a:t>9</a:t>
            </a:fld>
            <a:endParaRPr lang="en-GB"/>
          </a:p>
        </p:txBody>
      </p:sp>
    </p:spTree>
    <p:extLst>
      <p:ext uri="{BB962C8B-B14F-4D97-AF65-F5344CB8AC3E}">
        <p14:creationId xmlns:p14="http://schemas.microsoft.com/office/powerpoint/2010/main" val="33317407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SVA – Extra rules </a:t>
            </a:r>
            <a:r>
              <a:rPr lang="en-GB" dirty="0" smtClean="0"/>
              <a:t>11-15</a:t>
            </a:r>
            <a:br>
              <a:rPr lang="en-GB" dirty="0" smtClean="0"/>
            </a:br>
            <a:r>
              <a:rPr lang="en-GB" sz="2200" dirty="0">
                <a:latin typeface="Calibri" panose="020F0502020204030204" pitchFamily="34" charset="0"/>
              </a:rPr>
              <a:t>(Source: grammar.yourdictionary.com/sentences/20-rules-of-subject-verb-agreement</a:t>
            </a:r>
            <a:r>
              <a:rPr lang="en-GB" sz="2200" dirty="0" smtClean="0">
                <a:latin typeface="Calibri" panose="020F0502020204030204" pitchFamily="34" charset="0"/>
              </a:rPr>
              <a:t>)</a:t>
            </a:r>
            <a:endParaRPr lang="en-GB" sz="2200" dirty="0">
              <a:latin typeface="Calibri" panose="020F0502020204030204" pitchFamily="34" charset="0"/>
            </a:endParaRPr>
          </a:p>
        </p:txBody>
      </p:sp>
      <p:sp>
        <p:nvSpPr>
          <p:cNvPr id="3" name="Content Placeholder 2"/>
          <p:cNvSpPr>
            <a:spLocks noGrp="1"/>
          </p:cNvSpPr>
          <p:nvPr>
            <p:ph idx="1"/>
          </p:nvPr>
        </p:nvSpPr>
        <p:spPr/>
        <p:txBody>
          <a:bodyPr>
            <a:normAutofit fontScale="70000" lnSpcReduction="20000"/>
          </a:bodyPr>
          <a:lstStyle/>
          <a:p>
            <a:pPr algn="just"/>
            <a:r>
              <a:rPr lang="en-GB" sz="2300" dirty="0">
                <a:latin typeface="Calibri" panose="020F0502020204030204" pitchFamily="34" charset="0"/>
              </a:rPr>
              <a:t>11. The singular verb form is usually reserved for units of measurement or time. </a:t>
            </a:r>
          </a:p>
          <a:p>
            <a:pPr lvl="1" algn="just"/>
            <a:r>
              <a:rPr lang="en-GB" sz="2300" b="1" dirty="0">
                <a:latin typeface="Calibri" panose="020F0502020204030204" pitchFamily="34" charset="0"/>
              </a:rPr>
              <a:t>Four</a:t>
            </a:r>
            <a:r>
              <a:rPr lang="en-GB" sz="2300" dirty="0">
                <a:latin typeface="Calibri" panose="020F0502020204030204" pitchFamily="34" charset="0"/>
              </a:rPr>
              <a:t> quarts of oil </a:t>
            </a:r>
            <a:r>
              <a:rPr lang="en-GB" sz="2300" i="1" dirty="0">
                <a:latin typeface="Calibri" panose="020F0502020204030204" pitchFamily="34" charset="0"/>
              </a:rPr>
              <a:t>was</a:t>
            </a:r>
            <a:r>
              <a:rPr lang="en-GB" sz="2300" dirty="0">
                <a:latin typeface="Calibri" panose="020F0502020204030204" pitchFamily="34" charset="0"/>
              </a:rPr>
              <a:t> required to get the car running. </a:t>
            </a:r>
          </a:p>
          <a:p>
            <a:pPr algn="just"/>
            <a:r>
              <a:rPr lang="en-GB" sz="2300" dirty="0">
                <a:latin typeface="Calibri" panose="020F0502020204030204" pitchFamily="34" charset="0"/>
              </a:rPr>
              <a:t>12. If the subjects are both plural and are connected by the words "or," "nor," "neither/nor," "either/or," or "not only/but also," the verb is plural. </a:t>
            </a:r>
          </a:p>
          <a:p>
            <a:pPr lvl="1" algn="just"/>
            <a:r>
              <a:rPr lang="en-GB" sz="2300" dirty="0">
                <a:latin typeface="Calibri" panose="020F0502020204030204" pitchFamily="34" charset="0"/>
              </a:rPr>
              <a:t>Not only </a:t>
            </a:r>
            <a:r>
              <a:rPr lang="en-GB" sz="2300" b="1" dirty="0">
                <a:latin typeface="Calibri" panose="020F0502020204030204" pitchFamily="34" charset="0"/>
              </a:rPr>
              <a:t>dogs</a:t>
            </a:r>
            <a:r>
              <a:rPr lang="en-GB" sz="2300" dirty="0">
                <a:latin typeface="Calibri" panose="020F0502020204030204" pitchFamily="34" charset="0"/>
              </a:rPr>
              <a:t> but also </a:t>
            </a:r>
            <a:r>
              <a:rPr lang="en-GB" sz="2300" b="1" dirty="0">
                <a:latin typeface="Calibri" panose="020F0502020204030204" pitchFamily="34" charset="0"/>
              </a:rPr>
              <a:t>cats</a:t>
            </a:r>
            <a:r>
              <a:rPr lang="en-GB" sz="2300" dirty="0">
                <a:latin typeface="Calibri" panose="020F0502020204030204" pitchFamily="34" charset="0"/>
              </a:rPr>
              <a:t> </a:t>
            </a:r>
            <a:r>
              <a:rPr lang="en-GB" sz="2300" i="1" dirty="0">
                <a:latin typeface="Calibri" panose="020F0502020204030204" pitchFamily="34" charset="0"/>
              </a:rPr>
              <a:t>are</a:t>
            </a:r>
            <a:r>
              <a:rPr lang="en-GB" sz="2300" dirty="0">
                <a:latin typeface="Calibri" panose="020F0502020204030204" pitchFamily="34" charset="0"/>
              </a:rPr>
              <a:t> available at the animal shelter. </a:t>
            </a:r>
          </a:p>
          <a:p>
            <a:pPr algn="just"/>
            <a:r>
              <a:rPr lang="en-GB" sz="2300" dirty="0">
                <a:latin typeface="Calibri" panose="020F0502020204030204" pitchFamily="34" charset="0"/>
              </a:rPr>
              <a:t>13. If one subject is singular and the other is plural, and the words are connected by the words "or," "nor," "neither/nor," "either/or," or "not only/but also," use the verb form of the subject that is nearest the verb. </a:t>
            </a:r>
          </a:p>
          <a:p>
            <a:pPr lvl="1" algn="just"/>
            <a:r>
              <a:rPr lang="en-GB" sz="2300" dirty="0">
                <a:latin typeface="Calibri" panose="020F0502020204030204" pitchFamily="34" charset="0"/>
              </a:rPr>
              <a:t>Either the bears or the </a:t>
            </a:r>
            <a:r>
              <a:rPr lang="en-GB" sz="2300" b="1" dirty="0">
                <a:latin typeface="Calibri" panose="020F0502020204030204" pitchFamily="34" charset="0"/>
              </a:rPr>
              <a:t>lion</a:t>
            </a:r>
            <a:r>
              <a:rPr lang="en-GB" sz="2300" dirty="0">
                <a:latin typeface="Calibri" panose="020F0502020204030204" pitchFamily="34" charset="0"/>
              </a:rPr>
              <a:t> </a:t>
            </a:r>
            <a:r>
              <a:rPr lang="en-GB" sz="2300" i="1" dirty="0">
                <a:latin typeface="Calibri" panose="020F0502020204030204" pitchFamily="34" charset="0"/>
              </a:rPr>
              <a:t>has</a:t>
            </a:r>
            <a:r>
              <a:rPr lang="en-GB" sz="2300" dirty="0">
                <a:latin typeface="Calibri" panose="020F0502020204030204" pitchFamily="34" charset="0"/>
              </a:rPr>
              <a:t> escaped from the zoo.</a:t>
            </a:r>
          </a:p>
          <a:p>
            <a:pPr lvl="1" algn="just"/>
            <a:r>
              <a:rPr lang="en-GB" sz="2300" dirty="0">
                <a:latin typeface="Calibri" panose="020F0502020204030204" pitchFamily="34" charset="0"/>
              </a:rPr>
              <a:t>Neither the lion nor the </a:t>
            </a:r>
            <a:r>
              <a:rPr lang="en-GB" sz="2300" b="1" dirty="0">
                <a:latin typeface="Calibri" panose="020F0502020204030204" pitchFamily="34" charset="0"/>
              </a:rPr>
              <a:t>bears</a:t>
            </a:r>
            <a:r>
              <a:rPr lang="en-GB" sz="2300" dirty="0">
                <a:latin typeface="Calibri" panose="020F0502020204030204" pitchFamily="34" charset="0"/>
              </a:rPr>
              <a:t> </a:t>
            </a:r>
            <a:r>
              <a:rPr lang="en-GB" sz="2300" i="1" dirty="0">
                <a:latin typeface="Calibri" panose="020F0502020204030204" pitchFamily="34" charset="0"/>
              </a:rPr>
              <a:t>have</a:t>
            </a:r>
            <a:r>
              <a:rPr lang="en-GB" sz="2300" dirty="0">
                <a:latin typeface="Calibri" panose="020F0502020204030204" pitchFamily="34" charset="0"/>
              </a:rPr>
              <a:t> escaped from the zoo. </a:t>
            </a:r>
          </a:p>
          <a:p>
            <a:pPr algn="just"/>
            <a:r>
              <a:rPr lang="en-GB" sz="2300" dirty="0">
                <a:latin typeface="Calibri" panose="020F0502020204030204" pitchFamily="34" charset="0"/>
              </a:rPr>
              <a:t>14. </a:t>
            </a:r>
            <a:r>
              <a:rPr lang="en-GB" sz="2300" u="sng" dirty="0">
                <a:latin typeface="Calibri" panose="020F0502020204030204" pitchFamily="34" charset="0"/>
                <a:hlinkClick r:id="rId2"/>
              </a:rPr>
              <a:t>Indefinite pronouns</a:t>
            </a:r>
            <a:r>
              <a:rPr lang="en-GB" sz="2300" dirty="0">
                <a:latin typeface="Calibri" panose="020F0502020204030204" pitchFamily="34" charset="0"/>
              </a:rPr>
              <a:t> typically take singular verbs (with some exceptions). </a:t>
            </a:r>
          </a:p>
          <a:p>
            <a:pPr lvl="1" algn="just"/>
            <a:r>
              <a:rPr lang="en-GB" sz="2300" b="1" dirty="0">
                <a:latin typeface="Calibri" panose="020F0502020204030204" pitchFamily="34" charset="0"/>
              </a:rPr>
              <a:t>Everybody</a:t>
            </a:r>
            <a:r>
              <a:rPr lang="en-GB" sz="2300" dirty="0">
                <a:latin typeface="Calibri" panose="020F0502020204030204" pitchFamily="34" charset="0"/>
              </a:rPr>
              <a:t> </a:t>
            </a:r>
            <a:r>
              <a:rPr lang="en-GB" sz="2300" i="1" dirty="0">
                <a:latin typeface="Calibri" panose="020F0502020204030204" pitchFamily="34" charset="0"/>
              </a:rPr>
              <a:t>wants</a:t>
            </a:r>
            <a:r>
              <a:rPr lang="en-GB" sz="2300" dirty="0">
                <a:latin typeface="Calibri" panose="020F0502020204030204" pitchFamily="34" charset="0"/>
              </a:rPr>
              <a:t> to be loved. </a:t>
            </a:r>
          </a:p>
          <a:p>
            <a:pPr algn="just"/>
            <a:r>
              <a:rPr lang="en-GB" sz="2300" dirty="0">
                <a:latin typeface="Calibri" panose="020F0502020204030204" pitchFamily="34" charset="0"/>
              </a:rPr>
              <a:t>15. The exceptions to the above rule include the </a:t>
            </a:r>
            <a:r>
              <a:rPr lang="en-GB" sz="2300" u="sng" dirty="0">
                <a:latin typeface="Calibri" panose="020F0502020204030204" pitchFamily="34" charset="0"/>
                <a:hlinkClick r:id="rId3"/>
              </a:rPr>
              <a:t>pronouns</a:t>
            </a:r>
            <a:r>
              <a:rPr lang="en-GB" sz="2300" dirty="0">
                <a:latin typeface="Calibri" panose="020F0502020204030204" pitchFamily="34" charset="0"/>
              </a:rPr>
              <a:t>  few/many/several/both/all/ and "some." These always take the plural form. </a:t>
            </a:r>
            <a:endParaRPr lang="en-GB" sz="2300" dirty="0" smtClean="0">
              <a:latin typeface="Calibri" panose="020F0502020204030204" pitchFamily="34" charset="0"/>
            </a:endParaRPr>
          </a:p>
          <a:p>
            <a:pPr lvl="1" algn="just"/>
            <a:r>
              <a:rPr lang="en-GB" sz="2300" b="1" dirty="0" smtClean="0">
                <a:latin typeface="Calibri" panose="020F0502020204030204" pitchFamily="34" charset="0"/>
              </a:rPr>
              <a:t>Few</a:t>
            </a:r>
            <a:r>
              <a:rPr lang="en-GB" sz="2300" dirty="0" smtClean="0">
                <a:latin typeface="Calibri" panose="020F0502020204030204" pitchFamily="34" charset="0"/>
              </a:rPr>
              <a:t> </a:t>
            </a:r>
            <a:r>
              <a:rPr lang="en-GB" sz="2300" i="1" dirty="0">
                <a:latin typeface="Calibri" panose="020F0502020204030204" pitchFamily="34" charset="0"/>
              </a:rPr>
              <a:t>were</a:t>
            </a:r>
            <a:r>
              <a:rPr lang="en-GB" sz="2300" dirty="0">
                <a:latin typeface="Calibri" panose="020F0502020204030204" pitchFamily="34" charset="0"/>
              </a:rPr>
              <a:t> left alive after the flood. </a:t>
            </a:r>
          </a:p>
          <a:p>
            <a:endParaRPr lang="en-GB" dirty="0"/>
          </a:p>
        </p:txBody>
      </p:sp>
      <p:sp>
        <p:nvSpPr>
          <p:cNvPr id="4" name="Slide Number Placeholder 3"/>
          <p:cNvSpPr>
            <a:spLocks noGrp="1"/>
          </p:cNvSpPr>
          <p:nvPr>
            <p:ph type="sldNum" sz="quarter" idx="12"/>
          </p:nvPr>
        </p:nvSpPr>
        <p:spPr/>
        <p:txBody>
          <a:bodyPr/>
          <a:lstStyle/>
          <a:p>
            <a:fld id="{8694FB3E-81A1-4E81-9909-668A2A884C57}" type="slidenum">
              <a:rPr lang="en-GB" smtClean="0"/>
              <a:t>10</a:t>
            </a:fld>
            <a:endParaRPr lang="en-GB"/>
          </a:p>
        </p:txBody>
      </p:sp>
    </p:spTree>
    <p:extLst>
      <p:ext uri="{BB962C8B-B14F-4D97-AF65-F5344CB8AC3E}">
        <p14:creationId xmlns:p14="http://schemas.microsoft.com/office/powerpoint/2010/main" val="19547049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SVA – Extra rules </a:t>
            </a:r>
            <a:r>
              <a:rPr lang="en-GB" dirty="0" smtClean="0"/>
              <a:t>16 – 20</a:t>
            </a:r>
            <a:br>
              <a:rPr lang="en-GB" dirty="0" smtClean="0"/>
            </a:br>
            <a:r>
              <a:rPr lang="en-GB" sz="2200" dirty="0">
                <a:latin typeface="Calibri" panose="020F0502020204030204" pitchFamily="34" charset="0"/>
              </a:rPr>
              <a:t>(Source: grammar.yourdictionary.com/sentences/20-rules-of-subject-verb-agreement)</a:t>
            </a:r>
          </a:p>
        </p:txBody>
      </p:sp>
      <p:sp>
        <p:nvSpPr>
          <p:cNvPr id="3" name="Content Placeholder 2"/>
          <p:cNvSpPr>
            <a:spLocks noGrp="1"/>
          </p:cNvSpPr>
          <p:nvPr>
            <p:ph idx="1"/>
          </p:nvPr>
        </p:nvSpPr>
        <p:spPr/>
        <p:txBody>
          <a:bodyPr>
            <a:normAutofit fontScale="70000" lnSpcReduction="20000"/>
          </a:bodyPr>
          <a:lstStyle/>
          <a:p>
            <a:pPr algn="just"/>
            <a:r>
              <a:rPr lang="en-GB" sz="2300" dirty="0">
                <a:latin typeface="Calibri" panose="020F0502020204030204" pitchFamily="34" charset="0"/>
              </a:rPr>
              <a:t>16. If two </a:t>
            </a:r>
            <a:r>
              <a:rPr lang="en-GB" sz="2300" u="sng" dirty="0">
                <a:latin typeface="Calibri" panose="020F0502020204030204" pitchFamily="34" charset="0"/>
                <a:hlinkClick r:id="rId2"/>
              </a:rPr>
              <a:t>infinitives</a:t>
            </a:r>
            <a:r>
              <a:rPr lang="en-GB" sz="2300" dirty="0">
                <a:latin typeface="Calibri" panose="020F0502020204030204" pitchFamily="34" charset="0"/>
              </a:rPr>
              <a:t> are separated by "and," they take the plural form of the verb. </a:t>
            </a:r>
          </a:p>
          <a:p>
            <a:pPr lvl="1" algn="just"/>
            <a:r>
              <a:rPr lang="en-GB" sz="2300" b="1" dirty="0">
                <a:latin typeface="Calibri" panose="020F0502020204030204" pitchFamily="34" charset="0"/>
              </a:rPr>
              <a:t>To</a:t>
            </a:r>
            <a:r>
              <a:rPr lang="en-GB" sz="2300" dirty="0">
                <a:latin typeface="Calibri" panose="020F0502020204030204" pitchFamily="34" charset="0"/>
              </a:rPr>
              <a:t> </a:t>
            </a:r>
            <a:r>
              <a:rPr lang="en-GB" sz="2300" b="1" dirty="0">
                <a:latin typeface="Calibri" panose="020F0502020204030204" pitchFamily="34" charset="0"/>
              </a:rPr>
              <a:t>walk</a:t>
            </a:r>
            <a:r>
              <a:rPr lang="en-GB" sz="2300" dirty="0">
                <a:latin typeface="Calibri" panose="020F0502020204030204" pitchFamily="34" charset="0"/>
              </a:rPr>
              <a:t> and </a:t>
            </a:r>
            <a:r>
              <a:rPr lang="en-GB" sz="2300" b="1" dirty="0">
                <a:latin typeface="Calibri" panose="020F0502020204030204" pitchFamily="34" charset="0"/>
              </a:rPr>
              <a:t>to</a:t>
            </a:r>
            <a:r>
              <a:rPr lang="en-GB" sz="2300" dirty="0">
                <a:latin typeface="Calibri" panose="020F0502020204030204" pitchFamily="34" charset="0"/>
              </a:rPr>
              <a:t> </a:t>
            </a:r>
            <a:r>
              <a:rPr lang="en-GB" sz="2300" b="1" dirty="0">
                <a:latin typeface="Calibri" panose="020F0502020204030204" pitchFamily="34" charset="0"/>
              </a:rPr>
              <a:t>chew</a:t>
            </a:r>
            <a:r>
              <a:rPr lang="en-GB" sz="2300" dirty="0">
                <a:latin typeface="Calibri" panose="020F0502020204030204" pitchFamily="34" charset="0"/>
              </a:rPr>
              <a:t> gum </a:t>
            </a:r>
            <a:r>
              <a:rPr lang="en-GB" sz="2300" i="1" dirty="0">
                <a:latin typeface="Calibri" panose="020F0502020204030204" pitchFamily="34" charset="0"/>
              </a:rPr>
              <a:t>require</a:t>
            </a:r>
            <a:r>
              <a:rPr lang="en-GB" sz="2300" dirty="0">
                <a:latin typeface="Calibri" panose="020F0502020204030204" pitchFamily="34" charset="0"/>
              </a:rPr>
              <a:t> great skill. </a:t>
            </a:r>
          </a:p>
          <a:p>
            <a:pPr algn="just"/>
            <a:r>
              <a:rPr lang="en-GB" sz="2300" dirty="0">
                <a:latin typeface="Calibri" panose="020F0502020204030204" pitchFamily="34" charset="0"/>
              </a:rPr>
              <a:t>17. When </a:t>
            </a:r>
            <a:r>
              <a:rPr lang="en-GB" sz="2300" u="sng" dirty="0">
                <a:latin typeface="Calibri" panose="020F0502020204030204" pitchFamily="34" charset="0"/>
                <a:hlinkClick r:id="rId3"/>
              </a:rPr>
              <a:t>gerunds</a:t>
            </a:r>
            <a:r>
              <a:rPr lang="en-GB" sz="2300" dirty="0">
                <a:latin typeface="Calibri" panose="020F0502020204030204" pitchFamily="34" charset="0"/>
              </a:rPr>
              <a:t> are used as the subject of a sentence, they take the singular form of the verb. However, when they are linked by "and," they take the plural form. </a:t>
            </a:r>
          </a:p>
          <a:p>
            <a:pPr lvl="1" algn="just"/>
            <a:r>
              <a:rPr lang="en-GB" sz="2300" b="1" dirty="0">
                <a:latin typeface="Calibri" panose="020F0502020204030204" pitchFamily="34" charset="0"/>
              </a:rPr>
              <a:t>Standing</a:t>
            </a:r>
            <a:r>
              <a:rPr lang="en-GB" sz="2300" dirty="0">
                <a:latin typeface="Calibri" panose="020F0502020204030204" pitchFamily="34" charset="0"/>
              </a:rPr>
              <a:t> in the water </a:t>
            </a:r>
            <a:r>
              <a:rPr lang="en-GB" sz="2300" i="1" dirty="0">
                <a:latin typeface="Calibri" panose="020F0502020204030204" pitchFamily="34" charset="0"/>
              </a:rPr>
              <a:t>was</a:t>
            </a:r>
            <a:r>
              <a:rPr lang="en-GB" sz="2300" dirty="0">
                <a:latin typeface="Calibri" panose="020F0502020204030204" pitchFamily="34" charset="0"/>
              </a:rPr>
              <a:t> a bad idea.</a:t>
            </a:r>
          </a:p>
          <a:p>
            <a:pPr lvl="1" algn="just"/>
            <a:r>
              <a:rPr lang="en-GB" sz="2300" b="1" dirty="0">
                <a:latin typeface="Calibri" panose="020F0502020204030204" pitchFamily="34" charset="0"/>
              </a:rPr>
              <a:t>Swimming</a:t>
            </a:r>
            <a:r>
              <a:rPr lang="en-GB" sz="2300" dirty="0">
                <a:latin typeface="Calibri" panose="020F0502020204030204" pitchFamily="34" charset="0"/>
              </a:rPr>
              <a:t> in the ocean and </a:t>
            </a:r>
            <a:r>
              <a:rPr lang="en-GB" sz="2300" b="1" dirty="0">
                <a:latin typeface="Calibri" panose="020F0502020204030204" pitchFamily="34" charset="0"/>
              </a:rPr>
              <a:t>playing</a:t>
            </a:r>
            <a:r>
              <a:rPr lang="en-GB" sz="2300" dirty="0">
                <a:latin typeface="Calibri" panose="020F0502020204030204" pitchFamily="34" charset="0"/>
              </a:rPr>
              <a:t> drums </a:t>
            </a:r>
            <a:r>
              <a:rPr lang="en-GB" sz="2300" i="1" dirty="0">
                <a:latin typeface="Calibri" panose="020F0502020204030204" pitchFamily="34" charset="0"/>
              </a:rPr>
              <a:t>are</a:t>
            </a:r>
            <a:r>
              <a:rPr lang="en-GB" sz="2300" dirty="0">
                <a:latin typeface="Calibri" panose="020F0502020204030204" pitchFamily="34" charset="0"/>
              </a:rPr>
              <a:t> my hobbies. </a:t>
            </a:r>
          </a:p>
          <a:p>
            <a:pPr algn="just"/>
            <a:r>
              <a:rPr lang="en-GB" sz="2300" dirty="0">
                <a:latin typeface="Calibri" panose="020F0502020204030204" pitchFamily="34" charset="0"/>
              </a:rPr>
              <a:t>18. A </a:t>
            </a:r>
            <a:r>
              <a:rPr lang="en-GB" sz="2300" u="sng" dirty="0">
                <a:latin typeface="Calibri" panose="020F0502020204030204" pitchFamily="34" charset="0"/>
                <a:hlinkClick r:id="rId4"/>
              </a:rPr>
              <a:t>collective noun</a:t>
            </a:r>
            <a:r>
              <a:rPr lang="en-GB" sz="2300" dirty="0">
                <a:latin typeface="Calibri" panose="020F0502020204030204" pitchFamily="34" charset="0"/>
              </a:rPr>
              <a:t>, such as "team" or "staff," can be either singular or plural depending upon the rest of the sentence. Typically, they take the singular form, as the collective noun is treated as a cohesive single unit. </a:t>
            </a:r>
            <a:endParaRPr lang="en-GB" sz="2300" dirty="0" smtClean="0">
              <a:latin typeface="Calibri" panose="020F0502020204030204" pitchFamily="34" charset="0"/>
            </a:endParaRPr>
          </a:p>
          <a:p>
            <a:pPr lvl="1" algn="just"/>
            <a:r>
              <a:rPr lang="en-GB" sz="2300" dirty="0" smtClean="0">
                <a:latin typeface="Calibri" panose="020F0502020204030204" pitchFamily="34" charset="0"/>
              </a:rPr>
              <a:t>The </a:t>
            </a:r>
            <a:r>
              <a:rPr lang="en-GB" sz="2300" b="1" dirty="0">
                <a:latin typeface="Calibri" panose="020F0502020204030204" pitchFamily="34" charset="0"/>
              </a:rPr>
              <a:t>herd</a:t>
            </a:r>
            <a:r>
              <a:rPr lang="en-GB" sz="2300" dirty="0">
                <a:latin typeface="Calibri" panose="020F0502020204030204" pitchFamily="34" charset="0"/>
              </a:rPr>
              <a:t> </a:t>
            </a:r>
            <a:r>
              <a:rPr lang="en-GB" sz="2300" i="1" dirty="0">
                <a:latin typeface="Calibri" panose="020F0502020204030204" pitchFamily="34" charset="0"/>
              </a:rPr>
              <a:t>is</a:t>
            </a:r>
            <a:r>
              <a:rPr lang="en-GB" sz="2300" dirty="0">
                <a:latin typeface="Calibri" panose="020F0502020204030204" pitchFamily="34" charset="0"/>
              </a:rPr>
              <a:t> stampeding. </a:t>
            </a:r>
          </a:p>
          <a:p>
            <a:pPr algn="just"/>
            <a:r>
              <a:rPr lang="en-GB" sz="2300" dirty="0">
                <a:latin typeface="Calibri" panose="020F0502020204030204" pitchFamily="34" charset="0"/>
              </a:rPr>
              <a:t>19. Titles of books, movies, novels, and other similar works are treated as singular and take a singular verb. </a:t>
            </a:r>
            <a:endParaRPr lang="en-GB" sz="2300" dirty="0" smtClean="0">
              <a:latin typeface="Calibri" panose="020F0502020204030204" pitchFamily="34" charset="0"/>
            </a:endParaRPr>
          </a:p>
          <a:p>
            <a:pPr lvl="1" algn="just"/>
            <a:r>
              <a:rPr lang="en-GB" sz="2300" b="1" dirty="0" smtClean="0">
                <a:latin typeface="Calibri" panose="020F0502020204030204" pitchFamily="34" charset="0"/>
              </a:rPr>
              <a:t>The </a:t>
            </a:r>
            <a:r>
              <a:rPr lang="en-GB" sz="2300" b="1" dirty="0">
                <a:latin typeface="Calibri" panose="020F0502020204030204" pitchFamily="34" charset="0"/>
              </a:rPr>
              <a:t>Burbs</a:t>
            </a:r>
            <a:r>
              <a:rPr lang="en-GB" sz="2300" dirty="0">
                <a:latin typeface="Calibri" panose="020F0502020204030204" pitchFamily="34" charset="0"/>
              </a:rPr>
              <a:t> </a:t>
            </a:r>
            <a:r>
              <a:rPr lang="en-GB" sz="2300" i="1" dirty="0">
                <a:latin typeface="Calibri" panose="020F0502020204030204" pitchFamily="34" charset="0"/>
              </a:rPr>
              <a:t>is</a:t>
            </a:r>
            <a:r>
              <a:rPr lang="en-GB" sz="2300" dirty="0">
                <a:latin typeface="Calibri" panose="020F0502020204030204" pitchFamily="34" charset="0"/>
              </a:rPr>
              <a:t> a movie starring Tom Hanks. </a:t>
            </a:r>
          </a:p>
          <a:p>
            <a:pPr algn="just"/>
            <a:r>
              <a:rPr lang="en-GB" sz="2300" dirty="0">
                <a:latin typeface="Calibri" panose="020F0502020204030204" pitchFamily="34" charset="0"/>
              </a:rPr>
              <a:t>20. Final rule: Remember, only the subject affects the verb! Nothing else matters. </a:t>
            </a:r>
          </a:p>
          <a:p>
            <a:pPr lvl="1" algn="just"/>
            <a:r>
              <a:rPr lang="en-GB" sz="2300" b="1" dirty="0">
                <a:latin typeface="Calibri" panose="020F0502020204030204" pitchFamily="34" charset="0"/>
              </a:rPr>
              <a:t>Jacob</a:t>
            </a:r>
            <a:r>
              <a:rPr lang="en-GB" sz="2300" dirty="0">
                <a:latin typeface="Calibri" panose="020F0502020204030204" pitchFamily="34" charset="0"/>
              </a:rPr>
              <a:t>, who owns sixteen houses, </a:t>
            </a:r>
            <a:r>
              <a:rPr lang="en-GB" sz="2300" i="1" dirty="0">
                <a:latin typeface="Calibri" panose="020F0502020204030204" pitchFamily="34" charset="0"/>
              </a:rPr>
              <a:t>is</a:t>
            </a:r>
            <a:r>
              <a:rPr lang="en-GB" sz="2300" dirty="0">
                <a:latin typeface="Calibri" panose="020F0502020204030204" pitchFamily="34" charset="0"/>
              </a:rPr>
              <a:t> on his way to becoming a billionaire. </a:t>
            </a:r>
          </a:p>
          <a:p>
            <a:endParaRPr lang="en-GB" dirty="0"/>
          </a:p>
        </p:txBody>
      </p:sp>
      <p:sp>
        <p:nvSpPr>
          <p:cNvPr id="4" name="Slide Number Placeholder 3"/>
          <p:cNvSpPr>
            <a:spLocks noGrp="1"/>
          </p:cNvSpPr>
          <p:nvPr>
            <p:ph type="sldNum" sz="quarter" idx="12"/>
          </p:nvPr>
        </p:nvSpPr>
        <p:spPr/>
        <p:txBody>
          <a:bodyPr/>
          <a:lstStyle/>
          <a:p>
            <a:fld id="{8694FB3E-81A1-4E81-9909-668A2A884C57}" type="slidenum">
              <a:rPr lang="en-GB" smtClean="0"/>
              <a:t>11</a:t>
            </a:fld>
            <a:endParaRPr lang="en-GB"/>
          </a:p>
        </p:txBody>
      </p:sp>
    </p:spTree>
    <p:extLst>
      <p:ext uri="{BB962C8B-B14F-4D97-AF65-F5344CB8AC3E}">
        <p14:creationId xmlns:p14="http://schemas.microsoft.com/office/powerpoint/2010/main" val="2624398405"/>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8D4585"/>
      </a:dk2>
      <a:lt2>
        <a:srgbClr val="E7E6E6"/>
      </a:lt2>
      <a:accent1>
        <a:srgbClr val="F35AE6"/>
      </a:accent1>
      <a:accent2>
        <a:srgbClr val="FC5283"/>
      </a:accent2>
      <a:accent3>
        <a:srgbClr val="F67C64"/>
      </a:accent3>
      <a:accent4>
        <a:srgbClr val="F89F65"/>
      </a:accent4>
      <a:accent5>
        <a:srgbClr val="55C6BA"/>
      </a:accent5>
      <a:accent6>
        <a:srgbClr val="84A3FD"/>
      </a:accent6>
      <a:hlink>
        <a:srgbClr val="6ED4F6"/>
      </a:hlink>
      <a:folHlink>
        <a:srgbClr val="9FECF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106000"/>
                <a:satMod val="220000"/>
                <a:lumMod val="140000"/>
              </a:schemeClr>
            </a:gs>
            <a:gs pos="50000">
              <a:schemeClr val="phClr">
                <a:shade val="100000"/>
                <a:hueMod val="100000"/>
                <a:satMod val="110000"/>
                <a:lumMod val="130000"/>
              </a:schemeClr>
            </a:gs>
            <a:gs pos="100000">
              <a:schemeClr val="phClr">
                <a:shade val="69000"/>
                <a:hueMod val="88000"/>
                <a:satMod val="16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7D30EEFE-7128-4DE5-8A0D-8D4EF32CB0A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215</TotalTime>
  <Words>1664</Words>
  <Application>Microsoft Office PowerPoint</Application>
  <PresentationFormat>Widescreen</PresentationFormat>
  <Paragraphs>139</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Trebuchet MS</vt:lpstr>
      <vt:lpstr>Berlin</vt:lpstr>
      <vt:lpstr>Mini lecture series by David C. Williams Lecturer in EAP (English for Academic Purposes)  UWTSD Swansea campus 2020</vt:lpstr>
      <vt:lpstr>What is meant by the term subject-verb agreement?</vt:lpstr>
      <vt:lpstr>SVA errors from international student (written structures) (Sources – SMELTAR essays corpus and 2020 writing corpus) </vt:lpstr>
      <vt:lpstr>SVA errors from international students (Spoken structures) (source: corpus of SKYPE testing errors, DCW 2016)</vt:lpstr>
      <vt:lpstr>SVA – The component parts (Sources – International student writing corpus 2020)</vt:lpstr>
      <vt:lpstr>Rules about SVA: Collective noun + singular or plural verb [Adapted from Alexander, L.G. (1988). Longman English Grammar]</vt:lpstr>
      <vt:lpstr>Rules: Nouns with a plural form but a singular or plural verb</vt:lpstr>
      <vt:lpstr>SVA – Extra rules 1-5 (Source: grammar.yourdictionary.com/sentences/20-rules-of-subject-verb-agreement)</vt:lpstr>
      <vt:lpstr>SVA Extra rules 6 - 10  (Source: grammar.yourdictionary.com/sentences/20-rules-of-subject-verb-agreement)</vt:lpstr>
      <vt:lpstr>SVA – Extra rules 11-15 (Source: grammar.yourdictionary.com/sentences/20-rules-of-subject-verb-agreement)</vt:lpstr>
      <vt:lpstr>SVA – Extra rules 16 – 20 (Source: grammar.yourdictionary.com/sentences/20-rules-of-subject-verb-agreement)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 lecture series by David C. Williams Lecturer in EAP (English for Academic Purposes)  UWTSD Swansea campus 2020</dc:title>
  <dc:creator>David Charles Williams (International Centre)</dc:creator>
  <cp:lastModifiedBy>David Charles Williams (International Centre)</cp:lastModifiedBy>
  <cp:revision>112</cp:revision>
  <dcterms:created xsi:type="dcterms:W3CDTF">2020-02-27T12:21:59Z</dcterms:created>
  <dcterms:modified xsi:type="dcterms:W3CDTF">2020-02-27T22:45:15Z</dcterms:modified>
</cp:coreProperties>
</file>