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4"/>
  </p:sldMasterIdLst>
  <p:notesMasterIdLst>
    <p:notesMasterId r:id="rId32"/>
  </p:notesMasterIdLst>
  <p:sldIdLst>
    <p:sldId id="256" r:id="rId5"/>
    <p:sldId id="259" r:id="rId6"/>
    <p:sldId id="258" r:id="rId7"/>
    <p:sldId id="295" r:id="rId8"/>
    <p:sldId id="277" r:id="rId9"/>
    <p:sldId id="296" r:id="rId10"/>
    <p:sldId id="278" r:id="rId11"/>
    <p:sldId id="289" r:id="rId12"/>
    <p:sldId id="273" r:id="rId13"/>
    <p:sldId id="260" r:id="rId14"/>
    <p:sldId id="261" r:id="rId15"/>
    <p:sldId id="262" r:id="rId16"/>
    <p:sldId id="281" r:id="rId17"/>
    <p:sldId id="264" r:id="rId18"/>
    <p:sldId id="265" r:id="rId19"/>
    <p:sldId id="266" r:id="rId20"/>
    <p:sldId id="282" r:id="rId21"/>
    <p:sldId id="290" r:id="rId22"/>
    <p:sldId id="284" r:id="rId23"/>
    <p:sldId id="275" r:id="rId24"/>
    <p:sldId id="267" r:id="rId25"/>
    <p:sldId id="270" r:id="rId26"/>
    <p:sldId id="272" r:id="rId27"/>
    <p:sldId id="276" r:id="rId28"/>
    <p:sldId id="274" r:id="rId29"/>
    <p:sldId id="288" r:id="rId30"/>
    <p:sldId id="29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DCBF01-913D-45EB-BA3A-700549836450}" v="57" dt="2022-03-06T10:02:49.4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707" autoAdjust="0"/>
    <p:restoredTop sz="94216" autoAdjust="0"/>
  </p:normalViewPr>
  <p:slideViewPr>
    <p:cSldViewPr snapToGrid="0">
      <p:cViewPr varScale="1">
        <p:scale>
          <a:sx n="102" d="100"/>
          <a:sy n="102" d="100"/>
        </p:scale>
        <p:origin x="600"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BD441C9-2F9E-4435-859A-38483FA5B50B}" type="doc">
      <dgm:prSet loTypeId="urn:microsoft.com/office/officeart/2008/layout/RadialCluster" loCatId="cycle" qsTypeId="urn:microsoft.com/office/officeart/2005/8/quickstyle/3d1" qsCatId="3D" csTypeId="urn:microsoft.com/office/officeart/2005/8/colors/accent0_3" csCatId="mainScheme" phldr="1"/>
      <dgm:spPr/>
      <dgm:t>
        <a:bodyPr/>
        <a:lstStyle/>
        <a:p>
          <a:endParaRPr lang="en-GB"/>
        </a:p>
      </dgm:t>
    </dgm:pt>
    <dgm:pt modelId="{D45CAD4E-F39C-4BE3-922E-6350F0979291}">
      <dgm:prSet phldrT="[Text]"/>
      <dgm:spPr>
        <a:solidFill>
          <a:schemeClr val="accent2">
            <a:lumMod val="75000"/>
          </a:schemeClr>
        </a:solidFill>
      </dgm:spPr>
      <dgm:t>
        <a:bodyPr/>
        <a:lstStyle/>
        <a:p>
          <a:r>
            <a:rPr lang="en-US" dirty="0"/>
            <a:t>FUNCTIONS OF COMMUNICATION</a:t>
          </a:r>
          <a:endParaRPr lang="en-GB" dirty="0"/>
        </a:p>
      </dgm:t>
    </dgm:pt>
    <dgm:pt modelId="{0539E6D8-C2F1-42A6-AEB9-937DEAAB71DB}" type="parTrans" cxnId="{A1D6132A-372A-41E6-BF2A-9CF0CA1AF684}">
      <dgm:prSet/>
      <dgm:spPr/>
      <dgm:t>
        <a:bodyPr/>
        <a:lstStyle/>
        <a:p>
          <a:endParaRPr lang="en-GB"/>
        </a:p>
      </dgm:t>
    </dgm:pt>
    <dgm:pt modelId="{740A548E-2DF1-48EF-A657-CA38633A0E92}" type="sibTrans" cxnId="{A1D6132A-372A-41E6-BF2A-9CF0CA1AF684}">
      <dgm:prSet/>
      <dgm:spPr/>
      <dgm:t>
        <a:bodyPr/>
        <a:lstStyle/>
        <a:p>
          <a:endParaRPr lang="en-GB"/>
        </a:p>
      </dgm:t>
    </dgm:pt>
    <dgm:pt modelId="{3941AF23-7C65-4F27-B933-6B7D480B115E}">
      <dgm:prSet phldrT="[Text]"/>
      <dgm:spPr/>
      <dgm:t>
        <a:bodyPr/>
        <a:lstStyle/>
        <a:p>
          <a:r>
            <a:rPr lang="en-US" dirty="0"/>
            <a:t>CONTROL</a:t>
          </a:r>
          <a:endParaRPr lang="en-GB" dirty="0"/>
        </a:p>
      </dgm:t>
    </dgm:pt>
    <dgm:pt modelId="{0772F874-AF54-438B-ABEE-8E95AEB7B298}" type="parTrans" cxnId="{D653A668-B22D-4DF9-BE89-B10AEC0DCE79}">
      <dgm:prSet/>
      <dgm:spPr/>
      <dgm:t>
        <a:bodyPr/>
        <a:lstStyle/>
        <a:p>
          <a:endParaRPr lang="en-GB"/>
        </a:p>
      </dgm:t>
    </dgm:pt>
    <dgm:pt modelId="{8532BC93-C405-41D9-843E-18AA0F59F6FC}" type="sibTrans" cxnId="{D653A668-B22D-4DF9-BE89-B10AEC0DCE79}">
      <dgm:prSet/>
      <dgm:spPr/>
      <dgm:t>
        <a:bodyPr/>
        <a:lstStyle/>
        <a:p>
          <a:endParaRPr lang="en-GB"/>
        </a:p>
      </dgm:t>
    </dgm:pt>
    <dgm:pt modelId="{3CE762BA-E741-49F5-B45B-9752A4FD0B4F}">
      <dgm:prSet phldrT="[Text]"/>
      <dgm:spPr/>
      <dgm:t>
        <a:bodyPr/>
        <a:lstStyle/>
        <a:p>
          <a:r>
            <a:rPr lang="en-US" dirty="0"/>
            <a:t>MOTIVATION</a:t>
          </a:r>
          <a:endParaRPr lang="en-GB" dirty="0"/>
        </a:p>
      </dgm:t>
    </dgm:pt>
    <dgm:pt modelId="{6017C187-8DA1-4A47-8548-6BF2E5592587}" type="parTrans" cxnId="{800CF0FA-6290-4390-A6A9-3FE0FF59819B}">
      <dgm:prSet/>
      <dgm:spPr/>
      <dgm:t>
        <a:bodyPr/>
        <a:lstStyle/>
        <a:p>
          <a:endParaRPr lang="en-GB"/>
        </a:p>
      </dgm:t>
    </dgm:pt>
    <dgm:pt modelId="{738BB2B8-E068-4E83-9F54-3C25176EFE66}" type="sibTrans" cxnId="{800CF0FA-6290-4390-A6A9-3FE0FF59819B}">
      <dgm:prSet/>
      <dgm:spPr/>
      <dgm:t>
        <a:bodyPr/>
        <a:lstStyle/>
        <a:p>
          <a:endParaRPr lang="en-GB"/>
        </a:p>
      </dgm:t>
    </dgm:pt>
    <dgm:pt modelId="{0ED8FB3A-A410-4799-9105-7019EB6198B4}">
      <dgm:prSet phldrT="[Text]"/>
      <dgm:spPr/>
      <dgm:t>
        <a:bodyPr/>
        <a:lstStyle/>
        <a:p>
          <a:r>
            <a:rPr lang="en-US" dirty="0"/>
            <a:t>EMOTIONAL EXPRESSION</a:t>
          </a:r>
          <a:endParaRPr lang="en-GB" dirty="0"/>
        </a:p>
      </dgm:t>
    </dgm:pt>
    <dgm:pt modelId="{DF92BDA0-7C97-4FBD-B6B2-1CF9D959F22B}" type="parTrans" cxnId="{F0ED6640-D191-417B-AAE7-96B050F0878C}">
      <dgm:prSet/>
      <dgm:spPr/>
      <dgm:t>
        <a:bodyPr/>
        <a:lstStyle/>
        <a:p>
          <a:endParaRPr lang="en-GB"/>
        </a:p>
      </dgm:t>
    </dgm:pt>
    <dgm:pt modelId="{1F1D65BA-02AB-4152-8629-D961B9E16D08}" type="sibTrans" cxnId="{F0ED6640-D191-417B-AAE7-96B050F0878C}">
      <dgm:prSet/>
      <dgm:spPr/>
      <dgm:t>
        <a:bodyPr/>
        <a:lstStyle/>
        <a:p>
          <a:endParaRPr lang="en-GB"/>
        </a:p>
      </dgm:t>
    </dgm:pt>
    <dgm:pt modelId="{004ED581-309A-4095-A7E7-A0CFC660140C}">
      <dgm:prSet phldrT="[Text]"/>
      <dgm:spPr/>
      <dgm:t>
        <a:bodyPr/>
        <a:lstStyle/>
        <a:p>
          <a:r>
            <a:rPr lang="en-US" dirty="0"/>
            <a:t>INFORMATION</a:t>
          </a:r>
          <a:endParaRPr lang="en-GB" dirty="0"/>
        </a:p>
      </dgm:t>
    </dgm:pt>
    <dgm:pt modelId="{1FCD4E54-604F-41A2-9C84-FC124EA40BFA}" type="parTrans" cxnId="{715DBF97-FE5E-4EC7-A00D-008C20A22E23}">
      <dgm:prSet/>
      <dgm:spPr/>
      <dgm:t>
        <a:bodyPr/>
        <a:lstStyle/>
        <a:p>
          <a:endParaRPr lang="en-GB"/>
        </a:p>
      </dgm:t>
    </dgm:pt>
    <dgm:pt modelId="{2659ACF1-8620-4901-BFFE-7B739277C451}" type="sibTrans" cxnId="{715DBF97-FE5E-4EC7-A00D-008C20A22E23}">
      <dgm:prSet/>
      <dgm:spPr/>
      <dgm:t>
        <a:bodyPr/>
        <a:lstStyle/>
        <a:p>
          <a:endParaRPr lang="en-GB"/>
        </a:p>
      </dgm:t>
    </dgm:pt>
    <dgm:pt modelId="{766DB3F2-B6C6-4085-A55C-4A71F91897E2}">
      <dgm:prSet/>
      <dgm:spPr/>
    </dgm:pt>
    <dgm:pt modelId="{63E65607-E40C-4179-AD3F-F63EFF35A018}" type="parTrans" cxnId="{8BDE72AB-D1A2-47FF-8606-CA7F200C1B3C}">
      <dgm:prSet/>
      <dgm:spPr/>
      <dgm:t>
        <a:bodyPr/>
        <a:lstStyle/>
        <a:p>
          <a:endParaRPr lang="en-GB"/>
        </a:p>
      </dgm:t>
    </dgm:pt>
    <dgm:pt modelId="{34540F3A-444D-436D-96AD-E5F5036BB050}" type="sibTrans" cxnId="{8BDE72AB-D1A2-47FF-8606-CA7F200C1B3C}">
      <dgm:prSet/>
      <dgm:spPr/>
      <dgm:t>
        <a:bodyPr/>
        <a:lstStyle/>
        <a:p>
          <a:endParaRPr lang="en-GB"/>
        </a:p>
      </dgm:t>
    </dgm:pt>
    <dgm:pt modelId="{AAF31144-4A90-4D6C-A2A0-D854FBF5B4CB}" type="pres">
      <dgm:prSet presAssocID="{5BD441C9-2F9E-4435-859A-38483FA5B50B}" presName="Name0" presStyleCnt="0">
        <dgm:presLayoutVars>
          <dgm:chMax val="1"/>
          <dgm:chPref val="1"/>
          <dgm:dir/>
          <dgm:animOne val="branch"/>
          <dgm:animLvl val="lvl"/>
        </dgm:presLayoutVars>
      </dgm:prSet>
      <dgm:spPr/>
    </dgm:pt>
    <dgm:pt modelId="{43DF5DCC-16CC-479E-8675-B13E5B18F6EA}" type="pres">
      <dgm:prSet presAssocID="{D45CAD4E-F39C-4BE3-922E-6350F0979291}" presName="singleCycle" presStyleCnt="0"/>
      <dgm:spPr/>
    </dgm:pt>
    <dgm:pt modelId="{4E9F20CB-7089-44FE-A172-D0BA4A08168D}" type="pres">
      <dgm:prSet presAssocID="{D45CAD4E-F39C-4BE3-922E-6350F0979291}" presName="singleCenter" presStyleLbl="node1" presStyleIdx="0" presStyleCnt="5">
        <dgm:presLayoutVars>
          <dgm:chMax val="7"/>
          <dgm:chPref val="7"/>
        </dgm:presLayoutVars>
      </dgm:prSet>
      <dgm:spPr/>
    </dgm:pt>
    <dgm:pt modelId="{69B85CA0-E967-49BB-A49C-9710EB55C0A5}" type="pres">
      <dgm:prSet presAssocID="{0772F874-AF54-438B-ABEE-8E95AEB7B298}" presName="Name56" presStyleLbl="parChTrans1D2" presStyleIdx="0" presStyleCnt="4"/>
      <dgm:spPr/>
    </dgm:pt>
    <dgm:pt modelId="{6F472B32-3D58-4E55-93EE-A37FCABFF725}" type="pres">
      <dgm:prSet presAssocID="{3941AF23-7C65-4F27-B933-6B7D480B115E}" presName="text0" presStyleLbl="node1" presStyleIdx="1" presStyleCnt="5">
        <dgm:presLayoutVars>
          <dgm:bulletEnabled val="1"/>
        </dgm:presLayoutVars>
      </dgm:prSet>
      <dgm:spPr/>
    </dgm:pt>
    <dgm:pt modelId="{1437CFC7-F1B2-4EC3-AF9D-3CA69992450E}" type="pres">
      <dgm:prSet presAssocID="{6017C187-8DA1-4A47-8548-6BF2E5592587}" presName="Name56" presStyleLbl="parChTrans1D2" presStyleIdx="1" presStyleCnt="4"/>
      <dgm:spPr/>
    </dgm:pt>
    <dgm:pt modelId="{DC6A97A5-942F-45A7-B638-4E0B0E6999A1}" type="pres">
      <dgm:prSet presAssocID="{3CE762BA-E741-49F5-B45B-9752A4FD0B4F}" presName="text0" presStyleLbl="node1" presStyleIdx="2" presStyleCnt="5">
        <dgm:presLayoutVars>
          <dgm:bulletEnabled val="1"/>
        </dgm:presLayoutVars>
      </dgm:prSet>
      <dgm:spPr/>
    </dgm:pt>
    <dgm:pt modelId="{7CA98BAC-C0A1-4508-99F0-EDB2E0C23292}" type="pres">
      <dgm:prSet presAssocID="{DF92BDA0-7C97-4FBD-B6B2-1CF9D959F22B}" presName="Name56" presStyleLbl="parChTrans1D2" presStyleIdx="2" presStyleCnt="4"/>
      <dgm:spPr/>
    </dgm:pt>
    <dgm:pt modelId="{672D85E7-6F9E-4774-B153-463C7400E937}" type="pres">
      <dgm:prSet presAssocID="{0ED8FB3A-A410-4799-9105-7019EB6198B4}" presName="text0" presStyleLbl="node1" presStyleIdx="3" presStyleCnt="5">
        <dgm:presLayoutVars>
          <dgm:bulletEnabled val="1"/>
        </dgm:presLayoutVars>
      </dgm:prSet>
      <dgm:spPr/>
    </dgm:pt>
    <dgm:pt modelId="{1B568486-D4F1-4013-AC39-C74062C77E14}" type="pres">
      <dgm:prSet presAssocID="{1FCD4E54-604F-41A2-9C84-FC124EA40BFA}" presName="Name56" presStyleLbl="parChTrans1D2" presStyleIdx="3" presStyleCnt="4"/>
      <dgm:spPr/>
    </dgm:pt>
    <dgm:pt modelId="{D5C828E2-0461-44CD-916A-AB1DD6DDE47C}" type="pres">
      <dgm:prSet presAssocID="{004ED581-309A-4095-A7E7-A0CFC660140C}" presName="text0" presStyleLbl="node1" presStyleIdx="4" presStyleCnt="5">
        <dgm:presLayoutVars>
          <dgm:bulletEnabled val="1"/>
        </dgm:presLayoutVars>
      </dgm:prSet>
      <dgm:spPr/>
    </dgm:pt>
  </dgm:ptLst>
  <dgm:cxnLst>
    <dgm:cxn modelId="{6A9A5810-392B-43B4-94B4-F7AF31D93298}" type="presOf" srcId="{D45CAD4E-F39C-4BE3-922E-6350F0979291}" destId="{4E9F20CB-7089-44FE-A172-D0BA4A08168D}" srcOrd="0" destOrd="0" presId="urn:microsoft.com/office/officeart/2008/layout/RadialCluster"/>
    <dgm:cxn modelId="{A1D6132A-372A-41E6-BF2A-9CF0CA1AF684}" srcId="{5BD441C9-2F9E-4435-859A-38483FA5B50B}" destId="{D45CAD4E-F39C-4BE3-922E-6350F0979291}" srcOrd="0" destOrd="0" parTransId="{0539E6D8-C2F1-42A6-AEB9-937DEAAB71DB}" sibTransId="{740A548E-2DF1-48EF-A657-CA38633A0E92}"/>
    <dgm:cxn modelId="{F0ED6640-D191-417B-AAE7-96B050F0878C}" srcId="{D45CAD4E-F39C-4BE3-922E-6350F0979291}" destId="{0ED8FB3A-A410-4799-9105-7019EB6198B4}" srcOrd="2" destOrd="0" parTransId="{DF92BDA0-7C97-4FBD-B6B2-1CF9D959F22B}" sibTransId="{1F1D65BA-02AB-4152-8629-D961B9E16D08}"/>
    <dgm:cxn modelId="{F0AE0563-17A1-43BD-B1E6-153B2AD5AD8C}" type="presOf" srcId="{3CE762BA-E741-49F5-B45B-9752A4FD0B4F}" destId="{DC6A97A5-942F-45A7-B638-4E0B0E6999A1}" srcOrd="0" destOrd="0" presId="urn:microsoft.com/office/officeart/2008/layout/RadialCluster"/>
    <dgm:cxn modelId="{D653A668-B22D-4DF9-BE89-B10AEC0DCE79}" srcId="{D45CAD4E-F39C-4BE3-922E-6350F0979291}" destId="{3941AF23-7C65-4F27-B933-6B7D480B115E}" srcOrd="0" destOrd="0" parTransId="{0772F874-AF54-438B-ABEE-8E95AEB7B298}" sibTransId="{8532BC93-C405-41D9-843E-18AA0F59F6FC}"/>
    <dgm:cxn modelId="{5C82287F-F67C-405A-A81F-16B10E9D368F}" type="presOf" srcId="{5BD441C9-2F9E-4435-859A-38483FA5B50B}" destId="{AAF31144-4A90-4D6C-A2A0-D854FBF5B4CB}" srcOrd="0" destOrd="0" presId="urn:microsoft.com/office/officeart/2008/layout/RadialCluster"/>
    <dgm:cxn modelId="{5D461689-D1AA-41AF-BBAF-8CA6B599A27F}" type="presOf" srcId="{3941AF23-7C65-4F27-B933-6B7D480B115E}" destId="{6F472B32-3D58-4E55-93EE-A37FCABFF725}" srcOrd="0" destOrd="0" presId="urn:microsoft.com/office/officeart/2008/layout/RadialCluster"/>
    <dgm:cxn modelId="{F7E3CD8E-F799-4779-AA42-4B27B48189AB}" type="presOf" srcId="{004ED581-309A-4095-A7E7-A0CFC660140C}" destId="{D5C828E2-0461-44CD-916A-AB1DD6DDE47C}" srcOrd="0" destOrd="0" presId="urn:microsoft.com/office/officeart/2008/layout/RadialCluster"/>
    <dgm:cxn modelId="{715DBF97-FE5E-4EC7-A00D-008C20A22E23}" srcId="{D45CAD4E-F39C-4BE3-922E-6350F0979291}" destId="{004ED581-309A-4095-A7E7-A0CFC660140C}" srcOrd="3" destOrd="0" parTransId="{1FCD4E54-604F-41A2-9C84-FC124EA40BFA}" sibTransId="{2659ACF1-8620-4901-BFFE-7B739277C451}"/>
    <dgm:cxn modelId="{9EF499A2-5FB5-4049-9E9E-7C63CA816FDE}" type="presOf" srcId="{0772F874-AF54-438B-ABEE-8E95AEB7B298}" destId="{69B85CA0-E967-49BB-A49C-9710EB55C0A5}" srcOrd="0" destOrd="0" presId="urn:microsoft.com/office/officeart/2008/layout/RadialCluster"/>
    <dgm:cxn modelId="{8BDE72AB-D1A2-47FF-8606-CA7F200C1B3C}" srcId="{5BD441C9-2F9E-4435-859A-38483FA5B50B}" destId="{766DB3F2-B6C6-4085-A55C-4A71F91897E2}" srcOrd="1" destOrd="0" parTransId="{63E65607-E40C-4179-AD3F-F63EFF35A018}" sibTransId="{34540F3A-444D-436D-96AD-E5F5036BB050}"/>
    <dgm:cxn modelId="{1CC86DAD-65DE-475C-BE1A-4275DC30E4FA}" type="presOf" srcId="{6017C187-8DA1-4A47-8548-6BF2E5592587}" destId="{1437CFC7-F1B2-4EC3-AF9D-3CA69992450E}" srcOrd="0" destOrd="0" presId="urn:microsoft.com/office/officeart/2008/layout/RadialCluster"/>
    <dgm:cxn modelId="{4352A8BB-16B3-4803-95A9-05E53400BFFC}" type="presOf" srcId="{1FCD4E54-604F-41A2-9C84-FC124EA40BFA}" destId="{1B568486-D4F1-4013-AC39-C74062C77E14}" srcOrd="0" destOrd="0" presId="urn:microsoft.com/office/officeart/2008/layout/RadialCluster"/>
    <dgm:cxn modelId="{7BB75DEE-2F82-4FB0-8B7D-013D4C4A239D}" type="presOf" srcId="{0ED8FB3A-A410-4799-9105-7019EB6198B4}" destId="{672D85E7-6F9E-4774-B153-463C7400E937}" srcOrd="0" destOrd="0" presId="urn:microsoft.com/office/officeart/2008/layout/RadialCluster"/>
    <dgm:cxn modelId="{B163DCF0-3FDB-4BAD-99FE-2262A67F40BA}" type="presOf" srcId="{DF92BDA0-7C97-4FBD-B6B2-1CF9D959F22B}" destId="{7CA98BAC-C0A1-4508-99F0-EDB2E0C23292}" srcOrd="0" destOrd="0" presId="urn:microsoft.com/office/officeart/2008/layout/RadialCluster"/>
    <dgm:cxn modelId="{800CF0FA-6290-4390-A6A9-3FE0FF59819B}" srcId="{D45CAD4E-F39C-4BE3-922E-6350F0979291}" destId="{3CE762BA-E741-49F5-B45B-9752A4FD0B4F}" srcOrd="1" destOrd="0" parTransId="{6017C187-8DA1-4A47-8548-6BF2E5592587}" sibTransId="{738BB2B8-E068-4E83-9F54-3C25176EFE66}"/>
    <dgm:cxn modelId="{D236D831-41AF-4DE9-8C40-27E286A3FA03}" type="presParOf" srcId="{AAF31144-4A90-4D6C-A2A0-D854FBF5B4CB}" destId="{43DF5DCC-16CC-479E-8675-B13E5B18F6EA}" srcOrd="0" destOrd="0" presId="urn:microsoft.com/office/officeart/2008/layout/RadialCluster"/>
    <dgm:cxn modelId="{1B3B5F6E-6E86-47E0-A995-C39EA71E2636}" type="presParOf" srcId="{43DF5DCC-16CC-479E-8675-B13E5B18F6EA}" destId="{4E9F20CB-7089-44FE-A172-D0BA4A08168D}" srcOrd="0" destOrd="0" presId="urn:microsoft.com/office/officeart/2008/layout/RadialCluster"/>
    <dgm:cxn modelId="{0E8F2CAE-E638-46B4-AE2D-6BCD03693CCB}" type="presParOf" srcId="{43DF5DCC-16CC-479E-8675-B13E5B18F6EA}" destId="{69B85CA0-E967-49BB-A49C-9710EB55C0A5}" srcOrd="1" destOrd="0" presId="urn:microsoft.com/office/officeart/2008/layout/RadialCluster"/>
    <dgm:cxn modelId="{BCE88E34-362D-4C45-A8AD-BF28D6B0BCB2}" type="presParOf" srcId="{43DF5DCC-16CC-479E-8675-B13E5B18F6EA}" destId="{6F472B32-3D58-4E55-93EE-A37FCABFF725}" srcOrd="2" destOrd="0" presId="urn:microsoft.com/office/officeart/2008/layout/RadialCluster"/>
    <dgm:cxn modelId="{DA1DFC8C-C7D0-42FB-90F8-3A979EB6E3FA}" type="presParOf" srcId="{43DF5DCC-16CC-479E-8675-B13E5B18F6EA}" destId="{1437CFC7-F1B2-4EC3-AF9D-3CA69992450E}" srcOrd="3" destOrd="0" presId="urn:microsoft.com/office/officeart/2008/layout/RadialCluster"/>
    <dgm:cxn modelId="{968FFA1B-D306-41CE-B475-8190D25F190E}" type="presParOf" srcId="{43DF5DCC-16CC-479E-8675-B13E5B18F6EA}" destId="{DC6A97A5-942F-45A7-B638-4E0B0E6999A1}" srcOrd="4" destOrd="0" presId="urn:microsoft.com/office/officeart/2008/layout/RadialCluster"/>
    <dgm:cxn modelId="{15FAD9A2-5D71-44D2-BF56-093E23B40604}" type="presParOf" srcId="{43DF5DCC-16CC-479E-8675-B13E5B18F6EA}" destId="{7CA98BAC-C0A1-4508-99F0-EDB2E0C23292}" srcOrd="5" destOrd="0" presId="urn:microsoft.com/office/officeart/2008/layout/RadialCluster"/>
    <dgm:cxn modelId="{43B252AA-A2F3-47F8-B180-7C060AC60128}" type="presParOf" srcId="{43DF5DCC-16CC-479E-8675-B13E5B18F6EA}" destId="{672D85E7-6F9E-4774-B153-463C7400E937}" srcOrd="6" destOrd="0" presId="urn:microsoft.com/office/officeart/2008/layout/RadialCluster"/>
    <dgm:cxn modelId="{6D66272C-07E8-40EC-B095-9D6A89D496B6}" type="presParOf" srcId="{43DF5DCC-16CC-479E-8675-B13E5B18F6EA}" destId="{1B568486-D4F1-4013-AC39-C74062C77E14}" srcOrd="7" destOrd="0" presId="urn:microsoft.com/office/officeart/2008/layout/RadialCluster"/>
    <dgm:cxn modelId="{2489FE5F-3515-475C-B4F2-70C035187870}" type="presParOf" srcId="{43DF5DCC-16CC-479E-8675-B13E5B18F6EA}" destId="{D5C828E2-0461-44CD-916A-AB1DD6DDE47C}" srcOrd="8"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BB0286-9AFE-4D1A-9449-9B935742DF27}"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C97B5425-0972-4FC0-9530-C139B00B444B}">
      <dgm:prSet/>
      <dgm:spPr/>
      <dgm:t>
        <a:bodyPr/>
        <a:lstStyle/>
        <a:p>
          <a:r>
            <a:rPr lang="en-US" b="1" dirty="0">
              <a:effectLst>
                <a:glow rad="228600">
                  <a:schemeClr val="accent2">
                    <a:satMod val="175000"/>
                    <a:alpha val="40000"/>
                  </a:schemeClr>
                </a:glow>
              </a:effectLst>
              <a:latin typeface="Arial" panose="020B0604020202020204" pitchFamily="34" charset="0"/>
              <a:cs typeface="Arial" panose="020B0604020202020204" pitchFamily="34" charset="0"/>
            </a:rPr>
            <a:t>'Channels of Communication' are the processes by which group members transmit data and collaborate activities.</a:t>
          </a:r>
          <a:endParaRPr lang="en-GB" b="1" dirty="0">
            <a:effectLst>
              <a:glow rad="228600">
                <a:schemeClr val="accent2">
                  <a:satMod val="175000"/>
                  <a:alpha val="40000"/>
                </a:schemeClr>
              </a:glow>
            </a:effectLst>
            <a:latin typeface="Arial" panose="020B0604020202020204" pitchFamily="34" charset="0"/>
            <a:cs typeface="Arial" panose="020B0604020202020204" pitchFamily="34" charset="0"/>
          </a:endParaRPr>
        </a:p>
      </dgm:t>
    </dgm:pt>
    <dgm:pt modelId="{69726546-8CAC-46CB-9852-63FAA2AFE940}" type="parTrans" cxnId="{4579C8BD-FE40-4627-BE1B-7D80C1C59313}">
      <dgm:prSet/>
      <dgm:spPr/>
      <dgm:t>
        <a:bodyPr/>
        <a:lstStyle/>
        <a:p>
          <a:endParaRPr lang="en-GB"/>
        </a:p>
      </dgm:t>
    </dgm:pt>
    <dgm:pt modelId="{095F8723-E60F-4D76-9685-5920EF2881F2}" type="sibTrans" cxnId="{4579C8BD-FE40-4627-BE1B-7D80C1C59313}">
      <dgm:prSet/>
      <dgm:spPr/>
      <dgm:t>
        <a:bodyPr/>
        <a:lstStyle/>
        <a:p>
          <a:endParaRPr lang="en-GB"/>
        </a:p>
      </dgm:t>
    </dgm:pt>
    <dgm:pt modelId="{D6A4DCCB-82BB-4100-B079-277DE5A57C9A}">
      <dgm:prSet/>
      <dgm:spPr/>
      <dgm:t>
        <a:bodyPr/>
        <a:lstStyle/>
        <a:p>
          <a:r>
            <a:rPr lang="en-US" b="1" dirty="0">
              <a:effectLst>
                <a:glow rad="139700">
                  <a:schemeClr val="accent3">
                    <a:satMod val="175000"/>
                    <a:alpha val="40000"/>
                  </a:schemeClr>
                </a:glow>
              </a:effectLst>
              <a:latin typeface="Arial" panose="020B0604020202020204" pitchFamily="34" charset="0"/>
              <a:cs typeface="Arial" panose="020B0604020202020204" pitchFamily="34" charset="0"/>
            </a:rPr>
            <a:t>In business, there are minimum 6 ways of communicating; formal, informal, unofficial, interactive, face-to-face or written.</a:t>
          </a:r>
          <a:endParaRPr lang="en-GB" b="1" dirty="0">
            <a:effectLst>
              <a:glow rad="139700">
                <a:schemeClr val="accent3">
                  <a:satMod val="175000"/>
                  <a:alpha val="40000"/>
                </a:schemeClr>
              </a:glow>
            </a:effectLst>
            <a:latin typeface="Arial" panose="020B0604020202020204" pitchFamily="34" charset="0"/>
            <a:cs typeface="Arial" panose="020B0604020202020204" pitchFamily="34" charset="0"/>
          </a:endParaRPr>
        </a:p>
      </dgm:t>
    </dgm:pt>
    <dgm:pt modelId="{B06C6628-1BD5-4BA9-819E-4F79DFD3A381}" type="parTrans" cxnId="{A40B320C-AE95-4BF1-98D4-F04163538496}">
      <dgm:prSet/>
      <dgm:spPr/>
      <dgm:t>
        <a:bodyPr/>
        <a:lstStyle/>
        <a:p>
          <a:endParaRPr lang="en-GB"/>
        </a:p>
      </dgm:t>
    </dgm:pt>
    <dgm:pt modelId="{991D579D-BBE4-458A-891D-77AEE1DC00B3}" type="sibTrans" cxnId="{A40B320C-AE95-4BF1-98D4-F04163538496}">
      <dgm:prSet/>
      <dgm:spPr/>
      <dgm:t>
        <a:bodyPr/>
        <a:lstStyle/>
        <a:p>
          <a:endParaRPr lang="en-GB"/>
        </a:p>
      </dgm:t>
    </dgm:pt>
    <dgm:pt modelId="{C161E518-7D2A-449F-A407-66E3C055B651}" type="pres">
      <dgm:prSet presAssocID="{BDBB0286-9AFE-4D1A-9449-9B935742DF27}" presName="outerComposite" presStyleCnt="0">
        <dgm:presLayoutVars>
          <dgm:chMax val="5"/>
          <dgm:dir/>
          <dgm:resizeHandles val="exact"/>
        </dgm:presLayoutVars>
      </dgm:prSet>
      <dgm:spPr/>
    </dgm:pt>
    <dgm:pt modelId="{7E354599-20A2-4A8A-BC54-D75AD401481A}" type="pres">
      <dgm:prSet presAssocID="{BDBB0286-9AFE-4D1A-9449-9B935742DF27}" presName="dummyMaxCanvas" presStyleCnt="0">
        <dgm:presLayoutVars/>
      </dgm:prSet>
      <dgm:spPr/>
    </dgm:pt>
    <dgm:pt modelId="{2952BD02-668E-4B11-A201-F80FB9E95407}" type="pres">
      <dgm:prSet presAssocID="{BDBB0286-9AFE-4D1A-9449-9B935742DF27}" presName="TwoNodes_1" presStyleLbl="node1" presStyleIdx="0" presStyleCnt="2">
        <dgm:presLayoutVars>
          <dgm:bulletEnabled val="1"/>
        </dgm:presLayoutVars>
      </dgm:prSet>
      <dgm:spPr/>
    </dgm:pt>
    <dgm:pt modelId="{94E3D016-C74F-4E72-9CF9-2BDFB2983978}" type="pres">
      <dgm:prSet presAssocID="{BDBB0286-9AFE-4D1A-9449-9B935742DF27}" presName="TwoNodes_2" presStyleLbl="node1" presStyleIdx="1" presStyleCnt="2">
        <dgm:presLayoutVars>
          <dgm:bulletEnabled val="1"/>
        </dgm:presLayoutVars>
      </dgm:prSet>
      <dgm:spPr/>
    </dgm:pt>
    <dgm:pt modelId="{5CACE03F-7E6D-4A96-A564-98ACD0CF130B}" type="pres">
      <dgm:prSet presAssocID="{BDBB0286-9AFE-4D1A-9449-9B935742DF27}" presName="TwoConn_1-2" presStyleLbl="fgAccFollowNode1" presStyleIdx="0" presStyleCnt="1">
        <dgm:presLayoutVars>
          <dgm:bulletEnabled val="1"/>
        </dgm:presLayoutVars>
      </dgm:prSet>
      <dgm:spPr/>
    </dgm:pt>
    <dgm:pt modelId="{63DF45A8-E859-46AC-91C1-ED54F07DF053}" type="pres">
      <dgm:prSet presAssocID="{BDBB0286-9AFE-4D1A-9449-9B935742DF27}" presName="TwoNodes_1_text" presStyleLbl="node1" presStyleIdx="1" presStyleCnt="2">
        <dgm:presLayoutVars>
          <dgm:bulletEnabled val="1"/>
        </dgm:presLayoutVars>
      </dgm:prSet>
      <dgm:spPr/>
    </dgm:pt>
    <dgm:pt modelId="{7966F82F-6463-4812-BF2F-5A928655AB8E}" type="pres">
      <dgm:prSet presAssocID="{BDBB0286-9AFE-4D1A-9449-9B935742DF27}" presName="TwoNodes_2_text" presStyleLbl="node1" presStyleIdx="1" presStyleCnt="2">
        <dgm:presLayoutVars>
          <dgm:bulletEnabled val="1"/>
        </dgm:presLayoutVars>
      </dgm:prSet>
      <dgm:spPr/>
    </dgm:pt>
  </dgm:ptLst>
  <dgm:cxnLst>
    <dgm:cxn modelId="{B7B40509-CE72-400F-B94F-17756D8C4FC9}" type="presOf" srcId="{095F8723-E60F-4D76-9685-5920EF2881F2}" destId="{5CACE03F-7E6D-4A96-A564-98ACD0CF130B}" srcOrd="0" destOrd="0" presId="urn:microsoft.com/office/officeart/2005/8/layout/vProcess5"/>
    <dgm:cxn modelId="{A40B320C-AE95-4BF1-98D4-F04163538496}" srcId="{BDBB0286-9AFE-4D1A-9449-9B935742DF27}" destId="{D6A4DCCB-82BB-4100-B079-277DE5A57C9A}" srcOrd="1" destOrd="0" parTransId="{B06C6628-1BD5-4BA9-819E-4F79DFD3A381}" sibTransId="{991D579D-BBE4-458A-891D-77AEE1DC00B3}"/>
    <dgm:cxn modelId="{A5BB4116-E170-4D93-B34A-CD767726B8DE}" type="presOf" srcId="{C97B5425-0972-4FC0-9530-C139B00B444B}" destId="{63DF45A8-E859-46AC-91C1-ED54F07DF053}" srcOrd="1" destOrd="0" presId="urn:microsoft.com/office/officeart/2005/8/layout/vProcess5"/>
    <dgm:cxn modelId="{C1CB015B-108D-45E8-BDA2-448D92E78A80}" type="presOf" srcId="{D6A4DCCB-82BB-4100-B079-277DE5A57C9A}" destId="{94E3D016-C74F-4E72-9CF9-2BDFB2983978}" srcOrd="0" destOrd="0" presId="urn:microsoft.com/office/officeart/2005/8/layout/vProcess5"/>
    <dgm:cxn modelId="{C715F75D-DFE8-49EE-8C4C-A79C9C07AA11}" type="presOf" srcId="{C97B5425-0972-4FC0-9530-C139B00B444B}" destId="{2952BD02-668E-4B11-A201-F80FB9E95407}" srcOrd="0" destOrd="0" presId="urn:microsoft.com/office/officeart/2005/8/layout/vProcess5"/>
    <dgm:cxn modelId="{4579C8BD-FE40-4627-BE1B-7D80C1C59313}" srcId="{BDBB0286-9AFE-4D1A-9449-9B935742DF27}" destId="{C97B5425-0972-4FC0-9530-C139B00B444B}" srcOrd="0" destOrd="0" parTransId="{69726546-8CAC-46CB-9852-63FAA2AFE940}" sibTransId="{095F8723-E60F-4D76-9685-5920EF2881F2}"/>
    <dgm:cxn modelId="{F0D8E0C6-CD9A-477C-BDCB-C2BC5873E614}" type="presOf" srcId="{D6A4DCCB-82BB-4100-B079-277DE5A57C9A}" destId="{7966F82F-6463-4812-BF2F-5A928655AB8E}" srcOrd="1" destOrd="0" presId="urn:microsoft.com/office/officeart/2005/8/layout/vProcess5"/>
    <dgm:cxn modelId="{A3AE12F1-FBD8-45DF-B09D-9065E2D8E84F}" type="presOf" srcId="{BDBB0286-9AFE-4D1A-9449-9B935742DF27}" destId="{C161E518-7D2A-449F-A407-66E3C055B651}" srcOrd="0" destOrd="0" presId="urn:microsoft.com/office/officeart/2005/8/layout/vProcess5"/>
    <dgm:cxn modelId="{F96CCD3B-4447-4011-85E3-A3CF882035F4}" type="presParOf" srcId="{C161E518-7D2A-449F-A407-66E3C055B651}" destId="{7E354599-20A2-4A8A-BC54-D75AD401481A}" srcOrd="0" destOrd="0" presId="urn:microsoft.com/office/officeart/2005/8/layout/vProcess5"/>
    <dgm:cxn modelId="{B4643026-1151-43BC-A01D-B7BBCBB8BDC1}" type="presParOf" srcId="{C161E518-7D2A-449F-A407-66E3C055B651}" destId="{2952BD02-668E-4B11-A201-F80FB9E95407}" srcOrd="1" destOrd="0" presId="urn:microsoft.com/office/officeart/2005/8/layout/vProcess5"/>
    <dgm:cxn modelId="{B50D1527-4B62-41F8-9F78-9875E9787FEF}" type="presParOf" srcId="{C161E518-7D2A-449F-A407-66E3C055B651}" destId="{94E3D016-C74F-4E72-9CF9-2BDFB2983978}" srcOrd="2" destOrd="0" presId="urn:microsoft.com/office/officeart/2005/8/layout/vProcess5"/>
    <dgm:cxn modelId="{26F94F7F-2C83-4627-B1F8-EA9E7198B487}" type="presParOf" srcId="{C161E518-7D2A-449F-A407-66E3C055B651}" destId="{5CACE03F-7E6D-4A96-A564-98ACD0CF130B}" srcOrd="3" destOrd="0" presId="urn:microsoft.com/office/officeart/2005/8/layout/vProcess5"/>
    <dgm:cxn modelId="{CE9B4A53-FA6C-4847-8F30-4D3286D7BA72}" type="presParOf" srcId="{C161E518-7D2A-449F-A407-66E3C055B651}" destId="{63DF45A8-E859-46AC-91C1-ED54F07DF053}" srcOrd="4" destOrd="0" presId="urn:microsoft.com/office/officeart/2005/8/layout/vProcess5"/>
    <dgm:cxn modelId="{5BB018F4-75E6-440A-8389-47C6B9B5BECD}" type="presParOf" srcId="{C161E518-7D2A-449F-A407-66E3C055B651}" destId="{7966F82F-6463-4812-BF2F-5A928655AB8E}"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8AFE6E0-EED9-4037-A5BC-610CD058F80E}" type="doc">
      <dgm:prSet loTypeId="urn:microsoft.com/office/officeart/2005/8/layout/process1" loCatId="process" qsTypeId="urn:microsoft.com/office/officeart/2005/8/quickstyle/simple1" qsCatId="simple" csTypeId="urn:microsoft.com/office/officeart/2005/8/colors/accent1_2" csCatId="accent1" phldr="1"/>
      <dgm:spPr/>
    </dgm:pt>
    <dgm:pt modelId="{1694ABD8-817D-47CF-AFA7-0906F2120A2A}">
      <dgm:prSet phldrT="[Text]"/>
      <dgm:spPr/>
      <dgm:t>
        <a:bodyPr/>
        <a:lstStyle/>
        <a:p>
          <a:r>
            <a:rPr lang="en-US" dirty="0"/>
            <a:t>INFORMATION SOURCE</a:t>
          </a:r>
          <a:endParaRPr lang="en-GB" dirty="0"/>
        </a:p>
      </dgm:t>
    </dgm:pt>
    <dgm:pt modelId="{B3FB278F-EFA7-41B1-95EA-643FFB1032AB}" type="parTrans" cxnId="{D877C13F-4DD4-4D2C-B061-115EA40372C8}">
      <dgm:prSet/>
      <dgm:spPr/>
      <dgm:t>
        <a:bodyPr/>
        <a:lstStyle/>
        <a:p>
          <a:endParaRPr lang="en-GB"/>
        </a:p>
      </dgm:t>
    </dgm:pt>
    <dgm:pt modelId="{32DE68B8-3757-4C7F-93EC-DFF597C9FC29}" type="sibTrans" cxnId="{D877C13F-4DD4-4D2C-B061-115EA40372C8}">
      <dgm:prSet/>
      <dgm:spPr/>
      <dgm:t>
        <a:bodyPr/>
        <a:lstStyle/>
        <a:p>
          <a:endParaRPr lang="en-GB"/>
        </a:p>
      </dgm:t>
    </dgm:pt>
    <dgm:pt modelId="{D60E727D-337C-4F19-BA40-D4DF073C9BDB}">
      <dgm:prSet phldrT="[Text]"/>
      <dgm:spPr/>
      <dgm:t>
        <a:bodyPr/>
        <a:lstStyle/>
        <a:p>
          <a:r>
            <a:rPr lang="en-US" dirty="0"/>
            <a:t>TRANSMITTER</a:t>
          </a:r>
          <a:endParaRPr lang="en-GB" dirty="0"/>
        </a:p>
      </dgm:t>
    </dgm:pt>
    <dgm:pt modelId="{41EE8C7A-B9AB-40CD-B976-7AC1C68B81C9}" type="parTrans" cxnId="{0FA30A54-6DA2-48F8-A92B-1DEC0F6AE1D3}">
      <dgm:prSet/>
      <dgm:spPr/>
      <dgm:t>
        <a:bodyPr/>
        <a:lstStyle/>
        <a:p>
          <a:endParaRPr lang="en-GB"/>
        </a:p>
      </dgm:t>
    </dgm:pt>
    <dgm:pt modelId="{EE59215A-87BD-4639-89B1-3AF35B8A5C09}" type="sibTrans" cxnId="{0FA30A54-6DA2-48F8-A92B-1DEC0F6AE1D3}">
      <dgm:prSet/>
      <dgm:spPr/>
      <dgm:t>
        <a:bodyPr/>
        <a:lstStyle/>
        <a:p>
          <a:endParaRPr lang="en-GB"/>
        </a:p>
      </dgm:t>
    </dgm:pt>
    <dgm:pt modelId="{45463B4E-B01E-4B7F-BD53-A7CA276F841D}">
      <dgm:prSet phldrT="[Text]"/>
      <dgm:spPr/>
      <dgm:t>
        <a:bodyPr/>
        <a:lstStyle/>
        <a:p>
          <a:r>
            <a:rPr lang="en-US" dirty="0"/>
            <a:t>CHANNEL</a:t>
          </a:r>
          <a:endParaRPr lang="en-GB" dirty="0"/>
        </a:p>
      </dgm:t>
    </dgm:pt>
    <dgm:pt modelId="{D6780CB7-4313-4442-ADA1-B93FE361ADC6}" type="parTrans" cxnId="{D60FC4BD-27A6-4170-982F-3D2052B7F555}">
      <dgm:prSet/>
      <dgm:spPr/>
      <dgm:t>
        <a:bodyPr/>
        <a:lstStyle/>
        <a:p>
          <a:endParaRPr lang="en-GB"/>
        </a:p>
      </dgm:t>
    </dgm:pt>
    <dgm:pt modelId="{D133F541-66D5-470C-AA26-333006F95F70}" type="sibTrans" cxnId="{D60FC4BD-27A6-4170-982F-3D2052B7F555}">
      <dgm:prSet/>
      <dgm:spPr/>
      <dgm:t>
        <a:bodyPr/>
        <a:lstStyle/>
        <a:p>
          <a:endParaRPr lang="en-GB"/>
        </a:p>
      </dgm:t>
    </dgm:pt>
    <dgm:pt modelId="{D7187904-3C90-4BBC-923B-57D478072CA8}">
      <dgm:prSet phldrT="[Text]"/>
      <dgm:spPr/>
      <dgm:t>
        <a:bodyPr/>
        <a:lstStyle/>
        <a:p>
          <a:r>
            <a:rPr lang="en-US" dirty="0"/>
            <a:t>RECEIVER</a:t>
          </a:r>
          <a:endParaRPr lang="en-GB" dirty="0"/>
        </a:p>
      </dgm:t>
    </dgm:pt>
    <dgm:pt modelId="{6A655520-0A7E-43AC-BC71-4083149C35AD}" type="parTrans" cxnId="{B00FD253-795D-4A61-A4EC-3F6C7BDB6A8E}">
      <dgm:prSet/>
      <dgm:spPr/>
      <dgm:t>
        <a:bodyPr/>
        <a:lstStyle/>
        <a:p>
          <a:endParaRPr lang="en-GB"/>
        </a:p>
      </dgm:t>
    </dgm:pt>
    <dgm:pt modelId="{106C1571-53E2-485E-8E39-F8D03B7D7CDA}" type="sibTrans" cxnId="{B00FD253-795D-4A61-A4EC-3F6C7BDB6A8E}">
      <dgm:prSet/>
      <dgm:spPr/>
      <dgm:t>
        <a:bodyPr/>
        <a:lstStyle/>
        <a:p>
          <a:endParaRPr lang="en-GB"/>
        </a:p>
      </dgm:t>
    </dgm:pt>
    <dgm:pt modelId="{6A64FF79-C289-4A4D-8B73-2FACDD4D4E56}">
      <dgm:prSet phldrT="[Text]"/>
      <dgm:spPr/>
      <dgm:t>
        <a:bodyPr/>
        <a:lstStyle/>
        <a:p>
          <a:r>
            <a:rPr lang="en-US" dirty="0"/>
            <a:t>DESTINATION</a:t>
          </a:r>
          <a:endParaRPr lang="en-GB" dirty="0"/>
        </a:p>
      </dgm:t>
    </dgm:pt>
    <dgm:pt modelId="{D7D1B9E8-1CD7-4DB8-A1D4-609A06B85A9B}" type="parTrans" cxnId="{393C8EA7-0DBF-4808-A9A2-852130E5C4BC}">
      <dgm:prSet/>
      <dgm:spPr/>
      <dgm:t>
        <a:bodyPr/>
        <a:lstStyle/>
        <a:p>
          <a:endParaRPr lang="en-GB"/>
        </a:p>
      </dgm:t>
    </dgm:pt>
    <dgm:pt modelId="{E9618FF2-17FC-45B2-A2BF-71F0ABA13089}" type="sibTrans" cxnId="{393C8EA7-0DBF-4808-A9A2-852130E5C4BC}">
      <dgm:prSet/>
      <dgm:spPr/>
      <dgm:t>
        <a:bodyPr/>
        <a:lstStyle/>
        <a:p>
          <a:endParaRPr lang="en-GB"/>
        </a:p>
      </dgm:t>
    </dgm:pt>
    <dgm:pt modelId="{EBF491A2-F42F-4B5F-AC9A-FD7B9BAEA793}" type="pres">
      <dgm:prSet presAssocID="{D8AFE6E0-EED9-4037-A5BC-610CD058F80E}" presName="Name0" presStyleCnt="0">
        <dgm:presLayoutVars>
          <dgm:dir/>
          <dgm:resizeHandles val="exact"/>
        </dgm:presLayoutVars>
      </dgm:prSet>
      <dgm:spPr/>
    </dgm:pt>
    <dgm:pt modelId="{3E132F8C-4CE3-46D8-A319-DCDD2357E987}" type="pres">
      <dgm:prSet presAssocID="{1694ABD8-817D-47CF-AFA7-0906F2120A2A}" presName="node" presStyleLbl="node1" presStyleIdx="0" presStyleCnt="5">
        <dgm:presLayoutVars>
          <dgm:bulletEnabled val="1"/>
        </dgm:presLayoutVars>
      </dgm:prSet>
      <dgm:spPr/>
    </dgm:pt>
    <dgm:pt modelId="{90B361EF-2A51-4F0A-8442-BB98123AEBA1}" type="pres">
      <dgm:prSet presAssocID="{32DE68B8-3757-4C7F-93EC-DFF597C9FC29}" presName="sibTrans" presStyleLbl="sibTrans2D1" presStyleIdx="0" presStyleCnt="4"/>
      <dgm:spPr/>
    </dgm:pt>
    <dgm:pt modelId="{FA11DED1-01F9-46F3-8004-0B683A68BED1}" type="pres">
      <dgm:prSet presAssocID="{32DE68B8-3757-4C7F-93EC-DFF597C9FC29}" presName="connectorText" presStyleLbl="sibTrans2D1" presStyleIdx="0" presStyleCnt="4"/>
      <dgm:spPr/>
    </dgm:pt>
    <dgm:pt modelId="{6A337785-9687-43B4-98CB-9A42D84C3C26}" type="pres">
      <dgm:prSet presAssocID="{D60E727D-337C-4F19-BA40-D4DF073C9BDB}" presName="node" presStyleLbl="node1" presStyleIdx="1" presStyleCnt="5">
        <dgm:presLayoutVars>
          <dgm:bulletEnabled val="1"/>
        </dgm:presLayoutVars>
      </dgm:prSet>
      <dgm:spPr/>
    </dgm:pt>
    <dgm:pt modelId="{811849DB-C258-49B3-A09C-F5E6A95AEDCF}" type="pres">
      <dgm:prSet presAssocID="{EE59215A-87BD-4639-89B1-3AF35B8A5C09}" presName="sibTrans" presStyleLbl="sibTrans2D1" presStyleIdx="1" presStyleCnt="4"/>
      <dgm:spPr/>
    </dgm:pt>
    <dgm:pt modelId="{6D12EA61-5C70-4A35-8C4E-62E79E9BD2DC}" type="pres">
      <dgm:prSet presAssocID="{EE59215A-87BD-4639-89B1-3AF35B8A5C09}" presName="connectorText" presStyleLbl="sibTrans2D1" presStyleIdx="1" presStyleCnt="4"/>
      <dgm:spPr/>
    </dgm:pt>
    <dgm:pt modelId="{F91EA77C-9192-4B73-9CF7-E02D25466C80}" type="pres">
      <dgm:prSet presAssocID="{45463B4E-B01E-4B7F-BD53-A7CA276F841D}" presName="node" presStyleLbl="node1" presStyleIdx="2" presStyleCnt="5">
        <dgm:presLayoutVars>
          <dgm:bulletEnabled val="1"/>
        </dgm:presLayoutVars>
      </dgm:prSet>
      <dgm:spPr/>
    </dgm:pt>
    <dgm:pt modelId="{4C501390-8D84-47B5-A67F-DED4000036C6}" type="pres">
      <dgm:prSet presAssocID="{D133F541-66D5-470C-AA26-333006F95F70}" presName="sibTrans" presStyleLbl="sibTrans2D1" presStyleIdx="2" presStyleCnt="4"/>
      <dgm:spPr/>
    </dgm:pt>
    <dgm:pt modelId="{445A0A91-4FC3-417F-9F7B-0E969ACE18C4}" type="pres">
      <dgm:prSet presAssocID="{D133F541-66D5-470C-AA26-333006F95F70}" presName="connectorText" presStyleLbl="sibTrans2D1" presStyleIdx="2" presStyleCnt="4"/>
      <dgm:spPr/>
    </dgm:pt>
    <dgm:pt modelId="{06F379B7-6091-497E-8321-12567E51D505}" type="pres">
      <dgm:prSet presAssocID="{D7187904-3C90-4BBC-923B-57D478072CA8}" presName="node" presStyleLbl="node1" presStyleIdx="3" presStyleCnt="5">
        <dgm:presLayoutVars>
          <dgm:bulletEnabled val="1"/>
        </dgm:presLayoutVars>
      </dgm:prSet>
      <dgm:spPr/>
    </dgm:pt>
    <dgm:pt modelId="{9FF79C32-4016-43D1-B6D0-67F831F37E92}" type="pres">
      <dgm:prSet presAssocID="{106C1571-53E2-485E-8E39-F8D03B7D7CDA}" presName="sibTrans" presStyleLbl="sibTrans2D1" presStyleIdx="3" presStyleCnt="4"/>
      <dgm:spPr/>
    </dgm:pt>
    <dgm:pt modelId="{69F20879-EED0-4280-B53C-558E3D2D9783}" type="pres">
      <dgm:prSet presAssocID="{106C1571-53E2-485E-8E39-F8D03B7D7CDA}" presName="connectorText" presStyleLbl="sibTrans2D1" presStyleIdx="3" presStyleCnt="4"/>
      <dgm:spPr/>
    </dgm:pt>
    <dgm:pt modelId="{E9A734F6-7C0A-491A-B455-604765929700}" type="pres">
      <dgm:prSet presAssocID="{6A64FF79-C289-4A4D-8B73-2FACDD4D4E56}" presName="node" presStyleLbl="node1" presStyleIdx="4" presStyleCnt="5">
        <dgm:presLayoutVars>
          <dgm:bulletEnabled val="1"/>
        </dgm:presLayoutVars>
      </dgm:prSet>
      <dgm:spPr/>
    </dgm:pt>
  </dgm:ptLst>
  <dgm:cxnLst>
    <dgm:cxn modelId="{B399AE06-A4C8-4969-8D83-92EE130A48B5}" type="presOf" srcId="{45463B4E-B01E-4B7F-BD53-A7CA276F841D}" destId="{F91EA77C-9192-4B73-9CF7-E02D25466C80}" srcOrd="0" destOrd="0" presId="urn:microsoft.com/office/officeart/2005/8/layout/process1"/>
    <dgm:cxn modelId="{DFAC8523-0D39-4DA3-AE0C-E0BE59F9FE15}" type="presOf" srcId="{6A64FF79-C289-4A4D-8B73-2FACDD4D4E56}" destId="{E9A734F6-7C0A-491A-B455-604765929700}" srcOrd="0" destOrd="0" presId="urn:microsoft.com/office/officeart/2005/8/layout/process1"/>
    <dgm:cxn modelId="{3140C833-3CF5-46C9-9E19-101EE3B01A47}" type="presOf" srcId="{1694ABD8-817D-47CF-AFA7-0906F2120A2A}" destId="{3E132F8C-4CE3-46D8-A319-DCDD2357E987}" srcOrd="0" destOrd="0" presId="urn:microsoft.com/office/officeart/2005/8/layout/process1"/>
    <dgm:cxn modelId="{07672A3F-95BC-4EF8-883D-AE0D1199EF45}" type="presOf" srcId="{EE59215A-87BD-4639-89B1-3AF35B8A5C09}" destId="{6D12EA61-5C70-4A35-8C4E-62E79E9BD2DC}" srcOrd="1" destOrd="0" presId="urn:microsoft.com/office/officeart/2005/8/layout/process1"/>
    <dgm:cxn modelId="{D877C13F-4DD4-4D2C-B061-115EA40372C8}" srcId="{D8AFE6E0-EED9-4037-A5BC-610CD058F80E}" destId="{1694ABD8-817D-47CF-AFA7-0906F2120A2A}" srcOrd="0" destOrd="0" parTransId="{B3FB278F-EFA7-41B1-95EA-643FFB1032AB}" sibTransId="{32DE68B8-3757-4C7F-93EC-DFF597C9FC29}"/>
    <dgm:cxn modelId="{B00FD253-795D-4A61-A4EC-3F6C7BDB6A8E}" srcId="{D8AFE6E0-EED9-4037-A5BC-610CD058F80E}" destId="{D7187904-3C90-4BBC-923B-57D478072CA8}" srcOrd="3" destOrd="0" parTransId="{6A655520-0A7E-43AC-BC71-4083149C35AD}" sibTransId="{106C1571-53E2-485E-8E39-F8D03B7D7CDA}"/>
    <dgm:cxn modelId="{0FA30A54-6DA2-48F8-A92B-1DEC0F6AE1D3}" srcId="{D8AFE6E0-EED9-4037-A5BC-610CD058F80E}" destId="{D60E727D-337C-4F19-BA40-D4DF073C9BDB}" srcOrd="1" destOrd="0" parTransId="{41EE8C7A-B9AB-40CD-B976-7AC1C68B81C9}" sibTransId="{EE59215A-87BD-4639-89B1-3AF35B8A5C09}"/>
    <dgm:cxn modelId="{29AE865A-163A-45D1-A431-9B91CED45823}" type="presOf" srcId="{D60E727D-337C-4F19-BA40-D4DF073C9BDB}" destId="{6A337785-9687-43B4-98CB-9A42D84C3C26}" srcOrd="0" destOrd="0" presId="urn:microsoft.com/office/officeart/2005/8/layout/process1"/>
    <dgm:cxn modelId="{72D7F271-E830-4A74-A230-F4DB98DDC8F2}" type="presOf" srcId="{D7187904-3C90-4BBC-923B-57D478072CA8}" destId="{06F379B7-6091-497E-8321-12567E51D505}" srcOrd="0" destOrd="0" presId="urn:microsoft.com/office/officeart/2005/8/layout/process1"/>
    <dgm:cxn modelId="{3FADBF75-C371-4A8C-B416-38AB491956D0}" type="presOf" srcId="{EE59215A-87BD-4639-89B1-3AF35B8A5C09}" destId="{811849DB-C258-49B3-A09C-F5E6A95AEDCF}" srcOrd="0" destOrd="0" presId="urn:microsoft.com/office/officeart/2005/8/layout/process1"/>
    <dgm:cxn modelId="{6A19487C-3034-4EB8-8EC2-B3918DB9A39C}" type="presOf" srcId="{32DE68B8-3757-4C7F-93EC-DFF597C9FC29}" destId="{FA11DED1-01F9-46F3-8004-0B683A68BED1}" srcOrd="1" destOrd="0" presId="urn:microsoft.com/office/officeart/2005/8/layout/process1"/>
    <dgm:cxn modelId="{5161FA8F-6647-411B-A6F2-6748A448573D}" type="presOf" srcId="{D133F541-66D5-470C-AA26-333006F95F70}" destId="{445A0A91-4FC3-417F-9F7B-0E969ACE18C4}" srcOrd="1" destOrd="0" presId="urn:microsoft.com/office/officeart/2005/8/layout/process1"/>
    <dgm:cxn modelId="{AB72E8A1-57EF-4F55-B095-1924DDCF1104}" type="presOf" srcId="{106C1571-53E2-485E-8E39-F8D03B7D7CDA}" destId="{69F20879-EED0-4280-B53C-558E3D2D9783}" srcOrd="1" destOrd="0" presId="urn:microsoft.com/office/officeart/2005/8/layout/process1"/>
    <dgm:cxn modelId="{393C8EA7-0DBF-4808-A9A2-852130E5C4BC}" srcId="{D8AFE6E0-EED9-4037-A5BC-610CD058F80E}" destId="{6A64FF79-C289-4A4D-8B73-2FACDD4D4E56}" srcOrd="4" destOrd="0" parTransId="{D7D1B9E8-1CD7-4DB8-A1D4-609A06B85A9B}" sibTransId="{E9618FF2-17FC-45B2-A2BF-71F0ABA13089}"/>
    <dgm:cxn modelId="{D60FC4BD-27A6-4170-982F-3D2052B7F555}" srcId="{D8AFE6E0-EED9-4037-A5BC-610CD058F80E}" destId="{45463B4E-B01E-4B7F-BD53-A7CA276F841D}" srcOrd="2" destOrd="0" parTransId="{D6780CB7-4313-4442-ADA1-B93FE361ADC6}" sibTransId="{D133F541-66D5-470C-AA26-333006F95F70}"/>
    <dgm:cxn modelId="{55290BCE-8122-4D03-97E0-7F2756458D5B}" type="presOf" srcId="{32DE68B8-3757-4C7F-93EC-DFF597C9FC29}" destId="{90B361EF-2A51-4F0A-8442-BB98123AEBA1}" srcOrd="0" destOrd="0" presId="urn:microsoft.com/office/officeart/2005/8/layout/process1"/>
    <dgm:cxn modelId="{F0D512E1-0DCC-475D-9F4D-A7800A7D0F2E}" type="presOf" srcId="{D133F541-66D5-470C-AA26-333006F95F70}" destId="{4C501390-8D84-47B5-A67F-DED4000036C6}" srcOrd="0" destOrd="0" presId="urn:microsoft.com/office/officeart/2005/8/layout/process1"/>
    <dgm:cxn modelId="{C5DF76EB-826E-4D8E-8BDB-5BEB7E5476BF}" type="presOf" srcId="{D8AFE6E0-EED9-4037-A5BC-610CD058F80E}" destId="{EBF491A2-F42F-4B5F-AC9A-FD7B9BAEA793}" srcOrd="0" destOrd="0" presId="urn:microsoft.com/office/officeart/2005/8/layout/process1"/>
    <dgm:cxn modelId="{3A721EF4-60FF-46ED-B2B0-2990ADB6931C}" type="presOf" srcId="{106C1571-53E2-485E-8E39-F8D03B7D7CDA}" destId="{9FF79C32-4016-43D1-B6D0-67F831F37E92}" srcOrd="0" destOrd="0" presId="urn:microsoft.com/office/officeart/2005/8/layout/process1"/>
    <dgm:cxn modelId="{F304144C-A9BB-4C5A-A10E-8F43E2001392}" type="presParOf" srcId="{EBF491A2-F42F-4B5F-AC9A-FD7B9BAEA793}" destId="{3E132F8C-4CE3-46D8-A319-DCDD2357E987}" srcOrd="0" destOrd="0" presId="urn:microsoft.com/office/officeart/2005/8/layout/process1"/>
    <dgm:cxn modelId="{F69B75CA-7424-4E3E-A889-15470EDA4C1B}" type="presParOf" srcId="{EBF491A2-F42F-4B5F-AC9A-FD7B9BAEA793}" destId="{90B361EF-2A51-4F0A-8442-BB98123AEBA1}" srcOrd="1" destOrd="0" presId="urn:microsoft.com/office/officeart/2005/8/layout/process1"/>
    <dgm:cxn modelId="{094CFE3A-AA8B-4829-9C0C-3ABAC5C99DB5}" type="presParOf" srcId="{90B361EF-2A51-4F0A-8442-BB98123AEBA1}" destId="{FA11DED1-01F9-46F3-8004-0B683A68BED1}" srcOrd="0" destOrd="0" presId="urn:microsoft.com/office/officeart/2005/8/layout/process1"/>
    <dgm:cxn modelId="{360991BC-358C-4B16-B8D3-5F076DF5B463}" type="presParOf" srcId="{EBF491A2-F42F-4B5F-AC9A-FD7B9BAEA793}" destId="{6A337785-9687-43B4-98CB-9A42D84C3C26}" srcOrd="2" destOrd="0" presId="urn:microsoft.com/office/officeart/2005/8/layout/process1"/>
    <dgm:cxn modelId="{4649A693-CD01-431C-A885-DF1F58725CE3}" type="presParOf" srcId="{EBF491A2-F42F-4B5F-AC9A-FD7B9BAEA793}" destId="{811849DB-C258-49B3-A09C-F5E6A95AEDCF}" srcOrd="3" destOrd="0" presId="urn:microsoft.com/office/officeart/2005/8/layout/process1"/>
    <dgm:cxn modelId="{41183AC8-7A89-4EB4-AA80-EAE3C1356BCB}" type="presParOf" srcId="{811849DB-C258-49B3-A09C-F5E6A95AEDCF}" destId="{6D12EA61-5C70-4A35-8C4E-62E79E9BD2DC}" srcOrd="0" destOrd="0" presId="urn:microsoft.com/office/officeart/2005/8/layout/process1"/>
    <dgm:cxn modelId="{019A9C3D-244C-4BB1-97D7-B18B017A8912}" type="presParOf" srcId="{EBF491A2-F42F-4B5F-AC9A-FD7B9BAEA793}" destId="{F91EA77C-9192-4B73-9CF7-E02D25466C80}" srcOrd="4" destOrd="0" presId="urn:microsoft.com/office/officeart/2005/8/layout/process1"/>
    <dgm:cxn modelId="{7E17B249-0EBA-460E-B31B-64D6B48F12D9}" type="presParOf" srcId="{EBF491A2-F42F-4B5F-AC9A-FD7B9BAEA793}" destId="{4C501390-8D84-47B5-A67F-DED4000036C6}" srcOrd="5" destOrd="0" presId="urn:microsoft.com/office/officeart/2005/8/layout/process1"/>
    <dgm:cxn modelId="{926DC700-6316-4A4C-98D1-52738ED0D859}" type="presParOf" srcId="{4C501390-8D84-47B5-A67F-DED4000036C6}" destId="{445A0A91-4FC3-417F-9F7B-0E969ACE18C4}" srcOrd="0" destOrd="0" presId="urn:microsoft.com/office/officeart/2005/8/layout/process1"/>
    <dgm:cxn modelId="{69469E89-D7FE-4418-B653-86BFFE9F20E3}" type="presParOf" srcId="{EBF491A2-F42F-4B5F-AC9A-FD7B9BAEA793}" destId="{06F379B7-6091-497E-8321-12567E51D505}" srcOrd="6" destOrd="0" presId="urn:microsoft.com/office/officeart/2005/8/layout/process1"/>
    <dgm:cxn modelId="{EF135BDB-2B42-4E1D-A19A-ACAE918870B5}" type="presParOf" srcId="{EBF491A2-F42F-4B5F-AC9A-FD7B9BAEA793}" destId="{9FF79C32-4016-43D1-B6D0-67F831F37E92}" srcOrd="7" destOrd="0" presId="urn:microsoft.com/office/officeart/2005/8/layout/process1"/>
    <dgm:cxn modelId="{3E778949-9E57-49AE-B173-605F2255ACB3}" type="presParOf" srcId="{9FF79C32-4016-43D1-B6D0-67F831F37E92}" destId="{69F20879-EED0-4280-B53C-558E3D2D9783}" srcOrd="0" destOrd="0" presId="urn:microsoft.com/office/officeart/2005/8/layout/process1"/>
    <dgm:cxn modelId="{66A4D1B3-010B-49BE-9C24-F07103C0FA78}" type="presParOf" srcId="{EBF491A2-F42F-4B5F-AC9A-FD7B9BAEA793}" destId="{E9A734F6-7C0A-491A-B455-604765929700}" srcOrd="8"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BBF5DC8-1E0A-4256-88F1-4B3A7C50ADD1}" type="doc">
      <dgm:prSet loTypeId="urn:microsoft.com/office/officeart/2005/8/layout/process1" loCatId="process" qsTypeId="urn:microsoft.com/office/officeart/2005/8/quickstyle/simple1" qsCatId="simple" csTypeId="urn:microsoft.com/office/officeart/2005/8/colors/accent1_2" csCatId="accent1" phldr="0"/>
      <dgm:spPr/>
    </dgm:pt>
    <dgm:pt modelId="{B47D9496-FB59-4CB2-B52A-4F0EF25E0C8A}" type="pres">
      <dgm:prSet presAssocID="{DBBF5DC8-1E0A-4256-88F1-4B3A7C50ADD1}" presName="Name0" presStyleCnt="0">
        <dgm:presLayoutVars>
          <dgm:dir/>
          <dgm:resizeHandles val="exact"/>
        </dgm:presLayoutVars>
      </dgm:prSet>
      <dgm:spPr/>
    </dgm:pt>
  </dgm:ptLst>
  <dgm:cxnLst>
    <dgm:cxn modelId="{9EA5FDF6-83F3-4B84-B2C6-6004328AF8DA}" type="presOf" srcId="{DBBF5DC8-1E0A-4256-88F1-4B3A7C50ADD1}" destId="{B47D9496-FB59-4CB2-B52A-4F0EF25E0C8A}" srcOrd="0"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9F20CB-7089-44FE-A172-D0BA4A08168D}">
      <dsp:nvSpPr>
        <dsp:cNvPr id="0" name=""/>
        <dsp:cNvSpPr/>
      </dsp:nvSpPr>
      <dsp:spPr>
        <a:xfrm>
          <a:off x="4055817" y="1970033"/>
          <a:ext cx="1688600" cy="1688600"/>
        </a:xfrm>
        <a:prstGeom prst="roundRect">
          <a:avLst/>
        </a:prstGeom>
        <a:solidFill>
          <a:schemeClr val="accent2">
            <a:lumMod val="75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90000"/>
            </a:lnSpc>
            <a:spcBef>
              <a:spcPct val="0"/>
            </a:spcBef>
            <a:spcAft>
              <a:spcPct val="35000"/>
            </a:spcAft>
            <a:buNone/>
          </a:pPr>
          <a:r>
            <a:rPr lang="en-US" sz="1200" kern="1200" dirty="0"/>
            <a:t>FUNCTIONS OF COMMUNICATION</a:t>
          </a:r>
          <a:endParaRPr lang="en-GB" sz="1200" kern="1200" dirty="0"/>
        </a:p>
      </dsp:txBody>
      <dsp:txXfrm>
        <a:off x="4138248" y="2052464"/>
        <a:ext cx="1523738" cy="1523738"/>
      </dsp:txXfrm>
    </dsp:sp>
    <dsp:sp modelId="{69B85CA0-E967-49BB-A49C-9710EB55C0A5}">
      <dsp:nvSpPr>
        <dsp:cNvPr id="0" name=""/>
        <dsp:cNvSpPr/>
      </dsp:nvSpPr>
      <dsp:spPr>
        <a:xfrm rot="16200000">
          <a:off x="4481023" y="1550939"/>
          <a:ext cx="838187" cy="0"/>
        </a:xfrm>
        <a:custGeom>
          <a:avLst/>
          <a:gdLst/>
          <a:ahLst/>
          <a:cxnLst/>
          <a:rect l="0" t="0" r="0" b="0"/>
          <a:pathLst>
            <a:path>
              <a:moveTo>
                <a:pt x="0" y="0"/>
              </a:moveTo>
              <a:lnTo>
                <a:pt x="838187" y="0"/>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F472B32-3D58-4E55-93EE-A37FCABFF725}">
      <dsp:nvSpPr>
        <dsp:cNvPr id="0" name=""/>
        <dsp:cNvSpPr/>
      </dsp:nvSpPr>
      <dsp:spPr>
        <a:xfrm>
          <a:off x="4334436" y="483"/>
          <a:ext cx="1131362" cy="113136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666750">
            <a:lnSpc>
              <a:spcPct val="90000"/>
            </a:lnSpc>
            <a:spcBef>
              <a:spcPct val="0"/>
            </a:spcBef>
            <a:spcAft>
              <a:spcPct val="35000"/>
            </a:spcAft>
            <a:buNone/>
          </a:pPr>
          <a:r>
            <a:rPr lang="en-US" sz="1500" kern="1200" dirty="0"/>
            <a:t>CONTROL</a:t>
          </a:r>
          <a:endParaRPr lang="en-GB" sz="1500" kern="1200" dirty="0"/>
        </a:p>
      </dsp:txBody>
      <dsp:txXfrm>
        <a:off x="4389665" y="55712"/>
        <a:ext cx="1020904" cy="1020904"/>
      </dsp:txXfrm>
    </dsp:sp>
    <dsp:sp modelId="{1437CFC7-F1B2-4EC3-AF9D-3CA69992450E}">
      <dsp:nvSpPr>
        <dsp:cNvPr id="0" name=""/>
        <dsp:cNvSpPr/>
      </dsp:nvSpPr>
      <dsp:spPr>
        <a:xfrm>
          <a:off x="5744417" y="2814333"/>
          <a:ext cx="838187" cy="0"/>
        </a:xfrm>
        <a:custGeom>
          <a:avLst/>
          <a:gdLst/>
          <a:ahLst/>
          <a:cxnLst/>
          <a:rect l="0" t="0" r="0" b="0"/>
          <a:pathLst>
            <a:path>
              <a:moveTo>
                <a:pt x="0" y="0"/>
              </a:moveTo>
              <a:lnTo>
                <a:pt x="838187" y="0"/>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C6A97A5-942F-45A7-B638-4E0B0E6999A1}">
      <dsp:nvSpPr>
        <dsp:cNvPr id="0" name=""/>
        <dsp:cNvSpPr/>
      </dsp:nvSpPr>
      <dsp:spPr>
        <a:xfrm>
          <a:off x="6582605" y="2248652"/>
          <a:ext cx="1131362" cy="113136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90000"/>
            </a:lnSpc>
            <a:spcBef>
              <a:spcPct val="0"/>
            </a:spcBef>
            <a:spcAft>
              <a:spcPct val="35000"/>
            </a:spcAft>
            <a:buNone/>
          </a:pPr>
          <a:r>
            <a:rPr lang="en-US" sz="1200" kern="1200" dirty="0"/>
            <a:t>MOTIVATION</a:t>
          </a:r>
          <a:endParaRPr lang="en-GB" sz="1200" kern="1200" dirty="0"/>
        </a:p>
      </dsp:txBody>
      <dsp:txXfrm>
        <a:off x="6637834" y="2303881"/>
        <a:ext cx="1020904" cy="1020904"/>
      </dsp:txXfrm>
    </dsp:sp>
    <dsp:sp modelId="{7CA98BAC-C0A1-4508-99F0-EDB2E0C23292}">
      <dsp:nvSpPr>
        <dsp:cNvPr id="0" name=""/>
        <dsp:cNvSpPr/>
      </dsp:nvSpPr>
      <dsp:spPr>
        <a:xfrm rot="5400000">
          <a:off x="4481023" y="4077727"/>
          <a:ext cx="838187" cy="0"/>
        </a:xfrm>
        <a:custGeom>
          <a:avLst/>
          <a:gdLst/>
          <a:ahLst/>
          <a:cxnLst/>
          <a:rect l="0" t="0" r="0" b="0"/>
          <a:pathLst>
            <a:path>
              <a:moveTo>
                <a:pt x="0" y="0"/>
              </a:moveTo>
              <a:lnTo>
                <a:pt x="838187" y="0"/>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72D85E7-6F9E-4774-B153-463C7400E937}">
      <dsp:nvSpPr>
        <dsp:cNvPr id="0" name=""/>
        <dsp:cNvSpPr/>
      </dsp:nvSpPr>
      <dsp:spPr>
        <a:xfrm>
          <a:off x="4334436" y="4496821"/>
          <a:ext cx="1131362" cy="113136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533400">
            <a:lnSpc>
              <a:spcPct val="90000"/>
            </a:lnSpc>
            <a:spcBef>
              <a:spcPct val="0"/>
            </a:spcBef>
            <a:spcAft>
              <a:spcPct val="35000"/>
            </a:spcAft>
            <a:buNone/>
          </a:pPr>
          <a:r>
            <a:rPr lang="en-US" sz="1200" kern="1200" dirty="0"/>
            <a:t>EMOTIONAL EXPRESSION</a:t>
          </a:r>
          <a:endParaRPr lang="en-GB" sz="1200" kern="1200" dirty="0"/>
        </a:p>
      </dsp:txBody>
      <dsp:txXfrm>
        <a:off x="4389665" y="4552050"/>
        <a:ext cx="1020904" cy="1020904"/>
      </dsp:txXfrm>
    </dsp:sp>
    <dsp:sp modelId="{1B568486-D4F1-4013-AC39-C74062C77E14}">
      <dsp:nvSpPr>
        <dsp:cNvPr id="0" name=""/>
        <dsp:cNvSpPr/>
      </dsp:nvSpPr>
      <dsp:spPr>
        <a:xfrm rot="10800000">
          <a:off x="3217629" y="2814333"/>
          <a:ext cx="838187" cy="0"/>
        </a:xfrm>
        <a:custGeom>
          <a:avLst/>
          <a:gdLst/>
          <a:ahLst/>
          <a:cxnLst/>
          <a:rect l="0" t="0" r="0" b="0"/>
          <a:pathLst>
            <a:path>
              <a:moveTo>
                <a:pt x="0" y="0"/>
              </a:moveTo>
              <a:lnTo>
                <a:pt x="838187" y="0"/>
              </a:lnTo>
            </a:path>
          </a:pathLst>
        </a:custGeom>
        <a:noFill/>
        <a:ln w="12700" cap="flat" cmpd="sng" algn="ctr">
          <a:solidFill>
            <a:schemeClr val="dk2">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5C828E2-0461-44CD-916A-AB1DD6DDE47C}">
      <dsp:nvSpPr>
        <dsp:cNvPr id="0" name=""/>
        <dsp:cNvSpPr/>
      </dsp:nvSpPr>
      <dsp:spPr>
        <a:xfrm>
          <a:off x="2086267" y="2248652"/>
          <a:ext cx="1131362" cy="1131362"/>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444500">
            <a:lnSpc>
              <a:spcPct val="90000"/>
            </a:lnSpc>
            <a:spcBef>
              <a:spcPct val="0"/>
            </a:spcBef>
            <a:spcAft>
              <a:spcPct val="35000"/>
            </a:spcAft>
            <a:buNone/>
          </a:pPr>
          <a:r>
            <a:rPr lang="en-US" sz="1000" kern="1200" dirty="0"/>
            <a:t>INFORMATION</a:t>
          </a:r>
          <a:endParaRPr lang="en-GB" sz="1000" kern="1200" dirty="0"/>
        </a:p>
      </dsp:txBody>
      <dsp:txXfrm>
        <a:off x="2141496" y="2303881"/>
        <a:ext cx="1020904" cy="10209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52BD02-668E-4B11-A201-F80FB9E95407}">
      <dsp:nvSpPr>
        <dsp:cNvPr id="0" name=""/>
        <dsp:cNvSpPr/>
      </dsp:nvSpPr>
      <dsp:spPr>
        <a:xfrm>
          <a:off x="0" y="0"/>
          <a:ext cx="7772400" cy="171450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effectLst>
                <a:glow rad="228600">
                  <a:schemeClr val="accent2">
                    <a:satMod val="175000"/>
                    <a:alpha val="40000"/>
                  </a:schemeClr>
                </a:glow>
              </a:effectLst>
              <a:latin typeface="Arial" panose="020B0604020202020204" pitchFamily="34" charset="0"/>
              <a:cs typeface="Arial" panose="020B0604020202020204" pitchFamily="34" charset="0"/>
            </a:rPr>
            <a:t>'Channels of Communication' are the processes by which group members transmit data and collaborate activities.</a:t>
          </a:r>
          <a:endParaRPr lang="en-GB" sz="2400" b="1" kern="1200" dirty="0">
            <a:effectLst>
              <a:glow rad="228600">
                <a:schemeClr val="accent2">
                  <a:satMod val="175000"/>
                  <a:alpha val="40000"/>
                </a:schemeClr>
              </a:glow>
            </a:effectLst>
            <a:latin typeface="Arial" panose="020B0604020202020204" pitchFamily="34" charset="0"/>
            <a:cs typeface="Arial" panose="020B0604020202020204" pitchFamily="34" charset="0"/>
          </a:endParaRPr>
        </a:p>
      </dsp:txBody>
      <dsp:txXfrm>
        <a:off x="50216" y="50216"/>
        <a:ext cx="6000330" cy="1614068"/>
      </dsp:txXfrm>
    </dsp:sp>
    <dsp:sp modelId="{94E3D016-C74F-4E72-9CF9-2BDFB2983978}">
      <dsp:nvSpPr>
        <dsp:cNvPr id="0" name=""/>
        <dsp:cNvSpPr/>
      </dsp:nvSpPr>
      <dsp:spPr>
        <a:xfrm>
          <a:off x="1371599" y="2095500"/>
          <a:ext cx="7772400" cy="1714500"/>
        </a:xfrm>
        <a:prstGeom prst="roundRect">
          <a:avLst>
            <a:gd name="adj" fmla="val 10000"/>
          </a:avLst>
        </a:prstGeom>
        <a:solidFill>
          <a:schemeClr val="accent2">
            <a:hueOff val="-3903361"/>
            <a:satOff val="54700"/>
            <a:lumOff val="-1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b="1" kern="1200" dirty="0">
              <a:effectLst>
                <a:glow rad="139700">
                  <a:schemeClr val="accent3">
                    <a:satMod val="175000"/>
                    <a:alpha val="40000"/>
                  </a:schemeClr>
                </a:glow>
              </a:effectLst>
              <a:latin typeface="Arial" panose="020B0604020202020204" pitchFamily="34" charset="0"/>
              <a:cs typeface="Arial" panose="020B0604020202020204" pitchFamily="34" charset="0"/>
            </a:rPr>
            <a:t>In business, there are minimum 6 ways of communicating; formal, informal, unofficial, interactive, face-to-face or written.</a:t>
          </a:r>
          <a:endParaRPr lang="en-GB" sz="2400" b="1" kern="1200" dirty="0">
            <a:effectLst>
              <a:glow rad="139700">
                <a:schemeClr val="accent3">
                  <a:satMod val="175000"/>
                  <a:alpha val="40000"/>
                </a:schemeClr>
              </a:glow>
            </a:effectLst>
            <a:latin typeface="Arial" panose="020B0604020202020204" pitchFamily="34" charset="0"/>
            <a:cs typeface="Arial" panose="020B0604020202020204" pitchFamily="34" charset="0"/>
          </a:endParaRPr>
        </a:p>
      </dsp:txBody>
      <dsp:txXfrm>
        <a:off x="1421815" y="2145716"/>
        <a:ext cx="5185943" cy="1614068"/>
      </dsp:txXfrm>
    </dsp:sp>
    <dsp:sp modelId="{5CACE03F-7E6D-4A96-A564-98ACD0CF130B}">
      <dsp:nvSpPr>
        <dsp:cNvPr id="0" name=""/>
        <dsp:cNvSpPr/>
      </dsp:nvSpPr>
      <dsp:spPr>
        <a:xfrm>
          <a:off x="6657975" y="1347787"/>
          <a:ext cx="1114425" cy="1114425"/>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GB" sz="3600" kern="1200"/>
        </a:p>
      </dsp:txBody>
      <dsp:txXfrm>
        <a:off x="6908721" y="1347787"/>
        <a:ext cx="612933" cy="8386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132F8C-4CE3-46D8-A319-DCDD2357E987}">
      <dsp:nvSpPr>
        <dsp:cNvPr id="0" name=""/>
        <dsp:cNvSpPr/>
      </dsp:nvSpPr>
      <dsp:spPr>
        <a:xfrm>
          <a:off x="3968" y="2340239"/>
          <a:ext cx="1230312" cy="7381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INFORMATION SOURCE</a:t>
          </a:r>
          <a:endParaRPr lang="en-GB" sz="1200" kern="1200" dirty="0"/>
        </a:p>
      </dsp:txBody>
      <dsp:txXfrm>
        <a:off x="25589" y="2361860"/>
        <a:ext cx="1187070" cy="694945"/>
      </dsp:txXfrm>
    </dsp:sp>
    <dsp:sp modelId="{90B361EF-2A51-4F0A-8442-BB98123AEBA1}">
      <dsp:nvSpPr>
        <dsp:cNvPr id="0" name=""/>
        <dsp:cNvSpPr/>
      </dsp:nvSpPr>
      <dsp:spPr>
        <a:xfrm>
          <a:off x="1357312" y="2556774"/>
          <a:ext cx="260826" cy="30511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1357312" y="2617797"/>
        <a:ext cx="182578" cy="183071"/>
      </dsp:txXfrm>
    </dsp:sp>
    <dsp:sp modelId="{6A337785-9687-43B4-98CB-9A42D84C3C26}">
      <dsp:nvSpPr>
        <dsp:cNvPr id="0" name=""/>
        <dsp:cNvSpPr/>
      </dsp:nvSpPr>
      <dsp:spPr>
        <a:xfrm>
          <a:off x="1726406" y="2340239"/>
          <a:ext cx="1230312" cy="7381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TRANSMITTER</a:t>
          </a:r>
          <a:endParaRPr lang="en-GB" sz="1200" kern="1200" dirty="0"/>
        </a:p>
      </dsp:txBody>
      <dsp:txXfrm>
        <a:off x="1748027" y="2361860"/>
        <a:ext cx="1187070" cy="694945"/>
      </dsp:txXfrm>
    </dsp:sp>
    <dsp:sp modelId="{811849DB-C258-49B3-A09C-F5E6A95AEDCF}">
      <dsp:nvSpPr>
        <dsp:cNvPr id="0" name=""/>
        <dsp:cNvSpPr/>
      </dsp:nvSpPr>
      <dsp:spPr>
        <a:xfrm>
          <a:off x="3079750" y="2556774"/>
          <a:ext cx="260826" cy="30511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3079750" y="2617797"/>
        <a:ext cx="182578" cy="183071"/>
      </dsp:txXfrm>
    </dsp:sp>
    <dsp:sp modelId="{F91EA77C-9192-4B73-9CF7-E02D25466C80}">
      <dsp:nvSpPr>
        <dsp:cNvPr id="0" name=""/>
        <dsp:cNvSpPr/>
      </dsp:nvSpPr>
      <dsp:spPr>
        <a:xfrm>
          <a:off x="3448843" y="2340239"/>
          <a:ext cx="1230312" cy="7381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CHANNEL</a:t>
          </a:r>
          <a:endParaRPr lang="en-GB" sz="1200" kern="1200" dirty="0"/>
        </a:p>
      </dsp:txBody>
      <dsp:txXfrm>
        <a:off x="3470464" y="2361860"/>
        <a:ext cx="1187070" cy="694945"/>
      </dsp:txXfrm>
    </dsp:sp>
    <dsp:sp modelId="{4C501390-8D84-47B5-A67F-DED4000036C6}">
      <dsp:nvSpPr>
        <dsp:cNvPr id="0" name=""/>
        <dsp:cNvSpPr/>
      </dsp:nvSpPr>
      <dsp:spPr>
        <a:xfrm>
          <a:off x="4802187" y="2556774"/>
          <a:ext cx="260826" cy="30511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4802187" y="2617797"/>
        <a:ext cx="182578" cy="183071"/>
      </dsp:txXfrm>
    </dsp:sp>
    <dsp:sp modelId="{06F379B7-6091-497E-8321-12567E51D505}">
      <dsp:nvSpPr>
        <dsp:cNvPr id="0" name=""/>
        <dsp:cNvSpPr/>
      </dsp:nvSpPr>
      <dsp:spPr>
        <a:xfrm>
          <a:off x="5171281" y="2340239"/>
          <a:ext cx="1230312" cy="7381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RECEIVER</a:t>
          </a:r>
          <a:endParaRPr lang="en-GB" sz="1200" kern="1200" dirty="0"/>
        </a:p>
      </dsp:txBody>
      <dsp:txXfrm>
        <a:off x="5192902" y="2361860"/>
        <a:ext cx="1187070" cy="694945"/>
      </dsp:txXfrm>
    </dsp:sp>
    <dsp:sp modelId="{9FF79C32-4016-43D1-B6D0-67F831F37E92}">
      <dsp:nvSpPr>
        <dsp:cNvPr id="0" name=""/>
        <dsp:cNvSpPr/>
      </dsp:nvSpPr>
      <dsp:spPr>
        <a:xfrm>
          <a:off x="6524624" y="2556774"/>
          <a:ext cx="260826" cy="30511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GB" sz="1000" kern="1200"/>
        </a:p>
      </dsp:txBody>
      <dsp:txXfrm>
        <a:off x="6524624" y="2617797"/>
        <a:ext cx="182578" cy="183071"/>
      </dsp:txXfrm>
    </dsp:sp>
    <dsp:sp modelId="{E9A734F6-7C0A-491A-B455-604765929700}">
      <dsp:nvSpPr>
        <dsp:cNvPr id="0" name=""/>
        <dsp:cNvSpPr/>
      </dsp:nvSpPr>
      <dsp:spPr>
        <a:xfrm>
          <a:off x="6893718" y="2340239"/>
          <a:ext cx="1230312" cy="7381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DESTINATION</a:t>
          </a:r>
          <a:endParaRPr lang="en-GB" sz="1200" kern="1200" dirty="0"/>
        </a:p>
      </dsp:txBody>
      <dsp:txXfrm>
        <a:off x="6915339" y="2361860"/>
        <a:ext cx="1187070" cy="6949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3F5C33-5A87-4126-B28F-3D6B0F0A63E5}" type="datetimeFigureOut">
              <a:rPr lang="en-GB" smtClean="0"/>
              <a:t>25/03/2022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0D35E2-C015-4B50-93C3-89E38EBF5D55}" type="slidenum">
              <a:rPr lang="en-GB" smtClean="0"/>
              <a:t>‹#›</a:t>
            </a:fld>
            <a:endParaRPr lang="en-GB"/>
          </a:p>
        </p:txBody>
      </p:sp>
    </p:spTree>
    <p:extLst>
      <p:ext uri="{BB962C8B-B14F-4D97-AF65-F5344CB8AC3E}">
        <p14:creationId xmlns:p14="http://schemas.microsoft.com/office/powerpoint/2010/main" val="367209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20D35E2-C015-4B50-93C3-89E38EBF5D55}" type="slidenum">
              <a:rPr lang="en-GB" smtClean="0"/>
              <a:t>6</a:t>
            </a:fld>
            <a:endParaRPr lang="en-GB"/>
          </a:p>
        </p:txBody>
      </p:sp>
    </p:spTree>
    <p:extLst>
      <p:ext uri="{BB962C8B-B14F-4D97-AF65-F5344CB8AC3E}">
        <p14:creationId xmlns:p14="http://schemas.microsoft.com/office/powerpoint/2010/main" val="18895585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9EA1E-98C4-4A2E-AAC3-800E357DC9FE}"/>
              </a:ext>
            </a:extLst>
          </p:cNvPr>
          <p:cNvSpPr>
            <a:spLocks noGrp="1"/>
          </p:cNvSpPr>
          <p:nvPr>
            <p:ph type="ctrTitle"/>
          </p:nvPr>
        </p:nvSpPr>
        <p:spPr>
          <a:xfrm>
            <a:off x="1517904" y="1517904"/>
            <a:ext cx="9144000" cy="2798064"/>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A96B1FA-5AE6-4D57-B37B-4AA0216007F8}"/>
              </a:ext>
            </a:extLst>
          </p:cNvPr>
          <p:cNvSpPr>
            <a:spLocks noGrp="1"/>
          </p:cNvSpPr>
          <p:nvPr>
            <p:ph type="subTitle" idx="1"/>
          </p:nvPr>
        </p:nvSpPr>
        <p:spPr>
          <a:xfrm>
            <a:off x="1517904" y="4572000"/>
            <a:ext cx="9144000" cy="1527048"/>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a:extLst>
              <a:ext uri="{FF2B5EF4-FFF2-40B4-BE49-F238E27FC236}">
                <a16:creationId xmlns:a16="http://schemas.microsoft.com/office/drawing/2014/main" id="{01F49B66-DBC3-45EE-A6E1-DE10A6C186C8}"/>
              </a:ext>
            </a:extLst>
          </p:cNvPr>
          <p:cNvSpPr>
            <a:spLocks noGrp="1"/>
          </p:cNvSpPr>
          <p:nvPr>
            <p:ph type="dt" sz="half" idx="10"/>
          </p:nvPr>
        </p:nvSpPr>
        <p:spPr/>
        <p:txBody>
          <a:bodyPr/>
          <a:lstStyle/>
          <a:p>
            <a:pPr algn="r"/>
            <a:fld id="{3F9AFA87-1417-4992-ABD9-27C3BC8CC883}" type="datetimeFigureOut">
              <a:rPr lang="en-US" smtClean="0"/>
              <a:pPr algn="r"/>
              <a:t>3/25/22</a:t>
            </a:fld>
            <a:endParaRPr lang="en-US" dirty="0"/>
          </a:p>
        </p:txBody>
      </p:sp>
      <p:sp>
        <p:nvSpPr>
          <p:cNvPr id="8" name="Footer Placeholder 7">
            <a:extLst>
              <a:ext uri="{FF2B5EF4-FFF2-40B4-BE49-F238E27FC236}">
                <a16:creationId xmlns:a16="http://schemas.microsoft.com/office/drawing/2014/main" id="{241085F0-1967-4B4F-9824-58E9F2E05125}"/>
              </a:ext>
            </a:extLst>
          </p:cNvPr>
          <p:cNvSpPr>
            <a:spLocks noGrp="1"/>
          </p:cNvSpPr>
          <p:nvPr>
            <p:ph type="ftr" sz="quarter" idx="11"/>
          </p:nvPr>
        </p:nvSpPr>
        <p:spPr/>
        <p:txBody>
          <a:bodyPr/>
          <a:lstStyle/>
          <a:p>
            <a:endParaRPr lang="en-US" sz="1000" dirty="0"/>
          </a:p>
        </p:txBody>
      </p:sp>
      <p:sp>
        <p:nvSpPr>
          <p:cNvPr id="9" name="Slide Number Placeholder 8">
            <a:extLst>
              <a:ext uri="{FF2B5EF4-FFF2-40B4-BE49-F238E27FC236}">
                <a16:creationId xmlns:a16="http://schemas.microsoft.com/office/drawing/2014/main" id="{40AEDEE5-31B5-4868-8C16-47FF43E276A4}"/>
              </a:ext>
            </a:extLst>
          </p:cNvPr>
          <p:cNvSpPr>
            <a:spLocks noGrp="1"/>
          </p:cNvSpPr>
          <p:nvPr>
            <p:ph type="sldNum" sz="quarter" idx="12"/>
          </p:nvPr>
        </p:nvSpPr>
        <p:spPr/>
        <p:txBody>
          <a:bodyPr/>
          <a:lstStyle/>
          <a:p>
            <a:fld id="{CB1E4CB7-CB13-4810-BF18-BE31AFC64F93}" type="slidenum">
              <a:rPr lang="en-US" smtClean="0"/>
              <a:pPr/>
              <a:t>‹#›</a:t>
            </a:fld>
            <a:endParaRPr lang="en-US" sz="1000" dirty="0"/>
          </a:p>
        </p:txBody>
      </p:sp>
    </p:spTree>
    <p:extLst>
      <p:ext uri="{BB962C8B-B14F-4D97-AF65-F5344CB8AC3E}">
        <p14:creationId xmlns:p14="http://schemas.microsoft.com/office/powerpoint/2010/main" val="343655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C5BB2-C09C-49B0-BAFA-DE1801CD3E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A47C21-944D-47FE-9519-A255188371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7CE36D-6B7B-4D5E-831E-34A4286D6E6A}"/>
              </a:ext>
            </a:extLst>
          </p:cNvPr>
          <p:cNvSpPr>
            <a:spLocks noGrp="1"/>
          </p:cNvSpPr>
          <p:nvPr>
            <p:ph type="dt" sz="half" idx="10"/>
          </p:nvPr>
        </p:nvSpPr>
        <p:spPr/>
        <p:txBody>
          <a:bodyPr/>
          <a:lstStyle/>
          <a:p>
            <a:fld id="{3F9AFA87-1417-4992-ABD9-27C3BC8CC883}" type="datetimeFigureOut">
              <a:rPr lang="en-US" smtClean="0"/>
              <a:t>3/25/22</a:t>
            </a:fld>
            <a:endParaRPr lang="en-US"/>
          </a:p>
        </p:txBody>
      </p:sp>
      <p:sp>
        <p:nvSpPr>
          <p:cNvPr id="5" name="Footer Placeholder 4">
            <a:extLst>
              <a:ext uri="{FF2B5EF4-FFF2-40B4-BE49-F238E27FC236}">
                <a16:creationId xmlns:a16="http://schemas.microsoft.com/office/drawing/2014/main" id="{BA2AD668-6E19-425C-88F7-AF4220662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905C53-CF7C-4936-9E35-1BEBD683626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794003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46C78-A717-4E1F-A742-FD5AECA03B4B}"/>
              </a:ext>
            </a:extLst>
          </p:cNvPr>
          <p:cNvSpPr>
            <a:spLocks noGrp="1"/>
          </p:cNvSpPr>
          <p:nvPr>
            <p:ph type="title"/>
          </p:nvPr>
        </p:nvSpPr>
        <p:spPr>
          <a:xfrm>
            <a:off x="1517904" y="1517904"/>
            <a:ext cx="9144000"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DA1270D-CCAE-4437-A0C0-052D111DFC80}"/>
              </a:ext>
            </a:extLst>
          </p:cNvPr>
          <p:cNvSpPr>
            <a:spLocks noGrp="1"/>
          </p:cNvSpPr>
          <p:nvPr>
            <p:ph type="body" idx="1"/>
          </p:nvPr>
        </p:nvSpPr>
        <p:spPr>
          <a:xfrm>
            <a:off x="1517904" y="4572000"/>
            <a:ext cx="91440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9F006A-7EEE-4DB0-8F92-D34C0D46C38E}"/>
              </a:ext>
            </a:extLst>
          </p:cNvPr>
          <p:cNvSpPr>
            <a:spLocks noGrp="1"/>
          </p:cNvSpPr>
          <p:nvPr>
            <p:ph type="dt" sz="half" idx="10"/>
          </p:nvPr>
        </p:nvSpPr>
        <p:spPr/>
        <p:txBody>
          <a:bodyPr/>
          <a:lstStyle/>
          <a:p>
            <a:fld id="{3F9AFA87-1417-4992-ABD9-27C3BC8CC883}" type="datetimeFigureOut">
              <a:rPr lang="en-US" smtClean="0"/>
              <a:t>3/25/22</a:t>
            </a:fld>
            <a:endParaRPr lang="en-US"/>
          </a:p>
        </p:txBody>
      </p:sp>
      <p:sp>
        <p:nvSpPr>
          <p:cNvPr id="5" name="Footer Placeholder 4">
            <a:extLst>
              <a:ext uri="{FF2B5EF4-FFF2-40B4-BE49-F238E27FC236}">
                <a16:creationId xmlns:a16="http://schemas.microsoft.com/office/drawing/2014/main" id="{FDA3F2ED-2B0E-44A9-8603-286CA0634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4D801C-6B4E-40B6-9D6E-558192264D2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920033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446AA-9418-4C3E-901B-8E2806122E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997482-2CA6-4707-976E-6FD4B57BFE66}"/>
              </a:ext>
            </a:extLst>
          </p:cNvPr>
          <p:cNvSpPr>
            <a:spLocks noGrp="1"/>
          </p:cNvSpPr>
          <p:nvPr>
            <p:ph sz="half" idx="1"/>
          </p:nvPr>
        </p:nvSpPr>
        <p:spPr>
          <a:xfrm>
            <a:off x="1517904"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909652-DD12-479C-B639-9452CBA8C019}"/>
              </a:ext>
            </a:extLst>
          </p:cNvPr>
          <p:cNvSpPr>
            <a:spLocks noGrp="1"/>
          </p:cNvSpPr>
          <p:nvPr>
            <p:ph sz="half" idx="2"/>
          </p:nvPr>
        </p:nvSpPr>
        <p:spPr>
          <a:xfrm>
            <a:off x="6336792"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0EC7A6-AFB1-4989-A0B4-B422D5B2C69C}"/>
              </a:ext>
            </a:extLst>
          </p:cNvPr>
          <p:cNvSpPr>
            <a:spLocks noGrp="1"/>
          </p:cNvSpPr>
          <p:nvPr>
            <p:ph type="dt" sz="half" idx="10"/>
          </p:nvPr>
        </p:nvSpPr>
        <p:spPr/>
        <p:txBody>
          <a:bodyPr/>
          <a:lstStyle/>
          <a:p>
            <a:fld id="{3F9AFA87-1417-4992-ABD9-27C3BC8CC883}" type="datetimeFigureOut">
              <a:rPr lang="en-US" smtClean="0"/>
              <a:t>3/25/22</a:t>
            </a:fld>
            <a:endParaRPr lang="en-US" dirty="0"/>
          </a:p>
        </p:txBody>
      </p:sp>
      <p:sp>
        <p:nvSpPr>
          <p:cNvPr id="6" name="Footer Placeholder 5">
            <a:extLst>
              <a:ext uri="{FF2B5EF4-FFF2-40B4-BE49-F238E27FC236}">
                <a16:creationId xmlns:a16="http://schemas.microsoft.com/office/drawing/2014/main" id="{F8D2117C-B497-4647-A66B-1887750FB53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9E8C7AF-5092-416B-B61C-F41D3C573E0C}"/>
              </a:ext>
            </a:extLst>
          </p:cNvPr>
          <p:cNvSpPr>
            <a:spLocks noGrp="1"/>
          </p:cNvSpPr>
          <p:nvPr>
            <p:ph type="sldNum" sz="quarter" idx="12"/>
          </p:nvPr>
        </p:nvSpPr>
        <p:spPr/>
        <p:txBody>
          <a:bodyPr/>
          <a:lstStyle/>
          <a:p>
            <a:fld id="{CB1E4CB7-CB13-4810-BF18-BE31AFC64F93}" type="slidenum">
              <a:rPr lang="en-US" smtClean="0"/>
              <a:t>‹#›</a:t>
            </a:fld>
            <a:endParaRPr lang="en-US" dirty="0"/>
          </a:p>
        </p:txBody>
      </p:sp>
    </p:spTree>
    <p:extLst>
      <p:ext uri="{BB962C8B-B14F-4D97-AF65-F5344CB8AC3E}">
        <p14:creationId xmlns:p14="http://schemas.microsoft.com/office/powerpoint/2010/main" val="4102985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E90CDE0-3FEB-42A0-8BCC-7DADE7D4A621}"/>
              </a:ext>
            </a:extLst>
          </p:cNvPr>
          <p:cNvSpPr>
            <a:spLocks noGrp="1"/>
          </p:cNvSpPr>
          <p:nvPr>
            <p:ph type="body" idx="1"/>
          </p:nvPr>
        </p:nvSpPr>
        <p:spPr>
          <a:xfrm>
            <a:off x="1517905"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778B8B-E9A3-44BE-85A6-3E316659A9B4}"/>
              </a:ext>
            </a:extLst>
          </p:cNvPr>
          <p:cNvSpPr>
            <a:spLocks noGrp="1"/>
          </p:cNvSpPr>
          <p:nvPr>
            <p:ph sz="half" idx="2"/>
          </p:nvPr>
        </p:nvSpPr>
        <p:spPr>
          <a:xfrm>
            <a:off x="1517904"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0BF1BCA-A435-4779-A6FE-15207141F519}"/>
              </a:ext>
            </a:extLst>
          </p:cNvPr>
          <p:cNvSpPr>
            <a:spLocks noGrp="1"/>
          </p:cNvSpPr>
          <p:nvPr>
            <p:ph type="body" sz="quarter" idx="3"/>
          </p:nvPr>
        </p:nvSpPr>
        <p:spPr>
          <a:xfrm>
            <a:off x="6336792"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9B1923-9749-49E3-88FA-75C326E6719A}"/>
              </a:ext>
            </a:extLst>
          </p:cNvPr>
          <p:cNvSpPr>
            <a:spLocks noGrp="1"/>
          </p:cNvSpPr>
          <p:nvPr>
            <p:ph sz="quarter" idx="4"/>
          </p:nvPr>
        </p:nvSpPr>
        <p:spPr>
          <a:xfrm>
            <a:off x="6336792"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F3A70F0-5AFA-4C5A-812B-220C6A38DB6B}"/>
              </a:ext>
            </a:extLst>
          </p:cNvPr>
          <p:cNvSpPr>
            <a:spLocks noGrp="1"/>
          </p:cNvSpPr>
          <p:nvPr>
            <p:ph type="dt" sz="half" idx="10"/>
          </p:nvPr>
        </p:nvSpPr>
        <p:spPr/>
        <p:txBody>
          <a:bodyPr/>
          <a:lstStyle/>
          <a:p>
            <a:fld id="{3F9AFA87-1417-4992-ABD9-27C3BC8CC883}" type="datetimeFigureOut">
              <a:rPr lang="en-US" smtClean="0"/>
              <a:t>3/25/22</a:t>
            </a:fld>
            <a:endParaRPr lang="en-US"/>
          </a:p>
        </p:txBody>
      </p:sp>
      <p:sp>
        <p:nvSpPr>
          <p:cNvPr id="8" name="Footer Placeholder 7">
            <a:extLst>
              <a:ext uri="{FF2B5EF4-FFF2-40B4-BE49-F238E27FC236}">
                <a16:creationId xmlns:a16="http://schemas.microsoft.com/office/drawing/2014/main" id="{576AF721-83FE-4B57-B910-C395D23FDE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56A5893-52F1-44A1-AE8E-CF094DB41CFA}"/>
              </a:ext>
            </a:extLst>
          </p:cNvPr>
          <p:cNvSpPr>
            <a:spLocks noGrp="1"/>
          </p:cNvSpPr>
          <p:nvPr>
            <p:ph type="sldNum" sz="quarter" idx="12"/>
          </p:nvPr>
        </p:nvSpPr>
        <p:spPr/>
        <p:txBody>
          <a:bodyPr/>
          <a:lstStyle/>
          <a:p>
            <a:fld id="{CB1E4CB7-CB13-4810-BF18-BE31AFC64F93}" type="slidenum">
              <a:rPr lang="en-US" smtClean="0"/>
              <a:t>‹#›</a:t>
            </a:fld>
            <a:endParaRPr lang="en-US"/>
          </a:p>
        </p:txBody>
      </p:sp>
      <p:sp>
        <p:nvSpPr>
          <p:cNvPr id="10" name="Title 9">
            <a:extLst>
              <a:ext uri="{FF2B5EF4-FFF2-40B4-BE49-F238E27FC236}">
                <a16:creationId xmlns:a16="http://schemas.microsoft.com/office/drawing/2014/main" id="{D9D22302-83E3-4E22-93DF-1E5D463B64C3}"/>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240491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D85A6-A4E6-4160-BE43-8146A989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BA24A80-0792-4B3B-BB5A-8B2BD91095A7}"/>
              </a:ext>
            </a:extLst>
          </p:cNvPr>
          <p:cNvSpPr>
            <a:spLocks noGrp="1"/>
          </p:cNvSpPr>
          <p:nvPr>
            <p:ph type="dt" sz="half" idx="10"/>
          </p:nvPr>
        </p:nvSpPr>
        <p:spPr/>
        <p:txBody>
          <a:bodyPr/>
          <a:lstStyle/>
          <a:p>
            <a:fld id="{3F9AFA87-1417-4992-ABD9-27C3BC8CC883}" type="datetimeFigureOut">
              <a:rPr lang="en-US" smtClean="0"/>
              <a:t>3/25/22</a:t>
            </a:fld>
            <a:endParaRPr lang="en-US"/>
          </a:p>
        </p:txBody>
      </p:sp>
      <p:sp>
        <p:nvSpPr>
          <p:cNvPr id="4" name="Footer Placeholder 3">
            <a:extLst>
              <a:ext uri="{FF2B5EF4-FFF2-40B4-BE49-F238E27FC236}">
                <a16:creationId xmlns:a16="http://schemas.microsoft.com/office/drawing/2014/main" id="{4526116E-7A6D-485F-9FA2-25F94D4F40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309ADCC-C5F2-4D90-B153-93DF55858291}"/>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851177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862271-51F6-4122-9709-D279042F8846}"/>
              </a:ext>
            </a:extLst>
          </p:cNvPr>
          <p:cNvSpPr>
            <a:spLocks noGrp="1"/>
          </p:cNvSpPr>
          <p:nvPr>
            <p:ph type="dt" sz="half" idx="10"/>
          </p:nvPr>
        </p:nvSpPr>
        <p:spPr/>
        <p:txBody>
          <a:bodyPr/>
          <a:lstStyle/>
          <a:p>
            <a:fld id="{3F9AFA87-1417-4992-ABD9-27C3BC8CC883}" type="datetimeFigureOut">
              <a:rPr lang="en-US" smtClean="0"/>
              <a:t>3/25/22</a:t>
            </a:fld>
            <a:endParaRPr lang="en-US"/>
          </a:p>
        </p:txBody>
      </p:sp>
      <p:sp>
        <p:nvSpPr>
          <p:cNvPr id="3" name="Footer Placeholder 2">
            <a:extLst>
              <a:ext uri="{FF2B5EF4-FFF2-40B4-BE49-F238E27FC236}">
                <a16:creationId xmlns:a16="http://schemas.microsoft.com/office/drawing/2014/main" id="{452CFE08-03FE-487B-8963-9FAD3049CF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A935A50-18AE-4CB1-BB10-1CBDD8A7C2C4}"/>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1758205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1F683-796D-458C-9B32-A385D604DBFC}"/>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FB1F0BD-641B-4148-BCB3-2704218C80B8}"/>
              </a:ext>
            </a:extLst>
          </p:cNvPr>
          <p:cNvSpPr>
            <a:spLocks noGrp="1"/>
          </p:cNvSpPr>
          <p:nvPr>
            <p:ph idx="1"/>
          </p:nvPr>
        </p:nvSpPr>
        <p:spPr>
          <a:xfrm>
            <a:off x="5330952" y="1517904"/>
            <a:ext cx="5330952" cy="45811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B28C843-B846-4456-9720-71B7D4FF4062}"/>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3A3A03-31BD-4E7E-879A-A1C71849703C}"/>
              </a:ext>
            </a:extLst>
          </p:cNvPr>
          <p:cNvSpPr>
            <a:spLocks noGrp="1"/>
          </p:cNvSpPr>
          <p:nvPr>
            <p:ph type="dt" sz="half" idx="10"/>
          </p:nvPr>
        </p:nvSpPr>
        <p:spPr/>
        <p:txBody>
          <a:bodyPr/>
          <a:lstStyle/>
          <a:p>
            <a:fld id="{3F9AFA87-1417-4992-ABD9-27C3BC8CC883}" type="datetimeFigureOut">
              <a:rPr lang="en-US" smtClean="0"/>
              <a:t>3/25/22</a:t>
            </a:fld>
            <a:endParaRPr lang="en-US"/>
          </a:p>
        </p:txBody>
      </p:sp>
      <p:sp>
        <p:nvSpPr>
          <p:cNvPr id="6" name="Footer Placeholder 5">
            <a:extLst>
              <a:ext uri="{FF2B5EF4-FFF2-40B4-BE49-F238E27FC236}">
                <a16:creationId xmlns:a16="http://schemas.microsoft.com/office/drawing/2014/main" id="{4EA39078-7D38-4851-A363-B6BC179A50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1FF25E-A25D-47AA-94EB-580A74F01F1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693949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E83B4-9B31-4F73-9767-163636522F3A}"/>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BC7CFC30-8163-47A0-A97F-3F2C3A3BE73A}"/>
              </a:ext>
            </a:extLst>
          </p:cNvPr>
          <p:cNvSpPr>
            <a:spLocks noGrp="1"/>
          </p:cNvSpPr>
          <p:nvPr>
            <p:ph type="pic" idx="1"/>
          </p:nvPr>
        </p:nvSpPr>
        <p:spPr>
          <a:xfrm>
            <a:off x="5349240" y="764032"/>
            <a:ext cx="6089904" cy="5330952"/>
          </a:xfrm>
          <a:solidFill>
            <a:schemeClr val="bg1">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AF1B390-0C23-466E-987C-26420A5F098D}"/>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C9CA7C-B9D0-4A72-8061-1E02AA15FE86}"/>
              </a:ext>
            </a:extLst>
          </p:cNvPr>
          <p:cNvSpPr>
            <a:spLocks noGrp="1"/>
          </p:cNvSpPr>
          <p:nvPr>
            <p:ph type="dt" sz="half" idx="10"/>
          </p:nvPr>
        </p:nvSpPr>
        <p:spPr/>
        <p:txBody>
          <a:bodyPr/>
          <a:lstStyle/>
          <a:p>
            <a:fld id="{3F9AFA87-1417-4992-ABD9-27C3BC8CC883}" type="datetimeFigureOut">
              <a:rPr lang="en-US" smtClean="0"/>
              <a:t>3/25/22</a:t>
            </a:fld>
            <a:endParaRPr lang="en-US"/>
          </a:p>
        </p:txBody>
      </p:sp>
      <p:sp>
        <p:nvSpPr>
          <p:cNvPr id="6" name="Footer Placeholder 5">
            <a:extLst>
              <a:ext uri="{FF2B5EF4-FFF2-40B4-BE49-F238E27FC236}">
                <a16:creationId xmlns:a16="http://schemas.microsoft.com/office/drawing/2014/main" id="{C53EFC84-C9FE-4BFA-9B4E-4516A13625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01A469-3EFC-4F94-8482-378582E1C14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4251160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F9454-6F74-46A8-B299-4AF451BFB928}"/>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6F55CA9-A0BD-4609-9307-BAF987B262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25E4293-851E-4FA2-BFF2-B646A42369DE}"/>
              </a:ext>
            </a:extLst>
          </p:cNvPr>
          <p:cNvSpPr>
            <a:spLocks noGrp="1"/>
          </p:cNvSpPr>
          <p:nvPr>
            <p:ph type="dt" sz="half" idx="10"/>
          </p:nvPr>
        </p:nvSpPr>
        <p:spPr/>
        <p:txBody>
          <a:bodyPr/>
          <a:lstStyle/>
          <a:p>
            <a:fld id="{3F9AFA87-1417-4992-ABD9-27C3BC8CC883}" type="datetimeFigureOut">
              <a:rPr lang="en-US" smtClean="0"/>
              <a:t>3/25/22</a:t>
            </a:fld>
            <a:endParaRPr lang="en-US"/>
          </a:p>
        </p:txBody>
      </p:sp>
      <p:sp>
        <p:nvSpPr>
          <p:cNvPr id="5" name="Footer Placeholder 4">
            <a:extLst>
              <a:ext uri="{FF2B5EF4-FFF2-40B4-BE49-F238E27FC236}">
                <a16:creationId xmlns:a16="http://schemas.microsoft.com/office/drawing/2014/main" id="{59A907F5-F26D-4A91-8D70-AB54F8B43D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8ACBD8-D942-449E-A2B8-358CD1365C0A}"/>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160352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A50897-0C2E-420B-9A38-A8D5C1D72786}"/>
              </a:ext>
            </a:extLst>
          </p:cNvPr>
          <p:cNvSpPr>
            <a:spLocks noGrp="1"/>
          </p:cNvSpPr>
          <p:nvPr>
            <p:ph type="title" orient="vert"/>
          </p:nvPr>
        </p:nvSpPr>
        <p:spPr>
          <a:xfrm>
            <a:off x="8450317" y="1517904"/>
            <a:ext cx="2220731" cy="454678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EDB2173-32A5-4677-A08F-DAB8FD430D1A}"/>
              </a:ext>
            </a:extLst>
          </p:cNvPr>
          <p:cNvSpPr>
            <a:spLocks noGrp="1"/>
          </p:cNvSpPr>
          <p:nvPr>
            <p:ph type="body" orient="vert" idx="1"/>
          </p:nvPr>
        </p:nvSpPr>
        <p:spPr>
          <a:xfrm>
            <a:off x="1517904" y="1517904"/>
            <a:ext cx="6562553" cy="454678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3DB124D-B801-4A6A-9DAF-EBC1B98FE4F7}"/>
              </a:ext>
            </a:extLst>
          </p:cNvPr>
          <p:cNvSpPr>
            <a:spLocks noGrp="1"/>
          </p:cNvSpPr>
          <p:nvPr>
            <p:ph type="dt" sz="half" idx="10"/>
          </p:nvPr>
        </p:nvSpPr>
        <p:spPr/>
        <p:txBody>
          <a:bodyPr/>
          <a:lstStyle/>
          <a:p>
            <a:fld id="{3F9AFA87-1417-4992-ABD9-27C3BC8CC883}" type="datetimeFigureOut">
              <a:rPr lang="en-US" smtClean="0"/>
              <a:t>3/25/22</a:t>
            </a:fld>
            <a:endParaRPr lang="en-US"/>
          </a:p>
        </p:txBody>
      </p:sp>
      <p:sp>
        <p:nvSpPr>
          <p:cNvPr id="5" name="Footer Placeholder 4">
            <a:extLst>
              <a:ext uri="{FF2B5EF4-FFF2-40B4-BE49-F238E27FC236}">
                <a16:creationId xmlns:a16="http://schemas.microsoft.com/office/drawing/2014/main" id="{A8DAF8DF-2544-45A5-B62B-BB7948FCCA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AC232D-131E-4BE6-8E2E-BAF5A30846D6}"/>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765221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B1D84C-7934-4E5B-B6E4-A1D6EC299551}"/>
              </a:ext>
            </a:extLst>
          </p:cNvPr>
          <p:cNvSpPr>
            <a:spLocks noGrp="1"/>
          </p:cNvSpPr>
          <p:nvPr>
            <p:ph type="title"/>
          </p:nvPr>
        </p:nvSpPr>
        <p:spPr>
          <a:xfrm>
            <a:off x="1517904" y="1517904"/>
            <a:ext cx="9144000" cy="134416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F6A990F-40AC-447A-964A-840C94A6471A}"/>
              </a:ext>
            </a:extLst>
          </p:cNvPr>
          <p:cNvSpPr>
            <a:spLocks noGrp="1"/>
          </p:cNvSpPr>
          <p:nvPr>
            <p:ph type="body" idx="1"/>
          </p:nvPr>
        </p:nvSpPr>
        <p:spPr>
          <a:xfrm>
            <a:off x="1517904" y="2971800"/>
            <a:ext cx="9144000" cy="31272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7D832A1-FFBA-48B6-B2D0-E5414F12838B}"/>
              </a:ext>
            </a:extLst>
          </p:cNvPr>
          <p:cNvSpPr>
            <a:spLocks noGrp="1"/>
          </p:cNvSpPr>
          <p:nvPr>
            <p:ph type="dt" sz="half" idx="2"/>
          </p:nvPr>
        </p:nvSpPr>
        <p:spPr>
          <a:xfrm>
            <a:off x="8805672" y="6400800"/>
            <a:ext cx="1865376" cy="365125"/>
          </a:xfrm>
          <a:prstGeom prst="rect">
            <a:avLst/>
          </a:prstGeom>
        </p:spPr>
        <p:txBody>
          <a:bodyPr vert="horz" lIns="91440" tIns="45720" rIns="91440" bIns="45720" rtlCol="0" anchor="ctr"/>
          <a:lstStyle>
            <a:lvl1pPr algn="r">
              <a:defRPr sz="1000">
                <a:solidFill>
                  <a:schemeClr val="tx1"/>
                </a:solidFill>
              </a:defRPr>
            </a:lvl1pPr>
          </a:lstStyle>
          <a:p>
            <a:pPr algn="r"/>
            <a:fld id="{3F9AFA87-1417-4992-ABD9-27C3BC8CC883}" type="datetimeFigureOut">
              <a:rPr lang="en-US" smtClean="0"/>
              <a:pPr algn="r"/>
              <a:t>3/25/22</a:t>
            </a:fld>
            <a:endParaRPr lang="en-US" dirty="0"/>
          </a:p>
        </p:txBody>
      </p:sp>
      <p:sp>
        <p:nvSpPr>
          <p:cNvPr id="5" name="Footer Placeholder 4">
            <a:extLst>
              <a:ext uri="{FF2B5EF4-FFF2-40B4-BE49-F238E27FC236}">
                <a16:creationId xmlns:a16="http://schemas.microsoft.com/office/drawing/2014/main" id="{0F933EC1-4EE2-4453-841C-CFDFE708948E}"/>
              </a:ext>
            </a:extLst>
          </p:cNvPr>
          <p:cNvSpPr>
            <a:spLocks noGrp="1"/>
          </p:cNvSpPr>
          <p:nvPr>
            <p:ph type="ftr" sz="quarter" idx="3"/>
          </p:nvPr>
        </p:nvSpPr>
        <p:spPr>
          <a:xfrm>
            <a:off x="758952" y="6400800"/>
            <a:ext cx="6099048" cy="365125"/>
          </a:xfrm>
          <a:prstGeom prst="rect">
            <a:avLst/>
          </a:prstGeom>
        </p:spPr>
        <p:txBody>
          <a:bodyPr vert="horz" lIns="91440" tIns="45720" rIns="91440" bIns="45720" rtlCol="0" anchor="ctr"/>
          <a:lstStyle>
            <a:lvl1pPr algn="l">
              <a:defRPr sz="1000">
                <a:solidFill>
                  <a:schemeClr val="tx1"/>
                </a:solidFill>
              </a:defRPr>
            </a:lvl1pPr>
          </a:lstStyle>
          <a:p>
            <a:endParaRPr lang="en-US" sz="1000" dirty="0"/>
          </a:p>
        </p:txBody>
      </p:sp>
      <p:sp>
        <p:nvSpPr>
          <p:cNvPr id="6" name="Slide Number Placeholder 5">
            <a:extLst>
              <a:ext uri="{FF2B5EF4-FFF2-40B4-BE49-F238E27FC236}">
                <a16:creationId xmlns:a16="http://schemas.microsoft.com/office/drawing/2014/main" id="{C3CEBA78-E732-44EF-BA0B-FC42F7931311}"/>
              </a:ext>
            </a:extLst>
          </p:cNvPr>
          <p:cNvSpPr>
            <a:spLocks noGrp="1"/>
          </p:cNvSpPr>
          <p:nvPr>
            <p:ph type="sldNum" sz="quarter" idx="4"/>
          </p:nvPr>
        </p:nvSpPr>
        <p:spPr>
          <a:xfrm>
            <a:off x="10899648" y="6400800"/>
            <a:ext cx="530352" cy="365125"/>
          </a:xfrm>
          <a:prstGeom prst="rect">
            <a:avLst/>
          </a:prstGeom>
        </p:spPr>
        <p:txBody>
          <a:bodyPr vert="horz" lIns="91440" tIns="45720" rIns="91440" bIns="45720" rtlCol="0" anchor="ctr"/>
          <a:lstStyle>
            <a:lvl1pPr algn="r">
              <a:defRPr sz="1000" b="1">
                <a:solidFill>
                  <a:schemeClr val="tx1"/>
                </a:solidFill>
              </a:defRPr>
            </a:lvl1pPr>
          </a:lstStyle>
          <a:p>
            <a:fld id="{CB1E4CB7-CB13-4810-BF18-BE31AFC64F93}" type="slidenum">
              <a:rPr lang="en-US" smtClean="0"/>
              <a:pPr/>
              <a:t>‹#›</a:t>
            </a:fld>
            <a:endParaRPr lang="en-US" sz="1000" dirty="0"/>
          </a:p>
        </p:txBody>
      </p:sp>
      <p:sp>
        <p:nvSpPr>
          <p:cNvPr id="8" name="Freeform: Shape 7">
            <a:extLst>
              <a:ext uri="{FF2B5EF4-FFF2-40B4-BE49-F238E27FC236}">
                <a16:creationId xmlns:a16="http://schemas.microsoft.com/office/drawing/2014/main" id="{49306479-8C4D-4E4A-A330-DFC80A8A01BE}"/>
              </a:ext>
            </a:extLst>
          </p:cNvPr>
          <p:cNvSpPr/>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49931687"/>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l" defTabSz="914400" rtl="0" eaLnBrk="1" latinLnBrk="0" hangingPunct="1">
        <a:lnSpc>
          <a:spcPct val="95000"/>
        </a:lnSpc>
        <a:spcBef>
          <a:spcPct val="0"/>
        </a:spcBef>
        <a:buNone/>
        <a:defRPr sz="4200" kern="1200" spc="-50" baseline="0">
          <a:solidFill>
            <a:schemeClr val="tx1"/>
          </a:solidFill>
          <a:latin typeface="+mj-lt"/>
          <a:ea typeface="+mj-ea"/>
          <a:cs typeface="+mj-cs"/>
        </a:defRPr>
      </a:lvl1pPr>
    </p:titleStyle>
    <p:bodyStyle>
      <a:lvl1pPr marL="365760" indent="-365760" algn="l" defTabSz="914400" rtl="0" eaLnBrk="1" latinLnBrk="0" hangingPunct="1">
        <a:lnSpc>
          <a:spcPct val="105000"/>
        </a:lnSpc>
        <a:spcBef>
          <a:spcPts val="900"/>
        </a:spcBef>
        <a:buClr>
          <a:schemeClr val="accent5"/>
        </a:buClr>
        <a:buFont typeface="Avenir Next LT Pro" panose="020B0504020202020204" pitchFamily="34" charset="0"/>
        <a:buChar char="+"/>
        <a:defRPr sz="2600" kern="1200">
          <a:solidFill>
            <a:schemeClr val="tx1"/>
          </a:solidFill>
          <a:latin typeface="+mn-lt"/>
          <a:ea typeface="+mn-ea"/>
          <a:cs typeface="+mn-cs"/>
        </a:defRPr>
      </a:lvl1pPr>
      <a:lvl2pPr marL="365760" indent="0" algn="l"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640080"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2000" kern="1200">
          <a:solidFill>
            <a:schemeClr val="tx1"/>
          </a:solidFill>
          <a:latin typeface="+mn-lt"/>
          <a:ea typeface="+mn-ea"/>
          <a:cs typeface="+mn-cs"/>
        </a:defRPr>
      </a:lvl3pPr>
      <a:lvl4pPr marL="640080" indent="0" algn="l" defTabSz="914400" rtl="0" eaLnBrk="1" latinLnBrk="0" hangingPunct="1">
        <a:lnSpc>
          <a:spcPct val="105000"/>
        </a:lnSpc>
        <a:spcBef>
          <a:spcPts val="600"/>
        </a:spcBef>
        <a:buFontTx/>
        <a:buNone/>
        <a:defRPr sz="1800" i="1" kern="1200">
          <a:solidFill>
            <a:schemeClr val="tx1">
              <a:lumMod val="75000"/>
              <a:lumOff val="25000"/>
            </a:schemeClr>
          </a:solidFill>
          <a:latin typeface="+mn-lt"/>
          <a:ea typeface="+mn-ea"/>
          <a:cs typeface="+mn-cs"/>
        </a:defRPr>
      </a:lvl4pPr>
      <a:lvl5pPr marL="886968"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svg"/><Relationship Id="rId3" Type="http://schemas.openxmlformats.org/officeDocument/2006/relationships/image" Target="../media/image13.svg"/><Relationship Id="rId7" Type="http://schemas.openxmlformats.org/officeDocument/2006/relationships/image" Target="../media/image17.svg"/><Relationship Id="rId12"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1.svg"/><Relationship Id="rId5" Type="http://schemas.openxmlformats.org/officeDocument/2006/relationships/image" Target="../media/image15.sv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svg"/></Relationships>
</file>

<file path=ppt/slides/_rels/slide9.xml.rels><?xml version="1.0" encoding="UTF-8" standalone="yes"?>
<Relationships xmlns="http://schemas.openxmlformats.org/package/2006/relationships"><Relationship Id="rId3" Type="http://schemas.microsoft.com/office/2007/relationships/media" Target="../media/media2.mp4"/><Relationship Id="rId7" Type="http://schemas.openxmlformats.org/officeDocument/2006/relationships/image" Target="../media/image2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4.png"/><Relationship Id="rId5" Type="http://schemas.openxmlformats.org/officeDocument/2006/relationships/slideLayout" Target="../slideLayouts/slideLayout2.xml"/><Relationship Id="rId4" Type="http://schemas.openxmlformats.org/officeDocument/2006/relationships/video" Target="../media/media2.mp4"/></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image" Target="../media/image32.sv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36.png"/><Relationship Id="rId4"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7.xml"/><Relationship Id="rId1" Type="http://schemas.openxmlformats.org/officeDocument/2006/relationships/video" Target="https://www.youtube.com/embed/V0WKY8bjA-M?feature=oembed"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20E33D0-A190-4F8A-9DB6-C531C95CA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15691" y="3532772"/>
            <a:ext cx="10360617" cy="752895"/>
          </a:xfrm>
        </p:spPr>
        <p:txBody>
          <a:bodyPr>
            <a:normAutofit/>
          </a:bodyPr>
          <a:lstStyle/>
          <a:p>
            <a:r>
              <a:rPr lang="en-US" sz="2900" dirty="0"/>
              <a:t>Achieving Effective Teamwork in the Children's Hospital</a:t>
            </a:r>
          </a:p>
        </p:txBody>
      </p:sp>
      <p:sp>
        <p:nvSpPr>
          <p:cNvPr id="3" name="Subtitle 2"/>
          <p:cNvSpPr>
            <a:spLocks noGrp="1"/>
          </p:cNvSpPr>
          <p:nvPr>
            <p:ph type="subTitle" idx="1"/>
          </p:nvPr>
        </p:nvSpPr>
        <p:spPr>
          <a:xfrm>
            <a:off x="1684399" y="4625491"/>
            <a:ext cx="9144000" cy="533396"/>
          </a:xfrm>
        </p:spPr>
        <p:txBody>
          <a:bodyPr vert="horz" lIns="0" tIns="0" rIns="0" bIns="0" rtlCol="0" anchor="t">
            <a:normAutofit fontScale="25000" lnSpcReduction="20000"/>
          </a:bodyPr>
          <a:lstStyle/>
          <a:p>
            <a:r>
              <a:rPr lang="en-US" sz="6400" b="1" dirty="0"/>
              <a:t>EFFECTIVE TEAMWORKING AND COMMUNICATION</a:t>
            </a:r>
          </a:p>
          <a:p>
            <a:r>
              <a:rPr lang="en-US" sz="6400" b="1" dirty="0"/>
              <a:t>MODULE NUMBER: BMSW4002</a:t>
            </a:r>
          </a:p>
          <a:p>
            <a:r>
              <a:rPr lang="en-US" sz="4800" b="1" dirty="0"/>
              <a:t>NAMES: MAGDALENA SIEMIATKOWSKA-2110059</a:t>
            </a:r>
          </a:p>
          <a:p>
            <a:r>
              <a:rPr lang="en-US" sz="4800" b="1" dirty="0"/>
              <a:t>IBRAHIM ALAMIN-2109913</a:t>
            </a:r>
          </a:p>
          <a:p>
            <a:r>
              <a:rPr lang="en-US" sz="4800" b="1" dirty="0"/>
              <a:t>ANDREEA PATRUT-2109716</a:t>
            </a:r>
          </a:p>
          <a:p>
            <a:r>
              <a:rPr lang="en-US" sz="4800" b="1" dirty="0"/>
              <a:t>MOHAMMED JALAL MIAH-2109907</a:t>
            </a:r>
          </a:p>
          <a:p>
            <a:r>
              <a:rPr lang="en-US" sz="4800" b="1" dirty="0"/>
              <a:t>LECTURER: KHAZA AHMED</a:t>
            </a:r>
          </a:p>
          <a:p>
            <a:r>
              <a:rPr lang="en-US" sz="4800" b="1" dirty="0"/>
              <a:t>DATE: 27</a:t>
            </a:r>
            <a:r>
              <a:rPr lang="en-US" sz="4800" b="1" baseline="30000" dirty="0"/>
              <a:t>TH</a:t>
            </a:r>
            <a:r>
              <a:rPr lang="en-US" sz="4800" b="1" dirty="0"/>
              <a:t> March 2022</a:t>
            </a:r>
          </a:p>
          <a:p>
            <a:endParaRPr lang="en-US" dirty="0"/>
          </a:p>
          <a:p>
            <a:endParaRPr lang="en-US" dirty="0"/>
          </a:p>
        </p:txBody>
      </p:sp>
      <p:pic>
        <p:nvPicPr>
          <p:cNvPr id="5" name="Picture 3">
            <a:extLst>
              <a:ext uri="{FF2B5EF4-FFF2-40B4-BE49-F238E27FC236}">
                <a16:creationId xmlns:a16="http://schemas.microsoft.com/office/drawing/2014/main" id="{DE76F699-ED2F-4092-A47D-2BB65ED89F6C}"/>
              </a:ext>
            </a:extLst>
          </p:cNvPr>
          <p:cNvPicPr>
            <a:picLocks noChangeAspect="1"/>
          </p:cNvPicPr>
          <p:nvPr/>
        </p:nvPicPr>
        <p:blipFill rotWithShape="1">
          <a:blip r:embed="rId2"/>
          <a:srcRect t="47396" r="-2" b="3205"/>
          <a:stretch/>
        </p:blipFill>
        <p:spPr>
          <a:xfrm>
            <a:off x="915691" y="140677"/>
            <a:ext cx="9912708" cy="3465346"/>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amond(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circle(in)">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circle(in)">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circle(in)">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circle(in)">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circle(in)">
                                      <p:cBhvr>
                                        <p:cTn id="5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Freeform: Shape 24">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2" name="Rectangle 26">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F63A235-9A9E-461E-B166-069836D2943E}"/>
              </a:ext>
            </a:extLst>
          </p:cNvPr>
          <p:cNvSpPr txBox="1"/>
          <p:nvPr/>
        </p:nvSpPr>
        <p:spPr>
          <a:xfrm>
            <a:off x="762000" y="758953"/>
            <a:ext cx="4317551" cy="2028388"/>
          </a:xfrm>
          <a:prstGeom prst="rect">
            <a:avLst/>
          </a:prstGeom>
        </p:spPr>
        <p:txBody>
          <a:bodyPr vert="horz" lIns="91440" tIns="45720" rIns="91440" bIns="45720" rtlCol="0" anchor="ctr">
            <a:normAutofit/>
          </a:bodyPr>
          <a:lstStyle/>
          <a:p>
            <a:pPr>
              <a:lnSpc>
                <a:spcPct val="95000"/>
              </a:lnSpc>
              <a:spcBef>
                <a:spcPct val="0"/>
              </a:spcBef>
              <a:spcAft>
                <a:spcPts val="600"/>
              </a:spcAft>
            </a:pPr>
            <a:r>
              <a:rPr lang="en-US" sz="4200" b="1" kern="1200" spc="-50" baseline="0">
                <a:solidFill>
                  <a:schemeClr val="tx1"/>
                </a:solidFill>
                <a:effectLst>
                  <a:glow rad="228600">
                    <a:schemeClr val="accent2">
                      <a:satMod val="175000"/>
                      <a:alpha val="40000"/>
                    </a:schemeClr>
                  </a:glow>
                </a:effectLst>
                <a:latin typeface="+mj-lt"/>
                <a:ea typeface="+mj-ea"/>
                <a:cs typeface="+mj-cs"/>
              </a:rPr>
              <a:t>INTRODUCTION</a:t>
            </a:r>
          </a:p>
        </p:txBody>
      </p:sp>
      <p:sp>
        <p:nvSpPr>
          <p:cNvPr id="6" name="TextBox 5">
            <a:extLst>
              <a:ext uri="{FF2B5EF4-FFF2-40B4-BE49-F238E27FC236}">
                <a16:creationId xmlns:a16="http://schemas.microsoft.com/office/drawing/2014/main" id="{AA7ED9D8-01E7-4D81-BEEA-93B1865CE522}"/>
              </a:ext>
            </a:extLst>
          </p:cNvPr>
          <p:cNvSpPr txBox="1"/>
          <p:nvPr/>
        </p:nvSpPr>
        <p:spPr>
          <a:xfrm>
            <a:off x="0" y="3041433"/>
            <a:ext cx="5606321" cy="3202674"/>
          </a:xfrm>
          <a:prstGeom prst="rect">
            <a:avLst/>
          </a:prstGeom>
        </p:spPr>
        <p:txBody>
          <a:bodyPr vert="horz" lIns="91440" tIns="45720" rIns="91440" bIns="45720" rtlCol="0" anchor="t">
            <a:normAutofit/>
          </a:bodyPr>
          <a:lstStyle/>
          <a:p>
            <a:pPr>
              <a:lnSpc>
                <a:spcPct val="95000"/>
              </a:lnSpc>
              <a:spcAft>
                <a:spcPts val="600"/>
              </a:spcAft>
              <a:buFont typeface="Arial" panose="020B0604020202020204" pitchFamily="34" charset="0"/>
              <a:buChar char="•"/>
            </a:pPr>
            <a:r>
              <a:rPr lang="en-US" sz="1500" b="1" dirty="0">
                <a:latin typeface="Arial" panose="020B0604020202020204" pitchFamily="34" charset="0"/>
                <a:cs typeface="Arial" panose="020B0604020202020204" pitchFamily="34" charset="0"/>
              </a:rPr>
              <a:t>The goal of this presentation is to provide personnel in the Children’s Hospital with training and professional development, </a:t>
            </a:r>
            <a:r>
              <a:rPr lang="en-US" sz="1500" b="1" dirty="0" err="1">
                <a:latin typeface="Arial" panose="020B0604020202020204" pitchFamily="34" charset="0"/>
                <a:cs typeface="Arial" panose="020B0604020202020204" pitchFamily="34" charset="0"/>
              </a:rPr>
              <a:t>utilising</a:t>
            </a:r>
            <a:r>
              <a:rPr lang="en-US" sz="1500" b="1" dirty="0">
                <a:latin typeface="Arial" panose="020B0604020202020204" pitchFamily="34" charset="0"/>
                <a:cs typeface="Arial" panose="020B0604020202020204" pitchFamily="34" charset="0"/>
              </a:rPr>
              <a:t> the various communication techniques, specified in Shannon- Weaver's, </a:t>
            </a:r>
            <a:r>
              <a:rPr lang="en-US" sz="1500" b="1" dirty="0" err="1">
                <a:latin typeface="Arial" panose="020B0604020202020204" pitchFamily="34" charset="0"/>
                <a:cs typeface="Arial" panose="020B0604020202020204" pitchFamily="34" charset="0"/>
              </a:rPr>
              <a:t>Berlo’s</a:t>
            </a:r>
            <a:r>
              <a:rPr lang="en-US" sz="1500" b="1" dirty="0">
                <a:latin typeface="Arial" panose="020B0604020202020204" pitchFamily="34" charset="0"/>
                <a:cs typeface="Arial" panose="020B0604020202020204" pitchFamily="34" charset="0"/>
              </a:rPr>
              <a:t> &amp; Schramm's interactive models.</a:t>
            </a:r>
          </a:p>
          <a:p>
            <a:pPr>
              <a:lnSpc>
                <a:spcPct val="95000"/>
              </a:lnSpc>
              <a:spcAft>
                <a:spcPts val="600"/>
              </a:spcAft>
            </a:pPr>
            <a:endParaRPr lang="en-US" sz="1500" b="1" dirty="0">
              <a:latin typeface="Arial" panose="020B0604020202020204" pitchFamily="34" charset="0"/>
              <a:cs typeface="Arial" panose="020B0604020202020204" pitchFamily="34" charset="0"/>
            </a:endParaRPr>
          </a:p>
          <a:p>
            <a:pPr>
              <a:lnSpc>
                <a:spcPct val="95000"/>
              </a:lnSpc>
              <a:spcAft>
                <a:spcPts val="600"/>
              </a:spcAft>
              <a:buFont typeface="Arial" panose="020B0604020202020204" pitchFamily="34" charset="0"/>
              <a:buChar char="•"/>
            </a:pPr>
            <a:r>
              <a:rPr lang="en-US" sz="1500" b="1" dirty="0">
                <a:latin typeface="Arial" panose="020B0604020202020204" pitchFamily="34" charset="0"/>
                <a:cs typeface="Arial" panose="020B0604020202020204" pitchFamily="34" charset="0"/>
              </a:rPr>
              <a:t>To determine which communication hurdles may block successful communication; followed by an explanation how prosperous transmission impacts personnel and the sick.</a:t>
            </a:r>
          </a:p>
        </p:txBody>
      </p:sp>
      <p:pic>
        <p:nvPicPr>
          <p:cNvPr id="9" name="Picture 8" descr="Happy doctor examining girl with stethoscope">
            <a:extLst>
              <a:ext uri="{FF2B5EF4-FFF2-40B4-BE49-F238E27FC236}">
                <a16:creationId xmlns:a16="http://schemas.microsoft.com/office/drawing/2014/main" id="{107B356D-34C3-40EF-8B5B-506E7FD740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3467" b="2"/>
          <a:stretch/>
        </p:blipFill>
        <p:spPr>
          <a:xfrm>
            <a:off x="5841551" y="758952"/>
            <a:ext cx="4113439" cy="3161093"/>
          </a:xfrm>
          <a:custGeom>
            <a:avLst/>
            <a:gdLst/>
            <a:ahLst/>
            <a:cxnLst/>
            <a:rect l="l" t="t" r="r" b="b"/>
            <a:pathLst>
              <a:path w="4113439" h="3161093">
                <a:moveTo>
                  <a:pt x="0" y="0"/>
                </a:moveTo>
                <a:lnTo>
                  <a:pt x="4113439" y="0"/>
                </a:lnTo>
                <a:lnTo>
                  <a:pt x="4113439" y="2344272"/>
                </a:lnTo>
                <a:lnTo>
                  <a:pt x="2157387" y="2344272"/>
                </a:lnTo>
                <a:lnTo>
                  <a:pt x="2157387" y="3161093"/>
                </a:lnTo>
                <a:lnTo>
                  <a:pt x="0" y="3161093"/>
                </a:lnTo>
                <a:close/>
              </a:path>
            </a:pathLst>
          </a:custGeom>
        </p:spPr>
      </p:pic>
      <p:sp>
        <p:nvSpPr>
          <p:cNvPr id="29" name="Rectangle 28">
            <a:extLst>
              <a:ext uri="{FF2B5EF4-FFF2-40B4-BE49-F238E27FC236}">
                <a16:creationId xmlns:a16="http://schemas.microsoft.com/office/drawing/2014/main" id="{80BB777E-3FE8-438B-AACF-8305018D7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35104" y="758952"/>
            <a:ext cx="2156896" cy="234427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09C85416-F832-4998-AD95-A5A13D3990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41553" y="4011484"/>
            <a:ext cx="2157385" cy="20940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Empty speech bubbles">
            <a:extLst>
              <a:ext uri="{FF2B5EF4-FFF2-40B4-BE49-F238E27FC236}">
                <a16:creationId xmlns:a16="http://schemas.microsoft.com/office/drawing/2014/main" id="{5EA84B0D-E80F-4FE6-91DF-B14D8FC01AF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146"/>
          <a:stretch/>
        </p:blipFill>
        <p:spPr>
          <a:xfrm>
            <a:off x="8078561" y="3180016"/>
            <a:ext cx="4113439" cy="2925508"/>
          </a:xfrm>
          <a:prstGeom prst="rect">
            <a:avLst/>
          </a:prstGeom>
        </p:spPr>
      </p:pic>
    </p:spTree>
    <p:extLst>
      <p:ext uri="{BB962C8B-B14F-4D97-AF65-F5344CB8AC3E}">
        <p14:creationId xmlns:p14="http://schemas.microsoft.com/office/powerpoint/2010/main" val="18589019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ircle(in)">
                                      <p:cBhvr>
                                        <p:cTn id="28" dur="20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diamond(in)">
                                      <p:cBhvr>
                                        <p:cTn id="3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EF37EE88-E359-4E69-A072-9959A84E11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30001" cy="6168789"/>
          </a:xfrm>
          <a:custGeom>
            <a:avLst/>
            <a:gdLst>
              <a:gd name="connsiteX0" fmla="*/ 0 w 11430001"/>
              <a:gd name="connsiteY0" fmla="*/ 0 h 6168789"/>
              <a:gd name="connsiteX1" fmla="*/ 5334002 w 11430001"/>
              <a:gd name="connsiteY1" fmla="*/ 0 h 6168789"/>
              <a:gd name="connsiteX2" fmla="*/ 5334002 w 11430001"/>
              <a:gd name="connsiteY2" fmla="*/ 771523 h 6168789"/>
              <a:gd name="connsiteX3" fmla="*/ 11430001 w 11430001"/>
              <a:gd name="connsiteY3" fmla="*/ 771523 h 6168789"/>
              <a:gd name="connsiteX4" fmla="*/ 11430001 w 11430001"/>
              <a:gd name="connsiteY4" fmla="*/ 6168789 h 6168789"/>
              <a:gd name="connsiteX5" fmla="*/ 0 w 11430001"/>
              <a:gd name="connsiteY5" fmla="*/ 6168789 h 6168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01" h="6168789">
                <a:moveTo>
                  <a:pt x="0" y="0"/>
                </a:moveTo>
                <a:lnTo>
                  <a:pt x="5334002" y="0"/>
                </a:lnTo>
                <a:lnTo>
                  <a:pt x="5334002" y="771523"/>
                </a:lnTo>
                <a:lnTo>
                  <a:pt x="11430001" y="771523"/>
                </a:lnTo>
                <a:lnTo>
                  <a:pt x="11430001" y="6168789"/>
                </a:lnTo>
                <a:lnTo>
                  <a:pt x="0" y="6168789"/>
                </a:lnTo>
                <a:close/>
              </a:path>
            </a:pathLst>
          </a:custGeom>
          <a:ln w="762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6A427A7-14CC-4DE2-964C-9CDA805421AC}"/>
              </a:ext>
            </a:extLst>
          </p:cNvPr>
          <p:cNvSpPr>
            <a:spLocks noGrp="1"/>
          </p:cNvSpPr>
          <p:nvPr>
            <p:ph type="title"/>
          </p:nvPr>
        </p:nvSpPr>
        <p:spPr>
          <a:xfrm>
            <a:off x="5529657" y="1222674"/>
            <a:ext cx="5333979" cy="1344613"/>
          </a:xfrm>
        </p:spPr>
        <p:txBody>
          <a:bodyPr>
            <a:normAutofit/>
          </a:bodyPr>
          <a:lstStyle/>
          <a:p>
            <a:pPr algn="ctr"/>
            <a:r>
              <a:rPr lang="en-GB" b="1" dirty="0">
                <a:effectLst>
                  <a:glow rad="228600">
                    <a:schemeClr val="accent2">
                      <a:satMod val="175000"/>
                      <a:alpha val="40000"/>
                    </a:schemeClr>
                  </a:glow>
                </a:effectLst>
                <a:latin typeface="Arial" panose="020B0604020202020204" pitchFamily="34" charset="0"/>
                <a:cs typeface="Arial" panose="020B0604020202020204" pitchFamily="34" charset="0"/>
              </a:rPr>
              <a:t>Definition of Communication</a:t>
            </a:r>
            <a:endParaRPr lang="en-GB" dirty="0"/>
          </a:p>
        </p:txBody>
      </p:sp>
      <p:pic>
        <p:nvPicPr>
          <p:cNvPr id="5" name="Picture 4" descr="Green dialogue boxes">
            <a:extLst>
              <a:ext uri="{FF2B5EF4-FFF2-40B4-BE49-F238E27FC236}">
                <a16:creationId xmlns:a16="http://schemas.microsoft.com/office/drawing/2014/main" id="{44E45307-50DD-4ECE-B83D-95252536EBC3}"/>
              </a:ext>
            </a:extLst>
          </p:cNvPr>
          <p:cNvPicPr>
            <a:picLocks noChangeAspect="1"/>
          </p:cNvPicPr>
          <p:nvPr/>
        </p:nvPicPr>
        <p:blipFill rotWithShape="1">
          <a:blip r:embed="rId2"/>
          <a:srcRect l="5476" r="11306" b="3"/>
          <a:stretch/>
        </p:blipFill>
        <p:spPr>
          <a:xfrm>
            <a:off x="20" y="758953"/>
            <a:ext cx="5333979" cy="5335854"/>
          </a:xfrm>
          <a:prstGeom prst="rect">
            <a:avLst/>
          </a:prstGeom>
          <a:ln>
            <a:noFill/>
          </a:ln>
          <a:effectLst>
            <a:outerShdw blurRad="190500" algn="tl" rotWithShape="0">
              <a:srgbClr val="000000">
                <a:alpha val="70000"/>
              </a:srgbClr>
            </a:outerShdw>
          </a:effectLst>
        </p:spPr>
      </p:pic>
      <p:sp>
        <p:nvSpPr>
          <p:cNvPr id="3" name="Content Placeholder 2">
            <a:extLst>
              <a:ext uri="{FF2B5EF4-FFF2-40B4-BE49-F238E27FC236}">
                <a16:creationId xmlns:a16="http://schemas.microsoft.com/office/drawing/2014/main" id="{7E221351-FAF6-4C5C-B3F0-693226730A9C}"/>
              </a:ext>
            </a:extLst>
          </p:cNvPr>
          <p:cNvSpPr>
            <a:spLocks noGrp="1"/>
          </p:cNvSpPr>
          <p:nvPr>
            <p:ph idx="1"/>
          </p:nvPr>
        </p:nvSpPr>
        <p:spPr>
          <a:xfrm>
            <a:off x="5439905" y="2970213"/>
            <a:ext cx="5990095" cy="3125787"/>
          </a:xfrm>
        </p:spPr>
        <p:txBody>
          <a:bodyPr>
            <a:normAutofit/>
          </a:bodyPr>
          <a:lstStyle/>
          <a:p>
            <a:pPr marL="0" indent="0">
              <a:lnSpc>
                <a:spcPct val="95000"/>
              </a:lnSpc>
              <a:buNone/>
            </a:pPr>
            <a:r>
              <a:rPr lang="en-US" sz="1600" b="1" dirty="0">
                <a:latin typeface="Arial" panose="020B0604020202020204" pitchFamily="34" charset="0"/>
                <a:cs typeface="Arial" panose="020B0604020202020204" pitchFamily="34" charset="0"/>
              </a:rPr>
              <a:t>Communication, in its greater perception, is the ability to transfer information from one person to the other and this knowledge can be carried on in variety of methods  (</a:t>
            </a:r>
            <a:r>
              <a:rPr lang="en-US" sz="1600" b="1" dirty="0" err="1">
                <a:latin typeface="Arial" panose="020B0604020202020204" pitchFamily="34" charset="0"/>
                <a:cs typeface="Arial" panose="020B0604020202020204" pitchFamily="34" charset="0"/>
              </a:rPr>
              <a:t>Mowlana</a:t>
            </a:r>
            <a:r>
              <a:rPr lang="en-US" sz="1600" b="1" dirty="0">
                <a:latin typeface="Arial" panose="020B0604020202020204" pitchFamily="34" charset="0"/>
                <a:cs typeface="Arial" panose="020B0604020202020204" pitchFamily="34" charset="0"/>
              </a:rPr>
              <a:t>, 1996).</a:t>
            </a:r>
          </a:p>
          <a:p>
            <a:pPr marL="0" indent="0">
              <a:lnSpc>
                <a:spcPct val="95000"/>
              </a:lnSpc>
              <a:buNone/>
            </a:pPr>
            <a:r>
              <a:rPr lang="en-US" sz="1600" b="1" dirty="0">
                <a:latin typeface="Arial" panose="020B0604020202020204" pitchFamily="34" charset="0"/>
                <a:cs typeface="Arial" panose="020B0604020202020204" pitchFamily="34" charset="0"/>
              </a:rPr>
              <a:t>In the present talk, three communication modalities will be discussed:</a:t>
            </a:r>
          </a:p>
          <a:p>
            <a:pPr marL="0" indent="0">
              <a:lnSpc>
                <a:spcPct val="95000"/>
              </a:lnSpc>
              <a:buNone/>
            </a:pPr>
            <a:endParaRPr lang="en-GB" sz="1600" b="1" dirty="0">
              <a:latin typeface="Arial" panose="020B0604020202020204" pitchFamily="34" charset="0"/>
              <a:cs typeface="Arial" panose="020B0604020202020204" pitchFamily="34" charset="0"/>
            </a:endParaRPr>
          </a:p>
          <a:p>
            <a:pPr>
              <a:lnSpc>
                <a:spcPct val="95000"/>
              </a:lnSpc>
              <a:buFont typeface="Wingdings" panose="05000000000000000000" pitchFamily="2" charset="2"/>
              <a:buChar char="Ø"/>
            </a:pPr>
            <a:r>
              <a:rPr lang="en-GB" sz="1600" b="1" dirty="0">
                <a:latin typeface="Arial" panose="020B0604020202020204" pitchFamily="34" charset="0"/>
                <a:cs typeface="Arial" panose="020B0604020202020204" pitchFamily="34" charset="0"/>
              </a:rPr>
              <a:t>Linear Model</a:t>
            </a:r>
          </a:p>
          <a:p>
            <a:pPr>
              <a:lnSpc>
                <a:spcPct val="95000"/>
              </a:lnSpc>
              <a:buFont typeface="Wingdings" panose="05000000000000000000" pitchFamily="2" charset="2"/>
              <a:buChar char="Ø"/>
            </a:pPr>
            <a:r>
              <a:rPr lang="en-GB" sz="1600" b="1" dirty="0">
                <a:latin typeface="Arial" panose="020B0604020202020204" pitchFamily="34" charset="0"/>
                <a:cs typeface="Arial" panose="020B0604020202020204" pitchFamily="34" charset="0"/>
              </a:rPr>
              <a:t>Interactive Model</a:t>
            </a:r>
          </a:p>
          <a:p>
            <a:pPr>
              <a:lnSpc>
                <a:spcPct val="95000"/>
              </a:lnSpc>
              <a:buFont typeface="Wingdings" panose="05000000000000000000" pitchFamily="2" charset="2"/>
              <a:buChar char="Ø"/>
            </a:pPr>
            <a:r>
              <a:rPr lang="en-GB" sz="1600" b="1" dirty="0">
                <a:latin typeface="Arial" panose="020B0604020202020204" pitchFamily="34" charset="0"/>
                <a:cs typeface="Arial" panose="020B0604020202020204" pitchFamily="34" charset="0"/>
              </a:rPr>
              <a:t> Model of Transaction</a:t>
            </a:r>
            <a:endParaRPr lang="en-GB" sz="1600" dirty="0">
              <a:latin typeface="Arial" panose="020B0604020202020204" pitchFamily="34" charset="0"/>
              <a:cs typeface="Arial" panose="020B0604020202020204" pitchFamily="34" charset="0"/>
            </a:endParaRPr>
          </a:p>
          <a:p>
            <a:pPr>
              <a:lnSpc>
                <a:spcPct val="95000"/>
              </a:lnSpc>
            </a:pPr>
            <a:endParaRPr lang="en-GB" sz="1600" dirty="0"/>
          </a:p>
        </p:txBody>
      </p:sp>
    </p:spTree>
    <p:extLst>
      <p:ext uri="{BB962C8B-B14F-4D97-AF65-F5344CB8AC3E}">
        <p14:creationId xmlns:p14="http://schemas.microsoft.com/office/powerpoint/2010/main" val="158944235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barn(inVertical)">
                                      <p:cBhvr>
                                        <p:cTn id="21" dur="5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barn(inVertical)">
                                      <p:cBhvr>
                                        <p:cTn id="26" dur="5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barn(inVertical)">
                                      <p:cBhvr>
                                        <p:cTn id="31" dur="500"/>
                                        <p:tgtEl>
                                          <p:spTgt spid="3">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wipe(down)">
                                      <p:cBhvr>
                                        <p:cTn id="36" dur="500"/>
                                        <p:tgtEl>
                                          <p:spTgt spid="3">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A271968-6909-4454-BB6C-7DDA97790848}"/>
              </a:ext>
            </a:extLst>
          </p:cNvPr>
          <p:cNvSpPr txBox="1"/>
          <p:nvPr/>
        </p:nvSpPr>
        <p:spPr>
          <a:xfrm>
            <a:off x="1079291" y="1194961"/>
            <a:ext cx="10268261" cy="954107"/>
          </a:xfrm>
          <a:prstGeom prst="rect">
            <a:avLst/>
          </a:prstGeom>
          <a:noFill/>
          <a:effectLst>
            <a:glow rad="228600">
              <a:schemeClr val="accent1">
                <a:satMod val="175000"/>
                <a:alpha val="40000"/>
              </a:schemeClr>
            </a:glow>
            <a:softEdge rad="88900"/>
          </a:effectLst>
        </p:spPr>
        <p:txBody>
          <a:bodyPr wrap="square" rtlCol="0">
            <a:spAutoFit/>
          </a:bodyPr>
          <a:lstStyle/>
          <a:p>
            <a:pPr algn="ctr"/>
            <a:r>
              <a:rPr lang="en-US" sz="2800" b="1" dirty="0"/>
              <a:t>INTERNAL &amp; EXTERNAL STAKEHOLDERS AT CHILDREN’S HOSPITAL INCLUDE:</a:t>
            </a:r>
            <a:endParaRPr lang="en-GB" sz="2800" b="1" dirty="0"/>
          </a:p>
        </p:txBody>
      </p:sp>
      <p:sp>
        <p:nvSpPr>
          <p:cNvPr id="7" name="TextBox 6">
            <a:extLst>
              <a:ext uri="{FF2B5EF4-FFF2-40B4-BE49-F238E27FC236}">
                <a16:creationId xmlns:a16="http://schemas.microsoft.com/office/drawing/2014/main" id="{66BE627D-5B8F-4151-960B-A025C63BE028}"/>
              </a:ext>
            </a:extLst>
          </p:cNvPr>
          <p:cNvSpPr txBox="1"/>
          <p:nvPr/>
        </p:nvSpPr>
        <p:spPr>
          <a:xfrm>
            <a:off x="1686392" y="3445789"/>
            <a:ext cx="2773180" cy="369332"/>
          </a:xfrm>
          <a:prstGeom prst="rect">
            <a:avLst/>
          </a:prstGeom>
          <a:solidFill>
            <a:schemeClr val="bg1"/>
          </a:solidFill>
        </p:spPr>
        <p:txBody>
          <a:bodyPr wrap="square" rtlCol="0">
            <a:spAutoFit/>
          </a:bodyPr>
          <a:lstStyle/>
          <a:p>
            <a:pPr marL="285750" indent="-285750" algn="ctr">
              <a:buFont typeface="Arial" panose="020B0604020202020204" pitchFamily="34" charset="0"/>
              <a:buChar char="•"/>
            </a:pPr>
            <a:r>
              <a:rPr lang="en-US" dirty="0"/>
              <a:t>Fellow workers</a:t>
            </a:r>
            <a:endParaRPr lang="en-GB" dirty="0"/>
          </a:p>
        </p:txBody>
      </p:sp>
      <p:sp>
        <p:nvSpPr>
          <p:cNvPr id="8" name="TextBox 7">
            <a:extLst>
              <a:ext uri="{FF2B5EF4-FFF2-40B4-BE49-F238E27FC236}">
                <a16:creationId xmlns:a16="http://schemas.microsoft.com/office/drawing/2014/main" id="{3367D462-7633-49E1-8B63-E8C268720B5D}"/>
              </a:ext>
            </a:extLst>
          </p:cNvPr>
          <p:cNvSpPr txBox="1"/>
          <p:nvPr/>
        </p:nvSpPr>
        <p:spPr>
          <a:xfrm>
            <a:off x="2029355" y="4167608"/>
            <a:ext cx="1499016" cy="369332"/>
          </a:xfrm>
          <a:prstGeom prst="rect">
            <a:avLst/>
          </a:prstGeom>
          <a:noFill/>
        </p:spPr>
        <p:txBody>
          <a:bodyPr wrap="square" rtlCol="0">
            <a:spAutoFit/>
          </a:bodyPr>
          <a:lstStyle/>
          <a:p>
            <a:pPr marL="285750" indent="-285750" algn="ctr">
              <a:buFont typeface="Arial" panose="020B0604020202020204" pitchFamily="34" charset="0"/>
              <a:buChar char="•"/>
            </a:pPr>
            <a:r>
              <a:rPr lang="en-US" dirty="0"/>
              <a:t>Directors</a:t>
            </a:r>
            <a:endParaRPr lang="en-GB" dirty="0"/>
          </a:p>
        </p:txBody>
      </p:sp>
      <p:sp>
        <p:nvSpPr>
          <p:cNvPr id="9" name="TextBox 8">
            <a:extLst>
              <a:ext uri="{FF2B5EF4-FFF2-40B4-BE49-F238E27FC236}">
                <a16:creationId xmlns:a16="http://schemas.microsoft.com/office/drawing/2014/main" id="{98A5EFAE-2E3A-498B-B5D2-3260EFA813CD}"/>
              </a:ext>
            </a:extLst>
          </p:cNvPr>
          <p:cNvSpPr txBox="1"/>
          <p:nvPr/>
        </p:nvSpPr>
        <p:spPr>
          <a:xfrm>
            <a:off x="2061146" y="4767950"/>
            <a:ext cx="2773180" cy="369332"/>
          </a:xfrm>
          <a:prstGeom prst="rect">
            <a:avLst/>
          </a:prstGeom>
          <a:noFill/>
        </p:spPr>
        <p:txBody>
          <a:bodyPr wrap="square" rtlCol="0">
            <a:spAutoFit/>
          </a:bodyPr>
          <a:lstStyle/>
          <a:p>
            <a:pPr marL="285750" indent="-285750">
              <a:buFont typeface="Arial" panose="020B0604020202020204" pitchFamily="34" charset="0"/>
              <a:buChar char="•"/>
            </a:pPr>
            <a:r>
              <a:rPr lang="en-US" dirty="0"/>
              <a:t>Controllers</a:t>
            </a:r>
            <a:endParaRPr lang="en-GB" dirty="0"/>
          </a:p>
        </p:txBody>
      </p:sp>
      <p:sp>
        <p:nvSpPr>
          <p:cNvPr id="10" name="TextBox 9">
            <a:extLst>
              <a:ext uri="{FF2B5EF4-FFF2-40B4-BE49-F238E27FC236}">
                <a16:creationId xmlns:a16="http://schemas.microsoft.com/office/drawing/2014/main" id="{9B1D689B-3004-422D-99CF-E69552FA9CC7}"/>
              </a:ext>
            </a:extLst>
          </p:cNvPr>
          <p:cNvSpPr txBox="1"/>
          <p:nvPr/>
        </p:nvSpPr>
        <p:spPr>
          <a:xfrm>
            <a:off x="2029355" y="5293707"/>
            <a:ext cx="3207895" cy="369332"/>
          </a:xfrm>
          <a:prstGeom prst="rect">
            <a:avLst/>
          </a:prstGeom>
          <a:noFill/>
        </p:spPr>
        <p:txBody>
          <a:bodyPr wrap="square" rtlCol="0">
            <a:spAutoFit/>
          </a:bodyPr>
          <a:lstStyle/>
          <a:p>
            <a:pPr marL="285750" indent="-285750">
              <a:buFont typeface="Arial" panose="020B0604020202020204" pitchFamily="34" charset="0"/>
              <a:buChar char="•"/>
            </a:pPr>
            <a:r>
              <a:rPr lang="en-US" dirty="0"/>
              <a:t>Helpers</a:t>
            </a:r>
            <a:endParaRPr lang="en-GB" dirty="0"/>
          </a:p>
        </p:txBody>
      </p:sp>
      <p:sp>
        <p:nvSpPr>
          <p:cNvPr id="11" name="TextBox 10">
            <a:extLst>
              <a:ext uri="{FF2B5EF4-FFF2-40B4-BE49-F238E27FC236}">
                <a16:creationId xmlns:a16="http://schemas.microsoft.com/office/drawing/2014/main" id="{E92466E7-00AB-4F1D-9DF2-6D76DA145687}"/>
              </a:ext>
            </a:extLst>
          </p:cNvPr>
          <p:cNvSpPr txBox="1"/>
          <p:nvPr/>
        </p:nvSpPr>
        <p:spPr>
          <a:xfrm>
            <a:off x="2029355" y="6009029"/>
            <a:ext cx="3522689" cy="369332"/>
          </a:xfrm>
          <a:prstGeom prst="rect">
            <a:avLst/>
          </a:prstGeom>
          <a:noFill/>
        </p:spPr>
        <p:txBody>
          <a:bodyPr wrap="square" rtlCol="0">
            <a:spAutoFit/>
          </a:bodyPr>
          <a:lstStyle/>
          <a:p>
            <a:pPr marL="285750" indent="-285750">
              <a:buFont typeface="Arial" panose="020B0604020202020204" pitchFamily="34" charset="0"/>
              <a:buChar char="•"/>
            </a:pPr>
            <a:r>
              <a:rPr lang="en-US" dirty="0"/>
              <a:t>Organizers</a:t>
            </a:r>
            <a:endParaRPr lang="en-GB" dirty="0"/>
          </a:p>
        </p:txBody>
      </p:sp>
      <p:sp>
        <p:nvSpPr>
          <p:cNvPr id="15" name="TextBox 14">
            <a:extLst>
              <a:ext uri="{FF2B5EF4-FFF2-40B4-BE49-F238E27FC236}">
                <a16:creationId xmlns:a16="http://schemas.microsoft.com/office/drawing/2014/main" id="{87FD5C52-225D-448A-A83A-72704C7A0DB1}"/>
              </a:ext>
            </a:extLst>
          </p:cNvPr>
          <p:cNvSpPr txBox="1"/>
          <p:nvPr/>
        </p:nvSpPr>
        <p:spPr>
          <a:xfrm>
            <a:off x="2260154" y="2424220"/>
            <a:ext cx="1933731" cy="369332"/>
          </a:xfrm>
          <a:prstGeom prst="rect">
            <a:avLst/>
          </a:prstGeom>
          <a:noFill/>
          <a:ln>
            <a:solidFill>
              <a:schemeClr val="bg1"/>
            </a:solidFill>
          </a:ln>
        </p:spPr>
        <p:txBody>
          <a:bodyPr wrap="square" rtlCol="0">
            <a:spAutoFit/>
          </a:bodyPr>
          <a:lstStyle/>
          <a:p>
            <a:pPr algn="ctr"/>
            <a:r>
              <a:rPr lang="en-US" b="1" u="sng" dirty="0">
                <a:solidFill>
                  <a:srgbClr val="FF0000"/>
                </a:solidFill>
              </a:rPr>
              <a:t>INTERNAL</a:t>
            </a:r>
            <a:r>
              <a:rPr lang="en-US" b="1" dirty="0">
                <a:solidFill>
                  <a:srgbClr val="FF0000"/>
                </a:solidFill>
              </a:rPr>
              <a:t>:</a:t>
            </a:r>
            <a:endParaRPr lang="en-GB" b="1" dirty="0">
              <a:solidFill>
                <a:srgbClr val="FF0000"/>
              </a:solidFill>
            </a:endParaRPr>
          </a:p>
        </p:txBody>
      </p:sp>
      <p:sp>
        <p:nvSpPr>
          <p:cNvPr id="16" name="TextBox 15">
            <a:extLst>
              <a:ext uri="{FF2B5EF4-FFF2-40B4-BE49-F238E27FC236}">
                <a16:creationId xmlns:a16="http://schemas.microsoft.com/office/drawing/2014/main" id="{61C982C7-9A15-4C2C-99E3-7B0D9B3EEF49}"/>
              </a:ext>
            </a:extLst>
          </p:cNvPr>
          <p:cNvSpPr txBox="1"/>
          <p:nvPr/>
        </p:nvSpPr>
        <p:spPr>
          <a:xfrm>
            <a:off x="6708963" y="2448458"/>
            <a:ext cx="2578308" cy="369332"/>
          </a:xfrm>
          <a:prstGeom prst="rect">
            <a:avLst/>
          </a:prstGeom>
          <a:noFill/>
          <a:ln>
            <a:solidFill>
              <a:schemeClr val="bg1"/>
            </a:solidFill>
          </a:ln>
        </p:spPr>
        <p:txBody>
          <a:bodyPr wrap="square" rtlCol="0">
            <a:spAutoFit/>
          </a:bodyPr>
          <a:lstStyle/>
          <a:p>
            <a:pPr algn="ctr"/>
            <a:r>
              <a:rPr lang="en-US" b="1" u="sng" dirty="0">
                <a:solidFill>
                  <a:schemeClr val="accent1">
                    <a:lumMod val="50000"/>
                  </a:schemeClr>
                </a:solidFill>
              </a:rPr>
              <a:t>EXTERNAL:</a:t>
            </a:r>
            <a:endParaRPr lang="en-GB" b="1" u="sng" dirty="0">
              <a:solidFill>
                <a:schemeClr val="accent1">
                  <a:lumMod val="50000"/>
                </a:schemeClr>
              </a:solidFill>
            </a:endParaRPr>
          </a:p>
        </p:txBody>
      </p:sp>
      <p:sp>
        <p:nvSpPr>
          <p:cNvPr id="17" name="TextBox 16">
            <a:extLst>
              <a:ext uri="{FF2B5EF4-FFF2-40B4-BE49-F238E27FC236}">
                <a16:creationId xmlns:a16="http://schemas.microsoft.com/office/drawing/2014/main" id="{317E3349-F6DD-4AD3-A881-687ED36C0DFF}"/>
              </a:ext>
            </a:extLst>
          </p:cNvPr>
          <p:cNvSpPr txBox="1"/>
          <p:nvPr/>
        </p:nvSpPr>
        <p:spPr>
          <a:xfrm>
            <a:off x="6318352" y="3377575"/>
            <a:ext cx="2968052" cy="369332"/>
          </a:xfrm>
          <a:prstGeom prst="rect">
            <a:avLst/>
          </a:prstGeom>
          <a:noFill/>
        </p:spPr>
        <p:txBody>
          <a:bodyPr wrap="square" rtlCol="0">
            <a:spAutoFit/>
          </a:bodyPr>
          <a:lstStyle/>
          <a:p>
            <a:pPr marL="285750" indent="-285750" algn="ctr">
              <a:buFont typeface="Arial" panose="020B0604020202020204" pitchFamily="34" charset="0"/>
              <a:buChar char="•"/>
            </a:pPr>
            <a:r>
              <a:rPr lang="en-US" dirty="0"/>
              <a:t>Patients-children</a:t>
            </a:r>
            <a:endParaRPr lang="en-GB" dirty="0"/>
          </a:p>
        </p:txBody>
      </p:sp>
      <p:sp>
        <p:nvSpPr>
          <p:cNvPr id="18" name="TextBox 17">
            <a:extLst>
              <a:ext uri="{FF2B5EF4-FFF2-40B4-BE49-F238E27FC236}">
                <a16:creationId xmlns:a16="http://schemas.microsoft.com/office/drawing/2014/main" id="{5E660DCE-FCC7-4D93-ACE8-E4EA2A87683D}"/>
              </a:ext>
            </a:extLst>
          </p:cNvPr>
          <p:cNvSpPr txBox="1"/>
          <p:nvPr/>
        </p:nvSpPr>
        <p:spPr>
          <a:xfrm>
            <a:off x="6400800" y="4058341"/>
            <a:ext cx="2968052" cy="369332"/>
          </a:xfrm>
          <a:prstGeom prst="rect">
            <a:avLst/>
          </a:prstGeom>
          <a:noFill/>
        </p:spPr>
        <p:txBody>
          <a:bodyPr wrap="square" rtlCol="0">
            <a:spAutoFit/>
          </a:bodyPr>
          <a:lstStyle/>
          <a:p>
            <a:pPr marL="285750" indent="-285750" algn="ctr">
              <a:buFont typeface="Arial" panose="020B0604020202020204" pitchFamily="34" charset="0"/>
              <a:buChar char="•"/>
            </a:pPr>
            <a:r>
              <a:rPr lang="en-US" dirty="0"/>
              <a:t>Children’s parents</a:t>
            </a:r>
            <a:endParaRPr lang="en-GB" dirty="0"/>
          </a:p>
        </p:txBody>
      </p:sp>
      <p:sp>
        <p:nvSpPr>
          <p:cNvPr id="19" name="TextBox 18">
            <a:extLst>
              <a:ext uri="{FF2B5EF4-FFF2-40B4-BE49-F238E27FC236}">
                <a16:creationId xmlns:a16="http://schemas.microsoft.com/office/drawing/2014/main" id="{A8EC564A-A4F0-4142-9557-D90B76182925}"/>
              </a:ext>
            </a:extLst>
          </p:cNvPr>
          <p:cNvSpPr txBox="1"/>
          <p:nvPr/>
        </p:nvSpPr>
        <p:spPr>
          <a:xfrm>
            <a:off x="6213422" y="4676024"/>
            <a:ext cx="3342807" cy="369332"/>
          </a:xfrm>
          <a:prstGeom prst="rect">
            <a:avLst/>
          </a:prstGeom>
          <a:noFill/>
        </p:spPr>
        <p:txBody>
          <a:bodyPr wrap="square" rtlCol="0">
            <a:spAutoFit/>
          </a:bodyPr>
          <a:lstStyle/>
          <a:p>
            <a:pPr marL="285750" indent="-285750" algn="ctr">
              <a:buFont typeface="Arial" panose="020B0604020202020204" pitchFamily="34" charset="0"/>
              <a:buChar char="•"/>
            </a:pPr>
            <a:r>
              <a:rPr lang="en-US" dirty="0"/>
              <a:t>Authorized bodies</a:t>
            </a:r>
            <a:endParaRPr lang="en-GB" dirty="0"/>
          </a:p>
        </p:txBody>
      </p:sp>
      <p:sp>
        <p:nvSpPr>
          <p:cNvPr id="20" name="TextBox 19">
            <a:extLst>
              <a:ext uri="{FF2B5EF4-FFF2-40B4-BE49-F238E27FC236}">
                <a16:creationId xmlns:a16="http://schemas.microsoft.com/office/drawing/2014/main" id="{099CA6C4-133C-420F-90F3-B99A34385514}"/>
              </a:ext>
            </a:extLst>
          </p:cNvPr>
          <p:cNvSpPr txBox="1"/>
          <p:nvPr/>
        </p:nvSpPr>
        <p:spPr>
          <a:xfrm>
            <a:off x="5471409" y="5293707"/>
            <a:ext cx="3897443" cy="369332"/>
          </a:xfrm>
          <a:prstGeom prst="rect">
            <a:avLst/>
          </a:prstGeom>
          <a:noFill/>
        </p:spPr>
        <p:txBody>
          <a:bodyPr wrap="square" rtlCol="0">
            <a:spAutoFit/>
          </a:bodyPr>
          <a:lstStyle/>
          <a:p>
            <a:pPr marL="285750" indent="-285750" algn="ctr">
              <a:buFont typeface="Arial" panose="020B0604020202020204" pitchFamily="34" charset="0"/>
              <a:buChar char="•"/>
            </a:pPr>
            <a:r>
              <a:rPr lang="en-US" dirty="0"/>
              <a:t>Suppliers</a:t>
            </a:r>
            <a:endParaRPr lang="en-GB" dirty="0"/>
          </a:p>
        </p:txBody>
      </p:sp>
      <p:sp>
        <p:nvSpPr>
          <p:cNvPr id="2" name="Arrow: Down 1">
            <a:extLst>
              <a:ext uri="{FF2B5EF4-FFF2-40B4-BE49-F238E27FC236}">
                <a16:creationId xmlns:a16="http://schemas.microsoft.com/office/drawing/2014/main" id="{F7E1F8AA-CCF5-4FD2-B8E0-DAD20435381F}"/>
              </a:ext>
            </a:extLst>
          </p:cNvPr>
          <p:cNvSpPr/>
          <p:nvPr/>
        </p:nvSpPr>
        <p:spPr>
          <a:xfrm>
            <a:off x="2823149" y="2901969"/>
            <a:ext cx="249834" cy="46202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21" name="Arrow: Down 20">
            <a:extLst>
              <a:ext uri="{FF2B5EF4-FFF2-40B4-BE49-F238E27FC236}">
                <a16:creationId xmlns:a16="http://schemas.microsoft.com/office/drawing/2014/main" id="{87C57378-19B3-4437-9521-036F933B3569}"/>
              </a:ext>
            </a:extLst>
          </p:cNvPr>
          <p:cNvSpPr/>
          <p:nvPr/>
        </p:nvSpPr>
        <p:spPr>
          <a:xfrm>
            <a:off x="7802378" y="2932108"/>
            <a:ext cx="249834" cy="46202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4428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ircle(in)">
                                      <p:cBhvr>
                                        <p:cTn id="17" dur="2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circle(in)">
                                      <p:cBhvr>
                                        <p:cTn id="27" dur="20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ircle(in)">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circle(in)">
                                      <p:cBhvr>
                                        <p:cTn id="37" dur="2000"/>
                                        <p:tgtEl>
                                          <p:spTgt spid="10">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circle(in)">
                                      <p:cBhvr>
                                        <p:cTn id="42" dur="20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16">
                                            <p:txEl>
                                              <p:pRg st="0" end="0"/>
                                            </p:txEl>
                                          </p:spTgt>
                                        </p:tgtEl>
                                        <p:attrNameLst>
                                          <p:attrName>style.visibility</p:attrName>
                                        </p:attrNameLst>
                                      </p:cBhvr>
                                      <p:to>
                                        <p:strVal val="visible"/>
                                      </p:to>
                                    </p:set>
                                    <p:animEffect transition="in" filter="circle(in)">
                                      <p:cBhvr>
                                        <p:cTn id="47" dur="2000"/>
                                        <p:tgtEl>
                                          <p:spTgt spid="16">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circle(in)">
                                      <p:cBhvr>
                                        <p:cTn id="52" dur="2000"/>
                                        <p:tgtEl>
                                          <p:spTgt spid="21"/>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17">
                                            <p:txEl>
                                              <p:pRg st="0" end="0"/>
                                            </p:txEl>
                                          </p:spTgt>
                                        </p:tgtEl>
                                        <p:attrNameLst>
                                          <p:attrName>style.visibility</p:attrName>
                                        </p:attrNameLst>
                                      </p:cBhvr>
                                      <p:to>
                                        <p:strVal val="visible"/>
                                      </p:to>
                                    </p:set>
                                    <p:animEffect transition="in" filter="circle(in)">
                                      <p:cBhvr>
                                        <p:cTn id="57" dur="2000"/>
                                        <p:tgtEl>
                                          <p:spTgt spid="17">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nodeType="clickEffect">
                                  <p:stCondLst>
                                    <p:cond delay="0"/>
                                  </p:stCondLst>
                                  <p:childTnLst>
                                    <p:set>
                                      <p:cBhvr>
                                        <p:cTn id="61" dur="1" fill="hold">
                                          <p:stCondLst>
                                            <p:cond delay="0"/>
                                          </p:stCondLst>
                                        </p:cTn>
                                        <p:tgtEl>
                                          <p:spTgt spid="18">
                                            <p:txEl>
                                              <p:pRg st="0" end="0"/>
                                            </p:txEl>
                                          </p:spTgt>
                                        </p:tgtEl>
                                        <p:attrNameLst>
                                          <p:attrName>style.visibility</p:attrName>
                                        </p:attrNameLst>
                                      </p:cBhvr>
                                      <p:to>
                                        <p:strVal val="visible"/>
                                      </p:to>
                                    </p:set>
                                    <p:animEffect transition="in" filter="circle(in)">
                                      <p:cBhvr>
                                        <p:cTn id="62" dur="2000"/>
                                        <p:tgtEl>
                                          <p:spTgt spid="18">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grpId="0" nodeType="click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circle(in)">
                                      <p:cBhvr>
                                        <p:cTn id="67" dur="2000"/>
                                        <p:tgtEl>
                                          <p:spTgt spid="19"/>
                                        </p:tgtEl>
                                      </p:cBhvr>
                                    </p:animEffect>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grpId="0" nodeType="click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circle(in)">
                                      <p:cBhvr>
                                        <p:cTn id="7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P spid="11" grpId="0"/>
      <p:bldP spid="15" grpId="0" animBg="1"/>
      <p:bldP spid="19" grpId="0"/>
      <p:bldP spid="20" grpId="0"/>
      <p:bldP spid="2" grpId="0"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CEDC033-8DAA-4024-87F5-57430053A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584A691-C497-4066-927B-46560195E1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7" name="Rectangle 16">
            <a:extLst>
              <a:ext uri="{FF2B5EF4-FFF2-40B4-BE49-F238E27FC236}">
                <a16:creationId xmlns:a16="http://schemas.microsoft.com/office/drawing/2014/main" id="{85142CA2-DBFB-4161-ABDF-E87C86881F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757238"/>
            <a:ext cx="12192002" cy="6100762"/>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2" name="Diagram 1">
            <a:extLst>
              <a:ext uri="{FF2B5EF4-FFF2-40B4-BE49-F238E27FC236}">
                <a16:creationId xmlns:a16="http://schemas.microsoft.com/office/drawing/2014/main" id="{8E7B0314-3552-4BA9-8980-07922273C20E}"/>
              </a:ext>
            </a:extLst>
          </p:cNvPr>
          <p:cNvGraphicFramePr/>
          <p:nvPr>
            <p:extLst>
              <p:ext uri="{D42A27DB-BD31-4B8C-83A1-F6EECF244321}">
                <p14:modId xmlns:p14="http://schemas.microsoft.com/office/powerpoint/2010/main" val="642413723"/>
              </p:ext>
            </p:extLst>
          </p:nvPr>
        </p:nvGraphicFramePr>
        <p:xfrm>
          <a:off x="869430" y="1094282"/>
          <a:ext cx="9800235" cy="562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574DABDB-919C-4018-99F9-01B5006258F3}"/>
              </a:ext>
            </a:extLst>
          </p:cNvPr>
          <p:cNvSpPr txBox="1"/>
          <p:nvPr/>
        </p:nvSpPr>
        <p:spPr>
          <a:xfrm>
            <a:off x="2310063" y="135051"/>
            <a:ext cx="7278381" cy="523220"/>
          </a:xfrm>
          <a:prstGeom prst="rect">
            <a:avLst/>
          </a:prstGeom>
          <a:noFill/>
        </p:spPr>
        <p:txBody>
          <a:bodyPr wrap="square" rtlCol="0">
            <a:spAutoFit/>
          </a:bodyPr>
          <a:lstStyle/>
          <a:p>
            <a:pPr algn="ctr">
              <a:spcAft>
                <a:spcPts val="600"/>
              </a:spcAft>
            </a:pPr>
            <a:r>
              <a:rPr lang="en-US" sz="2800" b="1" dirty="0"/>
              <a:t>FUNCTIONS OF COMMUNICATION</a:t>
            </a:r>
            <a:endParaRPr lang="en-GB" sz="2800" b="1" dirty="0"/>
          </a:p>
        </p:txBody>
      </p:sp>
      <p:sp>
        <p:nvSpPr>
          <p:cNvPr id="4" name="TextBox 3">
            <a:extLst>
              <a:ext uri="{FF2B5EF4-FFF2-40B4-BE49-F238E27FC236}">
                <a16:creationId xmlns:a16="http://schemas.microsoft.com/office/drawing/2014/main" id="{BF264A96-D56F-4F42-A079-95A7841E2362}"/>
              </a:ext>
            </a:extLst>
          </p:cNvPr>
          <p:cNvSpPr txBox="1"/>
          <p:nvPr/>
        </p:nvSpPr>
        <p:spPr>
          <a:xfrm>
            <a:off x="6505731" y="6240575"/>
            <a:ext cx="5686269"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Source: Author based on Robbins and Coulter (2017).</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9229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7BD73-199B-4F2A-90B2-65B8ED5D9C93}"/>
              </a:ext>
            </a:extLst>
          </p:cNvPr>
          <p:cNvSpPr>
            <a:spLocks noGrp="1"/>
          </p:cNvSpPr>
          <p:nvPr>
            <p:ph type="title"/>
          </p:nvPr>
        </p:nvSpPr>
        <p:spPr>
          <a:xfrm>
            <a:off x="-223533" y="-88935"/>
            <a:ext cx="11947161" cy="1344168"/>
          </a:xfrm>
        </p:spPr>
        <p:txBody>
          <a:bodyPr>
            <a:normAutofit/>
          </a:bodyPr>
          <a:lstStyle/>
          <a:p>
            <a:pPr algn="ctr"/>
            <a:r>
              <a:rPr lang="en-US" sz="3200" dirty="0"/>
              <a:t>FUNCTIONS OF COMMUNICATION</a:t>
            </a:r>
            <a:br>
              <a:rPr lang="en-US" sz="3200" dirty="0"/>
            </a:br>
            <a:r>
              <a:rPr lang="en-US" sz="3200" dirty="0"/>
              <a:t>AT CHILDREN’S HOSPITAL</a:t>
            </a:r>
            <a:endParaRPr lang="en-GB" sz="3200" dirty="0"/>
          </a:p>
        </p:txBody>
      </p:sp>
      <p:sp>
        <p:nvSpPr>
          <p:cNvPr id="4" name="TextBox 3">
            <a:extLst>
              <a:ext uri="{FF2B5EF4-FFF2-40B4-BE49-F238E27FC236}">
                <a16:creationId xmlns:a16="http://schemas.microsoft.com/office/drawing/2014/main" id="{330FF994-B742-479A-B219-6D918E078D44}"/>
              </a:ext>
            </a:extLst>
          </p:cNvPr>
          <p:cNvSpPr txBox="1"/>
          <p:nvPr/>
        </p:nvSpPr>
        <p:spPr>
          <a:xfrm>
            <a:off x="903230" y="2042101"/>
            <a:ext cx="6093500" cy="646331"/>
          </a:xfrm>
          <a:prstGeom prst="rect">
            <a:avLst/>
          </a:prstGeom>
          <a:noFill/>
        </p:spPr>
        <p:txBody>
          <a:bodyPr wrap="square">
            <a:spAutoFit/>
          </a:bodyPr>
          <a:lstStyle/>
          <a:p>
            <a:pPr marL="285750" indent="-285750">
              <a:buFont typeface="Wingdings" panose="05000000000000000000" pitchFamily="2" charset="2"/>
              <a:buChar char="ü"/>
            </a:pPr>
            <a:r>
              <a:rPr lang="en-US" dirty="0"/>
              <a:t>Informational: Communication gives information for decision making.</a:t>
            </a:r>
            <a:endParaRPr lang="en-GB" dirty="0"/>
          </a:p>
        </p:txBody>
      </p:sp>
      <p:sp>
        <p:nvSpPr>
          <p:cNvPr id="6" name="TextBox 5">
            <a:extLst>
              <a:ext uri="{FF2B5EF4-FFF2-40B4-BE49-F238E27FC236}">
                <a16:creationId xmlns:a16="http://schemas.microsoft.com/office/drawing/2014/main" id="{F0FEB9C3-5FEE-4492-A74C-F114F8C6A93D}"/>
              </a:ext>
            </a:extLst>
          </p:cNvPr>
          <p:cNvSpPr txBox="1"/>
          <p:nvPr/>
        </p:nvSpPr>
        <p:spPr>
          <a:xfrm>
            <a:off x="903230" y="3010690"/>
            <a:ext cx="9784829" cy="646331"/>
          </a:xfrm>
          <a:prstGeom prst="rect">
            <a:avLst/>
          </a:prstGeom>
          <a:noFill/>
        </p:spPr>
        <p:txBody>
          <a:bodyPr wrap="square">
            <a:spAutoFit/>
          </a:bodyPr>
          <a:lstStyle/>
          <a:p>
            <a:pPr marL="285750" indent="-285750">
              <a:buFont typeface="Wingdings" panose="05000000000000000000" pitchFamily="2" charset="2"/>
              <a:buChar char="ü"/>
            </a:pPr>
            <a:r>
              <a:rPr lang="en-US" dirty="0"/>
              <a:t>Motivational: Communication improves commitment to</a:t>
            </a:r>
          </a:p>
          <a:p>
            <a:r>
              <a:rPr lang="en-US" dirty="0"/>
              <a:t> corporate goals, thereby increasing motivation.</a:t>
            </a:r>
            <a:endParaRPr lang="en-GB" dirty="0"/>
          </a:p>
        </p:txBody>
      </p:sp>
      <p:sp>
        <p:nvSpPr>
          <p:cNvPr id="8" name="TextBox 7">
            <a:extLst>
              <a:ext uri="{FF2B5EF4-FFF2-40B4-BE49-F238E27FC236}">
                <a16:creationId xmlns:a16="http://schemas.microsoft.com/office/drawing/2014/main" id="{F453AB4C-8418-47AD-996D-5554654C99C5}"/>
              </a:ext>
            </a:extLst>
          </p:cNvPr>
          <p:cNvSpPr txBox="1"/>
          <p:nvPr/>
        </p:nvSpPr>
        <p:spPr>
          <a:xfrm>
            <a:off x="1021900" y="4090045"/>
            <a:ext cx="9456297" cy="646331"/>
          </a:xfrm>
          <a:prstGeom prst="rect">
            <a:avLst/>
          </a:prstGeom>
          <a:noFill/>
        </p:spPr>
        <p:txBody>
          <a:bodyPr wrap="square">
            <a:spAutoFit/>
          </a:bodyPr>
          <a:lstStyle/>
          <a:p>
            <a:pPr marL="285750" indent="-285750">
              <a:buFont typeface="Wingdings" panose="05000000000000000000" pitchFamily="2" charset="2"/>
              <a:buChar char="ü"/>
            </a:pPr>
            <a:r>
              <a:rPr lang="en-US" dirty="0"/>
              <a:t>Controlling: Communication explains roles, authority, and obligations, allowing control.</a:t>
            </a:r>
            <a:endParaRPr lang="en-GB" dirty="0"/>
          </a:p>
        </p:txBody>
      </p:sp>
      <p:sp>
        <p:nvSpPr>
          <p:cNvPr id="10" name="TextBox 9">
            <a:extLst>
              <a:ext uri="{FF2B5EF4-FFF2-40B4-BE49-F238E27FC236}">
                <a16:creationId xmlns:a16="http://schemas.microsoft.com/office/drawing/2014/main" id="{EEFEC55C-C6FF-48ED-898D-95366B8D2B08}"/>
              </a:ext>
            </a:extLst>
          </p:cNvPr>
          <p:cNvSpPr txBox="1"/>
          <p:nvPr/>
        </p:nvSpPr>
        <p:spPr>
          <a:xfrm>
            <a:off x="1021900" y="5150388"/>
            <a:ext cx="10024523" cy="369332"/>
          </a:xfrm>
          <a:prstGeom prst="rect">
            <a:avLst/>
          </a:prstGeom>
          <a:noFill/>
        </p:spPr>
        <p:txBody>
          <a:bodyPr wrap="square">
            <a:spAutoFit/>
          </a:bodyPr>
          <a:lstStyle/>
          <a:p>
            <a:pPr marL="285750" indent="-285750">
              <a:buFont typeface="Wingdings" panose="05000000000000000000" pitchFamily="2" charset="2"/>
              <a:buChar char="ü"/>
            </a:pPr>
            <a:r>
              <a:rPr lang="en-US" dirty="0"/>
              <a:t>Emotional: Communication allows for emotional responses and societal demand fulfillment.</a:t>
            </a:r>
            <a:endParaRPr lang="en-GB" dirty="0"/>
          </a:p>
        </p:txBody>
      </p:sp>
      <p:sp>
        <p:nvSpPr>
          <p:cNvPr id="13" name="TextBox 12">
            <a:extLst>
              <a:ext uri="{FF2B5EF4-FFF2-40B4-BE49-F238E27FC236}">
                <a16:creationId xmlns:a16="http://schemas.microsoft.com/office/drawing/2014/main" id="{B8925EDA-5A67-463B-AF01-84CFC471169F}"/>
              </a:ext>
            </a:extLst>
          </p:cNvPr>
          <p:cNvSpPr txBox="1"/>
          <p:nvPr/>
        </p:nvSpPr>
        <p:spPr>
          <a:xfrm>
            <a:off x="6380111" y="6378866"/>
            <a:ext cx="6098582" cy="369332"/>
          </a:xfrm>
          <a:prstGeom prst="rect">
            <a:avLst/>
          </a:prstGeom>
          <a:noFill/>
        </p:spPr>
        <p:txBody>
          <a:bodyPr wrap="square">
            <a:spAutoFit/>
          </a:bodyPr>
          <a:lstStyle/>
          <a:p>
            <a:r>
              <a:rPr lang="en-US" dirty="0">
                <a:latin typeface="Arial" panose="020B0604020202020204" pitchFamily="34" charset="0"/>
                <a:cs typeface="Arial" panose="020B0604020202020204" pitchFamily="34" charset="0"/>
              </a:rPr>
              <a:t>Source: Author based on Robbins and Coulter (2017).</a:t>
            </a:r>
            <a:endParaRPr lang="en-GB" dirty="0">
              <a:latin typeface="Arial" panose="020B0604020202020204" pitchFamily="34" charset="0"/>
              <a:cs typeface="Arial" panose="020B0604020202020204" pitchFamily="34" charset="0"/>
            </a:endParaRPr>
          </a:p>
        </p:txBody>
      </p:sp>
      <p:pic>
        <p:nvPicPr>
          <p:cNvPr id="15" name="Picture 14" descr="Boy with cancer">
            <a:extLst>
              <a:ext uri="{FF2B5EF4-FFF2-40B4-BE49-F238E27FC236}">
                <a16:creationId xmlns:a16="http://schemas.microsoft.com/office/drawing/2014/main" id="{FD973974-82E7-42C4-A1D0-DDAC9A9E9E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25216" y="1113934"/>
            <a:ext cx="3927465" cy="26183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4677418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circle(in)">
                                      <p:cBhvr>
                                        <p:cTn id="22" dur="2000"/>
                                        <p:tgtEl>
                                          <p:spTgt spid="6">
                                            <p:txEl>
                                              <p:pRg st="0" end="0"/>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Effect transition="in" filter="circle(in)">
                                      <p:cBhvr>
                                        <p:cTn id="25" dur="2000"/>
                                        <p:tgtEl>
                                          <p:spTgt spid="6">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8">
                                            <p:txEl>
                                              <p:pRg st="0" end="0"/>
                                            </p:txEl>
                                          </p:spTgt>
                                        </p:tgtEl>
                                        <p:attrNameLst>
                                          <p:attrName>style.visibility</p:attrName>
                                        </p:attrNameLst>
                                      </p:cBhvr>
                                      <p:to>
                                        <p:strVal val="visible"/>
                                      </p:to>
                                    </p:set>
                                    <p:animEffect transition="in" filter="circle(in)">
                                      <p:cBhvr>
                                        <p:cTn id="30" dur="2000"/>
                                        <p:tgtEl>
                                          <p:spTgt spid="8">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10">
                                            <p:txEl>
                                              <p:pRg st="0" end="0"/>
                                            </p:txEl>
                                          </p:spTgt>
                                        </p:tgtEl>
                                        <p:attrNameLst>
                                          <p:attrName>style.visibility</p:attrName>
                                        </p:attrNameLst>
                                      </p:cBhvr>
                                      <p:to>
                                        <p:strVal val="visible"/>
                                      </p:to>
                                    </p:set>
                                    <p:animEffect transition="in" filter="circle(in)">
                                      <p:cBhvr>
                                        <p:cTn id="35" dur="2000"/>
                                        <p:tgtEl>
                                          <p:spTgt spid="10">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13">
                                            <p:txEl>
                                              <p:pRg st="0" end="0"/>
                                            </p:txEl>
                                          </p:spTgt>
                                        </p:tgtEl>
                                        <p:attrNameLst>
                                          <p:attrName>style.visibility</p:attrName>
                                        </p:attrNameLst>
                                      </p:cBhvr>
                                      <p:to>
                                        <p:strVal val="visible"/>
                                      </p:to>
                                    </p:set>
                                    <p:animEffect transition="in" filter="circle(in)">
                                      <p:cBhvr>
                                        <p:cTn id="40" dur="2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745771-EDA5-4264-A972-75C13710550B}"/>
              </a:ext>
            </a:extLst>
          </p:cNvPr>
          <p:cNvSpPr txBox="1"/>
          <p:nvPr/>
        </p:nvSpPr>
        <p:spPr>
          <a:xfrm>
            <a:off x="2038662" y="181796"/>
            <a:ext cx="8229600" cy="523220"/>
          </a:xfrm>
          <a:prstGeom prst="rect">
            <a:avLst/>
          </a:prstGeom>
          <a:noFill/>
        </p:spPr>
        <p:txBody>
          <a:bodyPr wrap="square" rtlCol="0">
            <a:spAutoFit/>
          </a:bodyPr>
          <a:lstStyle/>
          <a:p>
            <a:pPr algn="ctr"/>
            <a:r>
              <a:rPr lang="en-US" sz="2800" b="1" dirty="0"/>
              <a:t> WAYS TO COMMUNICATE</a:t>
            </a:r>
            <a:endParaRPr lang="en-GB" sz="2800" b="1" dirty="0"/>
          </a:p>
        </p:txBody>
      </p:sp>
      <p:sp>
        <p:nvSpPr>
          <p:cNvPr id="3" name="TextBox 2">
            <a:extLst>
              <a:ext uri="{FF2B5EF4-FFF2-40B4-BE49-F238E27FC236}">
                <a16:creationId xmlns:a16="http://schemas.microsoft.com/office/drawing/2014/main" id="{FA99DE06-BA9D-47FC-B54D-1F9FEEE105A6}"/>
              </a:ext>
            </a:extLst>
          </p:cNvPr>
          <p:cNvSpPr txBox="1"/>
          <p:nvPr/>
        </p:nvSpPr>
        <p:spPr>
          <a:xfrm>
            <a:off x="649633" y="1855067"/>
            <a:ext cx="2710487" cy="646331"/>
          </a:xfrm>
          <a:prstGeom prst="rect">
            <a:avLst/>
          </a:prstGeom>
          <a:noFill/>
        </p:spPr>
        <p:txBody>
          <a:bodyPr wrap="square" rtlCol="0">
            <a:spAutoFit/>
          </a:bodyPr>
          <a:lstStyle/>
          <a:p>
            <a:pPr algn="ctr"/>
            <a:r>
              <a:rPr lang="en-US" b="1" dirty="0"/>
              <a:t>FACIAL </a:t>
            </a:r>
          </a:p>
          <a:p>
            <a:pPr algn="ctr"/>
            <a:r>
              <a:rPr lang="en-US" b="1" dirty="0"/>
              <a:t>EXPRESSIONS</a:t>
            </a:r>
            <a:endParaRPr lang="en-GB" b="1" dirty="0"/>
          </a:p>
        </p:txBody>
      </p:sp>
      <p:sp>
        <p:nvSpPr>
          <p:cNvPr id="4" name="TextBox 3">
            <a:extLst>
              <a:ext uri="{FF2B5EF4-FFF2-40B4-BE49-F238E27FC236}">
                <a16:creationId xmlns:a16="http://schemas.microsoft.com/office/drawing/2014/main" id="{C0A20FF6-31D3-4681-94EC-256077BEA5E7}"/>
              </a:ext>
            </a:extLst>
          </p:cNvPr>
          <p:cNvSpPr txBox="1"/>
          <p:nvPr/>
        </p:nvSpPr>
        <p:spPr>
          <a:xfrm>
            <a:off x="6298147" y="1693960"/>
            <a:ext cx="3627619" cy="369332"/>
          </a:xfrm>
          <a:prstGeom prst="rect">
            <a:avLst/>
          </a:prstGeom>
          <a:noFill/>
        </p:spPr>
        <p:txBody>
          <a:bodyPr wrap="square" rtlCol="0">
            <a:spAutoFit/>
          </a:bodyPr>
          <a:lstStyle/>
          <a:p>
            <a:r>
              <a:rPr lang="en-US" b="1" dirty="0"/>
              <a:t>GESTURES</a:t>
            </a:r>
            <a:endParaRPr lang="en-GB" b="1" dirty="0"/>
          </a:p>
        </p:txBody>
      </p:sp>
      <p:sp>
        <p:nvSpPr>
          <p:cNvPr id="5" name="TextBox 4">
            <a:extLst>
              <a:ext uri="{FF2B5EF4-FFF2-40B4-BE49-F238E27FC236}">
                <a16:creationId xmlns:a16="http://schemas.microsoft.com/office/drawing/2014/main" id="{ED4AF32A-2262-4D0F-8F49-57538C390951}"/>
              </a:ext>
            </a:extLst>
          </p:cNvPr>
          <p:cNvSpPr txBox="1"/>
          <p:nvPr/>
        </p:nvSpPr>
        <p:spPr>
          <a:xfrm>
            <a:off x="-417133" y="3563063"/>
            <a:ext cx="4332158" cy="646331"/>
          </a:xfrm>
          <a:prstGeom prst="rect">
            <a:avLst/>
          </a:prstGeom>
          <a:noFill/>
        </p:spPr>
        <p:txBody>
          <a:bodyPr wrap="square" rtlCol="0">
            <a:spAutoFit/>
          </a:bodyPr>
          <a:lstStyle/>
          <a:p>
            <a:pPr algn="ctr"/>
            <a:r>
              <a:rPr lang="en-US" dirty="0"/>
              <a:t>        </a:t>
            </a:r>
            <a:r>
              <a:rPr lang="en-US" b="1" dirty="0"/>
              <a:t>POINTING</a:t>
            </a:r>
          </a:p>
          <a:p>
            <a:pPr algn="ctr"/>
            <a:r>
              <a:rPr lang="en-US" b="1" dirty="0"/>
              <a:t>/USING HANDS</a:t>
            </a:r>
            <a:endParaRPr lang="en-GB" b="1" dirty="0"/>
          </a:p>
        </p:txBody>
      </p:sp>
      <p:sp>
        <p:nvSpPr>
          <p:cNvPr id="6" name="TextBox 5">
            <a:extLst>
              <a:ext uri="{FF2B5EF4-FFF2-40B4-BE49-F238E27FC236}">
                <a16:creationId xmlns:a16="http://schemas.microsoft.com/office/drawing/2014/main" id="{F3E1EC08-B65B-4CEF-B653-91A7274BDCC4}"/>
              </a:ext>
            </a:extLst>
          </p:cNvPr>
          <p:cNvSpPr txBox="1"/>
          <p:nvPr/>
        </p:nvSpPr>
        <p:spPr>
          <a:xfrm>
            <a:off x="5416446" y="3856356"/>
            <a:ext cx="4851816" cy="369332"/>
          </a:xfrm>
          <a:prstGeom prst="rect">
            <a:avLst/>
          </a:prstGeom>
          <a:noFill/>
        </p:spPr>
        <p:txBody>
          <a:bodyPr wrap="square" rtlCol="0">
            <a:spAutoFit/>
          </a:bodyPr>
          <a:lstStyle/>
          <a:p>
            <a:r>
              <a:rPr lang="en-US" b="1" dirty="0"/>
              <a:t>WRITING/DRAWING</a:t>
            </a:r>
            <a:endParaRPr lang="en-GB" b="1" dirty="0"/>
          </a:p>
        </p:txBody>
      </p:sp>
      <p:sp>
        <p:nvSpPr>
          <p:cNvPr id="7" name="TextBox 6">
            <a:extLst>
              <a:ext uri="{FF2B5EF4-FFF2-40B4-BE49-F238E27FC236}">
                <a16:creationId xmlns:a16="http://schemas.microsoft.com/office/drawing/2014/main" id="{49320D1C-9A9B-4CA0-8EFF-45E9F9C07C31}"/>
              </a:ext>
            </a:extLst>
          </p:cNvPr>
          <p:cNvSpPr txBox="1"/>
          <p:nvPr/>
        </p:nvSpPr>
        <p:spPr>
          <a:xfrm>
            <a:off x="958420" y="5514742"/>
            <a:ext cx="4332157" cy="369332"/>
          </a:xfrm>
          <a:prstGeom prst="rect">
            <a:avLst/>
          </a:prstGeom>
          <a:noFill/>
        </p:spPr>
        <p:txBody>
          <a:bodyPr wrap="square" rtlCol="0">
            <a:spAutoFit/>
          </a:bodyPr>
          <a:lstStyle/>
          <a:p>
            <a:r>
              <a:rPr lang="en-US" b="1" dirty="0"/>
              <a:t>TOUCH</a:t>
            </a:r>
            <a:endParaRPr lang="en-GB" b="1" dirty="0"/>
          </a:p>
        </p:txBody>
      </p:sp>
      <p:sp>
        <p:nvSpPr>
          <p:cNvPr id="8" name="TextBox 7">
            <a:extLst>
              <a:ext uri="{FF2B5EF4-FFF2-40B4-BE49-F238E27FC236}">
                <a16:creationId xmlns:a16="http://schemas.microsoft.com/office/drawing/2014/main" id="{45B7B335-E724-46C7-9404-851AC946F714}"/>
              </a:ext>
            </a:extLst>
          </p:cNvPr>
          <p:cNvSpPr txBox="1"/>
          <p:nvPr/>
        </p:nvSpPr>
        <p:spPr>
          <a:xfrm>
            <a:off x="5958747" y="5786520"/>
            <a:ext cx="4332157" cy="369332"/>
          </a:xfrm>
          <a:prstGeom prst="rect">
            <a:avLst/>
          </a:prstGeom>
          <a:noFill/>
        </p:spPr>
        <p:txBody>
          <a:bodyPr wrap="square" rtlCol="0">
            <a:spAutoFit/>
          </a:bodyPr>
          <a:lstStyle/>
          <a:p>
            <a:r>
              <a:rPr lang="en-US" b="1" dirty="0"/>
              <a:t>EYE CONTACT</a:t>
            </a:r>
            <a:endParaRPr lang="en-GB" b="1" dirty="0"/>
          </a:p>
        </p:txBody>
      </p:sp>
      <p:pic>
        <p:nvPicPr>
          <p:cNvPr id="10" name="Picture 9" descr="Woman holding breath">
            <a:extLst>
              <a:ext uri="{FF2B5EF4-FFF2-40B4-BE49-F238E27FC236}">
                <a16:creationId xmlns:a16="http://schemas.microsoft.com/office/drawing/2014/main" id="{C3B440EC-2BD6-4ECE-BB55-DB0137C6BE9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2907000" y="1375493"/>
            <a:ext cx="2230336" cy="1428698"/>
          </a:xfrm>
          <a:prstGeom prst="rect">
            <a:avLst/>
          </a:prstGeom>
          <a:ln>
            <a:noFill/>
          </a:ln>
          <a:effectLst>
            <a:outerShdw blurRad="292100" dist="139700" dir="2700000" algn="tl" rotWithShape="0">
              <a:srgbClr val="333333">
                <a:alpha val="65000"/>
              </a:srgbClr>
            </a:outerShdw>
          </a:effectLst>
        </p:spPr>
      </p:pic>
      <p:pic>
        <p:nvPicPr>
          <p:cNvPr id="12" name="Picture 11" descr="People raising thumbs up">
            <a:extLst>
              <a:ext uri="{FF2B5EF4-FFF2-40B4-BE49-F238E27FC236}">
                <a16:creationId xmlns:a16="http://schemas.microsoft.com/office/drawing/2014/main" id="{E14A4C54-40D8-4F9B-B606-557E9E62F5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31962" y="1314993"/>
            <a:ext cx="2436300" cy="1517522"/>
          </a:xfrm>
          <a:prstGeom prst="rect">
            <a:avLst/>
          </a:prstGeom>
          <a:ln>
            <a:noFill/>
          </a:ln>
          <a:effectLst>
            <a:outerShdw blurRad="292100" dist="139700" dir="2700000" algn="tl" rotWithShape="0">
              <a:srgbClr val="333333">
                <a:alpha val="65000"/>
              </a:srgbClr>
            </a:outerShdw>
          </a:effectLst>
        </p:spPr>
      </p:pic>
      <p:pic>
        <p:nvPicPr>
          <p:cNvPr id="14" name="Picture 13" descr="Person pointing on a map">
            <a:extLst>
              <a:ext uri="{FF2B5EF4-FFF2-40B4-BE49-F238E27FC236}">
                <a16:creationId xmlns:a16="http://schemas.microsoft.com/office/drawing/2014/main" id="{698897C3-A151-4561-A86F-266B4BBEA4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22383" y="3374451"/>
            <a:ext cx="1999570" cy="1333142"/>
          </a:xfrm>
          <a:prstGeom prst="rect">
            <a:avLst/>
          </a:prstGeom>
          <a:ln>
            <a:noFill/>
          </a:ln>
          <a:effectLst>
            <a:outerShdw blurRad="292100" dist="139700" dir="2700000" algn="tl" rotWithShape="0">
              <a:srgbClr val="333333">
                <a:alpha val="65000"/>
              </a:srgbClr>
            </a:outerShdw>
          </a:effectLst>
        </p:spPr>
      </p:pic>
      <p:pic>
        <p:nvPicPr>
          <p:cNvPr id="16" name="Picture 15" descr="Boy drawing with color pencils">
            <a:extLst>
              <a:ext uri="{FF2B5EF4-FFF2-40B4-BE49-F238E27FC236}">
                <a16:creationId xmlns:a16="http://schemas.microsoft.com/office/drawing/2014/main" id="{CF915D52-1286-4F89-A5BC-446A8CD9CD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48800" y="3382788"/>
            <a:ext cx="2342104" cy="1563733"/>
          </a:xfrm>
          <a:prstGeom prst="rect">
            <a:avLst/>
          </a:prstGeom>
          <a:ln>
            <a:noFill/>
          </a:ln>
          <a:effectLst>
            <a:outerShdw blurRad="292100" dist="139700" dir="2700000" algn="tl" rotWithShape="0">
              <a:srgbClr val="333333">
                <a:alpha val="65000"/>
              </a:srgbClr>
            </a:outerShdw>
          </a:effectLst>
        </p:spPr>
      </p:pic>
      <p:pic>
        <p:nvPicPr>
          <p:cNvPr id="18" name="Picture 17" descr="Smiling mother sitting with baby outdoors, with baby touching mother’s face">
            <a:extLst>
              <a:ext uri="{FF2B5EF4-FFF2-40B4-BE49-F238E27FC236}">
                <a16:creationId xmlns:a16="http://schemas.microsoft.com/office/drawing/2014/main" id="{94CDEF68-5321-4C18-B197-DBFDCFCA41D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48800" y="5349924"/>
            <a:ext cx="2415213" cy="1389661"/>
          </a:xfrm>
          <a:prstGeom prst="rect">
            <a:avLst/>
          </a:prstGeom>
          <a:ln>
            <a:noFill/>
          </a:ln>
          <a:effectLst>
            <a:outerShdw blurRad="292100" dist="139700" dir="2700000" algn="tl" rotWithShape="0">
              <a:srgbClr val="333333">
                <a:alpha val="65000"/>
              </a:srgbClr>
            </a:outerShdw>
          </a:effectLst>
        </p:spPr>
      </p:pic>
      <p:pic>
        <p:nvPicPr>
          <p:cNvPr id="20" name="Picture 19" descr="Close-up of several hands with palms facing down pointing towards center, overlapping">
            <a:extLst>
              <a:ext uri="{FF2B5EF4-FFF2-40B4-BE49-F238E27FC236}">
                <a16:creationId xmlns:a16="http://schemas.microsoft.com/office/drawing/2014/main" id="{19FFF05B-0D4F-4473-B7AF-B21F7BB0D4F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3812" y="5267480"/>
            <a:ext cx="2230337" cy="14286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95669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circle(in)">
                                      <p:cBhvr>
                                        <p:cTn id="22" dur="20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circle(in)">
                                      <p:cBhvr>
                                        <p:cTn id="27" dur="2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circle(in)">
                                      <p:cBhvr>
                                        <p:cTn id="32" dur="2000"/>
                                        <p:tgtEl>
                                          <p:spTgt spid="5">
                                            <p:txEl>
                                              <p:pRg st="0" end="0"/>
                                            </p:txEl>
                                          </p:spTgt>
                                        </p:tgtEl>
                                      </p:cBhvr>
                                    </p:animEffect>
                                  </p:childTnLst>
                                </p:cTn>
                              </p:par>
                              <p:par>
                                <p:cTn id="33" presetID="6" presetClass="entr" presetSubtype="16" fill="hold" nodeType="with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animEffect transition="in" filter="circle(in)">
                                      <p:cBhvr>
                                        <p:cTn id="35" dur="2000"/>
                                        <p:tgtEl>
                                          <p:spTgt spid="5">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circle(in)">
                                      <p:cBhvr>
                                        <p:cTn id="40" dur="20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nodeType="clickEffect">
                                  <p:stCondLst>
                                    <p:cond delay="0"/>
                                  </p:stCondLst>
                                  <p:childTnLst>
                                    <p:set>
                                      <p:cBhvr>
                                        <p:cTn id="44" dur="1" fill="hold">
                                          <p:stCondLst>
                                            <p:cond delay="0"/>
                                          </p:stCondLst>
                                        </p:cTn>
                                        <p:tgtEl>
                                          <p:spTgt spid="6">
                                            <p:txEl>
                                              <p:pRg st="0" end="0"/>
                                            </p:txEl>
                                          </p:spTgt>
                                        </p:tgtEl>
                                        <p:attrNameLst>
                                          <p:attrName>style.visibility</p:attrName>
                                        </p:attrNameLst>
                                      </p:cBhvr>
                                      <p:to>
                                        <p:strVal val="visible"/>
                                      </p:to>
                                    </p:set>
                                    <p:animEffect transition="in" filter="circle(in)">
                                      <p:cBhvr>
                                        <p:cTn id="45" dur="2000"/>
                                        <p:tgtEl>
                                          <p:spTgt spid="6">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circle(in)">
                                      <p:cBhvr>
                                        <p:cTn id="50" dur="20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nodeType="clickEffect">
                                  <p:stCondLst>
                                    <p:cond delay="0"/>
                                  </p:stCondLst>
                                  <p:childTnLst>
                                    <p:set>
                                      <p:cBhvr>
                                        <p:cTn id="54" dur="1" fill="hold">
                                          <p:stCondLst>
                                            <p:cond delay="0"/>
                                          </p:stCondLst>
                                        </p:cTn>
                                        <p:tgtEl>
                                          <p:spTgt spid="7">
                                            <p:txEl>
                                              <p:pRg st="0" end="0"/>
                                            </p:txEl>
                                          </p:spTgt>
                                        </p:tgtEl>
                                        <p:attrNameLst>
                                          <p:attrName>style.visibility</p:attrName>
                                        </p:attrNameLst>
                                      </p:cBhvr>
                                      <p:to>
                                        <p:strVal val="visible"/>
                                      </p:to>
                                    </p:set>
                                    <p:animEffect transition="in" filter="circle(in)">
                                      <p:cBhvr>
                                        <p:cTn id="55" dur="2000"/>
                                        <p:tgtEl>
                                          <p:spTgt spid="7">
                                            <p:txEl>
                                              <p:pRg st="0" end="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6" presetClass="entr" presetSubtype="16" fill="hold"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circle(in)">
                                      <p:cBhvr>
                                        <p:cTn id="60" dur="2000"/>
                                        <p:tgtEl>
                                          <p:spTgt spid="20"/>
                                        </p:tgtEl>
                                      </p:cBhvr>
                                    </p:animEffect>
                                  </p:childTnLst>
                                </p:cTn>
                              </p:par>
                            </p:childTnLst>
                          </p:cTn>
                        </p:par>
                      </p:childTnLst>
                    </p:cTn>
                  </p:par>
                  <p:par>
                    <p:cTn id="61" fill="hold">
                      <p:stCondLst>
                        <p:cond delay="indefinite"/>
                      </p:stCondLst>
                      <p:childTnLst>
                        <p:par>
                          <p:cTn id="62" fill="hold">
                            <p:stCondLst>
                              <p:cond delay="0"/>
                            </p:stCondLst>
                            <p:childTnLst>
                              <p:par>
                                <p:cTn id="63" presetID="6" presetClass="entr" presetSubtype="16" fill="hold" nodeType="clickEffect">
                                  <p:stCondLst>
                                    <p:cond delay="0"/>
                                  </p:stCondLst>
                                  <p:childTnLst>
                                    <p:set>
                                      <p:cBhvr>
                                        <p:cTn id="64" dur="1" fill="hold">
                                          <p:stCondLst>
                                            <p:cond delay="0"/>
                                          </p:stCondLst>
                                        </p:cTn>
                                        <p:tgtEl>
                                          <p:spTgt spid="8">
                                            <p:txEl>
                                              <p:pRg st="0" end="0"/>
                                            </p:txEl>
                                          </p:spTgt>
                                        </p:tgtEl>
                                        <p:attrNameLst>
                                          <p:attrName>style.visibility</p:attrName>
                                        </p:attrNameLst>
                                      </p:cBhvr>
                                      <p:to>
                                        <p:strVal val="visible"/>
                                      </p:to>
                                    </p:set>
                                    <p:animEffect transition="in" filter="circle(in)">
                                      <p:cBhvr>
                                        <p:cTn id="65" dur="2000"/>
                                        <p:tgtEl>
                                          <p:spTgt spid="8">
                                            <p:txEl>
                                              <p:pRg st="0" end="0"/>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6" presetClass="entr" presetSubtype="16" fill="hold" nodeType="click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circle(in)">
                                      <p:cBhvr>
                                        <p:cTn id="7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4332B6D-6E96-43A5-AD90-C33EB0B422D8}"/>
              </a:ext>
            </a:extLst>
          </p:cNvPr>
          <p:cNvSpPr txBox="1"/>
          <p:nvPr/>
        </p:nvSpPr>
        <p:spPr>
          <a:xfrm>
            <a:off x="1333503" y="5093975"/>
            <a:ext cx="6093500" cy="646331"/>
          </a:xfrm>
          <a:prstGeom prst="rect">
            <a:avLst/>
          </a:prstGeom>
          <a:noFill/>
        </p:spPr>
        <p:txBody>
          <a:bodyPr wrap="square">
            <a:spAutoFit/>
          </a:bodyPr>
          <a:lstStyle/>
          <a:p>
            <a:endParaRPr lang="en-US" dirty="0"/>
          </a:p>
          <a:p>
            <a:pPr marL="285750" indent="-285750">
              <a:buFont typeface="Wingdings" panose="05000000000000000000" pitchFamily="2" charset="2"/>
              <a:buChar char="ü"/>
            </a:pPr>
            <a:r>
              <a:rPr lang="en-US" b="1" dirty="0">
                <a:solidFill>
                  <a:schemeClr val="tx1">
                    <a:lumMod val="75000"/>
                    <a:lumOff val="25000"/>
                  </a:schemeClr>
                </a:solidFill>
              </a:rPr>
              <a:t>The capacity to recognize and utilize data</a:t>
            </a:r>
          </a:p>
        </p:txBody>
      </p:sp>
      <p:sp>
        <p:nvSpPr>
          <p:cNvPr id="5" name="TextBox 4">
            <a:extLst>
              <a:ext uri="{FF2B5EF4-FFF2-40B4-BE49-F238E27FC236}">
                <a16:creationId xmlns:a16="http://schemas.microsoft.com/office/drawing/2014/main" id="{CB26A653-8881-4496-8412-DB142C1310B4}"/>
              </a:ext>
            </a:extLst>
          </p:cNvPr>
          <p:cNvSpPr txBox="1"/>
          <p:nvPr/>
        </p:nvSpPr>
        <p:spPr>
          <a:xfrm>
            <a:off x="1169233" y="846515"/>
            <a:ext cx="10163331" cy="1200329"/>
          </a:xfrm>
          <a:prstGeom prst="rect">
            <a:avLst/>
          </a:prstGeom>
          <a:noFill/>
        </p:spPr>
        <p:txBody>
          <a:bodyPr wrap="square">
            <a:spAutoFit/>
          </a:bodyPr>
          <a:lstStyle/>
          <a:p>
            <a:pPr algn="ctr"/>
            <a:r>
              <a:rPr lang="en-US" sz="2400" b="1" dirty="0">
                <a:effectLst>
                  <a:glow rad="101600">
                    <a:schemeClr val="accent6">
                      <a:satMod val="175000"/>
                      <a:alpha val="40000"/>
                    </a:schemeClr>
                  </a:glow>
                </a:effectLst>
                <a:latin typeface="Arial" panose="020B0604020202020204" pitchFamily="34" charset="0"/>
                <a:cs typeface="Arial" panose="020B0604020202020204" pitchFamily="34" charset="0"/>
              </a:rPr>
              <a:t>Individuals should also be capable of comprehending what the others are attempting to say to anyone in order for communication to be effective:</a:t>
            </a:r>
          </a:p>
        </p:txBody>
      </p:sp>
      <p:sp>
        <p:nvSpPr>
          <p:cNvPr id="6" name="TextBox 5">
            <a:extLst>
              <a:ext uri="{FF2B5EF4-FFF2-40B4-BE49-F238E27FC236}">
                <a16:creationId xmlns:a16="http://schemas.microsoft.com/office/drawing/2014/main" id="{F1685F10-971A-440F-978A-666459E80FDE}"/>
              </a:ext>
            </a:extLst>
          </p:cNvPr>
          <p:cNvSpPr txBox="1"/>
          <p:nvPr/>
        </p:nvSpPr>
        <p:spPr>
          <a:xfrm>
            <a:off x="1420317" y="2327429"/>
            <a:ext cx="3417758" cy="369332"/>
          </a:xfrm>
          <a:prstGeom prst="rect">
            <a:avLst/>
          </a:prstGeom>
          <a:noFill/>
        </p:spPr>
        <p:txBody>
          <a:bodyPr wrap="square" rtlCol="0">
            <a:spAutoFit/>
          </a:bodyPr>
          <a:lstStyle/>
          <a:p>
            <a:pPr marL="285750" indent="-285750">
              <a:buFont typeface="Wingdings" panose="05000000000000000000" pitchFamily="2" charset="2"/>
              <a:buChar char="ü"/>
            </a:pPr>
            <a:r>
              <a:rPr lang="en-US" b="1" dirty="0">
                <a:solidFill>
                  <a:schemeClr val="accent3"/>
                </a:solidFill>
              </a:rPr>
              <a:t>Linguistic comprehension</a:t>
            </a:r>
            <a:endParaRPr lang="en-GB" b="1" dirty="0">
              <a:solidFill>
                <a:schemeClr val="accent3"/>
              </a:solidFill>
            </a:endParaRPr>
          </a:p>
        </p:txBody>
      </p:sp>
      <p:sp>
        <p:nvSpPr>
          <p:cNvPr id="7" name="TextBox 6">
            <a:extLst>
              <a:ext uri="{FF2B5EF4-FFF2-40B4-BE49-F238E27FC236}">
                <a16:creationId xmlns:a16="http://schemas.microsoft.com/office/drawing/2014/main" id="{E31BF71D-6011-4BC4-8E3D-E6FEF3443E79}"/>
              </a:ext>
            </a:extLst>
          </p:cNvPr>
          <p:cNvSpPr txBox="1"/>
          <p:nvPr/>
        </p:nvSpPr>
        <p:spPr>
          <a:xfrm>
            <a:off x="1365978" y="3012705"/>
            <a:ext cx="3852473" cy="369332"/>
          </a:xfrm>
          <a:prstGeom prst="rect">
            <a:avLst/>
          </a:prstGeom>
          <a:noFill/>
        </p:spPr>
        <p:txBody>
          <a:bodyPr wrap="square" rtlCol="0">
            <a:spAutoFit/>
          </a:bodyPr>
          <a:lstStyle/>
          <a:p>
            <a:pPr marL="285750" indent="-285750">
              <a:buFont typeface="Wingdings" panose="05000000000000000000" pitchFamily="2" charset="2"/>
              <a:buChar char="ü"/>
            </a:pPr>
            <a:r>
              <a:rPr lang="en-US" b="1" dirty="0">
                <a:solidFill>
                  <a:schemeClr val="tx2">
                    <a:lumMod val="50000"/>
                    <a:lumOff val="50000"/>
                  </a:schemeClr>
                </a:solidFill>
              </a:rPr>
              <a:t>Listening</a:t>
            </a:r>
            <a:endParaRPr lang="en-GB" b="1" dirty="0">
              <a:solidFill>
                <a:schemeClr val="tx2">
                  <a:lumMod val="50000"/>
                  <a:lumOff val="50000"/>
                </a:schemeClr>
              </a:solidFill>
            </a:endParaRPr>
          </a:p>
        </p:txBody>
      </p:sp>
      <p:sp>
        <p:nvSpPr>
          <p:cNvPr id="8" name="TextBox 7">
            <a:extLst>
              <a:ext uri="{FF2B5EF4-FFF2-40B4-BE49-F238E27FC236}">
                <a16:creationId xmlns:a16="http://schemas.microsoft.com/office/drawing/2014/main" id="{42EB72AB-387A-4385-998F-A6AAF70F5435}"/>
              </a:ext>
            </a:extLst>
          </p:cNvPr>
          <p:cNvSpPr txBox="1"/>
          <p:nvPr/>
        </p:nvSpPr>
        <p:spPr>
          <a:xfrm>
            <a:off x="1333503" y="3773240"/>
            <a:ext cx="2773181" cy="369332"/>
          </a:xfrm>
          <a:prstGeom prst="rect">
            <a:avLst/>
          </a:prstGeom>
          <a:noFill/>
        </p:spPr>
        <p:txBody>
          <a:bodyPr wrap="square" rtlCol="0">
            <a:spAutoFit/>
          </a:bodyPr>
          <a:lstStyle/>
          <a:p>
            <a:pPr marL="285750" indent="-285750">
              <a:buFont typeface="Wingdings" panose="05000000000000000000" pitchFamily="2" charset="2"/>
              <a:buChar char="ü"/>
            </a:pPr>
            <a:r>
              <a:rPr lang="en-US" b="1" dirty="0">
                <a:solidFill>
                  <a:schemeClr val="accent2">
                    <a:lumMod val="75000"/>
                  </a:schemeClr>
                </a:solidFill>
              </a:rPr>
              <a:t>Seeing</a:t>
            </a:r>
            <a:endParaRPr lang="en-GB" b="1" dirty="0">
              <a:solidFill>
                <a:schemeClr val="accent2">
                  <a:lumMod val="75000"/>
                </a:schemeClr>
              </a:solidFill>
            </a:endParaRPr>
          </a:p>
        </p:txBody>
      </p:sp>
      <p:sp>
        <p:nvSpPr>
          <p:cNvPr id="9" name="TextBox 8">
            <a:extLst>
              <a:ext uri="{FF2B5EF4-FFF2-40B4-BE49-F238E27FC236}">
                <a16:creationId xmlns:a16="http://schemas.microsoft.com/office/drawing/2014/main" id="{4DEF0C84-270F-4D9C-9E2B-9D9BB42228C4}"/>
              </a:ext>
            </a:extLst>
          </p:cNvPr>
          <p:cNvSpPr txBox="1"/>
          <p:nvPr/>
        </p:nvSpPr>
        <p:spPr>
          <a:xfrm>
            <a:off x="1333503" y="4546017"/>
            <a:ext cx="2653259" cy="369332"/>
          </a:xfrm>
          <a:prstGeom prst="rect">
            <a:avLst/>
          </a:prstGeom>
          <a:noFill/>
        </p:spPr>
        <p:txBody>
          <a:bodyPr wrap="square" rtlCol="0">
            <a:spAutoFit/>
          </a:bodyPr>
          <a:lstStyle/>
          <a:p>
            <a:pPr marL="285750" indent="-285750">
              <a:buFont typeface="Wingdings" panose="05000000000000000000" pitchFamily="2" charset="2"/>
              <a:buChar char="ü"/>
            </a:pPr>
            <a:r>
              <a:rPr lang="en-US" b="1" dirty="0">
                <a:solidFill>
                  <a:schemeClr val="accent5">
                    <a:lumMod val="50000"/>
                  </a:schemeClr>
                </a:solidFill>
              </a:rPr>
              <a:t>Reading abilities</a:t>
            </a:r>
            <a:endParaRPr lang="en-GB" b="1" dirty="0">
              <a:solidFill>
                <a:schemeClr val="accent5">
                  <a:lumMod val="50000"/>
                </a:schemeClr>
              </a:solidFill>
            </a:endParaRPr>
          </a:p>
        </p:txBody>
      </p:sp>
      <p:sp>
        <p:nvSpPr>
          <p:cNvPr id="11" name="TextBox 10">
            <a:extLst>
              <a:ext uri="{FF2B5EF4-FFF2-40B4-BE49-F238E27FC236}">
                <a16:creationId xmlns:a16="http://schemas.microsoft.com/office/drawing/2014/main" id="{F0EEFE88-E9E1-475A-89A5-AF5B41BCAAEB}"/>
              </a:ext>
            </a:extLst>
          </p:cNvPr>
          <p:cNvSpPr txBox="1"/>
          <p:nvPr/>
        </p:nvSpPr>
        <p:spPr>
          <a:xfrm>
            <a:off x="1365978" y="6258581"/>
            <a:ext cx="6944194" cy="369332"/>
          </a:xfrm>
          <a:prstGeom prst="rect">
            <a:avLst/>
          </a:prstGeom>
          <a:noFill/>
        </p:spPr>
        <p:txBody>
          <a:bodyPr wrap="square">
            <a:spAutoFit/>
          </a:bodyPr>
          <a:lstStyle/>
          <a:p>
            <a:pPr marL="285750" indent="-285750">
              <a:buFont typeface="Wingdings" panose="05000000000000000000" pitchFamily="2" charset="2"/>
              <a:buChar char="ü"/>
            </a:pPr>
            <a:r>
              <a:rPr lang="en-US" b="1" dirty="0">
                <a:solidFill>
                  <a:srgbClr val="FF0000"/>
                </a:solidFill>
              </a:rPr>
              <a:t>Memory for remembering and comprehending material</a:t>
            </a:r>
            <a:endParaRPr lang="en-GB" b="1" dirty="0">
              <a:solidFill>
                <a:srgbClr val="FF0000"/>
              </a:solidFill>
            </a:endParaRPr>
          </a:p>
        </p:txBody>
      </p:sp>
      <p:pic>
        <p:nvPicPr>
          <p:cNvPr id="15" name="Graphic 14" descr="Tongue with solid fill">
            <a:extLst>
              <a:ext uri="{FF2B5EF4-FFF2-40B4-BE49-F238E27FC236}">
                <a16:creationId xmlns:a16="http://schemas.microsoft.com/office/drawing/2014/main" id="{E1FCA269-B0E1-4490-9A44-45E13335C9E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108367" y="1900098"/>
            <a:ext cx="914400" cy="914400"/>
          </a:xfrm>
          <a:prstGeom prst="rect">
            <a:avLst/>
          </a:prstGeom>
        </p:spPr>
      </p:pic>
      <p:pic>
        <p:nvPicPr>
          <p:cNvPr id="17" name="Graphic 16" descr="Eyes with solid fill">
            <a:extLst>
              <a:ext uri="{FF2B5EF4-FFF2-40B4-BE49-F238E27FC236}">
                <a16:creationId xmlns:a16="http://schemas.microsoft.com/office/drawing/2014/main" id="{E0F71B60-A853-4B5D-A9B5-824FBEC9C35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84007" y="3439780"/>
            <a:ext cx="914400" cy="914400"/>
          </a:xfrm>
          <a:prstGeom prst="rect">
            <a:avLst/>
          </a:prstGeom>
        </p:spPr>
      </p:pic>
      <p:pic>
        <p:nvPicPr>
          <p:cNvPr id="19" name="Graphic 18" descr="Ear with solid fill">
            <a:extLst>
              <a:ext uri="{FF2B5EF4-FFF2-40B4-BE49-F238E27FC236}">
                <a16:creationId xmlns:a16="http://schemas.microsoft.com/office/drawing/2014/main" id="{2B2165FB-1DCD-4815-9F49-20B8A9C0ECE2}"/>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0085882" y="2643227"/>
            <a:ext cx="914400" cy="914400"/>
          </a:xfrm>
          <a:prstGeom prst="rect">
            <a:avLst/>
          </a:prstGeom>
        </p:spPr>
      </p:pic>
      <p:pic>
        <p:nvPicPr>
          <p:cNvPr id="21" name="Graphic 20" descr="Books with solid fill">
            <a:extLst>
              <a:ext uri="{FF2B5EF4-FFF2-40B4-BE49-F238E27FC236}">
                <a16:creationId xmlns:a16="http://schemas.microsoft.com/office/drawing/2014/main" id="{CBA09A08-B42A-40A9-80AA-3D38D43198E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084007" y="4179575"/>
            <a:ext cx="914400" cy="914400"/>
          </a:xfrm>
          <a:prstGeom prst="rect">
            <a:avLst/>
          </a:prstGeom>
        </p:spPr>
      </p:pic>
      <p:pic>
        <p:nvPicPr>
          <p:cNvPr id="23" name="Graphic 22" descr="Business Growth with solid fill">
            <a:extLst>
              <a:ext uri="{FF2B5EF4-FFF2-40B4-BE49-F238E27FC236}">
                <a16:creationId xmlns:a16="http://schemas.microsoft.com/office/drawing/2014/main" id="{2DA02C71-C9A5-405D-88F0-4ADB94C513A8}"/>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0108367" y="4915349"/>
            <a:ext cx="914400" cy="914400"/>
          </a:xfrm>
          <a:prstGeom prst="rect">
            <a:avLst/>
          </a:prstGeom>
        </p:spPr>
      </p:pic>
      <p:pic>
        <p:nvPicPr>
          <p:cNvPr id="25" name="Graphic 24" descr="Polaroid Pictures with solid fill">
            <a:extLst>
              <a:ext uri="{FF2B5EF4-FFF2-40B4-BE49-F238E27FC236}">
                <a16:creationId xmlns:a16="http://schemas.microsoft.com/office/drawing/2014/main" id="{46A128E9-942E-4899-986B-1B7F1E3DE260}"/>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184569" y="5832072"/>
            <a:ext cx="914400" cy="914400"/>
          </a:xfrm>
          <a:prstGeom prst="rect">
            <a:avLst/>
          </a:prstGeom>
        </p:spPr>
      </p:pic>
    </p:spTree>
    <p:extLst>
      <p:ext uri="{BB962C8B-B14F-4D97-AF65-F5344CB8AC3E}">
        <p14:creationId xmlns:p14="http://schemas.microsoft.com/office/powerpoint/2010/main" val="3020762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circle(in)">
                                      <p:cBhvr>
                                        <p:cTn id="17" dur="20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in)">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circle(in)">
                                      <p:cBhvr>
                                        <p:cTn id="27" dur="20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circle(in)">
                                      <p:cBhvr>
                                        <p:cTn id="32" dur="2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circle(in)">
                                      <p:cBhvr>
                                        <p:cTn id="37" dur="20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circle(in)">
                                      <p:cBhvr>
                                        <p:cTn id="42" dur="20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nodeType="click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circle(in)">
                                      <p:cBhvr>
                                        <p:cTn id="47" dur="2000"/>
                                        <p:tgtEl>
                                          <p:spTgt spid="21"/>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circle(in)">
                                      <p:cBhvr>
                                        <p:cTn id="52" dur="2000"/>
                                        <p:tgtEl>
                                          <p:spTgt spid="3"/>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circle(in)">
                                      <p:cBhvr>
                                        <p:cTn id="57" dur="2000"/>
                                        <p:tgtEl>
                                          <p:spTgt spid="23"/>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circle(in)">
                                      <p:cBhvr>
                                        <p:cTn id="62" dur="2000"/>
                                        <p:tgtEl>
                                          <p:spTgt spid="11"/>
                                        </p:tgtEl>
                                      </p:cBhvr>
                                    </p:animEffect>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nodeType="clickEffect">
                                  <p:stCondLst>
                                    <p:cond delay="0"/>
                                  </p:stCondLst>
                                  <p:childTnLst>
                                    <p:set>
                                      <p:cBhvr>
                                        <p:cTn id="66" dur="1" fill="hold">
                                          <p:stCondLst>
                                            <p:cond delay="0"/>
                                          </p:stCondLst>
                                        </p:cTn>
                                        <p:tgtEl>
                                          <p:spTgt spid="25"/>
                                        </p:tgtEl>
                                        <p:attrNameLst>
                                          <p:attrName>style.visibility</p:attrName>
                                        </p:attrNameLst>
                                      </p:cBhvr>
                                      <p:to>
                                        <p:strVal val="visible"/>
                                      </p:to>
                                    </p:set>
                                    <p:animEffect transition="in" filter="circle(in)">
                                      <p:cBhvr>
                                        <p:cTn id="67"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A4E7F-A7A0-41B5-8ACF-29187AA9A65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4148D15-19D7-45FD-8BC8-76D4CB378080}"/>
              </a:ext>
            </a:extLst>
          </p:cNvPr>
          <p:cNvSpPr>
            <a:spLocks noGrp="1"/>
          </p:cNvSpPr>
          <p:nvPr>
            <p:ph idx="1"/>
          </p:nvPr>
        </p:nvSpPr>
        <p:spPr/>
        <p:txBody>
          <a:bodyPr/>
          <a:lstStyle/>
          <a:p>
            <a:endParaRPr lang="en-GB"/>
          </a:p>
        </p:txBody>
      </p:sp>
      <p:pic>
        <p:nvPicPr>
          <p:cNvPr id="5" name="Video 4" title="Neon Pink Question Mark">
            <a:hlinkClick r:id="" action="ppaction://media"/>
            <a:extLst>
              <a:ext uri="{FF2B5EF4-FFF2-40B4-BE49-F238E27FC236}">
                <a16:creationId xmlns:a16="http://schemas.microsoft.com/office/drawing/2014/main" id="{494D9AE4-E06E-4023-B2CA-3DD29D763591}"/>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0"/>
            <a:ext cx="12192000" cy="6858000"/>
          </a:xfrm>
          <a:prstGeom prst="rect">
            <a:avLst/>
          </a:prstGeom>
        </p:spPr>
      </p:pic>
      <p:pic>
        <p:nvPicPr>
          <p:cNvPr id="7" name="Video 6" title="Icon Of People Connecting">
            <a:hlinkClick r:id="" action="ppaction://media"/>
            <a:extLst>
              <a:ext uri="{FF2B5EF4-FFF2-40B4-BE49-F238E27FC236}">
                <a16:creationId xmlns:a16="http://schemas.microsoft.com/office/drawing/2014/main" id="{C806A9A3-68CF-4182-852D-B43A65FEECCB}"/>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0" y="-457200"/>
            <a:ext cx="12192000" cy="6858000"/>
          </a:xfrm>
          <a:prstGeom prst="rect">
            <a:avLst/>
          </a:prstGeom>
        </p:spPr>
      </p:pic>
      <p:sp>
        <p:nvSpPr>
          <p:cNvPr id="8" name="TextBox 7">
            <a:extLst>
              <a:ext uri="{FF2B5EF4-FFF2-40B4-BE49-F238E27FC236}">
                <a16:creationId xmlns:a16="http://schemas.microsoft.com/office/drawing/2014/main" id="{75B511CE-6413-47D4-9907-90B7D76006FF}"/>
              </a:ext>
            </a:extLst>
          </p:cNvPr>
          <p:cNvSpPr txBox="1"/>
          <p:nvPr/>
        </p:nvSpPr>
        <p:spPr>
          <a:xfrm>
            <a:off x="1952072" y="700290"/>
            <a:ext cx="9144000" cy="707886"/>
          </a:xfrm>
          <a:prstGeom prst="rect">
            <a:avLst/>
          </a:prstGeom>
          <a:noFill/>
          <a:effectLst>
            <a:glow rad="228600">
              <a:schemeClr val="bg1">
                <a:alpha val="40000"/>
              </a:schemeClr>
            </a:glow>
          </a:effectLst>
        </p:spPr>
        <p:txBody>
          <a:bodyPr wrap="square" rtlCol="0">
            <a:spAutoFit/>
          </a:bodyPr>
          <a:lstStyle/>
          <a:p>
            <a:pPr algn="ctr"/>
            <a:r>
              <a:rPr lang="en-US" sz="4000" b="1" dirty="0">
                <a:effectLst>
                  <a:glow rad="228600">
                    <a:schemeClr val="bg1">
                      <a:alpha val="40000"/>
                    </a:schemeClr>
                  </a:glow>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rPr>
              <a:t>CHANNELS OF COMMUNICATION</a:t>
            </a:r>
            <a:endParaRPr lang="en-GB" sz="4000" b="1" dirty="0">
              <a:effectLst>
                <a:glow rad="228600">
                  <a:schemeClr val="bg1">
                    <a:alpha val="40000"/>
                  </a:schemeClr>
                </a:glow>
                <a:outerShdw blurRad="38100" dist="38100" dir="2700000" algn="tl">
                  <a:srgbClr val="000000">
                    <a:alpha val="43137"/>
                  </a:srgbClr>
                </a:outerShdw>
                <a:reflection blurRad="6350" stA="55000" endA="300" endPos="45500" dir="5400000" sy="-100000" algn="bl" rotWithShape="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539975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000" fill="hold"/>
                                        <p:tgtEl>
                                          <p:spTgt spid="7"/>
                                        </p:tgtEl>
                                      </p:cBhvr>
                                    </p:cmd>
                                  </p:childTnLst>
                                </p:cTn>
                              </p:par>
                              <p:par>
                                <p:cTn id="7" presetID="1" presetClass="mediacall" presetSubtype="0" fill="hold" nodeType="withEffect">
                                  <p:stCondLst>
                                    <p:cond delay="0"/>
                                  </p:stCondLst>
                                  <p:childTnLst>
                                    <p:cmd type="call" cmd="playFrom(0.0)">
                                      <p:cBhvr>
                                        <p:cTn id="8" dur="8170" fill="hold"/>
                                        <p:tgtEl>
                                          <p:spTgt spid="5"/>
                                        </p:tgtEl>
                                      </p:cBhvr>
                                    </p:cmd>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4" repeatCount="indefinite" fill="hold" display="0">
                  <p:stCondLst>
                    <p:cond delay="indefinite"/>
                  </p:stCondLst>
                </p:cTn>
                <p:tgtEl>
                  <p:spTgt spid="5"/>
                </p:tgtEl>
              </p:cMediaNode>
            </p:video>
            <p:seq concurrent="1" nextAc="seek">
              <p:cTn id="15" restart="whenNotActive" fill="hold" evtFilter="cancelBubble" nodeType="interactiveSeq">
                <p:stCondLst>
                  <p:cond evt="onClick" delay="0">
                    <p:tgtEl>
                      <p:spTgt spid="5"/>
                    </p:tgtEl>
                  </p:cond>
                </p:stCondLst>
                <p:endSync evt="end" delay="0">
                  <p:rtn val="all"/>
                </p:endSync>
                <p:childTnLst>
                  <p:par>
                    <p:cTn id="16" fill="hold">
                      <p:stCondLst>
                        <p:cond delay="0"/>
                      </p:stCondLst>
                      <p:childTnLst>
                        <p:par>
                          <p:cTn id="17" fill="hold">
                            <p:stCondLst>
                              <p:cond delay="0"/>
                            </p:stCondLst>
                            <p:childTnLst>
                              <p:par>
                                <p:cTn id="18" presetID="2" presetClass="mediacall" presetSubtype="0" fill="hold" nodeType="clickEffect">
                                  <p:stCondLst>
                                    <p:cond delay="0"/>
                                  </p:stCondLst>
                                  <p:childTnLst>
                                    <p:cmd type="call" cmd="togglePause">
                                      <p:cBhvr>
                                        <p:cTn id="19" dur="1" fill="hold"/>
                                        <p:tgtEl>
                                          <p:spTgt spid="5"/>
                                        </p:tgtEl>
                                      </p:cBhvr>
                                    </p:cmd>
                                  </p:childTnLst>
                                </p:cTn>
                              </p:par>
                            </p:childTnLst>
                          </p:cTn>
                        </p:par>
                      </p:childTnLst>
                    </p:cTn>
                  </p:par>
                </p:childTnLst>
              </p:cTn>
              <p:nextCondLst>
                <p:cond evt="onClick" delay="0">
                  <p:tgtEl>
                    <p:spTgt spid="5"/>
                  </p:tgtEl>
                </p:cond>
              </p:nextCondLst>
            </p:seq>
            <p:video>
              <p:cMediaNode vol="80000" mute="1">
                <p:cTn id="20" repeatCount="indefinite" fill="hold" display="0">
                  <p:stCondLst>
                    <p:cond delay="indefinite"/>
                  </p:stCondLst>
                </p:cTn>
                <p:tgtEl>
                  <p:spTgt spid="7"/>
                </p:tgtEl>
              </p:cMediaNode>
            </p:video>
            <p:seq concurrent="1" nextAc="seek">
              <p:cTn id="21" restart="whenNotActive" fill="hold" evtFilter="cancelBubble" nodeType="interactiveSeq">
                <p:stCondLst>
                  <p:cond evt="onClick" delay="0">
                    <p:tgtEl>
                      <p:spTgt spid="7"/>
                    </p:tgtEl>
                  </p:cond>
                </p:stCondLst>
                <p:endSync evt="end" delay="0">
                  <p:rtn val="all"/>
                </p:endSync>
                <p:childTnLst>
                  <p:par>
                    <p:cTn id="22" fill="hold">
                      <p:stCondLst>
                        <p:cond delay="0"/>
                      </p:stCondLst>
                      <p:childTnLst>
                        <p:par>
                          <p:cTn id="23" fill="hold">
                            <p:stCondLst>
                              <p:cond delay="0"/>
                            </p:stCondLst>
                            <p:childTnLst>
                              <p:par>
                                <p:cTn id="24" presetID="2" presetClass="mediacall" presetSubtype="0" fill="hold" nodeType="clickEffect">
                                  <p:stCondLst>
                                    <p:cond delay="0"/>
                                  </p:stCondLst>
                                  <p:childTnLst>
                                    <p:cmd type="call" cmd="togglePause">
                                      <p:cBhvr>
                                        <p:cTn id="25" dur="1" fill="hold"/>
                                        <p:tgtEl>
                                          <p:spTgt spid="7"/>
                                        </p:tgtEl>
                                      </p:cBhvr>
                                    </p:cmd>
                                  </p:childTnLst>
                                </p:cTn>
                              </p:par>
                            </p:childTnLst>
                          </p:cTn>
                        </p:par>
                      </p:childTnLst>
                    </p:cTn>
                  </p:par>
                </p:childTnLst>
              </p:cTn>
              <p:nextCondLst>
                <p:cond evt="onClick" delay="0">
                  <p:tgtEl>
                    <p:spTgt spid="7"/>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Freeform: Shape 20">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23" name="Rectangle 22">
            <a:extLst>
              <a:ext uri="{FF2B5EF4-FFF2-40B4-BE49-F238E27FC236}">
                <a16:creationId xmlns:a16="http://schemas.microsoft.com/office/drawing/2014/main" id="{358B6E23-8493-4A0F-9409-1BB1B3567C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C99238EC-3EDA-4FF6-9F43-081294A93F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524"/>
            <a:ext cx="12192000" cy="6105524"/>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Rectangle 26">
            <a:extLst>
              <a:ext uri="{FF2B5EF4-FFF2-40B4-BE49-F238E27FC236}">
                <a16:creationId xmlns:a16="http://schemas.microsoft.com/office/drawing/2014/main" id="{F4993D4D-98B3-40A7-986E-15AB6E6313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1999" y="762000"/>
            <a:ext cx="10668000" cy="5334000"/>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C398419-E392-4F6E-89FF-1396BF3C40BB}"/>
              </a:ext>
            </a:extLst>
          </p:cNvPr>
          <p:cNvSpPr txBox="1"/>
          <p:nvPr/>
        </p:nvSpPr>
        <p:spPr>
          <a:xfrm>
            <a:off x="1524000" y="1133183"/>
            <a:ext cx="9144000" cy="924218"/>
          </a:xfrm>
          <a:prstGeom prst="rect">
            <a:avLst/>
          </a:prstGeom>
        </p:spPr>
        <p:txBody>
          <a:bodyPr vert="horz" lIns="91440" tIns="45720" rIns="91440" bIns="45720" rtlCol="0" anchor="ctr">
            <a:normAutofit/>
          </a:bodyPr>
          <a:lstStyle/>
          <a:p>
            <a:pPr algn="ctr">
              <a:lnSpc>
                <a:spcPct val="95000"/>
              </a:lnSpc>
              <a:spcBef>
                <a:spcPct val="0"/>
              </a:spcBef>
              <a:spcAft>
                <a:spcPts val="600"/>
              </a:spcAft>
            </a:pPr>
            <a:r>
              <a:rPr lang="en-US" sz="4200" b="1" spc="-50" dirty="0">
                <a:effectLst>
                  <a:glow rad="228600">
                    <a:schemeClr val="accent2">
                      <a:satMod val="175000"/>
                      <a:alpha val="40000"/>
                    </a:schemeClr>
                  </a:glow>
                </a:effectLst>
                <a:latin typeface="+mj-lt"/>
                <a:ea typeface="+mj-ea"/>
                <a:cs typeface="+mj-cs"/>
              </a:rPr>
              <a:t>COMMUNICATION CHANNELS</a:t>
            </a:r>
            <a:endParaRPr lang="en-US" sz="4200" kern="1200" spc="-50" baseline="0" dirty="0">
              <a:solidFill>
                <a:schemeClr val="tx1"/>
              </a:solidFill>
              <a:effectLst>
                <a:glow rad="228600">
                  <a:schemeClr val="accent2">
                    <a:satMod val="175000"/>
                    <a:alpha val="40000"/>
                  </a:schemeClr>
                </a:glow>
              </a:effectLst>
              <a:latin typeface="+mj-lt"/>
              <a:ea typeface="+mj-ea"/>
              <a:cs typeface="+mj-cs"/>
            </a:endParaRPr>
          </a:p>
        </p:txBody>
      </p:sp>
      <p:graphicFrame>
        <p:nvGraphicFramePr>
          <p:cNvPr id="3" name="Content Placeholder 2">
            <a:extLst>
              <a:ext uri="{FF2B5EF4-FFF2-40B4-BE49-F238E27FC236}">
                <a16:creationId xmlns:a16="http://schemas.microsoft.com/office/drawing/2014/main" id="{358FBF5F-E7E5-4490-83A6-62CD18B4473B}"/>
              </a:ext>
            </a:extLst>
          </p:cNvPr>
          <p:cNvGraphicFramePr>
            <a:graphicFrameLocks noGrp="1"/>
          </p:cNvGraphicFramePr>
          <p:nvPr>
            <p:extLst>
              <p:ext uri="{D42A27DB-BD31-4B8C-83A1-F6EECF244321}">
                <p14:modId xmlns:p14="http://schemas.microsoft.com/office/powerpoint/2010/main" val="1607299409"/>
              </p:ext>
            </p:extLst>
          </p:nvPr>
        </p:nvGraphicFramePr>
        <p:xfrm>
          <a:off x="1524000" y="2286000"/>
          <a:ext cx="9144000"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957523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3"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AF0C6-EB4F-4895-BEF5-25CFB1B02537}"/>
              </a:ext>
            </a:extLst>
          </p:cNvPr>
          <p:cNvSpPr>
            <a:spLocks noGrp="1"/>
          </p:cNvSpPr>
          <p:nvPr>
            <p:ph type="title"/>
          </p:nvPr>
        </p:nvSpPr>
        <p:spPr/>
        <p:txBody>
          <a:bodyPr/>
          <a:lstStyle/>
          <a:p>
            <a:endParaRPr lang="en-GB"/>
          </a:p>
        </p:txBody>
      </p:sp>
      <p:pic>
        <p:nvPicPr>
          <p:cNvPr id="4" name="Video 3" title="Megaphone And Colorful Text Bubbles">
            <a:hlinkClick r:id="" action="ppaction://media"/>
            <a:extLst>
              <a:ext uri="{FF2B5EF4-FFF2-40B4-BE49-F238E27FC236}">
                <a16:creationId xmlns:a16="http://schemas.microsoft.com/office/drawing/2014/main" id="{2A04FE9B-A156-4FBF-8180-02974A77D27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2192" y="0"/>
            <a:ext cx="12192000" cy="6858000"/>
          </a:xfrm>
          <a:prstGeom prst="rect">
            <a:avLst/>
          </a:prstGeom>
        </p:spPr>
      </p:pic>
      <p:sp>
        <p:nvSpPr>
          <p:cNvPr id="5" name="TextBox 4">
            <a:extLst>
              <a:ext uri="{FF2B5EF4-FFF2-40B4-BE49-F238E27FC236}">
                <a16:creationId xmlns:a16="http://schemas.microsoft.com/office/drawing/2014/main" id="{040CB3B7-01AB-4F23-9B8B-858CE89049B8}"/>
              </a:ext>
            </a:extLst>
          </p:cNvPr>
          <p:cNvSpPr txBox="1"/>
          <p:nvPr/>
        </p:nvSpPr>
        <p:spPr>
          <a:xfrm>
            <a:off x="4721902" y="1227711"/>
            <a:ext cx="7457906" cy="2585323"/>
          </a:xfrm>
          <a:prstGeom prst="rect">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a:glow rad="228600">
              <a:schemeClr val="bg1">
                <a:alpha val="40000"/>
              </a:schemeClr>
            </a:glow>
          </a:effectLst>
        </p:spPr>
        <p:txBody>
          <a:bodyPr wrap="square">
            <a:spAutoFit/>
          </a:bodyPr>
          <a:lstStyle/>
          <a:p>
            <a:r>
              <a:rPr lang="en-US" dirty="0">
                <a:effectLst>
                  <a:glow rad="228600">
                    <a:schemeClr val="bg1">
                      <a:alpha val="40000"/>
                    </a:schemeClr>
                  </a:glow>
                </a:effectLst>
                <a:latin typeface="Arial" panose="020B0604020202020204" pitchFamily="34" charset="0"/>
                <a:cs typeface="Arial" panose="020B0604020202020204" pitchFamily="34" charset="0"/>
              </a:rPr>
              <a:t>Reps' experience at workplace, employee loyalty and our ability to help them improve their performance, reasoning authority are all directly influenced by the communication channels we </a:t>
            </a:r>
            <a:r>
              <a:rPr lang="en-US" dirty="0" err="1">
                <a:effectLst>
                  <a:glow rad="228600">
                    <a:schemeClr val="bg1">
                      <a:alpha val="40000"/>
                    </a:schemeClr>
                  </a:glow>
                </a:effectLst>
                <a:latin typeface="Arial" panose="020B0604020202020204" pitchFamily="34" charset="0"/>
                <a:cs typeface="Arial" panose="020B0604020202020204" pitchFamily="34" charset="0"/>
              </a:rPr>
              <a:t>utilise</a:t>
            </a:r>
            <a:r>
              <a:rPr lang="en-US" dirty="0">
                <a:effectLst>
                  <a:glow rad="228600">
                    <a:schemeClr val="bg1">
                      <a:alpha val="40000"/>
                    </a:schemeClr>
                  </a:glow>
                </a:effectLst>
                <a:latin typeface="Arial" panose="020B0604020202020204" pitchFamily="34" charset="0"/>
                <a:cs typeface="Arial" panose="020B0604020202020204" pitchFamily="34" charset="0"/>
              </a:rPr>
              <a:t> at work (</a:t>
            </a:r>
            <a:r>
              <a:rPr lang="en-US" dirty="0" err="1">
                <a:effectLst>
                  <a:glow rad="228600">
                    <a:schemeClr val="bg1">
                      <a:alpha val="40000"/>
                    </a:schemeClr>
                  </a:glow>
                </a:effectLst>
                <a:latin typeface="Arial" panose="020B0604020202020204" pitchFamily="34" charset="0"/>
                <a:cs typeface="Arial" panose="020B0604020202020204" pitchFamily="34" charset="0"/>
              </a:rPr>
              <a:t>Jouany</a:t>
            </a:r>
            <a:r>
              <a:rPr lang="en-US" dirty="0">
                <a:effectLst>
                  <a:glow rad="228600">
                    <a:schemeClr val="bg1">
                      <a:alpha val="40000"/>
                    </a:schemeClr>
                  </a:glow>
                </a:effectLst>
                <a:latin typeface="Arial" panose="020B0604020202020204" pitchFamily="34" charset="0"/>
                <a:cs typeface="Arial" panose="020B0604020202020204" pitchFamily="34" charset="0"/>
              </a:rPr>
              <a:t> &amp; </a:t>
            </a:r>
            <a:r>
              <a:rPr lang="en-US" dirty="0" err="1">
                <a:effectLst>
                  <a:glow rad="228600">
                    <a:schemeClr val="bg1">
                      <a:alpha val="40000"/>
                    </a:schemeClr>
                  </a:glow>
                </a:effectLst>
                <a:latin typeface="Arial" panose="020B0604020202020204" pitchFamily="34" charset="0"/>
                <a:cs typeface="Arial" panose="020B0604020202020204" pitchFamily="34" charset="0"/>
              </a:rPr>
              <a:t>Martic</a:t>
            </a:r>
            <a:r>
              <a:rPr lang="en-US" dirty="0">
                <a:effectLst>
                  <a:glow rad="228600">
                    <a:schemeClr val="bg1">
                      <a:alpha val="40000"/>
                    </a:schemeClr>
                  </a:glow>
                </a:effectLst>
                <a:latin typeface="Arial" panose="020B0604020202020204" pitchFamily="34" charset="0"/>
                <a:cs typeface="Arial" panose="020B0604020202020204" pitchFamily="34" charset="0"/>
              </a:rPr>
              <a:t>, 2020).</a:t>
            </a:r>
          </a:p>
          <a:p>
            <a:r>
              <a:rPr lang="en-US" dirty="0">
                <a:effectLst>
                  <a:glow rad="228600">
                    <a:schemeClr val="bg1">
                      <a:alpha val="40000"/>
                    </a:schemeClr>
                  </a:glow>
                </a:effectLst>
                <a:latin typeface="Arial" panose="020B0604020202020204" pitchFamily="34" charset="0"/>
                <a:cs typeface="Arial" panose="020B0604020202020204" pitchFamily="34" charset="0"/>
              </a:rPr>
              <a:t>If the correct channels are </a:t>
            </a:r>
            <a:r>
              <a:rPr lang="en-US" dirty="0" err="1">
                <a:effectLst>
                  <a:glow rad="228600">
                    <a:schemeClr val="bg1">
                      <a:alpha val="40000"/>
                    </a:schemeClr>
                  </a:glow>
                </a:effectLst>
                <a:latin typeface="Arial" panose="020B0604020202020204" pitchFamily="34" charset="0"/>
                <a:cs typeface="Arial" panose="020B0604020202020204" pitchFamily="34" charset="0"/>
              </a:rPr>
              <a:t>utilised</a:t>
            </a:r>
            <a:r>
              <a:rPr lang="en-US" dirty="0">
                <a:effectLst>
                  <a:glow rad="228600">
                    <a:schemeClr val="bg1">
                      <a:alpha val="40000"/>
                    </a:schemeClr>
                  </a:glow>
                </a:effectLst>
                <a:latin typeface="Arial" panose="020B0604020202020204" pitchFamily="34" charset="0"/>
                <a:cs typeface="Arial" panose="020B0604020202020204" pitchFamily="34" charset="0"/>
              </a:rPr>
              <a:t> at the specific moments while at         a Children’s Hospital, then any channel can provide support. </a:t>
            </a:r>
          </a:p>
          <a:p>
            <a:r>
              <a:rPr lang="en-US" dirty="0">
                <a:effectLst>
                  <a:glow rad="228600">
                    <a:schemeClr val="bg1">
                      <a:alpha val="40000"/>
                    </a:schemeClr>
                  </a:glow>
                </a:effectLst>
                <a:latin typeface="Arial" panose="020B0604020202020204" pitchFamily="34" charset="0"/>
                <a:cs typeface="Arial" panose="020B0604020202020204" pitchFamily="34" charset="0"/>
              </a:rPr>
              <a:t>For instance, terrible news must be delivered face-to-face, a medical statement should have been made and a fresh risk assessment should be done, along with many other factors...</a:t>
            </a:r>
            <a:endParaRPr lang="en-GB" dirty="0">
              <a:effectLst>
                <a:glow rad="228600">
                  <a:schemeClr val="bg1">
                    <a:alpha val="40000"/>
                  </a:schemeClr>
                </a:glo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64150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853"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2" repeatCount="indefinite" fill="hold" display="0">
                  <p:stCondLst>
                    <p:cond delay="indefinite"/>
                  </p:stCondLst>
                </p:cTn>
                <p:tgtEl>
                  <p:spTgt spid="4"/>
                </p:tgtEl>
              </p:cMediaNode>
            </p:video>
            <p:seq concurrent="1" nextAc="seek">
              <p:cTn id="13" restart="whenNotActive" fill="hold" evtFilter="cancelBubble" nodeType="interactiveSeq">
                <p:stCondLst>
                  <p:cond evt="onClick" delay="0">
                    <p:tgtEl>
                      <p:spTgt spid="4"/>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4"/>
                                        </p:tgtEl>
                                      </p:cBhvr>
                                    </p:cmd>
                                  </p:childTnLst>
                                </p:cTn>
                              </p:par>
                            </p:childTnLst>
                          </p:cTn>
                        </p:par>
                      </p:childTnLst>
                    </p:cTn>
                  </p:par>
                </p:childTnLst>
              </p:cTn>
              <p:nextCondLst>
                <p:cond evt="onClick" delay="0">
                  <p:tgtEl>
                    <p:spTgt spid="4"/>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024AF-7552-4605-8321-E655C188A514}"/>
              </a:ext>
            </a:extLst>
          </p:cNvPr>
          <p:cNvSpPr>
            <a:spLocks noGrp="1"/>
          </p:cNvSpPr>
          <p:nvPr>
            <p:ph type="title"/>
          </p:nvPr>
        </p:nvSpPr>
        <p:spPr>
          <a:xfrm>
            <a:off x="1524000" y="726430"/>
            <a:ext cx="9144000" cy="1344168"/>
          </a:xfrm>
        </p:spPr>
        <p:txBody>
          <a:bodyPr>
            <a:normAutofit/>
          </a:bodyPr>
          <a:lstStyle/>
          <a:p>
            <a:pPr algn="ctr"/>
            <a:r>
              <a:rPr lang="en-US" dirty="0">
                <a:effectLst>
                  <a:glow rad="228600">
                    <a:schemeClr val="accent2">
                      <a:satMod val="175000"/>
                      <a:alpha val="40000"/>
                    </a:schemeClr>
                  </a:glow>
                </a:effectLst>
              </a:rPr>
              <a:t>Shannon and Weaver- Communication Model</a:t>
            </a:r>
            <a:endParaRPr lang="en-GB" dirty="0">
              <a:effectLst>
                <a:glow rad="228600">
                  <a:schemeClr val="accent2">
                    <a:satMod val="175000"/>
                    <a:alpha val="40000"/>
                  </a:schemeClr>
                </a:glow>
              </a:effectLst>
            </a:endParaRPr>
          </a:p>
        </p:txBody>
      </p:sp>
      <p:sp>
        <p:nvSpPr>
          <p:cNvPr id="3" name="TextBox 2">
            <a:extLst>
              <a:ext uri="{FF2B5EF4-FFF2-40B4-BE49-F238E27FC236}">
                <a16:creationId xmlns:a16="http://schemas.microsoft.com/office/drawing/2014/main" id="{C10E0FE5-4445-42BF-9A71-B99025421EB6}"/>
              </a:ext>
            </a:extLst>
          </p:cNvPr>
          <p:cNvSpPr txBox="1"/>
          <p:nvPr/>
        </p:nvSpPr>
        <p:spPr>
          <a:xfrm>
            <a:off x="1487837" y="2551868"/>
            <a:ext cx="9856922" cy="923330"/>
          </a:xfrm>
          <a:prstGeom prst="rect">
            <a:avLst/>
          </a:prstGeom>
          <a:noFill/>
        </p:spPr>
        <p:txBody>
          <a:bodyPr wrap="square" rtlCol="0">
            <a:spAutoFit/>
          </a:bodyPr>
          <a:lstStyle/>
          <a:p>
            <a:r>
              <a:rPr lang="en-US" dirty="0"/>
              <a:t>Communication Model of Shannon &amp; Weaver is a fundamental paradigm with five components: data from the origin, the sender, the route, the collector, the destination and the bustle/commotion in between.</a:t>
            </a:r>
            <a:endParaRPr lang="en-GB" dirty="0"/>
          </a:p>
        </p:txBody>
      </p:sp>
      <p:sp>
        <p:nvSpPr>
          <p:cNvPr id="4" name="TextBox 3">
            <a:extLst>
              <a:ext uri="{FF2B5EF4-FFF2-40B4-BE49-F238E27FC236}">
                <a16:creationId xmlns:a16="http://schemas.microsoft.com/office/drawing/2014/main" id="{9C77A97E-1440-4C74-A343-04722E681888}"/>
              </a:ext>
            </a:extLst>
          </p:cNvPr>
          <p:cNvSpPr txBox="1"/>
          <p:nvPr/>
        </p:nvSpPr>
        <p:spPr>
          <a:xfrm>
            <a:off x="2498112" y="3802159"/>
            <a:ext cx="7579601" cy="646331"/>
          </a:xfrm>
          <a:prstGeom prst="rect">
            <a:avLst/>
          </a:prstGeom>
          <a:noFill/>
        </p:spPr>
        <p:txBody>
          <a:bodyPr wrap="square" rtlCol="0">
            <a:spAutoFit/>
          </a:bodyPr>
          <a:lstStyle/>
          <a:p>
            <a:r>
              <a:rPr lang="en-US" dirty="0"/>
              <a:t>The most reasonable structure for medical care handoff is this approach (</a:t>
            </a:r>
            <a:r>
              <a:rPr lang="en-US" dirty="0" err="1"/>
              <a:t>Mohorek</a:t>
            </a:r>
            <a:r>
              <a:rPr lang="en-US" dirty="0"/>
              <a:t>, 2014).</a:t>
            </a:r>
            <a:endParaRPr lang="en-GB" dirty="0"/>
          </a:p>
        </p:txBody>
      </p:sp>
      <p:sp>
        <p:nvSpPr>
          <p:cNvPr id="5" name="TextBox 4">
            <a:extLst>
              <a:ext uri="{FF2B5EF4-FFF2-40B4-BE49-F238E27FC236}">
                <a16:creationId xmlns:a16="http://schemas.microsoft.com/office/drawing/2014/main" id="{B4AC3EF3-24F3-4A37-AC3D-6938F3FF83B7}"/>
              </a:ext>
            </a:extLst>
          </p:cNvPr>
          <p:cNvSpPr txBox="1"/>
          <p:nvPr/>
        </p:nvSpPr>
        <p:spPr>
          <a:xfrm>
            <a:off x="815486" y="5718101"/>
            <a:ext cx="6943241" cy="923330"/>
          </a:xfrm>
          <a:prstGeom prst="rect">
            <a:avLst/>
          </a:prstGeom>
          <a:noFill/>
        </p:spPr>
        <p:txBody>
          <a:bodyPr wrap="square" rtlCol="0">
            <a:spAutoFit/>
          </a:bodyPr>
          <a:lstStyle/>
          <a:p>
            <a:r>
              <a:rPr lang="en-US" dirty="0"/>
              <a:t>We can verify that in our circumstance, the powerless handoff of patients might cause them harm, resulting in clinical errors due to the hopeless communication.</a:t>
            </a:r>
            <a:endParaRPr lang="en-GB" dirty="0"/>
          </a:p>
        </p:txBody>
      </p:sp>
      <p:pic>
        <p:nvPicPr>
          <p:cNvPr id="7" name="Picture 6" descr="Young woman crying">
            <a:extLst>
              <a:ext uri="{FF2B5EF4-FFF2-40B4-BE49-F238E27FC236}">
                <a16:creationId xmlns:a16="http://schemas.microsoft.com/office/drawing/2014/main" id="{AE072C7B-C058-439C-99BA-F45EF3AD432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58727" y="4386230"/>
            <a:ext cx="3382802" cy="2255201"/>
          </a:xfrm>
          <a:prstGeom prst="rect">
            <a:avLst/>
          </a:prstGeom>
          <a:ln>
            <a:noFill/>
          </a:ln>
          <a:effectLst>
            <a:outerShdw blurRad="190500" algn="tl" rotWithShape="0">
              <a:srgbClr val="000000">
                <a:alpha val="70000"/>
              </a:srgbClr>
            </a:outerShdw>
          </a:effectLst>
        </p:spPr>
      </p:pic>
      <p:sp>
        <p:nvSpPr>
          <p:cNvPr id="8" name="TextBox 7">
            <a:extLst>
              <a:ext uri="{FF2B5EF4-FFF2-40B4-BE49-F238E27FC236}">
                <a16:creationId xmlns:a16="http://schemas.microsoft.com/office/drawing/2014/main" id="{B58789B2-0349-45D6-948F-0FBCFD2D6350}"/>
              </a:ext>
            </a:extLst>
          </p:cNvPr>
          <p:cNvSpPr txBox="1"/>
          <p:nvPr/>
        </p:nvSpPr>
        <p:spPr>
          <a:xfrm>
            <a:off x="1110939" y="4837284"/>
            <a:ext cx="5305359" cy="646331"/>
          </a:xfrm>
          <a:prstGeom prst="rect">
            <a:avLst/>
          </a:prstGeom>
          <a:noFill/>
        </p:spPr>
        <p:txBody>
          <a:bodyPr wrap="square" rtlCol="0">
            <a:spAutoFit/>
          </a:bodyPr>
          <a:lstStyle/>
          <a:p>
            <a:r>
              <a:rPr lang="en-US" dirty="0"/>
              <a:t>It's more effective in one-on-one interaction than in group or mass communication.</a:t>
            </a:r>
            <a:endParaRPr lang="en-GB" dirty="0"/>
          </a:p>
        </p:txBody>
      </p:sp>
    </p:spTree>
    <p:extLst>
      <p:ext uri="{BB962C8B-B14F-4D97-AF65-F5344CB8AC3E}">
        <p14:creationId xmlns:p14="http://schemas.microsoft.com/office/powerpoint/2010/main" val="334411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1000"/>
                                        <p:tgtEl>
                                          <p:spTgt spid="4">
                                            <p:txEl>
                                              <p:pRg st="0" end="0"/>
                                            </p:txEl>
                                          </p:spTgt>
                                        </p:tgtEl>
                                      </p:cBhvr>
                                    </p:animEffect>
                                    <p:anim calcmode="lin" valueType="num">
                                      <p:cBhvr>
                                        <p:cTn id="2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circle(in)">
                                      <p:cBhvr>
                                        <p:cTn id="26" dur="20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animEffect transition="in" filter="fade">
                                      <p:cBhvr>
                                        <p:cTn id="31" dur="1000"/>
                                        <p:tgtEl>
                                          <p:spTgt spid="5">
                                            <p:txEl>
                                              <p:pRg st="0" end="0"/>
                                            </p:txEl>
                                          </p:spTgt>
                                        </p:tgtEl>
                                      </p:cBhvr>
                                    </p:animEffect>
                                    <p:anim calcmode="lin" valueType="num">
                                      <p:cBhvr>
                                        <p:cTn id="32"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circle(in)">
                                      <p:cBhvr>
                                        <p:cTn id="3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1D171F7-BA21-4575-B0C0-8B21CD6AE3CA}"/>
              </a:ext>
            </a:extLst>
          </p:cNvPr>
          <p:cNvGraphicFramePr/>
          <p:nvPr>
            <p:extLst>
              <p:ext uri="{D42A27DB-BD31-4B8C-83A1-F6EECF244321}">
                <p14:modId xmlns:p14="http://schemas.microsoft.com/office/powerpoint/2010/main" val="4144975953"/>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Arrow: Up 2">
            <a:extLst>
              <a:ext uri="{FF2B5EF4-FFF2-40B4-BE49-F238E27FC236}">
                <a16:creationId xmlns:a16="http://schemas.microsoft.com/office/drawing/2014/main" id="{4DB3A043-F9C5-4DE2-B078-D0D2C9288604}"/>
              </a:ext>
            </a:extLst>
          </p:cNvPr>
          <p:cNvSpPr/>
          <p:nvPr/>
        </p:nvSpPr>
        <p:spPr>
          <a:xfrm>
            <a:off x="6265889" y="3987384"/>
            <a:ext cx="45719" cy="1424065"/>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 name="Diagram 3">
            <a:extLst>
              <a:ext uri="{FF2B5EF4-FFF2-40B4-BE49-F238E27FC236}">
                <a16:creationId xmlns:a16="http://schemas.microsoft.com/office/drawing/2014/main" id="{1468EF8C-7904-4910-887C-42739F7C61A4}"/>
              </a:ext>
            </a:extLst>
          </p:cNvPr>
          <p:cNvGraphicFramePr/>
          <p:nvPr>
            <p:extLst>
              <p:ext uri="{D42A27DB-BD31-4B8C-83A1-F6EECF244321}">
                <p14:modId xmlns:p14="http://schemas.microsoft.com/office/powerpoint/2010/main" val="2980396602"/>
              </p:ext>
            </p:extLst>
          </p:nvPr>
        </p:nvGraphicFramePr>
        <p:xfrm>
          <a:off x="2032000" y="-639516"/>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Rectangle 5">
            <a:extLst>
              <a:ext uri="{FF2B5EF4-FFF2-40B4-BE49-F238E27FC236}">
                <a16:creationId xmlns:a16="http://schemas.microsoft.com/office/drawing/2014/main" id="{B9D7F9E2-878F-4002-BEDE-390DB59AAEFB}"/>
              </a:ext>
            </a:extLst>
          </p:cNvPr>
          <p:cNvSpPr/>
          <p:nvPr/>
        </p:nvSpPr>
        <p:spPr>
          <a:xfrm>
            <a:off x="5426440" y="5201587"/>
            <a:ext cx="1767342" cy="9367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NOISE SOURCE</a:t>
            </a:r>
            <a:endParaRPr lang="en-GB" dirty="0"/>
          </a:p>
        </p:txBody>
      </p:sp>
      <p:sp>
        <p:nvSpPr>
          <p:cNvPr id="8" name="TextBox 7">
            <a:extLst>
              <a:ext uri="{FF2B5EF4-FFF2-40B4-BE49-F238E27FC236}">
                <a16:creationId xmlns:a16="http://schemas.microsoft.com/office/drawing/2014/main" id="{AAFFB19C-F598-4848-9329-CA54EF566697}"/>
              </a:ext>
            </a:extLst>
          </p:cNvPr>
          <p:cNvSpPr txBox="1"/>
          <p:nvPr/>
        </p:nvSpPr>
        <p:spPr>
          <a:xfrm>
            <a:off x="1229193" y="4572000"/>
            <a:ext cx="2593299" cy="1754326"/>
          </a:xfrm>
          <a:prstGeom prst="rect">
            <a:avLst/>
          </a:prstGeom>
          <a:noFill/>
        </p:spPr>
        <p:txBody>
          <a:bodyPr wrap="square" rtlCol="0">
            <a:spAutoFit/>
          </a:bodyPr>
          <a:lstStyle/>
          <a:p>
            <a:r>
              <a:rPr lang="en-US" b="1" dirty="0"/>
              <a:t>CONCEPTS:</a:t>
            </a:r>
          </a:p>
          <a:p>
            <a:r>
              <a:rPr lang="en-US" dirty="0"/>
              <a:t>Entropy</a:t>
            </a:r>
          </a:p>
          <a:p>
            <a:r>
              <a:rPr lang="en-US" dirty="0"/>
              <a:t>Redundancy</a:t>
            </a:r>
          </a:p>
          <a:p>
            <a:r>
              <a:rPr lang="en-US" dirty="0"/>
              <a:t>Noise</a:t>
            </a:r>
          </a:p>
          <a:p>
            <a:r>
              <a:rPr lang="en-US" dirty="0"/>
              <a:t>Channel Capacity</a:t>
            </a:r>
          </a:p>
          <a:p>
            <a:endParaRPr lang="en-GB" dirty="0"/>
          </a:p>
        </p:txBody>
      </p:sp>
      <p:sp>
        <p:nvSpPr>
          <p:cNvPr id="9" name="TextBox 8">
            <a:extLst>
              <a:ext uri="{FF2B5EF4-FFF2-40B4-BE49-F238E27FC236}">
                <a16:creationId xmlns:a16="http://schemas.microsoft.com/office/drawing/2014/main" id="{A620B4F3-46EC-4448-BACF-9B35CC07B375}"/>
              </a:ext>
            </a:extLst>
          </p:cNvPr>
          <p:cNvSpPr txBox="1"/>
          <p:nvPr/>
        </p:nvSpPr>
        <p:spPr>
          <a:xfrm>
            <a:off x="3043003" y="3987384"/>
            <a:ext cx="1273416" cy="369332"/>
          </a:xfrm>
          <a:prstGeom prst="rect">
            <a:avLst/>
          </a:prstGeom>
          <a:noFill/>
        </p:spPr>
        <p:txBody>
          <a:bodyPr wrap="square" rtlCol="0">
            <a:spAutoFit/>
          </a:bodyPr>
          <a:lstStyle/>
          <a:p>
            <a:r>
              <a:rPr lang="en-US" dirty="0"/>
              <a:t>Message</a:t>
            </a:r>
            <a:endParaRPr lang="en-GB" dirty="0"/>
          </a:p>
        </p:txBody>
      </p:sp>
      <p:sp>
        <p:nvSpPr>
          <p:cNvPr id="10" name="TextBox 9">
            <a:extLst>
              <a:ext uri="{FF2B5EF4-FFF2-40B4-BE49-F238E27FC236}">
                <a16:creationId xmlns:a16="http://schemas.microsoft.com/office/drawing/2014/main" id="{2B4E0947-1ECC-426E-A141-44BB7E19F6BC}"/>
              </a:ext>
            </a:extLst>
          </p:cNvPr>
          <p:cNvSpPr txBox="1"/>
          <p:nvPr/>
        </p:nvSpPr>
        <p:spPr>
          <a:xfrm>
            <a:off x="4646951" y="3987384"/>
            <a:ext cx="1273416" cy="369332"/>
          </a:xfrm>
          <a:prstGeom prst="rect">
            <a:avLst/>
          </a:prstGeom>
          <a:noFill/>
        </p:spPr>
        <p:txBody>
          <a:bodyPr wrap="square" rtlCol="0">
            <a:spAutoFit/>
          </a:bodyPr>
          <a:lstStyle/>
          <a:p>
            <a:pPr algn="ctr"/>
            <a:r>
              <a:rPr lang="en-US" dirty="0"/>
              <a:t>Signal</a:t>
            </a:r>
            <a:endParaRPr lang="en-GB" dirty="0"/>
          </a:p>
        </p:txBody>
      </p:sp>
      <p:sp>
        <p:nvSpPr>
          <p:cNvPr id="11" name="TextBox 10">
            <a:extLst>
              <a:ext uri="{FF2B5EF4-FFF2-40B4-BE49-F238E27FC236}">
                <a16:creationId xmlns:a16="http://schemas.microsoft.com/office/drawing/2014/main" id="{06B75870-F31C-4158-9147-5FA6BB73ABAF}"/>
              </a:ext>
            </a:extLst>
          </p:cNvPr>
          <p:cNvSpPr txBox="1"/>
          <p:nvPr/>
        </p:nvSpPr>
        <p:spPr>
          <a:xfrm>
            <a:off x="6311608" y="3987384"/>
            <a:ext cx="1903751" cy="369332"/>
          </a:xfrm>
          <a:prstGeom prst="rect">
            <a:avLst/>
          </a:prstGeom>
          <a:noFill/>
        </p:spPr>
        <p:txBody>
          <a:bodyPr wrap="square" rtlCol="0">
            <a:spAutoFit/>
          </a:bodyPr>
          <a:lstStyle/>
          <a:p>
            <a:r>
              <a:rPr lang="en-US" dirty="0"/>
              <a:t>Received signal</a:t>
            </a:r>
            <a:endParaRPr lang="en-GB" dirty="0"/>
          </a:p>
        </p:txBody>
      </p:sp>
      <p:sp>
        <p:nvSpPr>
          <p:cNvPr id="12" name="TextBox 11">
            <a:extLst>
              <a:ext uri="{FF2B5EF4-FFF2-40B4-BE49-F238E27FC236}">
                <a16:creationId xmlns:a16="http://schemas.microsoft.com/office/drawing/2014/main" id="{83FE5FE0-72C0-4E65-B0F3-81D8818041AD}"/>
              </a:ext>
            </a:extLst>
          </p:cNvPr>
          <p:cNvSpPr txBox="1"/>
          <p:nvPr/>
        </p:nvSpPr>
        <p:spPr>
          <a:xfrm>
            <a:off x="8679305" y="4152275"/>
            <a:ext cx="1334125" cy="369332"/>
          </a:xfrm>
          <a:prstGeom prst="rect">
            <a:avLst/>
          </a:prstGeom>
          <a:noFill/>
        </p:spPr>
        <p:txBody>
          <a:bodyPr wrap="square" rtlCol="0">
            <a:spAutoFit/>
          </a:bodyPr>
          <a:lstStyle/>
          <a:p>
            <a:r>
              <a:rPr lang="en-US" dirty="0"/>
              <a:t>Message</a:t>
            </a:r>
            <a:endParaRPr lang="en-GB" dirty="0"/>
          </a:p>
        </p:txBody>
      </p:sp>
      <p:sp>
        <p:nvSpPr>
          <p:cNvPr id="13" name="TextBox 12">
            <a:extLst>
              <a:ext uri="{FF2B5EF4-FFF2-40B4-BE49-F238E27FC236}">
                <a16:creationId xmlns:a16="http://schemas.microsoft.com/office/drawing/2014/main" id="{C15E3D52-C19E-4D59-9E04-B48CF6441F49}"/>
              </a:ext>
            </a:extLst>
          </p:cNvPr>
          <p:cNvSpPr txBox="1"/>
          <p:nvPr/>
        </p:nvSpPr>
        <p:spPr>
          <a:xfrm>
            <a:off x="2188564" y="1019331"/>
            <a:ext cx="8774243" cy="1077218"/>
          </a:xfrm>
          <a:prstGeom prst="rect">
            <a:avLst/>
          </a:prstGeom>
          <a:noFill/>
        </p:spPr>
        <p:txBody>
          <a:bodyPr wrap="square" rtlCol="0">
            <a:spAutoFit/>
          </a:bodyPr>
          <a:lstStyle/>
          <a:p>
            <a:pPr algn="ctr"/>
            <a:r>
              <a:rPr lang="en-US" sz="3200" dirty="0">
                <a:effectLst>
                  <a:glow rad="228600">
                    <a:schemeClr val="accent2">
                      <a:satMod val="175000"/>
                      <a:alpha val="40000"/>
                    </a:schemeClr>
                  </a:glow>
                </a:effectLst>
              </a:rPr>
              <a:t>THE SHANNON-WEAVER MATHEMATICAL MODEL, 1949.</a:t>
            </a:r>
            <a:endParaRPr lang="en-GB" sz="3200" dirty="0">
              <a:effectLst>
                <a:glow rad="228600">
                  <a:schemeClr val="accent2">
                    <a:satMod val="175000"/>
                    <a:alpha val="40000"/>
                  </a:schemeClr>
                </a:glow>
              </a:effectLst>
            </a:endParaRPr>
          </a:p>
        </p:txBody>
      </p:sp>
      <p:sp>
        <p:nvSpPr>
          <p:cNvPr id="14" name="TextBox 13">
            <a:extLst>
              <a:ext uri="{FF2B5EF4-FFF2-40B4-BE49-F238E27FC236}">
                <a16:creationId xmlns:a16="http://schemas.microsoft.com/office/drawing/2014/main" id="{7F06D194-5CDC-4BAA-B207-93D61F5C61E6}"/>
              </a:ext>
            </a:extLst>
          </p:cNvPr>
          <p:cNvSpPr txBox="1"/>
          <p:nvPr/>
        </p:nvSpPr>
        <p:spPr>
          <a:xfrm>
            <a:off x="7598277" y="6412442"/>
            <a:ext cx="4830305" cy="369332"/>
          </a:xfrm>
          <a:prstGeom prst="rect">
            <a:avLst/>
          </a:prstGeom>
          <a:noFill/>
        </p:spPr>
        <p:txBody>
          <a:bodyPr wrap="square" rtlCol="0">
            <a:spAutoFit/>
          </a:bodyPr>
          <a:lstStyle/>
          <a:p>
            <a:r>
              <a:rPr lang="en-US" dirty="0"/>
              <a:t>Source: Author based on (</a:t>
            </a:r>
            <a:r>
              <a:rPr lang="en-US" dirty="0" err="1"/>
              <a:t>Genosko</a:t>
            </a:r>
            <a:r>
              <a:rPr lang="en-US" dirty="0"/>
              <a:t>, 2008).</a:t>
            </a:r>
            <a:endParaRPr lang="en-GB" dirty="0"/>
          </a:p>
        </p:txBody>
      </p:sp>
    </p:spTree>
    <p:extLst>
      <p:ext uri="{BB962C8B-B14F-4D97-AF65-F5344CB8AC3E}">
        <p14:creationId xmlns:p14="http://schemas.microsoft.com/office/powerpoint/2010/main" val="310548538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0" name="Rectangle 9">
            <a:extLst>
              <a:ext uri="{FF2B5EF4-FFF2-40B4-BE49-F238E27FC236}">
                <a16:creationId xmlns:a16="http://schemas.microsoft.com/office/drawing/2014/main" id="{1EC502BD-3766-4D83-94CC-391A4CD4E2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a:extLst>
              <a:ext uri="{FF2B5EF4-FFF2-40B4-BE49-F238E27FC236}">
                <a16:creationId xmlns:a16="http://schemas.microsoft.com/office/drawing/2014/main" id="{774F8BFB-B2BF-42B2-8537-03235096BC6E}"/>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83969" y="-168258"/>
            <a:ext cx="12191977" cy="6857990"/>
          </a:xfrm>
          <a:prstGeom prst="rect">
            <a:avLst/>
          </a:prstGeom>
        </p:spPr>
      </p:pic>
      <p:sp>
        <p:nvSpPr>
          <p:cNvPr id="12" name="Rectangle 11">
            <a:extLst>
              <a:ext uri="{FF2B5EF4-FFF2-40B4-BE49-F238E27FC236}">
                <a16:creationId xmlns:a16="http://schemas.microsoft.com/office/drawing/2014/main" id="{2867CC89-052A-4B89-A1FF-972E522C65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tx1">
                  <a:alpha val="46000"/>
                </a:schemeClr>
              </a:gs>
              <a:gs pos="21000">
                <a:schemeClr val="tx1">
                  <a:alpha val="30000"/>
                </a:schemeClr>
              </a:gs>
              <a:gs pos="0">
                <a:schemeClr val="tx1">
                  <a:alpha val="0"/>
                </a:schemeClr>
              </a:gs>
              <a:gs pos="100000">
                <a:schemeClr val="tx1">
                  <a:alpha val="8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5D177DF3-2491-4F72-9D5A-5A2015C1375A}"/>
              </a:ext>
            </a:extLst>
          </p:cNvPr>
          <p:cNvSpPr txBox="1"/>
          <p:nvPr/>
        </p:nvSpPr>
        <p:spPr>
          <a:xfrm>
            <a:off x="4870305" y="1494973"/>
            <a:ext cx="6230318" cy="2308324"/>
          </a:xfrm>
          <a:prstGeom prst="rect">
            <a:avLst/>
          </a:prstGeom>
          <a:noFill/>
        </p:spPr>
        <p:txBody>
          <a:bodyPr wrap="square">
            <a:spAutoFit/>
          </a:bodyPr>
          <a:lstStyle/>
          <a:p>
            <a:r>
              <a:rPr lang="en-US" b="1" dirty="0">
                <a:latin typeface="Arial" panose="020B0604020202020204" pitchFamily="34" charset="0"/>
                <a:cs typeface="Arial" panose="020B0604020202020204" pitchFamily="34" charset="0"/>
              </a:rPr>
              <a:t>This is a linear model in which the transmitter is in charge of the overall dialogue and the data effects the receiver's sentiments. It follows the SMCR paradigm, which contains a sender-message-channel, and a recipient . It can be used in a hospital to convey one-sided messages like important emails, letters with instructions, and so on, but it is not often used in healthcare (Martinez, 2020). </a:t>
            </a:r>
            <a:endParaRPr lang="en-GB" b="1" dirty="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43E021CF-81B3-4D2D-86AD-5AE0EA330C01}"/>
              </a:ext>
            </a:extLst>
          </p:cNvPr>
          <p:cNvSpPr txBox="1"/>
          <p:nvPr/>
        </p:nvSpPr>
        <p:spPr>
          <a:xfrm>
            <a:off x="1560786" y="5145696"/>
            <a:ext cx="8765627" cy="646331"/>
          </a:xfrm>
          <a:prstGeom prst="rect">
            <a:avLst/>
          </a:prstGeom>
          <a:noFill/>
        </p:spPr>
        <p:txBody>
          <a:bodyPr wrap="square">
            <a:spAutoFit/>
          </a:bodyPr>
          <a:lstStyle/>
          <a:p>
            <a:pPr algn="ctr"/>
            <a:r>
              <a:rPr lang="en-US" sz="3600" b="1" dirty="0">
                <a:solidFill>
                  <a:schemeClr val="bg1"/>
                </a:solidFill>
                <a:latin typeface="Arial" panose="020B0604020202020204" pitchFamily="34" charset="0"/>
                <a:cs typeface="Arial" panose="020B0604020202020204" pitchFamily="34" charset="0"/>
              </a:rPr>
              <a:t>BERLO’S COMMUNICATION MODEL</a:t>
            </a:r>
            <a:endParaRPr lang="en-GB" sz="36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18006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circle(in)">
                                      <p:cBhvr>
                                        <p:cTn id="1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video>
              <p:cMediaNode mute="1">
                <p:cTn id="17" repeatCount="indefinite" fill="hold" display="0">
                  <p:stCondLst>
                    <p:cond delay="indefinite"/>
                  </p:stCondLst>
                </p:cTn>
                <p:tgtEl>
                  <p:spTgt spid="4"/>
                </p:tgtEl>
              </p:cMediaNode>
            </p:video>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0CA55-5853-4A20-A1DC-71AF889FE8D9}"/>
              </a:ext>
            </a:extLst>
          </p:cNvPr>
          <p:cNvSpPr>
            <a:spLocks noGrp="1"/>
          </p:cNvSpPr>
          <p:nvPr>
            <p:ph type="title"/>
          </p:nvPr>
        </p:nvSpPr>
        <p:spPr>
          <a:xfrm>
            <a:off x="984737" y="1002260"/>
            <a:ext cx="10480431" cy="1344168"/>
          </a:xfrm>
        </p:spPr>
        <p:txBody>
          <a:bodyPr/>
          <a:lstStyle/>
          <a:p>
            <a:pPr algn="ctr"/>
            <a:r>
              <a:rPr lang="en-US" dirty="0">
                <a:effectLst>
                  <a:glow rad="228600">
                    <a:schemeClr val="accent1">
                      <a:satMod val="175000"/>
                      <a:alpha val="40000"/>
                    </a:schemeClr>
                  </a:glow>
                </a:effectLst>
              </a:rPr>
              <a:t>BERLO’S - COMMUNICATION MODEL</a:t>
            </a:r>
            <a:endParaRPr lang="en-GB" dirty="0">
              <a:effectLst>
                <a:glow rad="228600">
                  <a:schemeClr val="accent1">
                    <a:satMod val="175000"/>
                    <a:alpha val="40000"/>
                  </a:schemeClr>
                </a:glow>
              </a:effectLst>
            </a:endParaRPr>
          </a:p>
        </p:txBody>
      </p:sp>
      <p:pic>
        <p:nvPicPr>
          <p:cNvPr id="4" name="Content Placeholder 3">
            <a:extLst>
              <a:ext uri="{FF2B5EF4-FFF2-40B4-BE49-F238E27FC236}">
                <a16:creationId xmlns:a16="http://schemas.microsoft.com/office/drawing/2014/main" id="{B53CF845-D198-48A0-8A00-2C57591C275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38666" y="2265443"/>
            <a:ext cx="5914657" cy="3127375"/>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E0C44572-60A0-49DF-8A12-1E78D6070756}"/>
              </a:ext>
            </a:extLst>
          </p:cNvPr>
          <p:cNvSpPr txBox="1"/>
          <p:nvPr/>
        </p:nvSpPr>
        <p:spPr>
          <a:xfrm>
            <a:off x="1740876" y="5855740"/>
            <a:ext cx="4797083" cy="369332"/>
          </a:xfrm>
          <a:prstGeom prst="rect">
            <a:avLst/>
          </a:prstGeom>
          <a:noFill/>
        </p:spPr>
        <p:txBody>
          <a:bodyPr wrap="square" rtlCol="0">
            <a:spAutoFit/>
          </a:bodyPr>
          <a:lstStyle/>
          <a:p>
            <a:r>
              <a:rPr lang="en-US" dirty="0"/>
              <a:t>Source: (Wrench, 2020).</a:t>
            </a:r>
            <a:endParaRPr lang="en-GB" dirty="0"/>
          </a:p>
        </p:txBody>
      </p:sp>
      <p:sp>
        <p:nvSpPr>
          <p:cNvPr id="6" name="TextBox 5">
            <a:extLst>
              <a:ext uri="{FF2B5EF4-FFF2-40B4-BE49-F238E27FC236}">
                <a16:creationId xmlns:a16="http://schemas.microsoft.com/office/drawing/2014/main" id="{F9A74E67-1C3B-4748-95F3-4BAC6BCACDA4}"/>
              </a:ext>
            </a:extLst>
          </p:cNvPr>
          <p:cNvSpPr txBox="1"/>
          <p:nvPr/>
        </p:nvSpPr>
        <p:spPr>
          <a:xfrm>
            <a:off x="8052583" y="2265443"/>
            <a:ext cx="3154680" cy="4247317"/>
          </a:xfrm>
          <a:prstGeom prst="rect">
            <a:avLst/>
          </a:prstGeom>
          <a:noFill/>
        </p:spPr>
        <p:txBody>
          <a:bodyPr wrap="square">
            <a:spAutoFit/>
          </a:bodyPr>
          <a:lstStyle/>
          <a:p>
            <a:r>
              <a:rPr lang="en-US" dirty="0">
                <a:effectLst>
                  <a:glow rad="228600">
                    <a:schemeClr val="accent2">
                      <a:satMod val="175000"/>
                      <a:alpha val="40000"/>
                    </a:schemeClr>
                  </a:glow>
                </a:effectLst>
                <a:latin typeface="Arial" panose="020B0604020202020204" pitchFamily="34" charset="0"/>
                <a:cs typeface="Arial" panose="020B0604020202020204" pitchFamily="34" charset="0"/>
              </a:rPr>
              <a:t>When communication is driven by the receiver and considers how the info affects the beneficiary's sentiments, then it is a linear model. Sender, message, channel and beneficiary are the SMCR model (Martinez, 2020). It may be used to convey one-sided communications like valuable emails, posts with instructions, etc. but is rarely used in hospital environments. </a:t>
            </a:r>
            <a:endParaRPr lang="en-GB" dirty="0">
              <a:effectLst>
                <a:glow rad="228600">
                  <a:schemeClr val="accent2">
                    <a:satMod val="175000"/>
                    <a:alpha val="40000"/>
                  </a:schemeClr>
                </a:glo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9460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Freeform: Shape 13">
            <a:extLst>
              <a:ext uri="{FF2B5EF4-FFF2-40B4-BE49-F238E27FC236}">
                <a16:creationId xmlns:a16="http://schemas.microsoft.com/office/drawing/2014/main" id="{18E670AF-873F-44DB-9862-796E652EEC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430001" cy="6175613"/>
          </a:xfrm>
          <a:custGeom>
            <a:avLst/>
            <a:gdLst>
              <a:gd name="connsiteX0" fmla="*/ 0 w 11430001"/>
              <a:gd name="connsiteY0" fmla="*/ 0 h 6175613"/>
              <a:gd name="connsiteX1" fmla="*/ 5638031 w 11430001"/>
              <a:gd name="connsiteY1" fmla="*/ 0 h 6175613"/>
              <a:gd name="connsiteX2" fmla="*/ 5638031 w 11430001"/>
              <a:gd name="connsiteY2" fmla="*/ 758954 h 6175613"/>
              <a:gd name="connsiteX3" fmla="*/ 11430001 w 11430001"/>
              <a:gd name="connsiteY3" fmla="*/ 758954 h 6175613"/>
              <a:gd name="connsiteX4" fmla="*/ 11430001 w 11430001"/>
              <a:gd name="connsiteY4" fmla="*/ 6175613 h 6175613"/>
              <a:gd name="connsiteX5" fmla="*/ 5638031 w 11430001"/>
              <a:gd name="connsiteY5" fmla="*/ 6175613 h 6175613"/>
              <a:gd name="connsiteX6" fmla="*/ 5240741 w 11430001"/>
              <a:gd name="connsiteY6" fmla="*/ 6175613 h 6175613"/>
              <a:gd name="connsiteX7" fmla="*/ 0 w 11430001"/>
              <a:gd name="connsiteY7" fmla="*/ 6175613 h 6175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30001" h="6175613">
                <a:moveTo>
                  <a:pt x="0" y="0"/>
                </a:moveTo>
                <a:lnTo>
                  <a:pt x="5638031" y="0"/>
                </a:lnTo>
                <a:lnTo>
                  <a:pt x="5638031" y="758954"/>
                </a:lnTo>
                <a:lnTo>
                  <a:pt x="11430001" y="758954"/>
                </a:lnTo>
                <a:lnTo>
                  <a:pt x="11430001" y="6175613"/>
                </a:lnTo>
                <a:lnTo>
                  <a:pt x="5638031" y="6175613"/>
                </a:lnTo>
                <a:lnTo>
                  <a:pt x="5240741" y="6175613"/>
                </a:lnTo>
                <a:lnTo>
                  <a:pt x="0" y="617561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AE20DA7-D44A-4019-87DC-D733D0E7BA6A}"/>
              </a:ext>
            </a:extLst>
          </p:cNvPr>
          <p:cNvSpPr>
            <a:spLocks noGrp="1"/>
          </p:cNvSpPr>
          <p:nvPr>
            <p:ph type="title"/>
          </p:nvPr>
        </p:nvSpPr>
        <p:spPr>
          <a:xfrm>
            <a:off x="761999" y="183596"/>
            <a:ext cx="9482380" cy="2028388"/>
          </a:xfrm>
        </p:spPr>
        <p:txBody>
          <a:bodyPr anchor="ctr">
            <a:normAutofit/>
          </a:bodyPr>
          <a:lstStyle/>
          <a:p>
            <a:r>
              <a:rPr lang="en-US" sz="3900" dirty="0"/>
              <a:t>      SCHRAMM’S INTERACTIVE MODEL</a:t>
            </a:r>
            <a:endParaRPr lang="en-GB" sz="3900" dirty="0"/>
          </a:p>
        </p:txBody>
      </p:sp>
      <p:sp>
        <p:nvSpPr>
          <p:cNvPr id="3" name="Content Placeholder 2">
            <a:extLst>
              <a:ext uri="{FF2B5EF4-FFF2-40B4-BE49-F238E27FC236}">
                <a16:creationId xmlns:a16="http://schemas.microsoft.com/office/drawing/2014/main" id="{EFAD5258-77CA-4898-A0D4-36C1152C3A43}"/>
              </a:ext>
            </a:extLst>
          </p:cNvPr>
          <p:cNvSpPr>
            <a:spLocks noGrp="1"/>
          </p:cNvSpPr>
          <p:nvPr>
            <p:ph idx="1"/>
          </p:nvPr>
        </p:nvSpPr>
        <p:spPr>
          <a:xfrm>
            <a:off x="1" y="1827662"/>
            <a:ext cx="5374248" cy="4846741"/>
          </a:xfrm>
        </p:spPr>
        <p:txBody>
          <a:bodyPr anchor="t">
            <a:noAutofit/>
          </a:bodyPr>
          <a:lstStyle/>
          <a:p>
            <a:pPr>
              <a:lnSpc>
                <a:spcPct val="95000"/>
              </a:lnSpc>
            </a:pPr>
            <a:r>
              <a:rPr lang="en-US" sz="1800" dirty="0">
                <a:latin typeface="Arial" panose="020B0604020202020204" pitchFamily="34" charset="0"/>
                <a:cs typeface="Arial" panose="020B0604020202020204" pitchFamily="34" charset="0"/>
              </a:rPr>
              <a:t>This approach might be used at a children's hospital to educate families and employees about change of strategy, another risk assessment they should be aware of and another way that is happening that may demand conformity towards the reality and then delivered as a study. </a:t>
            </a:r>
          </a:p>
          <a:p>
            <a:pPr>
              <a:lnSpc>
                <a:spcPct val="95000"/>
              </a:lnSpc>
            </a:pPr>
            <a:r>
              <a:rPr lang="en-US" sz="1800" dirty="0">
                <a:latin typeface="Arial" panose="020B0604020202020204" pitchFamily="34" charset="0"/>
                <a:cs typeface="Arial" panose="020B0604020202020204" pitchFamily="34" charset="0"/>
              </a:rPr>
              <a:t>However, while delivering sad news to a family, sympathy might be seen on the surface (Martinez, 2020).</a:t>
            </a:r>
          </a:p>
          <a:p>
            <a:pPr>
              <a:lnSpc>
                <a:spcPct val="95000"/>
              </a:lnSpc>
            </a:pPr>
            <a:r>
              <a:rPr lang="en-US" sz="1800" dirty="0">
                <a:latin typeface="Arial" panose="020B0604020202020204" pitchFamily="34" charset="0"/>
                <a:cs typeface="Arial" panose="020B0604020202020204" pitchFamily="34" charset="0"/>
              </a:rPr>
              <a:t>This communication paradigm is active, allowing sender and receiver to participate and is useful for mass communication. Signs, commotions, and music can also be incorporated in this model.</a:t>
            </a:r>
          </a:p>
        </p:txBody>
      </p:sp>
      <p:pic>
        <p:nvPicPr>
          <p:cNvPr id="8" name="Picture 7" descr="Boy listening to heartbeat in clinic with stethoscope">
            <a:extLst>
              <a:ext uri="{FF2B5EF4-FFF2-40B4-BE49-F238E27FC236}">
                <a16:creationId xmlns:a16="http://schemas.microsoft.com/office/drawing/2014/main" id="{72F2B753-D0D4-4027-B236-2624508EAAD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5730"/>
          <a:stretch/>
        </p:blipFill>
        <p:spPr>
          <a:xfrm>
            <a:off x="5374248" y="2507452"/>
            <a:ext cx="5560582" cy="3127828"/>
          </a:xfrm>
          <a:prstGeom prst="rect">
            <a:avLst/>
          </a:prstGeom>
          <a:ln>
            <a:noFill/>
          </a:ln>
          <a:effectLst>
            <a:outerShdw blurRad="292100" dist="139700" dir="2700000" algn="tl" rotWithShape="0">
              <a:srgbClr val="333333">
                <a:alpha val="65000"/>
              </a:srgbClr>
            </a:outerShdw>
          </a:effectLst>
        </p:spPr>
      </p:pic>
      <p:pic>
        <p:nvPicPr>
          <p:cNvPr id="6" name="Graphic 5" descr="Music notes">
            <a:extLst>
              <a:ext uri="{FF2B5EF4-FFF2-40B4-BE49-F238E27FC236}">
                <a16:creationId xmlns:a16="http://schemas.microsoft.com/office/drawing/2014/main" id="{E046448D-5A3F-4AC9-BC66-44840D5994D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1999" y="-881526"/>
            <a:ext cx="4572000" cy="4572000"/>
          </a:xfrm>
          <a:prstGeom prst="rect">
            <a:avLst/>
          </a:prstGeom>
        </p:spPr>
      </p:pic>
    </p:spTree>
    <p:extLst>
      <p:ext uri="{BB962C8B-B14F-4D97-AF65-F5344CB8AC3E}">
        <p14:creationId xmlns:p14="http://schemas.microsoft.com/office/powerpoint/2010/main" val="3465709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circle(in)">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AE22A-D9CD-411E-BB44-64506972FC4B}"/>
              </a:ext>
            </a:extLst>
          </p:cNvPr>
          <p:cNvSpPr>
            <a:spLocks noGrp="1"/>
          </p:cNvSpPr>
          <p:nvPr>
            <p:ph type="title"/>
          </p:nvPr>
        </p:nvSpPr>
        <p:spPr>
          <a:xfrm>
            <a:off x="1524000" y="970209"/>
            <a:ext cx="9144000" cy="1344168"/>
          </a:xfrm>
        </p:spPr>
        <p:txBody>
          <a:bodyPr/>
          <a:lstStyle/>
          <a:p>
            <a:r>
              <a:rPr lang="en-US" dirty="0">
                <a:effectLst>
                  <a:glow rad="228600">
                    <a:schemeClr val="accent1">
                      <a:satMod val="175000"/>
                      <a:alpha val="40000"/>
                    </a:schemeClr>
                  </a:glow>
                </a:effectLst>
              </a:rPr>
              <a:t>SCHRAMM’S INTERACTIVE MODEL</a:t>
            </a:r>
            <a:endParaRPr lang="en-GB" dirty="0">
              <a:effectLst>
                <a:glow rad="228600">
                  <a:schemeClr val="accent1">
                    <a:satMod val="175000"/>
                    <a:alpha val="40000"/>
                  </a:schemeClr>
                </a:glow>
              </a:effectLst>
            </a:endParaRPr>
          </a:p>
        </p:txBody>
      </p:sp>
      <p:sp>
        <p:nvSpPr>
          <p:cNvPr id="5" name="Flowchart: Connector 4">
            <a:extLst>
              <a:ext uri="{FF2B5EF4-FFF2-40B4-BE49-F238E27FC236}">
                <a16:creationId xmlns:a16="http://schemas.microsoft.com/office/drawing/2014/main" id="{B1079D53-C53E-4FA1-A968-41A2C1944A66}"/>
              </a:ext>
            </a:extLst>
          </p:cNvPr>
          <p:cNvSpPr/>
          <p:nvPr/>
        </p:nvSpPr>
        <p:spPr>
          <a:xfrm>
            <a:off x="2853558" y="3597693"/>
            <a:ext cx="1765738" cy="189186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lowchart: Connector 5">
            <a:extLst>
              <a:ext uri="{FF2B5EF4-FFF2-40B4-BE49-F238E27FC236}">
                <a16:creationId xmlns:a16="http://schemas.microsoft.com/office/drawing/2014/main" id="{D2FDF225-B5FD-462A-B2A1-EE0B7D412AC4}"/>
              </a:ext>
            </a:extLst>
          </p:cNvPr>
          <p:cNvSpPr/>
          <p:nvPr/>
        </p:nvSpPr>
        <p:spPr>
          <a:xfrm>
            <a:off x="5184872" y="2483068"/>
            <a:ext cx="1547004" cy="1548511"/>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lowchart: Connector 6">
            <a:extLst>
              <a:ext uri="{FF2B5EF4-FFF2-40B4-BE49-F238E27FC236}">
                <a16:creationId xmlns:a16="http://schemas.microsoft.com/office/drawing/2014/main" id="{A781C659-FFE0-4A66-AF03-13929314E9D4}"/>
              </a:ext>
            </a:extLst>
          </p:cNvPr>
          <p:cNvSpPr/>
          <p:nvPr/>
        </p:nvSpPr>
        <p:spPr>
          <a:xfrm>
            <a:off x="7320452" y="3739908"/>
            <a:ext cx="1765738" cy="1891862"/>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Connector 7">
            <a:extLst>
              <a:ext uri="{FF2B5EF4-FFF2-40B4-BE49-F238E27FC236}">
                <a16:creationId xmlns:a16="http://schemas.microsoft.com/office/drawing/2014/main" id="{D01ABAD1-9AC8-4A79-AA09-2F26A3C6CA36}"/>
              </a:ext>
            </a:extLst>
          </p:cNvPr>
          <p:cNvSpPr/>
          <p:nvPr/>
        </p:nvSpPr>
        <p:spPr>
          <a:xfrm>
            <a:off x="5207873" y="5215706"/>
            <a:ext cx="1524001" cy="1484639"/>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C9457BD9-E5B9-4FE6-A37B-CABD782420A9}"/>
              </a:ext>
            </a:extLst>
          </p:cNvPr>
          <p:cNvSpPr/>
          <p:nvPr/>
        </p:nvSpPr>
        <p:spPr>
          <a:xfrm rot="20112541">
            <a:off x="3812243" y="2985412"/>
            <a:ext cx="1434662" cy="38702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A05CAF16-0F19-4F0A-818C-C9351C094F7D}"/>
              </a:ext>
            </a:extLst>
          </p:cNvPr>
          <p:cNvSpPr/>
          <p:nvPr/>
        </p:nvSpPr>
        <p:spPr>
          <a:xfrm rot="8635891">
            <a:off x="6604015" y="5832192"/>
            <a:ext cx="1338935" cy="3771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C78DE162-98E9-404C-B3EB-7AA3E80D9839}"/>
              </a:ext>
            </a:extLst>
          </p:cNvPr>
          <p:cNvSpPr/>
          <p:nvPr/>
        </p:nvSpPr>
        <p:spPr>
          <a:xfrm rot="1487009">
            <a:off x="6804103" y="3093308"/>
            <a:ext cx="1434662" cy="3670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89A6EF87-52E5-45E8-9AF3-D5DB5CAC14C3}"/>
              </a:ext>
            </a:extLst>
          </p:cNvPr>
          <p:cNvSpPr/>
          <p:nvPr/>
        </p:nvSpPr>
        <p:spPr>
          <a:xfrm rot="12050831">
            <a:off x="3785378" y="5730800"/>
            <a:ext cx="1338935" cy="39570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EBF2424A-AF14-4FDA-A43E-2F660F9B9A5E}"/>
              </a:ext>
            </a:extLst>
          </p:cNvPr>
          <p:cNvSpPr txBox="1"/>
          <p:nvPr/>
        </p:nvSpPr>
        <p:spPr>
          <a:xfrm>
            <a:off x="5207873" y="3072657"/>
            <a:ext cx="1427447" cy="369332"/>
          </a:xfrm>
          <a:prstGeom prst="rect">
            <a:avLst/>
          </a:prstGeom>
          <a:noFill/>
        </p:spPr>
        <p:txBody>
          <a:bodyPr wrap="square" rtlCol="0">
            <a:spAutoFit/>
          </a:bodyPr>
          <a:lstStyle/>
          <a:p>
            <a:pPr algn="ctr"/>
            <a:r>
              <a:rPr lang="en-US" b="1" dirty="0"/>
              <a:t>MESSAGE</a:t>
            </a:r>
            <a:endParaRPr lang="en-GB" b="1" dirty="0"/>
          </a:p>
        </p:txBody>
      </p:sp>
      <p:sp>
        <p:nvSpPr>
          <p:cNvPr id="18" name="TextBox 17">
            <a:extLst>
              <a:ext uri="{FF2B5EF4-FFF2-40B4-BE49-F238E27FC236}">
                <a16:creationId xmlns:a16="http://schemas.microsoft.com/office/drawing/2014/main" id="{83742932-33A4-47B8-9218-D0CCC90F29DA}"/>
              </a:ext>
            </a:extLst>
          </p:cNvPr>
          <p:cNvSpPr txBox="1"/>
          <p:nvPr/>
        </p:nvSpPr>
        <p:spPr>
          <a:xfrm>
            <a:off x="5207874" y="5755613"/>
            <a:ext cx="1380148" cy="369332"/>
          </a:xfrm>
          <a:prstGeom prst="rect">
            <a:avLst/>
          </a:prstGeom>
          <a:noFill/>
        </p:spPr>
        <p:txBody>
          <a:bodyPr wrap="square" rtlCol="0">
            <a:spAutoFit/>
          </a:bodyPr>
          <a:lstStyle/>
          <a:p>
            <a:pPr algn="ctr"/>
            <a:r>
              <a:rPr lang="en-US" b="1" dirty="0"/>
              <a:t>MESSAGE</a:t>
            </a:r>
            <a:endParaRPr lang="en-GB" b="1" dirty="0"/>
          </a:p>
        </p:txBody>
      </p:sp>
      <p:cxnSp>
        <p:nvCxnSpPr>
          <p:cNvPr id="20" name="Straight Connector 19">
            <a:extLst>
              <a:ext uri="{FF2B5EF4-FFF2-40B4-BE49-F238E27FC236}">
                <a16:creationId xmlns:a16="http://schemas.microsoft.com/office/drawing/2014/main" id="{4C9BA18A-99A1-4839-961F-D3067AEB86F3}"/>
              </a:ext>
            </a:extLst>
          </p:cNvPr>
          <p:cNvCxnSpPr>
            <a:cxnSpLocks/>
          </p:cNvCxnSpPr>
          <p:nvPr/>
        </p:nvCxnSpPr>
        <p:spPr>
          <a:xfrm>
            <a:off x="3792923" y="4335517"/>
            <a:ext cx="274580"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2FA6EDD1-B6DD-4F40-B816-406584130AC2}"/>
              </a:ext>
            </a:extLst>
          </p:cNvPr>
          <p:cNvSpPr txBox="1"/>
          <p:nvPr/>
        </p:nvSpPr>
        <p:spPr>
          <a:xfrm>
            <a:off x="3137338" y="4108417"/>
            <a:ext cx="1040524" cy="905038"/>
          </a:xfrm>
          <a:prstGeom prst="rect">
            <a:avLst/>
          </a:prstGeom>
          <a:noFill/>
        </p:spPr>
        <p:txBody>
          <a:bodyPr wrap="square" rtlCol="0">
            <a:spAutoFit/>
          </a:bodyPr>
          <a:lstStyle/>
          <a:p>
            <a:endParaRPr lang="en-GB" dirty="0"/>
          </a:p>
        </p:txBody>
      </p:sp>
      <p:sp>
        <p:nvSpPr>
          <p:cNvPr id="23" name="TextBox 22">
            <a:extLst>
              <a:ext uri="{FF2B5EF4-FFF2-40B4-BE49-F238E27FC236}">
                <a16:creationId xmlns:a16="http://schemas.microsoft.com/office/drawing/2014/main" id="{40E14A40-EEB1-4DD8-BBED-0B528CDB1BAD}"/>
              </a:ext>
            </a:extLst>
          </p:cNvPr>
          <p:cNvSpPr txBox="1"/>
          <p:nvPr/>
        </p:nvSpPr>
        <p:spPr>
          <a:xfrm>
            <a:off x="2910054" y="4090125"/>
            <a:ext cx="1765738" cy="923330"/>
          </a:xfrm>
          <a:prstGeom prst="rect">
            <a:avLst/>
          </a:prstGeom>
          <a:noFill/>
        </p:spPr>
        <p:txBody>
          <a:bodyPr wrap="square" rtlCol="0">
            <a:spAutoFit/>
          </a:bodyPr>
          <a:lstStyle/>
          <a:p>
            <a:pPr algn="ctr"/>
            <a:r>
              <a:rPr lang="en-US" b="1" dirty="0"/>
              <a:t>ENCODER</a:t>
            </a:r>
          </a:p>
          <a:p>
            <a:r>
              <a:rPr lang="en-US" b="1" dirty="0"/>
              <a:t>INTERPRETER</a:t>
            </a:r>
          </a:p>
          <a:p>
            <a:pPr algn="ctr"/>
            <a:r>
              <a:rPr lang="en-US" b="1" dirty="0"/>
              <a:t>DECODER</a:t>
            </a:r>
            <a:endParaRPr lang="en-GB" b="1" dirty="0"/>
          </a:p>
        </p:txBody>
      </p:sp>
      <p:sp>
        <p:nvSpPr>
          <p:cNvPr id="24" name="TextBox 23">
            <a:extLst>
              <a:ext uri="{FF2B5EF4-FFF2-40B4-BE49-F238E27FC236}">
                <a16:creationId xmlns:a16="http://schemas.microsoft.com/office/drawing/2014/main" id="{3B24125C-2B75-4AA9-B605-1F3146633667}"/>
              </a:ext>
            </a:extLst>
          </p:cNvPr>
          <p:cNvSpPr txBox="1"/>
          <p:nvPr/>
        </p:nvSpPr>
        <p:spPr>
          <a:xfrm>
            <a:off x="7297448" y="4224174"/>
            <a:ext cx="1765738" cy="923330"/>
          </a:xfrm>
          <a:prstGeom prst="rect">
            <a:avLst/>
          </a:prstGeom>
          <a:noFill/>
        </p:spPr>
        <p:txBody>
          <a:bodyPr wrap="square" rtlCol="0">
            <a:spAutoFit/>
          </a:bodyPr>
          <a:lstStyle/>
          <a:p>
            <a:pPr algn="ctr"/>
            <a:r>
              <a:rPr lang="en-US" b="1" dirty="0"/>
              <a:t>DECODER</a:t>
            </a:r>
          </a:p>
          <a:p>
            <a:r>
              <a:rPr lang="en-US" b="1" dirty="0"/>
              <a:t>INTERPRETER</a:t>
            </a:r>
          </a:p>
          <a:p>
            <a:pPr algn="ctr"/>
            <a:r>
              <a:rPr lang="en-US" b="1" dirty="0"/>
              <a:t>DECODER</a:t>
            </a:r>
            <a:endParaRPr lang="en-GB" b="1" dirty="0"/>
          </a:p>
        </p:txBody>
      </p:sp>
      <p:sp>
        <p:nvSpPr>
          <p:cNvPr id="3" name="TextBox 2">
            <a:extLst>
              <a:ext uri="{FF2B5EF4-FFF2-40B4-BE49-F238E27FC236}">
                <a16:creationId xmlns:a16="http://schemas.microsoft.com/office/drawing/2014/main" id="{59D50178-35A3-4443-8392-F7572A928A11}"/>
              </a:ext>
            </a:extLst>
          </p:cNvPr>
          <p:cNvSpPr txBox="1"/>
          <p:nvPr/>
        </p:nvSpPr>
        <p:spPr>
          <a:xfrm>
            <a:off x="7925648" y="6464893"/>
            <a:ext cx="4767726" cy="369332"/>
          </a:xfrm>
          <a:prstGeom prst="rect">
            <a:avLst/>
          </a:prstGeom>
          <a:noFill/>
        </p:spPr>
        <p:txBody>
          <a:bodyPr wrap="square" rtlCol="0">
            <a:spAutoFit/>
          </a:bodyPr>
          <a:lstStyle/>
          <a:p>
            <a:pPr algn="just"/>
            <a:r>
              <a:rPr lang="en-US" dirty="0"/>
              <a:t>Source: Author based on (Blythe, 2009).</a:t>
            </a:r>
            <a:endParaRPr lang="en-GB" dirty="0"/>
          </a:p>
        </p:txBody>
      </p:sp>
    </p:spTree>
    <p:extLst>
      <p:ext uri="{BB962C8B-B14F-4D97-AF65-F5344CB8AC3E}">
        <p14:creationId xmlns:p14="http://schemas.microsoft.com/office/powerpoint/2010/main" val="2711913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9" name="Rectangle 1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a:extLst>
              <a:ext uri="{FF2B5EF4-FFF2-40B4-BE49-F238E27FC236}">
                <a16:creationId xmlns:a16="http://schemas.microsoft.com/office/drawing/2014/main" id="{867738BA-6281-40B8-B775-410D49E72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33400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0FC0613-661F-4CDA-9A63-30154E7003C1}"/>
              </a:ext>
            </a:extLst>
          </p:cNvPr>
          <p:cNvSpPr txBox="1"/>
          <p:nvPr/>
        </p:nvSpPr>
        <p:spPr>
          <a:xfrm>
            <a:off x="-123986" y="758953"/>
            <a:ext cx="4975765" cy="2028388"/>
          </a:xfrm>
          <a:prstGeom prst="rect">
            <a:avLst/>
          </a:prstGeom>
        </p:spPr>
        <p:txBody>
          <a:bodyPr vert="horz" lIns="91440" tIns="45720" rIns="91440" bIns="45720" rtlCol="0" anchor="ctr">
            <a:normAutofit/>
          </a:bodyPr>
          <a:lstStyle/>
          <a:p>
            <a:pPr algn="ctr">
              <a:lnSpc>
                <a:spcPct val="95000"/>
              </a:lnSpc>
              <a:spcBef>
                <a:spcPct val="0"/>
              </a:spcBef>
              <a:spcAft>
                <a:spcPts val="600"/>
              </a:spcAft>
            </a:pPr>
            <a:r>
              <a:rPr lang="en-US" sz="4200" kern="1200" spc="-50" baseline="0" dirty="0">
                <a:solidFill>
                  <a:schemeClr val="tx1"/>
                </a:solidFill>
                <a:latin typeface="+mj-lt"/>
                <a:ea typeface="+mj-ea"/>
                <a:cs typeface="+mj-cs"/>
              </a:rPr>
              <a:t> </a:t>
            </a:r>
            <a:r>
              <a:rPr lang="en-US" sz="4200" b="1" kern="1200" spc="-50" baseline="0" dirty="0">
                <a:solidFill>
                  <a:schemeClr val="tx1"/>
                </a:solidFill>
                <a:latin typeface="+mj-lt"/>
                <a:ea typeface="+mj-ea"/>
                <a:cs typeface="+mj-cs"/>
              </a:rPr>
              <a:t>COMMUNICATION BARRIERS </a:t>
            </a:r>
          </a:p>
        </p:txBody>
      </p:sp>
      <p:sp>
        <p:nvSpPr>
          <p:cNvPr id="4" name="TextBox 3">
            <a:extLst>
              <a:ext uri="{FF2B5EF4-FFF2-40B4-BE49-F238E27FC236}">
                <a16:creationId xmlns:a16="http://schemas.microsoft.com/office/drawing/2014/main" id="{590227F8-9858-4752-82F5-FE0945B942DA}"/>
              </a:ext>
            </a:extLst>
          </p:cNvPr>
          <p:cNvSpPr txBox="1"/>
          <p:nvPr/>
        </p:nvSpPr>
        <p:spPr>
          <a:xfrm>
            <a:off x="762000" y="2893326"/>
            <a:ext cx="4089779" cy="3202674"/>
          </a:xfrm>
          <a:prstGeom prst="rect">
            <a:avLst/>
          </a:prstGeom>
        </p:spPr>
        <p:txBody>
          <a:bodyPr vert="horz" lIns="91440" tIns="45720" rIns="91440" bIns="45720" rtlCol="0" anchor="t">
            <a:normAutofit/>
          </a:bodyPr>
          <a:lstStyle/>
          <a:p>
            <a:pPr marL="285750" indent="-285750">
              <a:lnSpc>
                <a:spcPct val="105000"/>
              </a:lnSpc>
              <a:spcAft>
                <a:spcPts val="600"/>
              </a:spcAft>
              <a:buFont typeface="Arial" panose="020B0604020202020204" pitchFamily="34" charset="0"/>
              <a:buChar char="•"/>
            </a:pPr>
            <a:endParaRPr lang="en-US" dirty="0"/>
          </a:p>
          <a:p>
            <a:pPr marL="285750" indent="-285750">
              <a:lnSpc>
                <a:spcPct val="105000"/>
              </a:lnSpc>
              <a:spcAft>
                <a:spcPts val="600"/>
              </a:spcAft>
              <a:buFont typeface="Arial" panose="020B0604020202020204" pitchFamily="34" charset="0"/>
              <a:buChar char="•"/>
            </a:pPr>
            <a:r>
              <a:rPr lang="en-US" sz="2400" b="1" dirty="0"/>
              <a:t>The term </a:t>
            </a:r>
            <a:r>
              <a:rPr lang="en-US" sz="2400" b="1" dirty="0">
                <a:solidFill>
                  <a:srgbClr val="FF0000"/>
                </a:solidFill>
              </a:rPr>
              <a:t>barrier</a:t>
            </a:r>
            <a:r>
              <a:rPr lang="en-US" sz="2400" b="1" dirty="0"/>
              <a:t> refers to an impediment, or simply a difficulty that obstructs totally or partially the passage of a message.</a:t>
            </a:r>
          </a:p>
        </p:txBody>
      </p:sp>
      <p:pic>
        <p:nvPicPr>
          <p:cNvPr id="6" name="Picture 5" descr="One big red drawing pin in front of many smaller black drawing pins">
            <a:extLst>
              <a:ext uri="{FF2B5EF4-FFF2-40B4-BE49-F238E27FC236}">
                <a16:creationId xmlns:a16="http://schemas.microsoft.com/office/drawing/2014/main" id="{43E7CD08-3B08-85ED-A37E-7F34161560D9}"/>
              </a:ext>
            </a:extLst>
          </p:cNvPr>
          <p:cNvPicPr>
            <a:picLocks noChangeAspect="1"/>
          </p:cNvPicPr>
          <p:nvPr/>
        </p:nvPicPr>
        <p:blipFill rotWithShape="1">
          <a:blip r:embed="rId2"/>
          <a:srcRect l="16619" r="2" b="2"/>
          <a:stretch/>
        </p:blipFill>
        <p:spPr>
          <a:xfrm>
            <a:off x="5334003" y="762000"/>
            <a:ext cx="6095997" cy="5337048"/>
          </a:xfrm>
          <a:prstGeom prst="rect">
            <a:avLst/>
          </a:prstGeom>
        </p:spPr>
      </p:pic>
    </p:spTree>
    <p:extLst>
      <p:ext uri="{BB962C8B-B14F-4D97-AF65-F5344CB8AC3E}">
        <p14:creationId xmlns:p14="http://schemas.microsoft.com/office/powerpoint/2010/main" val="22578081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circle(in)">
                                      <p:cBhvr>
                                        <p:cTn id="12" dur="2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circle(in)">
                                      <p:cBhvr>
                                        <p:cTn id="17"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2BD9F-B3C8-4841-A597-E96A96198E8F}"/>
              </a:ext>
            </a:extLst>
          </p:cNvPr>
          <p:cNvSpPr>
            <a:spLocks noGrp="1"/>
          </p:cNvSpPr>
          <p:nvPr>
            <p:ph type="title"/>
          </p:nvPr>
        </p:nvSpPr>
        <p:spPr>
          <a:xfrm>
            <a:off x="1664031" y="165594"/>
            <a:ext cx="9144000" cy="834568"/>
          </a:xfrm>
        </p:spPr>
        <p:txBody>
          <a:bodyPr/>
          <a:lstStyle/>
          <a:p>
            <a:pPr algn="ctr"/>
            <a:r>
              <a:rPr lang="en-US" dirty="0">
                <a:effectLst>
                  <a:glow rad="228600">
                    <a:schemeClr val="accent1">
                      <a:satMod val="175000"/>
                      <a:alpha val="40000"/>
                    </a:schemeClr>
                  </a:glow>
                </a:effectLst>
              </a:rPr>
              <a:t>BARRIERS IN COMMUNICATION</a:t>
            </a:r>
            <a:endParaRPr lang="en-GB" dirty="0">
              <a:effectLst>
                <a:glow rad="228600">
                  <a:schemeClr val="accent1">
                    <a:satMod val="175000"/>
                    <a:alpha val="40000"/>
                  </a:schemeClr>
                </a:glow>
              </a:effectLst>
            </a:endParaRPr>
          </a:p>
        </p:txBody>
      </p:sp>
      <p:sp>
        <p:nvSpPr>
          <p:cNvPr id="4" name="Flowchart: Connector 3">
            <a:extLst>
              <a:ext uri="{FF2B5EF4-FFF2-40B4-BE49-F238E27FC236}">
                <a16:creationId xmlns:a16="http://schemas.microsoft.com/office/drawing/2014/main" id="{0FAC2229-B0FA-4BEB-B8C7-F4C644BAC048}"/>
              </a:ext>
            </a:extLst>
          </p:cNvPr>
          <p:cNvSpPr/>
          <p:nvPr/>
        </p:nvSpPr>
        <p:spPr>
          <a:xfrm>
            <a:off x="5261548" y="3040381"/>
            <a:ext cx="2008682" cy="1911096"/>
          </a:xfrm>
          <a:prstGeom prst="flowChartConnector">
            <a:avLst/>
          </a:prstGeom>
          <a:solidFill>
            <a:srgbClr val="92D050"/>
          </a:solidFill>
          <a:ln>
            <a:solidFill>
              <a:schemeClr val="bg1"/>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w="22225">
                <a:solidFill>
                  <a:schemeClr val="accent2"/>
                </a:solidFill>
                <a:prstDash val="solid"/>
              </a:ln>
              <a:solidFill>
                <a:schemeClr val="accent2">
                  <a:lumMod val="40000"/>
                  <a:lumOff val="60000"/>
                </a:schemeClr>
              </a:solidFill>
            </a:endParaRPr>
          </a:p>
        </p:txBody>
      </p:sp>
      <p:sp>
        <p:nvSpPr>
          <p:cNvPr id="5" name="TextBox 4">
            <a:extLst>
              <a:ext uri="{FF2B5EF4-FFF2-40B4-BE49-F238E27FC236}">
                <a16:creationId xmlns:a16="http://schemas.microsoft.com/office/drawing/2014/main" id="{130FFBD8-F968-40D3-A352-EEDE1F79D44A}"/>
              </a:ext>
            </a:extLst>
          </p:cNvPr>
          <p:cNvSpPr txBox="1"/>
          <p:nvPr/>
        </p:nvSpPr>
        <p:spPr>
          <a:xfrm>
            <a:off x="5636302" y="3800507"/>
            <a:ext cx="1349114" cy="369332"/>
          </a:xfrm>
          <a:prstGeom prst="rect">
            <a:avLst/>
          </a:prstGeom>
          <a:noFill/>
        </p:spPr>
        <p:txBody>
          <a:bodyPr wrap="square" rtlCol="0">
            <a:spAutoFit/>
          </a:bodyPr>
          <a:lstStyle/>
          <a:p>
            <a:r>
              <a:rPr lang="en-US" b="1" dirty="0"/>
              <a:t>BARRIERS</a:t>
            </a:r>
            <a:endParaRPr lang="en-GB" b="1" dirty="0"/>
          </a:p>
        </p:txBody>
      </p:sp>
      <p:sp>
        <p:nvSpPr>
          <p:cNvPr id="6" name="TextBox 5">
            <a:extLst>
              <a:ext uri="{FF2B5EF4-FFF2-40B4-BE49-F238E27FC236}">
                <a16:creationId xmlns:a16="http://schemas.microsoft.com/office/drawing/2014/main" id="{D8ABE269-A107-477B-B45C-E17AE5F5D638}"/>
              </a:ext>
            </a:extLst>
          </p:cNvPr>
          <p:cNvSpPr txBox="1"/>
          <p:nvPr/>
        </p:nvSpPr>
        <p:spPr>
          <a:xfrm>
            <a:off x="1710568" y="1846601"/>
            <a:ext cx="2668249" cy="369332"/>
          </a:xfrm>
          <a:prstGeom prst="rect">
            <a:avLst/>
          </a:prstGeom>
          <a:noFill/>
        </p:spPr>
        <p:txBody>
          <a:bodyPr wrap="square" rtlCol="0">
            <a:spAutoFit/>
          </a:bodyPr>
          <a:lstStyle/>
          <a:p>
            <a:r>
              <a:rPr lang="en-US" b="1" dirty="0">
                <a:effectLst/>
              </a:rPr>
              <a:t>National</a:t>
            </a:r>
            <a:r>
              <a:rPr lang="en-US" dirty="0">
                <a:effectLst>
                  <a:glow rad="101600">
                    <a:schemeClr val="accent1">
                      <a:satMod val="175000"/>
                      <a:alpha val="40000"/>
                    </a:schemeClr>
                  </a:glow>
                </a:effectLst>
              </a:rPr>
              <a:t> </a:t>
            </a:r>
            <a:r>
              <a:rPr lang="en-US" b="1" dirty="0">
                <a:effectLst/>
              </a:rPr>
              <a:t>culture</a:t>
            </a:r>
            <a:endParaRPr lang="en-GB" b="1" dirty="0">
              <a:effectLst/>
            </a:endParaRPr>
          </a:p>
        </p:txBody>
      </p:sp>
      <p:sp>
        <p:nvSpPr>
          <p:cNvPr id="7" name="TextBox 6">
            <a:extLst>
              <a:ext uri="{FF2B5EF4-FFF2-40B4-BE49-F238E27FC236}">
                <a16:creationId xmlns:a16="http://schemas.microsoft.com/office/drawing/2014/main" id="{CC4A64F7-40F3-4654-ACE1-653BA675B908}"/>
              </a:ext>
            </a:extLst>
          </p:cNvPr>
          <p:cNvSpPr txBox="1"/>
          <p:nvPr/>
        </p:nvSpPr>
        <p:spPr>
          <a:xfrm>
            <a:off x="1560773" y="3615841"/>
            <a:ext cx="2182081" cy="369332"/>
          </a:xfrm>
          <a:prstGeom prst="rect">
            <a:avLst/>
          </a:prstGeom>
          <a:noFill/>
        </p:spPr>
        <p:txBody>
          <a:bodyPr wrap="square" rtlCol="0">
            <a:spAutoFit/>
          </a:bodyPr>
          <a:lstStyle/>
          <a:p>
            <a:r>
              <a:rPr lang="en-US" b="1" dirty="0">
                <a:effectLst/>
              </a:rPr>
              <a:t>Language</a:t>
            </a:r>
            <a:endParaRPr lang="en-GB" b="1" dirty="0">
              <a:effectLst/>
            </a:endParaRPr>
          </a:p>
        </p:txBody>
      </p:sp>
      <p:sp>
        <p:nvSpPr>
          <p:cNvPr id="8" name="TextBox 7">
            <a:extLst>
              <a:ext uri="{FF2B5EF4-FFF2-40B4-BE49-F238E27FC236}">
                <a16:creationId xmlns:a16="http://schemas.microsoft.com/office/drawing/2014/main" id="{41AD742F-EA6A-4D6F-AC33-4054CDE60BE4}"/>
              </a:ext>
            </a:extLst>
          </p:cNvPr>
          <p:cNvSpPr txBox="1"/>
          <p:nvPr/>
        </p:nvSpPr>
        <p:spPr>
          <a:xfrm>
            <a:off x="1494766" y="5150958"/>
            <a:ext cx="3443840" cy="369332"/>
          </a:xfrm>
          <a:prstGeom prst="rect">
            <a:avLst/>
          </a:prstGeom>
          <a:noFill/>
        </p:spPr>
        <p:txBody>
          <a:bodyPr wrap="square" rtlCol="0">
            <a:spAutoFit/>
          </a:bodyPr>
          <a:lstStyle/>
          <a:p>
            <a:r>
              <a:rPr lang="en-US" b="1" dirty="0">
                <a:effectLst/>
              </a:rPr>
              <a:t>Defensiveness</a:t>
            </a:r>
            <a:endParaRPr lang="en-GB" b="1" dirty="0">
              <a:effectLst/>
            </a:endParaRPr>
          </a:p>
        </p:txBody>
      </p:sp>
      <p:sp>
        <p:nvSpPr>
          <p:cNvPr id="9" name="TextBox 8">
            <a:extLst>
              <a:ext uri="{FF2B5EF4-FFF2-40B4-BE49-F238E27FC236}">
                <a16:creationId xmlns:a16="http://schemas.microsoft.com/office/drawing/2014/main" id="{699E512F-C531-4BE9-B89D-A7B1C54DD327}"/>
              </a:ext>
            </a:extLst>
          </p:cNvPr>
          <p:cNvSpPr txBox="1"/>
          <p:nvPr/>
        </p:nvSpPr>
        <p:spPr>
          <a:xfrm>
            <a:off x="8927919" y="1978511"/>
            <a:ext cx="1131079" cy="369332"/>
          </a:xfrm>
          <a:prstGeom prst="rect">
            <a:avLst/>
          </a:prstGeom>
          <a:noFill/>
        </p:spPr>
        <p:txBody>
          <a:bodyPr wrap="none" rtlCol="0">
            <a:spAutoFit/>
          </a:bodyPr>
          <a:lstStyle/>
          <a:p>
            <a:r>
              <a:rPr lang="en-US" b="1" dirty="0">
                <a:effectLst/>
              </a:rPr>
              <a:t>Filtering</a:t>
            </a:r>
            <a:endParaRPr lang="en-GB" b="1" dirty="0">
              <a:effectLst/>
            </a:endParaRPr>
          </a:p>
        </p:txBody>
      </p:sp>
      <p:sp>
        <p:nvSpPr>
          <p:cNvPr id="10" name="TextBox 9">
            <a:extLst>
              <a:ext uri="{FF2B5EF4-FFF2-40B4-BE49-F238E27FC236}">
                <a16:creationId xmlns:a16="http://schemas.microsoft.com/office/drawing/2014/main" id="{EF731871-853B-41D9-949B-5355D8FA0682}"/>
              </a:ext>
            </a:extLst>
          </p:cNvPr>
          <p:cNvSpPr txBox="1"/>
          <p:nvPr/>
        </p:nvSpPr>
        <p:spPr>
          <a:xfrm>
            <a:off x="9218727" y="3794198"/>
            <a:ext cx="2008682" cy="369332"/>
          </a:xfrm>
          <a:prstGeom prst="rect">
            <a:avLst/>
          </a:prstGeom>
          <a:noFill/>
        </p:spPr>
        <p:txBody>
          <a:bodyPr wrap="square" rtlCol="0">
            <a:spAutoFit/>
          </a:bodyPr>
          <a:lstStyle/>
          <a:p>
            <a:r>
              <a:rPr lang="en-US" b="1" dirty="0">
                <a:effectLst/>
              </a:rPr>
              <a:t>Emotions</a:t>
            </a:r>
            <a:endParaRPr lang="en-GB" b="1" dirty="0">
              <a:effectLst/>
            </a:endParaRPr>
          </a:p>
        </p:txBody>
      </p:sp>
      <p:sp>
        <p:nvSpPr>
          <p:cNvPr id="11" name="TextBox 10">
            <a:extLst>
              <a:ext uri="{FF2B5EF4-FFF2-40B4-BE49-F238E27FC236}">
                <a16:creationId xmlns:a16="http://schemas.microsoft.com/office/drawing/2014/main" id="{88583072-82B3-4C38-86A0-2051D10C822B}"/>
              </a:ext>
            </a:extLst>
          </p:cNvPr>
          <p:cNvSpPr txBox="1"/>
          <p:nvPr/>
        </p:nvSpPr>
        <p:spPr>
          <a:xfrm>
            <a:off x="8735725" y="4993849"/>
            <a:ext cx="2728210" cy="369332"/>
          </a:xfrm>
          <a:prstGeom prst="rect">
            <a:avLst/>
          </a:prstGeom>
          <a:noFill/>
        </p:spPr>
        <p:txBody>
          <a:bodyPr wrap="square" rtlCol="0">
            <a:spAutoFit/>
          </a:bodyPr>
          <a:lstStyle/>
          <a:p>
            <a:r>
              <a:rPr lang="en-US" b="1" dirty="0">
                <a:effectLst/>
              </a:rPr>
              <a:t>Information</a:t>
            </a:r>
            <a:r>
              <a:rPr lang="en-US" dirty="0">
                <a:effectLst/>
              </a:rPr>
              <a:t> </a:t>
            </a:r>
            <a:r>
              <a:rPr lang="en-US" b="1" dirty="0">
                <a:effectLst/>
              </a:rPr>
              <a:t>overload</a:t>
            </a:r>
            <a:endParaRPr lang="en-GB" b="1" dirty="0">
              <a:effectLst/>
            </a:endParaRPr>
          </a:p>
        </p:txBody>
      </p:sp>
      <p:sp>
        <p:nvSpPr>
          <p:cNvPr id="3" name="Arrow: Right 2">
            <a:extLst>
              <a:ext uri="{FF2B5EF4-FFF2-40B4-BE49-F238E27FC236}">
                <a16:creationId xmlns:a16="http://schemas.microsoft.com/office/drawing/2014/main" id="{70A67243-8C47-4FD3-8BB8-9948F18FA10B}"/>
              </a:ext>
            </a:extLst>
          </p:cNvPr>
          <p:cNvSpPr/>
          <p:nvPr/>
        </p:nvSpPr>
        <p:spPr>
          <a:xfrm rot="2343537">
            <a:off x="3922941" y="2338451"/>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FB78CACF-EA5C-4312-A2BD-75023981FE97}"/>
              </a:ext>
            </a:extLst>
          </p:cNvPr>
          <p:cNvSpPr/>
          <p:nvPr/>
        </p:nvSpPr>
        <p:spPr>
          <a:xfrm rot="20384299">
            <a:off x="3568449" y="4701326"/>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F9083A4C-2CA8-49B0-9C1E-56E8573F3082}"/>
              </a:ext>
            </a:extLst>
          </p:cNvPr>
          <p:cNvSpPr/>
          <p:nvPr/>
        </p:nvSpPr>
        <p:spPr>
          <a:xfrm rot="21439542">
            <a:off x="3372397" y="3535866"/>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3BEF63D9-DA84-43C7-BB6A-ED2EBB95184D}"/>
              </a:ext>
            </a:extLst>
          </p:cNvPr>
          <p:cNvSpPr/>
          <p:nvPr/>
        </p:nvSpPr>
        <p:spPr>
          <a:xfrm rot="9375249">
            <a:off x="7357982" y="2539297"/>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rrow: Right 21">
            <a:extLst>
              <a:ext uri="{FF2B5EF4-FFF2-40B4-BE49-F238E27FC236}">
                <a16:creationId xmlns:a16="http://schemas.microsoft.com/office/drawing/2014/main" id="{CF7CA3A0-176B-4B6D-9FC8-FD84D89147B3}"/>
              </a:ext>
            </a:extLst>
          </p:cNvPr>
          <p:cNvSpPr/>
          <p:nvPr/>
        </p:nvSpPr>
        <p:spPr>
          <a:xfrm rot="10800000">
            <a:off x="7567147" y="3757365"/>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Arrow: Right 24">
            <a:extLst>
              <a:ext uri="{FF2B5EF4-FFF2-40B4-BE49-F238E27FC236}">
                <a16:creationId xmlns:a16="http://schemas.microsoft.com/office/drawing/2014/main" id="{0F90732F-BF9C-4918-84BA-65C6728AF0F4}"/>
              </a:ext>
            </a:extLst>
          </p:cNvPr>
          <p:cNvSpPr/>
          <p:nvPr/>
        </p:nvSpPr>
        <p:spPr>
          <a:xfrm rot="12135340">
            <a:off x="7194473" y="4817961"/>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F54B0039-B807-466A-B72D-804C8AA44651}"/>
              </a:ext>
            </a:extLst>
          </p:cNvPr>
          <p:cNvSpPr txBox="1"/>
          <p:nvPr/>
        </p:nvSpPr>
        <p:spPr>
          <a:xfrm>
            <a:off x="3346551" y="6215678"/>
            <a:ext cx="2168577" cy="369332"/>
          </a:xfrm>
          <a:prstGeom prst="rect">
            <a:avLst/>
          </a:prstGeom>
          <a:noFill/>
        </p:spPr>
        <p:txBody>
          <a:bodyPr wrap="square" rtlCol="0">
            <a:spAutoFit/>
          </a:bodyPr>
          <a:lstStyle/>
          <a:p>
            <a:r>
              <a:rPr lang="en-US" b="1" dirty="0"/>
              <a:t>Misinterpretation</a:t>
            </a:r>
            <a:endParaRPr lang="en-GB" b="1" dirty="0"/>
          </a:p>
        </p:txBody>
      </p:sp>
      <p:sp>
        <p:nvSpPr>
          <p:cNvPr id="13" name="TextBox 12">
            <a:extLst>
              <a:ext uri="{FF2B5EF4-FFF2-40B4-BE49-F238E27FC236}">
                <a16:creationId xmlns:a16="http://schemas.microsoft.com/office/drawing/2014/main" id="{41A77B8D-8C30-45BB-BD43-EFD9D15EC5FB}"/>
              </a:ext>
            </a:extLst>
          </p:cNvPr>
          <p:cNvSpPr txBox="1"/>
          <p:nvPr/>
        </p:nvSpPr>
        <p:spPr>
          <a:xfrm>
            <a:off x="4626407" y="1024750"/>
            <a:ext cx="3443839" cy="369332"/>
          </a:xfrm>
          <a:prstGeom prst="rect">
            <a:avLst/>
          </a:prstGeom>
          <a:noFill/>
        </p:spPr>
        <p:txBody>
          <a:bodyPr wrap="square" rtlCol="0">
            <a:spAutoFit/>
          </a:bodyPr>
          <a:lstStyle/>
          <a:p>
            <a:r>
              <a:rPr lang="en-US" b="1" dirty="0"/>
              <a:t>Technological breakdown</a:t>
            </a:r>
            <a:endParaRPr lang="en-GB" b="1" dirty="0"/>
          </a:p>
        </p:txBody>
      </p:sp>
      <p:sp>
        <p:nvSpPr>
          <p:cNvPr id="14" name="TextBox 13">
            <a:extLst>
              <a:ext uri="{FF2B5EF4-FFF2-40B4-BE49-F238E27FC236}">
                <a16:creationId xmlns:a16="http://schemas.microsoft.com/office/drawing/2014/main" id="{889F8B67-1EC9-4116-9464-E1D8D9AC8812}"/>
              </a:ext>
            </a:extLst>
          </p:cNvPr>
          <p:cNvSpPr txBox="1"/>
          <p:nvPr/>
        </p:nvSpPr>
        <p:spPr>
          <a:xfrm>
            <a:off x="7138262" y="6334213"/>
            <a:ext cx="3013023" cy="380247"/>
          </a:xfrm>
          <a:prstGeom prst="rect">
            <a:avLst/>
          </a:prstGeom>
          <a:noFill/>
        </p:spPr>
        <p:txBody>
          <a:bodyPr wrap="square" rtlCol="0">
            <a:spAutoFit/>
          </a:bodyPr>
          <a:lstStyle/>
          <a:p>
            <a:r>
              <a:rPr lang="en-US" b="1" dirty="0"/>
              <a:t>Jargon</a:t>
            </a:r>
            <a:endParaRPr lang="en-GB" b="1" dirty="0"/>
          </a:p>
        </p:txBody>
      </p:sp>
      <p:sp>
        <p:nvSpPr>
          <p:cNvPr id="23" name="Arrow: Right 22">
            <a:extLst>
              <a:ext uri="{FF2B5EF4-FFF2-40B4-BE49-F238E27FC236}">
                <a16:creationId xmlns:a16="http://schemas.microsoft.com/office/drawing/2014/main" id="{DECD0990-8B8A-48F0-98C3-73768B892954}"/>
              </a:ext>
            </a:extLst>
          </p:cNvPr>
          <p:cNvSpPr/>
          <p:nvPr/>
        </p:nvSpPr>
        <p:spPr>
          <a:xfrm rot="5400000">
            <a:off x="5600252" y="2087195"/>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Right 23">
            <a:extLst>
              <a:ext uri="{FF2B5EF4-FFF2-40B4-BE49-F238E27FC236}">
                <a16:creationId xmlns:a16="http://schemas.microsoft.com/office/drawing/2014/main" id="{BB611E30-19D2-4199-BBBF-94E6042DB3C3}"/>
              </a:ext>
            </a:extLst>
          </p:cNvPr>
          <p:cNvSpPr/>
          <p:nvPr/>
        </p:nvSpPr>
        <p:spPr>
          <a:xfrm rot="17858588">
            <a:off x="4796866" y="5387837"/>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Arrow: Right 25">
            <a:extLst>
              <a:ext uri="{FF2B5EF4-FFF2-40B4-BE49-F238E27FC236}">
                <a16:creationId xmlns:a16="http://schemas.microsoft.com/office/drawing/2014/main" id="{1DF64A8C-026B-4DEB-8951-8B75A1ED4D28}"/>
              </a:ext>
            </a:extLst>
          </p:cNvPr>
          <p:cNvSpPr/>
          <p:nvPr/>
        </p:nvSpPr>
        <p:spPr>
          <a:xfrm rot="14348562">
            <a:off x="6213396" y="5387837"/>
            <a:ext cx="1334746" cy="442997"/>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E7C64F8A-8430-4362-AB98-E650A77738B0}"/>
              </a:ext>
            </a:extLst>
          </p:cNvPr>
          <p:cNvSpPr txBox="1"/>
          <p:nvPr/>
        </p:nvSpPr>
        <p:spPr>
          <a:xfrm>
            <a:off x="9368852" y="6349630"/>
            <a:ext cx="1983610" cy="369332"/>
          </a:xfrm>
          <a:prstGeom prst="rect">
            <a:avLst/>
          </a:prstGeom>
          <a:noFill/>
        </p:spPr>
        <p:txBody>
          <a:bodyPr wrap="square" rtlCol="0">
            <a:spAutoFit/>
          </a:bodyPr>
          <a:lstStyle/>
          <a:p>
            <a:r>
              <a:rPr lang="en-US" dirty="0"/>
              <a:t>Source: Author</a:t>
            </a:r>
            <a:endParaRPr lang="en-GB" dirty="0"/>
          </a:p>
        </p:txBody>
      </p:sp>
    </p:spTree>
    <p:extLst>
      <p:ext uri="{BB962C8B-B14F-4D97-AF65-F5344CB8AC3E}">
        <p14:creationId xmlns:p14="http://schemas.microsoft.com/office/powerpoint/2010/main" val="354954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in)">
                                      <p:cBhvr>
                                        <p:cTn id="22" dur="20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circle(in)">
                                      <p:cBhvr>
                                        <p:cTn id="27" dur="20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circle(in)">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circle(in)">
                                      <p:cBhvr>
                                        <p:cTn id="37" dur="20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circle(in)">
                                      <p:cBhvr>
                                        <p:cTn id="42" dur="20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circle(in)">
                                      <p:cBhvr>
                                        <p:cTn id="47" dur="20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circle(in)">
                                      <p:cBhvr>
                                        <p:cTn id="52" dur="20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circle(in)">
                                      <p:cBhvr>
                                        <p:cTn id="57" dur="2000"/>
                                        <p:tgtEl>
                                          <p:spTgt spid="25"/>
                                        </p:tgtEl>
                                      </p:cBhvr>
                                    </p:animEffect>
                                  </p:childTnLst>
                                </p:cTn>
                              </p:par>
                            </p:childTnLst>
                          </p:cTn>
                        </p:par>
                      </p:childTnLst>
                    </p:cTn>
                  </p:par>
                  <p:par>
                    <p:cTn id="58" fill="hold">
                      <p:stCondLst>
                        <p:cond delay="indefinite"/>
                      </p:stCondLst>
                      <p:childTnLst>
                        <p:par>
                          <p:cTn id="59" fill="hold">
                            <p:stCondLst>
                              <p:cond delay="0"/>
                            </p:stCondLst>
                            <p:childTnLst>
                              <p:par>
                                <p:cTn id="60" presetID="6" presetClass="entr" presetSubtype="16"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circle(in)">
                                      <p:cBhvr>
                                        <p:cTn id="62" dur="2000"/>
                                        <p:tgtEl>
                                          <p:spTgt spid="14"/>
                                        </p:tgtEl>
                                      </p:cBhvr>
                                    </p:animEffect>
                                  </p:childTnLst>
                                </p:cTn>
                              </p:par>
                            </p:childTnLst>
                          </p:cTn>
                        </p:par>
                      </p:childTnLst>
                    </p:cTn>
                  </p:par>
                  <p:par>
                    <p:cTn id="63" fill="hold">
                      <p:stCondLst>
                        <p:cond delay="indefinite"/>
                      </p:stCondLst>
                      <p:childTnLst>
                        <p:par>
                          <p:cTn id="64" fill="hold">
                            <p:stCondLst>
                              <p:cond delay="0"/>
                            </p:stCondLst>
                            <p:childTnLst>
                              <p:par>
                                <p:cTn id="65" presetID="6" presetClass="entr" presetSubtype="16" fill="hold" grpId="0" nodeType="click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circle(in)">
                                      <p:cBhvr>
                                        <p:cTn id="67" dur="2000"/>
                                        <p:tgtEl>
                                          <p:spTgt spid="26"/>
                                        </p:tgtEl>
                                      </p:cBhvr>
                                    </p:animEffect>
                                  </p:childTnLst>
                                </p:cTn>
                              </p:par>
                            </p:childTnLst>
                          </p:cTn>
                        </p:par>
                      </p:childTnLst>
                    </p:cTn>
                  </p:par>
                  <p:par>
                    <p:cTn id="68" fill="hold">
                      <p:stCondLst>
                        <p:cond delay="indefinite"/>
                      </p:stCondLst>
                      <p:childTnLst>
                        <p:par>
                          <p:cTn id="69" fill="hold">
                            <p:stCondLst>
                              <p:cond delay="0"/>
                            </p:stCondLst>
                            <p:childTnLst>
                              <p:par>
                                <p:cTn id="70" presetID="6" presetClass="entr" presetSubtype="16" fill="hold" grpId="0" nodeType="click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circle(in)">
                                      <p:cBhvr>
                                        <p:cTn id="72" dur="2000"/>
                                        <p:tgtEl>
                                          <p:spTgt spid="12"/>
                                        </p:tgtEl>
                                      </p:cBhvr>
                                    </p:animEffect>
                                  </p:childTnLst>
                                </p:cTn>
                              </p:par>
                            </p:childTnLst>
                          </p:cTn>
                        </p:par>
                      </p:childTnLst>
                    </p:cTn>
                  </p:par>
                  <p:par>
                    <p:cTn id="73" fill="hold">
                      <p:stCondLst>
                        <p:cond delay="indefinite"/>
                      </p:stCondLst>
                      <p:childTnLst>
                        <p:par>
                          <p:cTn id="74" fill="hold">
                            <p:stCondLst>
                              <p:cond delay="0"/>
                            </p:stCondLst>
                            <p:childTnLst>
                              <p:par>
                                <p:cTn id="75" presetID="6" presetClass="entr" presetSubtype="16" fill="hold" grpId="0" nodeType="click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circle(in)">
                                      <p:cBhvr>
                                        <p:cTn id="77" dur="2000"/>
                                        <p:tgtEl>
                                          <p:spTgt spid="24"/>
                                        </p:tgtEl>
                                      </p:cBhvr>
                                    </p:animEffect>
                                  </p:childTnLst>
                                </p:cTn>
                              </p:par>
                            </p:childTnLst>
                          </p:cTn>
                        </p:par>
                      </p:childTnLst>
                    </p:cTn>
                  </p:par>
                  <p:par>
                    <p:cTn id="78" fill="hold">
                      <p:stCondLst>
                        <p:cond delay="indefinite"/>
                      </p:stCondLst>
                      <p:childTnLst>
                        <p:par>
                          <p:cTn id="79" fill="hold">
                            <p:stCondLst>
                              <p:cond delay="0"/>
                            </p:stCondLst>
                            <p:childTnLst>
                              <p:par>
                                <p:cTn id="80" presetID="6" presetClass="entr" presetSubtype="16" fill="hold" grpId="0" nodeType="click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circle(in)">
                                      <p:cBhvr>
                                        <p:cTn id="82" dur="2000"/>
                                        <p:tgtEl>
                                          <p:spTgt spid="8"/>
                                        </p:tgtEl>
                                      </p:cBhvr>
                                    </p:animEffect>
                                  </p:childTnLst>
                                </p:cTn>
                              </p:par>
                            </p:childTnLst>
                          </p:cTn>
                        </p:par>
                      </p:childTnLst>
                    </p:cTn>
                  </p:par>
                  <p:par>
                    <p:cTn id="83" fill="hold">
                      <p:stCondLst>
                        <p:cond delay="indefinite"/>
                      </p:stCondLst>
                      <p:childTnLst>
                        <p:par>
                          <p:cTn id="84" fill="hold">
                            <p:stCondLst>
                              <p:cond delay="0"/>
                            </p:stCondLst>
                            <p:childTnLst>
                              <p:par>
                                <p:cTn id="85" presetID="6" presetClass="entr" presetSubtype="16" fill="hold" grpId="0" nodeType="click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circle(in)">
                                      <p:cBhvr>
                                        <p:cTn id="87" dur="2000"/>
                                        <p:tgtEl>
                                          <p:spTgt spid="18"/>
                                        </p:tgtEl>
                                      </p:cBhvr>
                                    </p:animEffect>
                                  </p:childTnLst>
                                </p:cTn>
                              </p:par>
                            </p:childTnLst>
                          </p:cTn>
                        </p:par>
                      </p:childTnLst>
                    </p:cTn>
                  </p:par>
                  <p:par>
                    <p:cTn id="88" fill="hold">
                      <p:stCondLst>
                        <p:cond delay="indefinite"/>
                      </p:stCondLst>
                      <p:childTnLst>
                        <p:par>
                          <p:cTn id="89" fill="hold">
                            <p:stCondLst>
                              <p:cond delay="0"/>
                            </p:stCondLst>
                            <p:childTnLst>
                              <p:par>
                                <p:cTn id="90" presetID="6" presetClass="entr" presetSubtype="16" fill="hold" grpId="0" nodeType="clickEffect">
                                  <p:stCondLst>
                                    <p:cond delay="0"/>
                                  </p:stCondLst>
                                  <p:childTnLst>
                                    <p:set>
                                      <p:cBhvr>
                                        <p:cTn id="91" dur="1" fill="hold">
                                          <p:stCondLst>
                                            <p:cond delay="0"/>
                                          </p:stCondLst>
                                        </p:cTn>
                                        <p:tgtEl>
                                          <p:spTgt spid="7"/>
                                        </p:tgtEl>
                                        <p:attrNameLst>
                                          <p:attrName>style.visibility</p:attrName>
                                        </p:attrNameLst>
                                      </p:cBhvr>
                                      <p:to>
                                        <p:strVal val="visible"/>
                                      </p:to>
                                    </p:set>
                                    <p:animEffect transition="in" filter="circle(in)">
                                      <p:cBhvr>
                                        <p:cTn id="92" dur="2000"/>
                                        <p:tgtEl>
                                          <p:spTgt spid="7"/>
                                        </p:tgtEl>
                                      </p:cBhvr>
                                    </p:animEffect>
                                  </p:childTnLst>
                                </p:cTn>
                              </p:par>
                            </p:childTnLst>
                          </p:cTn>
                        </p:par>
                      </p:childTnLst>
                    </p:cTn>
                  </p:par>
                  <p:par>
                    <p:cTn id="93" fill="hold">
                      <p:stCondLst>
                        <p:cond delay="indefinite"/>
                      </p:stCondLst>
                      <p:childTnLst>
                        <p:par>
                          <p:cTn id="94" fill="hold">
                            <p:stCondLst>
                              <p:cond delay="0"/>
                            </p:stCondLst>
                            <p:childTnLst>
                              <p:par>
                                <p:cTn id="95" presetID="6" presetClass="entr" presetSubtype="16" fill="hold" grpId="0" nodeType="click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circle(in)">
                                      <p:cBhvr>
                                        <p:cTn id="97" dur="2000"/>
                                        <p:tgtEl>
                                          <p:spTgt spid="19"/>
                                        </p:tgtEl>
                                      </p:cBhvr>
                                    </p:animEffect>
                                  </p:childTnLst>
                                </p:cTn>
                              </p:par>
                            </p:childTnLst>
                          </p:cTn>
                        </p:par>
                      </p:childTnLst>
                    </p:cTn>
                  </p:par>
                  <p:par>
                    <p:cTn id="98" fill="hold">
                      <p:stCondLst>
                        <p:cond delay="indefinite"/>
                      </p:stCondLst>
                      <p:childTnLst>
                        <p:par>
                          <p:cTn id="99" fill="hold">
                            <p:stCondLst>
                              <p:cond delay="0"/>
                            </p:stCondLst>
                            <p:childTnLst>
                              <p:par>
                                <p:cTn id="100" presetID="6" presetClass="entr" presetSubtype="16" fill="hold" grpId="0" nodeType="click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circle(in)">
                                      <p:cBhvr>
                                        <p:cTn id="102" dur="2000"/>
                                        <p:tgtEl>
                                          <p:spTgt spid="6"/>
                                        </p:tgtEl>
                                      </p:cBhvr>
                                    </p:animEffect>
                                  </p:childTnLst>
                                </p:cTn>
                              </p:par>
                            </p:childTnLst>
                          </p:cTn>
                        </p:par>
                      </p:childTnLst>
                    </p:cTn>
                  </p:par>
                  <p:par>
                    <p:cTn id="103" fill="hold">
                      <p:stCondLst>
                        <p:cond delay="indefinite"/>
                      </p:stCondLst>
                      <p:childTnLst>
                        <p:par>
                          <p:cTn id="104" fill="hold">
                            <p:stCondLst>
                              <p:cond delay="0"/>
                            </p:stCondLst>
                            <p:childTnLst>
                              <p:par>
                                <p:cTn id="105" presetID="6" presetClass="entr" presetSubtype="16" fill="hold" grpId="0" nodeType="clickEffect">
                                  <p:stCondLst>
                                    <p:cond delay="0"/>
                                  </p:stCondLst>
                                  <p:childTnLst>
                                    <p:set>
                                      <p:cBhvr>
                                        <p:cTn id="106" dur="1" fill="hold">
                                          <p:stCondLst>
                                            <p:cond delay="0"/>
                                          </p:stCondLst>
                                        </p:cTn>
                                        <p:tgtEl>
                                          <p:spTgt spid="3"/>
                                        </p:tgtEl>
                                        <p:attrNameLst>
                                          <p:attrName>style.visibility</p:attrName>
                                        </p:attrNameLst>
                                      </p:cBhvr>
                                      <p:to>
                                        <p:strVal val="visible"/>
                                      </p:to>
                                    </p:set>
                                    <p:animEffect transition="in" filter="circle(in)">
                                      <p:cBhvr>
                                        <p:cTn id="107" dur="2000"/>
                                        <p:tgtEl>
                                          <p:spTgt spid="3"/>
                                        </p:tgtEl>
                                      </p:cBhvr>
                                    </p:animEffect>
                                  </p:childTnLst>
                                </p:cTn>
                              </p:par>
                            </p:childTnLst>
                          </p:cTn>
                        </p:par>
                      </p:childTnLst>
                    </p:cTn>
                  </p:par>
                  <p:par>
                    <p:cTn id="108" fill="hold">
                      <p:stCondLst>
                        <p:cond delay="indefinite"/>
                      </p:stCondLst>
                      <p:childTnLst>
                        <p:par>
                          <p:cTn id="109" fill="hold">
                            <p:stCondLst>
                              <p:cond delay="0"/>
                            </p:stCondLst>
                            <p:childTnLst>
                              <p:par>
                                <p:cTn id="110" presetID="6" presetClass="entr" presetSubtype="16" fill="hold" grpId="0" nodeType="clickEffect">
                                  <p:stCondLst>
                                    <p:cond delay="0"/>
                                  </p:stCondLst>
                                  <p:childTnLst>
                                    <p:set>
                                      <p:cBhvr>
                                        <p:cTn id="111" dur="1" fill="hold">
                                          <p:stCondLst>
                                            <p:cond delay="0"/>
                                          </p:stCondLst>
                                        </p:cTn>
                                        <p:tgtEl>
                                          <p:spTgt spid="15"/>
                                        </p:tgtEl>
                                        <p:attrNameLst>
                                          <p:attrName>style.visibility</p:attrName>
                                        </p:attrNameLst>
                                      </p:cBhvr>
                                      <p:to>
                                        <p:strVal val="visible"/>
                                      </p:to>
                                    </p:set>
                                    <p:animEffect transition="in" filter="circle(in)">
                                      <p:cBhvr>
                                        <p:cTn id="112"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p:bldP spid="6" grpId="0"/>
      <p:bldP spid="7" grpId="0"/>
      <p:bldP spid="8" grpId="0"/>
      <p:bldP spid="9" grpId="0"/>
      <p:bldP spid="10" grpId="0"/>
      <p:bldP spid="11" grpId="0"/>
      <p:bldP spid="3" grpId="0" animBg="1"/>
      <p:bldP spid="18" grpId="0" animBg="1"/>
      <p:bldP spid="19" grpId="0" animBg="1"/>
      <p:bldP spid="20" grpId="0" animBg="1"/>
      <p:bldP spid="22" grpId="0" animBg="1"/>
      <p:bldP spid="25" grpId="0" animBg="1"/>
      <p:bldP spid="12" grpId="0"/>
      <p:bldP spid="13" grpId="0"/>
      <p:bldP spid="14" grpId="0"/>
      <p:bldP spid="23" grpId="0" animBg="1"/>
      <p:bldP spid="24" grpId="0" animBg="1"/>
      <p:bldP spid="26" grpId="0" animBg="1"/>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8" name="Rectangle 17">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Video 2" title="Adult Holding A Baby's Hand">
            <a:hlinkClick r:id="" action="ppaction://media"/>
            <a:extLst>
              <a:ext uri="{FF2B5EF4-FFF2-40B4-BE49-F238E27FC236}">
                <a16:creationId xmlns:a16="http://schemas.microsoft.com/office/drawing/2014/main" id="{DD237991-284B-4F78-888F-994D188A99E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88206" y="1371639"/>
            <a:ext cx="5977326" cy="3362246"/>
          </a:xfrm>
          <a:prstGeom prst="rect">
            <a:avLst/>
          </a:prstGeom>
          <a:solidFill>
            <a:srgbClr val="4F81BD"/>
          </a:solidFill>
          <a:ln>
            <a:noFill/>
          </a:ln>
          <a:effectLst>
            <a:innerShdw blurRad="469900">
              <a:srgbClr val="000000">
                <a:alpha val="86000"/>
              </a:srgbClr>
            </a:innerShdw>
          </a:effectLst>
          <a:scene3d>
            <a:camera prst="orthographicFront"/>
            <a:lightRig rig="soft" dir="t"/>
          </a:scene3d>
          <a:sp3d/>
        </p:spPr>
      </p:pic>
      <p:sp>
        <p:nvSpPr>
          <p:cNvPr id="11" name="TextBox 10">
            <a:extLst>
              <a:ext uri="{FF2B5EF4-FFF2-40B4-BE49-F238E27FC236}">
                <a16:creationId xmlns:a16="http://schemas.microsoft.com/office/drawing/2014/main" id="{F8CD5464-605F-43BD-BE03-22D09191052D}"/>
              </a:ext>
            </a:extLst>
          </p:cNvPr>
          <p:cNvSpPr txBox="1"/>
          <p:nvPr/>
        </p:nvSpPr>
        <p:spPr>
          <a:xfrm>
            <a:off x="6971164" y="2441602"/>
            <a:ext cx="5330522" cy="3476312"/>
          </a:xfrm>
          <a:prstGeom prst="rect">
            <a:avLst/>
          </a:prstGeom>
        </p:spPr>
        <p:txBody>
          <a:bodyPr vert="horz" lIns="91440" tIns="45720" rIns="91440" bIns="45720" rtlCol="0">
            <a:normAutofit/>
          </a:bodyPr>
          <a:lstStyle/>
          <a:p>
            <a:pPr>
              <a:lnSpc>
                <a:spcPct val="95000"/>
              </a:lnSpc>
              <a:spcAft>
                <a:spcPts val="600"/>
              </a:spcAft>
            </a:pPr>
            <a:r>
              <a:rPr lang="en-US" sz="1700" dirty="0">
                <a:latin typeface="Arial" panose="020B0604020202020204" pitchFamily="34" charset="0"/>
                <a:cs typeface="Arial" panose="020B0604020202020204" pitchFamily="34" charset="0"/>
              </a:rPr>
              <a:t>The ability of health care professionals to communicate effectively is essential to a successful medical care organization and can lead in </a:t>
            </a:r>
            <a:r>
              <a:rPr lang="en-US" sz="1700" dirty="0" err="1">
                <a:latin typeface="Arial" panose="020B0604020202020204" pitchFamily="34" charset="0"/>
                <a:cs typeface="Arial" panose="020B0604020202020204" pitchFamily="34" charset="0"/>
              </a:rPr>
              <a:t>favourable</a:t>
            </a:r>
            <a:r>
              <a:rPr lang="en-US" sz="1700" dirty="0">
                <a:latin typeface="Arial" panose="020B0604020202020204" pitchFamily="34" charset="0"/>
                <a:cs typeface="Arial" panose="020B0604020202020204" pitchFamily="34" charset="0"/>
              </a:rPr>
              <a:t> outcomes such as reduced anxiety, guilt, agony and symptoms of illness (</a:t>
            </a:r>
            <a:r>
              <a:rPr lang="en-US" sz="1700" dirty="0" err="1">
                <a:latin typeface="Arial" panose="020B0604020202020204" pitchFamily="34" charset="0"/>
                <a:cs typeface="Arial" panose="020B0604020202020204" pitchFamily="34" charset="0"/>
              </a:rPr>
              <a:t>Norouzinia</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Aghabarari</a:t>
            </a:r>
            <a:r>
              <a:rPr lang="en-US" sz="1700" dirty="0">
                <a:latin typeface="Arial" panose="020B0604020202020204" pitchFamily="34" charset="0"/>
                <a:cs typeface="Arial" panose="020B0604020202020204" pitchFamily="34" charset="0"/>
              </a:rPr>
              <a:t>, Shiri, Karimi, &amp; </a:t>
            </a:r>
            <a:r>
              <a:rPr lang="en-US" sz="1700" dirty="0" err="1">
                <a:latin typeface="Arial" panose="020B0604020202020204" pitchFamily="34" charset="0"/>
                <a:cs typeface="Arial" panose="020B0604020202020204" pitchFamily="34" charset="0"/>
              </a:rPr>
              <a:t>Samami</a:t>
            </a:r>
            <a:r>
              <a:rPr lang="en-US" sz="1700" dirty="0">
                <a:latin typeface="Arial" panose="020B0604020202020204" pitchFamily="34" charset="0"/>
                <a:cs typeface="Arial" panose="020B0604020202020204" pitchFamily="34" charset="0"/>
              </a:rPr>
              <a:t>, 2015).</a:t>
            </a:r>
          </a:p>
        </p:txBody>
      </p:sp>
      <p:sp>
        <p:nvSpPr>
          <p:cNvPr id="19" name="TextBox 18">
            <a:extLst>
              <a:ext uri="{FF2B5EF4-FFF2-40B4-BE49-F238E27FC236}">
                <a16:creationId xmlns:a16="http://schemas.microsoft.com/office/drawing/2014/main" id="{1030FBAF-C604-4252-9DBA-277C2AECDDA2}"/>
              </a:ext>
            </a:extLst>
          </p:cNvPr>
          <p:cNvSpPr txBox="1"/>
          <p:nvPr/>
        </p:nvSpPr>
        <p:spPr>
          <a:xfrm>
            <a:off x="3376869" y="5456249"/>
            <a:ext cx="7188590" cy="923330"/>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Reducing patient stress and ensuring best </a:t>
            </a:r>
            <a:r>
              <a:rPr lang="en-US" dirty="0" err="1">
                <a:latin typeface="Arial" panose="020B0604020202020204" pitchFamily="34" charset="0"/>
                <a:cs typeface="Arial" panose="020B0604020202020204" pitchFamily="34" charset="0"/>
              </a:rPr>
              <a:t>practises</a:t>
            </a:r>
            <a:r>
              <a:rPr lang="en-US" dirty="0">
                <a:latin typeface="Arial" panose="020B0604020202020204" pitchFamily="34" charset="0"/>
                <a:cs typeface="Arial" panose="020B0604020202020204" pitchFamily="34" charset="0"/>
              </a:rPr>
              <a:t> in care can be performed to prevent obstacles including such attitude, based on culture noise and linguistic, such as the use of jargon and slang.</a:t>
            </a:r>
            <a:endParaRPr lang="en-GB" dirty="0">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id="{825771DC-2F2F-4CD6-90F3-4DC6396AE2BD}"/>
              </a:ext>
            </a:extLst>
          </p:cNvPr>
          <p:cNvSpPr txBox="1"/>
          <p:nvPr/>
        </p:nvSpPr>
        <p:spPr>
          <a:xfrm>
            <a:off x="2255330" y="80554"/>
            <a:ext cx="7681339" cy="1077218"/>
          </a:xfrm>
          <a:prstGeom prst="rect">
            <a:avLst/>
          </a:prstGeom>
          <a:noFill/>
        </p:spPr>
        <p:txBody>
          <a:bodyPr wrap="square">
            <a:spAutoFit/>
          </a:bodyPr>
          <a:lstStyle/>
          <a:p>
            <a:pPr algn="ctr"/>
            <a:r>
              <a:rPr lang="en-US" sz="3200" b="1">
                <a:effectLst>
                  <a:glow rad="228600">
                    <a:srgbClr val="C00000">
                      <a:alpha val="40000"/>
                    </a:srgbClr>
                  </a:glow>
                </a:effectLst>
              </a:rPr>
              <a:t>Barriers in </a:t>
            </a:r>
            <a:r>
              <a:rPr lang="en-US" sz="3200" b="1" dirty="0">
                <a:effectLst>
                  <a:glow rad="228600">
                    <a:srgbClr val="C00000">
                      <a:alpha val="40000"/>
                    </a:srgbClr>
                  </a:glow>
                </a:effectLst>
              </a:rPr>
              <a:t>communication can have </a:t>
            </a:r>
            <a:br>
              <a:rPr lang="en-US" sz="3200" b="1" dirty="0">
                <a:effectLst>
                  <a:glow rad="228600">
                    <a:srgbClr val="C00000">
                      <a:alpha val="40000"/>
                    </a:srgbClr>
                  </a:glow>
                </a:effectLst>
              </a:rPr>
            </a:br>
            <a:r>
              <a:rPr lang="en-US" sz="3200" b="1" dirty="0">
                <a:effectLst>
                  <a:glow rad="228600">
                    <a:srgbClr val="C00000">
                      <a:alpha val="40000"/>
                    </a:srgbClr>
                  </a:glow>
                </a:effectLst>
              </a:rPr>
              <a:t>a significant impact.</a:t>
            </a:r>
            <a:endParaRPr lang="en-GB" sz="3200" b="1" dirty="0">
              <a:effectLst>
                <a:glow rad="228600">
                  <a:srgbClr val="C00000">
                    <a:alpha val="40000"/>
                  </a:srgbClr>
                </a:glow>
              </a:effectLst>
            </a:endParaRPr>
          </a:p>
        </p:txBody>
      </p:sp>
    </p:spTree>
    <p:extLst>
      <p:ext uri="{BB962C8B-B14F-4D97-AF65-F5344CB8AC3E}">
        <p14:creationId xmlns:p14="http://schemas.microsoft.com/office/powerpoint/2010/main" val="2122307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circle(in)">
                                      <p:cBhvr>
                                        <p:cTn id="7" dur="2000"/>
                                        <p:tgtEl>
                                          <p:spTgt spid="24"/>
                                        </p:tgtEl>
                                      </p:cBhvr>
                                    </p:animEffect>
                                  </p:childTnLst>
                                </p:cTn>
                              </p:par>
                            </p:childTnLst>
                          </p:cTn>
                        </p:par>
                        <p:par>
                          <p:cTn id="8" fill="hold">
                            <p:stCondLst>
                              <p:cond delay="2000"/>
                            </p:stCondLst>
                            <p:childTnLst>
                              <p:par>
                                <p:cTn id="9" presetID="1" presetClass="mediacall" presetSubtype="0" fill="hold" nodeType="afterEffect">
                                  <p:stCondLst>
                                    <p:cond delay="0"/>
                                  </p:stCondLst>
                                  <p:childTnLst>
                                    <p:cmd type="call" cmd="playFrom(0.0)">
                                      <p:cBhvr>
                                        <p:cTn id="10" dur="8682" fill="hold"/>
                                        <p:tgtEl>
                                          <p:spTgt spid="3"/>
                                        </p:tgtEl>
                                      </p:cBhvr>
                                    </p:cmd>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circle(in)">
                                      <p:cBhvr>
                                        <p:cTn id="15" dur="2000"/>
                                        <p:tgtEl>
                                          <p:spTgt spid="1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9">
                                            <p:txEl>
                                              <p:pRg st="0" end="0"/>
                                            </p:txEl>
                                          </p:spTgt>
                                        </p:tgtEl>
                                        <p:attrNameLst>
                                          <p:attrName>style.visibility</p:attrName>
                                        </p:attrNameLst>
                                      </p:cBhvr>
                                      <p:to>
                                        <p:strVal val="visible"/>
                                      </p:to>
                                    </p:set>
                                    <p:animEffect transition="in" filter="circle(in)">
                                      <p:cBhvr>
                                        <p:cTn id="20" dur="20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1" repeatCount="indefinite" fill="hold" display="0">
                  <p:stCondLst>
                    <p:cond delay="indefinite"/>
                  </p:stCondLst>
                </p:cTn>
                <p:tgtEl>
                  <p:spTgt spid="3"/>
                </p:tgtEl>
              </p:cMediaNode>
            </p:video>
            <p:seq concurrent="1" nextAc="seek">
              <p:cTn id="22" restart="whenNotActive" fill="hold" evtFilter="cancelBubble" nodeType="interactiveSeq">
                <p:stCondLst>
                  <p:cond evt="onClick" delay="0">
                    <p:tgtEl>
                      <p:spTgt spid="3"/>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3"/>
                                        </p:tgtEl>
                                      </p:cBhvr>
                                    </p:cmd>
                                  </p:childTnLst>
                                </p:cTn>
                              </p:par>
                            </p:childTnLst>
                          </p:cTn>
                        </p:par>
                      </p:childTnLst>
                    </p:cTn>
                  </p:par>
                </p:childTnLst>
              </p:cTn>
              <p:nextCondLst>
                <p:cond evt="onClick" delay="0">
                  <p:tgtEl>
                    <p:spTgt spid="3"/>
                  </p:tgtEl>
                </p:cond>
              </p:nextCondLst>
            </p:seq>
          </p:childTnLst>
        </p:cTn>
      </p:par>
    </p:tnLst>
    <p:bldLst>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6">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Freeform: Shape 20">
            <a:extLst>
              <a:ext uri="{FF2B5EF4-FFF2-40B4-BE49-F238E27FC236}">
                <a16:creationId xmlns:a16="http://schemas.microsoft.com/office/drawing/2014/main" id="{18E670AF-873F-44DB-9862-796E652EEC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430001" cy="6175613"/>
          </a:xfrm>
          <a:custGeom>
            <a:avLst/>
            <a:gdLst>
              <a:gd name="connsiteX0" fmla="*/ 0 w 11430001"/>
              <a:gd name="connsiteY0" fmla="*/ 0 h 6175613"/>
              <a:gd name="connsiteX1" fmla="*/ 5638031 w 11430001"/>
              <a:gd name="connsiteY1" fmla="*/ 0 h 6175613"/>
              <a:gd name="connsiteX2" fmla="*/ 5638031 w 11430001"/>
              <a:gd name="connsiteY2" fmla="*/ 758954 h 6175613"/>
              <a:gd name="connsiteX3" fmla="*/ 11430001 w 11430001"/>
              <a:gd name="connsiteY3" fmla="*/ 758954 h 6175613"/>
              <a:gd name="connsiteX4" fmla="*/ 11430001 w 11430001"/>
              <a:gd name="connsiteY4" fmla="*/ 6175613 h 6175613"/>
              <a:gd name="connsiteX5" fmla="*/ 5638031 w 11430001"/>
              <a:gd name="connsiteY5" fmla="*/ 6175613 h 6175613"/>
              <a:gd name="connsiteX6" fmla="*/ 5240741 w 11430001"/>
              <a:gd name="connsiteY6" fmla="*/ 6175613 h 6175613"/>
              <a:gd name="connsiteX7" fmla="*/ 0 w 11430001"/>
              <a:gd name="connsiteY7" fmla="*/ 6175613 h 6175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30001" h="6175613">
                <a:moveTo>
                  <a:pt x="0" y="0"/>
                </a:moveTo>
                <a:lnTo>
                  <a:pt x="5638031" y="0"/>
                </a:lnTo>
                <a:lnTo>
                  <a:pt x="5638031" y="758954"/>
                </a:lnTo>
                <a:lnTo>
                  <a:pt x="11430001" y="758954"/>
                </a:lnTo>
                <a:lnTo>
                  <a:pt x="11430001" y="6175613"/>
                </a:lnTo>
                <a:lnTo>
                  <a:pt x="5638031" y="6175613"/>
                </a:lnTo>
                <a:lnTo>
                  <a:pt x="5240741" y="6175613"/>
                </a:lnTo>
                <a:lnTo>
                  <a:pt x="0" y="617561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D654AC8-BA20-416F-8593-A283F897E2D8}"/>
              </a:ext>
            </a:extLst>
          </p:cNvPr>
          <p:cNvSpPr>
            <a:spLocks noGrp="1"/>
          </p:cNvSpPr>
          <p:nvPr>
            <p:ph type="title"/>
          </p:nvPr>
        </p:nvSpPr>
        <p:spPr>
          <a:xfrm>
            <a:off x="1144291" y="273989"/>
            <a:ext cx="9141417" cy="2028388"/>
          </a:xfrm>
        </p:spPr>
        <p:txBody>
          <a:bodyPr anchor="ctr">
            <a:normAutofit/>
          </a:bodyPr>
          <a:lstStyle/>
          <a:p>
            <a:pPr algn="ctr"/>
            <a:r>
              <a:rPr lang="en-US" sz="3300" dirty="0"/>
              <a:t>COMMUNICATION BARRIERS</a:t>
            </a:r>
            <a:endParaRPr lang="en-GB" sz="3300" dirty="0"/>
          </a:p>
        </p:txBody>
      </p:sp>
      <p:sp>
        <p:nvSpPr>
          <p:cNvPr id="11" name="TextBox 10">
            <a:extLst>
              <a:ext uri="{FF2B5EF4-FFF2-40B4-BE49-F238E27FC236}">
                <a16:creationId xmlns:a16="http://schemas.microsoft.com/office/drawing/2014/main" id="{1383539A-B56B-4627-BEDE-AD2BB7197306}"/>
              </a:ext>
            </a:extLst>
          </p:cNvPr>
          <p:cNvSpPr txBox="1"/>
          <p:nvPr/>
        </p:nvSpPr>
        <p:spPr>
          <a:xfrm>
            <a:off x="7574973" y="5370646"/>
            <a:ext cx="4065563" cy="369332"/>
          </a:xfrm>
          <a:prstGeom prst="rect">
            <a:avLst/>
          </a:prstGeom>
          <a:noFill/>
        </p:spPr>
        <p:txBody>
          <a:bodyPr wrap="square" rtlCol="0">
            <a:spAutoFit/>
          </a:bodyPr>
          <a:lstStyle/>
          <a:p>
            <a:r>
              <a:rPr lang="en-US" dirty="0"/>
              <a:t>Source: (</a:t>
            </a:r>
            <a:r>
              <a:rPr lang="en-US" dirty="0" err="1"/>
              <a:t>Jijo’s</a:t>
            </a:r>
            <a:r>
              <a:rPr lang="en-US" dirty="0"/>
              <a:t> Skill Factory, 2017).</a:t>
            </a:r>
            <a:endParaRPr lang="en-GB" dirty="0"/>
          </a:p>
        </p:txBody>
      </p:sp>
      <p:pic>
        <p:nvPicPr>
          <p:cNvPr id="7" name="Video 6" title="Child Wearing A Lightbulb">
            <a:hlinkClick r:id="" action="ppaction://media"/>
            <a:extLst>
              <a:ext uri="{FF2B5EF4-FFF2-40B4-BE49-F238E27FC236}">
                <a16:creationId xmlns:a16="http://schemas.microsoft.com/office/drawing/2014/main" id="{7A2F7316-4715-499F-A295-FBEFBC3C3C4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35531" y="2450325"/>
            <a:ext cx="4616249" cy="2596640"/>
          </a:xfrm>
          <a:prstGeom prst="rect">
            <a:avLst/>
          </a:prstGeom>
          <a:ln>
            <a:noFill/>
          </a:ln>
          <a:effectLst>
            <a:softEdge rad="112500"/>
          </a:effectLst>
        </p:spPr>
      </p:pic>
      <p:pic>
        <p:nvPicPr>
          <p:cNvPr id="12" name="Picture 11">
            <a:extLst>
              <a:ext uri="{FF2B5EF4-FFF2-40B4-BE49-F238E27FC236}">
                <a16:creationId xmlns:a16="http://schemas.microsoft.com/office/drawing/2014/main" id="{DBF99A4D-0DE7-485F-AB33-4F4DACE18D5F}"/>
              </a:ext>
            </a:extLst>
          </p:cNvPr>
          <p:cNvPicPr>
            <a:picLocks noChangeAspect="1"/>
          </p:cNvPicPr>
          <p:nvPr/>
        </p:nvPicPr>
        <p:blipFill rotWithShape="1">
          <a:blip r:embed="rId5"/>
          <a:srcRect l="43578" t="49655" r="27327" b="28265"/>
          <a:stretch/>
        </p:blipFill>
        <p:spPr>
          <a:xfrm>
            <a:off x="5318564" y="2302377"/>
            <a:ext cx="5922250" cy="2655080"/>
          </a:xfrm>
          <a:prstGeom prst="rect">
            <a:avLst/>
          </a:prstGeom>
        </p:spPr>
      </p:pic>
    </p:spTree>
    <p:extLst>
      <p:ext uri="{BB962C8B-B14F-4D97-AF65-F5344CB8AC3E}">
        <p14:creationId xmlns:p14="http://schemas.microsoft.com/office/powerpoint/2010/main" val="240593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par>
                          <p:cTn id="8" fill="hold">
                            <p:stCondLst>
                              <p:cond delay="2000"/>
                            </p:stCondLst>
                            <p:childTnLst>
                              <p:par>
                                <p:cTn id="9" presetID="1" presetClass="mediacall" presetSubtype="0" fill="hold" nodeType="afterEffect">
                                  <p:stCondLst>
                                    <p:cond delay="0"/>
                                  </p:stCondLst>
                                  <p:childTnLst>
                                    <p:cmd type="call" cmd="playFrom(0.0)">
                                      <p:cBhvr>
                                        <p:cTn id="10" dur="9960" fill="hold"/>
                                        <p:tgtEl>
                                          <p:spTgt spid="7"/>
                                        </p:tgtEl>
                                      </p:cBhvr>
                                    </p:cmd>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11">
                                            <p:txEl>
                                              <p:pRg st="0" end="0"/>
                                            </p:txEl>
                                          </p:spTgt>
                                        </p:tgtEl>
                                        <p:attrNameLst>
                                          <p:attrName>style.visibility</p:attrName>
                                        </p:attrNameLst>
                                      </p:cBhvr>
                                      <p:to>
                                        <p:strVal val="visible"/>
                                      </p:to>
                                    </p:set>
                                    <p:animEffect transition="in" filter="circle(in)">
                                      <p:cBhvr>
                                        <p:cTn id="15" dur="2000"/>
                                        <p:tgtEl>
                                          <p:spTgt spid="11">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circle(in)">
                                      <p:cBhvr>
                                        <p:cTn id="2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1" repeatCount="indefinite" fill="hold" display="0">
                  <p:stCondLst>
                    <p:cond delay="indefinite"/>
                  </p:stCondLst>
                </p:cTn>
                <p:tgtEl>
                  <p:spTgt spid="7"/>
                </p:tgtEl>
              </p:cMediaNode>
            </p:video>
            <p:seq concurrent="1" nextAc="seek">
              <p:cTn id="22" restart="whenNotActive" fill="hold" evtFilter="cancelBubble" nodeType="interactiveSeq">
                <p:stCondLst>
                  <p:cond evt="onClick" delay="0">
                    <p:tgtEl>
                      <p:spTgt spid="7"/>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7"/>
                                        </p:tgtEl>
                                      </p:cBhvr>
                                    </p:cmd>
                                  </p:childTnLst>
                                </p:cTn>
                              </p:par>
                            </p:childTnLst>
                          </p:cTn>
                        </p:par>
                      </p:childTnLst>
                    </p:cTn>
                  </p:par>
                </p:childTnLst>
              </p:cTn>
              <p:nextCondLst>
                <p:cond evt="onClick" delay="0">
                  <p:tgtEl>
                    <p:spTgt spid="7"/>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9306479-8C4D-4E4A-A330-DFC80A8A01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2" name="Rectangle 11">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6CD0F97-2E5B-4E84-8544-EB24DED104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Freeform: Shape 15">
            <a:extLst>
              <a:ext uri="{FF2B5EF4-FFF2-40B4-BE49-F238E27FC236}">
                <a16:creationId xmlns:a16="http://schemas.microsoft.com/office/drawing/2014/main" id="{18E670AF-873F-44DB-9862-796E652EEC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430001" cy="6175613"/>
          </a:xfrm>
          <a:custGeom>
            <a:avLst/>
            <a:gdLst>
              <a:gd name="connsiteX0" fmla="*/ 0 w 11430001"/>
              <a:gd name="connsiteY0" fmla="*/ 0 h 6175613"/>
              <a:gd name="connsiteX1" fmla="*/ 5638031 w 11430001"/>
              <a:gd name="connsiteY1" fmla="*/ 0 h 6175613"/>
              <a:gd name="connsiteX2" fmla="*/ 5638031 w 11430001"/>
              <a:gd name="connsiteY2" fmla="*/ 758954 h 6175613"/>
              <a:gd name="connsiteX3" fmla="*/ 11430001 w 11430001"/>
              <a:gd name="connsiteY3" fmla="*/ 758954 h 6175613"/>
              <a:gd name="connsiteX4" fmla="*/ 11430001 w 11430001"/>
              <a:gd name="connsiteY4" fmla="*/ 6175613 h 6175613"/>
              <a:gd name="connsiteX5" fmla="*/ 5638031 w 11430001"/>
              <a:gd name="connsiteY5" fmla="*/ 6175613 h 6175613"/>
              <a:gd name="connsiteX6" fmla="*/ 5240741 w 11430001"/>
              <a:gd name="connsiteY6" fmla="*/ 6175613 h 6175613"/>
              <a:gd name="connsiteX7" fmla="*/ 0 w 11430001"/>
              <a:gd name="connsiteY7" fmla="*/ 6175613 h 6175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30001" h="6175613">
                <a:moveTo>
                  <a:pt x="0" y="0"/>
                </a:moveTo>
                <a:lnTo>
                  <a:pt x="5638031" y="0"/>
                </a:lnTo>
                <a:lnTo>
                  <a:pt x="5638031" y="758954"/>
                </a:lnTo>
                <a:lnTo>
                  <a:pt x="11430001" y="758954"/>
                </a:lnTo>
                <a:lnTo>
                  <a:pt x="11430001" y="6175613"/>
                </a:lnTo>
                <a:lnTo>
                  <a:pt x="5638031" y="6175613"/>
                </a:lnTo>
                <a:lnTo>
                  <a:pt x="5240741" y="6175613"/>
                </a:lnTo>
                <a:lnTo>
                  <a:pt x="0" y="617561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3922A68-E830-432D-893E-10A99BAFCCED}"/>
              </a:ext>
            </a:extLst>
          </p:cNvPr>
          <p:cNvSpPr>
            <a:spLocks noGrp="1"/>
          </p:cNvSpPr>
          <p:nvPr>
            <p:ph type="title"/>
          </p:nvPr>
        </p:nvSpPr>
        <p:spPr>
          <a:xfrm>
            <a:off x="762000" y="758953"/>
            <a:ext cx="10345711" cy="2028388"/>
          </a:xfrm>
        </p:spPr>
        <p:txBody>
          <a:bodyPr vert="horz" lIns="91440" tIns="45720" rIns="91440" bIns="45720" rtlCol="0" anchor="ctr">
            <a:normAutofit/>
          </a:bodyPr>
          <a:lstStyle/>
          <a:p>
            <a:pPr algn="ctr"/>
            <a:r>
              <a:rPr lang="en-US" sz="2900" kern="1200" spc="-50" baseline="0" dirty="0">
                <a:solidFill>
                  <a:schemeClr val="tx1"/>
                </a:solidFill>
                <a:latin typeface="+mj-lt"/>
                <a:ea typeface="+mj-ea"/>
                <a:cs typeface="+mj-cs"/>
              </a:rPr>
              <a:t>How communication affects both patients and healthcare workers.</a:t>
            </a:r>
          </a:p>
        </p:txBody>
      </p:sp>
      <p:sp>
        <p:nvSpPr>
          <p:cNvPr id="4" name="TextBox 3">
            <a:extLst>
              <a:ext uri="{FF2B5EF4-FFF2-40B4-BE49-F238E27FC236}">
                <a16:creationId xmlns:a16="http://schemas.microsoft.com/office/drawing/2014/main" id="{8E008E54-CBCD-42BD-A014-413AEE4779EC}"/>
              </a:ext>
            </a:extLst>
          </p:cNvPr>
          <p:cNvSpPr txBox="1"/>
          <p:nvPr/>
        </p:nvSpPr>
        <p:spPr>
          <a:xfrm>
            <a:off x="307077" y="3007982"/>
            <a:ext cx="5026924" cy="3202674"/>
          </a:xfrm>
          <a:prstGeom prst="rect">
            <a:avLst/>
          </a:prstGeom>
        </p:spPr>
        <p:txBody>
          <a:bodyPr vert="horz" lIns="91440" tIns="45720" rIns="91440" bIns="45720" rtlCol="0" anchor="t">
            <a:normAutofit/>
          </a:bodyPr>
          <a:lstStyle/>
          <a:p>
            <a:pPr>
              <a:lnSpc>
                <a:spcPct val="105000"/>
              </a:lnSpc>
              <a:spcAft>
                <a:spcPts val="600"/>
              </a:spcAft>
            </a:pPr>
            <a:r>
              <a:rPr lang="en-US" dirty="0">
                <a:latin typeface="Arial" panose="020B0604020202020204" pitchFamily="34" charset="0"/>
                <a:cs typeface="Arial" panose="020B0604020202020204" pitchFamily="34" charset="0"/>
              </a:rPr>
              <a:t>Effective panel discussions are therefore critical to the development of successful professional health organizations (</a:t>
            </a:r>
            <a:r>
              <a:rPr lang="en-US" dirty="0" err="1">
                <a:latin typeface="Arial" panose="020B0604020202020204" pitchFamily="34" charset="0"/>
                <a:cs typeface="Arial" panose="020B0604020202020204" pitchFamily="34" charset="0"/>
              </a:rPr>
              <a:t>Knorring</a:t>
            </a:r>
            <a:r>
              <a:rPr lang="en-US" dirty="0">
                <a:latin typeface="Arial" panose="020B0604020202020204" pitchFamily="34" charset="0"/>
                <a:cs typeface="Arial" panose="020B0604020202020204" pitchFamily="34" charset="0"/>
              </a:rPr>
              <a:t> &amp; Co.; Griffiths; Ball; </a:t>
            </a:r>
            <a:r>
              <a:rPr lang="en-US" dirty="0" err="1">
                <a:latin typeface="Arial" panose="020B0604020202020204" pitchFamily="34" charset="0"/>
                <a:cs typeface="Arial" panose="020B0604020202020204" pitchFamily="34" charset="0"/>
              </a:rPr>
              <a:t>Runesdotter</a:t>
            </a:r>
            <a:r>
              <a:rPr lang="en-US" dirty="0">
                <a:latin typeface="Arial" panose="020B0604020202020204" pitchFamily="34" charset="0"/>
                <a:cs typeface="Arial" panose="020B0604020202020204" pitchFamily="34" charset="0"/>
              </a:rPr>
              <a:t> and Lindqvist 2019).</a:t>
            </a:r>
          </a:p>
        </p:txBody>
      </p:sp>
      <p:pic>
        <p:nvPicPr>
          <p:cNvPr id="5" name="Video 3" title="Children drawing on paper">
            <a:hlinkClick r:id="" action="ppaction://media"/>
            <a:extLst>
              <a:ext uri="{FF2B5EF4-FFF2-40B4-BE49-F238E27FC236}">
                <a16:creationId xmlns:a16="http://schemas.microsoft.com/office/drawing/2014/main" id="{90702239-05DE-4470-8637-8700FC6D8CB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641077" y="2394653"/>
            <a:ext cx="5026924" cy="282764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36865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005"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in)">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circle(in)">
                                      <p:cBhvr>
                                        <p:cTn id="16"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7" repeatCount="indefinite" fill="hold" display="0">
                  <p:stCondLst>
                    <p:cond delay="indefinite"/>
                  </p:stCondLst>
                </p:cTn>
                <p:tgtEl>
                  <p:spTgt spid="5"/>
                </p:tgtEl>
              </p:cMediaNode>
            </p:video>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5"/>
                                        </p:tgtEl>
                                      </p:cBhvr>
                                    </p:cmd>
                                  </p:childTnLst>
                                </p:cTn>
                              </p:par>
                            </p:childTnLst>
                          </p:cTn>
                        </p:par>
                      </p:childTnLst>
                    </p:cTn>
                  </p:par>
                </p:childTnLst>
              </p:cTn>
              <p:nextCondLst>
                <p:cond evt="onClick" delay="0">
                  <p:tgtEl>
                    <p:spTgt spid="5"/>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6E3B3-85CC-4911-9D97-1CF74BB8CE1B}"/>
              </a:ext>
            </a:extLst>
          </p:cNvPr>
          <p:cNvSpPr>
            <a:spLocks noGrp="1"/>
          </p:cNvSpPr>
          <p:nvPr>
            <p:ph type="title"/>
          </p:nvPr>
        </p:nvSpPr>
        <p:spPr>
          <a:xfrm>
            <a:off x="1293052" y="845820"/>
            <a:ext cx="9144000" cy="1344168"/>
          </a:xfrm>
        </p:spPr>
        <p:txBody>
          <a:bodyPr/>
          <a:lstStyle/>
          <a:p>
            <a:pPr algn="ctr"/>
            <a:r>
              <a:rPr lang="en-US" dirty="0"/>
              <a:t>CONCLUSIONS</a:t>
            </a:r>
            <a:endParaRPr lang="en-GB" dirty="0"/>
          </a:p>
        </p:txBody>
      </p:sp>
      <p:sp>
        <p:nvSpPr>
          <p:cNvPr id="3" name="TextBox 2">
            <a:extLst>
              <a:ext uri="{FF2B5EF4-FFF2-40B4-BE49-F238E27FC236}">
                <a16:creationId xmlns:a16="http://schemas.microsoft.com/office/drawing/2014/main" id="{B2FB0B4C-CCCC-4B08-9CBE-801DD265C383}"/>
              </a:ext>
            </a:extLst>
          </p:cNvPr>
          <p:cNvSpPr txBox="1"/>
          <p:nvPr/>
        </p:nvSpPr>
        <p:spPr>
          <a:xfrm>
            <a:off x="1517904" y="2189988"/>
            <a:ext cx="9511167" cy="3970318"/>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In order to better serve patients and their families, this presentation show how communication is an essential ability that must be mastered in order to give the best possible care. </a:t>
            </a: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To get a better grasp on how to use the various communication methods, an overview of the various channels has been provided.</a:t>
            </a:r>
          </a:p>
          <a:p>
            <a:r>
              <a:rPr lang="en-US"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In addition, it includes information on the negative effects of communication obstacles and how to resolve them at workplace.</a:t>
            </a: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Finally, the effect of excellent and bad communication on teams is evaluated, offering insight into how useful or damaging it may be for employees, patients, and families; this research also provides ways to give out discipline barriers and increase medical groups' ability to assist sufferers.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3103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par>
                                <p:cTn id="28" presetID="6" presetClass="entr" presetSubtype="16"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circle(in)">
                                      <p:cBhvr>
                                        <p:cTn id="3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D7C8780-82E3-4707-B72E-0ADCDC17F5AB}"/>
              </a:ext>
            </a:extLst>
          </p:cNvPr>
          <p:cNvSpPr txBox="1"/>
          <p:nvPr/>
        </p:nvSpPr>
        <p:spPr>
          <a:xfrm>
            <a:off x="781987" y="546822"/>
            <a:ext cx="10628026" cy="6641818"/>
          </a:xfrm>
          <a:prstGeom prst="rect">
            <a:avLst/>
          </a:prstGeom>
          <a:noFill/>
        </p:spPr>
        <p:txBody>
          <a:bodyPr wrap="square">
            <a:spAutoFit/>
          </a:bodyPr>
          <a:lstStyle/>
          <a:p>
            <a:pPr>
              <a:lnSpc>
                <a:spcPct val="95000"/>
              </a:lnSpc>
            </a:pPr>
            <a:endParaRPr lang="en-US" sz="1400" b="0" i="0" dirty="0">
              <a:effectLst/>
              <a:latin typeface="Arial" panose="020B0604020202020204" pitchFamily="34" charset="0"/>
              <a:cs typeface="Arial" panose="020B0604020202020204" pitchFamily="34" charset="0"/>
            </a:endParaRPr>
          </a:p>
          <a:p>
            <a:pPr>
              <a:lnSpc>
                <a:spcPct val="95000"/>
              </a:lnSpc>
            </a:pPr>
            <a:r>
              <a:rPr lang="en-US" sz="1400" dirty="0">
                <a:effectLst/>
                <a:latin typeface="Arial" panose="020B0604020202020204" pitchFamily="34" charset="0"/>
                <a:ea typeface="Calibri" panose="020F0502020204030204" pitchFamily="34" charset="0"/>
                <a:cs typeface="Arial" panose="020B0604020202020204" pitchFamily="34" charset="0"/>
              </a:rPr>
              <a:t>Blythe, J., 2009. </a:t>
            </a:r>
            <a:r>
              <a:rPr lang="en-US" sz="1400" i="1" dirty="0">
                <a:effectLst/>
                <a:latin typeface="Arial" panose="020B0604020202020204" pitchFamily="34" charset="0"/>
                <a:ea typeface="Calibri" panose="020F0502020204030204" pitchFamily="34" charset="0"/>
                <a:cs typeface="Arial" panose="020B0604020202020204" pitchFamily="34" charset="0"/>
              </a:rPr>
              <a:t>The Schramm Model of Communication. In Key concepts in marketing.. </a:t>
            </a:r>
            <a:r>
              <a:rPr lang="en-US" sz="1400" dirty="0">
                <a:effectLst/>
                <a:latin typeface="Arial" panose="020B0604020202020204" pitchFamily="34" charset="0"/>
                <a:ea typeface="Calibri" panose="020F0502020204030204" pitchFamily="34" charset="0"/>
                <a:cs typeface="Arial" panose="020B0604020202020204" pitchFamily="34" charset="0"/>
              </a:rPr>
              <a:t>1st ed. Los Angeles, London, New Delhi, Washington DC.: SAGE Publications Ltd.</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95000"/>
              </a:lnSpc>
            </a:pP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a:lnSpc>
                <a:spcPct val="95000"/>
              </a:lnSpc>
            </a:pPr>
            <a:r>
              <a:rPr lang="en-US" sz="1400" dirty="0" err="1">
                <a:effectLst/>
                <a:latin typeface="Arial" panose="020B0604020202020204" pitchFamily="34" charset="0"/>
                <a:ea typeface="Calibri" panose="020F0502020204030204" pitchFamily="34" charset="0"/>
                <a:cs typeface="Arial" panose="020B0604020202020204" pitchFamily="34" charset="0"/>
              </a:rPr>
              <a:t>Genosko</a:t>
            </a:r>
            <a:r>
              <a:rPr lang="en-US" sz="1400" dirty="0">
                <a:effectLst/>
                <a:latin typeface="Arial" panose="020B0604020202020204" pitchFamily="34" charset="0"/>
                <a:ea typeface="Calibri" panose="020F0502020204030204" pitchFamily="34" charset="0"/>
                <a:cs typeface="Arial" panose="020B0604020202020204" pitchFamily="34" charset="0"/>
              </a:rPr>
              <a:t>, G., 2018. </a:t>
            </a:r>
            <a:r>
              <a:rPr lang="en-US" sz="1400" i="1" dirty="0" err="1">
                <a:effectLst/>
                <a:latin typeface="Arial" panose="020B0604020202020204" pitchFamily="34" charset="0"/>
                <a:ea typeface="Calibri" panose="020F0502020204030204" pitchFamily="34" charset="0"/>
                <a:cs typeface="Arial" panose="020B0604020202020204" pitchFamily="34" charset="0"/>
              </a:rPr>
              <a:t>Remodelling</a:t>
            </a:r>
            <a:r>
              <a:rPr lang="en-US" sz="1400" i="1" dirty="0">
                <a:effectLst/>
                <a:latin typeface="Arial" panose="020B0604020202020204" pitchFamily="34" charset="0"/>
                <a:ea typeface="Calibri" panose="020F0502020204030204" pitchFamily="34" charset="0"/>
                <a:cs typeface="Arial" panose="020B0604020202020204" pitchFamily="34" charset="0"/>
              </a:rPr>
              <a:t> Communication: From WWII to the WWW. </a:t>
            </a:r>
            <a:r>
              <a:rPr lang="en-US" sz="1400" dirty="0">
                <a:effectLst/>
                <a:latin typeface="Arial" panose="020B0604020202020204" pitchFamily="34" charset="0"/>
                <a:ea typeface="Calibri" panose="020F0502020204030204" pitchFamily="34" charset="0"/>
                <a:cs typeface="Arial" panose="020B0604020202020204" pitchFamily="34" charset="0"/>
              </a:rPr>
              <a:t>1st ed. Toronto: Toronto Press.</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a:lnSpc>
                <a:spcPct val="95000"/>
              </a:lnSpc>
            </a:pPr>
            <a:endParaRPr lang="en-US" sz="1400" b="0" i="0" dirty="0">
              <a:effectLst/>
              <a:latin typeface="Arial" panose="020B0604020202020204" pitchFamily="34" charset="0"/>
              <a:cs typeface="Arial" panose="020B0604020202020204" pitchFamily="34" charset="0"/>
            </a:endParaRPr>
          </a:p>
          <a:p>
            <a:pPr>
              <a:lnSpc>
                <a:spcPct val="95000"/>
              </a:lnSpc>
            </a:pPr>
            <a:r>
              <a:rPr lang="en-US" sz="1400" dirty="0">
                <a:effectLst/>
                <a:latin typeface="Arial" panose="020B0604020202020204" pitchFamily="34" charset="0"/>
                <a:cs typeface="Arial" panose="020B0604020202020204" pitchFamily="34" charset="0"/>
              </a:rPr>
              <a:t>Wrench, Jason, S.; N. M.-C. (2020). </a:t>
            </a:r>
            <a:r>
              <a:rPr lang="en-US" sz="1400" i="1" dirty="0">
                <a:effectLst/>
                <a:latin typeface="Arial" panose="020B0604020202020204" pitchFamily="34" charset="0"/>
                <a:cs typeface="Arial" panose="020B0604020202020204" pitchFamily="34" charset="0"/>
              </a:rPr>
              <a:t>Social Science</a:t>
            </a:r>
            <a:r>
              <a:rPr lang="en-US" sz="1400" dirty="0">
                <a:effectLst/>
                <a:latin typeface="Arial" panose="020B0604020202020204" pitchFamily="34" charset="0"/>
                <a:cs typeface="Arial" panose="020B0604020202020204" pitchFamily="34" charset="0"/>
              </a:rPr>
              <a:t>. Available at: </a:t>
            </a:r>
            <a:r>
              <a:rPr lang="en-US" sz="1400" dirty="0" err="1">
                <a:effectLst/>
                <a:latin typeface="Arial" panose="020B0604020202020204" pitchFamily="34" charset="0"/>
                <a:cs typeface="Arial" panose="020B0604020202020204" pitchFamily="34" charset="0"/>
              </a:rPr>
              <a:t>Libretexts</a:t>
            </a:r>
            <a:r>
              <a:rPr lang="en-US" sz="1400" dirty="0">
                <a:effectLst/>
                <a:latin typeface="Arial" panose="020B0604020202020204" pitchFamily="34" charset="0"/>
                <a:cs typeface="Arial" panose="020B0604020202020204" pitchFamily="34" charset="0"/>
              </a:rPr>
              <a:t>: https://socialsci.libretexts.org/Bookshelves/Communication/Book%3A_Interpersonal_Communication_A_Mindful_Approach_to_Relationships_(Wrench_et_al.)/02%3A_Overview_of_Interpersonal_Communication/2.04%3A_Models_of_Interpersonal_Communication [Accessed: 10 March 2022</a:t>
            </a:r>
            <a:r>
              <a:rPr lang="en-US" sz="1400" dirty="0">
                <a:latin typeface="Arial" panose="020B0604020202020204" pitchFamily="34" charset="0"/>
                <a:cs typeface="Arial" panose="020B0604020202020204" pitchFamily="34" charset="0"/>
              </a:rPr>
              <a:t>].</a:t>
            </a:r>
            <a:endParaRPr lang="en-US" sz="1400" dirty="0">
              <a:effectLst/>
              <a:latin typeface="Arial" panose="020B0604020202020204" pitchFamily="34" charset="0"/>
              <a:cs typeface="Arial" panose="020B0604020202020204" pitchFamily="34" charset="0"/>
            </a:endParaRP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pPr>
            <a:r>
              <a:rPr lang="en-US" sz="1400" dirty="0" err="1">
                <a:effectLst/>
                <a:latin typeface="Arial" panose="020B0604020202020204" pitchFamily="34" charset="0"/>
                <a:cs typeface="Arial" panose="020B0604020202020204" pitchFamily="34" charset="0"/>
              </a:rPr>
              <a:t>Jijo's</a:t>
            </a:r>
            <a:r>
              <a:rPr lang="en-US" sz="1400" dirty="0">
                <a:effectLst/>
                <a:latin typeface="Arial" panose="020B0604020202020204" pitchFamily="34" charset="0"/>
                <a:cs typeface="Arial" panose="020B0604020202020204" pitchFamily="34" charset="0"/>
              </a:rPr>
              <a:t> Skill Factory (2017). </a:t>
            </a:r>
            <a:r>
              <a:rPr lang="en-US" sz="1400" dirty="0" err="1">
                <a:effectLst/>
                <a:latin typeface="Arial" panose="020B0604020202020204" pitchFamily="34" charset="0"/>
                <a:cs typeface="Arial" panose="020B0604020202020204" pitchFamily="34" charset="0"/>
              </a:rPr>
              <a:t>Jijo's</a:t>
            </a:r>
            <a:r>
              <a:rPr lang="en-US" sz="1400" dirty="0">
                <a:effectLst/>
                <a:latin typeface="Arial" panose="020B0604020202020204" pitchFamily="34" charset="0"/>
                <a:cs typeface="Arial" panose="020B0604020202020204" pitchFamily="34" charset="0"/>
              </a:rPr>
              <a:t> Skill Factory</a:t>
            </a:r>
            <a:r>
              <a:rPr lang="en-US" sz="1400" i="1" dirty="0">
                <a:effectLst/>
                <a:latin typeface="Arial" panose="020B0604020202020204" pitchFamily="34" charset="0"/>
                <a:cs typeface="Arial" panose="020B0604020202020204" pitchFamily="34" charset="0"/>
              </a:rPr>
              <a:t>. </a:t>
            </a:r>
            <a:r>
              <a:rPr lang="en-US" sz="1400" dirty="0">
                <a:effectLst/>
                <a:latin typeface="Arial" panose="020B0604020202020204" pitchFamily="34" charset="0"/>
                <a:cs typeface="Arial" panose="020B0604020202020204" pitchFamily="34" charset="0"/>
              </a:rPr>
              <a:t>Available at: https://www.youtube.com/watch?v=f5Tao6KHV5w [Accessed: </a:t>
            </a:r>
            <a:r>
              <a:rPr lang="en-US" sz="1400" dirty="0">
                <a:latin typeface="Arial" panose="020B0604020202020204" pitchFamily="34" charset="0"/>
                <a:cs typeface="Arial" panose="020B0604020202020204" pitchFamily="34" charset="0"/>
              </a:rPr>
              <a:t>9</a:t>
            </a:r>
            <a:r>
              <a:rPr lang="en-US" sz="1400" dirty="0">
                <a:effectLst/>
                <a:latin typeface="Arial" panose="020B0604020202020204" pitchFamily="34" charset="0"/>
                <a:cs typeface="Arial" panose="020B0604020202020204" pitchFamily="34" charset="0"/>
              </a:rPr>
              <a:t> March 2022].</a:t>
            </a: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pPr>
            <a:r>
              <a:rPr lang="en-US" sz="1400" dirty="0" err="1">
                <a:effectLst/>
                <a:latin typeface="Arial" panose="020B0604020202020204" pitchFamily="34" charset="0"/>
                <a:cs typeface="Arial" panose="020B0604020202020204" pitchFamily="34" charset="0"/>
              </a:rPr>
              <a:t>Jouany</a:t>
            </a:r>
            <a:r>
              <a:rPr lang="en-US" sz="1400" dirty="0">
                <a:effectLst/>
                <a:latin typeface="Arial" panose="020B0604020202020204" pitchFamily="34" charset="0"/>
                <a:cs typeface="Arial" panose="020B0604020202020204" pitchFamily="34" charset="0"/>
              </a:rPr>
              <a:t>, V., &amp; </a:t>
            </a:r>
            <a:r>
              <a:rPr lang="en-US" sz="1400" dirty="0" err="1">
                <a:effectLst/>
                <a:latin typeface="Arial" panose="020B0604020202020204" pitchFamily="34" charset="0"/>
                <a:cs typeface="Arial" panose="020B0604020202020204" pitchFamily="34" charset="0"/>
              </a:rPr>
              <a:t>Martic</a:t>
            </a:r>
            <a:r>
              <a:rPr lang="en-US" sz="1400" dirty="0">
                <a:effectLst/>
                <a:latin typeface="Arial" panose="020B0604020202020204" pitchFamily="34" charset="0"/>
                <a:cs typeface="Arial" panose="020B0604020202020204" pitchFamily="34" charset="0"/>
              </a:rPr>
              <a:t>, K. (2020). </a:t>
            </a:r>
            <a:r>
              <a:rPr lang="en-US" sz="1400" dirty="0" err="1">
                <a:effectLst/>
                <a:latin typeface="Arial" panose="020B0604020202020204" pitchFamily="34" charset="0"/>
                <a:cs typeface="Arial" panose="020B0604020202020204" pitchFamily="34" charset="0"/>
              </a:rPr>
              <a:t>Smarp</a:t>
            </a:r>
            <a:r>
              <a:rPr lang="en-US" sz="1400" dirty="0">
                <a:effectLst/>
                <a:latin typeface="Arial" panose="020B0604020202020204" pitchFamily="34" charset="0"/>
                <a:cs typeface="Arial" panose="020B0604020202020204" pitchFamily="34" charset="0"/>
              </a:rPr>
              <a:t>. Retrieved from </a:t>
            </a:r>
            <a:r>
              <a:rPr lang="en-US" sz="1400" dirty="0" err="1">
                <a:effectLst/>
                <a:latin typeface="Arial" panose="020B0604020202020204" pitchFamily="34" charset="0"/>
                <a:cs typeface="Arial" panose="020B0604020202020204" pitchFamily="34" charset="0"/>
              </a:rPr>
              <a:t>Smarp</a:t>
            </a:r>
            <a:r>
              <a:rPr lang="en-US" sz="1400" dirty="0">
                <a:effectLst/>
                <a:latin typeface="Arial" panose="020B0604020202020204" pitchFamily="34" charset="0"/>
                <a:cs typeface="Arial" panose="020B0604020202020204" pitchFamily="34" charset="0"/>
              </a:rPr>
              <a:t> Blog: https://blog.smarp.com/top-communication-channels-to-consider-for-your-business </a:t>
            </a:r>
            <a:r>
              <a:rPr lang="en-US" sz="1400" dirty="0">
                <a:latin typeface="Arial" panose="020B0604020202020204" pitchFamily="34" charset="0"/>
                <a:cs typeface="Arial" panose="020B0604020202020204" pitchFamily="34" charset="0"/>
              </a:rPr>
              <a:t>[</a:t>
            </a:r>
            <a:r>
              <a:rPr lang="en-US" sz="1400" dirty="0">
                <a:effectLst/>
                <a:latin typeface="Arial" panose="020B0604020202020204" pitchFamily="34" charset="0"/>
                <a:cs typeface="Arial" panose="020B0604020202020204" pitchFamily="34" charset="0"/>
              </a:rPr>
              <a:t>Accessed: 13 March 2022].</a:t>
            </a: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pPr>
            <a:r>
              <a:rPr lang="en-US" sz="1400" b="0" i="0" dirty="0" err="1">
                <a:effectLst/>
                <a:latin typeface="Arial" panose="020B0604020202020204" pitchFamily="34" charset="0"/>
                <a:cs typeface="Arial" panose="020B0604020202020204" pitchFamily="34" charset="0"/>
              </a:rPr>
              <a:t>Mohorek</a:t>
            </a:r>
            <a:r>
              <a:rPr lang="en-US" sz="1400" b="0" i="0" dirty="0">
                <a:effectLst/>
                <a:latin typeface="Arial" panose="020B0604020202020204" pitchFamily="34" charset="0"/>
                <a:cs typeface="Arial" panose="020B0604020202020204" pitchFamily="34" charset="0"/>
              </a:rPr>
              <a:t>, M. and Webb, T.P. (2015) ‘Establishing a Conceptual Framework for Handoffs Using Communication Theory’, </a:t>
            </a:r>
            <a:r>
              <a:rPr lang="en-US" sz="1400" b="0" i="1" dirty="0">
                <a:effectLst/>
                <a:latin typeface="Arial" panose="020B0604020202020204" pitchFamily="34" charset="0"/>
                <a:cs typeface="Arial" panose="020B0604020202020204" pitchFamily="34" charset="0"/>
              </a:rPr>
              <a:t>Journal of surgical education</a:t>
            </a:r>
            <a:r>
              <a:rPr lang="en-US" sz="1400" b="0" i="0" dirty="0">
                <a:effectLst/>
                <a:latin typeface="Arial" panose="020B0604020202020204" pitchFamily="34" charset="0"/>
                <a:cs typeface="Arial" panose="020B0604020202020204" pitchFamily="34" charset="0"/>
              </a:rPr>
              <a:t>, 72(3), pp. 402–409.</a:t>
            </a:r>
          </a:p>
          <a:p>
            <a:pPr>
              <a:lnSpc>
                <a:spcPct val="95000"/>
              </a:lnSpc>
            </a:pPr>
            <a:endParaRPr lang="en-US" sz="1400" b="0" i="0" dirty="0">
              <a:effectLst/>
              <a:latin typeface="Arial" panose="020B0604020202020204" pitchFamily="34" charset="0"/>
              <a:cs typeface="Arial" panose="020B0604020202020204" pitchFamily="34" charset="0"/>
            </a:endParaRPr>
          </a:p>
          <a:p>
            <a:pPr>
              <a:lnSpc>
                <a:spcPct val="95000"/>
              </a:lnSpc>
            </a:pPr>
            <a:r>
              <a:rPr lang="en-US" sz="1400" b="0" i="0" dirty="0" err="1">
                <a:effectLst/>
                <a:latin typeface="Arial" panose="020B0604020202020204" pitchFamily="34" charset="0"/>
                <a:cs typeface="Arial" panose="020B0604020202020204" pitchFamily="34" charset="0"/>
              </a:rPr>
              <a:t>Mowlana</a:t>
            </a:r>
            <a:r>
              <a:rPr lang="en-US" sz="1400" b="0" i="0" dirty="0">
                <a:effectLst/>
                <a:latin typeface="Arial" panose="020B0604020202020204" pitchFamily="34" charset="0"/>
                <a:cs typeface="Arial" panose="020B0604020202020204" pitchFamily="34" charset="0"/>
              </a:rPr>
              <a:t>, H. (1996) </a:t>
            </a:r>
            <a:r>
              <a:rPr lang="en-US" sz="1400" b="0" i="1" dirty="0">
                <a:effectLst/>
                <a:latin typeface="Arial" panose="020B0604020202020204" pitchFamily="34" charset="0"/>
                <a:cs typeface="Arial" panose="020B0604020202020204" pitchFamily="34" charset="0"/>
              </a:rPr>
              <a:t>Global communication in transition</a:t>
            </a:r>
            <a:r>
              <a:rPr lang="en-US" sz="1400" b="0" i="0" dirty="0">
                <a:effectLst/>
                <a:latin typeface="Arial" panose="020B0604020202020204" pitchFamily="34" charset="0"/>
                <a:cs typeface="Arial" panose="020B0604020202020204" pitchFamily="34" charset="0"/>
              </a:rPr>
              <a:t>. Thousand Oaks, Calif: SAGE.</a:t>
            </a: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pPr>
            <a:r>
              <a:rPr lang="en-US" sz="1400" dirty="0" err="1">
                <a:effectLst/>
                <a:latin typeface="Arial" panose="020B0604020202020204" pitchFamily="34" charset="0"/>
                <a:cs typeface="Arial" panose="020B0604020202020204" pitchFamily="34" charset="0"/>
              </a:rPr>
              <a:t>Norouzinia</a:t>
            </a:r>
            <a:r>
              <a:rPr lang="en-US" sz="1400" dirty="0">
                <a:effectLst/>
                <a:latin typeface="Arial" panose="020B0604020202020204" pitchFamily="34" charset="0"/>
                <a:cs typeface="Arial" panose="020B0604020202020204" pitchFamily="34" charset="0"/>
              </a:rPr>
              <a:t>, R., </a:t>
            </a:r>
            <a:r>
              <a:rPr lang="en-US" sz="1400" dirty="0" err="1">
                <a:effectLst/>
                <a:latin typeface="Arial" panose="020B0604020202020204" pitchFamily="34" charset="0"/>
                <a:cs typeface="Arial" panose="020B0604020202020204" pitchFamily="34" charset="0"/>
              </a:rPr>
              <a:t>Aghabarari</a:t>
            </a:r>
            <a:r>
              <a:rPr lang="en-US" sz="1400" dirty="0">
                <a:effectLst/>
                <a:latin typeface="Arial" panose="020B0604020202020204" pitchFamily="34" charset="0"/>
                <a:cs typeface="Arial" panose="020B0604020202020204" pitchFamily="34" charset="0"/>
              </a:rPr>
              <a:t>, M., Shiri, M., Karimi, M., &amp; </a:t>
            </a:r>
            <a:r>
              <a:rPr lang="en-US" sz="1400" dirty="0" err="1">
                <a:effectLst/>
                <a:latin typeface="Arial" panose="020B0604020202020204" pitchFamily="34" charset="0"/>
                <a:cs typeface="Arial" panose="020B0604020202020204" pitchFamily="34" charset="0"/>
              </a:rPr>
              <a:t>Samami</a:t>
            </a:r>
            <a:r>
              <a:rPr lang="en-US" sz="1400" dirty="0">
                <a:effectLst/>
                <a:latin typeface="Arial" panose="020B0604020202020204" pitchFamily="34" charset="0"/>
                <a:cs typeface="Arial" panose="020B0604020202020204" pitchFamily="34" charset="0"/>
              </a:rPr>
              <a:t>, E. (2015). PMC US National Library of Medicine National Institutes of Health. Retrieved from NCBI: https://www.ncbi.nlm.nih.gov/pmc/articles/PMC4954910/ </a:t>
            </a:r>
            <a:r>
              <a:rPr lang="en-US" sz="1400" dirty="0">
                <a:latin typeface="Arial" panose="020B0604020202020204" pitchFamily="34" charset="0"/>
                <a:cs typeface="Arial" panose="020B0604020202020204" pitchFamily="34" charset="0"/>
              </a:rPr>
              <a:t>[</a:t>
            </a:r>
            <a:r>
              <a:rPr lang="en-US" sz="1400" dirty="0">
                <a:effectLst/>
                <a:latin typeface="Arial" panose="020B0604020202020204" pitchFamily="34" charset="0"/>
                <a:cs typeface="Arial" panose="020B0604020202020204" pitchFamily="34" charset="0"/>
              </a:rPr>
              <a:t>Accessed: 14 March 2022].</a:t>
            </a: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pPr>
            <a:r>
              <a:rPr lang="en-US" sz="1400" dirty="0" err="1">
                <a:effectLst/>
                <a:latin typeface="Arial" panose="020B0604020202020204" pitchFamily="34" charset="0"/>
                <a:cs typeface="Arial" panose="020B0604020202020204" pitchFamily="34" charset="0"/>
              </a:rPr>
              <a:t>Renette</a:t>
            </a:r>
            <a:r>
              <a:rPr lang="en-US" sz="1400" dirty="0">
                <a:effectLst/>
                <a:latin typeface="Arial" panose="020B0604020202020204" pitchFamily="34" charset="0"/>
                <a:cs typeface="Arial" panose="020B0604020202020204" pitchFamily="34" charset="0"/>
              </a:rPr>
              <a:t> Martinez (2020). Teaching learning English</a:t>
            </a:r>
            <a:r>
              <a:rPr lang="en-US" sz="1400" i="1" dirty="0">
                <a:effectLst/>
                <a:latin typeface="Arial" panose="020B0604020202020204" pitchFamily="34" charset="0"/>
                <a:cs typeface="Arial" panose="020B0604020202020204" pitchFamily="34" charset="0"/>
              </a:rPr>
              <a:t>. </a:t>
            </a:r>
            <a:r>
              <a:rPr lang="en-US" sz="1400" dirty="0">
                <a:effectLst/>
                <a:latin typeface="Arial" panose="020B0604020202020204" pitchFamily="34" charset="0"/>
                <a:cs typeface="Arial" panose="020B0604020202020204" pitchFamily="34" charset="0"/>
              </a:rPr>
              <a:t>Available at: https://www.youtube.com/watch?v=EHcrFM1A4MU </a:t>
            </a:r>
            <a:r>
              <a:rPr lang="en-US" sz="1400" dirty="0">
                <a:latin typeface="Arial" panose="020B0604020202020204" pitchFamily="34" charset="0"/>
                <a:cs typeface="Arial" panose="020B0604020202020204" pitchFamily="34" charset="0"/>
              </a:rPr>
              <a:t>[</a:t>
            </a:r>
            <a:r>
              <a:rPr lang="en-US" sz="1400" dirty="0">
                <a:effectLst/>
                <a:latin typeface="Arial" panose="020B0604020202020204" pitchFamily="34" charset="0"/>
                <a:cs typeface="Arial" panose="020B0604020202020204" pitchFamily="34" charset="0"/>
              </a:rPr>
              <a:t>Accessed: 12 March 2022].</a:t>
            </a:r>
          </a:p>
          <a:p>
            <a:pPr>
              <a:lnSpc>
                <a:spcPct val="95000"/>
              </a:lnSpc>
            </a:pPr>
            <a:endParaRPr lang="en-US" sz="1400" dirty="0">
              <a:latin typeface="Arial" panose="020B0604020202020204" pitchFamily="34" charset="0"/>
              <a:cs typeface="Arial" panose="020B0604020202020204" pitchFamily="34" charset="0"/>
            </a:endParaRPr>
          </a:p>
          <a:p>
            <a:pPr>
              <a:lnSpc>
                <a:spcPct val="95000"/>
              </a:lnSpc>
            </a:pPr>
            <a:r>
              <a:rPr lang="en-GB" sz="1400" dirty="0">
                <a:latin typeface="Arial" panose="020B0604020202020204" pitchFamily="34" charset="0"/>
                <a:cs typeface="Arial" panose="020B0604020202020204" pitchFamily="34" charset="0"/>
              </a:rPr>
              <a:t>Robbins, SP, &amp; Coulter, MA 2017, Management, Global Edition, Pearson Education Limited, Harlow, United Kingdom. Available from: ProQuest </a:t>
            </a:r>
            <a:r>
              <a:rPr lang="en-GB" sz="1400" dirty="0" err="1">
                <a:latin typeface="Arial" panose="020B0604020202020204" pitchFamily="34" charset="0"/>
                <a:cs typeface="Arial" panose="020B0604020202020204" pitchFamily="34" charset="0"/>
              </a:rPr>
              <a:t>Ebook</a:t>
            </a:r>
            <a:r>
              <a:rPr lang="en-GB" sz="1400" dirty="0">
                <a:latin typeface="Arial" panose="020B0604020202020204" pitchFamily="34" charset="0"/>
                <a:cs typeface="Arial" panose="020B0604020202020204" pitchFamily="34" charset="0"/>
              </a:rPr>
              <a:t> Central. [13 March 2022].</a:t>
            </a:r>
            <a:endParaRPr lang="es-ES" sz="1400" dirty="0">
              <a:latin typeface="Arial" panose="020B0604020202020204" pitchFamily="34" charset="0"/>
              <a:cs typeface="Arial" panose="020B0604020202020204" pitchFamily="34" charset="0"/>
            </a:endParaRPr>
          </a:p>
          <a:p>
            <a:pPr>
              <a:lnSpc>
                <a:spcPct val="95000"/>
              </a:lnSpc>
            </a:pPr>
            <a:endParaRPr lang="en-US" sz="1400" dirty="0">
              <a:effectLst/>
              <a:latin typeface="Arial" panose="020B0604020202020204" pitchFamily="34" charset="0"/>
              <a:cs typeface="Arial" panose="020B0604020202020204" pitchFamily="34" charset="0"/>
            </a:endParaRPr>
          </a:p>
          <a:p>
            <a:pPr>
              <a:lnSpc>
                <a:spcPct val="95000"/>
              </a:lnSpc>
              <a:spcAft>
                <a:spcPts val="800"/>
              </a:spcAft>
            </a:pPr>
            <a:r>
              <a:rPr lang="en-US" sz="1400" dirty="0">
                <a:effectLst/>
                <a:latin typeface="Arial" panose="020B0604020202020204" pitchFamily="34" charset="0"/>
                <a:cs typeface="Arial" panose="020B0604020202020204" pitchFamily="34" charset="0"/>
              </a:rPr>
              <a:t> </a:t>
            </a:r>
            <a:endParaRPr lang="en-GB" sz="1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8935CEB6-8472-47E1-A8C1-1BBFCD00A33D}"/>
              </a:ext>
            </a:extLst>
          </p:cNvPr>
          <p:cNvSpPr txBox="1"/>
          <p:nvPr/>
        </p:nvSpPr>
        <p:spPr>
          <a:xfrm>
            <a:off x="2836888" y="205078"/>
            <a:ext cx="6093500" cy="461665"/>
          </a:xfrm>
          <a:prstGeom prst="rect">
            <a:avLst/>
          </a:prstGeom>
          <a:noFill/>
        </p:spPr>
        <p:txBody>
          <a:bodyPr wrap="square">
            <a:spAutoFit/>
          </a:bodyPr>
          <a:lstStyle/>
          <a:p>
            <a:pPr algn="ctr"/>
            <a:r>
              <a:rPr lang="en-US" sz="2400" b="1" dirty="0"/>
              <a:t>REFERENCES</a:t>
            </a:r>
            <a:endParaRPr lang="en-GB" sz="2400" dirty="0"/>
          </a:p>
        </p:txBody>
      </p:sp>
    </p:spTree>
    <p:extLst>
      <p:ext uri="{BB962C8B-B14F-4D97-AF65-F5344CB8AC3E}">
        <p14:creationId xmlns:p14="http://schemas.microsoft.com/office/powerpoint/2010/main" val="26679293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75AF5A1-4884-4FBA-B1BB-80A2939EA2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524"/>
            <a:ext cx="12192000" cy="6867524"/>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0" name="Rectangle 9">
            <a:extLst>
              <a:ext uri="{FF2B5EF4-FFF2-40B4-BE49-F238E27FC236}">
                <a16:creationId xmlns:a16="http://schemas.microsoft.com/office/drawing/2014/main" id="{5A8C16DA-E452-4500-B803-5D451BB091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1999" y="757238"/>
            <a:ext cx="10668000" cy="5334000"/>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descr="'The End' typed on a typewriter">
            <a:extLst>
              <a:ext uri="{FF2B5EF4-FFF2-40B4-BE49-F238E27FC236}">
                <a16:creationId xmlns:a16="http://schemas.microsoft.com/office/drawing/2014/main" id="{D0426DF4-5F02-471A-AE5F-E2D39969F674}"/>
              </a:ext>
            </a:extLst>
          </p:cNvPr>
          <p:cNvPicPr>
            <a:picLocks noChangeAspect="1"/>
          </p:cNvPicPr>
          <p:nvPr/>
        </p:nvPicPr>
        <p:blipFill rotWithShape="1">
          <a:blip r:embed="rId2">
            <a:extLst>
              <a:ext uri="{28A0092B-C50C-407E-A947-70E740481C1C}">
                <a14:useLocalDpi xmlns:a14="http://schemas.microsoft.com/office/drawing/2010/main" val="0"/>
              </a:ext>
            </a:extLst>
          </a:blip>
          <a:srcRect t="24042" b="581"/>
          <a:stretch/>
        </p:blipFill>
        <p:spPr>
          <a:xfrm>
            <a:off x="761999" y="743803"/>
            <a:ext cx="10668000" cy="534743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1924307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Best Outro | Endscreen | Free Thanks for watching | No-Copyright | Like | Share | Subscribe ✔✔✔ #47">
            <a:hlinkClick r:id="" action="ppaction://media"/>
            <a:extLst>
              <a:ext uri="{FF2B5EF4-FFF2-40B4-BE49-F238E27FC236}">
                <a16:creationId xmlns:a16="http://schemas.microsoft.com/office/drawing/2014/main" id="{BCE847A6-F7D5-4A9C-BF1F-E9D021F543A6}"/>
              </a:ext>
            </a:extLst>
          </p:cNvPr>
          <p:cNvPicPr>
            <a:picLocks noRot="1" noChangeAspect="1"/>
          </p:cNvPicPr>
          <p:nvPr>
            <a:videoFile r:link="rId1"/>
          </p:nvPr>
        </p:nvPicPr>
        <p:blipFill>
          <a:blip r:embed="rId3"/>
          <a:stretch>
            <a:fillRect/>
          </a:stretch>
        </p:blipFill>
        <p:spPr>
          <a:xfrm>
            <a:off x="734518" y="488367"/>
            <a:ext cx="10690485" cy="5881266"/>
          </a:xfrm>
          <a:prstGeom prst="rect">
            <a:avLst/>
          </a:prstGeom>
          <a:ln>
            <a:noFill/>
          </a:ln>
          <a:effectLst>
            <a:softEdge rad="112500"/>
          </a:effectLst>
        </p:spPr>
      </p:pic>
    </p:spTree>
    <p:extLst>
      <p:ext uri="{BB962C8B-B14F-4D97-AF65-F5344CB8AC3E}">
        <p14:creationId xmlns:p14="http://schemas.microsoft.com/office/powerpoint/2010/main" val="156939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C858069-F706-4777-AEAC-8CB4F613C5C6}"/>
              </a:ext>
            </a:extLst>
          </p:cNvPr>
          <p:cNvGraphicFramePr>
            <a:graphicFrameLocks noGrp="1"/>
          </p:cNvGraphicFramePr>
          <p:nvPr>
            <p:extLst>
              <p:ext uri="{D42A27DB-BD31-4B8C-83A1-F6EECF244321}">
                <p14:modId xmlns:p14="http://schemas.microsoft.com/office/powerpoint/2010/main" val="2953811349"/>
              </p:ext>
            </p:extLst>
          </p:nvPr>
        </p:nvGraphicFramePr>
        <p:xfrm>
          <a:off x="753151" y="717638"/>
          <a:ext cx="10684344" cy="5422724"/>
        </p:xfrm>
        <a:graphic>
          <a:graphicData uri="http://schemas.openxmlformats.org/drawingml/2006/table">
            <a:tbl>
              <a:tblPr firstRow="1" bandRow="1">
                <a:tableStyleId>{5C22544A-7EE6-4342-B048-85BDC9FD1C3A}</a:tableStyleId>
              </a:tblPr>
              <a:tblGrid>
                <a:gridCol w="3739701">
                  <a:extLst>
                    <a:ext uri="{9D8B030D-6E8A-4147-A177-3AD203B41FA5}">
                      <a16:colId xmlns:a16="http://schemas.microsoft.com/office/drawing/2014/main" val="521078268"/>
                    </a:ext>
                  </a:extLst>
                </a:gridCol>
                <a:gridCol w="6944643">
                  <a:extLst>
                    <a:ext uri="{9D8B030D-6E8A-4147-A177-3AD203B41FA5}">
                      <a16:colId xmlns:a16="http://schemas.microsoft.com/office/drawing/2014/main" val="2098049471"/>
                    </a:ext>
                  </a:extLst>
                </a:gridCol>
              </a:tblGrid>
              <a:tr h="882562">
                <a:tc>
                  <a:txBody>
                    <a:bodyPr/>
                    <a:lstStyle/>
                    <a:p>
                      <a:pPr algn="ctr"/>
                      <a:r>
                        <a:rPr lang="en-GB" sz="2400" dirty="0"/>
                        <a:t>Teamwork Evaluation </a:t>
                      </a:r>
                    </a:p>
                  </a:txBody>
                  <a:tcPr/>
                </a:tc>
                <a:tc>
                  <a:txBody>
                    <a:bodyPr/>
                    <a:lstStyle/>
                    <a:p>
                      <a:pPr algn="ctr"/>
                      <a:r>
                        <a:rPr lang="en-GB" sz="2400" dirty="0"/>
                        <a:t>Team responses. </a:t>
                      </a:r>
                    </a:p>
                  </a:txBody>
                  <a:tcPr/>
                </a:tc>
                <a:extLst>
                  <a:ext uri="{0D108BD9-81ED-4DB2-BD59-A6C34878D82A}">
                    <a16:rowId xmlns:a16="http://schemas.microsoft.com/office/drawing/2014/main" val="1780142360"/>
                  </a:ext>
                </a:extLst>
              </a:tr>
              <a:tr h="882562">
                <a:tc>
                  <a:txBody>
                    <a:bodyPr/>
                    <a:lstStyle/>
                    <a:p>
                      <a:r>
                        <a:rPr lang="en-GB" dirty="0"/>
                        <a:t>Who was in your team?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Magdalena </a:t>
                      </a:r>
                      <a:r>
                        <a:rPr lang="en-US" dirty="0" err="1"/>
                        <a:t>Siemiatkowska</a:t>
                      </a:r>
                      <a:r>
                        <a:rPr lang="en-US" dirty="0"/>
                        <a:t> (2110059)</a:t>
                      </a:r>
                    </a:p>
                    <a:p>
                      <a:r>
                        <a:rPr lang="en-US" dirty="0" err="1"/>
                        <a:t>Andreea</a:t>
                      </a:r>
                      <a:r>
                        <a:rPr lang="en-US" dirty="0"/>
                        <a:t> </a:t>
                      </a:r>
                      <a:r>
                        <a:rPr lang="en-US" dirty="0" err="1"/>
                        <a:t>Patrut</a:t>
                      </a:r>
                      <a:r>
                        <a:rPr lang="en-US" dirty="0"/>
                        <a:t> (2109716),</a:t>
                      </a:r>
                    </a:p>
                    <a:p>
                      <a:r>
                        <a:rPr lang="en-US" dirty="0"/>
                        <a:t>Mohammed Miah (2109907).</a:t>
                      </a:r>
                    </a:p>
                  </a:txBody>
                  <a:tcPr/>
                </a:tc>
                <a:extLst>
                  <a:ext uri="{0D108BD9-81ED-4DB2-BD59-A6C34878D82A}">
                    <a16:rowId xmlns:a16="http://schemas.microsoft.com/office/drawing/2014/main" val="3750388246"/>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key strengths of your team? </a:t>
                      </a:r>
                    </a:p>
                    <a:p>
                      <a:endParaRPr lang="en-GB" dirty="0"/>
                    </a:p>
                  </a:txBody>
                  <a:tcPr/>
                </a:tc>
                <a:tc>
                  <a:txBody>
                    <a:bodyPr/>
                    <a:lstStyle/>
                    <a:p>
                      <a:r>
                        <a:rPr lang="en-US" dirty="0"/>
                        <a:t>We all had good communication, we made sure, that  everyone had a opportunity to have a say,  in the presentation</a:t>
                      </a:r>
                    </a:p>
                  </a:txBody>
                  <a:tcPr/>
                </a:tc>
                <a:extLst>
                  <a:ext uri="{0D108BD9-81ED-4DB2-BD59-A6C34878D82A}">
                    <a16:rowId xmlns:a16="http://schemas.microsoft.com/office/drawing/2014/main" val="381562270"/>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challenges that you overcame as a team?</a:t>
                      </a:r>
                    </a:p>
                    <a:p>
                      <a:endParaRPr lang="en-GB" dirty="0"/>
                    </a:p>
                  </a:txBody>
                  <a:tcPr/>
                </a:tc>
                <a:tc>
                  <a:txBody>
                    <a:bodyPr/>
                    <a:lstStyle/>
                    <a:p>
                      <a:r>
                        <a:rPr lang="en-GB" dirty="0"/>
                        <a:t>To make sure every one had a part in the presentation, we had difficulties with everyone timing,   not everyone could, join on time, </a:t>
                      </a:r>
                    </a:p>
                  </a:txBody>
                  <a:tcPr/>
                </a:tc>
                <a:extLst>
                  <a:ext uri="{0D108BD9-81ED-4DB2-BD59-A6C34878D82A}">
                    <a16:rowId xmlns:a16="http://schemas.microsoft.com/office/drawing/2014/main" val="2661327798"/>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do differently if you worked as a team again?</a:t>
                      </a:r>
                    </a:p>
                    <a:p>
                      <a:endParaRPr lang="en-GB" dirty="0"/>
                    </a:p>
                  </a:txBody>
                  <a:tcPr/>
                </a:tc>
                <a:tc>
                  <a:txBody>
                    <a:bodyPr/>
                    <a:lstStyle/>
                    <a:p>
                      <a:r>
                        <a:rPr lang="en-GB" dirty="0"/>
                        <a:t>I would prepare in advance to make sure we all have enough time to plan and change if we need to change anything. </a:t>
                      </a:r>
                    </a:p>
                  </a:txBody>
                  <a:tcPr/>
                </a:tc>
                <a:extLst>
                  <a:ext uri="{0D108BD9-81ED-4DB2-BD59-A6C34878D82A}">
                    <a16:rowId xmlns:a16="http://schemas.microsoft.com/office/drawing/2014/main" val="1337797917"/>
                  </a:ext>
                </a:extLst>
              </a:tr>
              <a:tr h="882562">
                <a:tc>
                  <a:txBody>
                    <a:bodyPr/>
                    <a:lstStyle/>
                    <a:p>
                      <a:r>
                        <a:rPr lang="en-GB" dirty="0"/>
                        <a:t>How would you rate your team working? Out of 10? </a:t>
                      </a:r>
                    </a:p>
                  </a:txBody>
                  <a:tcPr/>
                </a:tc>
                <a:tc>
                  <a:txBody>
                    <a:bodyPr/>
                    <a:lstStyle/>
                    <a:p>
                      <a:r>
                        <a:rPr lang="en-GB" dirty="0"/>
                        <a:t> I would rate it at 8 and will try and improve for </a:t>
                      </a:r>
                      <a:r>
                        <a:rPr lang="en-GB"/>
                        <a:t>the future.</a:t>
                      </a:r>
                      <a:endParaRPr lang="en-GB" dirty="0"/>
                    </a:p>
                  </a:txBody>
                  <a:tcPr/>
                </a:tc>
                <a:extLst>
                  <a:ext uri="{0D108BD9-81ED-4DB2-BD59-A6C34878D82A}">
                    <a16:rowId xmlns:a16="http://schemas.microsoft.com/office/drawing/2014/main" val="1689672410"/>
                  </a:ext>
                </a:extLst>
              </a:tr>
            </a:tbl>
          </a:graphicData>
        </a:graphic>
      </p:graphicFrame>
    </p:spTree>
    <p:extLst>
      <p:ext uri="{BB962C8B-B14F-4D97-AF65-F5344CB8AC3E}">
        <p14:creationId xmlns:p14="http://schemas.microsoft.com/office/powerpoint/2010/main" val="2366308312"/>
      </p:ext>
    </p:extLst>
  </p:cSld>
  <p:clrMapOvr>
    <a:masterClrMapping/>
  </p:clrMapOvr>
</p:sld>
</file>

<file path=ppt/theme/theme1.xml><?xml version="1.0" encoding="utf-8"?>
<a:theme xmlns:a="http://schemas.openxmlformats.org/drawingml/2006/main" name="PrismaticVTI">
  <a:themeElements>
    <a:clrScheme name="Prismatic">
      <a:dk1>
        <a:sysClr val="windowText" lastClr="000000"/>
      </a:dk1>
      <a:lt1>
        <a:sysClr val="window" lastClr="FFFFFF"/>
      </a:lt1>
      <a:dk2>
        <a:srgbClr val="131523"/>
      </a:dk2>
      <a:lt2>
        <a:srgbClr val="E7E6E6"/>
      </a:lt2>
      <a:accent1>
        <a:srgbClr val="42B3BD"/>
      </a:accent1>
      <a:accent2>
        <a:srgbClr val="51B851"/>
      </a:accent2>
      <a:accent3>
        <a:srgbClr val="B5A603"/>
      </a:accent3>
      <a:accent4>
        <a:srgbClr val="F58505"/>
      </a:accent4>
      <a:accent5>
        <a:srgbClr val="FA2481"/>
      </a:accent5>
      <a:accent6>
        <a:srgbClr val="9CA2AB"/>
      </a:accent6>
      <a:hlink>
        <a:srgbClr val="FA2481"/>
      </a:hlink>
      <a:folHlink>
        <a:srgbClr val="57618E"/>
      </a:folHlink>
    </a:clrScheme>
    <a:fontScheme name="Custom 166">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ismaticVTI" id="{DA44D624-A564-4DE8-8446-0CD5C485C979}" vid="{8B2B1550-B69C-4156-BAEC-B2E559F94BD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D7AA9211839BE4A98E84508561A1038" ma:contentTypeVersion="2" ma:contentTypeDescription="Create a new document." ma:contentTypeScope="" ma:versionID="ca56e996208f9a99b8e5939a119b7b54">
  <xsd:schema xmlns:xsd="http://www.w3.org/2001/XMLSchema" xmlns:xs="http://www.w3.org/2001/XMLSchema" xmlns:p="http://schemas.microsoft.com/office/2006/metadata/properties" xmlns:ns2="b622e6b6-be37-4c19-996c-e7128692fbab" targetNamespace="http://schemas.microsoft.com/office/2006/metadata/properties" ma:root="true" ma:fieldsID="0cd687faed8df5665ba4327138a5c687" ns2:_="">
    <xsd:import namespace="b622e6b6-be37-4c19-996c-e7128692fbab"/>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622e6b6-be37-4c19-996c-e7128692fb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87457B-A851-4441-BDDD-5FF1D392DA24}">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EBB88A6B-770B-42D2-9A2F-6D7CFD1890CC}">
  <ds:schemaRefs>
    <ds:schemaRef ds:uri="http://schemas.microsoft.com/sharepoint/v3/contenttype/forms"/>
  </ds:schemaRefs>
</ds:datastoreItem>
</file>

<file path=customXml/itemProps3.xml><?xml version="1.0" encoding="utf-8"?>
<ds:datastoreItem xmlns:ds="http://schemas.openxmlformats.org/officeDocument/2006/customXml" ds:itemID="{63749EB8-B020-472C-A6AB-48F48DB326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622e6b6-be37-4c19-996c-e7128692fb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2231</TotalTime>
  <Words>1203</Words>
  <Application>Microsoft Macintosh PowerPoint</Application>
  <PresentationFormat>Widescreen</PresentationFormat>
  <Paragraphs>179</Paragraphs>
  <Slides>27</Slides>
  <Notes>1</Notes>
  <HiddenSlides>0</HiddenSlides>
  <MMClips>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Aharoni</vt:lpstr>
      <vt:lpstr>Arial</vt:lpstr>
      <vt:lpstr>Avenir Next LT Pro</vt:lpstr>
      <vt:lpstr>Calibri</vt:lpstr>
      <vt:lpstr>Wingdings</vt:lpstr>
      <vt:lpstr>PrismaticVTI</vt:lpstr>
      <vt:lpstr>Achieving Effective Teamwork in the Children's Hospital</vt:lpstr>
      <vt:lpstr>PowerPoint Presentation</vt:lpstr>
      <vt:lpstr>Definition of Communication</vt:lpstr>
      <vt:lpstr>PowerPoint Presentation</vt:lpstr>
      <vt:lpstr>PowerPoint Presentation</vt:lpstr>
      <vt:lpstr>FUNCTIONS OF COMMUNICATION AT CHILDREN’S HOSPITAL</vt:lpstr>
      <vt:lpstr>PowerPoint Presentation</vt:lpstr>
      <vt:lpstr>PowerPoint Presentation</vt:lpstr>
      <vt:lpstr>PowerPoint Presentation</vt:lpstr>
      <vt:lpstr>PowerPoint Presentation</vt:lpstr>
      <vt:lpstr>PowerPoint Presentation</vt:lpstr>
      <vt:lpstr>Shannon and Weaver- Communication Model</vt:lpstr>
      <vt:lpstr>PowerPoint Presentation</vt:lpstr>
      <vt:lpstr>PowerPoint Presentation</vt:lpstr>
      <vt:lpstr>BERLO’S - COMMUNICATION MODEL</vt:lpstr>
      <vt:lpstr>      SCHRAMM’S INTERACTIVE MODEL</vt:lpstr>
      <vt:lpstr>SCHRAMM’S INTERACTIVE MODEL</vt:lpstr>
      <vt:lpstr>PowerPoint Presentation</vt:lpstr>
      <vt:lpstr>BARRIERS IN COMMUNICATION</vt:lpstr>
      <vt:lpstr>PowerPoint Presentation</vt:lpstr>
      <vt:lpstr>COMMUNICATION BARRIERS</vt:lpstr>
      <vt:lpstr>How communication affects both patients and healthcare workers.</vt:lpstr>
      <vt:lpstr>CONCLUSIONS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Ibrahim Alamin</cp:lastModifiedBy>
  <cp:revision>262</cp:revision>
  <dcterms:created xsi:type="dcterms:W3CDTF">2022-03-06T09:59:31Z</dcterms:created>
  <dcterms:modified xsi:type="dcterms:W3CDTF">2022-03-25T10:15:43Z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0x010100FD7AA9211839BE4A98E84508561A1038</vt:lpwstr>
  </property>
</Properties>
</file>