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6"/>
  </p:notesMasterIdLst>
  <p:sldIdLst>
    <p:sldId id="256" r:id="rId2"/>
    <p:sldId id="258" r:id="rId3"/>
    <p:sldId id="257" r:id="rId4"/>
    <p:sldId id="264" r:id="rId5"/>
    <p:sldId id="259" r:id="rId6"/>
    <p:sldId id="260" r:id="rId7"/>
    <p:sldId id="261" r:id="rId8"/>
    <p:sldId id="262" r:id="rId9"/>
    <p:sldId id="265" r:id="rId10"/>
    <p:sldId id="269" r:id="rId11"/>
    <p:sldId id="263" r:id="rId12"/>
    <p:sldId id="266" r:id="rId13"/>
    <p:sldId id="267" r:id="rId14"/>
    <p:sldId id="268" r:id="rId15"/>
  </p:sldIdLst>
  <p:sldSz cx="19010313" cy="10693400"/>
  <p:notesSz cx="7556500" cy="106934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60" userDrawn="1">
          <p15:clr>
            <a:srgbClr val="A4A3A4"/>
          </p15:clr>
        </p15:guide>
        <p15:guide id="2" pos="61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A100"/>
    <a:srgbClr val="FFBF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5065" autoAdjust="0"/>
  </p:normalViewPr>
  <p:slideViewPr>
    <p:cSldViewPr snapToGrid="0">
      <p:cViewPr>
        <p:scale>
          <a:sx n="70" d="100"/>
          <a:sy n="70" d="100"/>
        </p:scale>
        <p:origin x="594" y="78"/>
      </p:cViewPr>
      <p:guideLst>
        <p:guide orient="horz" pos="2360"/>
        <p:guide pos="61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9C6409-522F-4D85-BEE7-BC1FD5DB6A20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7592E2C-814C-44C3-B369-A26DCEEA5DF4}">
      <dgm:prSet phldrT="[Text]" custT="1"/>
      <dgm:spPr/>
      <dgm:t>
        <a:bodyPr/>
        <a:lstStyle/>
        <a:p>
          <a:r>
            <a:rPr lang="en-GB" sz="2800" dirty="0"/>
            <a:t>Frequent monitoring</a:t>
          </a:r>
        </a:p>
      </dgm:t>
    </dgm:pt>
    <dgm:pt modelId="{D3E1CFA3-0152-4108-8BCD-AA0D5D0C42F4}" type="parTrans" cxnId="{92EC0202-F0A7-41FF-8CEB-566041DF75C2}">
      <dgm:prSet/>
      <dgm:spPr/>
      <dgm:t>
        <a:bodyPr/>
        <a:lstStyle/>
        <a:p>
          <a:endParaRPr lang="en-GB"/>
        </a:p>
      </dgm:t>
    </dgm:pt>
    <dgm:pt modelId="{ED0777E8-B147-4AA3-B0E6-F12A938E1F1F}" type="sibTrans" cxnId="{92EC0202-F0A7-41FF-8CEB-566041DF75C2}">
      <dgm:prSet/>
      <dgm:spPr/>
      <dgm:t>
        <a:bodyPr/>
        <a:lstStyle/>
        <a:p>
          <a:endParaRPr lang="en-GB"/>
        </a:p>
      </dgm:t>
    </dgm:pt>
    <dgm:pt modelId="{8B4E3E51-7131-4DC6-8540-D666274CD9DF}">
      <dgm:prSet phldrT="[Text]" custT="1"/>
      <dgm:spPr/>
      <dgm:t>
        <a:bodyPr/>
        <a:lstStyle/>
        <a:p>
          <a:r>
            <a:rPr lang="en-GB" sz="2400" dirty="0"/>
            <a:t>Self-management</a:t>
          </a:r>
        </a:p>
      </dgm:t>
    </dgm:pt>
    <dgm:pt modelId="{690D61BA-B37F-479A-A634-CFEEC6E5B55E}" type="parTrans" cxnId="{B5EDE35B-5DB0-4CD3-B2C4-CE6423454F34}">
      <dgm:prSet/>
      <dgm:spPr/>
      <dgm:t>
        <a:bodyPr/>
        <a:lstStyle/>
        <a:p>
          <a:endParaRPr lang="en-GB"/>
        </a:p>
      </dgm:t>
    </dgm:pt>
    <dgm:pt modelId="{42295DBC-B4BE-4EFA-B4A8-D9C7DA1DAA13}" type="sibTrans" cxnId="{B5EDE35B-5DB0-4CD3-B2C4-CE6423454F34}">
      <dgm:prSet/>
      <dgm:spPr/>
      <dgm:t>
        <a:bodyPr/>
        <a:lstStyle/>
        <a:p>
          <a:endParaRPr lang="en-GB"/>
        </a:p>
      </dgm:t>
    </dgm:pt>
    <dgm:pt modelId="{F30461E1-BC04-4E13-9ABE-2191AAA78832}">
      <dgm:prSet phldrT="[Text]" custT="1"/>
      <dgm:spPr/>
      <dgm:t>
        <a:bodyPr/>
        <a:lstStyle/>
        <a:p>
          <a:r>
            <a:rPr lang="en-GB" sz="2800" dirty="0"/>
            <a:t>Shared care</a:t>
          </a:r>
        </a:p>
      </dgm:t>
    </dgm:pt>
    <dgm:pt modelId="{448CA80F-034A-425B-8BD3-5D9853E6EEDC}" type="parTrans" cxnId="{2341C99E-B8DD-41BC-985F-D654B7AFDB8A}">
      <dgm:prSet/>
      <dgm:spPr/>
      <dgm:t>
        <a:bodyPr/>
        <a:lstStyle/>
        <a:p>
          <a:endParaRPr lang="en-GB"/>
        </a:p>
      </dgm:t>
    </dgm:pt>
    <dgm:pt modelId="{29138232-822D-469D-B9A7-5DA6FC88F820}" type="sibTrans" cxnId="{2341C99E-B8DD-41BC-985F-D654B7AFDB8A}">
      <dgm:prSet/>
      <dgm:spPr/>
      <dgm:t>
        <a:bodyPr/>
        <a:lstStyle/>
        <a:p>
          <a:endParaRPr lang="en-GB"/>
        </a:p>
      </dgm:t>
    </dgm:pt>
    <dgm:pt modelId="{F4C22973-B9D1-4AAF-86A7-2DD60C205DA7}">
      <dgm:prSet phldrT="[Text]" custT="1"/>
      <dgm:spPr/>
      <dgm:t>
        <a:bodyPr/>
        <a:lstStyle/>
        <a:p>
          <a:r>
            <a:rPr lang="en-GB" sz="2800" dirty="0"/>
            <a:t>Information and education </a:t>
          </a:r>
        </a:p>
      </dgm:t>
    </dgm:pt>
    <dgm:pt modelId="{647D4163-3647-4B23-A20D-008AF8BDBCD0}" type="parTrans" cxnId="{0ED9B970-BFC1-4033-86A4-D65F0770E864}">
      <dgm:prSet/>
      <dgm:spPr/>
      <dgm:t>
        <a:bodyPr/>
        <a:lstStyle/>
        <a:p>
          <a:endParaRPr lang="en-GB"/>
        </a:p>
      </dgm:t>
    </dgm:pt>
    <dgm:pt modelId="{BA1CD95D-051D-470C-8D1A-96808635F438}" type="sibTrans" cxnId="{0ED9B970-BFC1-4033-86A4-D65F0770E864}">
      <dgm:prSet/>
      <dgm:spPr/>
      <dgm:t>
        <a:bodyPr/>
        <a:lstStyle/>
        <a:p>
          <a:endParaRPr lang="en-GB"/>
        </a:p>
      </dgm:t>
    </dgm:pt>
    <dgm:pt modelId="{ADF01E6B-28FA-4322-8582-8626BCB032D2}">
      <dgm:prSet phldrT="[Text]" custT="1"/>
      <dgm:spPr/>
      <dgm:t>
        <a:bodyPr/>
        <a:lstStyle/>
        <a:p>
          <a:r>
            <a:rPr lang="en-GB" sz="2800" dirty="0"/>
            <a:t>Lifestyle changes</a:t>
          </a:r>
        </a:p>
      </dgm:t>
    </dgm:pt>
    <dgm:pt modelId="{546B1AE5-0CF7-415C-8A22-08AA785A991B}" type="parTrans" cxnId="{EDB5AAFE-5FC0-466A-AA58-5E0AF0915C78}">
      <dgm:prSet/>
      <dgm:spPr/>
      <dgm:t>
        <a:bodyPr/>
        <a:lstStyle/>
        <a:p>
          <a:endParaRPr lang="en-GB"/>
        </a:p>
      </dgm:t>
    </dgm:pt>
    <dgm:pt modelId="{A7A1CCE8-2B0E-4635-B425-B5033D02AB2E}" type="sibTrans" cxnId="{EDB5AAFE-5FC0-466A-AA58-5E0AF0915C78}">
      <dgm:prSet/>
      <dgm:spPr/>
      <dgm:t>
        <a:bodyPr/>
        <a:lstStyle/>
        <a:p>
          <a:endParaRPr lang="en-GB"/>
        </a:p>
      </dgm:t>
    </dgm:pt>
    <dgm:pt modelId="{1EB15A76-6A2E-4199-910B-FAFA31436175}" type="pres">
      <dgm:prSet presAssocID="{7F9C6409-522F-4D85-BEE7-BC1FD5DB6A20}" presName="cycle" presStyleCnt="0">
        <dgm:presLayoutVars>
          <dgm:dir/>
          <dgm:resizeHandles val="exact"/>
        </dgm:presLayoutVars>
      </dgm:prSet>
      <dgm:spPr/>
    </dgm:pt>
    <dgm:pt modelId="{76A56D50-2955-48B7-BF59-7AF1318DE5C2}" type="pres">
      <dgm:prSet presAssocID="{A7592E2C-814C-44C3-B369-A26DCEEA5DF4}" presName="node" presStyleLbl="node1" presStyleIdx="0" presStyleCnt="5">
        <dgm:presLayoutVars>
          <dgm:bulletEnabled val="1"/>
        </dgm:presLayoutVars>
      </dgm:prSet>
      <dgm:spPr/>
    </dgm:pt>
    <dgm:pt modelId="{DF4CBF6A-6A81-42E7-97CE-62131043DC0D}" type="pres">
      <dgm:prSet presAssocID="{ED0777E8-B147-4AA3-B0E6-F12A938E1F1F}" presName="sibTrans" presStyleLbl="sibTrans2D1" presStyleIdx="0" presStyleCnt="5"/>
      <dgm:spPr/>
    </dgm:pt>
    <dgm:pt modelId="{3029F2D0-95FC-475D-92F1-725706250AEE}" type="pres">
      <dgm:prSet presAssocID="{ED0777E8-B147-4AA3-B0E6-F12A938E1F1F}" presName="connectorText" presStyleLbl="sibTrans2D1" presStyleIdx="0" presStyleCnt="5"/>
      <dgm:spPr/>
    </dgm:pt>
    <dgm:pt modelId="{866046BF-D20D-40E0-A17E-CF804DF5D101}" type="pres">
      <dgm:prSet presAssocID="{8B4E3E51-7131-4DC6-8540-D666274CD9DF}" presName="node" presStyleLbl="node1" presStyleIdx="1" presStyleCnt="5">
        <dgm:presLayoutVars>
          <dgm:bulletEnabled val="1"/>
        </dgm:presLayoutVars>
      </dgm:prSet>
      <dgm:spPr/>
    </dgm:pt>
    <dgm:pt modelId="{1311D100-FA9A-434C-961A-759D984A660A}" type="pres">
      <dgm:prSet presAssocID="{42295DBC-B4BE-4EFA-B4A8-D9C7DA1DAA13}" presName="sibTrans" presStyleLbl="sibTrans2D1" presStyleIdx="1" presStyleCnt="5"/>
      <dgm:spPr/>
    </dgm:pt>
    <dgm:pt modelId="{278BCD32-5DD3-4A28-88D1-94326EC696A2}" type="pres">
      <dgm:prSet presAssocID="{42295DBC-B4BE-4EFA-B4A8-D9C7DA1DAA13}" presName="connectorText" presStyleLbl="sibTrans2D1" presStyleIdx="1" presStyleCnt="5"/>
      <dgm:spPr/>
    </dgm:pt>
    <dgm:pt modelId="{536A1884-44FD-42A7-99E1-75A2385A383E}" type="pres">
      <dgm:prSet presAssocID="{F30461E1-BC04-4E13-9ABE-2191AAA78832}" presName="node" presStyleLbl="node1" presStyleIdx="2" presStyleCnt="5">
        <dgm:presLayoutVars>
          <dgm:bulletEnabled val="1"/>
        </dgm:presLayoutVars>
      </dgm:prSet>
      <dgm:spPr/>
    </dgm:pt>
    <dgm:pt modelId="{2266EFAB-93AB-4C08-98D5-72D94B860E58}" type="pres">
      <dgm:prSet presAssocID="{29138232-822D-469D-B9A7-5DA6FC88F820}" presName="sibTrans" presStyleLbl="sibTrans2D1" presStyleIdx="2" presStyleCnt="5"/>
      <dgm:spPr/>
    </dgm:pt>
    <dgm:pt modelId="{0F039FCD-52EC-4638-8A46-E9407C1AA2C5}" type="pres">
      <dgm:prSet presAssocID="{29138232-822D-469D-B9A7-5DA6FC88F820}" presName="connectorText" presStyleLbl="sibTrans2D1" presStyleIdx="2" presStyleCnt="5"/>
      <dgm:spPr/>
    </dgm:pt>
    <dgm:pt modelId="{E461C105-782A-4D45-BA84-522645B6D2C7}" type="pres">
      <dgm:prSet presAssocID="{F4C22973-B9D1-4AAF-86A7-2DD60C205DA7}" presName="node" presStyleLbl="node1" presStyleIdx="3" presStyleCnt="5">
        <dgm:presLayoutVars>
          <dgm:bulletEnabled val="1"/>
        </dgm:presLayoutVars>
      </dgm:prSet>
      <dgm:spPr/>
    </dgm:pt>
    <dgm:pt modelId="{14C05CB6-A6B8-4D04-9746-5B2819AD6EDF}" type="pres">
      <dgm:prSet presAssocID="{BA1CD95D-051D-470C-8D1A-96808635F438}" presName="sibTrans" presStyleLbl="sibTrans2D1" presStyleIdx="3" presStyleCnt="5"/>
      <dgm:spPr/>
    </dgm:pt>
    <dgm:pt modelId="{B9E47ED1-564B-424D-B230-B7523C9187B0}" type="pres">
      <dgm:prSet presAssocID="{BA1CD95D-051D-470C-8D1A-96808635F438}" presName="connectorText" presStyleLbl="sibTrans2D1" presStyleIdx="3" presStyleCnt="5"/>
      <dgm:spPr/>
    </dgm:pt>
    <dgm:pt modelId="{4F1AA153-20D7-4CB4-9D74-C056AFA003E7}" type="pres">
      <dgm:prSet presAssocID="{ADF01E6B-28FA-4322-8582-8626BCB032D2}" presName="node" presStyleLbl="node1" presStyleIdx="4" presStyleCnt="5">
        <dgm:presLayoutVars>
          <dgm:bulletEnabled val="1"/>
        </dgm:presLayoutVars>
      </dgm:prSet>
      <dgm:spPr/>
    </dgm:pt>
    <dgm:pt modelId="{685A52F0-1226-436D-A651-FE4CDBA63414}" type="pres">
      <dgm:prSet presAssocID="{A7A1CCE8-2B0E-4635-B425-B5033D02AB2E}" presName="sibTrans" presStyleLbl="sibTrans2D1" presStyleIdx="4" presStyleCnt="5"/>
      <dgm:spPr/>
    </dgm:pt>
    <dgm:pt modelId="{E64CE7E3-EFB5-4376-B4C3-79092273CD1B}" type="pres">
      <dgm:prSet presAssocID="{A7A1CCE8-2B0E-4635-B425-B5033D02AB2E}" presName="connectorText" presStyleLbl="sibTrans2D1" presStyleIdx="4" presStyleCnt="5"/>
      <dgm:spPr/>
    </dgm:pt>
  </dgm:ptLst>
  <dgm:cxnLst>
    <dgm:cxn modelId="{92EC0202-F0A7-41FF-8CEB-566041DF75C2}" srcId="{7F9C6409-522F-4D85-BEE7-BC1FD5DB6A20}" destId="{A7592E2C-814C-44C3-B369-A26DCEEA5DF4}" srcOrd="0" destOrd="0" parTransId="{D3E1CFA3-0152-4108-8BCD-AA0D5D0C42F4}" sibTransId="{ED0777E8-B147-4AA3-B0E6-F12A938E1F1F}"/>
    <dgm:cxn modelId="{0C14F33E-4ADE-4DB7-A08D-D8D8B4B4525C}" type="presOf" srcId="{A7A1CCE8-2B0E-4635-B425-B5033D02AB2E}" destId="{E64CE7E3-EFB5-4376-B4C3-79092273CD1B}" srcOrd="1" destOrd="0" presId="urn:microsoft.com/office/officeart/2005/8/layout/cycle2"/>
    <dgm:cxn modelId="{B5EDE35B-5DB0-4CD3-B2C4-CE6423454F34}" srcId="{7F9C6409-522F-4D85-BEE7-BC1FD5DB6A20}" destId="{8B4E3E51-7131-4DC6-8540-D666274CD9DF}" srcOrd="1" destOrd="0" parTransId="{690D61BA-B37F-479A-A634-CFEEC6E5B55E}" sibTransId="{42295DBC-B4BE-4EFA-B4A8-D9C7DA1DAA13}"/>
    <dgm:cxn modelId="{EB585345-93A1-4794-8121-1CC2FC0CB6E5}" type="presOf" srcId="{F4C22973-B9D1-4AAF-86A7-2DD60C205DA7}" destId="{E461C105-782A-4D45-BA84-522645B6D2C7}" srcOrd="0" destOrd="0" presId="urn:microsoft.com/office/officeart/2005/8/layout/cycle2"/>
    <dgm:cxn modelId="{0ED9B970-BFC1-4033-86A4-D65F0770E864}" srcId="{7F9C6409-522F-4D85-BEE7-BC1FD5DB6A20}" destId="{F4C22973-B9D1-4AAF-86A7-2DD60C205DA7}" srcOrd="3" destOrd="0" parTransId="{647D4163-3647-4B23-A20D-008AF8BDBCD0}" sibTransId="{BA1CD95D-051D-470C-8D1A-96808635F438}"/>
    <dgm:cxn modelId="{D44F7671-E953-4C02-96BB-129CC2F13B58}" type="presOf" srcId="{7F9C6409-522F-4D85-BEE7-BC1FD5DB6A20}" destId="{1EB15A76-6A2E-4199-910B-FAFA31436175}" srcOrd="0" destOrd="0" presId="urn:microsoft.com/office/officeart/2005/8/layout/cycle2"/>
    <dgm:cxn modelId="{F109657B-881B-4732-80FF-1B2180018E39}" type="presOf" srcId="{42295DBC-B4BE-4EFA-B4A8-D9C7DA1DAA13}" destId="{1311D100-FA9A-434C-961A-759D984A660A}" srcOrd="0" destOrd="0" presId="urn:microsoft.com/office/officeart/2005/8/layout/cycle2"/>
    <dgm:cxn modelId="{22C7A37F-24C4-477D-8B55-442AE9B787D1}" type="presOf" srcId="{A7A1CCE8-2B0E-4635-B425-B5033D02AB2E}" destId="{685A52F0-1226-436D-A651-FE4CDBA63414}" srcOrd="0" destOrd="0" presId="urn:microsoft.com/office/officeart/2005/8/layout/cycle2"/>
    <dgm:cxn modelId="{BFF5F182-4589-4191-B2DF-E8FF7131D54D}" type="presOf" srcId="{A7592E2C-814C-44C3-B369-A26DCEEA5DF4}" destId="{76A56D50-2955-48B7-BF59-7AF1318DE5C2}" srcOrd="0" destOrd="0" presId="urn:microsoft.com/office/officeart/2005/8/layout/cycle2"/>
    <dgm:cxn modelId="{599A1085-4595-414D-A84A-722270F15D08}" type="presOf" srcId="{BA1CD95D-051D-470C-8D1A-96808635F438}" destId="{B9E47ED1-564B-424D-B230-B7523C9187B0}" srcOrd="1" destOrd="0" presId="urn:microsoft.com/office/officeart/2005/8/layout/cycle2"/>
    <dgm:cxn modelId="{5D82D78B-2DC7-4071-8A6C-B258CAC0CDD6}" type="presOf" srcId="{ED0777E8-B147-4AA3-B0E6-F12A938E1F1F}" destId="{DF4CBF6A-6A81-42E7-97CE-62131043DC0D}" srcOrd="0" destOrd="0" presId="urn:microsoft.com/office/officeart/2005/8/layout/cycle2"/>
    <dgm:cxn modelId="{2341C99E-B8DD-41BC-985F-D654B7AFDB8A}" srcId="{7F9C6409-522F-4D85-BEE7-BC1FD5DB6A20}" destId="{F30461E1-BC04-4E13-9ABE-2191AAA78832}" srcOrd="2" destOrd="0" parTransId="{448CA80F-034A-425B-8BD3-5D9853E6EEDC}" sibTransId="{29138232-822D-469D-B9A7-5DA6FC88F820}"/>
    <dgm:cxn modelId="{CAD652B6-724C-4D66-BF43-E5F7F2458855}" type="presOf" srcId="{ED0777E8-B147-4AA3-B0E6-F12A938E1F1F}" destId="{3029F2D0-95FC-475D-92F1-725706250AEE}" srcOrd="1" destOrd="0" presId="urn:microsoft.com/office/officeart/2005/8/layout/cycle2"/>
    <dgm:cxn modelId="{B5862AC8-E54D-4AA9-8224-0AD8E9763844}" type="presOf" srcId="{ADF01E6B-28FA-4322-8582-8626BCB032D2}" destId="{4F1AA153-20D7-4CB4-9D74-C056AFA003E7}" srcOrd="0" destOrd="0" presId="urn:microsoft.com/office/officeart/2005/8/layout/cycle2"/>
    <dgm:cxn modelId="{FCE5A6CA-9E8D-452F-8E8D-D5C6136027CF}" type="presOf" srcId="{8B4E3E51-7131-4DC6-8540-D666274CD9DF}" destId="{866046BF-D20D-40E0-A17E-CF804DF5D101}" srcOrd="0" destOrd="0" presId="urn:microsoft.com/office/officeart/2005/8/layout/cycle2"/>
    <dgm:cxn modelId="{D0C7A9CD-B6F6-409D-8A4F-232ABE254E14}" type="presOf" srcId="{29138232-822D-469D-B9A7-5DA6FC88F820}" destId="{0F039FCD-52EC-4638-8A46-E9407C1AA2C5}" srcOrd="1" destOrd="0" presId="urn:microsoft.com/office/officeart/2005/8/layout/cycle2"/>
    <dgm:cxn modelId="{350CF7D8-AE36-465B-B11D-510E897BB916}" type="presOf" srcId="{F30461E1-BC04-4E13-9ABE-2191AAA78832}" destId="{536A1884-44FD-42A7-99E1-75A2385A383E}" srcOrd="0" destOrd="0" presId="urn:microsoft.com/office/officeart/2005/8/layout/cycle2"/>
    <dgm:cxn modelId="{8560F7E4-C1BA-4A20-BBEF-0B0302984137}" type="presOf" srcId="{42295DBC-B4BE-4EFA-B4A8-D9C7DA1DAA13}" destId="{278BCD32-5DD3-4A28-88D1-94326EC696A2}" srcOrd="1" destOrd="0" presId="urn:microsoft.com/office/officeart/2005/8/layout/cycle2"/>
    <dgm:cxn modelId="{7C05FFF3-23DB-4974-B664-0FC0BB562C16}" type="presOf" srcId="{29138232-822D-469D-B9A7-5DA6FC88F820}" destId="{2266EFAB-93AB-4C08-98D5-72D94B860E58}" srcOrd="0" destOrd="0" presId="urn:microsoft.com/office/officeart/2005/8/layout/cycle2"/>
    <dgm:cxn modelId="{9BC74EF5-61D0-4A64-8384-1780C151A655}" type="presOf" srcId="{BA1CD95D-051D-470C-8D1A-96808635F438}" destId="{14C05CB6-A6B8-4D04-9746-5B2819AD6EDF}" srcOrd="0" destOrd="0" presId="urn:microsoft.com/office/officeart/2005/8/layout/cycle2"/>
    <dgm:cxn modelId="{EDB5AAFE-5FC0-466A-AA58-5E0AF0915C78}" srcId="{7F9C6409-522F-4D85-BEE7-BC1FD5DB6A20}" destId="{ADF01E6B-28FA-4322-8582-8626BCB032D2}" srcOrd="4" destOrd="0" parTransId="{546B1AE5-0CF7-415C-8A22-08AA785A991B}" sibTransId="{A7A1CCE8-2B0E-4635-B425-B5033D02AB2E}"/>
    <dgm:cxn modelId="{6420D418-4B68-4BFF-82D3-C7939080B7B4}" type="presParOf" srcId="{1EB15A76-6A2E-4199-910B-FAFA31436175}" destId="{76A56D50-2955-48B7-BF59-7AF1318DE5C2}" srcOrd="0" destOrd="0" presId="urn:microsoft.com/office/officeart/2005/8/layout/cycle2"/>
    <dgm:cxn modelId="{EACFB77E-5925-43A6-A94B-0C69BF81A448}" type="presParOf" srcId="{1EB15A76-6A2E-4199-910B-FAFA31436175}" destId="{DF4CBF6A-6A81-42E7-97CE-62131043DC0D}" srcOrd="1" destOrd="0" presId="urn:microsoft.com/office/officeart/2005/8/layout/cycle2"/>
    <dgm:cxn modelId="{8E41D194-4609-40F3-B067-95DA85AEDEC8}" type="presParOf" srcId="{DF4CBF6A-6A81-42E7-97CE-62131043DC0D}" destId="{3029F2D0-95FC-475D-92F1-725706250AEE}" srcOrd="0" destOrd="0" presId="urn:microsoft.com/office/officeart/2005/8/layout/cycle2"/>
    <dgm:cxn modelId="{0CB09190-73E3-403E-84FA-AD6580915734}" type="presParOf" srcId="{1EB15A76-6A2E-4199-910B-FAFA31436175}" destId="{866046BF-D20D-40E0-A17E-CF804DF5D101}" srcOrd="2" destOrd="0" presId="urn:microsoft.com/office/officeart/2005/8/layout/cycle2"/>
    <dgm:cxn modelId="{F9B29497-DC99-4F5B-B9DE-E72472AE6CE7}" type="presParOf" srcId="{1EB15A76-6A2E-4199-910B-FAFA31436175}" destId="{1311D100-FA9A-434C-961A-759D984A660A}" srcOrd="3" destOrd="0" presId="urn:microsoft.com/office/officeart/2005/8/layout/cycle2"/>
    <dgm:cxn modelId="{E8F490D4-9AE9-47D7-9D26-6910060D1381}" type="presParOf" srcId="{1311D100-FA9A-434C-961A-759D984A660A}" destId="{278BCD32-5DD3-4A28-88D1-94326EC696A2}" srcOrd="0" destOrd="0" presId="urn:microsoft.com/office/officeart/2005/8/layout/cycle2"/>
    <dgm:cxn modelId="{40EABDA8-B666-47B3-8DA9-797D9FC55681}" type="presParOf" srcId="{1EB15A76-6A2E-4199-910B-FAFA31436175}" destId="{536A1884-44FD-42A7-99E1-75A2385A383E}" srcOrd="4" destOrd="0" presId="urn:microsoft.com/office/officeart/2005/8/layout/cycle2"/>
    <dgm:cxn modelId="{CEE0C356-C859-4FB2-9098-E4E8C6263F57}" type="presParOf" srcId="{1EB15A76-6A2E-4199-910B-FAFA31436175}" destId="{2266EFAB-93AB-4C08-98D5-72D94B860E58}" srcOrd="5" destOrd="0" presId="urn:microsoft.com/office/officeart/2005/8/layout/cycle2"/>
    <dgm:cxn modelId="{5133DA0A-0FDF-4EAE-8D6F-25195CE838D3}" type="presParOf" srcId="{2266EFAB-93AB-4C08-98D5-72D94B860E58}" destId="{0F039FCD-52EC-4638-8A46-E9407C1AA2C5}" srcOrd="0" destOrd="0" presId="urn:microsoft.com/office/officeart/2005/8/layout/cycle2"/>
    <dgm:cxn modelId="{D02336CB-D64D-4742-B71E-5A5538457161}" type="presParOf" srcId="{1EB15A76-6A2E-4199-910B-FAFA31436175}" destId="{E461C105-782A-4D45-BA84-522645B6D2C7}" srcOrd="6" destOrd="0" presId="urn:microsoft.com/office/officeart/2005/8/layout/cycle2"/>
    <dgm:cxn modelId="{E8C61145-725A-4A55-A06A-C9BE3200F569}" type="presParOf" srcId="{1EB15A76-6A2E-4199-910B-FAFA31436175}" destId="{14C05CB6-A6B8-4D04-9746-5B2819AD6EDF}" srcOrd="7" destOrd="0" presId="urn:microsoft.com/office/officeart/2005/8/layout/cycle2"/>
    <dgm:cxn modelId="{6AD3D5BE-9D2D-4F67-A949-2CE78BB7AE40}" type="presParOf" srcId="{14C05CB6-A6B8-4D04-9746-5B2819AD6EDF}" destId="{B9E47ED1-564B-424D-B230-B7523C9187B0}" srcOrd="0" destOrd="0" presId="urn:microsoft.com/office/officeart/2005/8/layout/cycle2"/>
    <dgm:cxn modelId="{1B8B2B36-D710-477C-AB3C-CDA46D901C4A}" type="presParOf" srcId="{1EB15A76-6A2E-4199-910B-FAFA31436175}" destId="{4F1AA153-20D7-4CB4-9D74-C056AFA003E7}" srcOrd="8" destOrd="0" presId="urn:microsoft.com/office/officeart/2005/8/layout/cycle2"/>
    <dgm:cxn modelId="{158FF859-592F-4750-876D-DE84E4A53B5B}" type="presParOf" srcId="{1EB15A76-6A2E-4199-910B-FAFA31436175}" destId="{685A52F0-1226-436D-A651-FE4CDBA63414}" srcOrd="9" destOrd="0" presId="urn:microsoft.com/office/officeart/2005/8/layout/cycle2"/>
    <dgm:cxn modelId="{C63F5608-99EE-4C49-8205-CB565C3BD02B}" type="presParOf" srcId="{685A52F0-1226-436D-A651-FE4CDBA63414}" destId="{E64CE7E3-EFB5-4376-B4C3-79092273CD1B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94E289-8B47-4C46-AA94-3E3129072688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DB1845F-B3BC-4576-8D3A-7292C758AB30}">
      <dgm:prSet phldrT="[Text]" custT="1"/>
      <dgm:spPr/>
      <dgm:t>
        <a:bodyPr/>
        <a:lstStyle/>
        <a:p>
          <a:r>
            <a:rPr lang="en-GB" sz="2000" dirty="0"/>
            <a:t>Meal prep</a:t>
          </a:r>
        </a:p>
        <a:p>
          <a:r>
            <a:rPr lang="en-GB" sz="2000" dirty="0"/>
            <a:t>Medication manager </a:t>
          </a:r>
        </a:p>
        <a:p>
          <a:r>
            <a:rPr lang="en-GB" sz="2000" dirty="0"/>
            <a:t>Watch for any changes</a:t>
          </a:r>
        </a:p>
        <a:p>
          <a:r>
            <a:rPr lang="en-GB" sz="2000" dirty="0"/>
            <a:t>Companionship</a:t>
          </a:r>
        </a:p>
        <a:p>
          <a:r>
            <a:rPr lang="en-GB" sz="2000" dirty="0"/>
            <a:t>Appointment </a:t>
          </a:r>
        </a:p>
      </dgm:t>
    </dgm:pt>
    <dgm:pt modelId="{C1412D72-23C8-4947-8379-6131FBAB785B}" type="parTrans" cxnId="{6F601CBF-2845-4D5A-910C-CEAABA81B4A5}">
      <dgm:prSet/>
      <dgm:spPr/>
      <dgm:t>
        <a:bodyPr/>
        <a:lstStyle/>
        <a:p>
          <a:endParaRPr lang="en-GB"/>
        </a:p>
      </dgm:t>
    </dgm:pt>
    <dgm:pt modelId="{D6DA3092-60F5-4090-85AC-EC1471B859F3}" type="sibTrans" cxnId="{6F601CBF-2845-4D5A-910C-CEAABA81B4A5}">
      <dgm:prSet/>
      <dgm:spPr/>
      <dgm:t>
        <a:bodyPr/>
        <a:lstStyle/>
        <a:p>
          <a:endParaRPr lang="en-GB"/>
        </a:p>
      </dgm:t>
    </dgm:pt>
    <dgm:pt modelId="{E4F71734-1FE5-404F-9BC6-EA9D3E900393}">
      <dgm:prSet phldrT="[Text]" custT="1"/>
      <dgm:spPr/>
      <dgm:t>
        <a:bodyPr/>
        <a:lstStyle/>
        <a:p>
          <a:r>
            <a:rPr lang="en-GB" sz="2000" dirty="0"/>
            <a:t>The doctor </a:t>
          </a:r>
        </a:p>
        <a:p>
          <a:r>
            <a:rPr lang="en-GB" sz="2000" dirty="0"/>
            <a:t>The dietitian</a:t>
          </a:r>
        </a:p>
        <a:p>
          <a:r>
            <a:rPr lang="en-GB" sz="2000" dirty="0"/>
            <a:t>The pharmacist</a:t>
          </a:r>
        </a:p>
        <a:p>
          <a:r>
            <a:rPr lang="en-GB" sz="2000" dirty="0"/>
            <a:t>The nurse </a:t>
          </a:r>
        </a:p>
        <a:p>
          <a:r>
            <a:rPr lang="en-GB" sz="2000" dirty="0"/>
            <a:t>Social work</a:t>
          </a:r>
        </a:p>
      </dgm:t>
    </dgm:pt>
    <dgm:pt modelId="{81A1D961-2C99-4742-A4B0-CD3B51A673B8}" type="parTrans" cxnId="{2B65F4B3-504A-456E-8B90-77655E9A5FCB}">
      <dgm:prSet/>
      <dgm:spPr/>
      <dgm:t>
        <a:bodyPr/>
        <a:lstStyle/>
        <a:p>
          <a:endParaRPr lang="en-GB"/>
        </a:p>
      </dgm:t>
    </dgm:pt>
    <dgm:pt modelId="{B37B68A2-F435-4F13-96AF-AC1217FF198A}" type="sibTrans" cxnId="{2B65F4B3-504A-456E-8B90-77655E9A5FCB}">
      <dgm:prSet/>
      <dgm:spPr/>
      <dgm:t>
        <a:bodyPr/>
        <a:lstStyle/>
        <a:p>
          <a:endParaRPr lang="en-GB"/>
        </a:p>
      </dgm:t>
    </dgm:pt>
    <dgm:pt modelId="{08AFB2EA-C23D-45D7-A50A-7BDDCF20988E}">
      <dgm:prSet phldrT="[Text]" custT="1"/>
      <dgm:spPr/>
      <dgm:t>
        <a:bodyPr/>
        <a:lstStyle/>
        <a:p>
          <a:r>
            <a:rPr lang="en-GB" sz="2000" dirty="0"/>
            <a:t>Daily weigh </a:t>
          </a:r>
        </a:p>
        <a:p>
          <a:r>
            <a:rPr lang="en-GB" sz="2000" dirty="0"/>
            <a:t>Foot checks </a:t>
          </a:r>
        </a:p>
        <a:p>
          <a:r>
            <a:rPr lang="en-GB" sz="2000" dirty="0"/>
            <a:t>Take medication </a:t>
          </a:r>
        </a:p>
        <a:p>
          <a:r>
            <a:rPr lang="en-GB" sz="2000" dirty="0"/>
            <a:t>Stay active </a:t>
          </a:r>
        </a:p>
        <a:p>
          <a:r>
            <a:rPr lang="en-GB" sz="2000" dirty="0"/>
            <a:t>Speak up</a:t>
          </a:r>
        </a:p>
      </dgm:t>
    </dgm:pt>
    <dgm:pt modelId="{11709A6B-F324-4302-A676-B6BD2ECEDB1F}" type="sibTrans" cxnId="{51C5A3AE-7BF8-474F-813E-FD5942140406}">
      <dgm:prSet/>
      <dgm:spPr/>
      <dgm:t>
        <a:bodyPr/>
        <a:lstStyle/>
        <a:p>
          <a:endParaRPr lang="en-GB"/>
        </a:p>
      </dgm:t>
    </dgm:pt>
    <dgm:pt modelId="{442A9E48-9B14-4F33-9326-A437ADD369BF}" type="parTrans" cxnId="{51C5A3AE-7BF8-474F-813E-FD5942140406}">
      <dgm:prSet/>
      <dgm:spPr/>
      <dgm:t>
        <a:bodyPr/>
        <a:lstStyle/>
        <a:p>
          <a:endParaRPr lang="en-GB"/>
        </a:p>
      </dgm:t>
    </dgm:pt>
    <dgm:pt modelId="{85F97842-75E3-4E4C-8A19-5B60B31582E2}" type="pres">
      <dgm:prSet presAssocID="{7B94E289-8B47-4C46-AA94-3E3129072688}" presName="Name0" presStyleCnt="0">
        <dgm:presLayoutVars>
          <dgm:chMax val="7"/>
          <dgm:chPref val="7"/>
          <dgm:dir/>
        </dgm:presLayoutVars>
      </dgm:prSet>
      <dgm:spPr/>
    </dgm:pt>
    <dgm:pt modelId="{C2EAE935-1287-463F-927F-A0ADA3EA057F}" type="pres">
      <dgm:prSet presAssocID="{7B94E289-8B47-4C46-AA94-3E3129072688}" presName="Name1" presStyleCnt="0"/>
      <dgm:spPr/>
    </dgm:pt>
    <dgm:pt modelId="{2A7AF9B1-1CB7-48AB-B0C8-B290C47556D3}" type="pres">
      <dgm:prSet presAssocID="{7B94E289-8B47-4C46-AA94-3E3129072688}" presName="cycle" presStyleCnt="0"/>
      <dgm:spPr/>
    </dgm:pt>
    <dgm:pt modelId="{DFC97317-4386-454C-A53A-07678F05DACD}" type="pres">
      <dgm:prSet presAssocID="{7B94E289-8B47-4C46-AA94-3E3129072688}" presName="srcNode" presStyleLbl="node1" presStyleIdx="0" presStyleCnt="3"/>
      <dgm:spPr/>
    </dgm:pt>
    <dgm:pt modelId="{091AA943-E9C2-4A3A-8C2F-BCF632A5D5F1}" type="pres">
      <dgm:prSet presAssocID="{7B94E289-8B47-4C46-AA94-3E3129072688}" presName="conn" presStyleLbl="parChTrans1D2" presStyleIdx="0" presStyleCnt="1"/>
      <dgm:spPr/>
    </dgm:pt>
    <dgm:pt modelId="{1BA8FAC0-AA32-4DAB-94BF-A2503FC141A7}" type="pres">
      <dgm:prSet presAssocID="{7B94E289-8B47-4C46-AA94-3E3129072688}" presName="extraNode" presStyleLbl="node1" presStyleIdx="0" presStyleCnt="3"/>
      <dgm:spPr/>
    </dgm:pt>
    <dgm:pt modelId="{F466A9C2-CF5C-4DF0-BF0C-92F9216B9459}" type="pres">
      <dgm:prSet presAssocID="{7B94E289-8B47-4C46-AA94-3E3129072688}" presName="dstNode" presStyleLbl="node1" presStyleIdx="0" presStyleCnt="3"/>
      <dgm:spPr/>
    </dgm:pt>
    <dgm:pt modelId="{245F30E5-B812-4811-95A4-96FA8D5C16F3}" type="pres">
      <dgm:prSet presAssocID="{08AFB2EA-C23D-45D7-A50A-7BDDCF20988E}" presName="text_1" presStyleLbl="node1" presStyleIdx="0" presStyleCnt="3">
        <dgm:presLayoutVars>
          <dgm:bulletEnabled val="1"/>
        </dgm:presLayoutVars>
      </dgm:prSet>
      <dgm:spPr/>
    </dgm:pt>
    <dgm:pt modelId="{289001AF-3F07-47B4-BCA7-A55050649CF5}" type="pres">
      <dgm:prSet presAssocID="{08AFB2EA-C23D-45D7-A50A-7BDDCF20988E}" presName="accent_1" presStyleCnt="0"/>
      <dgm:spPr/>
    </dgm:pt>
    <dgm:pt modelId="{E5A7C4DC-A211-4601-974D-6535B70E00DE}" type="pres">
      <dgm:prSet presAssocID="{08AFB2EA-C23D-45D7-A50A-7BDDCF20988E}" presName="accentRepeatNode" presStyleLbl="solidFgAcc1" presStyleIdx="0" presStyleCnt="3"/>
      <dgm:spPr/>
    </dgm:pt>
    <dgm:pt modelId="{41B2B945-5868-4A61-8A1D-D541EB751797}" type="pres">
      <dgm:prSet presAssocID="{4DB1845F-B3BC-4576-8D3A-7292C758AB30}" presName="text_2" presStyleLbl="node1" presStyleIdx="1" presStyleCnt="3">
        <dgm:presLayoutVars>
          <dgm:bulletEnabled val="1"/>
        </dgm:presLayoutVars>
      </dgm:prSet>
      <dgm:spPr/>
    </dgm:pt>
    <dgm:pt modelId="{2E3800AA-7705-4800-A7E3-B7C186C5C85E}" type="pres">
      <dgm:prSet presAssocID="{4DB1845F-B3BC-4576-8D3A-7292C758AB30}" presName="accent_2" presStyleCnt="0"/>
      <dgm:spPr/>
    </dgm:pt>
    <dgm:pt modelId="{A295D64D-62B2-4F13-B4F5-221312B8321C}" type="pres">
      <dgm:prSet presAssocID="{4DB1845F-B3BC-4576-8D3A-7292C758AB30}" presName="accentRepeatNode" presStyleLbl="solidFgAcc1" presStyleIdx="1" presStyleCnt="3"/>
      <dgm:spPr/>
    </dgm:pt>
    <dgm:pt modelId="{EF219B76-A2EA-4ED3-B4B7-CC9D5764FF9F}" type="pres">
      <dgm:prSet presAssocID="{E4F71734-1FE5-404F-9BC6-EA9D3E900393}" presName="text_3" presStyleLbl="node1" presStyleIdx="2" presStyleCnt="3">
        <dgm:presLayoutVars>
          <dgm:bulletEnabled val="1"/>
        </dgm:presLayoutVars>
      </dgm:prSet>
      <dgm:spPr/>
    </dgm:pt>
    <dgm:pt modelId="{BAEF718B-2FC8-47ED-B10D-409259140B7D}" type="pres">
      <dgm:prSet presAssocID="{E4F71734-1FE5-404F-9BC6-EA9D3E900393}" presName="accent_3" presStyleCnt="0"/>
      <dgm:spPr/>
    </dgm:pt>
    <dgm:pt modelId="{0060967E-0360-4A8C-B47B-E01D1F3C8F15}" type="pres">
      <dgm:prSet presAssocID="{E4F71734-1FE5-404F-9BC6-EA9D3E900393}" presName="accentRepeatNode" presStyleLbl="solidFgAcc1" presStyleIdx="2" presStyleCnt="3"/>
      <dgm:spPr/>
    </dgm:pt>
  </dgm:ptLst>
  <dgm:cxnLst>
    <dgm:cxn modelId="{21A2265F-AFF7-4764-BAD5-BD70CAF51DA8}" type="presOf" srcId="{11709A6B-F324-4302-A676-B6BD2ECEDB1F}" destId="{091AA943-E9C2-4A3A-8C2F-BCF632A5D5F1}" srcOrd="0" destOrd="0" presId="urn:microsoft.com/office/officeart/2008/layout/VerticalCurvedList"/>
    <dgm:cxn modelId="{D80A4B67-634B-4EB1-9F3B-68ECD6417B2B}" type="presOf" srcId="{E4F71734-1FE5-404F-9BC6-EA9D3E900393}" destId="{EF219B76-A2EA-4ED3-B4B7-CC9D5764FF9F}" srcOrd="0" destOrd="0" presId="urn:microsoft.com/office/officeart/2008/layout/VerticalCurvedList"/>
    <dgm:cxn modelId="{0D8FA977-548F-40EF-B881-A52C5B59DC2F}" type="presOf" srcId="{7B94E289-8B47-4C46-AA94-3E3129072688}" destId="{85F97842-75E3-4E4C-8A19-5B60B31582E2}" srcOrd="0" destOrd="0" presId="urn:microsoft.com/office/officeart/2008/layout/VerticalCurvedList"/>
    <dgm:cxn modelId="{31D4545A-4F8A-4B06-B6C4-7F075EFC89AA}" type="presOf" srcId="{4DB1845F-B3BC-4576-8D3A-7292C758AB30}" destId="{41B2B945-5868-4A61-8A1D-D541EB751797}" srcOrd="0" destOrd="0" presId="urn:microsoft.com/office/officeart/2008/layout/VerticalCurvedList"/>
    <dgm:cxn modelId="{07AA557B-66B8-4626-896C-1EBAF8AE3F5D}" type="presOf" srcId="{08AFB2EA-C23D-45D7-A50A-7BDDCF20988E}" destId="{245F30E5-B812-4811-95A4-96FA8D5C16F3}" srcOrd="0" destOrd="0" presId="urn:microsoft.com/office/officeart/2008/layout/VerticalCurvedList"/>
    <dgm:cxn modelId="{51C5A3AE-7BF8-474F-813E-FD5942140406}" srcId="{7B94E289-8B47-4C46-AA94-3E3129072688}" destId="{08AFB2EA-C23D-45D7-A50A-7BDDCF20988E}" srcOrd="0" destOrd="0" parTransId="{442A9E48-9B14-4F33-9326-A437ADD369BF}" sibTransId="{11709A6B-F324-4302-A676-B6BD2ECEDB1F}"/>
    <dgm:cxn modelId="{2B65F4B3-504A-456E-8B90-77655E9A5FCB}" srcId="{7B94E289-8B47-4C46-AA94-3E3129072688}" destId="{E4F71734-1FE5-404F-9BC6-EA9D3E900393}" srcOrd="2" destOrd="0" parTransId="{81A1D961-2C99-4742-A4B0-CD3B51A673B8}" sibTransId="{B37B68A2-F435-4F13-96AF-AC1217FF198A}"/>
    <dgm:cxn modelId="{6F601CBF-2845-4D5A-910C-CEAABA81B4A5}" srcId="{7B94E289-8B47-4C46-AA94-3E3129072688}" destId="{4DB1845F-B3BC-4576-8D3A-7292C758AB30}" srcOrd="1" destOrd="0" parTransId="{C1412D72-23C8-4947-8379-6131FBAB785B}" sibTransId="{D6DA3092-60F5-4090-85AC-EC1471B859F3}"/>
    <dgm:cxn modelId="{20403AB5-2D54-4F80-A066-2FF9ABD9B0C5}" type="presParOf" srcId="{85F97842-75E3-4E4C-8A19-5B60B31582E2}" destId="{C2EAE935-1287-463F-927F-A0ADA3EA057F}" srcOrd="0" destOrd="0" presId="urn:microsoft.com/office/officeart/2008/layout/VerticalCurvedList"/>
    <dgm:cxn modelId="{1000F3A7-444F-452C-A727-67E31688F8BA}" type="presParOf" srcId="{C2EAE935-1287-463F-927F-A0ADA3EA057F}" destId="{2A7AF9B1-1CB7-48AB-B0C8-B290C47556D3}" srcOrd="0" destOrd="0" presId="urn:microsoft.com/office/officeart/2008/layout/VerticalCurvedList"/>
    <dgm:cxn modelId="{AEEAACAA-3F04-43DC-8419-7F88CABA86AB}" type="presParOf" srcId="{2A7AF9B1-1CB7-48AB-B0C8-B290C47556D3}" destId="{DFC97317-4386-454C-A53A-07678F05DACD}" srcOrd="0" destOrd="0" presId="urn:microsoft.com/office/officeart/2008/layout/VerticalCurvedList"/>
    <dgm:cxn modelId="{E9C1D1C2-6C5F-48C5-A5B4-C7F9303318C6}" type="presParOf" srcId="{2A7AF9B1-1CB7-48AB-B0C8-B290C47556D3}" destId="{091AA943-E9C2-4A3A-8C2F-BCF632A5D5F1}" srcOrd="1" destOrd="0" presId="urn:microsoft.com/office/officeart/2008/layout/VerticalCurvedList"/>
    <dgm:cxn modelId="{E8795709-CF3A-45FC-BF86-451DFF9257AB}" type="presParOf" srcId="{2A7AF9B1-1CB7-48AB-B0C8-B290C47556D3}" destId="{1BA8FAC0-AA32-4DAB-94BF-A2503FC141A7}" srcOrd="2" destOrd="0" presId="urn:microsoft.com/office/officeart/2008/layout/VerticalCurvedList"/>
    <dgm:cxn modelId="{0C5CE76D-E106-481F-9159-6588BA17196A}" type="presParOf" srcId="{2A7AF9B1-1CB7-48AB-B0C8-B290C47556D3}" destId="{F466A9C2-CF5C-4DF0-BF0C-92F9216B9459}" srcOrd="3" destOrd="0" presId="urn:microsoft.com/office/officeart/2008/layout/VerticalCurvedList"/>
    <dgm:cxn modelId="{18FDF6AD-6F69-48DE-9B92-49DB68E44C34}" type="presParOf" srcId="{C2EAE935-1287-463F-927F-A0ADA3EA057F}" destId="{245F30E5-B812-4811-95A4-96FA8D5C16F3}" srcOrd="1" destOrd="0" presId="urn:microsoft.com/office/officeart/2008/layout/VerticalCurvedList"/>
    <dgm:cxn modelId="{0FAB80E8-4D71-4389-BAD9-98D400A3A138}" type="presParOf" srcId="{C2EAE935-1287-463F-927F-A0ADA3EA057F}" destId="{289001AF-3F07-47B4-BCA7-A55050649CF5}" srcOrd="2" destOrd="0" presId="urn:microsoft.com/office/officeart/2008/layout/VerticalCurvedList"/>
    <dgm:cxn modelId="{E20BF517-61AE-4B13-8EE2-36ABEDD747C4}" type="presParOf" srcId="{289001AF-3F07-47B4-BCA7-A55050649CF5}" destId="{E5A7C4DC-A211-4601-974D-6535B70E00DE}" srcOrd="0" destOrd="0" presId="urn:microsoft.com/office/officeart/2008/layout/VerticalCurvedList"/>
    <dgm:cxn modelId="{1DEB8ACE-AFB1-4677-B66F-AC11E4DAFED0}" type="presParOf" srcId="{C2EAE935-1287-463F-927F-A0ADA3EA057F}" destId="{41B2B945-5868-4A61-8A1D-D541EB751797}" srcOrd="3" destOrd="0" presId="urn:microsoft.com/office/officeart/2008/layout/VerticalCurvedList"/>
    <dgm:cxn modelId="{63CED26B-B81B-4EF4-9FA5-04FF728AF5CA}" type="presParOf" srcId="{C2EAE935-1287-463F-927F-A0ADA3EA057F}" destId="{2E3800AA-7705-4800-A7E3-B7C186C5C85E}" srcOrd="4" destOrd="0" presId="urn:microsoft.com/office/officeart/2008/layout/VerticalCurvedList"/>
    <dgm:cxn modelId="{980539B1-D511-4B73-83C2-BA5AFAA25A9D}" type="presParOf" srcId="{2E3800AA-7705-4800-A7E3-B7C186C5C85E}" destId="{A295D64D-62B2-4F13-B4F5-221312B8321C}" srcOrd="0" destOrd="0" presId="urn:microsoft.com/office/officeart/2008/layout/VerticalCurvedList"/>
    <dgm:cxn modelId="{CB804CC4-8597-43B7-B416-C49B926AAE92}" type="presParOf" srcId="{C2EAE935-1287-463F-927F-A0ADA3EA057F}" destId="{EF219B76-A2EA-4ED3-B4B7-CC9D5764FF9F}" srcOrd="5" destOrd="0" presId="urn:microsoft.com/office/officeart/2008/layout/VerticalCurvedList"/>
    <dgm:cxn modelId="{83131C26-A626-4E63-B419-CE158626C7D6}" type="presParOf" srcId="{C2EAE935-1287-463F-927F-A0ADA3EA057F}" destId="{BAEF718B-2FC8-47ED-B10D-409259140B7D}" srcOrd="6" destOrd="0" presId="urn:microsoft.com/office/officeart/2008/layout/VerticalCurvedList"/>
    <dgm:cxn modelId="{842553DE-8EE7-4E32-AA61-794E9BFF90D5}" type="presParOf" srcId="{BAEF718B-2FC8-47ED-B10D-409259140B7D}" destId="{0060967E-0360-4A8C-B47B-E01D1F3C8F15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A56D50-2955-48B7-BF59-7AF1318DE5C2}">
      <dsp:nvSpPr>
        <dsp:cNvPr id="0" name=""/>
        <dsp:cNvSpPr/>
      </dsp:nvSpPr>
      <dsp:spPr>
        <a:xfrm>
          <a:off x="5061990" y="833"/>
          <a:ext cx="2549560" cy="25495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Frequent monitoring</a:t>
          </a:r>
        </a:p>
      </dsp:txBody>
      <dsp:txXfrm>
        <a:off x="5435364" y="374207"/>
        <a:ext cx="1802812" cy="1802812"/>
      </dsp:txXfrm>
    </dsp:sp>
    <dsp:sp modelId="{DF4CBF6A-6A81-42E7-97CE-62131043DC0D}">
      <dsp:nvSpPr>
        <dsp:cNvPr id="0" name=""/>
        <dsp:cNvSpPr/>
      </dsp:nvSpPr>
      <dsp:spPr>
        <a:xfrm rot="2160000">
          <a:off x="7531517" y="1960442"/>
          <a:ext cx="680023" cy="8604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700" kern="1200"/>
        </a:p>
      </dsp:txBody>
      <dsp:txXfrm>
        <a:off x="7550998" y="2072581"/>
        <a:ext cx="476016" cy="516286"/>
      </dsp:txXfrm>
    </dsp:sp>
    <dsp:sp modelId="{866046BF-D20D-40E0-A17E-CF804DF5D101}">
      <dsp:nvSpPr>
        <dsp:cNvPr id="0" name=""/>
        <dsp:cNvSpPr/>
      </dsp:nvSpPr>
      <dsp:spPr>
        <a:xfrm>
          <a:off x="8162648" y="2253592"/>
          <a:ext cx="2549560" cy="25495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Self-management</a:t>
          </a:r>
        </a:p>
      </dsp:txBody>
      <dsp:txXfrm>
        <a:off x="8536022" y="2626966"/>
        <a:ext cx="1802812" cy="1802812"/>
      </dsp:txXfrm>
    </dsp:sp>
    <dsp:sp modelId="{1311D100-FA9A-434C-961A-759D984A660A}">
      <dsp:nvSpPr>
        <dsp:cNvPr id="0" name=""/>
        <dsp:cNvSpPr/>
      </dsp:nvSpPr>
      <dsp:spPr>
        <a:xfrm rot="6480000">
          <a:off x="8511191" y="4902351"/>
          <a:ext cx="680023" cy="8604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700" kern="1200"/>
        </a:p>
      </dsp:txBody>
      <dsp:txXfrm rot="10800000">
        <a:off x="8644715" y="4977435"/>
        <a:ext cx="476016" cy="516286"/>
      </dsp:txXfrm>
    </dsp:sp>
    <dsp:sp modelId="{536A1884-44FD-42A7-99E1-75A2385A383E}">
      <dsp:nvSpPr>
        <dsp:cNvPr id="0" name=""/>
        <dsp:cNvSpPr/>
      </dsp:nvSpPr>
      <dsp:spPr>
        <a:xfrm>
          <a:off x="6978302" y="5898634"/>
          <a:ext cx="2549560" cy="25495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Shared care</a:t>
          </a:r>
        </a:p>
      </dsp:txBody>
      <dsp:txXfrm>
        <a:off x="7351676" y="6272008"/>
        <a:ext cx="1802812" cy="1802812"/>
      </dsp:txXfrm>
    </dsp:sp>
    <dsp:sp modelId="{2266EFAB-93AB-4C08-98D5-72D94B860E58}">
      <dsp:nvSpPr>
        <dsp:cNvPr id="0" name=""/>
        <dsp:cNvSpPr/>
      </dsp:nvSpPr>
      <dsp:spPr>
        <a:xfrm rot="10800000">
          <a:off x="6016005" y="6743175"/>
          <a:ext cx="680023" cy="8604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700" kern="1200"/>
        </a:p>
      </dsp:txBody>
      <dsp:txXfrm rot="10800000">
        <a:off x="6220012" y="6915270"/>
        <a:ext cx="476016" cy="516286"/>
      </dsp:txXfrm>
    </dsp:sp>
    <dsp:sp modelId="{E461C105-782A-4D45-BA84-522645B6D2C7}">
      <dsp:nvSpPr>
        <dsp:cNvPr id="0" name=""/>
        <dsp:cNvSpPr/>
      </dsp:nvSpPr>
      <dsp:spPr>
        <a:xfrm>
          <a:off x="3145679" y="5898634"/>
          <a:ext cx="2549560" cy="25495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Information and education </a:t>
          </a:r>
        </a:p>
      </dsp:txBody>
      <dsp:txXfrm>
        <a:off x="3519053" y="6272008"/>
        <a:ext cx="1802812" cy="1802812"/>
      </dsp:txXfrm>
    </dsp:sp>
    <dsp:sp modelId="{14C05CB6-A6B8-4D04-9746-5B2819AD6EDF}">
      <dsp:nvSpPr>
        <dsp:cNvPr id="0" name=""/>
        <dsp:cNvSpPr/>
      </dsp:nvSpPr>
      <dsp:spPr>
        <a:xfrm rot="15120000">
          <a:off x="3494222" y="4938959"/>
          <a:ext cx="680023" cy="8604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700" kern="1200"/>
        </a:p>
      </dsp:txBody>
      <dsp:txXfrm rot="10800000">
        <a:off x="3627746" y="5208065"/>
        <a:ext cx="476016" cy="516286"/>
      </dsp:txXfrm>
    </dsp:sp>
    <dsp:sp modelId="{4F1AA153-20D7-4CB4-9D74-C056AFA003E7}">
      <dsp:nvSpPr>
        <dsp:cNvPr id="0" name=""/>
        <dsp:cNvSpPr/>
      </dsp:nvSpPr>
      <dsp:spPr>
        <a:xfrm>
          <a:off x="1961333" y="2253592"/>
          <a:ext cx="2549560" cy="25495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Lifestyle changes</a:t>
          </a:r>
        </a:p>
      </dsp:txBody>
      <dsp:txXfrm>
        <a:off x="2334707" y="2626966"/>
        <a:ext cx="1802812" cy="1802812"/>
      </dsp:txXfrm>
    </dsp:sp>
    <dsp:sp modelId="{685A52F0-1226-436D-A651-FE4CDBA63414}">
      <dsp:nvSpPr>
        <dsp:cNvPr id="0" name=""/>
        <dsp:cNvSpPr/>
      </dsp:nvSpPr>
      <dsp:spPr>
        <a:xfrm rot="19440000">
          <a:off x="4430860" y="1983067"/>
          <a:ext cx="680023" cy="8604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700" kern="1200"/>
        </a:p>
      </dsp:txBody>
      <dsp:txXfrm>
        <a:off x="4450341" y="2215118"/>
        <a:ext cx="476016" cy="5162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1AA943-E9C2-4A3A-8C2F-BCF632A5D5F1}">
      <dsp:nvSpPr>
        <dsp:cNvPr id="0" name=""/>
        <dsp:cNvSpPr/>
      </dsp:nvSpPr>
      <dsp:spPr>
        <a:xfrm>
          <a:off x="-10192494" y="-1556842"/>
          <a:ext cx="12133698" cy="12133698"/>
        </a:xfrm>
        <a:prstGeom prst="blockArc">
          <a:avLst>
            <a:gd name="adj1" fmla="val 18900000"/>
            <a:gd name="adj2" fmla="val 2700000"/>
            <a:gd name="adj3" fmla="val 178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5F30E5-B812-4811-95A4-96FA8D5C16F3}">
      <dsp:nvSpPr>
        <dsp:cNvPr id="0" name=""/>
        <dsp:cNvSpPr/>
      </dsp:nvSpPr>
      <dsp:spPr>
        <a:xfrm>
          <a:off x="1251977" y="902001"/>
          <a:ext cx="11654033" cy="180400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31927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Daily weigh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Foot checks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Take medication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Stay active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Speak up</a:t>
          </a:r>
        </a:p>
      </dsp:txBody>
      <dsp:txXfrm>
        <a:off x="1251977" y="902001"/>
        <a:ext cx="11654033" cy="1804002"/>
      </dsp:txXfrm>
    </dsp:sp>
    <dsp:sp modelId="{E5A7C4DC-A211-4601-974D-6535B70E00DE}">
      <dsp:nvSpPr>
        <dsp:cNvPr id="0" name=""/>
        <dsp:cNvSpPr/>
      </dsp:nvSpPr>
      <dsp:spPr>
        <a:xfrm>
          <a:off x="124476" y="676501"/>
          <a:ext cx="2255003" cy="225500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41B2B945-5868-4A61-8A1D-D541EB751797}">
      <dsp:nvSpPr>
        <dsp:cNvPr id="0" name=""/>
        <dsp:cNvSpPr/>
      </dsp:nvSpPr>
      <dsp:spPr>
        <a:xfrm>
          <a:off x="1907732" y="3608005"/>
          <a:ext cx="10998278" cy="180400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31927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Meal prep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Medication manager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Watch for any changes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Companionship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Appointment </a:t>
          </a:r>
        </a:p>
      </dsp:txBody>
      <dsp:txXfrm>
        <a:off x="1907732" y="3608005"/>
        <a:ext cx="10998278" cy="1804002"/>
      </dsp:txXfrm>
    </dsp:sp>
    <dsp:sp modelId="{A295D64D-62B2-4F13-B4F5-221312B8321C}">
      <dsp:nvSpPr>
        <dsp:cNvPr id="0" name=""/>
        <dsp:cNvSpPr/>
      </dsp:nvSpPr>
      <dsp:spPr>
        <a:xfrm>
          <a:off x="780231" y="3382505"/>
          <a:ext cx="2255003" cy="225500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EF219B76-A2EA-4ED3-B4B7-CC9D5764FF9F}">
      <dsp:nvSpPr>
        <dsp:cNvPr id="0" name=""/>
        <dsp:cNvSpPr/>
      </dsp:nvSpPr>
      <dsp:spPr>
        <a:xfrm>
          <a:off x="1251977" y="6314009"/>
          <a:ext cx="11654033" cy="180400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31927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doctor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dietitian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pharmacist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nurse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Social work</a:t>
          </a:r>
        </a:p>
      </dsp:txBody>
      <dsp:txXfrm>
        <a:off x="1251977" y="6314009"/>
        <a:ext cx="11654033" cy="1804002"/>
      </dsp:txXfrm>
    </dsp:sp>
    <dsp:sp modelId="{0060967E-0360-4A8C-B47B-E01D1F3C8F15}">
      <dsp:nvSpPr>
        <dsp:cNvPr id="0" name=""/>
        <dsp:cNvSpPr/>
      </dsp:nvSpPr>
      <dsp:spPr>
        <a:xfrm>
          <a:off x="124476" y="6088509"/>
          <a:ext cx="2255003" cy="225500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279900" y="0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BF3456-A29E-41FE-BFB7-B24F24BEE47B}" type="datetimeFigureOut">
              <a:rPr lang="cs-CZ" smtClean="0"/>
              <a:t>15.07.2026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571500" y="1336675"/>
            <a:ext cx="6413500" cy="36083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55650" y="5146675"/>
            <a:ext cx="6045200" cy="42100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0156825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279900" y="10156825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95B543-0236-4AEE-9F15-C7CF115048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57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95B543-0236-4AEE-9F15-C7CF1150485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7332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76289" y="1750055"/>
            <a:ext cx="14257735" cy="3722887"/>
          </a:xfrm>
        </p:spPr>
        <p:txBody>
          <a:bodyPr anchor="b"/>
          <a:lstStyle>
            <a:lvl1pPr algn="ctr">
              <a:defRPr sz="9355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76289" y="5616511"/>
            <a:ext cx="14257735" cy="2581762"/>
          </a:xfrm>
        </p:spPr>
        <p:txBody>
          <a:bodyPr/>
          <a:lstStyle>
            <a:lvl1pPr marL="0" indent="0" algn="ctr">
              <a:buNone/>
              <a:defRPr sz="3742"/>
            </a:lvl1pPr>
            <a:lvl2pPr marL="712866" indent="0" algn="ctr">
              <a:buNone/>
              <a:defRPr sz="3118"/>
            </a:lvl2pPr>
            <a:lvl3pPr marL="1425732" indent="0" algn="ctr">
              <a:buNone/>
              <a:defRPr sz="2807"/>
            </a:lvl3pPr>
            <a:lvl4pPr marL="2138599" indent="0" algn="ctr">
              <a:buNone/>
              <a:defRPr sz="2495"/>
            </a:lvl4pPr>
            <a:lvl5pPr marL="2851465" indent="0" algn="ctr">
              <a:buNone/>
              <a:defRPr sz="2495"/>
            </a:lvl5pPr>
            <a:lvl6pPr marL="3564331" indent="0" algn="ctr">
              <a:buNone/>
              <a:defRPr sz="2495"/>
            </a:lvl6pPr>
            <a:lvl7pPr marL="4277197" indent="0" algn="ctr">
              <a:buNone/>
              <a:defRPr sz="2495"/>
            </a:lvl7pPr>
            <a:lvl8pPr marL="4990064" indent="0" algn="ctr">
              <a:buNone/>
              <a:defRPr sz="2495"/>
            </a:lvl8pPr>
            <a:lvl9pPr marL="5702930" indent="0" algn="ctr">
              <a:buNone/>
              <a:defRPr sz="2495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698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549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7058" y="2665925"/>
            <a:ext cx="16396395" cy="4448157"/>
          </a:xfrm>
        </p:spPr>
        <p:txBody>
          <a:bodyPr anchor="b"/>
          <a:lstStyle>
            <a:lvl1pPr>
              <a:defRPr sz="9355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7058" y="7156164"/>
            <a:ext cx="16396395" cy="2339180"/>
          </a:xfrm>
        </p:spPr>
        <p:txBody>
          <a:bodyPr/>
          <a:lstStyle>
            <a:lvl1pPr marL="0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1pPr>
            <a:lvl2pPr marL="712866" indent="0">
              <a:buNone/>
              <a:defRPr sz="3118">
                <a:solidFill>
                  <a:schemeClr val="tx1">
                    <a:tint val="75000"/>
                  </a:schemeClr>
                </a:solidFill>
              </a:defRPr>
            </a:lvl2pPr>
            <a:lvl3pPr marL="1425732" indent="0">
              <a:buNone/>
              <a:defRPr sz="2807">
                <a:solidFill>
                  <a:schemeClr val="tx1">
                    <a:tint val="75000"/>
                  </a:schemeClr>
                </a:solidFill>
              </a:defRPr>
            </a:lvl3pPr>
            <a:lvl4pPr marL="2138599" indent="0">
              <a:buNone/>
              <a:defRPr sz="2495">
                <a:solidFill>
                  <a:schemeClr val="tx1">
                    <a:tint val="75000"/>
                  </a:schemeClr>
                </a:solidFill>
              </a:defRPr>
            </a:lvl4pPr>
            <a:lvl5pPr marL="2851465" indent="0">
              <a:buNone/>
              <a:defRPr sz="2495">
                <a:solidFill>
                  <a:schemeClr val="tx1">
                    <a:tint val="75000"/>
                  </a:schemeClr>
                </a:solidFill>
              </a:defRPr>
            </a:lvl5pPr>
            <a:lvl6pPr marL="3564331" indent="0">
              <a:buNone/>
              <a:defRPr sz="2495">
                <a:solidFill>
                  <a:schemeClr val="tx1">
                    <a:tint val="75000"/>
                  </a:schemeClr>
                </a:solidFill>
              </a:defRPr>
            </a:lvl6pPr>
            <a:lvl7pPr marL="4277197" indent="0">
              <a:buNone/>
              <a:defRPr sz="2495">
                <a:solidFill>
                  <a:schemeClr val="tx1">
                    <a:tint val="75000"/>
                  </a:schemeClr>
                </a:solidFill>
              </a:defRPr>
            </a:lvl7pPr>
            <a:lvl8pPr marL="4990064" indent="0">
              <a:buNone/>
              <a:defRPr sz="2495">
                <a:solidFill>
                  <a:schemeClr val="tx1">
                    <a:tint val="75000"/>
                  </a:schemeClr>
                </a:solidFill>
              </a:defRPr>
            </a:lvl8pPr>
            <a:lvl9pPr marL="5702930" indent="0">
              <a:buNone/>
              <a:defRPr sz="249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319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06959" y="2846623"/>
            <a:ext cx="8079383" cy="67848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623971" y="2846623"/>
            <a:ext cx="8079383" cy="67848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570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9435" y="569326"/>
            <a:ext cx="16396395" cy="2066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9436" y="2621369"/>
            <a:ext cx="8042253" cy="1284692"/>
          </a:xfrm>
        </p:spPr>
        <p:txBody>
          <a:bodyPr anchor="b"/>
          <a:lstStyle>
            <a:lvl1pPr marL="0" indent="0">
              <a:buNone/>
              <a:defRPr sz="3742" b="1"/>
            </a:lvl1pPr>
            <a:lvl2pPr marL="712866" indent="0">
              <a:buNone/>
              <a:defRPr sz="3118" b="1"/>
            </a:lvl2pPr>
            <a:lvl3pPr marL="1425732" indent="0">
              <a:buNone/>
              <a:defRPr sz="2807" b="1"/>
            </a:lvl3pPr>
            <a:lvl4pPr marL="2138599" indent="0">
              <a:buNone/>
              <a:defRPr sz="2495" b="1"/>
            </a:lvl4pPr>
            <a:lvl5pPr marL="2851465" indent="0">
              <a:buNone/>
              <a:defRPr sz="2495" b="1"/>
            </a:lvl5pPr>
            <a:lvl6pPr marL="3564331" indent="0">
              <a:buNone/>
              <a:defRPr sz="2495" b="1"/>
            </a:lvl6pPr>
            <a:lvl7pPr marL="4277197" indent="0">
              <a:buNone/>
              <a:defRPr sz="2495" b="1"/>
            </a:lvl7pPr>
            <a:lvl8pPr marL="4990064" indent="0">
              <a:buNone/>
              <a:defRPr sz="2495" b="1"/>
            </a:lvl8pPr>
            <a:lvl9pPr marL="5702930" indent="0">
              <a:buNone/>
              <a:defRPr sz="24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09436" y="3906061"/>
            <a:ext cx="8042253" cy="5745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623971" y="2621369"/>
            <a:ext cx="8081859" cy="1284692"/>
          </a:xfrm>
        </p:spPr>
        <p:txBody>
          <a:bodyPr anchor="b"/>
          <a:lstStyle>
            <a:lvl1pPr marL="0" indent="0">
              <a:buNone/>
              <a:defRPr sz="3742" b="1"/>
            </a:lvl1pPr>
            <a:lvl2pPr marL="712866" indent="0">
              <a:buNone/>
              <a:defRPr sz="3118" b="1"/>
            </a:lvl2pPr>
            <a:lvl3pPr marL="1425732" indent="0">
              <a:buNone/>
              <a:defRPr sz="2807" b="1"/>
            </a:lvl3pPr>
            <a:lvl4pPr marL="2138599" indent="0">
              <a:buNone/>
              <a:defRPr sz="2495" b="1"/>
            </a:lvl4pPr>
            <a:lvl5pPr marL="2851465" indent="0">
              <a:buNone/>
              <a:defRPr sz="2495" b="1"/>
            </a:lvl5pPr>
            <a:lvl6pPr marL="3564331" indent="0">
              <a:buNone/>
              <a:defRPr sz="2495" b="1"/>
            </a:lvl6pPr>
            <a:lvl7pPr marL="4277197" indent="0">
              <a:buNone/>
              <a:defRPr sz="2495" b="1"/>
            </a:lvl7pPr>
            <a:lvl8pPr marL="4990064" indent="0">
              <a:buNone/>
              <a:defRPr sz="2495" b="1"/>
            </a:lvl8pPr>
            <a:lvl9pPr marL="5702930" indent="0">
              <a:buNone/>
              <a:defRPr sz="24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623971" y="3906061"/>
            <a:ext cx="8081859" cy="5745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775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22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000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9436" y="712893"/>
            <a:ext cx="6131320" cy="2495127"/>
          </a:xfrm>
        </p:spPr>
        <p:txBody>
          <a:bodyPr anchor="b"/>
          <a:lstStyle>
            <a:lvl1pPr>
              <a:defRPr sz="4989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81859" y="1539652"/>
            <a:ext cx="9623971" cy="7599245"/>
          </a:xfrm>
        </p:spPr>
        <p:txBody>
          <a:bodyPr/>
          <a:lstStyle>
            <a:lvl1pPr>
              <a:defRPr sz="4989"/>
            </a:lvl1pPr>
            <a:lvl2pPr>
              <a:defRPr sz="4366"/>
            </a:lvl2pPr>
            <a:lvl3pPr>
              <a:defRPr sz="3742"/>
            </a:lvl3pPr>
            <a:lvl4pPr>
              <a:defRPr sz="3118"/>
            </a:lvl4pPr>
            <a:lvl5pPr>
              <a:defRPr sz="3118"/>
            </a:lvl5pPr>
            <a:lvl6pPr>
              <a:defRPr sz="3118"/>
            </a:lvl6pPr>
            <a:lvl7pPr>
              <a:defRPr sz="3118"/>
            </a:lvl7pPr>
            <a:lvl8pPr>
              <a:defRPr sz="3118"/>
            </a:lvl8pPr>
            <a:lvl9pPr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09436" y="3208020"/>
            <a:ext cx="6131320" cy="5943254"/>
          </a:xfrm>
        </p:spPr>
        <p:txBody>
          <a:bodyPr/>
          <a:lstStyle>
            <a:lvl1pPr marL="0" indent="0">
              <a:buNone/>
              <a:defRPr sz="2495"/>
            </a:lvl1pPr>
            <a:lvl2pPr marL="712866" indent="0">
              <a:buNone/>
              <a:defRPr sz="2183"/>
            </a:lvl2pPr>
            <a:lvl3pPr marL="1425732" indent="0">
              <a:buNone/>
              <a:defRPr sz="1871"/>
            </a:lvl3pPr>
            <a:lvl4pPr marL="2138599" indent="0">
              <a:buNone/>
              <a:defRPr sz="1559"/>
            </a:lvl4pPr>
            <a:lvl5pPr marL="2851465" indent="0">
              <a:buNone/>
              <a:defRPr sz="1559"/>
            </a:lvl5pPr>
            <a:lvl6pPr marL="3564331" indent="0">
              <a:buNone/>
              <a:defRPr sz="1559"/>
            </a:lvl6pPr>
            <a:lvl7pPr marL="4277197" indent="0">
              <a:buNone/>
              <a:defRPr sz="1559"/>
            </a:lvl7pPr>
            <a:lvl8pPr marL="4990064" indent="0">
              <a:buNone/>
              <a:defRPr sz="1559"/>
            </a:lvl8pPr>
            <a:lvl9pPr marL="5702930" indent="0">
              <a:buNone/>
              <a:defRPr sz="155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046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9436" y="712893"/>
            <a:ext cx="6131320" cy="2495127"/>
          </a:xfrm>
        </p:spPr>
        <p:txBody>
          <a:bodyPr anchor="b"/>
          <a:lstStyle>
            <a:lvl1pPr>
              <a:defRPr sz="4989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81859" y="1539652"/>
            <a:ext cx="9623971" cy="7599245"/>
          </a:xfrm>
        </p:spPr>
        <p:txBody>
          <a:bodyPr anchor="t"/>
          <a:lstStyle>
            <a:lvl1pPr marL="0" indent="0">
              <a:buNone/>
              <a:defRPr sz="4989"/>
            </a:lvl1pPr>
            <a:lvl2pPr marL="712866" indent="0">
              <a:buNone/>
              <a:defRPr sz="4366"/>
            </a:lvl2pPr>
            <a:lvl3pPr marL="1425732" indent="0">
              <a:buNone/>
              <a:defRPr sz="3742"/>
            </a:lvl3pPr>
            <a:lvl4pPr marL="2138599" indent="0">
              <a:buNone/>
              <a:defRPr sz="3118"/>
            </a:lvl4pPr>
            <a:lvl5pPr marL="2851465" indent="0">
              <a:buNone/>
              <a:defRPr sz="3118"/>
            </a:lvl5pPr>
            <a:lvl6pPr marL="3564331" indent="0">
              <a:buNone/>
              <a:defRPr sz="3118"/>
            </a:lvl6pPr>
            <a:lvl7pPr marL="4277197" indent="0">
              <a:buNone/>
              <a:defRPr sz="3118"/>
            </a:lvl7pPr>
            <a:lvl8pPr marL="4990064" indent="0">
              <a:buNone/>
              <a:defRPr sz="3118"/>
            </a:lvl8pPr>
            <a:lvl9pPr marL="5702930" indent="0">
              <a:buNone/>
              <a:defRPr sz="3118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09436" y="3208020"/>
            <a:ext cx="6131320" cy="5943254"/>
          </a:xfrm>
        </p:spPr>
        <p:txBody>
          <a:bodyPr/>
          <a:lstStyle>
            <a:lvl1pPr marL="0" indent="0">
              <a:buNone/>
              <a:defRPr sz="2495"/>
            </a:lvl1pPr>
            <a:lvl2pPr marL="712866" indent="0">
              <a:buNone/>
              <a:defRPr sz="2183"/>
            </a:lvl2pPr>
            <a:lvl3pPr marL="1425732" indent="0">
              <a:buNone/>
              <a:defRPr sz="1871"/>
            </a:lvl3pPr>
            <a:lvl4pPr marL="2138599" indent="0">
              <a:buNone/>
              <a:defRPr sz="1559"/>
            </a:lvl4pPr>
            <a:lvl5pPr marL="2851465" indent="0">
              <a:buNone/>
              <a:defRPr sz="1559"/>
            </a:lvl5pPr>
            <a:lvl6pPr marL="3564331" indent="0">
              <a:buNone/>
              <a:defRPr sz="1559"/>
            </a:lvl6pPr>
            <a:lvl7pPr marL="4277197" indent="0">
              <a:buNone/>
              <a:defRPr sz="1559"/>
            </a:lvl7pPr>
            <a:lvl8pPr marL="4990064" indent="0">
              <a:buNone/>
              <a:defRPr sz="1559"/>
            </a:lvl8pPr>
            <a:lvl9pPr marL="5702930" indent="0">
              <a:buNone/>
              <a:defRPr sz="155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242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8309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604255" y="569325"/>
            <a:ext cx="4099099" cy="90621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06959" y="569325"/>
            <a:ext cx="12059667" cy="90621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634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06959" y="569326"/>
            <a:ext cx="16396395" cy="2066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6959" y="2846623"/>
            <a:ext cx="16396395" cy="6784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06959" y="9911198"/>
            <a:ext cx="4277320" cy="5693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7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97166" y="9911198"/>
            <a:ext cx="6415981" cy="5693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7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3426034" y="9911198"/>
            <a:ext cx="4277320" cy="5693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7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602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1425732" rtl="0" eaLnBrk="1" latinLnBrk="0" hangingPunct="1">
        <a:lnSpc>
          <a:spcPct val="90000"/>
        </a:lnSpc>
        <a:spcBef>
          <a:spcPct val="0"/>
        </a:spcBef>
        <a:buNone/>
        <a:defRPr sz="68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56433" indent="-356433" algn="l" defTabSz="1425732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4366" kern="1200">
          <a:solidFill>
            <a:schemeClr val="tx1"/>
          </a:solidFill>
          <a:latin typeface="+mn-lt"/>
          <a:ea typeface="+mn-ea"/>
          <a:cs typeface="+mn-cs"/>
        </a:defRPr>
      </a:lvl1pPr>
      <a:lvl2pPr marL="1069299" indent="-356433" algn="l" defTabSz="1425732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3742" kern="1200">
          <a:solidFill>
            <a:schemeClr val="tx1"/>
          </a:solidFill>
          <a:latin typeface="+mn-lt"/>
          <a:ea typeface="+mn-ea"/>
          <a:cs typeface="+mn-cs"/>
        </a:defRPr>
      </a:lvl2pPr>
      <a:lvl3pPr marL="1782166" indent="-356433" algn="l" defTabSz="1425732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3118" kern="1200">
          <a:solidFill>
            <a:schemeClr val="tx1"/>
          </a:solidFill>
          <a:latin typeface="+mn-lt"/>
          <a:ea typeface="+mn-ea"/>
          <a:cs typeface="+mn-cs"/>
        </a:defRPr>
      </a:lvl3pPr>
      <a:lvl4pPr marL="2495032" indent="-356433" algn="l" defTabSz="1425732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7" kern="1200">
          <a:solidFill>
            <a:schemeClr val="tx1"/>
          </a:solidFill>
          <a:latin typeface="+mn-lt"/>
          <a:ea typeface="+mn-ea"/>
          <a:cs typeface="+mn-cs"/>
        </a:defRPr>
      </a:lvl4pPr>
      <a:lvl5pPr marL="3207898" indent="-356433" algn="l" defTabSz="1425732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7" kern="1200">
          <a:solidFill>
            <a:schemeClr val="tx1"/>
          </a:solidFill>
          <a:latin typeface="+mn-lt"/>
          <a:ea typeface="+mn-ea"/>
          <a:cs typeface="+mn-cs"/>
        </a:defRPr>
      </a:lvl5pPr>
      <a:lvl6pPr marL="3920764" indent="-356433" algn="l" defTabSz="1425732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7" kern="1200">
          <a:solidFill>
            <a:schemeClr val="tx1"/>
          </a:solidFill>
          <a:latin typeface="+mn-lt"/>
          <a:ea typeface="+mn-ea"/>
          <a:cs typeface="+mn-cs"/>
        </a:defRPr>
      </a:lvl6pPr>
      <a:lvl7pPr marL="4633631" indent="-356433" algn="l" defTabSz="1425732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7" kern="1200">
          <a:solidFill>
            <a:schemeClr val="tx1"/>
          </a:solidFill>
          <a:latin typeface="+mn-lt"/>
          <a:ea typeface="+mn-ea"/>
          <a:cs typeface="+mn-cs"/>
        </a:defRPr>
      </a:lvl7pPr>
      <a:lvl8pPr marL="5346497" indent="-356433" algn="l" defTabSz="1425732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7" kern="1200">
          <a:solidFill>
            <a:schemeClr val="tx1"/>
          </a:solidFill>
          <a:latin typeface="+mn-lt"/>
          <a:ea typeface="+mn-ea"/>
          <a:cs typeface="+mn-cs"/>
        </a:defRPr>
      </a:lvl8pPr>
      <a:lvl9pPr marL="6059363" indent="-356433" algn="l" defTabSz="1425732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25732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1pPr>
      <a:lvl2pPr marL="712866" algn="l" defTabSz="1425732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2pPr>
      <a:lvl3pPr marL="1425732" algn="l" defTabSz="1425732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3pPr>
      <a:lvl4pPr marL="2138599" algn="l" defTabSz="1425732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4pPr>
      <a:lvl5pPr marL="2851465" algn="l" defTabSz="1425732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5pPr>
      <a:lvl6pPr marL="3564331" algn="l" defTabSz="1425732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6pPr>
      <a:lvl7pPr marL="4277197" algn="l" defTabSz="1425732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7pPr>
      <a:lvl8pPr marL="4990064" algn="l" defTabSz="1425732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8pPr>
      <a:lvl9pPr marL="5702930" algn="l" defTabSz="1425732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https://online.lifeliqe.com/app/scene/p_clov_bunecna_mitoza?LP=true&amp;blind=false&amp;p=part_bunka" TargetMode="External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5.jpeg"/><Relationship Id="rId4" Type="http://schemas.openxmlformats.org/officeDocument/2006/relationships/hyperlink" Target="https://online.lifeliqe.com/app/scene/p_clov_zvireci_bunka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image" Target="../media/image11.png"/><Relationship Id="rId9" Type="http://schemas.microsoft.com/office/2007/relationships/diagramDrawing" Target="../diagrams/drawing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type-2-diabetes/what-is-type-2-diabetes/" TargetMode="External"/><Relationship Id="rId3" Type="http://schemas.openxmlformats.org/officeDocument/2006/relationships/hyperlink" Target="https://doi.org/10.3389/fphys.2020.00200" TargetMode="External"/><Relationship Id="rId7" Type="http://schemas.openxmlformats.org/officeDocument/2006/relationships/hyperlink" Target="https://www.ncbi.nlm.nih.gov/books/NBK559138/" TargetMode="External"/><Relationship Id="rId2" Type="http://schemas.openxmlformats.org/officeDocument/2006/relationships/hyperlink" Target="https://www.vecteezy.com/search?qterm=76-years-old-male-white&amp;content_type=phot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ciencedaily.com/releases/2026/01/260122093439.htm" TargetMode="External"/><Relationship Id="rId5" Type="http://schemas.openxmlformats.org/officeDocument/2006/relationships/hyperlink" Target="https://www.legislation.gov.uk/ukpga/2005/9/contents" TargetMode="External"/><Relationship Id="rId10" Type="http://schemas.openxmlformats.org/officeDocument/2006/relationships/hyperlink" Target="https://cks.nice.org.uk/topics/diabetes-type-2/background-information/risk-factors/" TargetMode="External"/><Relationship Id="rId4" Type="http://schemas.openxmlformats.org/officeDocument/2006/relationships/hyperlink" Target="https://my.clevelandclinic.org/health/articles/homeostasis" TargetMode="External"/><Relationship Id="rId9" Type="http://schemas.openxmlformats.org/officeDocument/2006/relationships/hyperlink" Target="https://www.nice.org.uk/guidance/ng106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scienceinsights.org/how-does-diabetes-affect-circulation/" TargetMode="External"/><Relationship Id="rId3" Type="http://schemas.openxmlformats.org/officeDocument/2006/relationships/hyperlink" Target="https://www.magnific.com/free-photos-vectors/circulatory-system" TargetMode="External"/><Relationship Id="rId7" Type="http://schemas.openxmlformats.org/officeDocument/2006/relationships/hyperlink" Target="https://www.diabetes.co.uk/body/circulatory-system.html" TargetMode="External"/><Relationship Id="rId2" Type="http://schemas.openxmlformats.org/officeDocument/2006/relationships/hyperlink" Target="https://www.nice.org.uk/guidance/ng2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46/annurev-pharmtox-052220-010446" TargetMode="External"/><Relationship Id="rId5" Type="http://schemas.openxmlformats.org/officeDocument/2006/relationships/hyperlink" Target="https://www.nice.org.uk/guidance/ng203" TargetMode="External"/><Relationship Id="rId4" Type="http://schemas.openxmlformats.org/officeDocument/2006/relationships/hyperlink" Target="https://www.magnific.com/photos/ethical-considerations" TargetMode="External"/><Relationship Id="rId9" Type="http://schemas.openxmlformats.org/officeDocument/2006/relationships/hyperlink" Target="https://www.istockphoto.com/photos/glucose-homeostasi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20F95502-65C6-482A-9B40-DDCB8DAA9D75}"/>
              </a:ext>
            </a:extLst>
          </p:cNvPr>
          <p:cNvGrpSpPr/>
          <p:nvPr/>
        </p:nvGrpSpPr>
        <p:grpSpPr>
          <a:xfrm>
            <a:off x="0" y="0"/>
            <a:ext cx="19010313" cy="1112119"/>
            <a:chOff x="-324644" y="2222500"/>
            <a:chExt cx="22261685" cy="1302327"/>
          </a:xfrm>
        </p:grpSpPr>
        <p:sp>
          <p:nvSpPr>
            <p:cNvPr id="2" name="object 2"/>
            <p:cNvSpPr/>
            <p:nvPr/>
          </p:nvSpPr>
          <p:spPr>
            <a:xfrm>
              <a:off x="-324644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009EF3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3" name="object 3"/>
            <p:cNvSpPr/>
            <p:nvPr/>
          </p:nvSpPr>
          <p:spPr>
            <a:xfrm>
              <a:off x="16363156" y="2222500"/>
              <a:ext cx="5573885" cy="1302327"/>
            </a:xfrm>
            <a:custGeom>
              <a:avLst/>
              <a:gdLst/>
              <a:ahLst/>
              <a:cxnLst/>
              <a:rect l="l" t="t" r="r" b="b"/>
              <a:pathLst>
                <a:path w="1883409" h="440055">
                  <a:moveTo>
                    <a:pt x="0" y="0"/>
                  </a:moveTo>
                  <a:lnTo>
                    <a:pt x="0" y="439737"/>
                  </a:lnTo>
                  <a:lnTo>
                    <a:pt x="1883155" y="439737"/>
                  </a:lnTo>
                  <a:lnTo>
                    <a:pt x="18831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8200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22" name="object 2">
              <a:extLst>
                <a:ext uri="{FF2B5EF4-FFF2-40B4-BE49-F238E27FC236}">
                  <a16:creationId xmlns:a16="http://schemas.microsoft.com/office/drawing/2014/main" id="{3708B453-DDCE-42C1-9AB9-A8D5DDCA46AD}"/>
                </a:ext>
              </a:extLst>
            </p:cNvPr>
            <p:cNvSpPr/>
            <p:nvPr/>
          </p:nvSpPr>
          <p:spPr>
            <a:xfrm>
              <a:off x="52379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BF00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23" name="object 2">
              <a:extLst>
                <a:ext uri="{FF2B5EF4-FFF2-40B4-BE49-F238E27FC236}">
                  <a16:creationId xmlns:a16="http://schemas.microsoft.com/office/drawing/2014/main" id="{7D360C87-DA57-4F00-96B5-35199AD11657}"/>
                </a:ext>
              </a:extLst>
            </p:cNvPr>
            <p:cNvSpPr/>
            <p:nvPr/>
          </p:nvSpPr>
          <p:spPr>
            <a:xfrm>
              <a:off x="108005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A100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</p:grpSp>
      <p:sp>
        <p:nvSpPr>
          <p:cNvPr id="8" name="object 8"/>
          <p:cNvSpPr/>
          <p:nvPr/>
        </p:nvSpPr>
        <p:spPr>
          <a:xfrm>
            <a:off x="326" y="3647808"/>
            <a:ext cx="19007839" cy="7097613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object 18"/>
          <p:cNvSpPr txBox="1"/>
          <p:nvPr/>
        </p:nvSpPr>
        <p:spPr>
          <a:xfrm>
            <a:off x="70746" y="3365500"/>
            <a:ext cx="8276723" cy="2228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20650" algn="ctr">
              <a:lnSpc>
                <a:spcPct val="100000"/>
              </a:lnSpc>
              <a:spcBef>
                <a:spcPts val="100"/>
              </a:spcBef>
            </a:pPr>
            <a:r>
              <a:rPr lang="en-US" sz="7200" spc="-30" dirty="0">
                <a:solidFill>
                  <a:srgbClr val="00318B"/>
                </a:solidFill>
                <a:cs typeface="Source Sans Pro"/>
              </a:rPr>
              <a:t>Cardiovascular Diseases (Diabetes)</a:t>
            </a:r>
            <a:endParaRPr lang="en-US" sz="7200" dirty="0">
              <a:cs typeface="Source Sans Pro"/>
            </a:endParaRPr>
          </a:p>
        </p:txBody>
      </p:sp>
      <p:sp>
        <p:nvSpPr>
          <p:cNvPr id="19" name="object 19"/>
          <p:cNvSpPr/>
          <p:nvPr/>
        </p:nvSpPr>
        <p:spPr>
          <a:xfrm flipV="1">
            <a:off x="437356" y="5346699"/>
            <a:ext cx="7696200" cy="274319"/>
          </a:xfrm>
          <a:custGeom>
            <a:avLst/>
            <a:gdLst/>
            <a:ahLst/>
            <a:cxnLst/>
            <a:rect l="l" t="t" r="r" b="b"/>
            <a:pathLst>
              <a:path w="4686300">
                <a:moveTo>
                  <a:pt x="0" y="0"/>
                </a:moveTo>
                <a:lnTo>
                  <a:pt x="4686300" y="0"/>
                </a:lnTo>
              </a:path>
            </a:pathLst>
          </a:custGeom>
          <a:ln w="8466">
            <a:solidFill>
              <a:srgbClr val="002E8E"/>
            </a:solidFill>
          </a:ln>
        </p:spPr>
        <p:txBody>
          <a:bodyPr wrap="square" lIns="0" tIns="0" rIns="0" bIns="0" rtlCol="0"/>
          <a:lstStyle/>
          <a:p>
            <a:pPr algn="ctr"/>
            <a:endParaRPr dirty="0"/>
          </a:p>
        </p:txBody>
      </p:sp>
      <p:sp>
        <p:nvSpPr>
          <p:cNvPr id="20" name="object 20"/>
          <p:cNvSpPr txBox="1"/>
          <p:nvPr/>
        </p:nvSpPr>
        <p:spPr>
          <a:xfrm>
            <a:off x="339066" y="5632723"/>
            <a:ext cx="7888372" cy="188513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4000" spc="-5" dirty="0">
                <a:solidFill>
                  <a:srgbClr val="00A0EF"/>
                </a:solidFill>
                <a:cs typeface="Source Sans Pro Light"/>
              </a:rPr>
              <a:t>Katelen Summerfield 2434537       </a:t>
            </a:r>
          </a:p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4000" spc="-5" dirty="0">
                <a:solidFill>
                  <a:srgbClr val="00A0EF"/>
                </a:solidFill>
                <a:cs typeface="Source Sans Pro Light"/>
              </a:rPr>
              <a:t>Module code: BMHP5023</a:t>
            </a:r>
          </a:p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4000" spc="-5" dirty="0">
                <a:solidFill>
                  <a:srgbClr val="00A0EF"/>
                </a:solidFill>
                <a:cs typeface="Source Sans Pro Light"/>
              </a:rPr>
              <a:t>Lecturer: Robert </a:t>
            </a:r>
            <a:r>
              <a:rPr lang="en-GB" sz="4000" spc="-5" dirty="0" err="1">
                <a:solidFill>
                  <a:srgbClr val="00A0EF"/>
                </a:solidFill>
                <a:cs typeface="Source Sans Pro Light"/>
              </a:rPr>
              <a:t>Nartowski</a:t>
            </a:r>
            <a:r>
              <a:rPr lang="en-GB" sz="4000" spc="-5" dirty="0">
                <a:solidFill>
                  <a:srgbClr val="00A0EF"/>
                </a:solidFill>
                <a:cs typeface="Source Sans Pro Light"/>
              </a:rPr>
              <a:t>  </a:t>
            </a:r>
          </a:p>
        </p:txBody>
      </p:sp>
      <p:sp>
        <p:nvSpPr>
          <p:cNvPr id="30" name="object 21">
            <a:hlinkClick r:id="rId6"/>
            <a:extLst>
              <a:ext uri="{FF2B5EF4-FFF2-40B4-BE49-F238E27FC236}">
                <a16:creationId xmlns:a16="http://schemas.microsoft.com/office/drawing/2014/main" id="{F258A0E7-B999-4AF3-BF63-FAE0D5180429}"/>
              </a:ext>
            </a:extLst>
          </p:cNvPr>
          <p:cNvSpPr/>
          <p:nvPr/>
        </p:nvSpPr>
        <p:spPr>
          <a:xfrm>
            <a:off x="9276556" y="1689100"/>
            <a:ext cx="8763000" cy="8463192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4" name="slide 1">
            <a:hlinkClick r:id="" action="ppaction://media"/>
            <a:extLst>
              <a:ext uri="{FF2B5EF4-FFF2-40B4-BE49-F238E27FC236}">
                <a16:creationId xmlns:a16="http://schemas.microsoft.com/office/drawing/2014/main" id="{A79E997A-CD23-4E30-956F-7E76596AD7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7591891" y="9534457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629"/>
    </mc:Choice>
    <mc:Fallback>
      <p:transition spd="slow" advTm="206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6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ject 2">
            <a:extLst>
              <a:ext uri="{FF2B5EF4-FFF2-40B4-BE49-F238E27FC236}">
                <a16:creationId xmlns:a16="http://schemas.microsoft.com/office/drawing/2014/main" id="{BDEAF6CC-8A52-4857-8B04-619F92B05F6D}"/>
              </a:ext>
            </a:extLst>
          </p:cNvPr>
          <p:cNvSpPr/>
          <p:nvPr/>
        </p:nvSpPr>
        <p:spPr>
          <a:xfrm>
            <a:off x="1" y="556300"/>
            <a:ext cx="5542756" cy="828000"/>
          </a:xfrm>
          <a:custGeom>
            <a:avLst/>
            <a:gdLst/>
            <a:ahLst/>
            <a:cxnLst/>
            <a:rect l="l" t="t" r="r" b="b"/>
            <a:pathLst>
              <a:path w="2389505" h="437514">
                <a:moveTo>
                  <a:pt x="2170722" y="0"/>
                </a:moveTo>
                <a:lnTo>
                  <a:pt x="0" y="0"/>
                </a:lnTo>
                <a:lnTo>
                  <a:pt x="0" y="437153"/>
                </a:lnTo>
                <a:lnTo>
                  <a:pt x="2170722" y="437153"/>
                </a:lnTo>
                <a:lnTo>
                  <a:pt x="2220839" y="431380"/>
                </a:lnTo>
                <a:lnTo>
                  <a:pt x="2266846" y="414936"/>
                </a:lnTo>
                <a:lnTo>
                  <a:pt x="2307430" y="389134"/>
                </a:lnTo>
                <a:lnTo>
                  <a:pt x="2341280" y="355285"/>
                </a:lnTo>
                <a:lnTo>
                  <a:pt x="2367082" y="314701"/>
                </a:lnTo>
                <a:lnTo>
                  <a:pt x="2383526" y="268694"/>
                </a:lnTo>
                <a:lnTo>
                  <a:pt x="2389299" y="218577"/>
                </a:lnTo>
                <a:lnTo>
                  <a:pt x="2383526" y="168459"/>
                </a:lnTo>
                <a:lnTo>
                  <a:pt x="2367082" y="122452"/>
                </a:lnTo>
                <a:lnTo>
                  <a:pt x="2341280" y="81868"/>
                </a:lnTo>
                <a:lnTo>
                  <a:pt x="2307430" y="48018"/>
                </a:lnTo>
                <a:lnTo>
                  <a:pt x="2266846" y="22216"/>
                </a:lnTo>
                <a:lnTo>
                  <a:pt x="2220839" y="5772"/>
                </a:lnTo>
                <a:lnTo>
                  <a:pt x="2170722" y="0"/>
                </a:lnTo>
                <a:close/>
              </a:path>
            </a:pathLst>
          </a:custGeom>
          <a:solidFill>
            <a:srgbClr val="00A0F0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4" name="object 4"/>
          <p:cNvSpPr txBox="1"/>
          <p:nvPr/>
        </p:nvSpPr>
        <p:spPr>
          <a:xfrm>
            <a:off x="665956" y="708700"/>
            <a:ext cx="9601200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2800" b="0" dirty="0">
                <a:solidFill>
                  <a:srgbClr val="FFFFFF"/>
                </a:solidFill>
                <a:cs typeface="Source Sans Pro Light"/>
              </a:rPr>
              <a:t> </a:t>
            </a:r>
            <a:r>
              <a:rPr lang="en-US" sz="2800" dirty="0">
                <a:solidFill>
                  <a:srgbClr val="FFFFFF"/>
                </a:solidFill>
                <a:cs typeface="Source Sans Pro Light"/>
              </a:rPr>
              <a:t>C</a:t>
            </a:r>
            <a:r>
              <a:rPr lang="en-US" sz="2800" b="0" dirty="0">
                <a:solidFill>
                  <a:srgbClr val="FFFFFF"/>
                </a:solidFill>
                <a:cs typeface="Source Sans Pro Light"/>
              </a:rPr>
              <a:t>ontents slide </a:t>
            </a:r>
            <a:endParaRPr lang="en-US" sz="2800" dirty="0">
              <a:cs typeface="Source Sans Pro Light"/>
            </a:endParaRPr>
          </a:p>
        </p:txBody>
      </p:sp>
      <p:sp>
        <p:nvSpPr>
          <p:cNvPr id="19" name="object 9">
            <a:extLst>
              <a:ext uri="{FF2B5EF4-FFF2-40B4-BE49-F238E27FC236}">
                <a16:creationId xmlns:a16="http://schemas.microsoft.com/office/drawing/2014/main" id="{33F16CBD-8EC9-4219-A48E-66C90BBE72C3}"/>
              </a:ext>
            </a:extLst>
          </p:cNvPr>
          <p:cNvSpPr txBox="1"/>
          <p:nvPr/>
        </p:nvSpPr>
        <p:spPr>
          <a:xfrm>
            <a:off x="646112" y="7659481"/>
            <a:ext cx="10214485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2800" b="0" dirty="0">
                <a:solidFill>
                  <a:srgbClr val="FFFFFF"/>
                </a:solidFill>
                <a:cs typeface="Source Sans Pro Light"/>
              </a:rPr>
              <a:t>3. </a:t>
            </a:r>
            <a:r>
              <a:rPr lang="en-US" sz="2800" b="0" spc="-10" dirty="0">
                <a:solidFill>
                  <a:srgbClr val="FFFFFF"/>
                </a:solidFill>
                <a:cs typeface="Source Sans Pro Light"/>
              </a:rPr>
              <a:t>What </a:t>
            </a:r>
            <a:r>
              <a:rPr lang="en-US" sz="2800" b="0" dirty="0">
                <a:solidFill>
                  <a:srgbClr val="FFFFFF"/>
                </a:solidFill>
                <a:cs typeface="Source Sans Pro Light"/>
              </a:rPr>
              <a:t>does </a:t>
            </a:r>
            <a:r>
              <a:rPr lang="en-US" sz="2800" b="0" spc="-15" dirty="0">
                <a:solidFill>
                  <a:srgbClr val="FFFFFF"/>
                </a:solidFill>
                <a:cs typeface="Source Sans Pro Light"/>
              </a:rPr>
              <a:t>a </a:t>
            </a:r>
            <a:r>
              <a:rPr lang="en-US" sz="2800" b="0" spc="-5" dirty="0">
                <a:solidFill>
                  <a:srgbClr val="FFFFFF"/>
                </a:solidFill>
                <a:cs typeface="Source Sans Pro Light"/>
              </a:rPr>
              <a:t>somatic </a:t>
            </a:r>
            <a:r>
              <a:rPr lang="en-US" sz="2800" b="0" spc="-10" dirty="0">
                <a:solidFill>
                  <a:srgbClr val="FFFFFF"/>
                </a:solidFill>
                <a:cs typeface="Source Sans Pro Light"/>
              </a:rPr>
              <a:t>cell </a:t>
            </a:r>
            <a:r>
              <a:rPr lang="en-US" sz="2800" b="0" dirty="0">
                <a:solidFill>
                  <a:srgbClr val="FFFFFF"/>
                </a:solidFill>
                <a:cs typeface="Source Sans Pro Light"/>
              </a:rPr>
              <a:t>look</a:t>
            </a:r>
            <a:r>
              <a:rPr lang="en-US" sz="2800" b="0" spc="-30" dirty="0">
                <a:solidFill>
                  <a:srgbClr val="FFFFFF"/>
                </a:solidFill>
                <a:cs typeface="Source Sans Pro Light"/>
              </a:rPr>
              <a:t> </a:t>
            </a:r>
            <a:r>
              <a:rPr lang="en-US" sz="2800" b="0" spc="-5" dirty="0">
                <a:solidFill>
                  <a:srgbClr val="FFFFFF"/>
                </a:solidFill>
                <a:cs typeface="Source Sans Pro Light"/>
              </a:rPr>
              <a:t>like?</a:t>
            </a:r>
            <a:endParaRPr lang="en-US" sz="2800" dirty="0">
              <a:cs typeface="Source Sans Pro Ligh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9F9C9DB-E8AA-43C4-8B83-0361B736F39A}"/>
              </a:ext>
            </a:extLst>
          </p:cNvPr>
          <p:cNvSpPr txBox="1"/>
          <p:nvPr/>
        </p:nvSpPr>
        <p:spPr>
          <a:xfrm>
            <a:off x="436728" y="1705009"/>
            <a:ext cx="12247808" cy="8217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800" dirty="0"/>
              <a:t>Introduction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800" dirty="0"/>
              <a:t>Peter Smith case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800" dirty="0"/>
              <a:t>Homeostasis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800" dirty="0"/>
              <a:t>How diabetes effects homeostasis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800" dirty="0"/>
              <a:t>The Circulatory system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800" dirty="0"/>
              <a:t>How diabetes effects this system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800" dirty="0"/>
              <a:t>Peter’s smith care plan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800" dirty="0"/>
              <a:t>Evidence-based recommendations for care plan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800" dirty="0"/>
              <a:t>Ethical considerations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800" dirty="0"/>
              <a:t>Conclusion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D1A11931-B99F-41AE-B89F-DCE9C5E525FB}"/>
              </a:ext>
            </a:extLst>
          </p:cNvPr>
          <p:cNvGrpSpPr/>
          <p:nvPr/>
        </p:nvGrpSpPr>
        <p:grpSpPr>
          <a:xfrm>
            <a:off x="-2" y="556807"/>
            <a:ext cx="4788239" cy="827493"/>
            <a:chOff x="-2" y="556807"/>
            <a:chExt cx="4788239" cy="827493"/>
          </a:xfrm>
        </p:grpSpPr>
        <p:sp>
          <p:nvSpPr>
            <p:cNvPr id="8" name="object 8"/>
            <p:cNvSpPr/>
            <p:nvPr/>
          </p:nvSpPr>
          <p:spPr>
            <a:xfrm>
              <a:off x="-2" y="556807"/>
              <a:ext cx="4788239" cy="827493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9" name="object 9"/>
            <p:cNvSpPr txBox="1"/>
            <p:nvPr/>
          </p:nvSpPr>
          <p:spPr>
            <a:xfrm>
              <a:off x="665956" y="774700"/>
              <a:ext cx="3581400" cy="443711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spcBef>
                  <a:spcPts val="100"/>
                </a:spcBef>
              </a:pPr>
              <a:endParaRPr sz="2800" dirty="0">
                <a:cs typeface="Source Sans Pro Light"/>
              </a:endParaRPr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665956" y="3319452"/>
            <a:ext cx="4806156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800" spc="-10" dirty="0">
                <a:solidFill>
                  <a:srgbClr val="FFFFFF"/>
                </a:solidFill>
                <a:cs typeface="Source Sans Pro Light"/>
              </a:rPr>
              <a:t>Learning</a:t>
            </a:r>
            <a:r>
              <a:rPr sz="2800" spc="-35" dirty="0">
                <a:solidFill>
                  <a:srgbClr val="FFFFFF"/>
                </a:solidFill>
                <a:cs typeface="Source Sans Pro Light"/>
              </a:rPr>
              <a:t> </a:t>
            </a:r>
            <a:r>
              <a:rPr sz="2800" spc="-5" dirty="0">
                <a:solidFill>
                  <a:srgbClr val="FFFFFF"/>
                </a:solidFill>
                <a:cs typeface="Source Sans Pro Light"/>
              </a:rPr>
              <a:t>objectives</a:t>
            </a:r>
            <a:endParaRPr sz="2800" dirty="0">
              <a:cs typeface="Source Sans Pro Ligh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65162" y="6072245"/>
            <a:ext cx="2561858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800" spc="-30" dirty="0">
                <a:solidFill>
                  <a:srgbClr val="FFFFFF"/>
                </a:solidFill>
                <a:cs typeface="Source Sans Pro Light"/>
              </a:rPr>
              <a:t>S</a:t>
            </a:r>
            <a:r>
              <a:rPr sz="2800" spc="-40" dirty="0">
                <a:solidFill>
                  <a:srgbClr val="FFFFFF"/>
                </a:solidFill>
                <a:cs typeface="Source Sans Pro Light"/>
              </a:rPr>
              <a:t>t</a:t>
            </a:r>
            <a:r>
              <a:rPr sz="2800" spc="-10" dirty="0">
                <a:solidFill>
                  <a:srgbClr val="FFFFFF"/>
                </a:solidFill>
                <a:cs typeface="Source Sans Pro Light"/>
              </a:rPr>
              <a:t>anda</a:t>
            </a:r>
            <a:r>
              <a:rPr sz="2800" spc="-25" dirty="0">
                <a:solidFill>
                  <a:srgbClr val="FFFFFF"/>
                </a:solidFill>
                <a:cs typeface="Source Sans Pro Light"/>
              </a:rPr>
              <a:t>r</a:t>
            </a:r>
            <a:r>
              <a:rPr sz="2800" dirty="0">
                <a:solidFill>
                  <a:srgbClr val="FFFFFF"/>
                </a:solidFill>
                <a:cs typeface="Source Sans Pro Light"/>
              </a:rPr>
              <a:t>ds</a:t>
            </a:r>
            <a:endParaRPr sz="2800" dirty="0">
              <a:cs typeface="Source Sans Pro Ligh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5A52E3-7E42-4EDB-AA49-69C103688B08}"/>
              </a:ext>
            </a:extLst>
          </p:cNvPr>
          <p:cNvSpPr txBox="1"/>
          <p:nvPr/>
        </p:nvSpPr>
        <p:spPr>
          <a:xfrm>
            <a:off x="296214" y="708338"/>
            <a:ext cx="41083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sz="2800" b="0" i="0" u="none" strike="noStrike" kern="1200" cap="none" spc="-5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Source Sans Pro Light"/>
              </a:rPr>
              <a:t>Introduction</a:t>
            </a:r>
            <a:endParaRPr lang="en-GB" sz="2800" dirty="0">
              <a:solidFill>
                <a:schemeClr val="bg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A0400B-DA9A-43B6-A27A-E7626C60FD91}"/>
              </a:ext>
            </a:extLst>
          </p:cNvPr>
          <p:cNvSpPr txBox="1"/>
          <p:nvPr/>
        </p:nvSpPr>
        <p:spPr>
          <a:xfrm>
            <a:off x="1132764" y="2099139"/>
            <a:ext cx="15626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36E332-0D7A-46DB-B3AE-950BC7D24CC2}"/>
              </a:ext>
            </a:extLst>
          </p:cNvPr>
          <p:cNvSpPr txBox="1"/>
          <p:nvPr/>
        </p:nvSpPr>
        <p:spPr>
          <a:xfrm>
            <a:off x="477671" y="1867646"/>
            <a:ext cx="1497159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This presentation will focus on type 2 diabetes and how it impacts on homeostasis and the circulatory system. To achieve this, it will look into peter smiths case and suggest a care plan based on reverent physiology. also use evidence-based guidance form NICE guidelines. 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E2214E-7A18-4FC2-86C8-9F86FDF45657}"/>
              </a:ext>
            </a:extLst>
          </p:cNvPr>
          <p:cNvSpPr txBox="1"/>
          <p:nvPr/>
        </p:nvSpPr>
        <p:spPr>
          <a:xfrm>
            <a:off x="477671" y="4013699"/>
            <a:ext cx="15794038" cy="60020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is type 2 diabetes and some of the risk factors of it.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NHS, (2025) says that type 2 diabetes is where the body cannot produces the right amount of insulin or the cells in the body are insulin resistance meaning the cells don’t absorb insulin well.</a:t>
            </a:r>
          </a:p>
          <a:p>
            <a:endParaRPr lang="en-GB" sz="2400" dirty="0"/>
          </a:p>
          <a:p>
            <a:r>
              <a:rPr lang="en-GB" sz="2800" dirty="0"/>
              <a:t>Risk factors 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Obesity and Inactivity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Family history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Ethnicity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History of gestational diabetes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Diet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Drug treatments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Polycystic ovary syndrome (POS)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Low birth weight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(NICE,2026)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0" name="slide 3">
            <a:hlinkClick r:id="" action="ppaction://media"/>
            <a:extLst>
              <a:ext uri="{FF2B5EF4-FFF2-40B4-BE49-F238E27FC236}">
                <a16:creationId xmlns:a16="http://schemas.microsoft.com/office/drawing/2014/main" id="{240BC18C-31B5-4FC1-AB0A-131C12D8B8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442811" y="9416553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662"/>
    </mc:Choice>
    <mc:Fallback>
      <p:transition spd="slow" advTm="896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53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" y="0"/>
            <a:ext cx="19005560" cy="10693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wearing glasses and a sweater&#10;&#10;AI-generated content may be incorrect.">
            <a:hlinkClick r:id="rId4"/>
            <a:extLst>
              <a:ext uri="{FF2B5EF4-FFF2-40B4-BE49-F238E27FC236}">
                <a16:creationId xmlns:a16="http://schemas.microsoft.com/office/drawing/2014/main" id="{CAF0EAD1-F5A8-4B2C-A971-E22DAD1745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2" r="10771"/>
          <a:stretch>
            <a:fillRect/>
          </a:stretch>
        </p:blipFill>
        <p:spPr>
          <a:xfrm>
            <a:off x="3932970" y="10"/>
            <a:ext cx="15077339" cy="106933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1523228" cy="106934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F22F14-0C7D-4ABA-9E1F-F855363D1177}"/>
              </a:ext>
            </a:extLst>
          </p:cNvPr>
          <p:cNvSpPr txBox="1"/>
          <p:nvPr/>
        </p:nvSpPr>
        <p:spPr>
          <a:xfrm>
            <a:off x="1306958" y="569324"/>
            <a:ext cx="5959729" cy="29624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200">
                <a:latin typeface="+mj-lt"/>
                <a:ea typeface="+mj-ea"/>
                <a:cs typeface="+mj-cs"/>
              </a:rPr>
              <a:t>  </a:t>
            </a:r>
            <a:r>
              <a:rPr lang="en-US" sz="6200" b="1">
                <a:latin typeface="+mj-lt"/>
                <a:ea typeface="+mj-ea"/>
                <a:cs typeface="+mj-cs"/>
              </a:rPr>
              <a:t>Peter Smith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36CC0D-EDEB-4AEF-B684-8F7ED0304C59}"/>
              </a:ext>
            </a:extLst>
          </p:cNvPr>
          <p:cNvSpPr txBox="1"/>
          <p:nvPr/>
        </p:nvSpPr>
        <p:spPr>
          <a:xfrm>
            <a:off x="638757" y="2790998"/>
            <a:ext cx="7296129" cy="583593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800" dirty="0"/>
              <a:t>Age 76 white male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800" dirty="0"/>
              <a:t>Retried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800" dirty="0"/>
              <a:t>Live with wife of 48 year and grandson 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800" dirty="0"/>
              <a:t>Has type 2 diabetes, heart failure, kidney failure.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800" dirty="0"/>
              <a:t> used to smoke and drink alcohol but hasn’t for over 30 years or more 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800" dirty="0"/>
              <a:t>Also has family history of type 2 diabetes</a:t>
            </a:r>
            <a:r>
              <a:rPr lang="en-US" sz="3100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0E1D4D-9E2B-4158-AA7C-B35AD29774EE}"/>
              </a:ext>
            </a:extLst>
          </p:cNvPr>
          <p:cNvSpPr txBox="1"/>
          <p:nvPr/>
        </p:nvSpPr>
        <p:spPr>
          <a:xfrm>
            <a:off x="10766738" y="901521"/>
            <a:ext cx="77670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CD75B7-511B-44AC-908F-CB909F24F44D}"/>
              </a:ext>
            </a:extLst>
          </p:cNvPr>
          <p:cNvSpPr txBox="1"/>
          <p:nvPr/>
        </p:nvSpPr>
        <p:spPr>
          <a:xfrm>
            <a:off x="118119" y="10151115"/>
            <a:ext cx="2377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818181"/>
                </a:solidFill>
                <a:effectLst/>
                <a:latin typeface="ui-sans-serif"/>
              </a:rPr>
              <a:t> </a:t>
            </a:r>
            <a:r>
              <a:rPr lang="en-GB" b="0" i="0" dirty="0">
                <a:solidFill>
                  <a:srgbClr val="040102"/>
                </a:solidFill>
                <a:effectLst/>
                <a:latin typeface="ui-sans-serif"/>
              </a:rPr>
              <a:t>(ANC Media, 2026)</a:t>
            </a:r>
            <a:endParaRPr lang="en-GB" dirty="0"/>
          </a:p>
        </p:txBody>
      </p:sp>
      <p:pic>
        <p:nvPicPr>
          <p:cNvPr id="9" name="slide 4">
            <a:hlinkClick r:id="" action="ppaction://media"/>
            <a:extLst>
              <a:ext uri="{FF2B5EF4-FFF2-40B4-BE49-F238E27FC236}">
                <a16:creationId xmlns:a16="http://schemas.microsoft.com/office/drawing/2014/main" id="{E634CA70-C465-4583-A15E-F16CAA6C7B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238094" y="95928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776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482"/>
    </mc:Choice>
    <mc:Fallback>
      <p:transition spd="slow" advTm="704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87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0" y="556300"/>
            <a:ext cx="4780756" cy="828000"/>
          </a:xfrm>
          <a:custGeom>
            <a:avLst/>
            <a:gdLst/>
            <a:ahLst/>
            <a:cxnLst/>
            <a:rect l="l" t="t" r="r" b="b"/>
            <a:pathLst>
              <a:path w="2929255" h="437514">
                <a:moveTo>
                  <a:pt x="2710340" y="0"/>
                </a:moveTo>
                <a:lnTo>
                  <a:pt x="0" y="0"/>
                </a:lnTo>
                <a:lnTo>
                  <a:pt x="0" y="437154"/>
                </a:lnTo>
                <a:lnTo>
                  <a:pt x="2710340" y="437154"/>
                </a:lnTo>
                <a:lnTo>
                  <a:pt x="2760457" y="431381"/>
                </a:lnTo>
                <a:lnTo>
                  <a:pt x="2806464" y="414937"/>
                </a:lnTo>
                <a:lnTo>
                  <a:pt x="2847048" y="389135"/>
                </a:lnTo>
                <a:lnTo>
                  <a:pt x="2880897" y="355286"/>
                </a:lnTo>
                <a:lnTo>
                  <a:pt x="2906699" y="314702"/>
                </a:lnTo>
                <a:lnTo>
                  <a:pt x="2923143" y="268695"/>
                </a:lnTo>
                <a:lnTo>
                  <a:pt x="2928915" y="218577"/>
                </a:lnTo>
                <a:lnTo>
                  <a:pt x="2923143" y="168459"/>
                </a:lnTo>
                <a:lnTo>
                  <a:pt x="2906699" y="122452"/>
                </a:lnTo>
                <a:lnTo>
                  <a:pt x="2880897" y="81868"/>
                </a:lnTo>
                <a:lnTo>
                  <a:pt x="2847048" y="48019"/>
                </a:lnTo>
                <a:lnTo>
                  <a:pt x="2806464" y="22216"/>
                </a:lnTo>
                <a:lnTo>
                  <a:pt x="2760457" y="5772"/>
                </a:lnTo>
                <a:lnTo>
                  <a:pt x="2710340" y="0"/>
                </a:lnTo>
                <a:close/>
              </a:path>
            </a:pathLst>
          </a:custGeom>
          <a:solidFill>
            <a:srgbClr val="00A0F0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8FE50E-18FE-4A27-BE72-1C60F7B82F9A}"/>
              </a:ext>
            </a:extLst>
          </p:cNvPr>
          <p:cNvSpPr txBox="1"/>
          <p:nvPr/>
        </p:nvSpPr>
        <p:spPr>
          <a:xfrm>
            <a:off x="349076" y="739467"/>
            <a:ext cx="40826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Homeostasis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622754-B195-4071-A286-BDDA927820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033186" y="114742"/>
            <a:ext cx="5807873" cy="848890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62031C3-7AB0-45CA-AC95-687EE32FAA17}"/>
              </a:ext>
            </a:extLst>
          </p:cNvPr>
          <p:cNvSpPr txBox="1"/>
          <p:nvPr/>
        </p:nvSpPr>
        <p:spPr>
          <a:xfrm>
            <a:off x="12187451" y="8789158"/>
            <a:ext cx="2033516" cy="491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78B721-B9F7-4A48-8FEB-E692DDE85CD6}"/>
              </a:ext>
            </a:extLst>
          </p:cNvPr>
          <p:cNvSpPr txBox="1"/>
          <p:nvPr/>
        </p:nvSpPr>
        <p:spPr>
          <a:xfrm>
            <a:off x="13033186" y="8643751"/>
            <a:ext cx="23883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(Cleveland Clinic, 2025)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6396A2-BBF7-4C2E-9BC5-04A3DD77CFC8}"/>
              </a:ext>
            </a:extLst>
          </p:cNvPr>
          <p:cNvSpPr txBox="1"/>
          <p:nvPr/>
        </p:nvSpPr>
        <p:spPr>
          <a:xfrm>
            <a:off x="169254" y="1586741"/>
            <a:ext cx="11027391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6600" dirty="0"/>
              <a:t>What is it?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6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6600" dirty="0"/>
              <a:t>How is works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6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6600" dirty="0"/>
              <a:t>An example of homeostasis: blood sugar regulation 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pic>
        <p:nvPicPr>
          <p:cNvPr id="11" name="slide 5">
            <a:hlinkClick r:id="" action="ppaction://media"/>
            <a:extLst>
              <a:ext uri="{FF2B5EF4-FFF2-40B4-BE49-F238E27FC236}">
                <a16:creationId xmlns:a16="http://schemas.microsoft.com/office/drawing/2014/main" id="{544E9BF0-9C6F-4960-8316-8E13B0E2CD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743061" y="9532013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2263"/>
    </mc:Choice>
    <mc:Fallback>
      <p:transition spd="slow" advTm="122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26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iagram of blood glucose and blood glucose&#10;&#10;AI-generated content may be incorrect.">
            <a:extLst>
              <a:ext uri="{FF2B5EF4-FFF2-40B4-BE49-F238E27FC236}">
                <a16:creationId xmlns:a16="http://schemas.microsoft.com/office/drawing/2014/main" id="{2BA016DC-AFB7-43D8-84DD-A823021C43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2811" y="283426"/>
            <a:ext cx="9015210" cy="8718906"/>
          </a:xfrm>
          <a:prstGeom prst="rect">
            <a:avLst/>
          </a:prstGeom>
        </p:spPr>
      </p:pic>
      <p:sp>
        <p:nvSpPr>
          <p:cNvPr id="11" name="object 11"/>
          <p:cNvSpPr/>
          <p:nvPr/>
        </p:nvSpPr>
        <p:spPr>
          <a:xfrm>
            <a:off x="0" y="556300"/>
            <a:ext cx="6304756" cy="828000"/>
          </a:xfrm>
          <a:custGeom>
            <a:avLst/>
            <a:gdLst/>
            <a:ahLst/>
            <a:cxnLst/>
            <a:rect l="l" t="t" r="r" b="b"/>
            <a:pathLst>
              <a:path w="2588895" h="437515">
                <a:moveTo>
                  <a:pt x="2369985" y="0"/>
                </a:moveTo>
                <a:lnTo>
                  <a:pt x="0" y="0"/>
                </a:lnTo>
                <a:lnTo>
                  <a:pt x="0" y="437153"/>
                </a:lnTo>
                <a:lnTo>
                  <a:pt x="2369985" y="437153"/>
                </a:lnTo>
                <a:lnTo>
                  <a:pt x="2420102" y="431380"/>
                </a:lnTo>
                <a:lnTo>
                  <a:pt x="2466109" y="414936"/>
                </a:lnTo>
                <a:lnTo>
                  <a:pt x="2506693" y="389134"/>
                </a:lnTo>
                <a:lnTo>
                  <a:pt x="2540543" y="355285"/>
                </a:lnTo>
                <a:lnTo>
                  <a:pt x="2566345" y="314701"/>
                </a:lnTo>
                <a:lnTo>
                  <a:pt x="2582789" y="268694"/>
                </a:lnTo>
                <a:lnTo>
                  <a:pt x="2588562" y="218577"/>
                </a:lnTo>
                <a:lnTo>
                  <a:pt x="2582789" y="168459"/>
                </a:lnTo>
                <a:lnTo>
                  <a:pt x="2566345" y="122452"/>
                </a:lnTo>
                <a:lnTo>
                  <a:pt x="2540543" y="81868"/>
                </a:lnTo>
                <a:lnTo>
                  <a:pt x="2506693" y="48018"/>
                </a:lnTo>
                <a:lnTo>
                  <a:pt x="2466109" y="22216"/>
                </a:lnTo>
                <a:lnTo>
                  <a:pt x="2420102" y="5772"/>
                </a:lnTo>
                <a:lnTo>
                  <a:pt x="2369985" y="0"/>
                </a:lnTo>
                <a:close/>
              </a:path>
            </a:pathLst>
          </a:custGeom>
          <a:solidFill>
            <a:srgbClr val="00A0F0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63FE70C-E50F-4F8C-BDE3-127BF5C22276}"/>
              </a:ext>
            </a:extLst>
          </p:cNvPr>
          <p:cNvSpPr txBox="1"/>
          <p:nvPr/>
        </p:nvSpPr>
        <p:spPr>
          <a:xfrm>
            <a:off x="386366" y="556300"/>
            <a:ext cx="50801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How diabetes effects Homeostasis </a:t>
            </a:r>
          </a:p>
          <a:p>
            <a:r>
              <a:rPr lang="en-GB" sz="2400" dirty="0">
                <a:solidFill>
                  <a:schemeClr val="bg2"/>
                </a:solidFill>
              </a:rPr>
              <a:t>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008F33-4C97-4474-9849-F04E246D68F0}"/>
              </a:ext>
            </a:extLst>
          </p:cNvPr>
          <p:cNvSpPr txBox="1"/>
          <p:nvPr/>
        </p:nvSpPr>
        <p:spPr>
          <a:xfrm>
            <a:off x="15454649" y="8633000"/>
            <a:ext cx="24469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(VectorMine, 2026)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3BBB0A-C377-42BE-912C-010F12F059D1}"/>
              </a:ext>
            </a:extLst>
          </p:cNvPr>
          <p:cNvSpPr txBox="1"/>
          <p:nvPr/>
        </p:nvSpPr>
        <p:spPr>
          <a:xfrm>
            <a:off x="386366" y="1828800"/>
            <a:ext cx="8931136" cy="80945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5400" dirty="0"/>
              <a:t>Set point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5400" dirty="0"/>
              <a:t>Loss of insulin-independent control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5400" dirty="0"/>
              <a:t>The liver ignores signals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5400" dirty="0"/>
              <a:t>Hypothalamic is damaged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5400" dirty="0"/>
              <a:t>Counter-regulatory responses are triggered too early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5400" dirty="0"/>
              <a:t>Autonomic nervous system imbalance                  </a:t>
            </a:r>
            <a:r>
              <a:rPr lang="de-DE" sz="1600" b="0" i="0" dirty="0">
                <a:solidFill>
                  <a:srgbClr val="818181"/>
                </a:solidFill>
                <a:effectLst/>
                <a:latin typeface="ui-sans-serif"/>
              </a:rPr>
              <a:t>                                                                                       </a:t>
            </a:r>
            <a:r>
              <a:rPr lang="de-DE" sz="1600" b="0" i="0" dirty="0">
                <a:solidFill>
                  <a:srgbClr val="040102"/>
                </a:solidFill>
                <a:effectLst/>
                <a:latin typeface="ui-sans-serif"/>
              </a:rPr>
              <a:t>(Mirzadeh, Faber and Schwartz, 2022)                   </a:t>
            </a:r>
            <a:endParaRPr lang="en-GB" sz="1600" dirty="0"/>
          </a:p>
          <a:p>
            <a:endParaRPr lang="en-GB" dirty="0"/>
          </a:p>
        </p:txBody>
      </p:sp>
      <p:pic>
        <p:nvPicPr>
          <p:cNvPr id="10" name="slide 5">
            <a:hlinkClick r:id="" action="ppaction://media"/>
            <a:extLst>
              <a:ext uri="{FF2B5EF4-FFF2-40B4-BE49-F238E27FC236}">
                <a16:creationId xmlns:a16="http://schemas.microsoft.com/office/drawing/2014/main" id="{5FA81AA4-EC69-4FE2-8648-8E6B8B733C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169856" y="9422831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4801"/>
    </mc:Choice>
    <mc:Fallback>
      <p:transition spd="slow" advTm="1048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80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E28DB0A-3664-4877-B444-B6B0B287E6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03679"/>
            <a:ext cx="6303810" cy="82912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27AB032-7C65-4464-A0EE-7AC26CB50724}"/>
              </a:ext>
            </a:extLst>
          </p:cNvPr>
          <p:cNvSpPr txBox="1"/>
          <p:nvPr/>
        </p:nvSpPr>
        <p:spPr>
          <a:xfrm>
            <a:off x="417507" y="556633"/>
            <a:ext cx="49841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2"/>
                </a:solidFill>
              </a:rPr>
              <a:t>The Circulatory system </a:t>
            </a:r>
          </a:p>
        </p:txBody>
      </p:sp>
      <p:pic>
        <p:nvPicPr>
          <p:cNvPr id="5" name="Picture 4" descr="A diagram of a human body&#10;&#10;AI-generated content may be incorrect.">
            <a:extLst>
              <a:ext uri="{FF2B5EF4-FFF2-40B4-BE49-F238E27FC236}">
                <a16:creationId xmlns:a16="http://schemas.microsoft.com/office/drawing/2014/main" id="{4335CAE1-0241-4ABF-875C-040416C424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4285" y="51425"/>
            <a:ext cx="8644960" cy="86449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695DABE-B466-4617-97C5-A8424FFB63B1}"/>
              </a:ext>
            </a:extLst>
          </p:cNvPr>
          <p:cNvSpPr txBox="1"/>
          <p:nvPr/>
        </p:nvSpPr>
        <p:spPr>
          <a:xfrm>
            <a:off x="16108914" y="8696385"/>
            <a:ext cx="2210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040102"/>
                </a:solidFill>
                <a:effectLst/>
                <a:latin typeface="ui-sans-serif"/>
              </a:rPr>
              <a:t>(Magnific.com, 2026)</a:t>
            </a:r>
            <a:endParaRPr lang="en-GB" dirty="0"/>
          </a:p>
        </p:txBody>
      </p:sp>
      <p:sp>
        <p:nvSpPr>
          <p:cNvPr id="11" name="Thought Bubble: Cloud 10">
            <a:extLst>
              <a:ext uri="{FF2B5EF4-FFF2-40B4-BE49-F238E27FC236}">
                <a16:creationId xmlns:a16="http://schemas.microsoft.com/office/drawing/2014/main" id="{02EC3C9C-7191-4B3D-B03F-FCFC654CFCBB}"/>
              </a:ext>
            </a:extLst>
          </p:cNvPr>
          <p:cNvSpPr/>
          <p:nvPr/>
        </p:nvSpPr>
        <p:spPr>
          <a:xfrm>
            <a:off x="191068" y="1385761"/>
            <a:ext cx="6303810" cy="3671248"/>
          </a:xfrm>
          <a:prstGeom prst="cloudCallo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 is it ?</a:t>
            </a:r>
          </a:p>
        </p:txBody>
      </p:sp>
      <p:sp>
        <p:nvSpPr>
          <p:cNvPr id="14" name="Thought Bubble: Cloud 13">
            <a:extLst>
              <a:ext uri="{FF2B5EF4-FFF2-40B4-BE49-F238E27FC236}">
                <a16:creationId xmlns:a16="http://schemas.microsoft.com/office/drawing/2014/main" id="{1479E22F-4EEE-44CB-9742-402DBE404835}"/>
              </a:ext>
            </a:extLst>
          </p:cNvPr>
          <p:cNvSpPr/>
          <p:nvPr/>
        </p:nvSpPr>
        <p:spPr>
          <a:xfrm>
            <a:off x="1610436" y="5483234"/>
            <a:ext cx="6303810" cy="3916908"/>
          </a:xfrm>
          <a:prstGeom prst="cloud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How does it work?</a:t>
            </a:r>
          </a:p>
        </p:txBody>
      </p:sp>
      <p:pic>
        <p:nvPicPr>
          <p:cNvPr id="15" name="slide 7">
            <a:hlinkClick r:id="" action="ppaction://media"/>
            <a:extLst>
              <a:ext uri="{FF2B5EF4-FFF2-40B4-BE49-F238E27FC236}">
                <a16:creationId xmlns:a16="http://schemas.microsoft.com/office/drawing/2014/main" id="{42A0BD23-3B85-4A96-B925-C69AF8E893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473637" y="9504718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9081"/>
    </mc:Choice>
    <mc:Fallback>
      <p:transition spd="slow" advTm="1190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08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ood vessel with red blood cells&#10;&#10;AI-generated content may be incorrect.">
            <a:extLst>
              <a:ext uri="{FF2B5EF4-FFF2-40B4-BE49-F238E27FC236}">
                <a16:creationId xmlns:a16="http://schemas.microsoft.com/office/drawing/2014/main" id="{F0F9D3CE-39FD-4D8A-B399-E34AE16988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1649" y="772518"/>
            <a:ext cx="10684966" cy="8089392"/>
          </a:xfrm>
          <a:prstGeom prst="rect">
            <a:avLst/>
          </a:prstGeom>
        </p:spPr>
      </p:pic>
      <p:sp>
        <p:nvSpPr>
          <p:cNvPr id="6" name="object 2">
            <a:extLst>
              <a:ext uri="{FF2B5EF4-FFF2-40B4-BE49-F238E27FC236}">
                <a16:creationId xmlns:a16="http://schemas.microsoft.com/office/drawing/2014/main" id="{8140A93D-0449-4A80-AF27-54E6985B212E}"/>
              </a:ext>
            </a:extLst>
          </p:cNvPr>
          <p:cNvSpPr/>
          <p:nvPr/>
        </p:nvSpPr>
        <p:spPr>
          <a:xfrm>
            <a:off x="0" y="546100"/>
            <a:ext cx="8121649" cy="828000"/>
          </a:xfrm>
          <a:custGeom>
            <a:avLst/>
            <a:gdLst/>
            <a:ahLst/>
            <a:cxnLst/>
            <a:rect l="l" t="t" r="r" b="b"/>
            <a:pathLst>
              <a:path w="3883025" h="437515">
                <a:moveTo>
                  <a:pt x="3663867" y="0"/>
                </a:moveTo>
                <a:lnTo>
                  <a:pt x="0" y="0"/>
                </a:lnTo>
                <a:lnTo>
                  <a:pt x="0" y="437153"/>
                </a:lnTo>
                <a:lnTo>
                  <a:pt x="3663867" y="437153"/>
                </a:lnTo>
                <a:lnTo>
                  <a:pt x="3713985" y="431380"/>
                </a:lnTo>
                <a:lnTo>
                  <a:pt x="3759992" y="414936"/>
                </a:lnTo>
                <a:lnTo>
                  <a:pt x="3800576" y="389134"/>
                </a:lnTo>
                <a:lnTo>
                  <a:pt x="3834425" y="355285"/>
                </a:lnTo>
                <a:lnTo>
                  <a:pt x="3860228" y="314701"/>
                </a:lnTo>
                <a:lnTo>
                  <a:pt x="3876671" y="268694"/>
                </a:lnTo>
                <a:lnTo>
                  <a:pt x="3882444" y="218577"/>
                </a:lnTo>
                <a:lnTo>
                  <a:pt x="3876671" y="168459"/>
                </a:lnTo>
                <a:lnTo>
                  <a:pt x="3860228" y="122452"/>
                </a:lnTo>
                <a:lnTo>
                  <a:pt x="3834425" y="81868"/>
                </a:lnTo>
                <a:lnTo>
                  <a:pt x="3800576" y="48018"/>
                </a:lnTo>
                <a:lnTo>
                  <a:pt x="3759992" y="22216"/>
                </a:lnTo>
                <a:lnTo>
                  <a:pt x="3713985" y="5772"/>
                </a:lnTo>
                <a:lnTo>
                  <a:pt x="3663867" y="0"/>
                </a:lnTo>
                <a:close/>
              </a:path>
            </a:pathLst>
          </a:custGeom>
          <a:solidFill>
            <a:srgbClr val="00A0F0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A2D9E9-812C-4558-84C0-7199AAF8C067}"/>
              </a:ext>
            </a:extLst>
          </p:cNvPr>
          <p:cNvSpPr txBox="1"/>
          <p:nvPr/>
        </p:nvSpPr>
        <p:spPr>
          <a:xfrm>
            <a:off x="309093" y="663336"/>
            <a:ext cx="68515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2"/>
                </a:solidFill>
              </a:rPr>
              <a:t>How diabetes effects on this system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2A9F94-B9A0-45A9-9D64-258E9DBECE59}"/>
              </a:ext>
            </a:extLst>
          </p:cNvPr>
          <p:cNvSpPr txBox="1"/>
          <p:nvPr/>
        </p:nvSpPr>
        <p:spPr>
          <a:xfrm>
            <a:off x="13210014" y="8903662"/>
            <a:ext cx="58002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>
                <a:solidFill>
                  <a:srgbClr val="040102"/>
                </a:solidFill>
                <a:effectLst/>
                <a:latin typeface="ui-sans-serif"/>
              </a:rPr>
              <a:t>(How type 2 diabetes quietly damages blood vessels, 2026)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75B05C-4F23-4A61-9488-F8189D458874}"/>
              </a:ext>
            </a:extLst>
          </p:cNvPr>
          <p:cNvSpPr txBox="1"/>
          <p:nvPr/>
        </p:nvSpPr>
        <p:spPr>
          <a:xfrm>
            <a:off x="203698" y="1764162"/>
            <a:ext cx="7287905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High levels of glucose circulating in the blood. (</a:t>
            </a:r>
            <a:r>
              <a:rPr lang="en-GB" sz="4000" dirty="0" err="1"/>
              <a:t>hyperglycemia</a:t>
            </a:r>
            <a:r>
              <a:rPr lang="en-GB" sz="40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The heart and all blood vessels are vulnerable.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Long-term high glucose levels are toxic to the endothelium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This damage impairs blood vessels function and structure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This leads to systemic circulatory impairment. </a:t>
            </a:r>
            <a:r>
              <a:rPr lang="en-GB" sz="4000" b="0" i="0" dirty="0">
                <a:solidFill>
                  <a:srgbClr val="818181"/>
                </a:solidFill>
                <a:effectLst/>
                <a:latin typeface="ui-sans-serif"/>
              </a:rPr>
              <a:t> </a:t>
            </a:r>
          </a:p>
          <a:p>
            <a:r>
              <a:rPr lang="en-GB" sz="4000" b="0" i="0" dirty="0">
                <a:solidFill>
                  <a:srgbClr val="040102"/>
                </a:solidFill>
                <a:effectLst/>
                <a:latin typeface="ui-sans-serif"/>
              </a:rPr>
              <a:t>(Science Insights Team, 2025)</a:t>
            </a:r>
            <a:endParaRPr lang="en-GB" sz="4000" dirty="0"/>
          </a:p>
        </p:txBody>
      </p:sp>
      <p:pic>
        <p:nvPicPr>
          <p:cNvPr id="10" name="slide 8">
            <a:hlinkClick r:id="" action="ppaction://media"/>
            <a:extLst>
              <a:ext uri="{FF2B5EF4-FFF2-40B4-BE49-F238E27FC236}">
                <a16:creationId xmlns:a16="http://schemas.microsoft.com/office/drawing/2014/main" id="{A9564695-C82C-469F-BBF3-BB5A223CC6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128912" y="9616082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3880"/>
    </mc:Choice>
    <mc:Fallback>
      <p:transition spd="slow" advTm="1138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29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9B29528-C0B1-4F01-8D3C-8361E98EB2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21500"/>
            <a:ext cx="8120576" cy="82912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B6FBD84-E51F-473F-B261-B86DCC2D0037}"/>
              </a:ext>
            </a:extLst>
          </p:cNvPr>
          <p:cNvSpPr txBox="1"/>
          <p:nvPr/>
        </p:nvSpPr>
        <p:spPr>
          <a:xfrm>
            <a:off x="309093" y="373487"/>
            <a:ext cx="7263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2"/>
                </a:solidFill>
              </a:rPr>
              <a:t>Evidence-based recommendations for care plan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E88B4F-F4BD-4AC5-9961-7F16F24E2523}"/>
              </a:ext>
            </a:extLst>
          </p:cNvPr>
          <p:cNvSpPr txBox="1"/>
          <p:nvPr/>
        </p:nvSpPr>
        <p:spPr>
          <a:xfrm>
            <a:off x="545910" y="1828800"/>
            <a:ext cx="15708574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6600" dirty="0"/>
          </a:p>
          <a:p>
            <a:endParaRPr lang="en-GB" sz="3200" dirty="0"/>
          </a:p>
          <a:p>
            <a:endParaRPr lang="en-GB" dirty="0"/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4DD37D4E-E65E-4766-8B43-308190F9CB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66535017"/>
              </p:ext>
            </p:extLst>
          </p:nvPr>
        </p:nvGraphicFramePr>
        <p:xfrm>
          <a:off x="3359453" y="1453962"/>
          <a:ext cx="12673542" cy="84490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EDAD5DE1-55F5-4651-9771-953D78322BF6}"/>
              </a:ext>
            </a:extLst>
          </p:cNvPr>
          <p:cNvSpPr txBox="1"/>
          <p:nvPr/>
        </p:nvSpPr>
        <p:spPr>
          <a:xfrm>
            <a:off x="7990333" y="4524314"/>
            <a:ext cx="341178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From the NICE guidance (2021,2025,2026) recommendations on type 2 diabetes, heart frailer and kidney frailer. These 5 points are what's recommended for all.</a:t>
            </a:r>
          </a:p>
        </p:txBody>
      </p:sp>
      <p:pic>
        <p:nvPicPr>
          <p:cNvPr id="13" name="slide 9">
            <a:hlinkClick r:id="" action="ppaction://media"/>
            <a:extLst>
              <a:ext uri="{FF2B5EF4-FFF2-40B4-BE49-F238E27FC236}">
                <a16:creationId xmlns:a16="http://schemas.microsoft.com/office/drawing/2014/main" id="{7437E7BB-A004-4C4A-9B3A-901D683A2B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7592936" y="959819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881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8191"/>
    </mc:Choice>
    <mc:Fallback>
      <p:transition spd="slow" advTm="1381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19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0271A3A-5A41-4938-BDE9-83933D452A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21500"/>
            <a:ext cx="4749421" cy="82912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FC79233-3B04-4E61-8589-8D6C17CFECF6}"/>
              </a:ext>
            </a:extLst>
          </p:cNvPr>
          <p:cNvSpPr txBox="1"/>
          <p:nvPr/>
        </p:nvSpPr>
        <p:spPr>
          <a:xfrm>
            <a:off x="245659" y="505231"/>
            <a:ext cx="62779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Ethical considerations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C8D022-8283-4502-BA99-0EF8660BA03E}"/>
              </a:ext>
            </a:extLst>
          </p:cNvPr>
          <p:cNvSpPr txBox="1"/>
          <p:nvPr/>
        </p:nvSpPr>
        <p:spPr>
          <a:xfrm>
            <a:off x="436728" y="1583141"/>
            <a:ext cx="9608024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All care for patient is guided by four simple ethical rules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Autonomy</a:t>
            </a:r>
          </a:p>
          <a:p>
            <a:endParaRPr lang="en-GB" sz="36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Beneficence </a:t>
            </a:r>
          </a:p>
          <a:p>
            <a:endParaRPr lang="en-GB" sz="36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Non-maleficence </a:t>
            </a:r>
          </a:p>
          <a:p>
            <a:endParaRPr lang="en-GB" sz="36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Justice </a:t>
            </a:r>
          </a:p>
          <a:p>
            <a:pPr algn="r"/>
            <a:r>
              <a:rPr lang="en-GB" sz="2400" b="0" i="0" dirty="0">
                <a:solidFill>
                  <a:srgbClr val="040102"/>
                </a:solidFill>
                <a:effectLst/>
                <a:latin typeface="ui-sans-serif"/>
              </a:rPr>
              <a:t>(GOV.UK, 2005)</a:t>
            </a:r>
            <a:endParaRPr lang="en-GB" sz="2400" dirty="0"/>
          </a:p>
        </p:txBody>
      </p:sp>
      <p:pic>
        <p:nvPicPr>
          <p:cNvPr id="9" name="Picture 8" descr="A toy figurine holding two yellow signs&#10;&#10;AI-generated content may be incorrect.">
            <a:extLst>
              <a:ext uri="{FF2B5EF4-FFF2-40B4-BE49-F238E27FC236}">
                <a16:creationId xmlns:a16="http://schemas.microsoft.com/office/drawing/2014/main" id="{8A36E8EE-C9C5-42C0-AD5A-F0B0098934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21573" y="321500"/>
            <a:ext cx="7952012" cy="529710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FFBF943-71BE-4057-86C3-1B7B325274FB}"/>
              </a:ext>
            </a:extLst>
          </p:cNvPr>
          <p:cNvSpPr txBox="1"/>
          <p:nvPr/>
        </p:nvSpPr>
        <p:spPr>
          <a:xfrm>
            <a:off x="16384418" y="5745708"/>
            <a:ext cx="2189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>
                <a:solidFill>
                  <a:srgbClr val="040102"/>
                </a:solidFill>
                <a:effectLst/>
                <a:latin typeface="ui-sans-serif"/>
              </a:rPr>
              <a:t>(Magnific.com, 2026)</a:t>
            </a:r>
            <a:endParaRPr lang="en-GB" dirty="0"/>
          </a:p>
        </p:txBody>
      </p:sp>
      <p:pic>
        <p:nvPicPr>
          <p:cNvPr id="12" name="slide 10">
            <a:hlinkClick r:id="" action="ppaction://media"/>
            <a:extLst>
              <a:ext uri="{FF2B5EF4-FFF2-40B4-BE49-F238E27FC236}">
                <a16:creationId xmlns:a16="http://schemas.microsoft.com/office/drawing/2014/main" id="{76C65DDA-8B59-4100-A49E-103FF913F2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174201" y="904069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602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611"/>
    </mc:Choice>
    <mc:Fallback>
      <p:transition spd="slow" advTm="1076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38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ject 2">
            <a:extLst>
              <a:ext uri="{FF2B5EF4-FFF2-40B4-BE49-F238E27FC236}">
                <a16:creationId xmlns:a16="http://schemas.microsoft.com/office/drawing/2014/main" id="{E89CC076-B74F-42BF-A860-DEDB73AE36FF}"/>
              </a:ext>
            </a:extLst>
          </p:cNvPr>
          <p:cNvSpPr/>
          <p:nvPr/>
        </p:nvSpPr>
        <p:spPr>
          <a:xfrm>
            <a:off x="-19844" y="551200"/>
            <a:ext cx="8121649" cy="828000"/>
          </a:xfrm>
          <a:custGeom>
            <a:avLst/>
            <a:gdLst/>
            <a:ahLst/>
            <a:cxnLst/>
            <a:rect l="l" t="t" r="r" b="b"/>
            <a:pathLst>
              <a:path w="3883025" h="437515">
                <a:moveTo>
                  <a:pt x="3663867" y="0"/>
                </a:moveTo>
                <a:lnTo>
                  <a:pt x="0" y="0"/>
                </a:lnTo>
                <a:lnTo>
                  <a:pt x="0" y="437153"/>
                </a:lnTo>
                <a:lnTo>
                  <a:pt x="3663867" y="437153"/>
                </a:lnTo>
                <a:lnTo>
                  <a:pt x="3713985" y="431380"/>
                </a:lnTo>
                <a:lnTo>
                  <a:pt x="3759992" y="414936"/>
                </a:lnTo>
                <a:lnTo>
                  <a:pt x="3800576" y="389134"/>
                </a:lnTo>
                <a:lnTo>
                  <a:pt x="3834425" y="355285"/>
                </a:lnTo>
                <a:lnTo>
                  <a:pt x="3860228" y="314701"/>
                </a:lnTo>
                <a:lnTo>
                  <a:pt x="3876671" y="268694"/>
                </a:lnTo>
                <a:lnTo>
                  <a:pt x="3882444" y="218577"/>
                </a:lnTo>
                <a:lnTo>
                  <a:pt x="3876671" y="168459"/>
                </a:lnTo>
                <a:lnTo>
                  <a:pt x="3860228" y="122452"/>
                </a:lnTo>
                <a:lnTo>
                  <a:pt x="3834425" y="81868"/>
                </a:lnTo>
                <a:lnTo>
                  <a:pt x="3800576" y="48018"/>
                </a:lnTo>
                <a:lnTo>
                  <a:pt x="3759992" y="22216"/>
                </a:lnTo>
                <a:lnTo>
                  <a:pt x="3713985" y="5772"/>
                </a:lnTo>
                <a:lnTo>
                  <a:pt x="3663867" y="0"/>
                </a:lnTo>
                <a:close/>
              </a:path>
            </a:pathLst>
          </a:custGeom>
          <a:solidFill>
            <a:srgbClr val="00A0F0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03B7A5-38E7-435C-BED1-B79442716A35}"/>
              </a:ext>
            </a:extLst>
          </p:cNvPr>
          <p:cNvSpPr txBox="1"/>
          <p:nvPr/>
        </p:nvSpPr>
        <p:spPr>
          <a:xfrm>
            <a:off x="206061" y="672426"/>
            <a:ext cx="58341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2"/>
                </a:solidFill>
              </a:rPr>
              <a:t>Peter’s smith care plan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B36B19AB-05BA-4AFC-8992-403A876A8F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11017542"/>
              </p:ext>
            </p:extLst>
          </p:nvPr>
        </p:nvGraphicFramePr>
        <p:xfrm>
          <a:off x="-122830" y="1485951"/>
          <a:ext cx="13030488" cy="90200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A7B71B95-2C35-4F61-A766-6B2750F390E4}"/>
              </a:ext>
            </a:extLst>
          </p:cNvPr>
          <p:cNvSpPr txBox="1"/>
          <p:nvPr/>
        </p:nvSpPr>
        <p:spPr>
          <a:xfrm>
            <a:off x="464024" y="2743200"/>
            <a:ext cx="166502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Peter can do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85C6B9-A391-4480-8739-37280DB1B282}"/>
              </a:ext>
            </a:extLst>
          </p:cNvPr>
          <p:cNvSpPr txBox="1"/>
          <p:nvPr/>
        </p:nvSpPr>
        <p:spPr>
          <a:xfrm>
            <a:off x="1187355" y="5472752"/>
            <a:ext cx="133748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Family can do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4518D3-4334-40B6-9060-D6C48113711B}"/>
              </a:ext>
            </a:extLst>
          </p:cNvPr>
          <p:cNvSpPr txBox="1"/>
          <p:nvPr/>
        </p:nvSpPr>
        <p:spPr>
          <a:xfrm>
            <a:off x="206061" y="8202304"/>
            <a:ext cx="17742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Healthcare can do</a:t>
            </a:r>
          </a:p>
        </p:txBody>
      </p:sp>
      <p:pic>
        <p:nvPicPr>
          <p:cNvPr id="11" name="slide 11">
            <a:hlinkClick r:id="" action="ppaction://media"/>
            <a:extLst>
              <a:ext uri="{FF2B5EF4-FFF2-40B4-BE49-F238E27FC236}">
                <a16:creationId xmlns:a16="http://schemas.microsoft.com/office/drawing/2014/main" id="{E63949C6-3445-4D96-BB2D-C546279F45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279038" y="9409183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1365"/>
    </mc:Choice>
    <mc:Fallback>
      <p:transition spd="slow" advTm="1613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36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C7910E8-02CC-40E6-AC26-85155D7E24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03679"/>
            <a:ext cx="4481848" cy="82912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BCE53E-7AC2-4C23-A8FD-3480B6A0593C}"/>
              </a:ext>
            </a:extLst>
          </p:cNvPr>
          <p:cNvSpPr txBox="1"/>
          <p:nvPr/>
        </p:nvSpPr>
        <p:spPr>
          <a:xfrm>
            <a:off x="309093" y="515155"/>
            <a:ext cx="6954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2"/>
                </a:solidFill>
              </a:rPr>
              <a:t>Conclusion</a:t>
            </a:r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C9F03E-7961-4EA5-9893-8B0DF86A078F}"/>
              </a:ext>
            </a:extLst>
          </p:cNvPr>
          <p:cNvSpPr txBox="1"/>
          <p:nvPr/>
        </p:nvSpPr>
        <p:spPr>
          <a:xfrm>
            <a:off x="1119116" y="1965278"/>
            <a:ext cx="1626813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This presentation has discussed type 2 diabetes and how it can lead to cardiovascular disease. It has shown how two body systems, homeostasis and the circulatory system are impacted by  type 2 diabetes. It has also discussed a case study to show how this impacts a patient. It gives evidence-based recommendations that has lead to the creation of a care plan, including ethical considerations for the patient. It shows that without constant monitoring this can lead to cardiovascular disease and could  go further into other complications.</a:t>
            </a:r>
          </a:p>
        </p:txBody>
      </p:sp>
      <p:pic>
        <p:nvPicPr>
          <p:cNvPr id="6" name="slide 12">
            <a:hlinkClick r:id="" action="ppaction://media"/>
            <a:extLst>
              <a:ext uri="{FF2B5EF4-FFF2-40B4-BE49-F238E27FC236}">
                <a16:creationId xmlns:a16="http://schemas.microsoft.com/office/drawing/2014/main" id="{F8ADBBCB-66D1-459F-A1BB-468488E804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387248" y="940753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8648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575"/>
    </mc:Choice>
    <mc:Fallback>
      <p:transition spd="slow" advTm="555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57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49F62E-B1A5-4B44-AC63-6B7959CCBF3D}"/>
              </a:ext>
            </a:extLst>
          </p:cNvPr>
          <p:cNvSpPr txBox="1"/>
          <p:nvPr/>
        </p:nvSpPr>
        <p:spPr>
          <a:xfrm>
            <a:off x="528034" y="437882"/>
            <a:ext cx="174895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u="sng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C07BA2-A931-4810-8299-B784F8BBF93C}"/>
              </a:ext>
            </a:extLst>
          </p:cNvPr>
          <p:cNvSpPr txBox="1"/>
          <p:nvPr/>
        </p:nvSpPr>
        <p:spPr>
          <a:xfrm>
            <a:off x="734096" y="1635617"/>
            <a:ext cx="17669814" cy="76978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ANC Media (2026). </a:t>
            </a:r>
            <a:r>
              <a:rPr lang="en-GB" sz="2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 Caucasian Man Shows Sorrowful Emotions in a Close-up, Revealing His Inner Struggles and Experiences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</a:t>
            </a:r>
            <a:r>
              <a:rPr lang="en-GB" sz="24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Vecteezy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2"/>
              </a:rPr>
              <a:t>https://www.vecteezy.com/search?qterm=76-years-old-male-white&amp;content_type=photo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(Accessed 17</a:t>
            </a:r>
            <a:r>
              <a:rPr lang="en-GB" sz="2400" b="0" i="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 July 2026). </a:t>
            </a:r>
          </a:p>
          <a:p>
            <a:endParaRPr lang="en-GB" sz="12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Billman, G.E. (2020). Homeostasis: the Underappreciated and Far Too Often Ignored Central Organizing Principle of Physiology. </a:t>
            </a:r>
            <a:r>
              <a:rPr lang="en-GB" sz="2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Frontiers in Physiology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,.</a:t>
            </a:r>
            <a:r>
              <a:rPr lang="en-GB" sz="2400" b="0" i="0" dirty="0">
                <a:solidFill>
                  <a:srgbClr val="1B1B1B"/>
                </a:solidFill>
                <a:effectLst/>
                <a:latin typeface="Source Sans Pro Web"/>
              </a:rPr>
              <a:t> </a:t>
            </a:r>
            <a:r>
              <a:rPr lang="en-GB" sz="2400" b="0" i="0" dirty="0" err="1">
                <a:solidFill>
                  <a:srgbClr val="1B1B1B"/>
                </a:solidFill>
                <a:effectLst/>
                <a:latin typeface="Source Sans Pro Web"/>
              </a:rPr>
              <a:t>doi</a:t>
            </a:r>
            <a:r>
              <a:rPr lang="en-GB" sz="2400" b="0" i="0" dirty="0">
                <a:solidFill>
                  <a:srgbClr val="1B1B1B"/>
                </a:solidFill>
                <a:effectLst/>
                <a:latin typeface="Source Sans Pro Web"/>
              </a:rPr>
              <a:t>: </a:t>
            </a:r>
            <a:r>
              <a:rPr lang="en-GB" sz="2400" b="0" i="0" u="sng" dirty="0">
                <a:solidFill>
                  <a:srgbClr val="162E51"/>
                </a:solidFill>
                <a:effectLst/>
                <a:latin typeface="Source Sans Pro Web"/>
                <a:hlinkClick r:id="rId3"/>
              </a:rPr>
              <a:t>10.3389/fphys.2020.00200</a:t>
            </a:r>
            <a:r>
              <a:rPr lang="en-GB" sz="2400" dirty="0">
                <a:solidFill>
                  <a:srgbClr val="162E51"/>
                </a:solidFill>
                <a:latin typeface="Source Sans Pro Web"/>
              </a:rPr>
              <a:t>.(Accessed 20</a:t>
            </a:r>
            <a:r>
              <a:rPr lang="en-GB" sz="2400" baseline="30000" dirty="0">
                <a:solidFill>
                  <a:srgbClr val="162E51"/>
                </a:solidFill>
                <a:latin typeface="Source Sans Pro Web"/>
              </a:rPr>
              <a:t>th</a:t>
            </a:r>
            <a:r>
              <a:rPr lang="en-GB" sz="2400" dirty="0">
                <a:solidFill>
                  <a:srgbClr val="162E51"/>
                </a:solidFill>
                <a:latin typeface="Source Sans Pro Web"/>
              </a:rPr>
              <a:t> July 2026).</a:t>
            </a:r>
          </a:p>
          <a:p>
            <a:endParaRPr lang="en-GB" sz="12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Cleveland Clinic (2025). </a:t>
            </a:r>
            <a:r>
              <a:rPr lang="en-GB" sz="2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Homeostasis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 Available at: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4"/>
              </a:rPr>
              <a:t>https://my.clevelandclinic.org/health/articles/homeostasis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(Accessed 19</a:t>
            </a:r>
            <a:r>
              <a:rPr lang="en-GB" sz="2400" b="0" i="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July 2026).</a:t>
            </a:r>
          </a:p>
          <a:p>
            <a:endParaRPr lang="en-GB" sz="12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GOV.UK (2005). </a:t>
            </a:r>
            <a:r>
              <a:rPr lang="en-GB" sz="2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Mental Capacity Act 2005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5"/>
              </a:rPr>
              <a:t>https://www.legislation.gov.uk/ukpga/2005/9/contents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</a:rPr>
              <a:t>(Accessed 22</a:t>
            </a:r>
            <a:r>
              <a:rPr lang="en-GB" sz="2400" baseline="30000" dirty="0">
                <a:solidFill>
                  <a:srgbClr val="000000"/>
                </a:solidFill>
                <a:latin typeface="Calibri" panose="020F0502020204030204" pitchFamily="34" charset="0"/>
              </a:rPr>
              <a:t>nd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</a:rPr>
              <a:t> July 2026).</a:t>
            </a:r>
          </a:p>
          <a:p>
            <a:endParaRPr lang="en-GB" sz="12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How type 2 diabetes quietly damages blood vessels. (2026). </a:t>
            </a: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ScienceDaily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Available at: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  <a:hlinkClick r:id="rId6"/>
              </a:rPr>
              <a:t>https://www.sciencedaily.com/releases/2026/01/260122093439.htm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(Accessed 24</a:t>
            </a:r>
            <a:r>
              <a:rPr kumimoji="0" lang="en-GB" sz="2400" b="0" i="0" u="none" strike="noStrike" kern="1200" cap="none" spc="0" normalizeH="0" baseline="30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th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July 2026).</a:t>
            </a:r>
          </a:p>
          <a:p>
            <a:endParaRPr lang="en-GB" sz="12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Libretti, S. and Puckett, Y. (2023). </a:t>
            </a: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Physiology, Homeostasis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Available at: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  <a:hlinkClick r:id="rId7"/>
              </a:rPr>
              <a:t>https://www.ncbi.nlm.nih.gov/books/NBK559138/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(Accessed 21</a:t>
            </a:r>
            <a:r>
              <a:rPr kumimoji="0" lang="en-GB" sz="2400" b="0" i="0" u="none" strike="noStrike" kern="1200" cap="none" spc="0" normalizeH="0" baseline="30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st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 July 2026).</a:t>
            </a:r>
          </a:p>
          <a:p>
            <a:endParaRPr lang="en-GB" sz="12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NHS (2025). </a:t>
            </a: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What is type 2 diabetes?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 . Available at: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  <a:hlinkClick r:id="rId8"/>
              </a:rPr>
              <a:t>https://www.nhs.uk/conditions/type-2-diabetes/what-is-type-2-diabetes/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(Accessed 21</a:t>
            </a:r>
            <a:r>
              <a:rPr kumimoji="0" lang="en-GB" sz="2400" b="0" i="0" u="none" strike="noStrike" kern="1200" cap="none" spc="0" normalizeH="0" baseline="30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st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July 2026).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National Institute for Health and Care Excellence (2025). </a:t>
            </a: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Chronic Heart Failure in adults: Diagnosis and Management | Guidance | NICE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Available at: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  <a:hlinkClick r:id="rId9"/>
              </a:rPr>
              <a:t>https://www.nice.org.uk/guidance/ng106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(Accessed 22</a:t>
            </a:r>
            <a:r>
              <a:rPr kumimoji="0" lang="en-GB" sz="2400" b="0" i="0" u="none" strike="noStrike" kern="1200" cap="none" spc="0" normalizeH="0" baseline="30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nd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July 2026).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NICE (2026) </a:t>
            </a:r>
            <a:r>
              <a:rPr lang="en-GB" sz="24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What are the risk factors?</a:t>
            </a: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24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NICE</a:t>
            </a: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24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https://cks.nice.org.uk/topics/diabetes-type-2/background-information/risk-factors/</a:t>
            </a: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(Accessed: 21</a:t>
            </a:r>
            <a:r>
              <a:rPr lang="en-GB" sz="24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July 2026).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48103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A1CFD6-FDEF-4D1C-9DF6-848A8F6EE4C5}"/>
              </a:ext>
            </a:extLst>
          </p:cNvPr>
          <p:cNvSpPr txBox="1"/>
          <p:nvPr/>
        </p:nvSpPr>
        <p:spPr>
          <a:xfrm>
            <a:off x="887104" y="846161"/>
            <a:ext cx="16595678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NICE (2026). </a:t>
            </a:r>
            <a:r>
              <a:rPr lang="en-GB" sz="2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Type 2 Diabetes in adults: Management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NICE. Available at: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2"/>
              </a:rPr>
              <a:t>https://www.nice.org.uk/guidance/ng28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(Accessed 22</a:t>
            </a:r>
            <a:r>
              <a:rPr lang="en-GB" sz="2400" b="0" i="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nd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July 2026).</a:t>
            </a:r>
          </a:p>
          <a:p>
            <a:endParaRPr lang="en-GB" sz="12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Magnific.com. (2026). Available at: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  <a:hlinkClick r:id="rId3"/>
              </a:rPr>
              <a:t>https://www.magnific.com/free-photos-vectors/circulatory-system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 (Accessed 23</a:t>
            </a:r>
            <a:r>
              <a:rPr kumimoji="0" lang="en-GB" sz="2400" b="0" i="0" u="none" strike="noStrike" kern="1200" cap="none" spc="0" normalizeH="0" baseline="30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rd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 July 2026).</a:t>
            </a:r>
          </a:p>
          <a:p>
            <a:endParaRPr lang="en-GB" sz="12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Magnific.com. (2026). Available at: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  <a:hlinkClick r:id="rId4"/>
              </a:rPr>
              <a:t>https://www.magnific.com/photos/ethical-considerations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(Accessed 24</a:t>
            </a:r>
            <a:r>
              <a:rPr kumimoji="0" lang="en-GB" sz="2400" b="0" i="0" u="none" strike="noStrike" kern="1200" cap="none" spc="0" normalizeH="0" baseline="30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th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July 2026).</a:t>
            </a:r>
          </a:p>
          <a:p>
            <a:endParaRPr lang="en-GB" sz="12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NICE (2021). </a:t>
            </a:r>
            <a:r>
              <a:rPr lang="en-GB" sz="2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Chronic Kidney disease: Assessment and Management | Guidance | NICE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5"/>
              </a:rPr>
              <a:t>https://www.nice.org.uk/guidance/ng203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(Accessed 22</a:t>
            </a:r>
            <a:r>
              <a:rPr lang="en-GB" sz="2400" b="0" i="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nd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July 2026). </a:t>
            </a:r>
          </a:p>
          <a:p>
            <a:endParaRPr lang="en-GB" sz="12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24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Mirzadeh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Z., Faber, C.L. and Schwartz, M.W. (2022). Central Nervous System Control of Glucose Homeostasis: A Therapeutic Target for Type 2 Diabetes? </a:t>
            </a:r>
            <a:r>
              <a:rPr lang="en-GB" sz="2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Annual Review of Pharmacology and Toxicology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,62, pp.55–84. Available at: </a:t>
            </a:r>
            <a:r>
              <a:rPr lang="en-GB" sz="2400" b="0" i="0" dirty="0" err="1">
                <a:solidFill>
                  <a:srgbClr val="1B1B1B"/>
                </a:solidFill>
                <a:effectLst/>
                <a:latin typeface="Source Sans Pro Web"/>
              </a:rPr>
              <a:t>doi</a:t>
            </a:r>
            <a:r>
              <a:rPr lang="en-GB" sz="2400" b="0" i="0" dirty="0">
                <a:solidFill>
                  <a:srgbClr val="1B1B1B"/>
                </a:solidFill>
                <a:effectLst/>
                <a:latin typeface="Source Sans Pro Web"/>
              </a:rPr>
              <a:t>: </a:t>
            </a:r>
            <a:r>
              <a:rPr lang="en-GB" sz="2400" b="0" i="0" u="sng" dirty="0">
                <a:solidFill>
                  <a:srgbClr val="005EA2"/>
                </a:solidFill>
                <a:effectLst/>
                <a:latin typeface="Source Sans Pro Web"/>
                <a:hlinkClick r:id="rId6"/>
              </a:rPr>
              <a:t>10.1146/annurev-pharmtox-052220-010446</a:t>
            </a:r>
            <a:r>
              <a:rPr lang="en-GB" sz="2400" u="sng" dirty="0">
                <a:solidFill>
                  <a:srgbClr val="005EA2"/>
                </a:solidFill>
                <a:latin typeface="Source Sans Pro Web"/>
              </a:rPr>
              <a:t>.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(Accessed 23</a:t>
            </a:r>
            <a:r>
              <a:rPr lang="en-GB" sz="2400" baseline="30000" dirty="0">
                <a:solidFill>
                  <a:srgbClr val="000000"/>
                </a:solidFill>
                <a:latin typeface="Calibri" panose="020F0502020204030204" pitchFamily="34" charset="0"/>
              </a:rPr>
              <a:t>r</a:t>
            </a:r>
            <a:r>
              <a:rPr lang="en-GB" sz="2400" b="0" i="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July 2026).  </a:t>
            </a:r>
          </a:p>
          <a:p>
            <a:endParaRPr lang="en-GB" sz="12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Watts, M. (2019). </a:t>
            </a:r>
            <a:r>
              <a:rPr lang="en-GB" sz="2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Circulatory System and Diabetes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7"/>
              </a:rPr>
              <a:t>https://www.diabetes.co.uk/body/circulatory-system.html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(Accessed 24</a:t>
            </a:r>
            <a:r>
              <a:rPr lang="en-GB" sz="2400" b="0" i="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July 2026).</a:t>
            </a:r>
          </a:p>
          <a:p>
            <a:endParaRPr lang="en-GB" sz="12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Science Insights Team (2025). </a:t>
            </a: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How Does Diabetes Affect Circulation? - </a:t>
            </a:r>
            <a:r>
              <a:rPr kumimoji="0" lang="en-GB" sz="24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ScienceInsights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Available at: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  <a:hlinkClick r:id="rId8"/>
              </a:rPr>
              <a:t>https://scienceinsights.org/how-does-diabetes-affect-circulation/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(Accessed 24</a:t>
            </a:r>
            <a:r>
              <a:rPr kumimoji="0" lang="en-GB" sz="2400" b="0" i="0" u="none" strike="noStrike" kern="1200" cap="none" spc="0" normalizeH="0" baseline="30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th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July 2026). </a:t>
            </a:r>
          </a:p>
          <a:p>
            <a:endParaRPr lang="en-GB" sz="12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VectorMine (2026). </a:t>
            </a: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131,000+ Glucose Homeostasis Stock Photos, Pictures &amp; Royalty-Free Images - iStock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Available at: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  <a:hlinkClick r:id="rId9"/>
              </a:rPr>
              <a:t>https://www.istockphoto.com/photos/glucose-homeostasis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. (Accessed 19 July 2026). </a:t>
            </a:r>
          </a:p>
        </p:txBody>
      </p:sp>
    </p:spTree>
    <p:extLst>
      <p:ext uri="{BB962C8B-B14F-4D97-AF65-F5344CB8AC3E}">
        <p14:creationId xmlns:p14="http://schemas.microsoft.com/office/powerpoint/2010/main" val="15609091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l, basic structure of all living - by Lifeliqe.pptx" id="{754D7DE0-76F5-4038-BFB5-C44995BD9395}" vid="{D8FA2D48-3710-4BE9-9297-60733B848FD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Cell, basic structure of all living creatures</Template>
  <TotalTime>16454</TotalTime>
  <Words>1282</Words>
  <Application>Microsoft Office PowerPoint</Application>
  <PresentationFormat>Custom</PresentationFormat>
  <Paragraphs>145</Paragraphs>
  <Slides>14</Slides>
  <Notes>1</Notes>
  <HiddenSlides>0</HiddenSlides>
  <MMClips>11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Source Sans Pro Web</vt:lpstr>
      <vt:lpstr>ui-sans-serif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Katelen</dc:creator>
  <cp:lastModifiedBy>Katelen</cp:lastModifiedBy>
  <cp:revision>137</cp:revision>
  <dcterms:created xsi:type="dcterms:W3CDTF">2026-05-20T11:17:36Z</dcterms:created>
  <dcterms:modified xsi:type="dcterms:W3CDTF">2026-07-26T09:51:09Z</dcterms:modified>
</cp:coreProperties>
</file>