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4042D1-BA5D-10B5-8B93-830873EE3725}" v="33" dt="2026-06-12T14:35:09.4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A8310321-2644-D3FE-1806-4D04C66E362F}"/>
    <pc:docChg chg="modSld">
      <pc:chgData name="" userId="" providerId="" clId="Web-{A8310321-2644-D3FE-1806-4D04C66E362F}" dt="2026-06-01T13:19:55.193" v="1" actId="20577"/>
      <pc:docMkLst>
        <pc:docMk/>
      </pc:docMkLst>
      <pc:sldChg chg="modSp">
        <pc:chgData name="" userId="" providerId="" clId="Web-{A8310321-2644-D3FE-1806-4D04C66E362F}" dt="2026-06-01T13:19:55.193" v="1" actId="20577"/>
        <pc:sldMkLst>
          <pc:docMk/>
          <pc:sldMk cId="109857222" sldId="256"/>
        </pc:sldMkLst>
        <pc:spChg chg="mod">
          <ac:chgData name="" userId="" providerId="" clId="Web-{A8310321-2644-D3FE-1806-4D04C66E362F}" dt="2026-06-01T13:19:55.193" v="1" actId="20577"/>
          <ac:spMkLst>
            <pc:docMk/>
            <pc:sldMk cId="109857222" sldId="256"/>
            <ac:spMk id="4" creationId="{A298C231-2C8D-0FFB-40EF-FA147D6310AB}"/>
          </ac:spMkLst>
        </pc:spChg>
      </pc:sldChg>
    </pc:docChg>
  </pc:docChgLst>
  <pc:docChgLst>
    <pc:chgData name="Morgan Davies (2103270)" userId="S::2103270@student.uwtsd.ac.uk::86eb55c0-1811-49da-a385-8864b0190496" providerId="AD" clId="Web-{A8310321-2644-D3FE-1806-4D04C66E362F}"/>
    <pc:docChg chg="modSld">
      <pc:chgData name="Morgan Davies (2103270)" userId="S::2103270@student.uwtsd.ac.uk::86eb55c0-1811-49da-a385-8864b0190496" providerId="AD" clId="Web-{A8310321-2644-D3FE-1806-4D04C66E362F}" dt="2026-06-01T13:23:40.905" v="11" actId="20577"/>
      <pc:docMkLst>
        <pc:docMk/>
      </pc:docMkLst>
      <pc:sldChg chg="modSp">
        <pc:chgData name="Morgan Davies (2103270)" userId="S::2103270@student.uwtsd.ac.uk::86eb55c0-1811-49da-a385-8864b0190496" providerId="AD" clId="Web-{A8310321-2644-D3FE-1806-4D04C66E362F}" dt="2026-06-01T13:23:40.905" v="11" actId="20577"/>
        <pc:sldMkLst>
          <pc:docMk/>
          <pc:sldMk cId="109857222" sldId="256"/>
        </pc:sldMkLst>
        <pc:spChg chg="mod">
          <ac:chgData name="Morgan Davies (2103270)" userId="S::2103270@student.uwtsd.ac.uk::86eb55c0-1811-49da-a385-8864b0190496" providerId="AD" clId="Web-{A8310321-2644-D3FE-1806-4D04C66E362F}" dt="2026-06-01T13:20:57.726" v="4" actId="1076"/>
          <ac:spMkLst>
            <pc:docMk/>
            <pc:sldMk cId="109857222" sldId="256"/>
            <ac:spMk id="3" creationId="{A1F70EDF-BA96-9CC4-1DEA-95C0E45D95F8}"/>
          </ac:spMkLst>
        </pc:spChg>
        <pc:spChg chg="mod">
          <ac:chgData name="Morgan Davies (2103270)" userId="S::2103270@student.uwtsd.ac.uk::86eb55c0-1811-49da-a385-8864b0190496" providerId="AD" clId="Web-{A8310321-2644-D3FE-1806-4D04C66E362F}" dt="2026-06-01T13:23:40.905" v="11" actId="20577"/>
          <ac:spMkLst>
            <pc:docMk/>
            <pc:sldMk cId="109857222" sldId="256"/>
            <ac:spMk id="4" creationId="{A298C231-2C8D-0FFB-40EF-FA147D6310AB}"/>
          </ac:spMkLst>
        </pc:spChg>
      </pc:sldChg>
    </pc:docChg>
  </pc:docChgLst>
  <pc:docChgLst>
    <pc:chgData name="Morgan Davies (2103270)" userId="S::2103270@student.uwtsd.ac.uk::86eb55c0-1811-49da-a385-8864b0190496" providerId="AD" clId="Web-{EB4042D1-BA5D-10B5-8B93-830873EE3725}"/>
    <pc:docChg chg="modSld">
      <pc:chgData name="Morgan Davies (2103270)" userId="S::2103270@student.uwtsd.ac.uk::86eb55c0-1811-49da-a385-8864b0190496" providerId="AD" clId="Web-{EB4042D1-BA5D-10B5-8B93-830873EE3725}" dt="2026-06-12T14:35:09.420" v="28"/>
      <pc:docMkLst>
        <pc:docMk/>
      </pc:docMkLst>
      <pc:sldChg chg="addSp delSp modSp">
        <pc:chgData name="Morgan Davies (2103270)" userId="S::2103270@student.uwtsd.ac.uk::86eb55c0-1811-49da-a385-8864b0190496" providerId="AD" clId="Web-{EB4042D1-BA5D-10B5-8B93-830873EE3725}" dt="2026-06-12T14:35:09.420" v="28"/>
        <pc:sldMkLst>
          <pc:docMk/>
          <pc:sldMk cId="2044194768" sldId="258"/>
        </pc:sldMkLst>
        <pc:spChg chg="add del">
          <ac:chgData name="Morgan Davies (2103270)" userId="S::2103270@student.uwtsd.ac.uk::86eb55c0-1811-49da-a385-8864b0190496" providerId="AD" clId="Web-{EB4042D1-BA5D-10B5-8B93-830873EE3725}" dt="2026-06-12T14:32:51.319" v="4"/>
          <ac:spMkLst>
            <pc:docMk/>
            <pc:sldMk cId="2044194768" sldId="258"/>
            <ac:spMk id="6" creationId="{9A37B35B-FA2D-5AA1-F836-148E7AE71695}"/>
          </ac:spMkLst>
        </pc:spChg>
        <pc:spChg chg="add del">
          <ac:chgData name="Morgan Davies (2103270)" userId="S::2103270@student.uwtsd.ac.uk::86eb55c0-1811-49da-a385-8864b0190496" providerId="AD" clId="Web-{EB4042D1-BA5D-10B5-8B93-830873EE3725}" dt="2026-06-12T14:34:14.964" v="16"/>
          <ac:spMkLst>
            <pc:docMk/>
            <pc:sldMk cId="2044194768" sldId="258"/>
            <ac:spMk id="7" creationId="{72DA6795-7991-E9FE-2105-E535892C8CA0}"/>
          </ac:spMkLst>
        </pc:spChg>
        <pc:spChg chg="add del">
          <ac:chgData name="Morgan Davies (2103270)" userId="S::2103270@student.uwtsd.ac.uk::86eb55c0-1811-49da-a385-8864b0190496" providerId="AD" clId="Web-{EB4042D1-BA5D-10B5-8B93-830873EE3725}" dt="2026-06-12T14:34:18.933" v="18"/>
          <ac:spMkLst>
            <pc:docMk/>
            <pc:sldMk cId="2044194768" sldId="258"/>
            <ac:spMk id="8" creationId="{AE7E2AC8-778B-1428-9CEF-7491B2F89D33}"/>
          </ac:spMkLst>
        </pc:spChg>
        <pc:spChg chg="add del">
          <ac:chgData name="Morgan Davies (2103270)" userId="S::2103270@student.uwtsd.ac.uk::86eb55c0-1811-49da-a385-8864b0190496" providerId="AD" clId="Web-{EB4042D1-BA5D-10B5-8B93-830873EE3725}" dt="2026-06-12T14:34:25.387" v="20"/>
          <ac:spMkLst>
            <pc:docMk/>
            <pc:sldMk cId="2044194768" sldId="258"/>
            <ac:spMk id="9" creationId="{4DCAA886-06BE-9180-FD8B-F4F61C407D27}"/>
          </ac:spMkLst>
        </pc:spChg>
        <pc:spChg chg="add mod">
          <ac:chgData name="Morgan Davies (2103270)" userId="S::2103270@student.uwtsd.ac.uk::86eb55c0-1811-49da-a385-8864b0190496" providerId="AD" clId="Web-{EB4042D1-BA5D-10B5-8B93-830873EE3725}" dt="2026-06-12T14:35:09.420" v="28"/>
          <ac:spMkLst>
            <pc:docMk/>
            <pc:sldMk cId="2044194768" sldId="258"/>
            <ac:spMk id="10" creationId="{19F5860B-6D49-2E68-DC1A-95EF5ACB53C0}"/>
          </ac:spMkLst>
        </pc:spChg>
        <pc:picChg chg="add mod">
          <ac:chgData name="Morgan Davies (2103270)" userId="S::2103270@student.uwtsd.ac.uk::86eb55c0-1811-49da-a385-8864b0190496" providerId="AD" clId="Web-{EB4042D1-BA5D-10B5-8B93-830873EE3725}" dt="2026-06-12T14:34:26.230" v="21" actId="1076"/>
          <ac:picMkLst>
            <pc:docMk/>
            <pc:sldMk cId="2044194768" sldId="258"/>
            <ac:picMk id="5" creationId="{D1F06E68-7E4E-F6E0-7733-C2A171FCFC63}"/>
          </ac:picMkLst>
        </pc:picChg>
      </pc:sldChg>
      <pc:sldChg chg="modSp">
        <pc:chgData name="Morgan Davies (2103270)" userId="S::2103270@student.uwtsd.ac.uk::86eb55c0-1811-49da-a385-8864b0190496" providerId="AD" clId="Web-{EB4042D1-BA5D-10B5-8B93-830873EE3725}" dt="2026-06-12T14:33:21.961" v="9" actId="20577"/>
        <pc:sldMkLst>
          <pc:docMk/>
          <pc:sldMk cId="1594796408" sldId="259"/>
        </pc:sldMkLst>
        <pc:spChg chg="mod">
          <ac:chgData name="Morgan Davies (2103270)" userId="S::2103270@student.uwtsd.ac.uk::86eb55c0-1811-49da-a385-8864b0190496" providerId="AD" clId="Web-{EB4042D1-BA5D-10B5-8B93-830873EE3725}" dt="2026-06-12T14:33:21.961" v="9" actId="20577"/>
          <ac:spMkLst>
            <pc:docMk/>
            <pc:sldMk cId="1594796408" sldId="259"/>
            <ac:spMk id="3" creationId="{5CB6A7D4-7E59-9F0F-8598-2CFD137E375A}"/>
          </ac:spMkLst>
        </pc:spChg>
      </pc:sldChg>
      <pc:sldChg chg="modSp">
        <pc:chgData name="Morgan Davies (2103270)" userId="S::2103270@student.uwtsd.ac.uk::86eb55c0-1811-49da-a385-8864b0190496" providerId="AD" clId="Web-{EB4042D1-BA5D-10B5-8B93-830873EE3725}" dt="2026-06-12T14:33:51.900" v="14" actId="20577"/>
        <pc:sldMkLst>
          <pc:docMk/>
          <pc:sldMk cId="2890077327" sldId="260"/>
        </pc:sldMkLst>
        <pc:spChg chg="mod">
          <ac:chgData name="Morgan Davies (2103270)" userId="S::2103270@student.uwtsd.ac.uk::86eb55c0-1811-49da-a385-8864b0190496" providerId="AD" clId="Web-{EB4042D1-BA5D-10B5-8B93-830873EE3725}" dt="2026-06-12T14:33:51.900" v="14" actId="20577"/>
          <ac:spMkLst>
            <pc:docMk/>
            <pc:sldMk cId="2890077327" sldId="260"/>
            <ac:spMk id="2" creationId="{8F005162-230C-57BE-FC29-B51BE6D3DD93}"/>
          </ac:spMkLst>
        </pc:spChg>
      </pc:sldChg>
    </pc:docChg>
  </pc:docChgLst>
  <pc:docChgLst>
    <pc:chgData name="Morgan Davies (2103270)" userId="S::2103270@student.uwtsd.ac.uk::86eb55c0-1811-49da-a385-8864b0190496" providerId="AD" clId="Web-{D134353E-EF76-1E5E-63A4-C8AD1DB8C5E6}"/>
    <pc:docChg chg="addSld modSld">
      <pc:chgData name="Morgan Davies (2103270)" userId="S::2103270@student.uwtsd.ac.uk::86eb55c0-1811-49da-a385-8864b0190496" providerId="AD" clId="Web-{D134353E-EF76-1E5E-63A4-C8AD1DB8C5E6}" dt="2026-05-18T17:09:44.905" v="91" actId="20577"/>
      <pc:docMkLst>
        <pc:docMk/>
      </pc:docMkLst>
      <pc:sldChg chg="addSp delSp modSp">
        <pc:chgData name="Morgan Davies (2103270)" userId="S::2103270@student.uwtsd.ac.uk::86eb55c0-1811-49da-a385-8864b0190496" providerId="AD" clId="Web-{D134353E-EF76-1E5E-63A4-C8AD1DB8C5E6}" dt="2026-05-18T17:07:44.104" v="61" actId="20577"/>
        <pc:sldMkLst>
          <pc:docMk/>
          <pc:sldMk cId="109857222" sldId="256"/>
        </pc:sldMkLst>
        <pc:spChg chg="add mod">
          <ac:chgData name="Morgan Davies (2103270)" userId="S::2103270@student.uwtsd.ac.uk::86eb55c0-1811-49da-a385-8864b0190496" providerId="AD" clId="Web-{D134353E-EF76-1E5E-63A4-C8AD1DB8C5E6}" dt="2026-05-18T17:04:15.939" v="24" actId="20577"/>
          <ac:spMkLst>
            <pc:docMk/>
            <pc:sldMk cId="109857222" sldId="256"/>
            <ac:spMk id="2" creationId="{341B5CED-07C0-544A-1F23-82823543BC71}"/>
          </ac:spMkLst>
        </pc:spChg>
        <pc:spChg chg="add mod">
          <ac:chgData name="Morgan Davies (2103270)" userId="S::2103270@student.uwtsd.ac.uk::86eb55c0-1811-49da-a385-8864b0190496" providerId="AD" clId="Web-{D134353E-EF76-1E5E-63A4-C8AD1DB8C5E6}" dt="2026-05-18T17:05:36.208" v="38" actId="20577"/>
          <ac:spMkLst>
            <pc:docMk/>
            <pc:sldMk cId="109857222" sldId="256"/>
            <ac:spMk id="3" creationId="{A1F70EDF-BA96-9CC4-1DEA-95C0E45D95F8}"/>
          </ac:spMkLst>
        </pc:spChg>
        <pc:spChg chg="add mod">
          <ac:chgData name="Morgan Davies (2103270)" userId="S::2103270@student.uwtsd.ac.uk::86eb55c0-1811-49da-a385-8864b0190496" providerId="AD" clId="Web-{D134353E-EF76-1E5E-63A4-C8AD1DB8C5E6}" dt="2026-05-18T17:07:44.104" v="61" actId="20577"/>
          <ac:spMkLst>
            <pc:docMk/>
            <pc:sldMk cId="109857222" sldId="256"/>
            <ac:spMk id="4" creationId="{A298C231-2C8D-0FFB-40EF-FA147D6310AB}"/>
          </ac:spMkLst>
        </pc:spChg>
      </pc:sldChg>
      <pc:sldChg chg="addSp delSp modSp new">
        <pc:chgData name="Morgan Davies (2103270)" userId="S::2103270@student.uwtsd.ac.uk::86eb55c0-1811-49da-a385-8864b0190496" providerId="AD" clId="Web-{D134353E-EF76-1E5E-63A4-C8AD1DB8C5E6}" dt="2026-05-18T17:08:47.638" v="75"/>
        <pc:sldMkLst>
          <pc:docMk/>
          <pc:sldMk cId="1980719426" sldId="257"/>
        </pc:sldMkLst>
        <pc:spChg chg="add mod">
          <ac:chgData name="Morgan Davies (2103270)" userId="S::2103270@student.uwtsd.ac.uk::86eb55c0-1811-49da-a385-8864b0190496" providerId="AD" clId="Web-{D134353E-EF76-1E5E-63A4-C8AD1DB8C5E6}" dt="2026-05-18T17:07:38.104" v="59" actId="20577"/>
          <ac:spMkLst>
            <pc:docMk/>
            <pc:sldMk cId="1980719426" sldId="257"/>
            <ac:spMk id="4" creationId="{A857E7D2-ED5F-2FA3-5CA1-1057D184E690}"/>
          </ac:spMkLst>
        </pc:spChg>
        <pc:spChg chg="add mod">
          <ac:chgData name="Morgan Davies (2103270)" userId="S::2103270@student.uwtsd.ac.uk::86eb55c0-1811-49da-a385-8864b0190496" providerId="AD" clId="Web-{D134353E-EF76-1E5E-63A4-C8AD1DB8C5E6}" dt="2026-05-18T17:08:38.513" v="73" actId="20577"/>
          <ac:spMkLst>
            <pc:docMk/>
            <pc:sldMk cId="1980719426" sldId="257"/>
            <ac:spMk id="5" creationId="{C96F92DD-9315-3F35-E704-6F9136183E7C}"/>
          </ac:spMkLst>
        </pc:spChg>
      </pc:sldChg>
      <pc:sldChg chg="addSp delSp modSp new">
        <pc:chgData name="Morgan Davies (2103270)" userId="S::2103270@student.uwtsd.ac.uk::86eb55c0-1811-49da-a385-8864b0190496" providerId="AD" clId="Web-{D134353E-EF76-1E5E-63A4-C8AD1DB8C5E6}" dt="2026-05-18T17:09:44.905" v="91" actId="20577"/>
        <pc:sldMkLst>
          <pc:docMk/>
          <pc:sldMk cId="2044194768" sldId="258"/>
        </pc:sldMkLst>
        <pc:spChg chg="add mod">
          <ac:chgData name="Morgan Davies (2103270)" userId="S::2103270@student.uwtsd.ac.uk::86eb55c0-1811-49da-a385-8864b0190496" providerId="AD" clId="Web-{D134353E-EF76-1E5E-63A4-C8AD1DB8C5E6}" dt="2026-05-18T17:09:44.905" v="91" actId="20577"/>
          <ac:spMkLst>
            <pc:docMk/>
            <pc:sldMk cId="2044194768" sldId="258"/>
            <ac:spMk id="4" creationId="{B511DA18-1074-A4DB-BC95-88A504A6BA3F}"/>
          </ac:spMkLst>
        </pc:spChg>
      </pc:sldChg>
    </pc:docChg>
  </pc:docChgLst>
  <pc:docChgLst>
    <pc:chgData name="Morgan Davies (2103270)" userId="S::2103270@student.uwtsd.ac.uk::86eb55c0-1811-49da-a385-8864b0190496" providerId="AD" clId="Web-{A50D7C6F-C857-8531-2E07-D065E0162B6F}"/>
    <pc:docChg chg="delSld modSld">
      <pc:chgData name="Morgan Davies (2103270)" userId="S::2103270@student.uwtsd.ac.uk::86eb55c0-1811-49da-a385-8864b0190496" providerId="AD" clId="Web-{A50D7C6F-C857-8531-2E07-D065E0162B6F}" dt="2026-06-03T19:27:24.592" v="76"/>
      <pc:docMkLst>
        <pc:docMk/>
      </pc:docMkLst>
      <pc:sldChg chg="modSp">
        <pc:chgData name="Morgan Davies (2103270)" userId="S::2103270@student.uwtsd.ac.uk::86eb55c0-1811-49da-a385-8864b0190496" providerId="AD" clId="Web-{A50D7C6F-C857-8531-2E07-D065E0162B6F}" dt="2026-06-03T19:24:25.384" v="30" actId="20577"/>
        <pc:sldMkLst>
          <pc:docMk/>
          <pc:sldMk cId="109857222" sldId="256"/>
        </pc:sldMkLst>
        <pc:spChg chg="mod">
          <ac:chgData name="Morgan Davies (2103270)" userId="S::2103270@student.uwtsd.ac.uk::86eb55c0-1811-49da-a385-8864b0190496" providerId="AD" clId="Web-{A50D7C6F-C857-8531-2E07-D065E0162B6F}" dt="2026-06-03T19:24:25.384" v="30" actId="20577"/>
          <ac:spMkLst>
            <pc:docMk/>
            <pc:sldMk cId="109857222" sldId="256"/>
            <ac:spMk id="5" creationId="{5E0215D1-5785-D711-F1CB-DDA7538B9140}"/>
          </ac:spMkLst>
        </pc:spChg>
      </pc:sldChg>
      <pc:sldChg chg="modSp">
        <pc:chgData name="Morgan Davies (2103270)" userId="S::2103270@student.uwtsd.ac.uk::86eb55c0-1811-49da-a385-8864b0190496" providerId="AD" clId="Web-{A50D7C6F-C857-8531-2E07-D065E0162B6F}" dt="2026-06-03T19:24:32.274" v="32" actId="20577"/>
        <pc:sldMkLst>
          <pc:docMk/>
          <pc:sldMk cId="1980719426" sldId="257"/>
        </pc:sldMkLst>
        <pc:spChg chg="mod">
          <ac:chgData name="Morgan Davies (2103270)" userId="S::2103270@student.uwtsd.ac.uk::86eb55c0-1811-49da-a385-8864b0190496" providerId="AD" clId="Web-{A50D7C6F-C857-8531-2E07-D065E0162B6F}" dt="2026-06-03T19:24:32.274" v="32" actId="20577"/>
          <ac:spMkLst>
            <pc:docMk/>
            <pc:sldMk cId="1980719426" sldId="257"/>
            <ac:spMk id="2" creationId="{7280AC57-1D7C-50C7-9866-E9B582F6DF4E}"/>
          </ac:spMkLst>
        </pc:spChg>
      </pc:sldChg>
      <pc:sldChg chg="modSp">
        <pc:chgData name="Morgan Davies (2103270)" userId="S::2103270@student.uwtsd.ac.uk::86eb55c0-1811-49da-a385-8864b0190496" providerId="AD" clId="Web-{A50D7C6F-C857-8531-2E07-D065E0162B6F}" dt="2026-06-03T19:24:39.509" v="37" actId="20577"/>
        <pc:sldMkLst>
          <pc:docMk/>
          <pc:sldMk cId="2044194768" sldId="258"/>
        </pc:sldMkLst>
        <pc:spChg chg="mod">
          <ac:chgData name="Morgan Davies (2103270)" userId="S::2103270@student.uwtsd.ac.uk::86eb55c0-1811-49da-a385-8864b0190496" providerId="AD" clId="Web-{A50D7C6F-C857-8531-2E07-D065E0162B6F}" dt="2026-06-03T19:24:39.509" v="37" actId="20577"/>
          <ac:spMkLst>
            <pc:docMk/>
            <pc:sldMk cId="2044194768" sldId="258"/>
            <ac:spMk id="2" creationId="{9B11D068-C540-E14A-FDFE-731EE67EDFE1}"/>
          </ac:spMkLst>
        </pc:spChg>
        <pc:spChg chg="mod">
          <ac:chgData name="Morgan Davies (2103270)" userId="S::2103270@student.uwtsd.ac.uk::86eb55c0-1811-49da-a385-8864b0190496" providerId="AD" clId="Web-{A50D7C6F-C857-8531-2E07-D065E0162B6F}" dt="2026-06-03T19:24:10.742" v="27" actId="20577"/>
          <ac:spMkLst>
            <pc:docMk/>
            <pc:sldMk cId="2044194768" sldId="258"/>
            <ac:spMk id="3" creationId="{0964AB60-82AB-62EF-D92B-07B0B2DC11E7}"/>
          </ac:spMkLst>
        </pc:spChg>
        <pc:spChg chg="mod">
          <ac:chgData name="Morgan Davies (2103270)" userId="S::2103270@student.uwtsd.ac.uk::86eb55c0-1811-49da-a385-8864b0190496" providerId="AD" clId="Web-{A50D7C6F-C857-8531-2E07-D065E0162B6F}" dt="2026-06-03T19:23:46.164" v="24" actId="20577"/>
          <ac:spMkLst>
            <pc:docMk/>
            <pc:sldMk cId="2044194768" sldId="258"/>
            <ac:spMk id="4" creationId="{B511DA18-1074-A4DB-BC95-88A504A6BA3F}"/>
          </ac:spMkLst>
        </pc:spChg>
      </pc:sldChg>
      <pc:sldChg chg="modSp">
        <pc:chgData name="Morgan Davies (2103270)" userId="S::2103270@student.uwtsd.ac.uk::86eb55c0-1811-49da-a385-8864b0190496" providerId="AD" clId="Web-{A50D7C6F-C857-8531-2E07-D065E0162B6F}" dt="2026-06-03T19:26:29.606" v="54" actId="20577"/>
        <pc:sldMkLst>
          <pc:docMk/>
          <pc:sldMk cId="1594796408" sldId="259"/>
        </pc:sldMkLst>
        <pc:spChg chg="mod">
          <ac:chgData name="Morgan Davies (2103270)" userId="S::2103270@student.uwtsd.ac.uk::86eb55c0-1811-49da-a385-8864b0190496" providerId="AD" clId="Web-{A50D7C6F-C857-8531-2E07-D065E0162B6F}" dt="2026-06-03T19:26:29.606" v="54" actId="20577"/>
          <ac:spMkLst>
            <pc:docMk/>
            <pc:sldMk cId="1594796408" sldId="259"/>
            <ac:spMk id="3" creationId="{5CB6A7D4-7E59-9F0F-8598-2CFD137E375A}"/>
          </ac:spMkLst>
        </pc:spChg>
      </pc:sldChg>
      <pc:sldChg chg="addSp modSp">
        <pc:chgData name="Morgan Davies (2103270)" userId="S::2103270@student.uwtsd.ac.uk::86eb55c0-1811-49da-a385-8864b0190496" providerId="AD" clId="Web-{A50D7C6F-C857-8531-2E07-D065E0162B6F}" dt="2026-06-03T19:27:16.779" v="75" actId="20577"/>
        <pc:sldMkLst>
          <pc:docMk/>
          <pc:sldMk cId="2890077327" sldId="260"/>
        </pc:sldMkLst>
        <pc:spChg chg="add mod">
          <ac:chgData name="Morgan Davies (2103270)" userId="S::2103270@student.uwtsd.ac.uk::86eb55c0-1811-49da-a385-8864b0190496" providerId="AD" clId="Web-{A50D7C6F-C857-8531-2E07-D065E0162B6F}" dt="2026-06-03T19:27:16.779" v="75" actId="20577"/>
          <ac:spMkLst>
            <pc:docMk/>
            <pc:sldMk cId="2890077327" sldId="260"/>
            <ac:spMk id="2" creationId="{8F005162-230C-57BE-FC29-B51BE6D3DD93}"/>
          </ac:spMkLst>
        </pc:spChg>
      </pc:sldChg>
    </pc:docChg>
  </pc:docChgLst>
  <pc:docChgLst>
    <pc:chgData name="Morgan Davies (2103270)" userId="S::2103270@student.uwtsd.ac.uk::86eb55c0-1811-49da-a385-8864b0190496" providerId="AD" clId="Web-{DE51859D-7AEA-6FD5-8191-254A142BCF65}"/>
    <pc:docChg chg="addSld modSld">
      <pc:chgData name="Morgan Davies (2103270)" userId="S::2103270@student.uwtsd.ac.uk::86eb55c0-1811-49da-a385-8864b0190496" providerId="AD" clId="Web-{DE51859D-7AEA-6FD5-8191-254A142BCF65}" dt="2026-05-18T18:34:31.383" v="83" actId="1076"/>
      <pc:docMkLst>
        <pc:docMk/>
      </pc:docMkLst>
      <pc:sldChg chg="addSp modSp">
        <pc:chgData name="Morgan Davies (2103270)" userId="S::2103270@student.uwtsd.ac.uk::86eb55c0-1811-49da-a385-8864b0190496" providerId="AD" clId="Web-{DE51859D-7AEA-6FD5-8191-254A142BCF65}" dt="2026-05-18T18:31:04.964" v="74" actId="20577"/>
        <pc:sldMkLst>
          <pc:docMk/>
          <pc:sldMk cId="109857222" sldId="256"/>
        </pc:sldMkLst>
        <pc:spChg chg="mod">
          <ac:chgData name="Morgan Davies (2103270)" userId="S::2103270@student.uwtsd.ac.uk::86eb55c0-1811-49da-a385-8864b0190496" providerId="AD" clId="Web-{DE51859D-7AEA-6FD5-8191-254A142BCF65}" dt="2026-05-18T18:29:49.911" v="71" actId="14100"/>
          <ac:spMkLst>
            <pc:docMk/>
            <pc:sldMk cId="109857222" sldId="256"/>
            <ac:spMk id="2" creationId="{341B5CED-07C0-544A-1F23-82823543BC71}"/>
          </ac:spMkLst>
        </pc:spChg>
        <pc:spChg chg="mod">
          <ac:chgData name="Morgan Davies (2103270)" userId="S::2103270@student.uwtsd.ac.uk::86eb55c0-1811-49da-a385-8864b0190496" providerId="AD" clId="Web-{DE51859D-7AEA-6FD5-8191-254A142BCF65}" dt="2026-05-18T18:31:04.964" v="74" actId="20577"/>
          <ac:spMkLst>
            <pc:docMk/>
            <pc:sldMk cId="109857222" sldId="256"/>
            <ac:spMk id="3" creationId="{A1F70EDF-BA96-9CC4-1DEA-95C0E45D95F8}"/>
          </ac:spMkLst>
        </pc:spChg>
        <pc:spChg chg="mod">
          <ac:chgData name="Morgan Davies (2103270)" userId="S::2103270@student.uwtsd.ac.uk::86eb55c0-1811-49da-a385-8864b0190496" providerId="AD" clId="Web-{DE51859D-7AEA-6FD5-8191-254A142BCF65}" dt="2026-05-18T18:30:13.101" v="73"/>
          <ac:spMkLst>
            <pc:docMk/>
            <pc:sldMk cId="109857222" sldId="256"/>
            <ac:spMk id="4" creationId="{A298C231-2C8D-0FFB-40EF-FA147D6310AB}"/>
          </ac:spMkLst>
        </pc:spChg>
        <pc:spChg chg="add mod">
          <ac:chgData name="Morgan Davies (2103270)" userId="S::2103270@student.uwtsd.ac.uk::86eb55c0-1811-49da-a385-8864b0190496" providerId="AD" clId="Web-{DE51859D-7AEA-6FD5-8191-254A142BCF65}" dt="2026-05-18T18:28:44.781" v="67"/>
          <ac:spMkLst>
            <pc:docMk/>
            <pc:sldMk cId="109857222" sldId="256"/>
            <ac:spMk id="5" creationId="{5E0215D1-5785-D711-F1CB-DDA7538B9140}"/>
          </ac:spMkLst>
        </pc:spChg>
      </pc:sldChg>
      <pc:sldChg chg="addSp modSp">
        <pc:chgData name="Morgan Davies (2103270)" userId="S::2103270@student.uwtsd.ac.uk::86eb55c0-1811-49da-a385-8864b0190496" providerId="AD" clId="Web-{DE51859D-7AEA-6FD5-8191-254A142BCF65}" dt="2026-05-18T18:34:31.383" v="83" actId="1076"/>
        <pc:sldMkLst>
          <pc:docMk/>
          <pc:sldMk cId="1980719426" sldId="257"/>
        </pc:sldMkLst>
        <pc:spChg chg="add mod">
          <ac:chgData name="Morgan Davies (2103270)" userId="S::2103270@student.uwtsd.ac.uk::86eb55c0-1811-49da-a385-8864b0190496" providerId="AD" clId="Web-{DE51859D-7AEA-6FD5-8191-254A142BCF65}" dt="2026-05-18T18:32:38.063" v="80"/>
          <ac:spMkLst>
            <pc:docMk/>
            <pc:sldMk cId="1980719426" sldId="257"/>
            <ac:spMk id="2" creationId="{7280AC57-1D7C-50C7-9866-E9B582F6DF4E}"/>
          </ac:spMkLst>
        </pc:spChg>
        <pc:spChg chg="mod">
          <ac:chgData name="Morgan Davies (2103270)" userId="S::2103270@student.uwtsd.ac.uk::86eb55c0-1811-49da-a385-8864b0190496" providerId="AD" clId="Web-{DE51859D-7AEA-6FD5-8191-254A142BCF65}" dt="2026-05-18T18:31:52.592" v="75"/>
          <ac:spMkLst>
            <pc:docMk/>
            <pc:sldMk cId="1980719426" sldId="257"/>
            <ac:spMk id="4" creationId="{A857E7D2-ED5F-2FA3-5CA1-1057D184E690}"/>
          </ac:spMkLst>
        </pc:spChg>
        <pc:spChg chg="mod">
          <ac:chgData name="Morgan Davies (2103270)" userId="S::2103270@student.uwtsd.ac.uk::86eb55c0-1811-49da-a385-8864b0190496" providerId="AD" clId="Web-{DE51859D-7AEA-6FD5-8191-254A142BCF65}" dt="2026-05-18T18:34:31.383" v="83" actId="1076"/>
          <ac:spMkLst>
            <pc:docMk/>
            <pc:sldMk cId="1980719426" sldId="257"/>
            <ac:spMk id="5" creationId="{C96F92DD-9315-3F35-E704-6F9136183E7C}"/>
          </ac:spMkLst>
        </pc:spChg>
      </pc:sldChg>
      <pc:sldChg chg="addSp modSp">
        <pc:chgData name="Morgan Davies (2103270)" userId="S::2103270@student.uwtsd.ac.uk::86eb55c0-1811-49da-a385-8864b0190496" providerId="AD" clId="Web-{DE51859D-7AEA-6FD5-8191-254A142BCF65}" dt="2026-05-18T18:33:59.084" v="82" actId="14100"/>
        <pc:sldMkLst>
          <pc:docMk/>
          <pc:sldMk cId="2044194768" sldId="258"/>
        </pc:sldMkLst>
        <pc:spChg chg="add mod">
          <ac:chgData name="Morgan Davies (2103270)" userId="S::2103270@student.uwtsd.ac.uk::86eb55c0-1811-49da-a385-8864b0190496" providerId="AD" clId="Web-{DE51859D-7AEA-6FD5-8191-254A142BCF65}" dt="2026-05-18T18:32:32.032" v="79"/>
          <ac:spMkLst>
            <pc:docMk/>
            <pc:sldMk cId="2044194768" sldId="258"/>
            <ac:spMk id="2" creationId="{9B11D068-C540-E14A-FDFE-731EE67EDFE1}"/>
          </ac:spMkLst>
        </pc:spChg>
        <pc:spChg chg="mod">
          <ac:chgData name="Morgan Davies (2103270)" userId="S::2103270@student.uwtsd.ac.uk::86eb55c0-1811-49da-a385-8864b0190496" providerId="AD" clId="Web-{DE51859D-7AEA-6FD5-8191-254A142BCF65}" dt="2026-05-18T18:33:59.084" v="82" actId="14100"/>
          <ac:spMkLst>
            <pc:docMk/>
            <pc:sldMk cId="2044194768" sldId="258"/>
            <ac:spMk id="4" creationId="{B511DA18-1074-A4DB-BC95-88A504A6BA3F}"/>
          </ac:spMkLst>
        </pc:spChg>
      </pc:sldChg>
      <pc:sldChg chg="modSp new">
        <pc:chgData name="Morgan Davies (2103270)" userId="S::2103270@student.uwtsd.ac.uk::86eb55c0-1811-49da-a385-8864b0190496" providerId="AD" clId="Web-{DE51859D-7AEA-6FD5-8191-254A142BCF65}" dt="2026-05-18T18:09:46.605" v="44" actId="14100"/>
        <pc:sldMkLst>
          <pc:docMk/>
          <pc:sldMk cId="1594796408" sldId="259"/>
        </pc:sldMkLst>
        <pc:spChg chg="mod">
          <ac:chgData name="Morgan Davies (2103270)" userId="S::2103270@student.uwtsd.ac.uk::86eb55c0-1811-49da-a385-8864b0190496" providerId="AD" clId="Web-{DE51859D-7AEA-6FD5-8191-254A142BCF65}" dt="2026-05-18T18:09:38.697" v="43" actId="20577"/>
          <ac:spMkLst>
            <pc:docMk/>
            <pc:sldMk cId="1594796408" sldId="259"/>
            <ac:spMk id="2" creationId="{8D8AF075-3B6C-FFB0-5306-6CBEBA5C1A76}"/>
          </ac:spMkLst>
        </pc:spChg>
        <pc:spChg chg="mod">
          <ac:chgData name="Morgan Davies (2103270)" userId="S::2103270@student.uwtsd.ac.uk::86eb55c0-1811-49da-a385-8864b0190496" providerId="AD" clId="Web-{DE51859D-7AEA-6FD5-8191-254A142BCF65}" dt="2026-05-18T18:09:46.605" v="44" actId="14100"/>
          <ac:spMkLst>
            <pc:docMk/>
            <pc:sldMk cId="1594796408" sldId="259"/>
            <ac:spMk id="3" creationId="{5CB6A7D4-7E59-9F0F-8598-2CFD137E375A}"/>
          </ac:spMkLst>
        </pc:spChg>
      </pc:sldChg>
      <pc:sldChg chg="addSp delSp new">
        <pc:chgData name="Morgan Davies (2103270)" userId="S::2103270@student.uwtsd.ac.uk::86eb55c0-1811-49da-a385-8864b0190496" providerId="AD" clId="Web-{DE51859D-7AEA-6FD5-8191-254A142BCF65}" dt="2026-05-18T18:10:16.014" v="51"/>
        <pc:sldMkLst>
          <pc:docMk/>
          <pc:sldMk cId="2890077327" sldId="260"/>
        </pc:sldMkLst>
      </pc:sldChg>
    </pc:docChg>
  </pc:docChgLst>
  <pc:docChgLst>
    <pc:chgData name="Morgan Davies (2103270)" userId="S::2103270@student.uwtsd.ac.uk::86eb55c0-1811-49da-a385-8864b0190496" providerId="AD" clId="Web-{3A619504-5C1C-9EB9-DC87-0DC972CF8BFE}"/>
    <pc:docChg chg="modSld">
      <pc:chgData name="Morgan Davies (2103270)" userId="S::2103270@student.uwtsd.ac.uk::86eb55c0-1811-49da-a385-8864b0190496" providerId="AD" clId="Web-{3A619504-5C1C-9EB9-DC87-0DC972CF8BFE}" dt="2026-06-01T19:47:33.240" v="59"/>
      <pc:docMkLst>
        <pc:docMk/>
      </pc:docMkLst>
      <pc:sldChg chg="addSp modSp">
        <pc:chgData name="Morgan Davies (2103270)" userId="S::2103270@student.uwtsd.ac.uk::86eb55c0-1811-49da-a385-8864b0190496" providerId="AD" clId="Web-{3A619504-5C1C-9EB9-DC87-0DC972CF8BFE}" dt="2026-06-01T19:46:30.707" v="46" actId="20577"/>
        <pc:sldMkLst>
          <pc:docMk/>
          <pc:sldMk cId="1980719426" sldId="257"/>
        </pc:sldMkLst>
        <pc:spChg chg="mod">
          <ac:chgData name="Morgan Davies (2103270)" userId="S::2103270@student.uwtsd.ac.uk::86eb55c0-1811-49da-a385-8864b0190496" providerId="AD" clId="Web-{3A619504-5C1C-9EB9-DC87-0DC972CF8BFE}" dt="2026-06-01T15:59:41.765" v="19" actId="20577"/>
          <ac:spMkLst>
            <pc:docMk/>
            <pc:sldMk cId="1980719426" sldId="257"/>
            <ac:spMk id="4" creationId="{A857E7D2-ED5F-2FA3-5CA1-1057D184E690}"/>
          </ac:spMkLst>
        </pc:spChg>
        <pc:spChg chg="mod">
          <ac:chgData name="Morgan Davies (2103270)" userId="S::2103270@student.uwtsd.ac.uk::86eb55c0-1811-49da-a385-8864b0190496" providerId="AD" clId="Web-{3A619504-5C1C-9EB9-DC87-0DC972CF8BFE}" dt="2026-06-01T19:46:30.707" v="46" actId="20577"/>
          <ac:spMkLst>
            <pc:docMk/>
            <pc:sldMk cId="1980719426" sldId="257"/>
            <ac:spMk id="5" creationId="{C96F92DD-9315-3F35-E704-6F9136183E7C}"/>
          </ac:spMkLst>
        </pc:spChg>
        <pc:spChg chg="add mod">
          <ac:chgData name="Morgan Davies (2103270)" userId="S::2103270@student.uwtsd.ac.uk::86eb55c0-1811-49da-a385-8864b0190496" providerId="AD" clId="Web-{3A619504-5C1C-9EB9-DC87-0DC972CF8BFE}" dt="2026-06-01T16:08:04.320" v="37"/>
          <ac:spMkLst>
            <pc:docMk/>
            <pc:sldMk cId="1980719426" sldId="257"/>
            <ac:spMk id="6" creationId="{11DE049E-C222-FD96-D693-25FD14A405A3}"/>
          </ac:spMkLst>
        </pc:spChg>
        <pc:picChg chg="add mod">
          <ac:chgData name="Morgan Davies (2103270)" userId="S::2103270@student.uwtsd.ac.uk::86eb55c0-1811-49da-a385-8864b0190496" providerId="AD" clId="Web-{3A619504-5C1C-9EB9-DC87-0DC972CF8BFE}" dt="2026-06-01T16:04:38.185" v="26" actId="1076"/>
          <ac:picMkLst>
            <pc:docMk/>
            <pc:sldMk cId="1980719426" sldId="257"/>
            <ac:picMk id="3" creationId="{FAF023CD-1C13-F02C-ACA1-51A57B662495}"/>
          </ac:picMkLst>
        </pc:picChg>
      </pc:sldChg>
      <pc:sldChg chg="addSp modSp">
        <pc:chgData name="Morgan Davies (2103270)" userId="S::2103270@student.uwtsd.ac.uk::86eb55c0-1811-49da-a385-8864b0190496" providerId="AD" clId="Web-{3A619504-5C1C-9EB9-DC87-0DC972CF8BFE}" dt="2026-06-01T19:47:33.240" v="59"/>
        <pc:sldMkLst>
          <pc:docMk/>
          <pc:sldMk cId="2044194768" sldId="258"/>
        </pc:sldMkLst>
        <pc:spChg chg="add mod">
          <ac:chgData name="Morgan Davies (2103270)" userId="S::2103270@student.uwtsd.ac.uk::86eb55c0-1811-49da-a385-8864b0190496" providerId="AD" clId="Web-{3A619504-5C1C-9EB9-DC87-0DC972CF8BFE}" dt="2026-06-01T19:47:33.240" v="59"/>
          <ac:spMkLst>
            <pc:docMk/>
            <pc:sldMk cId="2044194768" sldId="258"/>
            <ac:spMk id="3" creationId="{0964AB60-82AB-62EF-D92B-07B0B2DC11E7}"/>
          </ac:spMkLst>
        </pc:spChg>
        <pc:spChg chg="mod">
          <ac:chgData name="Morgan Davies (2103270)" userId="S::2103270@student.uwtsd.ac.uk::86eb55c0-1811-49da-a385-8864b0190496" providerId="AD" clId="Web-{3A619504-5C1C-9EB9-DC87-0DC972CF8BFE}" dt="2026-06-01T19:46:48.223" v="47" actId="1076"/>
          <ac:spMkLst>
            <pc:docMk/>
            <pc:sldMk cId="2044194768" sldId="258"/>
            <ac:spMk id="4" creationId="{B511DA18-1074-A4DB-BC95-88A504A6BA3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foundationyears.org.uk/2025/11/supporting-emotional-wellbeing-in-the-early-years-building-resilience-from-the-start/?utm_source=chatgpt.com" TargetMode="External"/><Relationship Id="rId3" Type="http://schemas.openxmlformats.org/officeDocument/2006/relationships/hyperlink" Target="https://pubmed.ncbi.nlm.nih.gov/34534885/" TargetMode="External"/><Relationship Id="rId7" Type="http://schemas.openxmlformats.org/officeDocument/2006/relationships/hyperlink" Target="https://www.esri.ie/news/poor-housing-conditions-harm-childrens-health-and-development" TargetMode="External"/><Relationship Id="rId2" Type="http://schemas.openxmlformats.org/officeDocument/2006/relationships/hyperlink" Target="https://www.bbc.co.uk/bitesize/articles/zk784xs"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health-profile-for-england/chapter-6-social-determinants-of-health?utm_source=chatgpt.com" TargetMode="External"/><Relationship Id="rId5" Type="http://schemas.openxmlformats.org/officeDocument/2006/relationships/hyperlink" Target="https://www.gov.uk/government/publications/development-matters--2/development-matters?utm_source=chatgpt.com" TargetMode="External"/><Relationship Id="rId4" Type="http://schemas.openxmlformats.org/officeDocument/2006/relationships/hyperlink" Target="https://pmc.ncbi.nlm.nih.gov/articles/PMC8834420/" TargetMode="External"/><Relationship Id="rId9" Type="http://schemas.openxmlformats.org/officeDocument/2006/relationships/hyperlink" Target="https://www.gatesheadhealth.nhs.uk/resources/10-top-tips-for-building-resilience-in-children-and-young-people/?utm_source=chatgpt.com"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gov.uk/government/news/nearly-three-in-five-parents-expect-childrens-physical-activity-to-drop-this-winter-as-stars-back-new-campaign-to-keep-kids-active?utm_source=chatgpt.com" TargetMode="External"/><Relationship Id="rId3" Type="http://schemas.openxmlformats.org/officeDocument/2006/relationships/hyperlink" Target="https://pmc.ncbi.nlm.nih.gov/articles/PMC10070720/" TargetMode="External"/><Relationship Id="rId7" Type="http://schemas.openxmlformats.org/officeDocument/2006/relationships/hyperlink" Target="https://learning.nspcc.org.uk/child-health-development?utm_source=chatgpt.com" TargetMode="External"/><Relationship Id="rId12" Type="http://schemas.openxmlformats.org/officeDocument/2006/relationships/hyperlink" Target="https://www.who.int/teams/maternal-newborn-child-adolescent-health-and-ageing/child-health/healthy-growth-and-development" TargetMode="External"/><Relationship Id="rId2" Type="http://schemas.openxmlformats.org/officeDocument/2006/relationships/hyperlink" Target="https://www.local.gov.uk/topics/culture-tourism-leisure-and-sport/active-communities-hub/resources-support-children-and?utm_source=chatgpt.com" TargetMode="External"/><Relationship Id="rId1" Type="http://schemas.openxmlformats.org/officeDocument/2006/relationships/slideLayout" Target="../slideLayouts/slideLayout2.xml"/><Relationship Id="rId6" Type="http://schemas.openxmlformats.org/officeDocument/2006/relationships/hyperlink" Target="https://learning.nspcc.org.uk/child-health-development/attachment-early-years" TargetMode="External"/><Relationship Id="rId11" Type="http://schemas.openxmlformats.org/officeDocument/2006/relationships/hyperlink" Target="https://www.who.int/?utm_source=chatgpt.com" TargetMode="External"/><Relationship Id="rId5" Type="http://schemas.openxmlformats.org/officeDocument/2006/relationships/hyperlink" Target="https://pmc.ncbi.nlm.nih.gov/articles/PMC11562273/?utm_source=chatgpt.com" TargetMode="External"/><Relationship Id="rId10" Type="http://schemas.openxmlformats.org/officeDocument/2006/relationships/hyperlink" Target="https://www.verywellmind.com/thmb/oUNEbs0cvMEXWHcBjCaF408b2Kg=/1500x0/filters:no_upscale():max_bytes(150000):strip_icc()/what-is-attachment-theory-2795337-5c521affc9e77c0001859c1d.png" TargetMode="External"/><Relationship Id="rId4" Type="http://schemas.openxmlformats.org/officeDocument/2006/relationships/hyperlink" Target="https://www.nhs.uk/social-care-and-support/caring-for-children-and-young-people/children-and-young-peoples-services/" TargetMode="External"/><Relationship Id="rId9" Type="http://schemas.openxmlformats.org/officeDocument/2006/relationships/hyperlink" Target="https://raisingchildren.net.au/babies/health-daily-care/health-concerns/second-hand-smok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41B5CED-07C0-544A-1F23-82823543BC71}"/>
              </a:ext>
            </a:extLst>
          </p:cNvPr>
          <p:cNvSpPr txBox="1"/>
          <p:nvPr/>
        </p:nvSpPr>
        <p:spPr>
          <a:xfrm>
            <a:off x="3059125" y="306739"/>
            <a:ext cx="580966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t>Health, </a:t>
            </a:r>
            <a:r>
              <a:rPr lang="en-GB" sz="2800" b="1" u="sng"/>
              <a:t>Well-being,</a:t>
            </a:r>
            <a:r>
              <a:rPr lang="en-GB" sz="2800" b="1" u="sng" dirty="0"/>
              <a:t> and Lifestyle</a:t>
            </a:r>
          </a:p>
        </p:txBody>
      </p:sp>
      <p:sp>
        <p:nvSpPr>
          <p:cNvPr id="3" name="TextBox 2">
            <a:extLst>
              <a:ext uri="{FF2B5EF4-FFF2-40B4-BE49-F238E27FC236}">
                <a16:creationId xmlns:a16="http://schemas.microsoft.com/office/drawing/2014/main" id="{A1F70EDF-BA96-9CC4-1DEA-95C0E45D95F8}"/>
              </a:ext>
            </a:extLst>
          </p:cNvPr>
          <p:cNvSpPr txBox="1"/>
          <p:nvPr/>
        </p:nvSpPr>
        <p:spPr>
          <a:xfrm>
            <a:off x="608064" y="833145"/>
            <a:ext cx="5284350" cy="1231106"/>
          </a:xfrm>
          <a:prstGeom prst="rect">
            <a:avLst/>
          </a:prstGeom>
          <a:solidFill>
            <a:schemeClr val="bg1"/>
          </a:solidFill>
          <a:ln>
            <a:solidFill>
              <a:schemeClr val="accent6">
                <a:lumMod val="75000"/>
              </a:schemeClr>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u="sng"/>
              <a:t>Introduction</a:t>
            </a:r>
          </a:p>
          <a:p>
            <a:pPr algn="ctr"/>
            <a:r>
              <a:rPr lang="en-GB" sz="1400" dirty="0">
                <a:highlight>
                  <a:srgbClr val="FFFFFF"/>
                </a:highlight>
              </a:rPr>
              <a:t>This academic poster will explore in depth the concepts health, </a:t>
            </a:r>
            <a:r>
              <a:rPr lang="en-GB" sz="1400">
                <a:highlight>
                  <a:srgbClr val="FFFFFF"/>
                </a:highlight>
              </a:rPr>
              <a:t>wellbeing,</a:t>
            </a:r>
            <a:r>
              <a:rPr lang="en-GB" sz="1400" dirty="0">
                <a:highlight>
                  <a:srgbClr val="FFFFFF"/>
                </a:highlight>
              </a:rPr>
              <a:t> and lifestyles. To support this, research and theorists will be discussed as well as what practitioners can do to promote them.</a:t>
            </a:r>
          </a:p>
        </p:txBody>
      </p:sp>
      <p:sp>
        <p:nvSpPr>
          <p:cNvPr id="4" name="TextBox 3">
            <a:extLst>
              <a:ext uri="{FF2B5EF4-FFF2-40B4-BE49-F238E27FC236}">
                <a16:creationId xmlns:a16="http://schemas.microsoft.com/office/drawing/2014/main" id="{A298C231-2C8D-0FFB-40EF-FA147D6310AB}"/>
              </a:ext>
            </a:extLst>
          </p:cNvPr>
          <p:cNvSpPr txBox="1"/>
          <p:nvPr/>
        </p:nvSpPr>
        <p:spPr>
          <a:xfrm>
            <a:off x="361660" y="2151539"/>
            <a:ext cx="10793048" cy="4708981"/>
          </a:xfrm>
          <a:prstGeom prst="rect">
            <a:avLst/>
          </a:prstGeom>
          <a:noFill/>
          <a:ln>
            <a:solidFill>
              <a:schemeClr val="accent5">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u="sng"/>
              <a:t>Health</a:t>
            </a:r>
          </a:p>
          <a:p>
            <a:r>
              <a:rPr lang="en-GB" sz="1000" dirty="0">
                <a:highlight>
                  <a:srgbClr val="FFFFFF"/>
                </a:highlight>
              </a:rPr>
              <a:t>According to World Health Organization (WHO) (2026) health is seen as not just being ill but it includes feeling well physically, mentally and socially and living in a life that is balanced and active. Health is important as it takes part in every aspect of individuals life this includes physical and mental wellbeing, relationships, education and the ability to get up and go with enjoying daily routines and activities. World Health Organization (WHO) (n.d.) emphasises the importance of children having healthy development and growth. It shows that children should have the opportunity to reach their full potential across all aspects of their development. Healthy growth includes having access to healthcare to ensure that children's height, weight, strength and physical abilities all increase. Whilst their healthy development requires them to learn the skills and abilities to function the growth throughout the daily activities and routines that they could come across.</a:t>
            </a:r>
          </a:p>
          <a:p>
            <a:r>
              <a:rPr lang="en-GB" sz="1000" dirty="0">
                <a:highlight>
                  <a:srgbClr val="FFFFFF"/>
                </a:highlight>
              </a:rPr>
              <a:t>National Society for the Prevention of Cruelty to Children (NSPCC) (n.d.) explains that children’s health is linked to their development and it contributes to their wellbeing. Their development work closely together and will have an impact on how healthy the child is this which affect them in their childhood as well as later in life as they grow. Children's physical development supports their growth and the way in which they carry out essential skills. Their cognitive development supports their learning, thought process, communication skills and problem-solving skills. Whilst their emotional development is essential for them to understand their own and other individual’s feelings and building their confidence and developing emotional strength. Social development involves making secure bonds and friendships. Communicating effectively and the way in which they would react appropriately. The Department for Education (DfE) (2023) shows that when children are supported when there are positive relationships, play and safe and stimulating environment they are likely to grow, learn and fulfil their full potential and achieve their developmental targets as well as achieving outcomes with being healthy. This supports their physical and mental health and wellbeing as children develop essential life skills as well as their confidence and emotional strength which will support them with everyday challenges. Overall, supporting children’s development positively is important to lead to positive wellbeing.</a:t>
            </a:r>
          </a:p>
          <a:p>
            <a:r>
              <a:rPr lang="en-GB" sz="1000" dirty="0">
                <a:highlight>
                  <a:srgbClr val="FFFFFF"/>
                </a:highlight>
              </a:rPr>
              <a:t>Department of Health and Social Care (2017) uses the Dahlgren and Whitehead model which explains that health is affected by a range of factors throughout society within individuals. These factors depend on how an individual lives their life including their diet, how active they are, if they smoke or misuse alcohol and these factors heavily influence an individual's physical and mental health. Although these behaviours and how individuals see these factors depend on wider influences such as how their family lives their life. For example, if an individual's farther mistreats alcohol they may in fact think that this is normal behaviour and misuse alcohol as they grow through older and social around the wrong people which will have an impact on both their childhood as well as later in life. Also, peer groups going through life shapes their future and what route they go down, and this can either protect their health or equally increase their risk. </a:t>
            </a:r>
            <a:r>
              <a:rPr lang="en-GB" sz="1000" dirty="0" err="1">
                <a:highlight>
                  <a:srgbClr val="FFFFFF"/>
                </a:highlight>
              </a:rPr>
              <a:t>Dadaczynski</a:t>
            </a:r>
            <a:r>
              <a:rPr lang="en-GB" sz="1000" dirty="0">
                <a:highlight>
                  <a:srgbClr val="FFFFFF"/>
                </a:highlight>
              </a:rPr>
              <a:t> </a:t>
            </a:r>
            <a:r>
              <a:rPr lang="en-GB" sz="1000" i="1" dirty="0">
                <a:highlight>
                  <a:srgbClr val="FFFFFF"/>
                </a:highlight>
              </a:rPr>
              <a:t>et al</a:t>
            </a:r>
            <a:r>
              <a:rPr lang="en-GB" sz="1000" dirty="0">
                <a:highlight>
                  <a:srgbClr val="FFFFFF"/>
                </a:highlight>
              </a:rPr>
              <a:t> (2022) highlights that living and working conditions are equally an important influence. This includes access to healthcare services, quality of housing, education, environment and employment opportunities all these make an impact on an individual's overall wellbeing. Economic and Social Research Institute (ESRI) (2023) found that when children were exposed to living in poor conditions such as damp and mould and their households being overcrowed. Children’s physical and emotional health would likely be poor and children who live in these conditions a longer period would have severe health issues.</a:t>
            </a:r>
          </a:p>
          <a:p>
            <a:r>
              <a:rPr lang="en-GB" sz="1000" dirty="0">
                <a:highlight>
                  <a:srgbClr val="FFFFFF"/>
                </a:highlight>
              </a:rPr>
              <a:t>According to Dahlgren and Whitehead (2021) the model is describes as a ‘rainbow model’ as it represents layers of influences around an individual. This model explains that health is not just because of one influence but is affected by all the influences between the layers which each level influences the other. The idea of the model is that individuals that experience fewer social and </a:t>
            </a:r>
            <a:r>
              <a:rPr lang="en-GB" sz="1000" dirty="0" err="1">
                <a:highlight>
                  <a:srgbClr val="FFFFFF"/>
                </a:highlight>
              </a:rPr>
              <a:t>finaicial</a:t>
            </a:r>
            <a:r>
              <a:rPr lang="en-GB" sz="1000" dirty="0">
                <a:highlight>
                  <a:srgbClr val="FFFFFF"/>
                </a:highlight>
              </a:rPr>
              <a:t> advantages are likely to have poor health and health outcomes due to the exposures to risk factors and less access to services that would protect children. The model suggests that it is important to improve children’s health however not only the behaviours but the wider social and financial conditions that families and children face.</a:t>
            </a:r>
          </a:p>
          <a:p>
            <a:endParaRPr lang="en-GB" sz="2000" b="1" u="sng" dirty="0"/>
          </a:p>
        </p:txBody>
      </p:sp>
      <p:sp>
        <p:nvSpPr>
          <p:cNvPr id="5" name="TextBox 4">
            <a:extLst>
              <a:ext uri="{FF2B5EF4-FFF2-40B4-BE49-F238E27FC236}">
                <a16:creationId xmlns:a16="http://schemas.microsoft.com/office/drawing/2014/main" id="{5E0215D1-5785-D711-F1CB-DDA7538B9140}"/>
              </a:ext>
            </a:extLst>
          </p:cNvPr>
          <p:cNvSpPr txBox="1"/>
          <p:nvPr/>
        </p:nvSpPr>
        <p:spPr>
          <a:xfrm>
            <a:off x="8862997" y="294819"/>
            <a:ext cx="3114026" cy="738664"/>
          </a:xfrm>
          <a:prstGeom prst="rect">
            <a:avLst/>
          </a:prstGeom>
          <a:noFill/>
          <a:ln>
            <a:solidFill>
              <a:schemeClr val="accent4">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Word count:2,052</a:t>
            </a:r>
          </a:p>
          <a:p>
            <a:r>
              <a:rPr lang="en-GB" sz="1400"/>
              <a:t>ECEY5009</a:t>
            </a:r>
          </a:p>
          <a:p>
            <a:r>
              <a:rPr lang="en-GB" sz="1400"/>
              <a:t>2103270</a:t>
            </a:r>
            <a:endParaRPr lang="en-GB" sz="14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857E7D2-ED5F-2FA3-5CA1-1057D184E690}"/>
              </a:ext>
            </a:extLst>
          </p:cNvPr>
          <p:cNvSpPr txBox="1"/>
          <p:nvPr/>
        </p:nvSpPr>
        <p:spPr>
          <a:xfrm>
            <a:off x="313244" y="386950"/>
            <a:ext cx="9455929" cy="3631763"/>
          </a:xfrm>
          <a:prstGeom prst="rect">
            <a:avLst/>
          </a:prstGeom>
          <a:noFill/>
          <a:ln>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u="sng"/>
              <a:t>Well-being</a:t>
            </a:r>
          </a:p>
          <a:p>
            <a:r>
              <a:rPr lang="en-GB" sz="1000" dirty="0">
                <a:highlight>
                  <a:srgbClr val="FFFFFF"/>
                </a:highlight>
              </a:rPr>
              <a:t>Smith and Taylor (2018) describes a child’s wellbeing as a positive state that involves emotional, psychological and social functioning. A child’s wellbeing is formed by many influences including their strong attachments, family life, school and those wider social and financial conditions. These factors links to the ability to how a child copes with overcoming challenges, building their confidence and developing their social and emotional skills.</a:t>
            </a:r>
            <a:endParaRPr lang="en-GB" sz="1000">
              <a:highlight>
                <a:srgbClr val="C6C6C6"/>
              </a:highlight>
            </a:endParaRPr>
          </a:p>
          <a:p>
            <a:r>
              <a:rPr lang="en-GB" sz="1000" dirty="0">
                <a:highlight>
                  <a:srgbClr val="FFFFFF"/>
                </a:highlight>
              </a:rPr>
              <a:t>According to Craig and Levett-Jones (2025) supportive relationships are a key factor to protect a child’s wellbeing as it highlights that those relationships are positive, stable and a security blanket for a young child. These relationships ensure a child feels emotionally secure, valued and supported which benefits not only their wellbeing but their learning and development. They contribute to how the child feels as well as building a foundation for their confidence, self-esteem and resilience which enables them to cope with overcoming challenges that make them feel stressed. Furthermore, it establishes a building point to which children further their emotional and social skills that support them later in life to create those healthy relationships. However, NSPCC Learning (n.d.) discuss John Bowlby attachment theory as he argued that children similarly need that consistent and responsive relationship throughout childhood. Bowlby states that having early strong attachments is essential to support children emotional and social development. However, Bowlby emphasised that when children do not experience these relationships that are not supportive or reliable they may develop insecure attachments which can have a negative impact on their wellbeing. Having an insecure attachment can make it harder for children to cope with challenges, trust others and regulate and manage their emotions. It is seen that children can have difficultly to form relationships that are healthy and this can lead to children experiencing behavioural difficulties, anxiety or emotional withdrawal.</a:t>
            </a:r>
            <a:endParaRPr lang="en-GB" sz="1000">
              <a:highlight>
                <a:srgbClr val="C6C6C6"/>
              </a:highlight>
            </a:endParaRPr>
          </a:p>
          <a:p>
            <a:r>
              <a:rPr lang="en-GB" sz="1000" dirty="0">
                <a:highlight>
                  <a:srgbClr val="FFFFFF"/>
                </a:highlight>
              </a:rPr>
              <a:t>According to Foundation Years (2025) practitioners play a key role in supporting children's wellbeing this can be done by creating safe, stable and nurturing environments. This creates a relaxing and safe environment which enables practitioners to support a child’s needs and help them understand and recognise their feelings this allows a child to feel valued and supported which supports their emotional development. Furthermore, promoting emotional wellbeing is important by giving a predictable and reliable routine and encouraging those strong and positive relationships with their peers and caregivers. Gateshead Health NHS Foundation Trust (2025) explains that practitioners can help children build their resilience also by listening to their concerns and providing developmental support especially emotionally when they seem to be struggling and in need. Furthermore, practitioners can set clear boundaries and routines within children’s environments. By doing these, children’s ability to cope will strengthen and their overall wellbeing will improve as resilience protects and supports them through challenges such as stress and overcoming them positively.</a:t>
            </a:r>
            <a:endParaRPr lang="en-GB" sz="1000" dirty="0">
              <a:highlight>
                <a:srgbClr val="C6C6C6"/>
              </a:highlight>
            </a:endParaRPr>
          </a:p>
        </p:txBody>
      </p:sp>
      <p:sp>
        <p:nvSpPr>
          <p:cNvPr id="5" name="TextBox 4">
            <a:extLst>
              <a:ext uri="{FF2B5EF4-FFF2-40B4-BE49-F238E27FC236}">
                <a16:creationId xmlns:a16="http://schemas.microsoft.com/office/drawing/2014/main" id="{C96F92DD-9315-3F35-E704-6F9136183E7C}"/>
              </a:ext>
            </a:extLst>
          </p:cNvPr>
          <p:cNvSpPr txBox="1"/>
          <p:nvPr/>
        </p:nvSpPr>
        <p:spPr>
          <a:xfrm>
            <a:off x="300590" y="4018043"/>
            <a:ext cx="11706504" cy="2862322"/>
          </a:xfrm>
          <a:prstGeom prst="rect">
            <a:avLst/>
          </a:prstGeom>
          <a:no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u="sng"/>
              <a:t>Lifestyles</a:t>
            </a:r>
          </a:p>
          <a:p>
            <a:r>
              <a:rPr lang="en-GB" sz="1000" dirty="0">
                <a:highlight>
                  <a:srgbClr val="FFFFFF"/>
                </a:highlight>
              </a:rPr>
              <a:t>BBC Bitesize (no date) explains that children’s lifestyles are closely linked to their health and wellbeing as everyday routines and habits affects how they grow, develop and function throughout a normal day. A lifestyle that is encouraged includes eating healthy foods and having a balanced diet, keeping a consistent sleep patterns and routines, keeping fit and active and upkeeping on good hygiene and cleanliness. All these components of a good lifestyle can benefit children’s holistic development such as staying healthy physically, growth development, strengthens their bones and muscles and improving concentration and energy levels. Nicolosi </a:t>
            </a:r>
            <a:r>
              <a:rPr lang="en-GB" sz="1000" i="1" dirty="0">
                <a:highlight>
                  <a:srgbClr val="FFFFFF"/>
                </a:highlight>
              </a:rPr>
              <a:t>et al </a:t>
            </a:r>
            <a:r>
              <a:rPr lang="en-GB" sz="1000" dirty="0">
                <a:highlight>
                  <a:srgbClr val="FFFFFF"/>
                </a:highlight>
              </a:rPr>
              <a:t>(2024) states that if a child lives an unhealthy lifestyle due to poor choices, it can lead to disheartening physical, mental and social consequences. Poor eating habits can lead to obesity, heart problems, weaknesses within bones and mental health including feeling insecure and feeling withdrawn. If a child does not indulge into physical exercise, they are at risk of obesity and heart problems as well as psychological disorders and if a child is using a technology device all the time they may display with behavioural problem such as frustration, anxiety and anger. </a:t>
            </a:r>
            <a:endParaRPr lang="en-GB" sz="1000" dirty="0">
              <a:highlight>
                <a:srgbClr val="C6C6C6"/>
              </a:highlight>
            </a:endParaRPr>
          </a:p>
          <a:p>
            <a:r>
              <a:rPr lang="en-GB" sz="1000">
                <a:highlight>
                  <a:srgbClr val="FFFFFF"/>
                </a:highlight>
              </a:rPr>
              <a:t>However, not all lifestyles are up to the child, individuals such as family members may affect their lifestyles. This could be individuals smoking or misusing alcohol around the child. Raising Children Network (2025) explains that being around smoking second-hand can affect children’s health as they are still developing and growing and are at high risks of asthma and infections. Alongside this it can affect their brain development as children are sensitive to harmful chemicals. Following on from this, children who are growing up around smoking as well as alcohol are most likely to start smoking or using alcohol as that are seeing this which could create further health and lifestyles risks later in life.</a:t>
            </a:r>
            <a:endParaRPr lang="en-GB" sz="1000">
              <a:highlight>
                <a:srgbClr val="C6C6C6"/>
              </a:highlight>
            </a:endParaRPr>
          </a:p>
          <a:p>
            <a:r>
              <a:rPr lang="en-GB" sz="1000" dirty="0" err="1">
                <a:highlight>
                  <a:srgbClr val="FFFFFF"/>
                </a:highlight>
              </a:rPr>
              <a:t>Mersal</a:t>
            </a:r>
            <a:r>
              <a:rPr lang="en-GB" sz="1000" dirty="0">
                <a:highlight>
                  <a:srgbClr val="FFFFFF"/>
                </a:highlight>
              </a:rPr>
              <a:t>  and Aly (2023) explains Albert Bandura’s social cognitive theory, which explores children observing and coping others such as family members, caregivers and peers on how they live whether that is a healthy or unhealthy lifestyle. Bandura’s theory states that children will </a:t>
            </a:r>
            <a:r>
              <a:rPr lang="en-GB" sz="1000" dirty="0" err="1">
                <a:highlight>
                  <a:srgbClr val="FFFFFF"/>
                </a:highlight>
              </a:rPr>
              <a:t>apdpt</a:t>
            </a:r>
            <a:r>
              <a:rPr lang="en-GB" sz="1000" dirty="0">
                <a:highlight>
                  <a:srgbClr val="FFFFFF"/>
                </a:highlight>
              </a:rPr>
              <a:t> behaviours and actions they see that is being rewarded or if it is seen as positive. For example, if a child sees their mother run every morning and drinks water, they are more likely to copy this behaviour, and their physical development will be benefitted. Positive social interactions and support, good role models and by having encouraged yet challenging environments can support children develop healthy lifestyle by boosting their self-esteem and confidence to engage in healthy behaviours within their lifestyles. Delgado </a:t>
            </a:r>
            <a:r>
              <a:rPr lang="en-GB" sz="1000" i="1" dirty="0">
                <a:highlight>
                  <a:srgbClr val="FFFFFF"/>
                </a:highlight>
              </a:rPr>
              <a:t>et al</a:t>
            </a:r>
            <a:r>
              <a:rPr lang="en-GB" sz="1000" dirty="0">
                <a:highlight>
                  <a:srgbClr val="FFFFFF"/>
                </a:highlight>
              </a:rPr>
              <a:t> (2022) supports Bandura’s theory as Bowlby’s attachment theory is about gaining those strong bonds to be positive role models towards children. The caregivers gain the children’s trust enabling them to feel nurtured and safe which allows the children to explore and to learn around these caregivers.</a:t>
            </a:r>
            <a:endParaRPr lang="en-GB" sz="1000" dirty="0">
              <a:highlight>
                <a:srgbClr val="C6C6C6"/>
              </a:highlight>
            </a:endParaRPr>
          </a:p>
        </p:txBody>
      </p:sp>
      <p:sp>
        <p:nvSpPr>
          <p:cNvPr id="2" name="TextBox 1">
            <a:extLst>
              <a:ext uri="{FF2B5EF4-FFF2-40B4-BE49-F238E27FC236}">
                <a16:creationId xmlns:a16="http://schemas.microsoft.com/office/drawing/2014/main" id="{7280AC57-1D7C-50C7-9866-E9B582F6DF4E}"/>
              </a:ext>
            </a:extLst>
          </p:cNvPr>
          <p:cNvSpPr txBox="1"/>
          <p:nvPr/>
        </p:nvSpPr>
        <p:spPr>
          <a:xfrm>
            <a:off x="9784307" y="221114"/>
            <a:ext cx="2026880" cy="755473"/>
          </a:xfrm>
          <a:prstGeom prst="rect">
            <a:avLst/>
          </a:prstGeom>
          <a:noFill/>
          <a:ln>
            <a:solidFill>
              <a:schemeClr val="accent4">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Word count:2,052</a:t>
            </a:r>
            <a:endParaRPr lang="en-US" sz="1400"/>
          </a:p>
          <a:p>
            <a:r>
              <a:rPr lang="en-GB" sz="1400"/>
              <a:t>ECEY5009</a:t>
            </a:r>
            <a:endParaRPr lang="en-US" sz="1400"/>
          </a:p>
          <a:p>
            <a:pPr algn="l"/>
            <a:r>
              <a:rPr lang="en-GB" sz="1400"/>
              <a:t>2103270</a:t>
            </a:r>
            <a:endParaRPr lang="en-GB"/>
          </a:p>
        </p:txBody>
      </p:sp>
      <p:pic>
        <p:nvPicPr>
          <p:cNvPr id="3" name="Picture 2" descr="A diagram of a person and a kite&#10;&#10;AI-generated content may be incorrect.">
            <a:extLst>
              <a:ext uri="{FF2B5EF4-FFF2-40B4-BE49-F238E27FC236}">
                <a16:creationId xmlns:a16="http://schemas.microsoft.com/office/drawing/2014/main" id="{FAF023CD-1C13-F02C-ACA1-51A57B662495}"/>
              </a:ext>
            </a:extLst>
          </p:cNvPr>
          <p:cNvPicPr>
            <a:picLocks noChangeAspect="1"/>
          </p:cNvPicPr>
          <p:nvPr/>
        </p:nvPicPr>
        <p:blipFill>
          <a:blip r:embed="rId2"/>
          <a:stretch>
            <a:fillRect/>
          </a:stretch>
        </p:blipFill>
        <p:spPr>
          <a:xfrm>
            <a:off x="9779000" y="1109578"/>
            <a:ext cx="2232528" cy="2192422"/>
          </a:xfrm>
          <a:prstGeom prst="rect">
            <a:avLst/>
          </a:prstGeom>
        </p:spPr>
      </p:pic>
      <p:sp>
        <p:nvSpPr>
          <p:cNvPr id="6" name="TextBox 5">
            <a:extLst>
              <a:ext uri="{FF2B5EF4-FFF2-40B4-BE49-F238E27FC236}">
                <a16:creationId xmlns:a16="http://schemas.microsoft.com/office/drawing/2014/main" id="{11DE049E-C222-FD96-D693-25FD14A405A3}"/>
              </a:ext>
            </a:extLst>
          </p:cNvPr>
          <p:cNvSpPr txBox="1"/>
          <p:nvPr/>
        </p:nvSpPr>
        <p:spPr>
          <a:xfrm>
            <a:off x="9931716" y="3445697"/>
            <a:ext cx="2063733" cy="276999"/>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Verywell Mind (n.d.)</a:t>
            </a:r>
            <a:endParaRPr lang="en-US"/>
          </a:p>
        </p:txBody>
      </p:sp>
    </p:spTree>
    <p:extLst>
      <p:ext uri="{BB962C8B-B14F-4D97-AF65-F5344CB8AC3E}">
        <p14:creationId xmlns:p14="http://schemas.microsoft.com/office/powerpoint/2010/main" val="1980719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511DA18-1074-A4DB-BC95-88A504A6BA3F}"/>
              </a:ext>
            </a:extLst>
          </p:cNvPr>
          <p:cNvSpPr txBox="1"/>
          <p:nvPr/>
        </p:nvSpPr>
        <p:spPr>
          <a:xfrm>
            <a:off x="502514" y="3718131"/>
            <a:ext cx="8856828" cy="1877437"/>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a:t>Conclusions</a:t>
            </a:r>
            <a:r>
              <a:rPr lang="en-GB" sz="2000" b="1" u="sng" dirty="0"/>
              <a:t> </a:t>
            </a:r>
          </a:p>
          <a:p>
            <a:r>
              <a:rPr lang="en-GB" sz="1600" dirty="0">
                <a:highlight>
                  <a:srgbClr val="FFFFFF"/>
                </a:highlight>
              </a:rPr>
              <a:t>To conclude, children's health, wellbeing and lifestyles are interconnected and play a key role to having an impact on their physical, emotional, and social development. The theorists that have been discussed in this poster shows the importance that caregivers and providing a supportive environment can affect positively on a child’s health, wellbeing, and lifestyle choices. The support and programs that are provided are important in identifying needs earlier on and getting the right support through a collaborative and child-centred way.</a:t>
            </a:r>
            <a:endParaRPr lang="en-GB" sz="1600" dirty="0">
              <a:highlight>
                <a:srgbClr val="C6C6C6"/>
              </a:highlight>
            </a:endParaRPr>
          </a:p>
        </p:txBody>
      </p:sp>
      <p:sp>
        <p:nvSpPr>
          <p:cNvPr id="2" name="TextBox 1">
            <a:extLst>
              <a:ext uri="{FF2B5EF4-FFF2-40B4-BE49-F238E27FC236}">
                <a16:creationId xmlns:a16="http://schemas.microsoft.com/office/drawing/2014/main" id="{9B11D068-C540-E14A-FDFE-731EE67EDFE1}"/>
              </a:ext>
            </a:extLst>
          </p:cNvPr>
          <p:cNvSpPr txBox="1"/>
          <p:nvPr/>
        </p:nvSpPr>
        <p:spPr>
          <a:xfrm>
            <a:off x="10244962" y="313245"/>
            <a:ext cx="1639930" cy="738664"/>
          </a:xfrm>
          <a:prstGeom prst="rect">
            <a:avLst/>
          </a:prstGeom>
          <a:noFill/>
          <a:ln>
            <a:solidFill>
              <a:schemeClr val="accent4">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Word count:2,052</a:t>
            </a:r>
            <a:endParaRPr lang="en-US" sz="1400"/>
          </a:p>
          <a:p>
            <a:r>
              <a:rPr lang="en-GB" sz="1400"/>
              <a:t>ECEY5009</a:t>
            </a:r>
            <a:endParaRPr lang="en-US" sz="1400"/>
          </a:p>
          <a:p>
            <a:pPr algn="l"/>
            <a:r>
              <a:rPr lang="en-GB" sz="1400"/>
              <a:t>2103270</a:t>
            </a:r>
            <a:endParaRPr lang="en-GB"/>
          </a:p>
        </p:txBody>
      </p:sp>
      <p:sp>
        <p:nvSpPr>
          <p:cNvPr id="3" name="TextBox 2">
            <a:extLst>
              <a:ext uri="{FF2B5EF4-FFF2-40B4-BE49-F238E27FC236}">
                <a16:creationId xmlns:a16="http://schemas.microsoft.com/office/drawing/2014/main" id="{0964AB60-82AB-62EF-D92B-07B0B2DC11E7}"/>
              </a:ext>
            </a:extLst>
          </p:cNvPr>
          <p:cNvSpPr txBox="1"/>
          <p:nvPr/>
        </p:nvSpPr>
        <p:spPr>
          <a:xfrm>
            <a:off x="497507" y="386950"/>
            <a:ext cx="8862997" cy="3046988"/>
          </a:xfrm>
          <a:prstGeom prst="rect">
            <a:avLst/>
          </a:prstGeom>
          <a:noFill/>
          <a:ln>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Support that is provided</a:t>
            </a:r>
          </a:p>
          <a:p>
            <a:r>
              <a:rPr lang="en-GB" sz="1200" dirty="0">
                <a:highlight>
                  <a:srgbClr val="FFFFFF"/>
                </a:highlight>
              </a:rPr>
              <a:t>NHS (no date) provides support systems which are available when a child may need extra help with their health, wellbeing, development, education, or safety. This support could be from a range of professionals outside of the child’s life including schools, healthcare professionals, social workers, parents or local councils. Children may receive help from these professionals, and they may provide them with help through family support working, through programs such as parenting classes, through counselling or mental health services. The NHS promotes child services as they work alongside the families to ensure the child has their needs assessed to ensure their health, development and wellbeing is supported in the appropriate way. However, for children who may be at risk of harm child protection services would step up and provide that appropriate support.</a:t>
            </a:r>
            <a:endParaRPr lang="en-GB" sz="1200" dirty="0">
              <a:highlight>
                <a:srgbClr val="C6C6C6"/>
              </a:highlight>
            </a:endParaRPr>
          </a:p>
          <a:p>
            <a:r>
              <a:rPr lang="en-GB" sz="1200" dirty="0">
                <a:highlight>
                  <a:srgbClr val="FFFFFF"/>
                </a:highlight>
              </a:rPr>
              <a:t>Local Government Association (no date) explains that these professionals have the skills and resources to improve a child’s health, wellbeing, and lifestyles as they encourage being active and reducing difficulties that they may face within their life. It emphasis that these programmes ensure involve sport and play which ensures that children are having fun and enjoying with other peers and adults. This is seen to improve children's mental health and wellbeing as they benefit from this time as some children may not have these opportunities. As well as showing the children a positive lifestyle with supportive caregiver to lead and role model in hope that children will develop healthier life choices in their life.</a:t>
            </a:r>
            <a:endParaRPr lang="en-GB" dirty="0"/>
          </a:p>
          <a:p>
            <a:endParaRPr lang="en-GB" b="1" u="sng" dirty="0"/>
          </a:p>
        </p:txBody>
      </p:sp>
      <p:pic>
        <p:nvPicPr>
          <p:cNvPr id="5" name="Picture 4" descr="A group of women and a child playing football&#10;&#10;AI-generated content may be incorrect.">
            <a:extLst>
              <a:ext uri="{FF2B5EF4-FFF2-40B4-BE49-F238E27FC236}">
                <a16:creationId xmlns:a16="http://schemas.microsoft.com/office/drawing/2014/main" id="{D1F06E68-7E4E-F6E0-7733-C2A171FCFC63}"/>
              </a:ext>
            </a:extLst>
          </p:cNvPr>
          <p:cNvPicPr>
            <a:picLocks noChangeAspect="1"/>
          </p:cNvPicPr>
          <p:nvPr/>
        </p:nvPicPr>
        <p:blipFill>
          <a:blip r:embed="rId2"/>
          <a:stretch>
            <a:fillRect/>
          </a:stretch>
        </p:blipFill>
        <p:spPr>
          <a:xfrm>
            <a:off x="9359566" y="3115260"/>
            <a:ext cx="2857500" cy="1857375"/>
          </a:xfrm>
          <a:prstGeom prst="rect">
            <a:avLst/>
          </a:prstGeom>
        </p:spPr>
      </p:pic>
      <p:sp>
        <p:nvSpPr>
          <p:cNvPr id="10" name="TextBox 9">
            <a:extLst>
              <a:ext uri="{FF2B5EF4-FFF2-40B4-BE49-F238E27FC236}">
                <a16:creationId xmlns:a16="http://schemas.microsoft.com/office/drawing/2014/main" id="{19F5860B-6D49-2E68-DC1A-95EF5ACB53C0}"/>
              </a:ext>
            </a:extLst>
          </p:cNvPr>
          <p:cNvSpPr txBox="1"/>
          <p:nvPr/>
        </p:nvSpPr>
        <p:spPr>
          <a:xfrm rot="-10800000" flipV="1">
            <a:off x="9908232" y="2612572"/>
            <a:ext cx="1974855" cy="461665"/>
          </a:xfrm>
          <a:prstGeom prst="rect">
            <a:avLst/>
          </a:prstGeom>
          <a:noFill/>
          <a:ln>
            <a:solidFill>
              <a:schemeClr val="accent6">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highlight>
                  <a:srgbClr val="FFFFFF"/>
                </a:highlight>
              </a:rPr>
              <a:t>Peacock, S. and Dalton, A. (2025) </a:t>
            </a:r>
            <a:endParaRPr lang="en-US" dirty="0"/>
          </a:p>
        </p:txBody>
      </p:sp>
    </p:spTree>
    <p:extLst>
      <p:ext uri="{BB962C8B-B14F-4D97-AF65-F5344CB8AC3E}">
        <p14:creationId xmlns:p14="http://schemas.microsoft.com/office/powerpoint/2010/main" val="2044194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F075-3B6C-FFB0-5306-6CBEBA5C1A76}"/>
              </a:ext>
            </a:extLst>
          </p:cNvPr>
          <p:cNvSpPr>
            <a:spLocks noGrp="1"/>
          </p:cNvSpPr>
          <p:nvPr>
            <p:ph type="title"/>
          </p:nvPr>
        </p:nvSpPr>
        <p:spPr>
          <a:xfrm>
            <a:off x="838200" y="365125"/>
            <a:ext cx="10515600" cy="683879"/>
          </a:xfrm>
        </p:spPr>
        <p:txBody>
          <a:bodyPr>
            <a:normAutofit fontScale="90000"/>
          </a:bodyPr>
          <a:lstStyle/>
          <a:p>
            <a:r>
              <a:rPr lang="en-GB"/>
              <a:t>Reference list:</a:t>
            </a:r>
            <a:endParaRPr lang="en-GB" dirty="0"/>
          </a:p>
        </p:txBody>
      </p:sp>
      <p:sp>
        <p:nvSpPr>
          <p:cNvPr id="3" name="Content Placeholder 2">
            <a:extLst>
              <a:ext uri="{FF2B5EF4-FFF2-40B4-BE49-F238E27FC236}">
                <a16:creationId xmlns:a16="http://schemas.microsoft.com/office/drawing/2014/main" id="{5CB6A7D4-7E59-9F0F-8598-2CFD137E375A}"/>
              </a:ext>
            </a:extLst>
          </p:cNvPr>
          <p:cNvSpPr>
            <a:spLocks noGrp="1"/>
          </p:cNvSpPr>
          <p:nvPr>
            <p:ph idx="1"/>
          </p:nvPr>
        </p:nvSpPr>
        <p:spPr>
          <a:xfrm>
            <a:off x="838200" y="1050257"/>
            <a:ext cx="10515600" cy="5487653"/>
          </a:xfrm>
        </p:spPr>
        <p:txBody>
          <a:bodyPr vert="horz" lIns="91440" tIns="45720" rIns="91440" bIns="45720" rtlCol="0" anchor="t">
            <a:noAutofit/>
          </a:bodyPr>
          <a:lstStyle/>
          <a:p>
            <a:r>
              <a:rPr lang="en-GB" sz="1200">
                <a:highlight>
                  <a:srgbClr val="FFFFFF"/>
                </a:highlight>
              </a:rPr>
              <a:t>BBC Bitesize (no date) </a:t>
            </a:r>
            <a:r>
              <a:rPr lang="en-GB" sz="1200" i="1">
                <a:highlight>
                  <a:srgbClr val="FFFFFF"/>
                </a:highlight>
              </a:rPr>
              <a:t>Why is a healthy lifestyle important?</a:t>
            </a:r>
            <a:r>
              <a:rPr lang="en-GB" sz="1200">
                <a:highlight>
                  <a:srgbClr val="FFFFFF"/>
                </a:highlight>
              </a:rPr>
              <a:t> Available at: </a:t>
            </a:r>
            <a:r>
              <a:rPr lang="en-GB" sz="1200" u="sng" dirty="0">
                <a:highlight>
                  <a:srgbClr val="FFFFFF"/>
                </a:highlight>
                <a:hlinkClick r:id="rId2"/>
              </a:rPr>
              <a:t>https://www.bbc.co.uk/bitesize/articles/zk784xs</a:t>
            </a:r>
            <a:r>
              <a:rPr lang="en-GB" sz="1200">
                <a:highlight>
                  <a:srgbClr val="FFFFFF"/>
                </a:highlight>
              </a:rPr>
              <a:t> (Accessed: 01/06/2026).</a:t>
            </a:r>
            <a:endParaRPr lang="en-GB" sz="1200">
              <a:highlight>
                <a:srgbClr val="C6C6C6"/>
              </a:highlight>
            </a:endParaRPr>
          </a:p>
          <a:p>
            <a:r>
              <a:rPr lang="en-GB" sz="1200" dirty="0">
                <a:highlight>
                  <a:srgbClr val="FFFFFF"/>
                </a:highlight>
              </a:rPr>
              <a:t>Craig, C. and Levett-Jones, T. (eds.) (2025) </a:t>
            </a:r>
            <a:r>
              <a:rPr lang="en-GB" sz="1200" i="1" dirty="0">
                <a:highlight>
                  <a:srgbClr val="FFFFFF"/>
                </a:highlight>
              </a:rPr>
              <a:t>The Students’ Handbook for Studying Health and Social Care: Essential Context, Knowledge and Practice Skills for Doing a Successful Degree</a:t>
            </a:r>
            <a:r>
              <a:rPr lang="en-GB" sz="1200" dirty="0">
                <a:highlight>
                  <a:srgbClr val="FFFFFF"/>
                </a:highlight>
              </a:rPr>
              <a:t>. Abingdon: Routledge.</a:t>
            </a:r>
            <a:endParaRPr lang="en-GB" sz="1200">
              <a:highlight>
                <a:srgbClr val="C6C6C6"/>
              </a:highlight>
            </a:endParaRPr>
          </a:p>
          <a:p>
            <a:r>
              <a:rPr lang="en-GB" sz="1200" dirty="0" err="1">
                <a:highlight>
                  <a:srgbClr val="FFFFFF"/>
                </a:highlight>
              </a:rPr>
              <a:t>Dadaczynski</a:t>
            </a:r>
            <a:r>
              <a:rPr lang="en-GB" sz="1200" dirty="0">
                <a:highlight>
                  <a:srgbClr val="FFFFFF"/>
                </a:highlight>
              </a:rPr>
              <a:t>, K., Sykes, S., Bíró, É. and Kósa, K. (2022) ‘Editorial: The Social-Ecological Context of Health Literacy’, </a:t>
            </a:r>
            <a:r>
              <a:rPr lang="en-GB" sz="1200" i="1" dirty="0">
                <a:highlight>
                  <a:srgbClr val="FFFFFF"/>
                </a:highlight>
              </a:rPr>
              <a:t>Frontiers in Public Health</a:t>
            </a:r>
            <a:r>
              <a:rPr lang="en-GB" sz="1200" dirty="0">
                <a:highlight>
                  <a:srgbClr val="FFFFFF"/>
                </a:highlight>
              </a:rPr>
              <a:t>, 10, p. 897717. </a:t>
            </a:r>
            <a:endParaRPr lang="en-GB" sz="1200">
              <a:highlight>
                <a:srgbClr val="C6C6C6"/>
              </a:highlight>
            </a:endParaRPr>
          </a:p>
          <a:p>
            <a:r>
              <a:rPr lang="en-GB" sz="1200" dirty="0">
                <a:highlight>
                  <a:srgbClr val="FFFFFF"/>
                </a:highlight>
              </a:rPr>
              <a:t>Dahlgren, G. and Whitehead, M. (2021) </a:t>
            </a:r>
            <a:r>
              <a:rPr lang="en-GB" sz="1200" i="1" dirty="0">
                <a:highlight>
                  <a:srgbClr val="FFFFFF"/>
                </a:highlight>
              </a:rPr>
              <a:t>The Dahlgren-Whitehead model of health determinants: 30 years on and still chasing rainbows</a:t>
            </a:r>
            <a:r>
              <a:rPr lang="en-GB" sz="1200" dirty="0">
                <a:highlight>
                  <a:srgbClr val="FFFFFF"/>
                </a:highlight>
              </a:rPr>
              <a:t>. Public Health, 199, pp. 20–24. Available at: </a:t>
            </a:r>
            <a:r>
              <a:rPr lang="en-GB" sz="1200" u="sng" dirty="0">
                <a:highlight>
                  <a:srgbClr val="FFFFFF"/>
                </a:highlight>
                <a:hlinkClick r:id="rId3"/>
              </a:rPr>
              <a:t>https://pubmed.ncbi.nlm.nih.gov/34534885/</a:t>
            </a:r>
            <a:r>
              <a:rPr lang="en-GB" sz="1200" dirty="0">
                <a:highlight>
                  <a:srgbClr val="FFFFFF"/>
                </a:highlight>
              </a:rPr>
              <a:t> (Accessed: 30/05/2026).</a:t>
            </a:r>
            <a:endParaRPr lang="en-GB" sz="1200">
              <a:highlight>
                <a:srgbClr val="C6C6C6"/>
              </a:highlight>
            </a:endParaRPr>
          </a:p>
          <a:p>
            <a:r>
              <a:rPr lang="en-GB" sz="1200">
                <a:highlight>
                  <a:srgbClr val="FFFFFF"/>
                </a:highlight>
              </a:rPr>
              <a:t>Delgado, E., Serna, C., Martínez, I. and Cruise, E. (2022) ‘Parental attachment and peer relationships in adolescence: a systematic review’, </a:t>
            </a:r>
            <a:r>
              <a:rPr lang="en-GB" sz="1200" i="1">
                <a:highlight>
                  <a:srgbClr val="FFFFFF"/>
                </a:highlight>
              </a:rPr>
              <a:t>International Journal of Environmental Research and Public Health</a:t>
            </a:r>
            <a:r>
              <a:rPr lang="en-GB" sz="1200">
                <a:highlight>
                  <a:srgbClr val="FFFFFF"/>
                </a:highlight>
              </a:rPr>
              <a:t>, 19(3), p. 1064. Available at: </a:t>
            </a:r>
            <a:r>
              <a:rPr lang="en-GB" sz="1200" u="sng" dirty="0">
                <a:highlight>
                  <a:srgbClr val="FFFFFF"/>
                </a:highlight>
                <a:hlinkClick r:id="rId4"/>
              </a:rPr>
              <a:t>https://pmc.ncbi.nlm.nih.gov/articles/PMC8834420/</a:t>
            </a:r>
            <a:r>
              <a:rPr lang="en-GB" sz="1200">
                <a:highlight>
                  <a:srgbClr val="FFFFFF"/>
                </a:highlight>
              </a:rPr>
              <a:t> (Accessed: 01/06/2026).</a:t>
            </a:r>
            <a:endParaRPr lang="en-GB" sz="1200">
              <a:highlight>
                <a:srgbClr val="C6C6C6"/>
              </a:highlight>
            </a:endParaRPr>
          </a:p>
          <a:p>
            <a:r>
              <a:rPr lang="en-GB" sz="1200">
                <a:highlight>
                  <a:srgbClr val="FFFFFF"/>
                </a:highlight>
              </a:rPr>
              <a:t>Department for Education (DfE) (2023) </a:t>
            </a:r>
            <a:r>
              <a:rPr lang="en-GB" sz="1200" i="1">
                <a:highlight>
                  <a:srgbClr val="FFFFFF"/>
                </a:highlight>
              </a:rPr>
              <a:t>Development Matters</a:t>
            </a:r>
            <a:r>
              <a:rPr lang="en-GB" sz="1200">
                <a:highlight>
                  <a:srgbClr val="FFFFFF"/>
                </a:highlight>
              </a:rPr>
              <a:t>. Available at: </a:t>
            </a:r>
            <a:r>
              <a:rPr lang="en-GB" sz="1200" u="sng" dirty="0">
                <a:highlight>
                  <a:srgbClr val="FFFFFF"/>
                </a:highlight>
                <a:hlinkClick r:id="rId5"/>
              </a:rPr>
              <a:t>https://www.gov.uk/government/publications/development-matters--2/development-matters</a:t>
            </a:r>
            <a:r>
              <a:rPr lang="en-GB" sz="1200">
                <a:highlight>
                  <a:srgbClr val="FFFFFF"/>
                </a:highlight>
              </a:rPr>
              <a:t> (Accessed: 30/05/2026).</a:t>
            </a:r>
            <a:endParaRPr lang="en-GB" sz="1200">
              <a:highlight>
                <a:srgbClr val="C6C6C6"/>
              </a:highlight>
            </a:endParaRPr>
          </a:p>
          <a:p>
            <a:r>
              <a:rPr lang="en-GB" sz="1200">
                <a:highlight>
                  <a:srgbClr val="FFFFFF"/>
                </a:highlight>
              </a:rPr>
              <a:t>Department of Health and Social Care (2017) </a:t>
            </a:r>
            <a:r>
              <a:rPr lang="en-GB" sz="1200" i="1">
                <a:highlight>
                  <a:srgbClr val="FFFFFF"/>
                </a:highlight>
              </a:rPr>
              <a:t>Chapter 6: social determinants of health</a:t>
            </a:r>
            <a:r>
              <a:rPr lang="en-GB" sz="1200">
                <a:highlight>
                  <a:srgbClr val="FFFFFF"/>
                </a:highlight>
              </a:rPr>
              <a:t>. In: </a:t>
            </a:r>
            <a:r>
              <a:rPr lang="en-GB" sz="1200" i="1">
                <a:highlight>
                  <a:srgbClr val="FFFFFF"/>
                </a:highlight>
              </a:rPr>
              <a:t>Health Profile for England</a:t>
            </a:r>
            <a:r>
              <a:rPr lang="en-GB" sz="1200">
                <a:highlight>
                  <a:srgbClr val="FFFFFF"/>
                </a:highlight>
              </a:rPr>
              <a:t>. Available at: </a:t>
            </a:r>
            <a:r>
              <a:rPr lang="en-GB" sz="1200" u="sng" dirty="0">
                <a:highlight>
                  <a:srgbClr val="FFFFFF"/>
                </a:highlight>
                <a:hlinkClick r:id="rId6"/>
              </a:rPr>
              <a:t>https://www.gov.uk/government/publications/health-profile-for-england/chapter-6-social-determinants-of-health</a:t>
            </a:r>
            <a:r>
              <a:rPr lang="en-GB" sz="1200">
                <a:highlight>
                  <a:srgbClr val="FFFFFF"/>
                </a:highlight>
              </a:rPr>
              <a:t> (Accessed: 30/05/2026).</a:t>
            </a:r>
            <a:endParaRPr lang="en-GB" sz="1200">
              <a:highlight>
                <a:srgbClr val="C6C6C6"/>
              </a:highlight>
            </a:endParaRPr>
          </a:p>
          <a:p>
            <a:r>
              <a:rPr lang="en-GB" sz="1200">
                <a:highlight>
                  <a:srgbClr val="FFFFFF"/>
                </a:highlight>
              </a:rPr>
              <a:t>Economic and Social Research Institute (ESRI) (2023) </a:t>
            </a:r>
            <a:r>
              <a:rPr lang="en-GB" sz="1200" i="1">
                <a:highlight>
                  <a:srgbClr val="FFFFFF"/>
                </a:highlight>
              </a:rPr>
              <a:t>Poor housing conditions harm children’s health and development</a:t>
            </a:r>
            <a:r>
              <a:rPr lang="en-GB" sz="1200">
                <a:highlight>
                  <a:srgbClr val="FFFFFF"/>
                </a:highlight>
              </a:rPr>
              <a:t>. Available at: </a:t>
            </a:r>
            <a:r>
              <a:rPr lang="en-GB" sz="1200" u="sng" dirty="0">
                <a:highlight>
                  <a:srgbClr val="FFFFFF"/>
                </a:highlight>
                <a:hlinkClick r:id="rId7"/>
              </a:rPr>
              <a:t>https://www.esri.ie/news/poor-housing-conditions-harm-childrens-health-and-development</a:t>
            </a:r>
            <a:r>
              <a:rPr lang="en-GB" sz="1200">
                <a:highlight>
                  <a:srgbClr val="FFFFFF"/>
                </a:highlight>
              </a:rPr>
              <a:t> (Accessed: 01/06/2026).</a:t>
            </a:r>
            <a:endParaRPr lang="en-GB" sz="1200">
              <a:highlight>
                <a:srgbClr val="C6C6C6"/>
              </a:highlight>
            </a:endParaRPr>
          </a:p>
          <a:p>
            <a:r>
              <a:rPr lang="en-GB" sz="1200">
                <a:highlight>
                  <a:srgbClr val="FFFFFF"/>
                </a:highlight>
              </a:rPr>
              <a:t>Foundation Years (2025) </a:t>
            </a:r>
            <a:r>
              <a:rPr lang="en-GB" sz="1200" i="1">
                <a:highlight>
                  <a:srgbClr val="FFFFFF"/>
                </a:highlight>
              </a:rPr>
              <a:t>Supporting emotional wellbeing in the early years: building resilience from the start</a:t>
            </a:r>
            <a:r>
              <a:rPr lang="en-GB" sz="1200">
                <a:highlight>
                  <a:srgbClr val="FFFFFF"/>
                </a:highlight>
              </a:rPr>
              <a:t>. Available at: </a:t>
            </a:r>
            <a:r>
              <a:rPr lang="en-GB" sz="1200" u="sng" dirty="0">
                <a:highlight>
                  <a:srgbClr val="FFFFFF"/>
                </a:highlight>
                <a:hlinkClick r:id="rId8"/>
              </a:rPr>
              <a:t>https://www.foundationyears.org.uk/2025/11/supporting-emotional-wellbeing-in-the-early-years-building-resilience-from-the-start/</a:t>
            </a:r>
            <a:r>
              <a:rPr lang="en-GB" sz="1200">
                <a:highlight>
                  <a:srgbClr val="FFFFFF"/>
                </a:highlight>
              </a:rPr>
              <a:t> (Accessed: 01/06/2026).</a:t>
            </a:r>
            <a:endParaRPr lang="en-GB" sz="1200">
              <a:highlight>
                <a:srgbClr val="C6C6C6"/>
              </a:highlight>
            </a:endParaRPr>
          </a:p>
          <a:p>
            <a:r>
              <a:rPr lang="en-GB" sz="1200">
                <a:highlight>
                  <a:srgbClr val="FFFFFF"/>
                </a:highlight>
              </a:rPr>
              <a:t>Gateshead Health NHS Foundation Trust (2025) </a:t>
            </a:r>
            <a:r>
              <a:rPr lang="en-GB" sz="1200" i="1">
                <a:highlight>
                  <a:srgbClr val="FFFFFF"/>
                </a:highlight>
              </a:rPr>
              <a:t>10 top tips for building resilience in children and young people</a:t>
            </a:r>
            <a:r>
              <a:rPr lang="en-GB" sz="1200">
                <a:highlight>
                  <a:srgbClr val="FFFFFF"/>
                </a:highlight>
              </a:rPr>
              <a:t>. Available at: </a:t>
            </a:r>
            <a:r>
              <a:rPr lang="en-GB" sz="1200" u="sng" dirty="0">
                <a:highlight>
                  <a:srgbClr val="FFFFFF"/>
                </a:highlight>
                <a:hlinkClick r:id="rId9"/>
              </a:rPr>
              <a:t>https://www.gatesheadhealth.nhs.uk/resources/10-top-tips-for-building-resilience-in-children-and-young-people/</a:t>
            </a:r>
            <a:r>
              <a:rPr lang="en-GB" sz="1200">
                <a:highlight>
                  <a:srgbClr val="FFFFFF"/>
                </a:highlight>
              </a:rPr>
              <a:t> (Accessed: 01/06/2026).</a:t>
            </a:r>
            <a:endParaRPr lang="en-GB" sz="1200">
              <a:highlight>
                <a:srgbClr val="C6C6C6"/>
              </a:highlight>
            </a:endParaRPr>
          </a:p>
          <a:p>
            <a:endParaRPr lang="en-GB" sz="600" dirty="0">
              <a:highlight>
                <a:srgbClr val="FFFFFF"/>
              </a:highlight>
            </a:endParaRPr>
          </a:p>
          <a:p>
            <a:endParaRPr lang="en-GB" dirty="0"/>
          </a:p>
        </p:txBody>
      </p:sp>
    </p:spTree>
    <p:extLst>
      <p:ext uri="{BB962C8B-B14F-4D97-AF65-F5344CB8AC3E}">
        <p14:creationId xmlns:p14="http://schemas.microsoft.com/office/powerpoint/2010/main" val="1594796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005162-230C-57BE-FC29-B51BE6D3DD93}"/>
              </a:ext>
            </a:extLst>
          </p:cNvPr>
          <p:cNvSpPr txBox="1"/>
          <p:nvPr/>
        </p:nvSpPr>
        <p:spPr>
          <a:xfrm>
            <a:off x="589638" y="423802"/>
            <a:ext cx="11110992"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highlight>
                  <a:srgbClr val="FFFFFF"/>
                </a:highlight>
              </a:rPr>
              <a:t>Local Government Association (no date) </a:t>
            </a:r>
            <a:r>
              <a:rPr lang="en-GB" sz="1400" i="1">
                <a:highlight>
                  <a:srgbClr val="FFFFFF"/>
                </a:highlight>
              </a:rPr>
              <a:t>Resources and support for children and young people</a:t>
            </a:r>
            <a:r>
              <a:rPr lang="en-GB" sz="1400">
                <a:highlight>
                  <a:srgbClr val="FFFFFF"/>
                </a:highlight>
              </a:rPr>
              <a:t>. Available at: </a:t>
            </a:r>
            <a:r>
              <a:rPr lang="en-GB" sz="1400" u="sng" dirty="0">
                <a:highlight>
                  <a:srgbClr val="FFFFFF"/>
                </a:highlight>
                <a:hlinkClick r:id="rId2"/>
              </a:rPr>
              <a:t>https://www.local.gov.uk/topics/culture-tourism-leisure-and-sport/active-communities-hub/resources-support-children-and</a:t>
            </a:r>
            <a:r>
              <a:rPr lang="en-GB" sz="1400">
                <a:highlight>
                  <a:srgbClr val="FFFFFF"/>
                </a:highlight>
              </a:rPr>
              <a:t> (Accessed: 01/06/2026).</a:t>
            </a:r>
            <a:endParaRPr lang="en-GB" sz="1400">
              <a:highlight>
                <a:srgbClr val="C6C6C6"/>
              </a:highlight>
            </a:endParaRPr>
          </a:p>
          <a:p>
            <a:r>
              <a:rPr lang="en-GB" sz="1400" dirty="0" err="1">
                <a:highlight>
                  <a:srgbClr val="FFFFFF"/>
                </a:highlight>
              </a:rPr>
              <a:t>Mersal</a:t>
            </a:r>
            <a:r>
              <a:rPr lang="en-GB" sz="1400" dirty="0">
                <a:highlight>
                  <a:srgbClr val="FFFFFF"/>
                </a:highlight>
              </a:rPr>
              <a:t>, F.A. and Aly, H.M. (2023) ‘Albert Bandura’s Social Cognitive Theory and its application to health behaviour’, </a:t>
            </a:r>
            <a:r>
              <a:rPr lang="en-GB" sz="1400" i="1" dirty="0">
                <a:highlight>
                  <a:srgbClr val="FFFFFF"/>
                </a:highlight>
              </a:rPr>
              <a:t>Journal of Education and Health Promotion</a:t>
            </a:r>
            <a:r>
              <a:rPr lang="en-GB" sz="1400" dirty="0">
                <a:highlight>
                  <a:srgbClr val="FFFFFF"/>
                </a:highlight>
              </a:rPr>
              <a:t>, 12. Available at: </a:t>
            </a:r>
            <a:r>
              <a:rPr lang="en-GB" sz="1400" u="sng" dirty="0">
                <a:highlight>
                  <a:srgbClr val="FFFFFF"/>
                </a:highlight>
                <a:hlinkClick r:id="rId3"/>
              </a:rPr>
              <a:t>https://pmc.ncbi.nlm.nih.gov/articles/PMC10070720/</a:t>
            </a:r>
            <a:r>
              <a:rPr lang="en-GB" sz="1400" dirty="0">
                <a:highlight>
                  <a:srgbClr val="FFFFFF"/>
                </a:highlight>
              </a:rPr>
              <a:t> (Accessed: 01/06/2026).</a:t>
            </a:r>
            <a:endParaRPr lang="en-GB" sz="1400">
              <a:highlight>
                <a:srgbClr val="C6C6C6"/>
              </a:highlight>
            </a:endParaRPr>
          </a:p>
          <a:p>
            <a:r>
              <a:rPr lang="en-GB" sz="1400">
                <a:highlight>
                  <a:srgbClr val="FFFFFF"/>
                </a:highlight>
              </a:rPr>
              <a:t>NHS (no date) </a:t>
            </a:r>
            <a:r>
              <a:rPr lang="en-GB" sz="1400" i="1">
                <a:highlight>
                  <a:srgbClr val="FFFFFF"/>
                </a:highlight>
              </a:rPr>
              <a:t>Children and young people's care and support services</a:t>
            </a:r>
            <a:r>
              <a:rPr lang="en-GB" sz="1400">
                <a:highlight>
                  <a:srgbClr val="FFFFFF"/>
                </a:highlight>
              </a:rPr>
              <a:t>. Available at: </a:t>
            </a:r>
            <a:r>
              <a:rPr lang="en-GB" sz="1400" u="sng" dirty="0">
                <a:highlight>
                  <a:srgbClr val="FFFFFF"/>
                </a:highlight>
                <a:hlinkClick r:id="rId4"/>
              </a:rPr>
              <a:t>https://www.nhs.uk/social-care-and-support/caring-for-children-and-young-people/children-and-young-peoples-services/</a:t>
            </a:r>
            <a:r>
              <a:rPr lang="en-GB" sz="1400">
                <a:highlight>
                  <a:srgbClr val="FFFFFF"/>
                </a:highlight>
              </a:rPr>
              <a:t> (Accessed: 01/06/2026).</a:t>
            </a:r>
            <a:endParaRPr lang="en-GB" sz="1400">
              <a:highlight>
                <a:srgbClr val="C6C6C6"/>
              </a:highlight>
            </a:endParaRPr>
          </a:p>
          <a:p>
            <a:r>
              <a:rPr lang="en-GB" sz="1400" dirty="0">
                <a:highlight>
                  <a:srgbClr val="FFFFFF"/>
                </a:highlight>
              </a:rPr>
              <a:t>Nicolosi, S., Chierici, A., Ciaffi, J., </a:t>
            </a:r>
            <a:r>
              <a:rPr lang="en-GB" sz="1400" dirty="0" err="1">
                <a:highlight>
                  <a:srgbClr val="FFFFFF"/>
                </a:highlight>
              </a:rPr>
              <a:t>Danve</a:t>
            </a:r>
            <a:r>
              <a:rPr lang="en-GB" sz="1400" dirty="0">
                <a:highlight>
                  <a:srgbClr val="FFFFFF"/>
                </a:highlight>
              </a:rPr>
              <a:t>, A., Ursini, F. and Manara, M. (2024) ‘Lifestyle and health outcomes in children and adolescents: a narrative review’, </a:t>
            </a:r>
            <a:r>
              <a:rPr lang="en-GB" sz="1400" i="1" dirty="0" err="1">
                <a:highlight>
                  <a:srgbClr val="FFFFFF"/>
                </a:highlight>
              </a:rPr>
              <a:t>Pediatric</a:t>
            </a:r>
            <a:r>
              <a:rPr lang="en-GB" sz="1400" i="1" dirty="0">
                <a:highlight>
                  <a:srgbClr val="FFFFFF"/>
                </a:highlight>
              </a:rPr>
              <a:t> Reports</a:t>
            </a:r>
            <a:r>
              <a:rPr lang="en-GB" sz="1400" dirty="0">
                <a:highlight>
                  <a:srgbClr val="FFFFFF"/>
                </a:highlight>
              </a:rPr>
              <a:t>, 16(4), pp. 1057–1080. Available at: </a:t>
            </a:r>
            <a:r>
              <a:rPr lang="en-GB" sz="1400" u="sng" dirty="0">
                <a:highlight>
                  <a:srgbClr val="FFFFFF"/>
                </a:highlight>
                <a:hlinkClick r:id="rId5"/>
              </a:rPr>
              <a:t>https://pmc.ncbi.nlm.nih.gov/articles/PMC11562273/</a:t>
            </a:r>
            <a:r>
              <a:rPr lang="en-GB" sz="1400" dirty="0">
                <a:highlight>
                  <a:srgbClr val="FFFFFF"/>
                </a:highlight>
              </a:rPr>
              <a:t> (Accessed: 01/06/2026).</a:t>
            </a:r>
            <a:endParaRPr lang="en-GB" sz="1400">
              <a:highlight>
                <a:srgbClr val="C6C6C6"/>
              </a:highlight>
            </a:endParaRPr>
          </a:p>
          <a:p>
            <a:r>
              <a:rPr lang="en-GB" sz="1400">
                <a:highlight>
                  <a:srgbClr val="FFFFFF"/>
                </a:highlight>
              </a:rPr>
              <a:t>NSPCC Learning (n.d.) </a:t>
            </a:r>
            <a:r>
              <a:rPr lang="en-GB" sz="1400" i="1">
                <a:highlight>
                  <a:srgbClr val="FFFFFF"/>
                </a:highlight>
              </a:rPr>
              <a:t>Attachment and early years</a:t>
            </a:r>
            <a:r>
              <a:rPr lang="en-GB" sz="1400">
                <a:highlight>
                  <a:srgbClr val="FFFFFF"/>
                </a:highlight>
              </a:rPr>
              <a:t>. Available at: </a:t>
            </a:r>
            <a:r>
              <a:rPr lang="en-GB" sz="1400" u="sng" dirty="0">
                <a:highlight>
                  <a:srgbClr val="FFFFFF"/>
                </a:highlight>
                <a:hlinkClick r:id="rId6"/>
              </a:rPr>
              <a:t>https://learning.nspcc.org.uk/child-health-development/attachment-early-years</a:t>
            </a:r>
            <a:r>
              <a:rPr lang="en-GB" sz="1400">
                <a:highlight>
                  <a:srgbClr val="FFFFFF"/>
                </a:highlight>
              </a:rPr>
              <a:t> (Accessed: 01/06/2026).</a:t>
            </a:r>
            <a:endParaRPr lang="en-GB" sz="1400">
              <a:highlight>
                <a:srgbClr val="C6C6C6"/>
              </a:highlight>
            </a:endParaRPr>
          </a:p>
          <a:p>
            <a:r>
              <a:rPr lang="en-GB" sz="1400">
                <a:highlight>
                  <a:srgbClr val="FFFFFF"/>
                </a:highlight>
              </a:rPr>
              <a:t>National Society for the Prevention of Cruelty to Children (NSPCC) (n.d.) </a:t>
            </a:r>
            <a:r>
              <a:rPr lang="en-GB" sz="1400" i="1">
                <a:highlight>
                  <a:srgbClr val="FFFFFF"/>
                </a:highlight>
              </a:rPr>
              <a:t>Child health and development</a:t>
            </a:r>
            <a:r>
              <a:rPr lang="en-GB" sz="1400">
                <a:highlight>
                  <a:srgbClr val="FFFFFF"/>
                </a:highlight>
              </a:rPr>
              <a:t>. Available at: </a:t>
            </a:r>
            <a:r>
              <a:rPr lang="en-GB" sz="1400" u="sng" dirty="0">
                <a:highlight>
                  <a:srgbClr val="FFFFFF"/>
                </a:highlight>
                <a:hlinkClick r:id="rId7"/>
              </a:rPr>
              <a:t>https://learning.nspcc.org.uk/child-health-development</a:t>
            </a:r>
            <a:r>
              <a:rPr lang="en-GB" sz="1400">
                <a:highlight>
                  <a:srgbClr val="FFFFFF"/>
                </a:highlight>
              </a:rPr>
              <a:t> (Accessed: 30/05/2026).</a:t>
            </a:r>
            <a:endParaRPr lang="en-GB" sz="1400">
              <a:highlight>
                <a:srgbClr val="C6C6C6"/>
              </a:highlight>
            </a:endParaRPr>
          </a:p>
          <a:p>
            <a:r>
              <a:rPr lang="en-GB" sz="1200" dirty="0">
                <a:highlight>
                  <a:srgbClr val="FFFFFF"/>
                </a:highlight>
              </a:rPr>
              <a:t>Peacock, S. and Dalton, A. (2025) </a:t>
            </a:r>
            <a:r>
              <a:rPr lang="en-GB" sz="1200" i="1" dirty="0">
                <a:highlight>
                  <a:srgbClr val="FFFFFF"/>
                </a:highlight>
              </a:rPr>
              <a:t>Nearly three in five parents expect children’s physical activity to drop this winter as stars back new campaign to keep kids active</a:t>
            </a:r>
            <a:r>
              <a:rPr lang="en-GB" sz="1200" dirty="0">
                <a:highlight>
                  <a:srgbClr val="FFFFFF"/>
                </a:highlight>
              </a:rPr>
              <a:t>. GOV.UK. Available at: </a:t>
            </a:r>
            <a:r>
              <a:rPr lang="en-GB" sz="1200" dirty="0">
                <a:highlight>
                  <a:srgbClr val="FFFFFF"/>
                </a:highlight>
                <a:hlinkClick r:id="rId8"/>
              </a:rPr>
              <a:t>GOV.UK article</a:t>
            </a:r>
            <a:r>
              <a:rPr lang="en-GB" sz="1200" dirty="0">
                <a:highlight>
                  <a:srgbClr val="FFFFFF"/>
                </a:highlight>
              </a:rPr>
              <a:t> (Accessed: 12 June 2026).</a:t>
            </a:r>
            <a:endParaRPr lang="en-GB" dirty="0"/>
          </a:p>
          <a:p>
            <a:r>
              <a:rPr lang="en-GB" sz="1400" dirty="0">
                <a:highlight>
                  <a:srgbClr val="FFFFFF"/>
                </a:highlight>
              </a:rPr>
              <a:t>Raising Children Network (2025) </a:t>
            </a:r>
            <a:r>
              <a:rPr lang="en-GB" sz="1400" i="1" dirty="0">
                <a:highlight>
                  <a:srgbClr val="FFFFFF"/>
                </a:highlight>
              </a:rPr>
              <a:t>Second-hand smoke, third-hand smoke and vapour: effects on children</a:t>
            </a:r>
            <a:r>
              <a:rPr lang="en-GB" sz="1400" dirty="0">
                <a:highlight>
                  <a:srgbClr val="FFFFFF"/>
                </a:highlight>
              </a:rPr>
              <a:t>. Available at: </a:t>
            </a:r>
            <a:r>
              <a:rPr lang="en-GB" sz="1400" u="sng" dirty="0">
                <a:highlight>
                  <a:srgbClr val="FFFFFF"/>
                </a:highlight>
                <a:hlinkClick r:id="rId9"/>
              </a:rPr>
              <a:t>https://raisingchildren.net.au/babies/health-daily-care/health-concerns/second-hand-smoke</a:t>
            </a:r>
            <a:r>
              <a:rPr lang="en-GB" sz="1400" dirty="0">
                <a:highlight>
                  <a:srgbClr val="FFFFFF"/>
                </a:highlight>
              </a:rPr>
              <a:t> (Accessed: 01/06/2026).</a:t>
            </a:r>
            <a:endParaRPr lang="en-GB" sz="1400">
              <a:highlight>
                <a:srgbClr val="C6C6C6"/>
              </a:highlight>
            </a:endParaRPr>
          </a:p>
          <a:p>
            <a:r>
              <a:rPr lang="en-GB" sz="1400">
                <a:highlight>
                  <a:srgbClr val="FFFFFF"/>
                </a:highlight>
              </a:rPr>
              <a:t>Smith, R. K. and Taylor, P. A. G. (eds.) (2018) </a:t>
            </a:r>
            <a:r>
              <a:rPr lang="en-GB" sz="1400" i="1">
                <a:highlight>
                  <a:srgbClr val="FFFFFF"/>
                </a:highlight>
              </a:rPr>
              <a:t>Improving the Psychological Wellbeing of Children and Young People: Effective Prevention and Early Intervention Across Health, Education and Social Care</a:t>
            </a:r>
            <a:r>
              <a:rPr lang="en-GB" sz="1400">
                <a:highlight>
                  <a:srgbClr val="FFFFFF"/>
                </a:highlight>
              </a:rPr>
              <a:t>. London: Jessica Kingsley Publishers.</a:t>
            </a:r>
            <a:endParaRPr lang="en-GB" sz="1400">
              <a:highlight>
                <a:srgbClr val="C6C6C6"/>
              </a:highlight>
            </a:endParaRPr>
          </a:p>
          <a:p>
            <a:r>
              <a:rPr lang="en-GB" sz="1400">
                <a:highlight>
                  <a:srgbClr val="FFFFFF"/>
                </a:highlight>
              </a:rPr>
              <a:t>Verywell Mind (n.d.) </a:t>
            </a:r>
            <a:r>
              <a:rPr lang="en-GB" sz="1400" i="1">
                <a:highlight>
                  <a:srgbClr val="FFFFFF"/>
                </a:highlight>
              </a:rPr>
              <a:t>What is attachment theory</a:t>
            </a:r>
            <a:r>
              <a:rPr lang="en-GB" sz="1400">
                <a:highlight>
                  <a:srgbClr val="FFFFFF"/>
                </a:highlight>
              </a:rPr>
              <a:t> [image]. Verywell Mind. Available at: </a:t>
            </a:r>
            <a:r>
              <a:rPr lang="en-GB" sz="1400" dirty="0">
                <a:highlight>
                  <a:srgbClr val="FFFFFF"/>
                </a:highlight>
                <a:hlinkClick r:id="rId10"/>
              </a:rPr>
              <a:t>https://www.verywellmind.com/thmb/oUNEbs0cvMEXWHcBjCaF408b2Kg=/1500x0/filters:no_upscale():max_bytes(150000):strip_icc()/what-is-attachment-theory-2795337-5c521affc9e77c0001859c1d.png</a:t>
            </a:r>
            <a:r>
              <a:rPr lang="en-GB" sz="1400">
                <a:highlight>
                  <a:srgbClr val="FFFFFF"/>
                </a:highlight>
              </a:rPr>
              <a:t> (Accessed: 01/06/2026).</a:t>
            </a:r>
            <a:endParaRPr lang="en-GB" sz="1400">
              <a:highlight>
                <a:srgbClr val="C6C6C6"/>
              </a:highlight>
            </a:endParaRPr>
          </a:p>
          <a:p>
            <a:r>
              <a:rPr lang="en-GB" sz="1200">
                <a:highlight>
                  <a:srgbClr val="FFFFFF"/>
                </a:highlight>
              </a:rPr>
              <a:t>World Health Organization (WHO) (2026) </a:t>
            </a:r>
            <a:r>
              <a:rPr lang="en-GB" sz="1200" i="1">
                <a:highlight>
                  <a:srgbClr val="FFFFFF"/>
                </a:highlight>
              </a:rPr>
              <a:t>World Health Organization</a:t>
            </a:r>
            <a:r>
              <a:rPr lang="en-GB" sz="1200">
                <a:highlight>
                  <a:srgbClr val="FFFFFF"/>
                </a:highlight>
              </a:rPr>
              <a:t>. Available at: </a:t>
            </a:r>
            <a:r>
              <a:rPr lang="en-GB" sz="1200" u="sng" dirty="0">
                <a:highlight>
                  <a:srgbClr val="FFFFFF"/>
                </a:highlight>
                <a:hlinkClick r:id="rId11"/>
              </a:rPr>
              <a:t>https://www.who.int/</a:t>
            </a:r>
            <a:r>
              <a:rPr lang="en-GB" sz="1200">
                <a:highlight>
                  <a:srgbClr val="FFFFFF"/>
                </a:highlight>
              </a:rPr>
              <a:t> (Accessed: 30/05/2026).</a:t>
            </a:r>
            <a:endParaRPr lang="en-GB" sz="1200">
              <a:highlight>
                <a:srgbClr val="C6C6C6"/>
              </a:highlight>
            </a:endParaRPr>
          </a:p>
          <a:p>
            <a:r>
              <a:rPr lang="en-GB" sz="1200">
                <a:highlight>
                  <a:srgbClr val="FFFFFF"/>
                </a:highlight>
              </a:rPr>
              <a:t>World Health Organization (WHO) (n.d.) </a:t>
            </a:r>
            <a:r>
              <a:rPr lang="en-GB" sz="1200" i="1">
                <a:highlight>
                  <a:srgbClr val="FFFFFF"/>
                </a:highlight>
              </a:rPr>
              <a:t>Healthy growth and development</a:t>
            </a:r>
            <a:r>
              <a:rPr lang="en-GB" sz="1200">
                <a:highlight>
                  <a:srgbClr val="FFFFFF"/>
                </a:highlight>
              </a:rPr>
              <a:t>. Available at: </a:t>
            </a:r>
            <a:r>
              <a:rPr lang="en-GB" sz="1400" u="sng" dirty="0">
                <a:highlight>
                  <a:srgbClr val="FFFFFF"/>
                </a:highlight>
                <a:hlinkClick r:id="rId12"/>
              </a:rPr>
              <a:t>https://www.who.int/teams/maternal-newborn-child-adolescent-health-and-ageing/child-health/healthy-growth-and-development</a:t>
            </a:r>
            <a:r>
              <a:rPr lang="en-GB" sz="1200">
                <a:highlight>
                  <a:srgbClr val="FFFFFF"/>
                </a:highlight>
              </a:rPr>
              <a:t> (Accessed: 30/05/2026).</a:t>
            </a:r>
            <a:endParaRPr lang="en-GB" sz="1200">
              <a:highlight>
                <a:srgbClr val="C6C6C6"/>
              </a:highlight>
            </a:endParaRPr>
          </a:p>
          <a:p>
            <a:pPr algn="l"/>
            <a:endParaRPr lang="en-GB" dirty="0"/>
          </a:p>
        </p:txBody>
      </p:sp>
    </p:spTree>
    <p:extLst>
      <p:ext uri="{BB962C8B-B14F-4D97-AF65-F5344CB8AC3E}">
        <p14:creationId xmlns:p14="http://schemas.microsoft.com/office/powerpoint/2010/main" val="28900773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169</cp:revision>
  <dcterms:created xsi:type="dcterms:W3CDTF">2026-05-18T16:38:45Z</dcterms:created>
  <dcterms:modified xsi:type="dcterms:W3CDTF">2026-06-12T14:35:11Z</dcterms:modified>
</cp:coreProperties>
</file>