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
  </p:notesMasterIdLst>
  <p:sldIdLst>
    <p:sldId id="256" r:id="rId2"/>
    <p:sldId id="257" r:id="rId3"/>
  </p:sldIdLst>
  <p:sldSz cx="32918400" cy="27889200"/>
  <p:notesSz cx="27889200" cy="32918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04"/>
    <p:restoredTop sz="94610"/>
  </p:normalViewPr>
  <p:slideViewPr>
    <p:cSldViewPr snapToGrid="0" snapToObjects="1">
      <p:cViewPr varScale="1">
        <p:scale>
          <a:sx n="38" d="100"/>
          <a:sy n="38" d="100"/>
        </p:scale>
        <p:origin x="1936" y="28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99433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png"/><Relationship Id="rId18" Type="http://schemas.openxmlformats.org/officeDocument/2006/relationships/image" Target="../media/image18.png"/><Relationship Id="rId3" Type="http://schemas.openxmlformats.org/officeDocument/2006/relationships/image" Target="../media/image3.png"/><Relationship Id="rId21" Type="http://schemas.openxmlformats.org/officeDocument/2006/relationships/image" Target="../media/image21.png"/><Relationship Id="rId7" Type="http://schemas.openxmlformats.org/officeDocument/2006/relationships/image" Target="../media/image7.png"/><Relationship Id="rId12" Type="http://schemas.openxmlformats.org/officeDocument/2006/relationships/image" Target="../media/image12.png"/><Relationship Id="rId17" Type="http://schemas.openxmlformats.org/officeDocument/2006/relationships/image" Target="../media/image17.png"/><Relationship Id="rId2" Type="http://schemas.openxmlformats.org/officeDocument/2006/relationships/notesSlide" Target="../notesSlides/notesSlide2.xml"/><Relationship Id="rId16" Type="http://schemas.openxmlformats.org/officeDocument/2006/relationships/image" Target="../media/image16.png"/><Relationship Id="rId20"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1.png"/><Relationship Id="rId24" Type="http://schemas.openxmlformats.org/officeDocument/2006/relationships/image" Target="../media/image24.png"/><Relationship Id="rId5" Type="http://schemas.openxmlformats.org/officeDocument/2006/relationships/image" Target="../media/image5.png"/><Relationship Id="rId15" Type="http://schemas.openxmlformats.org/officeDocument/2006/relationships/image" Target="../media/image15.png"/><Relationship Id="rId23" Type="http://schemas.openxmlformats.org/officeDocument/2006/relationships/image" Target="../media/image23.png"/><Relationship Id="rId10" Type="http://schemas.openxmlformats.org/officeDocument/2006/relationships/image" Target="../media/image10.png"/><Relationship Id="rId19" Type="http://schemas.openxmlformats.org/officeDocument/2006/relationships/image" Target="../media/image19.png"/><Relationship Id="rId4" Type="http://schemas.openxmlformats.org/officeDocument/2006/relationships/image" Target="../media/image4.png"/><Relationship Id="rId9" Type="http://schemas.openxmlformats.org/officeDocument/2006/relationships/image" Target="../media/image9.png"/><Relationship Id="rId14" Type="http://schemas.openxmlformats.org/officeDocument/2006/relationships/image" Target="../media/image14.png"/><Relationship Id="rId22"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 0" descr="logo_raw.png"/>
          <p:cNvPicPr>
            <a:picLocks noChangeAspect="1"/>
          </p:cNvPicPr>
          <p:nvPr/>
        </p:nvPicPr>
        <p:blipFill>
          <a:blip r:embed="rId4"/>
          <a:stretch>
            <a:fillRect/>
          </a:stretch>
        </p:blipFill>
        <p:spPr>
          <a:xfrm>
            <a:off x="731520" y="1321816"/>
            <a:ext cx="6858000" cy="6858000"/>
          </a:xfrm>
          <a:prstGeom prst="rect">
            <a:avLst/>
          </a:prstGeom>
        </p:spPr>
      </p:pic>
      <p:pic>
        <p:nvPicPr>
          <p:cNvPr id="3" name="Image 1" descr="logo_raw.png"/>
          <p:cNvPicPr>
            <a:picLocks noChangeAspect="1"/>
          </p:cNvPicPr>
          <p:nvPr/>
        </p:nvPicPr>
        <p:blipFill>
          <a:blip r:embed="rId4"/>
          <a:stretch>
            <a:fillRect/>
          </a:stretch>
        </p:blipFill>
        <p:spPr>
          <a:xfrm>
            <a:off x="25328880" y="886968"/>
            <a:ext cx="6858000" cy="6858000"/>
          </a:xfrm>
          <a:prstGeom prst="rect">
            <a:avLst/>
          </a:prstGeom>
        </p:spPr>
      </p:pic>
      <p:sp>
        <p:nvSpPr>
          <p:cNvPr id="4" name="Text 0"/>
          <p:cNvSpPr/>
          <p:nvPr/>
        </p:nvSpPr>
        <p:spPr>
          <a:xfrm>
            <a:off x="2336800" y="7744968"/>
            <a:ext cx="27838400" cy="6858000"/>
          </a:xfrm>
          <a:prstGeom prst="rect">
            <a:avLst/>
          </a:prstGeom>
          <a:noFill/>
          <a:ln/>
        </p:spPr>
        <p:txBody>
          <a:bodyPr wrap="square" rtlCol="0" anchor="ctr"/>
          <a:lstStyle/>
          <a:p>
            <a:pPr marL="0" indent="0" algn="ctr">
              <a:lnSpc>
                <a:spcPct val="115000"/>
              </a:lnSpc>
              <a:buNone/>
            </a:pPr>
            <a:r>
              <a:rPr lang="en-US" sz="4800" b="1" dirty="0">
                <a:solidFill>
                  <a:srgbClr val="1A1A1A"/>
                </a:solidFill>
                <a:latin typeface="Cambria" pitchFamily="34" charset="0"/>
                <a:ea typeface="Cambria" pitchFamily="34" charset="-122"/>
                <a:cs typeface="Cambria" pitchFamily="34" charset="-120"/>
              </a:rPr>
              <a:t>A Systematic Review of the Effectiveness of Sleep Hygiene Programmes Compared with Standard Orientation Information on Insomnia Severity in international students</a:t>
            </a:r>
            <a:endParaRPr lang="en-US" sz="4800" dirty="0"/>
          </a:p>
        </p:txBody>
      </p:sp>
      <p:sp>
        <p:nvSpPr>
          <p:cNvPr id="5" name="Shape 1"/>
          <p:cNvSpPr/>
          <p:nvPr/>
        </p:nvSpPr>
        <p:spPr>
          <a:xfrm>
            <a:off x="731520" y="14968728"/>
            <a:ext cx="31455360" cy="36576"/>
          </a:xfrm>
          <a:prstGeom prst="rect">
            <a:avLst/>
          </a:prstGeom>
          <a:solidFill>
            <a:srgbClr val="2E5C8A"/>
          </a:solidFill>
          <a:ln/>
        </p:spPr>
        <p:txBody>
          <a:bodyPr/>
          <a:lstStyle/>
          <a:p>
            <a:endParaRPr lang="en-US"/>
          </a:p>
        </p:txBody>
      </p:sp>
      <p:sp>
        <p:nvSpPr>
          <p:cNvPr id="6" name="Text 2"/>
          <p:cNvSpPr/>
          <p:nvPr/>
        </p:nvSpPr>
        <p:spPr>
          <a:xfrm>
            <a:off x="2743200" y="16797528"/>
            <a:ext cx="27432000" cy="5486400"/>
          </a:xfrm>
          <a:prstGeom prst="rect">
            <a:avLst/>
          </a:prstGeom>
          <a:noFill/>
          <a:ln/>
        </p:spPr>
        <p:txBody>
          <a:bodyPr wrap="square" rtlCol="0" anchor="t"/>
          <a:lstStyle/>
          <a:p>
            <a:pPr marL="0" indent="0" algn="l">
              <a:spcAft>
                <a:spcPts val="2200"/>
              </a:spcAft>
              <a:buNone/>
            </a:pPr>
            <a:r>
              <a:rPr lang="en-US" sz="4400" dirty="0">
                <a:solidFill>
                  <a:srgbClr val="1A1A1A"/>
                </a:solidFill>
                <a:latin typeface="Times New Roman" pitchFamily="34" charset="0"/>
                <a:ea typeface="Times New Roman" pitchFamily="34" charset="-122"/>
                <a:cs typeface="Times New Roman" pitchFamily="34" charset="-120"/>
              </a:rPr>
              <a:t>Name :- Fuaansha D. pimpale (2530082)</a:t>
            </a:r>
            <a:endParaRPr lang="en-US" sz="4400" dirty="0"/>
          </a:p>
          <a:p>
            <a:pPr marL="0" indent="0" algn="l">
              <a:buNone/>
            </a:pPr>
            <a:r>
              <a:rPr lang="en-US" sz="4400" dirty="0">
                <a:solidFill>
                  <a:srgbClr val="1A1A1A"/>
                </a:solidFill>
                <a:latin typeface="Times New Roman" pitchFamily="34" charset="0"/>
                <a:ea typeface="Times New Roman" pitchFamily="34" charset="-122"/>
                <a:cs typeface="Times New Roman" pitchFamily="34" charset="-120"/>
              </a:rPr>
              <a:t>Email:- </a:t>
            </a:r>
            <a:r>
              <a:rPr lang="en-US" sz="4400" u="sng" dirty="0">
                <a:solidFill>
                  <a:srgbClr val="1A1A1A"/>
                </a:solidFill>
                <a:latin typeface="Times New Roman" pitchFamily="34" charset="0"/>
                <a:ea typeface="Times New Roman" pitchFamily="34" charset="-122"/>
                <a:cs typeface="Times New Roman" pitchFamily="34" charset="-120"/>
              </a:rPr>
              <a:t>2530082@student.uwtsd.ac.uk</a:t>
            </a:r>
            <a:endParaRPr lang="en-US" sz="4400" dirty="0"/>
          </a:p>
          <a:p>
            <a:pPr marL="0" indent="0" algn="l">
              <a:spcAft>
                <a:spcPts val="2200"/>
              </a:spcAft>
              <a:buNone/>
            </a:pPr>
            <a:r>
              <a:rPr lang="en-US" sz="4400" dirty="0">
                <a:solidFill>
                  <a:srgbClr val="1A1A1A"/>
                </a:solidFill>
                <a:latin typeface="Times New Roman" pitchFamily="34" charset="0"/>
                <a:ea typeface="Times New Roman" pitchFamily="34" charset="-122"/>
                <a:cs typeface="Times New Roman" pitchFamily="34" charset="-120"/>
              </a:rPr>
              <a:t>Name of supervisor:- Oluwadamilola Tayo</a:t>
            </a:r>
            <a:endParaRPr lang="en-US" sz="4400" dirty="0"/>
          </a:p>
          <a:p>
            <a:pPr marL="0" indent="0" algn="l">
              <a:spcAft>
                <a:spcPts val="2200"/>
              </a:spcAft>
              <a:buNone/>
            </a:pPr>
            <a:r>
              <a:rPr lang="en-US" sz="4400" dirty="0">
                <a:solidFill>
                  <a:srgbClr val="1A1A1A"/>
                </a:solidFill>
                <a:latin typeface="Times New Roman" pitchFamily="34" charset="0"/>
                <a:ea typeface="Times New Roman" pitchFamily="34" charset="-122"/>
                <a:cs typeface="Times New Roman" pitchFamily="34" charset="-120"/>
              </a:rPr>
              <a:t>Module:- Practice-based Research (LCHS7008)</a:t>
            </a:r>
            <a:endParaRPr lang="en-US" sz="4400" dirty="0"/>
          </a:p>
          <a:p>
            <a:pPr marL="0" indent="0" algn="l">
              <a:buNone/>
            </a:pPr>
            <a:r>
              <a:rPr lang="en-US" sz="4400" dirty="0">
                <a:solidFill>
                  <a:srgbClr val="1A1A1A"/>
                </a:solidFill>
                <a:latin typeface="Times New Roman" pitchFamily="34" charset="0"/>
                <a:ea typeface="Times New Roman" pitchFamily="34" charset="-122"/>
                <a:cs typeface="Times New Roman" pitchFamily="34" charset="-120"/>
              </a:rPr>
              <a:t>Component 1</a:t>
            </a:r>
            <a:endParaRPr lang="en-US" sz="4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365760" y="274320"/>
            <a:ext cx="32186880" cy="1554480"/>
          </a:xfrm>
          <a:prstGeom prst="rect">
            <a:avLst/>
          </a:prstGeom>
          <a:noFill/>
          <a:ln/>
        </p:spPr>
        <p:txBody>
          <a:bodyPr wrap="square" lIns="0" tIns="0" rIns="0" bIns="0" rtlCol="0" anchor="ctr"/>
          <a:lstStyle/>
          <a:p>
            <a:pPr marL="0" indent="0" algn="ctr">
              <a:lnSpc>
                <a:spcPct val="108000"/>
              </a:lnSpc>
              <a:buNone/>
            </a:pPr>
            <a:r>
              <a:rPr lang="en-US" sz="3600" b="1" dirty="0">
                <a:solidFill>
                  <a:srgbClr val="1B2A6B"/>
                </a:solidFill>
                <a:latin typeface="Cambria" pitchFamily="34" charset="0"/>
                <a:ea typeface="Cambria" pitchFamily="34" charset="-122"/>
                <a:cs typeface="Cambria" pitchFamily="34" charset="-120"/>
              </a:rPr>
              <a:t>A SYSTEMATIC REVIEW OF THE EFFECTIVENESS OF SLEEP HYGIENE PROGRAMMES COMPARED WITH STANDARD ORIENTATION INFORMATION ON INSOMNIA SEVERITY IN INTERNATIONAL STUDENTS</a:t>
            </a:r>
            <a:endParaRPr lang="en-US" sz="3600" dirty="0"/>
          </a:p>
        </p:txBody>
      </p:sp>
      <p:sp>
        <p:nvSpPr>
          <p:cNvPr id="3" name="Shape 1"/>
          <p:cNvSpPr/>
          <p:nvPr/>
        </p:nvSpPr>
        <p:spPr>
          <a:xfrm>
            <a:off x="365760" y="2103120"/>
            <a:ext cx="10515600" cy="566928"/>
          </a:xfrm>
          <a:prstGeom prst="roundRect">
            <a:avLst>
              <a:gd name="adj" fmla="val 11290"/>
            </a:avLst>
          </a:prstGeom>
          <a:solidFill>
            <a:srgbClr val="2E5C8A"/>
          </a:solidFill>
          <a:ln/>
          <a:effectLst>
            <a:outerShdw blurRad="88900" dist="25400" dir="5400000" algn="bl" rotWithShape="0">
              <a:srgbClr val="1A1A2E">
                <a:alpha val="14000"/>
              </a:srgbClr>
            </a:outerShdw>
          </a:effectLst>
        </p:spPr>
        <p:txBody>
          <a:bodyPr/>
          <a:lstStyle/>
          <a:p>
            <a:endParaRPr lang="en-US"/>
          </a:p>
        </p:txBody>
      </p:sp>
      <p:pic>
        <p:nvPicPr>
          <p:cNvPr id="4" name="Image 0" descr="preencoded.png"/>
          <p:cNvPicPr>
            <a:picLocks noChangeAspect="1"/>
          </p:cNvPicPr>
          <p:nvPr/>
        </p:nvPicPr>
        <p:blipFill>
          <a:blip r:embed="rId3"/>
          <a:stretch>
            <a:fillRect/>
          </a:stretch>
        </p:blipFill>
        <p:spPr>
          <a:xfrm>
            <a:off x="530352" y="2222175"/>
            <a:ext cx="328818" cy="328818"/>
          </a:xfrm>
          <a:prstGeom prst="rect">
            <a:avLst/>
          </a:prstGeom>
        </p:spPr>
      </p:pic>
      <p:sp>
        <p:nvSpPr>
          <p:cNvPr id="5" name="Text 2"/>
          <p:cNvSpPr/>
          <p:nvPr/>
        </p:nvSpPr>
        <p:spPr>
          <a:xfrm>
            <a:off x="996330" y="2103120"/>
            <a:ext cx="9747870" cy="566928"/>
          </a:xfrm>
          <a:prstGeom prst="rect">
            <a:avLst/>
          </a:prstGeom>
          <a:noFill/>
          <a:ln/>
        </p:spPr>
        <p:txBody>
          <a:bodyPr wrap="square" lIns="0" tIns="0" rIns="0" bIns="0" rtlCol="0" anchor="ctr"/>
          <a:lstStyle/>
          <a:p>
            <a:pPr marL="0" indent="0" algn="l">
              <a:buNone/>
            </a:pPr>
            <a:r>
              <a:rPr lang="en-US" sz="1900" b="1" dirty="0">
                <a:solidFill>
                  <a:srgbClr val="FFFFFF"/>
                </a:solidFill>
                <a:latin typeface="Calibri" pitchFamily="34" charset="0"/>
                <a:ea typeface="Calibri" pitchFamily="34" charset="-122"/>
                <a:cs typeface="Calibri" pitchFamily="34" charset="-120"/>
              </a:rPr>
              <a:t>BACKGROUND</a:t>
            </a:r>
            <a:endParaRPr lang="en-US" sz="1900" dirty="0"/>
          </a:p>
        </p:txBody>
      </p:sp>
      <p:sp>
        <p:nvSpPr>
          <p:cNvPr id="6" name="Shape 3"/>
          <p:cNvSpPr/>
          <p:nvPr/>
        </p:nvSpPr>
        <p:spPr>
          <a:xfrm>
            <a:off x="365760" y="2807208"/>
            <a:ext cx="10515600" cy="5358384"/>
          </a:xfrm>
          <a:prstGeom prst="roundRect">
            <a:avLst>
              <a:gd name="adj" fmla="val 1195"/>
            </a:avLst>
          </a:prstGeom>
          <a:solidFill>
            <a:srgbClr val="F6F7FB"/>
          </a:solidFill>
          <a:ln w="9525">
            <a:solidFill>
              <a:srgbClr val="E3E5EE"/>
            </a:solidFill>
            <a:prstDash val="solid"/>
          </a:ln>
          <a:effectLst>
            <a:outerShdw blurRad="88900" dist="25400" dir="5400000" algn="bl" rotWithShape="0">
              <a:srgbClr val="1A1A2E">
                <a:alpha val="14000"/>
              </a:srgbClr>
            </a:outerShdw>
          </a:effectLst>
        </p:spPr>
        <p:txBody>
          <a:bodyPr/>
          <a:lstStyle/>
          <a:p>
            <a:endParaRPr lang="en-US"/>
          </a:p>
        </p:txBody>
      </p:sp>
      <p:sp>
        <p:nvSpPr>
          <p:cNvPr id="7" name="Text 4"/>
          <p:cNvSpPr/>
          <p:nvPr/>
        </p:nvSpPr>
        <p:spPr>
          <a:xfrm>
            <a:off x="594360" y="3008376"/>
            <a:ext cx="10058400" cy="4992624"/>
          </a:xfrm>
          <a:prstGeom prst="rect">
            <a:avLst/>
          </a:prstGeom>
          <a:noFill/>
          <a:ln/>
        </p:spPr>
        <p:txBody>
          <a:bodyPr wrap="square" rtlCol="0" anchor="ctr"/>
          <a:lstStyle/>
          <a:p>
            <a:pPr marL="0" indent="0" algn="l">
              <a:spcAft>
                <a:spcPts val="1800"/>
              </a:spcAft>
              <a:buNone/>
            </a:pPr>
            <a:r>
              <a:rPr lang="en-US" sz="2200" dirty="0">
                <a:solidFill>
                  <a:srgbClr val="2B2B2B"/>
                </a:solidFill>
                <a:latin typeface="Calibri" pitchFamily="34" charset="0"/>
                <a:ea typeface="Calibri" pitchFamily="34" charset="-122"/>
                <a:cs typeface="Calibri" pitchFamily="34" charset="-120"/>
              </a:rPr>
              <a:t>Good quality sleep is essential for maintaining physical health, mental wellbeing, learning and academic performance. However, insomnia and poor sleep quality are common among university students, particularly international students who face additional challenges such as adapting to a new culture, academic pressure, language barriers, financial difficulties and homesickness (Gardani et al., 2022; Bjornnes et al., 2021).</a:t>
            </a:r>
            <a:endParaRPr lang="en-US" sz="2200" dirty="0"/>
          </a:p>
          <a:p>
            <a:pPr marL="0" indent="0" algn="l">
              <a:spcAft>
                <a:spcPts val="1800"/>
              </a:spcAft>
              <a:buNone/>
            </a:pPr>
            <a:r>
              <a:rPr lang="en-US" sz="2200" dirty="0">
                <a:solidFill>
                  <a:srgbClr val="2B2B2B"/>
                </a:solidFill>
                <a:latin typeface="Calibri" pitchFamily="34" charset="0"/>
                <a:ea typeface="Calibri" pitchFamily="34" charset="-122"/>
                <a:cs typeface="Calibri" pitchFamily="34" charset="-120"/>
              </a:rPr>
              <a:t>Poor sleep can reduce concentration, memory, academic achievement and overall quality of life, while increasing the risk of anxiety and depression (Morin and Jarrin, 2022).</a:t>
            </a:r>
            <a:endParaRPr lang="en-US" sz="2200" dirty="0"/>
          </a:p>
          <a:p>
            <a:pPr marL="0" indent="0" algn="l">
              <a:buNone/>
            </a:pPr>
            <a:r>
              <a:rPr lang="en-US" sz="2200" dirty="0">
                <a:solidFill>
                  <a:srgbClr val="2B2B2B"/>
                </a:solidFill>
                <a:latin typeface="Calibri" pitchFamily="34" charset="0"/>
                <a:ea typeface="Calibri" pitchFamily="34" charset="-122"/>
                <a:cs typeface="Calibri" pitchFamily="34" charset="-120"/>
              </a:rPr>
              <a:t>Sleep hygiene programmes promote healthy behaviours, including regular sleep schedules, reducing caffeine, limiting screen time before bed and creating a comfortable sleep environment. Although widely recommended, there is limited evidence comparing their effectiveness with the standard information provided during university orientation (Ruan et al., 2025).</a:t>
            </a:r>
            <a:endParaRPr lang="en-US" sz="2200" dirty="0"/>
          </a:p>
        </p:txBody>
      </p:sp>
      <p:sp>
        <p:nvSpPr>
          <p:cNvPr id="8" name="Shape 5"/>
          <p:cNvSpPr/>
          <p:nvPr/>
        </p:nvSpPr>
        <p:spPr>
          <a:xfrm>
            <a:off x="365760" y="8485632"/>
            <a:ext cx="10515600" cy="566928"/>
          </a:xfrm>
          <a:prstGeom prst="roundRect">
            <a:avLst>
              <a:gd name="adj" fmla="val 11290"/>
            </a:avLst>
          </a:prstGeom>
          <a:solidFill>
            <a:srgbClr val="142057"/>
          </a:solidFill>
          <a:ln/>
          <a:effectLst>
            <a:outerShdw blurRad="88900" dist="25400" dir="5400000" algn="bl" rotWithShape="0">
              <a:srgbClr val="1A1A2E">
                <a:alpha val="14000"/>
              </a:srgbClr>
            </a:outerShdw>
          </a:effectLst>
        </p:spPr>
        <p:txBody>
          <a:bodyPr/>
          <a:lstStyle/>
          <a:p>
            <a:endParaRPr lang="en-US"/>
          </a:p>
        </p:txBody>
      </p:sp>
      <p:pic>
        <p:nvPicPr>
          <p:cNvPr id="9" name="Image 1" descr="preencoded.png"/>
          <p:cNvPicPr>
            <a:picLocks noChangeAspect="1"/>
          </p:cNvPicPr>
          <p:nvPr/>
        </p:nvPicPr>
        <p:blipFill>
          <a:blip r:embed="rId4"/>
          <a:stretch>
            <a:fillRect/>
          </a:stretch>
        </p:blipFill>
        <p:spPr>
          <a:xfrm>
            <a:off x="530352" y="8604687"/>
            <a:ext cx="328818" cy="328818"/>
          </a:xfrm>
          <a:prstGeom prst="rect">
            <a:avLst/>
          </a:prstGeom>
        </p:spPr>
      </p:pic>
      <p:sp>
        <p:nvSpPr>
          <p:cNvPr id="10" name="Text 6"/>
          <p:cNvSpPr/>
          <p:nvPr/>
        </p:nvSpPr>
        <p:spPr>
          <a:xfrm>
            <a:off x="996330" y="8485632"/>
            <a:ext cx="9747870" cy="566928"/>
          </a:xfrm>
          <a:prstGeom prst="rect">
            <a:avLst/>
          </a:prstGeom>
          <a:noFill/>
          <a:ln/>
        </p:spPr>
        <p:txBody>
          <a:bodyPr wrap="square" lIns="0" tIns="0" rIns="0" bIns="0" rtlCol="0" anchor="ctr"/>
          <a:lstStyle/>
          <a:p>
            <a:pPr marL="0" indent="0" algn="l">
              <a:buNone/>
            </a:pPr>
            <a:r>
              <a:rPr lang="en-US" sz="1900" b="1" dirty="0">
                <a:solidFill>
                  <a:srgbClr val="FFFFFF"/>
                </a:solidFill>
                <a:latin typeface="Calibri" pitchFamily="34" charset="0"/>
                <a:ea typeface="Calibri" pitchFamily="34" charset="-122"/>
                <a:cs typeface="Calibri" pitchFamily="34" charset="-120"/>
              </a:rPr>
              <a:t>RESEARCH QUESTION</a:t>
            </a:r>
            <a:endParaRPr lang="en-US" sz="1900" dirty="0"/>
          </a:p>
        </p:txBody>
      </p:sp>
      <p:sp>
        <p:nvSpPr>
          <p:cNvPr id="11" name="Shape 7"/>
          <p:cNvSpPr/>
          <p:nvPr/>
        </p:nvSpPr>
        <p:spPr>
          <a:xfrm>
            <a:off x="365760" y="9189720"/>
            <a:ext cx="10515600" cy="2615184"/>
          </a:xfrm>
          <a:prstGeom prst="roundRect">
            <a:avLst>
              <a:gd name="adj" fmla="val 2448"/>
            </a:avLst>
          </a:prstGeom>
          <a:solidFill>
            <a:srgbClr val="F6F7FB"/>
          </a:solidFill>
          <a:ln w="9525">
            <a:solidFill>
              <a:srgbClr val="E3E5EE"/>
            </a:solidFill>
            <a:prstDash val="solid"/>
          </a:ln>
          <a:effectLst>
            <a:outerShdw blurRad="88900" dist="25400" dir="5400000" algn="bl" rotWithShape="0">
              <a:srgbClr val="1A1A2E">
                <a:alpha val="14000"/>
              </a:srgbClr>
            </a:outerShdw>
          </a:effectLst>
        </p:spPr>
        <p:txBody>
          <a:bodyPr/>
          <a:lstStyle/>
          <a:p>
            <a:endParaRPr lang="en-US"/>
          </a:p>
        </p:txBody>
      </p:sp>
      <p:sp>
        <p:nvSpPr>
          <p:cNvPr id="12" name="Text 8"/>
          <p:cNvSpPr/>
          <p:nvPr/>
        </p:nvSpPr>
        <p:spPr>
          <a:xfrm>
            <a:off x="594360" y="9390888"/>
            <a:ext cx="10058400" cy="2249424"/>
          </a:xfrm>
          <a:prstGeom prst="rect">
            <a:avLst/>
          </a:prstGeom>
          <a:noFill/>
          <a:ln/>
        </p:spPr>
        <p:txBody>
          <a:bodyPr wrap="square" rtlCol="0" anchor="ctr"/>
          <a:lstStyle/>
          <a:p>
            <a:pPr marL="0" indent="0" algn="l">
              <a:buNone/>
            </a:pPr>
            <a:r>
              <a:rPr lang="en-US" sz="2800" i="1" dirty="0">
                <a:solidFill>
                  <a:srgbClr val="1B2A6B"/>
                </a:solidFill>
                <a:latin typeface="Calibri" pitchFamily="34" charset="0"/>
                <a:ea typeface="Calibri" pitchFamily="34" charset="-122"/>
                <a:cs typeface="Calibri" pitchFamily="34" charset="-120"/>
              </a:rPr>
              <a:t>Among international university students, are structured sleep hygiene programmes more effective than standard orientation information in reducing insomnia severity?</a:t>
            </a:r>
            <a:endParaRPr lang="en-US" sz="2800" dirty="0"/>
          </a:p>
        </p:txBody>
      </p:sp>
      <p:sp>
        <p:nvSpPr>
          <p:cNvPr id="13" name="Shape 9"/>
          <p:cNvSpPr/>
          <p:nvPr/>
        </p:nvSpPr>
        <p:spPr>
          <a:xfrm>
            <a:off x="365760" y="12124944"/>
            <a:ext cx="10515600" cy="566928"/>
          </a:xfrm>
          <a:prstGeom prst="roundRect">
            <a:avLst>
              <a:gd name="adj" fmla="val 11290"/>
            </a:avLst>
          </a:prstGeom>
          <a:solidFill>
            <a:srgbClr val="2E7D32"/>
          </a:solidFill>
          <a:ln/>
          <a:effectLst>
            <a:outerShdw blurRad="88900" dist="25400" dir="5400000" algn="bl" rotWithShape="0">
              <a:srgbClr val="1A1A2E">
                <a:alpha val="14000"/>
              </a:srgbClr>
            </a:outerShdw>
          </a:effectLst>
        </p:spPr>
        <p:txBody>
          <a:bodyPr/>
          <a:lstStyle/>
          <a:p>
            <a:endParaRPr lang="en-US"/>
          </a:p>
        </p:txBody>
      </p:sp>
      <p:pic>
        <p:nvPicPr>
          <p:cNvPr id="14" name="Image 2" descr="preencoded.png"/>
          <p:cNvPicPr>
            <a:picLocks noChangeAspect="1"/>
          </p:cNvPicPr>
          <p:nvPr/>
        </p:nvPicPr>
        <p:blipFill>
          <a:blip r:embed="rId5"/>
          <a:stretch>
            <a:fillRect/>
          </a:stretch>
        </p:blipFill>
        <p:spPr>
          <a:xfrm>
            <a:off x="530352" y="12243999"/>
            <a:ext cx="328818" cy="328818"/>
          </a:xfrm>
          <a:prstGeom prst="rect">
            <a:avLst/>
          </a:prstGeom>
        </p:spPr>
      </p:pic>
      <p:sp>
        <p:nvSpPr>
          <p:cNvPr id="15" name="Text 10"/>
          <p:cNvSpPr/>
          <p:nvPr/>
        </p:nvSpPr>
        <p:spPr>
          <a:xfrm>
            <a:off x="996330" y="12124944"/>
            <a:ext cx="9747870" cy="566928"/>
          </a:xfrm>
          <a:prstGeom prst="rect">
            <a:avLst/>
          </a:prstGeom>
          <a:noFill/>
          <a:ln/>
        </p:spPr>
        <p:txBody>
          <a:bodyPr wrap="square" lIns="0" tIns="0" rIns="0" bIns="0" rtlCol="0" anchor="ctr"/>
          <a:lstStyle/>
          <a:p>
            <a:pPr marL="0" indent="0" algn="l">
              <a:buNone/>
            </a:pPr>
            <a:r>
              <a:rPr lang="en-US" sz="1900" b="1" dirty="0">
                <a:solidFill>
                  <a:srgbClr val="FFFFFF"/>
                </a:solidFill>
                <a:latin typeface="Calibri" pitchFamily="34" charset="0"/>
                <a:ea typeface="Calibri" pitchFamily="34" charset="-122"/>
                <a:cs typeface="Calibri" pitchFamily="34" charset="-120"/>
              </a:rPr>
              <a:t>RESEARCH AIM</a:t>
            </a:r>
            <a:endParaRPr lang="en-US" sz="1900" dirty="0"/>
          </a:p>
        </p:txBody>
      </p:sp>
      <p:sp>
        <p:nvSpPr>
          <p:cNvPr id="16" name="Shape 11"/>
          <p:cNvSpPr/>
          <p:nvPr/>
        </p:nvSpPr>
        <p:spPr>
          <a:xfrm>
            <a:off x="365760" y="12829032"/>
            <a:ext cx="10515600" cy="2889504"/>
          </a:xfrm>
          <a:prstGeom prst="roundRect">
            <a:avLst>
              <a:gd name="adj" fmla="val 2215"/>
            </a:avLst>
          </a:prstGeom>
          <a:solidFill>
            <a:srgbClr val="F6F7FB"/>
          </a:solidFill>
          <a:ln w="9525">
            <a:solidFill>
              <a:srgbClr val="E3E5EE"/>
            </a:solidFill>
            <a:prstDash val="solid"/>
          </a:ln>
          <a:effectLst>
            <a:outerShdw blurRad="88900" dist="25400" dir="5400000" algn="bl" rotWithShape="0">
              <a:srgbClr val="1A1A2E">
                <a:alpha val="14000"/>
              </a:srgbClr>
            </a:outerShdw>
          </a:effectLst>
        </p:spPr>
        <p:txBody>
          <a:bodyPr/>
          <a:lstStyle/>
          <a:p>
            <a:endParaRPr lang="en-US"/>
          </a:p>
        </p:txBody>
      </p:sp>
      <p:sp>
        <p:nvSpPr>
          <p:cNvPr id="17" name="Text 12"/>
          <p:cNvSpPr/>
          <p:nvPr/>
        </p:nvSpPr>
        <p:spPr>
          <a:xfrm>
            <a:off x="594360" y="13030200"/>
            <a:ext cx="10058400" cy="2523744"/>
          </a:xfrm>
          <a:prstGeom prst="rect">
            <a:avLst/>
          </a:prstGeom>
          <a:noFill/>
          <a:ln/>
        </p:spPr>
        <p:txBody>
          <a:bodyPr wrap="square" rtlCol="0" anchor="ctr"/>
          <a:lstStyle/>
          <a:p>
            <a:pPr marL="0" indent="0" algn="just">
              <a:buNone/>
            </a:pPr>
            <a:r>
              <a:rPr lang="en-US" sz="2400" dirty="0">
                <a:solidFill>
                  <a:srgbClr val="2B2B2B"/>
                </a:solidFill>
                <a:latin typeface="Calibri" pitchFamily="34" charset="0"/>
                <a:ea typeface="Calibri" pitchFamily="34" charset="-122"/>
                <a:cs typeface="Calibri" pitchFamily="34" charset="-120"/>
              </a:rPr>
              <a:t>To systematically review, critically appraise and synthesise the available evidence on the effectiveness of structured sleep hygiene programmes compared with standard orientation information in reducing insomnia severity among international university students</a:t>
            </a:r>
            <a:r>
              <a:rPr lang="en-US" sz="1900" dirty="0">
                <a:solidFill>
                  <a:srgbClr val="2B2B2B"/>
                </a:solidFill>
                <a:latin typeface="Calibri" pitchFamily="34" charset="0"/>
                <a:ea typeface="Calibri" pitchFamily="34" charset="-122"/>
                <a:cs typeface="Calibri" pitchFamily="34" charset="-120"/>
              </a:rPr>
              <a:t>.</a:t>
            </a:r>
            <a:endParaRPr lang="en-US" sz="1900" dirty="0"/>
          </a:p>
        </p:txBody>
      </p:sp>
      <p:sp>
        <p:nvSpPr>
          <p:cNvPr id="18" name="Shape 13"/>
          <p:cNvSpPr/>
          <p:nvPr/>
        </p:nvSpPr>
        <p:spPr>
          <a:xfrm>
            <a:off x="365760" y="16038576"/>
            <a:ext cx="10515600" cy="566928"/>
          </a:xfrm>
          <a:prstGeom prst="roundRect">
            <a:avLst>
              <a:gd name="adj" fmla="val 11290"/>
            </a:avLst>
          </a:prstGeom>
          <a:solidFill>
            <a:srgbClr val="6A3FA0"/>
          </a:solidFill>
          <a:ln/>
          <a:effectLst>
            <a:outerShdw blurRad="88900" dist="25400" dir="5400000" algn="bl" rotWithShape="0">
              <a:srgbClr val="1A1A2E">
                <a:alpha val="14000"/>
              </a:srgbClr>
            </a:outerShdw>
          </a:effectLst>
        </p:spPr>
        <p:txBody>
          <a:bodyPr/>
          <a:lstStyle/>
          <a:p>
            <a:endParaRPr lang="en-US"/>
          </a:p>
        </p:txBody>
      </p:sp>
      <p:pic>
        <p:nvPicPr>
          <p:cNvPr id="19" name="Image 3" descr="preencoded.png"/>
          <p:cNvPicPr>
            <a:picLocks noChangeAspect="1"/>
          </p:cNvPicPr>
          <p:nvPr/>
        </p:nvPicPr>
        <p:blipFill>
          <a:blip r:embed="rId6"/>
          <a:stretch>
            <a:fillRect/>
          </a:stretch>
        </p:blipFill>
        <p:spPr>
          <a:xfrm>
            <a:off x="530352" y="16157631"/>
            <a:ext cx="328818" cy="328818"/>
          </a:xfrm>
          <a:prstGeom prst="rect">
            <a:avLst/>
          </a:prstGeom>
        </p:spPr>
      </p:pic>
      <p:sp>
        <p:nvSpPr>
          <p:cNvPr id="20" name="Text 14"/>
          <p:cNvSpPr/>
          <p:nvPr/>
        </p:nvSpPr>
        <p:spPr>
          <a:xfrm>
            <a:off x="996330" y="16038576"/>
            <a:ext cx="9747870" cy="566928"/>
          </a:xfrm>
          <a:prstGeom prst="rect">
            <a:avLst/>
          </a:prstGeom>
          <a:noFill/>
          <a:ln/>
        </p:spPr>
        <p:txBody>
          <a:bodyPr wrap="square" lIns="0" tIns="0" rIns="0" bIns="0" rtlCol="0" anchor="ctr"/>
          <a:lstStyle/>
          <a:p>
            <a:pPr marL="0" indent="0" algn="l">
              <a:buNone/>
            </a:pPr>
            <a:r>
              <a:rPr lang="en-US" sz="1900" b="1" dirty="0">
                <a:solidFill>
                  <a:srgbClr val="FFFFFF"/>
                </a:solidFill>
                <a:latin typeface="Calibri" pitchFamily="34" charset="0"/>
                <a:ea typeface="Calibri" pitchFamily="34" charset="-122"/>
                <a:cs typeface="Calibri" pitchFamily="34" charset="-120"/>
              </a:rPr>
              <a:t>RESEARCH OBJECTIVES</a:t>
            </a:r>
            <a:endParaRPr lang="en-US" sz="1900" dirty="0"/>
          </a:p>
        </p:txBody>
      </p:sp>
      <p:sp>
        <p:nvSpPr>
          <p:cNvPr id="21" name="Shape 15"/>
          <p:cNvSpPr/>
          <p:nvPr/>
        </p:nvSpPr>
        <p:spPr>
          <a:xfrm>
            <a:off x="365760" y="16742664"/>
            <a:ext cx="10515600" cy="4261104"/>
          </a:xfrm>
          <a:prstGeom prst="roundRect">
            <a:avLst>
              <a:gd name="adj" fmla="val 1502"/>
            </a:avLst>
          </a:prstGeom>
          <a:solidFill>
            <a:srgbClr val="F6F7FB"/>
          </a:solidFill>
          <a:ln w="9525">
            <a:solidFill>
              <a:srgbClr val="E3E5EE"/>
            </a:solidFill>
            <a:prstDash val="solid"/>
          </a:ln>
          <a:effectLst>
            <a:outerShdw blurRad="88900" dist="25400" dir="5400000" algn="bl" rotWithShape="0">
              <a:srgbClr val="1A1A2E">
                <a:alpha val="14000"/>
              </a:srgbClr>
            </a:outerShdw>
          </a:effectLst>
        </p:spPr>
        <p:txBody>
          <a:bodyPr/>
          <a:lstStyle/>
          <a:p>
            <a:endParaRPr lang="en-US"/>
          </a:p>
        </p:txBody>
      </p:sp>
      <p:sp>
        <p:nvSpPr>
          <p:cNvPr id="22" name="Text 16"/>
          <p:cNvSpPr/>
          <p:nvPr/>
        </p:nvSpPr>
        <p:spPr>
          <a:xfrm>
            <a:off x="594360" y="16943832"/>
            <a:ext cx="10058400" cy="3895344"/>
          </a:xfrm>
          <a:prstGeom prst="rect">
            <a:avLst/>
          </a:prstGeom>
          <a:noFill/>
          <a:ln/>
        </p:spPr>
        <p:txBody>
          <a:bodyPr wrap="square" rtlCol="0" anchor="ctr"/>
          <a:lstStyle/>
          <a:p>
            <a:pPr marL="203200" indent="-203200" algn="just">
              <a:spcAft>
                <a:spcPts val="2000"/>
              </a:spcAft>
              <a:buSzPct val="100000"/>
              <a:buChar char="•"/>
            </a:pPr>
            <a:r>
              <a:rPr lang="en-US" sz="2400" dirty="0">
                <a:solidFill>
                  <a:srgbClr val="2B2B2B"/>
                </a:solidFill>
                <a:latin typeface="Calibri" pitchFamily="34" charset="0"/>
                <a:ea typeface="Calibri" pitchFamily="34" charset="-122"/>
                <a:cs typeface="Calibri" pitchFamily="34" charset="-120"/>
              </a:rPr>
              <a:t>Identify and critically evaluate randomised controlled trials and quasi-experimental studies on sleep hygiene interventions.</a:t>
            </a:r>
            <a:endParaRPr lang="en-US" sz="2400" dirty="0"/>
          </a:p>
          <a:p>
            <a:pPr marL="203200" indent="-203200" algn="just">
              <a:spcAft>
                <a:spcPts val="2000"/>
              </a:spcAft>
              <a:buSzPct val="100000"/>
              <a:buChar char="•"/>
            </a:pPr>
            <a:r>
              <a:rPr lang="en-US" sz="2400" dirty="0">
                <a:solidFill>
                  <a:srgbClr val="2B2B2B"/>
                </a:solidFill>
                <a:latin typeface="Calibri" pitchFamily="34" charset="0"/>
                <a:ea typeface="Calibri" pitchFamily="34" charset="-122"/>
                <a:cs typeface="Calibri" pitchFamily="34" charset="-120"/>
              </a:rPr>
              <a:t>Compare changes in insomnia severity between intervention and comparison groups.</a:t>
            </a:r>
            <a:endParaRPr lang="en-US" sz="2400" dirty="0"/>
          </a:p>
          <a:p>
            <a:pPr marL="203200" indent="-203200" algn="just">
              <a:spcAft>
                <a:spcPts val="2000"/>
              </a:spcAft>
              <a:buSzPct val="100000"/>
              <a:buChar char="•"/>
            </a:pPr>
            <a:r>
              <a:rPr lang="en-US" sz="2400" dirty="0">
                <a:solidFill>
                  <a:srgbClr val="2B2B2B"/>
                </a:solidFill>
                <a:latin typeface="Calibri" pitchFamily="34" charset="0"/>
                <a:ea typeface="Calibri" pitchFamily="34" charset="-122"/>
                <a:cs typeface="Calibri" pitchFamily="34" charset="-120"/>
              </a:rPr>
              <a:t>Assess the short- and long-term effectiveness of sleep hygiene programmes.</a:t>
            </a:r>
            <a:endParaRPr lang="en-US" sz="2400" dirty="0"/>
          </a:p>
          <a:p>
            <a:pPr marL="203200" indent="-203200" algn="just">
              <a:spcAft>
                <a:spcPts val="2000"/>
              </a:spcAft>
              <a:buSzPct val="100000"/>
              <a:buChar char="•"/>
            </a:pPr>
            <a:r>
              <a:rPr lang="en-US" sz="2400" dirty="0">
                <a:solidFill>
                  <a:srgbClr val="2B2B2B"/>
                </a:solidFill>
                <a:latin typeface="Calibri" pitchFamily="34" charset="0"/>
                <a:ea typeface="Calibri" pitchFamily="34" charset="-122"/>
                <a:cs typeface="Calibri" pitchFamily="34" charset="-120"/>
              </a:rPr>
              <a:t>Explore cultural and behavioural factors that influence programme effectiveness</a:t>
            </a:r>
            <a:r>
              <a:rPr lang="en-US" sz="1800" dirty="0">
                <a:solidFill>
                  <a:srgbClr val="2B2B2B"/>
                </a:solidFill>
                <a:latin typeface="Calibri" pitchFamily="34" charset="0"/>
                <a:ea typeface="Calibri" pitchFamily="34" charset="-122"/>
                <a:cs typeface="Calibri" pitchFamily="34" charset="-120"/>
              </a:rPr>
              <a:t>.</a:t>
            </a:r>
            <a:endParaRPr lang="en-US" sz="1800" dirty="0"/>
          </a:p>
        </p:txBody>
      </p:sp>
      <p:sp>
        <p:nvSpPr>
          <p:cNvPr id="23" name="Shape 17"/>
          <p:cNvSpPr/>
          <p:nvPr/>
        </p:nvSpPr>
        <p:spPr>
          <a:xfrm>
            <a:off x="11201400" y="2103120"/>
            <a:ext cx="10515600" cy="566928"/>
          </a:xfrm>
          <a:prstGeom prst="roundRect">
            <a:avLst>
              <a:gd name="adj" fmla="val 11290"/>
            </a:avLst>
          </a:prstGeom>
          <a:solidFill>
            <a:srgbClr val="6A3FA0"/>
          </a:solidFill>
          <a:ln/>
          <a:effectLst>
            <a:outerShdw blurRad="88900" dist="25400" dir="5400000" algn="bl" rotWithShape="0">
              <a:srgbClr val="1A1A2E">
                <a:alpha val="14000"/>
              </a:srgbClr>
            </a:outerShdw>
          </a:effectLst>
        </p:spPr>
        <p:txBody>
          <a:bodyPr/>
          <a:lstStyle/>
          <a:p>
            <a:endParaRPr lang="en-US"/>
          </a:p>
        </p:txBody>
      </p:sp>
      <p:pic>
        <p:nvPicPr>
          <p:cNvPr id="24" name="Image 4" descr="preencoded.png"/>
          <p:cNvPicPr>
            <a:picLocks noChangeAspect="1"/>
          </p:cNvPicPr>
          <p:nvPr/>
        </p:nvPicPr>
        <p:blipFill>
          <a:blip r:embed="rId7"/>
          <a:stretch>
            <a:fillRect/>
          </a:stretch>
        </p:blipFill>
        <p:spPr>
          <a:xfrm>
            <a:off x="11365992" y="2222175"/>
            <a:ext cx="328818" cy="328818"/>
          </a:xfrm>
          <a:prstGeom prst="rect">
            <a:avLst/>
          </a:prstGeom>
        </p:spPr>
      </p:pic>
      <p:sp>
        <p:nvSpPr>
          <p:cNvPr id="25" name="Text 18"/>
          <p:cNvSpPr/>
          <p:nvPr/>
        </p:nvSpPr>
        <p:spPr>
          <a:xfrm>
            <a:off x="11831970" y="2103120"/>
            <a:ext cx="9747870" cy="566928"/>
          </a:xfrm>
          <a:prstGeom prst="rect">
            <a:avLst/>
          </a:prstGeom>
          <a:noFill/>
          <a:ln/>
        </p:spPr>
        <p:txBody>
          <a:bodyPr wrap="square" lIns="0" tIns="0" rIns="0" bIns="0" rtlCol="0" anchor="ctr"/>
          <a:lstStyle/>
          <a:p>
            <a:pPr marL="0" indent="0" algn="l">
              <a:buNone/>
            </a:pPr>
            <a:r>
              <a:rPr lang="en-US" sz="1900" b="1" dirty="0">
                <a:solidFill>
                  <a:srgbClr val="FFFFFF"/>
                </a:solidFill>
                <a:latin typeface="Calibri" pitchFamily="34" charset="0"/>
                <a:ea typeface="Calibri" pitchFamily="34" charset="-122"/>
                <a:cs typeface="Calibri" pitchFamily="34" charset="-120"/>
              </a:rPr>
              <a:t>METHODOLOGY</a:t>
            </a:r>
            <a:endParaRPr lang="en-US" sz="1900" dirty="0"/>
          </a:p>
        </p:txBody>
      </p:sp>
      <p:sp>
        <p:nvSpPr>
          <p:cNvPr id="26" name="Shape 19"/>
          <p:cNvSpPr/>
          <p:nvPr/>
        </p:nvSpPr>
        <p:spPr>
          <a:xfrm>
            <a:off x="11201400" y="2771468"/>
            <a:ext cx="10515600" cy="777240"/>
          </a:xfrm>
          <a:prstGeom prst="roundRect">
            <a:avLst>
              <a:gd name="adj" fmla="val 10000"/>
            </a:avLst>
          </a:prstGeom>
          <a:solidFill>
            <a:srgbClr val="F6F7FB"/>
          </a:solidFill>
          <a:ln w="9525">
            <a:solidFill>
              <a:srgbClr val="E3E5EE"/>
            </a:solidFill>
            <a:prstDash val="solid"/>
          </a:ln>
          <a:effectLst>
            <a:outerShdw blurRad="88900" dist="25400" dir="5400000" algn="bl" rotWithShape="0">
              <a:srgbClr val="1A1A2E">
                <a:alpha val="14000"/>
              </a:srgbClr>
            </a:outerShdw>
          </a:effectLst>
        </p:spPr>
        <p:txBody>
          <a:bodyPr/>
          <a:lstStyle/>
          <a:p>
            <a:endParaRPr lang="en-US"/>
          </a:p>
        </p:txBody>
      </p:sp>
      <p:sp>
        <p:nvSpPr>
          <p:cNvPr id="27" name="Text 20"/>
          <p:cNvSpPr/>
          <p:nvPr/>
        </p:nvSpPr>
        <p:spPr>
          <a:xfrm>
            <a:off x="11430000" y="3008376"/>
            <a:ext cx="10058400" cy="274320"/>
          </a:xfrm>
          <a:prstGeom prst="rect">
            <a:avLst/>
          </a:prstGeom>
          <a:noFill/>
          <a:ln/>
        </p:spPr>
        <p:txBody>
          <a:bodyPr wrap="square" rtlCol="0" anchor="ctr"/>
          <a:lstStyle/>
          <a:p>
            <a:pPr marL="0" indent="0" algn="ctr">
              <a:buNone/>
            </a:pPr>
            <a:r>
              <a:rPr lang="en-US" sz="2000" i="1" dirty="0">
                <a:solidFill>
                  <a:srgbClr val="2B2B2B"/>
                </a:solidFill>
                <a:latin typeface="Calibri" pitchFamily="34" charset="0"/>
                <a:ea typeface="Calibri" pitchFamily="34" charset="-122"/>
                <a:cs typeface="Calibri" pitchFamily="34" charset="-120"/>
              </a:rPr>
              <a:t>This study will use a systematic review design and follow the PRISMA 2020 reporting guidelines (Page et al., 2021).</a:t>
            </a:r>
            <a:endParaRPr lang="en-US" sz="2000" dirty="0"/>
          </a:p>
        </p:txBody>
      </p:sp>
      <p:sp>
        <p:nvSpPr>
          <p:cNvPr id="28" name="Shape 21"/>
          <p:cNvSpPr/>
          <p:nvPr/>
        </p:nvSpPr>
        <p:spPr>
          <a:xfrm>
            <a:off x="11201400" y="3767328"/>
            <a:ext cx="10515600" cy="566928"/>
          </a:xfrm>
          <a:prstGeom prst="roundRect">
            <a:avLst>
              <a:gd name="adj" fmla="val 11290"/>
            </a:avLst>
          </a:prstGeom>
          <a:solidFill>
            <a:srgbClr val="0F8B8D"/>
          </a:solidFill>
          <a:ln/>
          <a:effectLst>
            <a:outerShdw blurRad="88900" dist="25400" dir="5400000" algn="bl" rotWithShape="0">
              <a:srgbClr val="1A1A2E">
                <a:alpha val="14000"/>
              </a:srgbClr>
            </a:outerShdw>
          </a:effectLst>
        </p:spPr>
        <p:txBody>
          <a:bodyPr/>
          <a:lstStyle/>
          <a:p>
            <a:endParaRPr lang="en-US"/>
          </a:p>
        </p:txBody>
      </p:sp>
      <p:pic>
        <p:nvPicPr>
          <p:cNvPr id="29" name="Image 5" descr="preencoded.png"/>
          <p:cNvPicPr>
            <a:picLocks noChangeAspect="1"/>
          </p:cNvPicPr>
          <p:nvPr/>
        </p:nvPicPr>
        <p:blipFill>
          <a:blip r:embed="rId8"/>
          <a:stretch>
            <a:fillRect/>
          </a:stretch>
        </p:blipFill>
        <p:spPr>
          <a:xfrm>
            <a:off x="11365992" y="3886383"/>
            <a:ext cx="328818" cy="328818"/>
          </a:xfrm>
          <a:prstGeom prst="rect">
            <a:avLst/>
          </a:prstGeom>
        </p:spPr>
      </p:pic>
      <p:sp>
        <p:nvSpPr>
          <p:cNvPr id="30" name="Text 22"/>
          <p:cNvSpPr/>
          <p:nvPr/>
        </p:nvSpPr>
        <p:spPr>
          <a:xfrm>
            <a:off x="11831970" y="3767328"/>
            <a:ext cx="9747870" cy="566928"/>
          </a:xfrm>
          <a:prstGeom prst="rect">
            <a:avLst/>
          </a:prstGeom>
          <a:noFill/>
          <a:ln/>
        </p:spPr>
        <p:txBody>
          <a:bodyPr wrap="square" lIns="0" tIns="0" rIns="0" bIns="0" rtlCol="0" anchor="ctr"/>
          <a:lstStyle/>
          <a:p>
            <a:pPr marL="0" indent="0" algn="l">
              <a:buNone/>
            </a:pPr>
            <a:r>
              <a:rPr lang="en-US" sz="1900" b="1" dirty="0">
                <a:solidFill>
                  <a:srgbClr val="FFFFFF"/>
                </a:solidFill>
                <a:latin typeface="Calibri" pitchFamily="34" charset="0"/>
                <a:ea typeface="Calibri" pitchFamily="34" charset="-122"/>
                <a:cs typeface="Calibri" pitchFamily="34" charset="-120"/>
              </a:rPr>
              <a:t>PICO FRAMEWORK</a:t>
            </a:r>
            <a:endParaRPr lang="en-US" sz="1900" dirty="0"/>
          </a:p>
        </p:txBody>
      </p:sp>
      <p:sp>
        <p:nvSpPr>
          <p:cNvPr id="31" name="Shape 23"/>
          <p:cNvSpPr/>
          <p:nvPr/>
        </p:nvSpPr>
        <p:spPr>
          <a:xfrm>
            <a:off x="11201400" y="4471416"/>
            <a:ext cx="10515600" cy="3291840"/>
          </a:xfrm>
          <a:prstGeom prst="roundRect">
            <a:avLst>
              <a:gd name="adj" fmla="val 1944"/>
            </a:avLst>
          </a:prstGeom>
          <a:solidFill>
            <a:srgbClr val="F6F7FB"/>
          </a:solidFill>
          <a:ln w="9525">
            <a:solidFill>
              <a:srgbClr val="E3E5EE"/>
            </a:solidFill>
            <a:prstDash val="solid"/>
          </a:ln>
          <a:effectLst>
            <a:outerShdw blurRad="88900" dist="25400" dir="5400000" algn="bl" rotWithShape="0">
              <a:srgbClr val="1A1A2E">
                <a:alpha val="14000"/>
              </a:srgbClr>
            </a:outerShdw>
          </a:effectLst>
        </p:spPr>
        <p:txBody>
          <a:bodyPr/>
          <a:lstStyle/>
          <a:p>
            <a:endParaRPr lang="en-US"/>
          </a:p>
        </p:txBody>
      </p:sp>
      <p:sp>
        <p:nvSpPr>
          <p:cNvPr id="32" name="Shape 24"/>
          <p:cNvSpPr/>
          <p:nvPr/>
        </p:nvSpPr>
        <p:spPr>
          <a:xfrm>
            <a:off x="11430000" y="5047488"/>
            <a:ext cx="621792" cy="621792"/>
          </a:xfrm>
          <a:prstGeom prst="roundRect">
            <a:avLst>
              <a:gd name="adj" fmla="val 8824"/>
            </a:avLst>
          </a:prstGeom>
          <a:solidFill>
            <a:srgbClr val="1E8A72"/>
          </a:solidFill>
          <a:ln/>
        </p:spPr>
        <p:txBody>
          <a:bodyPr/>
          <a:lstStyle/>
          <a:p>
            <a:endParaRPr lang="en-US"/>
          </a:p>
        </p:txBody>
      </p:sp>
      <p:sp>
        <p:nvSpPr>
          <p:cNvPr id="33" name="Text 25"/>
          <p:cNvSpPr/>
          <p:nvPr/>
        </p:nvSpPr>
        <p:spPr>
          <a:xfrm>
            <a:off x="11430000" y="5047488"/>
            <a:ext cx="621792" cy="621792"/>
          </a:xfrm>
          <a:prstGeom prst="rect">
            <a:avLst/>
          </a:prstGeom>
          <a:noFill/>
          <a:ln/>
        </p:spPr>
        <p:txBody>
          <a:bodyPr wrap="square" lIns="0" tIns="0" rIns="0" bIns="0"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P</a:t>
            </a:r>
            <a:endParaRPr lang="en-US" sz="2600" dirty="0"/>
          </a:p>
        </p:txBody>
      </p:sp>
      <p:sp>
        <p:nvSpPr>
          <p:cNvPr id="34" name="Text 26"/>
          <p:cNvSpPr/>
          <p:nvPr/>
        </p:nvSpPr>
        <p:spPr>
          <a:xfrm>
            <a:off x="12216384" y="4672584"/>
            <a:ext cx="4105656" cy="1371600"/>
          </a:xfrm>
          <a:prstGeom prst="rect">
            <a:avLst/>
          </a:prstGeom>
          <a:noFill/>
          <a:ln/>
        </p:spPr>
        <p:txBody>
          <a:bodyPr wrap="square" rtlCol="0" anchor="ctr"/>
          <a:lstStyle/>
          <a:p>
            <a:pPr marL="0" indent="0" algn="l">
              <a:spcAft>
                <a:spcPts val="300"/>
              </a:spcAft>
              <a:buNone/>
            </a:pPr>
            <a:r>
              <a:rPr lang="en-US" sz="2000" b="1" dirty="0">
                <a:solidFill>
                  <a:srgbClr val="1B2A6B"/>
                </a:solidFill>
                <a:latin typeface="Calibri" pitchFamily="34" charset="0"/>
                <a:ea typeface="Calibri" pitchFamily="34" charset="-122"/>
                <a:cs typeface="Calibri" pitchFamily="34" charset="-120"/>
              </a:rPr>
              <a:t>Population</a:t>
            </a:r>
            <a:endParaRPr lang="en-US" sz="2000" dirty="0"/>
          </a:p>
          <a:p>
            <a:pPr marL="0" indent="0" algn="l">
              <a:buNone/>
            </a:pPr>
            <a:r>
              <a:rPr lang="en-US" sz="2000" dirty="0">
                <a:solidFill>
                  <a:srgbClr val="2B2B2B"/>
                </a:solidFill>
                <a:latin typeface="Calibri" pitchFamily="34" charset="0"/>
                <a:ea typeface="Calibri" pitchFamily="34" charset="-122"/>
                <a:cs typeface="Calibri" pitchFamily="34" charset="-120"/>
              </a:rPr>
              <a:t>International university students with insomnia or poor sleep quality.</a:t>
            </a:r>
            <a:endParaRPr lang="en-US" sz="2000" dirty="0"/>
          </a:p>
        </p:txBody>
      </p:sp>
      <p:sp>
        <p:nvSpPr>
          <p:cNvPr id="35" name="Shape 27"/>
          <p:cNvSpPr/>
          <p:nvPr/>
        </p:nvSpPr>
        <p:spPr>
          <a:xfrm>
            <a:off x="16596360" y="5047488"/>
            <a:ext cx="621792" cy="621792"/>
          </a:xfrm>
          <a:prstGeom prst="roundRect">
            <a:avLst>
              <a:gd name="adj" fmla="val 8824"/>
            </a:avLst>
          </a:prstGeom>
          <a:solidFill>
            <a:srgbClr val="4C9A2A"/>
          </a:solidFill>
          <a:ln/>
        </p:spPr>
        <p:txBody>
          <a:bodyPr/>
          <a:lstStyle/>
          <a:p>
            <a:endParaRPr lang="en-US"/>
          </a:p>
        </p:txBody>
      </p:sp>
      <p:sp>
        <p:nvSpPr>
          <p:cNvPr id="36" name="Text 28"/>
          <p:cNvSpPr/>
          <p:nvPr/>
        </p:nvSpPr>
        <p:spPr>
          <a:xfrm>
            <a:off x="16596360" y="5047488"/>
            <a:ext cx="621792" cy="621792"/>
          </a:xfrm>
          <a:prstGeom prst="rect">
            <a:avLst/>
          </a:prstGeom>
          <a:noFill/>
          <a:ln/>
        </p:spPr>
        <p:txBody>
          <a:bodyPr wrap="square" lIns="0" tIns="0" rIns="0" bIns="0"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I</a:t>
            </a:r>
            <a:endParaRPr lang="en-US" sz="2600" dirty="0"/>
          </a:p>
        </p:txBody>
      </p:sp>
      <p:sp>
        <p:nvSpPr>
          <p:cNvPr id="37" name="Text 29"/>
          <p:cNvSpPr/>
          <p:nvPr/>
        </p:nvSpPr>
        <p:spPr>
          <a:xfrm>
            <a:off x="17382744" y="4672584"/>
            <a:ext cx="4105656" cy="1371600"/>
          </a:xfrm>
          <a:prstGeom prst="rect">
            <a:avLst/>
          </a:prstGeom>
          <a:noFill/>
          <a:ln/>
        </p:spPr>
        <p:txBody>
          <a:bodyPr wrap="square" rtlCol="0" anchor="ctr"/>
          <a:lstStyle/>
          <a:p>
            <a:pPr marL="0" indent="0" algn="just">
              <a:spcAft>
                <a:spcPts val="300"/>
              </a:spcAft>
              <a:buNone/>
            </a:pPr>
            <a:r>
              <a:rPr lang="en-US" sz="2000" b="1" dirty="0">
                <a:solidFill>
                  <a:srgbClr val="1B2A6B"/>
                </a:solidFill>
                <a:latin typeface="Calibri" pitchFamily="34" charset="0"/>
                <a:ea typeface="Calibri" pitchFamily="34" charset="-122"/>
                <a:cs typeface="Calibri" pitchFamily="34" charset="-120"/>
              </a:rPr>
              <a:t>Intervention</a:t>
            </a:r>
            <a:endParaRPr lang="en-US" sz="2000" dirty="0"/>
          </a:p>
          <a:p>
            <a:pPr marL="0" indent="0" algn="just">
              <a:buNone/>
            </a:pPr>
            <a:r>
              <a:rPr lang="en-US" sz="2000" dirty="0">
                <a:solidFill>
                  <a:srgbClr val="2B2B2B"/>
                </a:solidFill>
                <a:latin typeface="Calibri" pitchFamily="34" charset="0"/>
                <a:ea typeface="Calibri" pitchFamily="34" charset="-122"/>
                <a:cs typeface="Calibri" pitchFamily="34" charset="-120"/>
              </a:rPr>
              <a:t>Structured sleep hygiene programmes.</a:t>
            </a:r>
            <a:endParaRPr lang="en-US" sz="2000" dirty="0"/>
          </a:p>
        </p:txBody>
      </p:sp>
      <p:sp>
        <p:nvSpPr>
          <p:cNvPr id="38" name="Shape 30"/>
          <p:cNvSpPr/>
          <p:nvPr/>
        </p:nvSpPr>
        <p:spPr>
          <a:xfrm>
            <a:off x="11430000" y="6601968"/>
            <a:ext cx="621792" cy="621792"/>
          </a:xfrm>
          <a:prstGeom prst="roundRect">
            <a:avLst>
              <a:gd name="adj" fmla="val 8824"/>
            </a:avLst>
          </a:prstGeom>
          <a:solidFill>
            <a:srgbClr val="E07B1B"/>
          </a:solidFill>
          <a:ln/>
        </p:spPr>
        <p:txBody>
          <a:bodyPr/>
          <a:lstStyle/>
          <a:p>
            <a:endParaRPr lang="en-US"/>
          </a:p>
        </p:txBody>
      </p:sp>
      <p:sp>
        <p:nvSpPr>
          <p:cNvPr id="39" name="Text 31"/>
          <p:cNvSpPr/>
          <p:nvPr/>
        </p:nvSpPr>
        <p:spPr>
          <a:xfrm>
            <a:off x="11430000" y="6601968"/>
            <a:ext cx="621792" cy="621792"/>
          </a:xfrm>
          <a:prstGeom prst="rect">
            <a:avLst/>
          </a:prstGeom>
          <a:noFill/>
          <a:ln/>
        </p:spPr>
        <p:txBody>
          <a:bodyPr wrap="square" lIns="0" tIns="0" rIns="0" bIns="0"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C</a:t>
            </a:r>
            <a:endParaRPr lang="en-US" sz="2600" dirty="0"/>
          </a:p>
        </p:txBody>
      </p:sp>
      <p:sp>
        <p:nvSpPr>
          <p:cNvPr id="40" name="Text 32"/>
          <p:cNvSpPr/>
          <p:nvPr/>
        </p:nvSpPr>
        <p:spPr>
          <a:xfrm>
            <a:off x="12216384" y="6227064"/>
            <a:ext cx="4105656" cy="1371600"/>
          </a:xfrm>
          <a:prstGeom prst="rect">
            <a:avLst/>
          </a:prstGeom>
          <a:noFill/>
          <a:ln/>
        </p:spPr>
        <p:txBody>
          <a:bodyPr wrap="square" rtlCol="0" anchor="ctr"/>
          <a:lstStyle/>
          <a:p>
            <a:pPr marL="0" indent="0" algn="l">
              <a:spcAft>
                <a:spcPts val="300"/>
              </a:spcAft>
              <a:buNone/>
            </a:pPr>
            <a:r>
              <a:rPr lang="en-US" sz="2000" b="1" dirty="0">
                <a:solidFill>
                  <a:srgbClr val="1B2A6B"/>
                </a:solidFill>
                <a:latin typeface="Calibri" pitchFamily="34" charset="0"/>
                <a:ea typeface="Calibri" pitchFamily="34" charset="-122"/>
                <a:cs typeface="Calibri" pitchFamily="34" charset="-120"/>
              </a:rPr>
              <a:t>Comparison</a:t>
            </a:r>
            <a:endParaRPr lang="en-US" sz="2000" dirty="0"/>
          </a:p>
          <a:p>
            <a:pPr marL="0" indent="0" algn="l">
              <a:buNone/>
            </a:pPr>
            <a:r>
              <a:rPr lang="en-US" sz="2000" dirty="0">
                <a:solidFill>
                  <a:srgbClr val="2B2B2B"/>
                </a:solidFill>
                <a:latin typeface="Calibri" pitchFamily="34" charset="0"/>
                <a:ea typeface="Calibri" pitchFamily="34" charset="-122"/>
                <a:cs typeface="Calibri" pitchFamily="34" charset="-120"/>
              </a:rPr>
              <a:t>Standard orientation information or usual university support.</a:t>
            </a:r>
            <a:endParaRPr lang="en-US" sz="2000" dirty="0"/>
          </a:p>
        </p:txBody>
      </p:sp>
      <p:sp>
        <p:nvSpPr>
          <p:cNvPr id="41" name="Shape 33"/>
          <p:cNvSpPr/>
          <p:nvPr/>
        </p:nvSpPr>
        <p:spPr>
          <a:xfrm>
            <a:off x="16596360" y="6601968"/>
            <a:ext cx="621792" cy="621792"/>
          </a:xfrm>
          <a:prstGeom prst="roundRect">
            <a:avLst>
              <a:gd name="adj" fmla="val 8824"/>
            </a:avLst>
          </a:prstGeom>
          <a:solidFill>
            <a:srgbClr val="C0392B"/>
          </a:solidFill>
          <a:ln/>
        </p:spPr>
        <p:txBody>
          <a:bodyPr/>
          <a:lstStyle/>
          <a:p>
            <a:endParaRPr lang="en-US"/>
          </a:p>
        </p:txBody>
      </p:sp>
      <p:sp>
        <p:nvSpPr>
          <p:cNvPr id="42" name="Text 34"/>
          <p:cNvSpPr/>
          <p:nvPr/>
        </p:nvSpPr>
        <p:spPr>
          <a:xfrm>
            <a:off x="16596360" y="6601968"/>
            <a:ext cx="621792" cy="621792"/>
          </a:xfrm>
          <a:prstGeom prst="rect">
            <a:avLst/>
          </a:prstGeom>
          <a:noFill/>
          <a:ln/>
        </p:spPr>
        <p:txBody>
          <a:bodyPr wrap="square" lIns="0" tIns="0" rIns="0" bIns="0"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O</a:t>
            </a:r>
            <a:endParaRPr lang="en-US" sz="2600" dirty="0"/>
          </a:p>
        </p:txBody>
      </p:sp>
      <p:sp>
        <p:nvSpPr>
          <p:cNvPr id="43" name="Text 35"/>
          <p:cNvSpPr/>
          <p:nvPr/>
        </p:nvSpPr>
        <p:spPr>
          <a:xfrm>
            <a:off x="17382744" y="6227064"/>
            <a:ext cx="4105656" cy="1371600"/>
          </a:xfrm>
          <a:prstGeom prst="rect">
            <a:avLst/>
          </a:prstGeom>
          <a:noFill/>
          <a:ln/>
        </p:spPr>
        <p:txBody>
          <a:bodyPr wrap="square" rtlCol="0" anchor="ctr"/>
          <a:lstStyle/>
          <a:p>
            <a:pPr marL="0" indent="0" algn="l">
              <a:spcAft>
                <a:spcPts val="300"/>
              </a:spcAft>
              <a:buNone/>
            </a:pPr>
            <a:r>
              <a:rPr lang="en-US" sz="2000" b="1" dirty="0">
                <a:solidFill>
                  <a:srgbClr val="1B2A6B"/>
                </a:solidFill>
                <a:latin typeface="Calibri" pitchFamily="34" charset="0"/>
                <a:ea typeface="Calibri" pitchFamily="34" charset="-122"/>
                <a:cs typeface="Calibri" pitchFamily="34" charset="-120"/>
              </a:rPr>
              <a:t>Outcome</a:t>
            </a:r>
            <a:endParaRPr lang="en-US" sz="2000" dirty="0"/>
          </a:p>
          <a:p>
            <a:pPr marL="0" indent="0" algn="l">
              <a:buNone/>
            </a:pPr>
            <a:r>
              <a:rPr lang="en-US" sz="2000" dirty="0">
                <a:solidFill>
                  <a:srgbClr val="2B2B2B"/>
                </a:solidFill>
                <a:latin typeface="Calibri" pitchFamily="34" charset="0"/>
                <a:ea typeface="Calibri" pitchFamily="34" charset="-122"/>
                <a:cs typeface="Calibri" pitchFamily="34" charset="-120"/>
              </a:rPr>
              <a:t>Reduced insomnia severity measured using validated tools such as the ISI and the Pittsburgh Sleep Quality Index (PSQI).</a:t>
            </a:r>
            <a:endParaRPr lang="en-US" sz="2000" dirty="0"/>
          </a:p>
        </p:txBody>
      </p:sp>
      <p:sp>
        <p:nvSpPr>
          <p:cNvPr id="44" name="Shape 36"/>
          <p:cNvSpPr/>
          <p:nvPr/>
        </p:nvSpPr>
        <p:spPr>
          <a:xfrm>
            <a:off x="11201400" y="8083296"/>
            <a:ext cx="10515600" cy="566928"/>
          </a:xfrm>
          <a:prstGeom prst="roundRect">
            <a:avLst>
              <a:gd name="adj" fmla="val 11290"/>
            </a:avLst>
          </a:prstGeom>
          <a:solidFill>
            <a:srgbClr val="6A3FA0"/>
          </a:solidFill>
          <a:ln/>
          <a:effectLst>
            <a:outerShdw blurRad="88900" dist="25400" dir="5400000" algn="bl" rotWithShape="0">
              <a:srgbClr val="1A1A2E">
                <a:alpha val="14000"/>
              </a:srgbClr>
            </a:outerShdw>
          </a:effectLst>
        </p:spPr>
        <p:txBody>
          <a:bodyPr/>
          <a:lstStyle/>
          <a:p>
            <a:endParaRPr lang="en-US"/>
          </a:p>
        </p:txBody>
      </p:sp>
      <p:pic>
        <p:nvPicPr>
          <p:cNvPr id="45" name="Image 6" descr="preencoded.png"/>
          <p:cNvPicPr>
            <a:picLocks noChangeAspect="1"/>
          </p:cNvPicPr>
          <p:nvPr/>
        </p:nvPicPr>
        <p:blipFill>
          <a:blip r:embed="rId9"/>
          <a:stretch>
            <a:fillRect/>
          </a:stretch>
        </p:blipFill>
        <p:spPr>
          <a:xfrm>
            <a:off x="11365992" y="8202351"/>
            <a:ext cx="328818" cy="328818"/>
          </a:xfrm>
          <a:prstGeom prst="rect">
            <a:avLst/>
          </a:prstGeom>
        </p:spPr>
      </p:pic>
      <p:sp>
        <p:nvSpPr>
          <p:cNvPr id="46" name="Text 37"/>
          <p:cNvSpPr/>
          <p:nvPr/>
        </p:nvSpPr>
        <p:spPr>
          <a:xfrm>
            <a:off x="11831970" y="8083296"/>
            <a:ext cx="9747870" cy="566928"/>
          </a:xfrm>
          <a:prstGeom prst="rect">
            <a:avLst/>
          </a:prstGeom>
          <a:noFill/>
          <a:ln/>
        </p:spPr>
        <p:txBody>
          <a:bodyPr wrap="square" lIns="0" tIns="0" rIns="0" bIns="0" rtlCol="0" anchor="ctr"/>
          <a:lstStyle/>
          <a:p>
            <a:pPr marL="0" indent="0" algn="l">
              <a:buNone/>
            </a:pPr>
            <a:r>
              <a:rPr lang="en-US" sz="1900" b="1" dirty="0">
                <a:solidFill>
                  <a:srgbClr val="FFFFFF"/>
                </a:solidFill>
                <a:latin typeface="Calibri" pitchFamily="34" charset="0"/>
                <a:ea typeface="Calibri" pitchFamily="34" charset="-122"/>
                <a:cs typeface="Calibri" pitchFamily="34" charset="-120"/>
              </a:rPr>
              <a:t>SEARCH STRATEGY</a:t>
            </a:r>
            <a:endParaRPr lang="en-US" sz="1900" dirty="0"/>
          </a:p>
        </p:txBody>
      </p:sp>
      <p:sp>
        <p:nvSpPr>
          <p:cNvPr id="47" name="Shape 38"/>
          <p:cNvSpPr/>
          <p:nvPr/>
        </p:nvSpPr>
        <p:spPr>
          <a:xfrm>
            <a:off x="11201400" y="8787384"/>
            <a:ext cx="10515600" cy="2468880"/>
          </a:xfrm>
          <a:prstGeom prst="roundRect">
            <a:avLst>
              <a:gd name="adj" fmla="val 2593"/>
            </a:avLst>
          </a:prstGeom>
          <a:solidFill>
            <a:srgbClr val="F6F7FB"/>
          </a:solidFill>
          <a:ln w="9525">
            <a:solidFill>
              <a:srgbClr val="E3E5EE"/>
            </a:solidFill>
            <a:prstDash val="solid"/>
          </a:ln>
          <a:effectLst>
            <a:outerShdw blurRad="88900" dist="25400" dir="5400000" algn="bl" rotWithShape="0">
              <a:srgbClr val="1A1A2E">
                <a:alpha val="14000"/>
              </a:srgbClr>
            </a:outerShdw>
          </a:effectLst>
        </p:spPr>
        <p:txBody>
          <a:bodyPr/>
          <a:lstStyle/>
          <a:p>
            <a:endParaRPr lang="en-US"/>
          </a:p>
        </p:txBody>
      </p:sp>
      <p:sp>
        <p:nvSpPr>
          <p:cNvPr id="48" name="Text 39"/>
          <p:cNvSpPr/>
          <p:nvPr/>
        </p:nvSpPr>
        <p:spPr>
          <a:xfrm>
            <a:off x="11430000" y="8988552"/>
            <a:ext cx="10058400" cy="365760"/>
          </a:xfrm>
          <a:prstGeom prst="rect">
            <a:avLst/>
          </a:prstGeom>
          <a:noFill/>
          <a:ln/>
        </p:spPr>
        <p:txBody>
          <a:bodyPr wrap="square" rtlCol="0" anchor="ctr"/>
          <a:lstStyle/>
          <a:p>
            <a:pPr marL="0" indent="0">
              <a:buNone/>
            </a:pPr>
            <a:r>
              <a:rPr lang="en-US" sz="2000" b="1" dirty="0">
                <a:solidFill>
                  <a:srgbClr val="2B2B2B"/>
                </a:solidFill>
                <a:latin typeface="Calibri" pitchFamily="34" charset="0"/>
                <a:ea typeface="Calibri" pitchFamily="34" charset="-122"/>
                <a:cs typeface="Calibri" pitchFamily="34" charset="-120"/>
              </a:rPr>
              <a:t>Electronic searches will be conducted in:</a:t>
            </a:r>
            <a:endParaRPr lang="en-US" sz="2000" dirty="0"/>
          </a:p>
        </p:txBody>
      </p:sp>
      <p:sp>
        <p:nvSpPr>
          <p:cNvPr id="49" name="Text 40"/>
          <p:cNvSpPr/>
          <p:nvPr/>
        </p:nvSpPr>
        <p:spPr>
          <a:xfrm>
            <a:off x="11430000" y="9445752"/>
            <a:ext cx="10058400" cy="1645920"/>
          </a:xfrm>
          <a:prstGeom prst="rect">
            <a:avLst/>
          </a:prstGeom>
          <a:noFill/>
          <a:ln/>
        </p:spPr>
        <p:txBody>
          <a:bodyPr wrap="square" rtlCol="0" anchor="t"/>
          <a:lstStyle/>
          <a:p>
            <a:pPr marL="203200" indent="-203200" algn="l">
              <a:spcAft>
                <a:spcPts val="700"/>
              </a:spcAft>
              <a:buSzPct val="100000"/>
              <a:buChar char="•"/>
            </a:pPr>
            <a:r>
              <a:rPr lang="en-US" sz="1650" dirty="0">
                <a:solidFill>
                  <a:srgbClr val="2B2B2B"/>
                </a:solidFill>
                <a:latin typeface="Calibri" pitchFamily="34" charset="0"/>
                <a:ea typeface="Calibri" pitchFamily="34" charset="-122"/>
                <a:cs typeface="Calibri" pitchFamily="34" charset="-120"/>
              </a:rPr>
              <a:t>PubMed</a:t>
            </a:r>
            <a:endParaRPr lang="en-US" sz="1650" dirty="0"/>
          </a:p>
          <a:p>
            <a:pPr marL="203200" indent="-203200" algn="l">
              <a:spcAft>
                <a:spcPts val="700"/>
              </a:spcAft>
              <a:buSzPct val="100000"/>
              <a:buChar char="•"/>
            </a:pPr>
            <a:r>
              <a:rPr lang="en-US" sz="1650" dirty="0">
                <a:solidFill>
                  <a:srgbClr val="2B2B2B"/>
                </a:solidFill>
                <a:latin typeface="Calibri" pitchFamily="34" charset="0"/>
                <a:ea typeface="Calibri" pitchFamily="34" charset="-122"/>
                <a:cs typeface="Calibri" pitchFamily="34" charset="-120"/>
              </a:rPr>
              <a:t>Scopus</a:t>
            </a:r>
            <a:endParaRPr lang="en-US" sz="1650" dirty="0"/>
          </a:p>
          <a:p>
            <a:pPr marL="203200" indent="-203200" algn="l">
              <a:spcAft>
                <a:spcPts val="700"/>
              </a:spcAft>
              <a:buSzPct val="100000"/>
              <a:buChar char="•"/>
            </a:pPr>
            <a:r>
              <a:rPr lang="en-US" sz="1650" dirty="0">
                <a:solidFill>
                  <a:srgbClr val="2B2B2B"/>
                </a:solidFill>
                <a:latin typeface="Calibri" pitchFamily="34" charset="0"/>
                <a:ea typeface="Calibri" pitchFamily="34" charset="-122"/>
                <a:cs typeface="Calibri" pitchFamily="34" charset="-120"/>
              </a:rPr>
              <a:t>Web of Science</a:t>
            </a:r>
            <a:endParaRPr lang="en-US" sz="1650" dirty="0"/>
          </a:p>
          <a:p>
            <a:pPr marL="203200" indent="-203200" algn="l">
              <a:spcAft>
                <a:spcPts val="700"/>
              </a:spcAft>
              <a:buSzPct val="100000"/>
              <a:buChar char="•"/>
            </a:pPr>
            <a:r>
              <a:rPr lang="en-US" sz="1650" dirty="0">
                <a:solidFill>
                  <a:srgbClr val="2B2B2B"/>
                </a:solidFill>
                <a:latin typeface="Calibri" pitchFamily="34" charset="0"/>
                <a:ea typeface="Calibri" pitchFamily="34" charset="-122"/>
                <a:cs typeface="Calibri" pitchFamily="34" charset="-120"/>
              </a:rPr>
              <a:t>PsycINFO</a:t>
            </a:r>
            <a:endParaRPr lang="en-US" sz="1650" dirty="0"/>
          </a:p>
          <a:p>
            <a:pPr marL="203200" indent="-203200" algn="l">
              <a:spcAft>
                <a:spcPts val="700"/>
              </a:spcAft>
              <a:buSzPct val="100000"/>
              <a:buChar char="•"/>
            </a:pPr>
            <a:r>
              <a:rPr lang="en-US" sz="1650" dirty="0">
                <a:solidFill>
                  <a:srgbClr val="2B2B2B"/>
                </a:solidFill>
                <a:latin typeface="Calibri" pitchFamily="34" charset="0"/>
                <a:ea typeface="Calibri" pitchFamily="34" charset="-122"/>
                <a:cs typeface="Calibri" pitchFamily="34" charset="-120"/>
              </a:rPr>
              <a:t>CINAHL</a:t>
            </a:r>
            <a:endParaRPr lang="en-US" sz="1650" dirty="0"/>
          </a:p>
        </p:txBody>
      </p:sp>
      <p:sp>
        <p:nvSpPr>
          <p:cNvPr id="50" name="Shape 41"/>
          <p:cNvSpPr/>
          <p:nvPr/>
        </p:nvSpPr>
        <p:spPr>
          <a:xfrm>
            <a:off x="11201400" y="11576304"/>
            <a:ext cx="10515600" cy="566928"/>
          </a:xfrm>
          <a:prstGeom prst="roundRect">
            <a:avLst>
              <a:gd name="adj" fmla="val 11290"/>
            </a:avLst>
          </a:prstGeom>
          <a:solidFill>
            <a:srgbClr val="6A3FA0"/>
          </a:solidFill>
          <a:ln/>
          <a:effectLst>
            <a:outerShdw blurRad="88900" dist="25400" dir="5400000" algn="bl" rotWithShape="0">
              <a:srgbClr val="1A1A2E">
                <a:alpha val="14000"/>
              </a:srgbClr>
            </a:outerShdw>
          </a:effectLst>
        </p:spPr>
        <p:txBody>
          <a:bodyPr/>
          <a:lstStyle/>
          <a:p>
            <a:endParaRPr lang="en-US"/>
          </a:p>
        </p:txBody>
      </p:sp>
      <p:pic>
        <p:nvPicPr>
          <p:cNvPr id="51" name="Image 7" descr="preencoded.png"/>
          <p:cNvPicPr>
            <a:picLocks noChangeAspect="1"/>
          </p:cNvPicPr>
          <p:nvPr/>
        </p:nvPicPr>
        <p:blipFill>
          <a:blip r:embed="rId10"/>
          <a:stretch>
            <a:fillRect/>
          </a:stretch>
        </p:blipFill>
        <p:spPr>
          <a:xfrm>
            <a:off x="11365992" y="11695359"/>
            <a:ext cx="328818" cy="328818"/>
          </a:xfrm>
          <a:prstGeom prst="rect">
            <a:avLst/>
          </a:prstGeom>
        </p:spPr>
      </p:pic>
      <p:sp>
        <p:nvSpPr>
          <p:cNvPr id="52" name="Text 42"/>
          <p:cNvSpPr/>
          <p:nvPr/>
        </p:nvSpPr>
        <p:spPr>
          <a:xfrm>
            <a:off x="11831970" y="11576304"/>
            <a:ext cx="9747870" cy="566928"/>
          </a:xfrm>
          <a:prstGeom prst="rect">
            <a:avLst/>
          </a:prstGeom>
          <a:noFill/>
          <a:ln/>
        </p:spPr>
        <p:txBody>
          <a:bodyPr wrap="square" lIns="0" tIns="0" rIns="0" bIns="0" rtlCol="0" anchor="ctr"/>
          <a:lstStyle/>
          <a:p>
            <a:pPr marL="0" indent="0" algn="l">
              <a:buNone/>
            </a:pPr>
            <a:r>
              <a:rPr lang="en-US" sz="1900" b="1" dirty="0">
                <a:solidFill>
                  <a:srgbClr val="FFFFFF"/>
                </a:solidFill>
                <a:latin typeface="Calibri" pitchFamily="34" charset="0"/>
                <a:ea typeface="Calibri" pitchFamily="34" charset="-122"/>
                <a:cs typeface="Calibri" pitchFamily="34" charset="-120"/>
              </a:rPr>
              <a:t>STUDY SELECTION</a:t>
            </a:r>
            <a:endParaRPr lang="en-US" sz="1900" dirty="0"/>
          </a:p>
        </p:txBody>
      </p:sp>
      <p:sp>
        <p:nvSpPr>
          <p:cNvPr id="53" name="Shape 43"/>
          <p:cNvSpPr/>
          <p:nvPr/>
        </p:nvSpPr>
        <p:spPr>
          <a:xfrm>
            <a:off x="11201400" y="12280392"/>
            <a:ext cx="10515600" cy="1645920"/>
          </a:xfrm>
          <a:prstGeom prst="roundRect">
            <a:avLst>
              <a:gd name="adj" fmla="val 3889"/>
            </a:avLst>
          </a:prstGeom>
          <a:solidFill>
            <a:srgbClr val="F6F7FB"/>
          </a:solidFill>
          <a:ln w="9525">
            <a:solidFill>
              <a:srgbClr val="E3E5EE"/>
            </a:solidFill>
            <a:prstDash val="solid"/>
          </a:ln>
          <a:effectLst>
            <a:outerShdw blurRad="88900" dist="25400" dir="5400000" algn="bl" rotWithShape="0">
              <a:srgbClr val="1A1A2E">
                <a:alpha val="14000"/>
              </a:srgbClr>
            </a:outerShdw>
          </a:effectLst>
        </p:spPr>
        <p:txBody>
          <a:bodyPr/>
          <a:lstStyle/>
          <a:p>
            <a:endParaRPr lang="en-US"/>
          </a:p>
        </p:txBody>
      </p:sp>
      <p:sp>
        <p:nvSpPr>
          <p:cNvPr id="54" name="Text 44"/>
          <p:cNvSpPr/>
          <p:nvPr/>
        </p:nvSpPr>
        <p:spPr>
          <a:xfrm>
            <a:off x="11430000" y="12481560"/>
            <a:ext cx="10058400" cy="1280160"/>
          </a:xfrm>
          <a:prstGeom prst="rect">
            <a:avLst/>
          </a:prstGeom>
          <a:noFill/>
          <a:ln/>
        </p:spPr>
        <p:txBody>
          <a:bodyPr wrap="square" rtlCol="0" anchor="ctr"/>
          <a:lstStyle/>
          <a:p>
            <a:pPr marL="0" indent="0" algn="just">
              <a:buNone/>
            </a:pPr>
            <a:r>
              <a:rPr lang="en-US" sz="2700" dirty="0">
                <a:solidFill>
                  <a:srgbClr val="2B2B2B"/>
                </a:solidFill>
                <a:latin typeface="Calibri" pitchFamily="34" charset="0"/>
                <a:ea typeface="Calibri" pitchFamily="34" charset="-122"/>
                <a:cs typeface="Calibri" pitchFamily="34" charset="-120"/>
              </a:rPr>
              <a:t>Two independent reviewers will screen titles, abstracts and full-text articles based on inclusion and exclusion criteria.</a:t>
            </a:r>
            <a:endParaRPr lang="en-US" sz="2700" dirty="0"/>
          </a:p>
        </p:txBody>
      </p:sp>
      <p:sp>
        <p:nvSpPr>
          <p:cNvPr id="55" name="Shape 45"/>
          <p:cNvSpPr/>
          <p:nvPr/>
        </p:nvSpPr>
        <p:spPr>
          <a:xfrm>
            <a:off x="11201400" y="14246352"/>
            <a:ext cx="10515600" cy="566928"/>
          </a:xfrm>
          <a:prstGeom prst="roundRect">
            <a:avLst>
              <a:gd name="adj" fmla="val 11290"/>
            </a:avLst>
          </a:prstGeom>
          <a:solidFill>
            <a:srgbClr val="6A3FA0"/>
          </a:solidFill>
          <a:ln/>
          <a:effectLst>
            <a:outerShdw blurRad="88900" dist="25400" dir="5400000" algn="bl" rotWithShape="0">
              <a:srgbClr val="1A1A2E">
                <a:alpha val="14000"/>
              </a:srgbClr>
            </a:outerShdw>
          </a:effectLst>
        </p:spPr>
        <p:txBody>
          <a:bodyPr/>
          <a:lstStyle/>
          <a:p>
            <a:endParaRPr lang="en-US"/>
          </a:p>
        </p:txBody>
      </p:sp>
      <p:pic>
        <p:nvPicPr>
          <p:cNvPr id="56" name="Image 8" descr="preencoded.png"/>
          <p:cNvPicPr>
            <a:picLocks noChangeAspect="1"/>
          </p:cNvPicPr>
          <p:nvPr/>
        </p:nvPicPr>
        <p:blipFill>
          <a:blip r:embed="rId8"/>
          <a:stretch>
            <a:fillRect/>
          </a:stretch>
        </p:blipFill>
        <p:spPr>
          <a:xfrm>
            <a:off x="11365992" y="14365407"/>
            <a:ext cx="328818" cy="328818"/>
          </a:xfrm>
          <a:prstGeom prst="rect">
            <a:avLst/>
          </a:prstGeom>
        </p:spPr>
      </p:pic>
      <p:sp>
        <p:nvSpPr>
          <p:cNvPr id="57" name="Text 46"/>
          <p:cNvSpPr/>
          <p:nvPr/>
        </p:nvSpPr>
        <p:spPr>
          <a:xfrm>
            <a:off x="11831970" y="14246352"/>
            <a:ext cx="9747870" cy="566928"/>
          </a:xfrm>
          <a:prstGeom prst="rect">
            <a:avLst/>
          </a:prstGeom>
          <a:noFill/>
          <a:ln/>
        </p:spPr>
        <p:txBody>
          <a:bodyPr wrap="square" lIns="0" tIns="0" rIns="0" bIns="0" rtlCol="0" anchor="ctr"/>
          <a:lstStyle/>
          <a:p>
            <a:pPr marL="0" indent="0" algn="l">
              <a:buNone/>
            </a:pPr>
            <a:r>
              <a:rPr lang="en-US" sz="1900" b="1" dirty="0">
                <a:solidFill>
                  <a:srgbClr val="FFFFFF"/>
                </a:solidFill>
                <a:latin typeface="Calibri" pitchFamily="34" charset="0"/>
                <a:ea typeface="Calibri" pitchFamily="34" charset="-122"/>
                <a:cs typeface="Calibri" pitchFamily="34" charset="-120"/>
              </a:rPr>
              <a:t>QUALITY ASSESSMENT</a:t>
            </a:r>
            <a:endParaRPr lang="en-US" sz="1900" dirty="0"/>
          </a:p>
        </p:txBody>
      </p:sp>
      <p:sp>
        <p:nvSpPr>
          <p:cNvPr id="58" name="Shape 47"/>
          <p:cNvSpPr/>
          <p:nvPr/>
        </p:nvSpPr>
        <p:spPr>
          <a:xfrm>
            <a:off x="11201400" y="14950440"/>
            <a:ext cx="10515600" cy="2651760"/>
          </a:xfrm>
          <a:prstGeom prst="roundRect">
            <a:avLst>
              <a:gd name="adj" fmla="val 2414"/>
            </a:avLst>
          </a:prstGeom>
          <a:solidFill>
            <a:srgbClr val="F6F7FB"/>
          </a:solidFill>
          <a:ln w="9525">
            <a:solidFill>
              <a:srgbClr val="E3E5EE"/>
            </a:solidFill>
            <a:prstDash val="solid"/>
          </a:ln>
          <a:effectLst>
            <a:outerShdw blurRad="88900" dist="25400" dir="5400000" algn="bl" rotWithShape="0">
              <a:srgbClr val="1A1A2E">
                <a:alpha val="14000"/>
              </a:srgbClr>
            </a:outerShdw>
          </a:effectLst>
        </p:spPr>
        <p:txBody>
          <a:bodyPr/>
          <a:lstStyle/>
          <a:p>
            <a:endParaRPr lang="en-US"/>
          </a:p>
        </p:txBody>
      </p:sp>
      <p:sp>
        <p:nvSpPr>
          <p:cNvPr id="59" name="Text 48"/>
          <p:cNvSpPr/>
          <p:nvPr/>
        </p:nvSpPr>
        <p:spPr>
          <a:xfrm>
            <a:off x="11430000" y="15151608"/>
            <a:ext cx="10058400" cy="365760"/>
          </a:xfrm>
          <a:prstGeom prst="rect">
            <a:avLst/>
          </a:prstGeom>
          <a:noFill/>
          <a:ln/>
        </p:spPr>
        <p:txBody>
          <a:bodyPr wrap="square" rtlCol="0" anchor="ctr"/>
          <a:lstStyle/>
          <a:p>
            <a:pPr marL="0" indent="0">
              <a:buNone/>
            </a:pPr>
            <a:r>
              <a:rPr lang="en-US" sz="2000" i="1" dirty="0">
                <a:solidFill>
                  <a:srgbClr val="2B2B2B"/>
                </a:solidFill>
                <a:latin typeface="Calibri" pitchFamily="34" charset="0"/>
                <a:ea typeface="Calibri" pitchFamily="34" charset="-122"/>
                <a:cs typeface="Calibri" pitchFamily="34" charset="-120"/>
              </a:rPr>
              <a:t>The quality of included studies will be assessed using:</a:t>
            </a:r>
            <a:endParaRPr lang="en-US" sz="2000" dirty="0"/>
          </a:p>
        </p:txBody>
      </p:sp>
      <p:sp>
        <p:nvSpPr>
          <p:cNvPr id="60" name="Shape 49"/>
          <p:cNvSpPr/>
          <p:nvPr/>
        </p:nvSpPr>
        <p:spPr>
          <a:xfrm>
            <a:off x="11430000" y="15654528"/>
            <a:ext cx="4914900" cy="1005840"/>
          </a:xfrm>
          <a:prstGeom prst="roundRect">
            <a:avLst>
              <a:gd name="adj" fmla="val 5455"/>
            </a:avLst>
          </a:prstGeom>
          <a:solidFill>
            <a:srgbClr val="FFFFFF"/>
          </a:solidFill>
          <a:ln w="12700">
            <a:solidFill>
              <a:srgbClr val="6A3FA0"/>
            </a:solidFill>
            <a:prstDash val="solid"/>
          </a:ln>
        </p:spPr>
        <p:txBody>
          <a:bodyPr/>
          <a:lstStyle/>
          <a:p>
            <a:endParaRPr lang="en-US"/>
          </a:p>
        </p:txBody>
      </p:sp>
      <p:pic>
        <p:nvPicPr>
          <p:cNvPr id="61" name="Image 9" descr="preencoded.png"/>
          <p:cNvPicPr>
            <a:picLocks noChangeAspect="1"/>
          </p:cNvPicPr>
          <p:nvPr/>
        </p:nvPicPr>
        <p:blipFill>
          <a:blip r:embed="rId11"/>
          <a:stretch>
            <a:fillRect/>
          </a:stretch>
        </p:blipFill>
        <p:spPr>
          <a:xfrm>
            <a:off x="11558016" y="15828264"/>
            <a:ext cx="365760" cy="365760"/>
          </a:xfrm>
          <a:prstGeom prst="rect">
            <a:avLst/>
          </a:prstGeom>
        </p:spPr>
      </p:pic>
      <p:sp>
        <p:nvSpPr>
          <p:cNvPr id="62" name="Text 50"/>
          <p:cNvSpPr/>
          <p:nvPr/>
        </p:nvSpPr>
        <p:spPr>
          <a:xfrm>
            <a:off x="12033504" y="15691104"/>
            <a:ext cx="4183380" cy="932688"/>
          </a:xfrm>
          <a:prstGeom prst="rect">
            <a:avLst/>
          </a:prstGeom>
          <a:noFill/>
          <a:ln/>
        </p:spPr>
        <p:txBody>
          <a:bodyPr wrap="square" rtlCol="0" anchor="ctr"/>
          <a:lstStyle/>
          <a:p>
            <a:pPr marL="0" indent="0">
              <a:buNone/>
            </a:pPr>
            <a:r>
              <a:rPr lang="en-US" sz="2000" b="1" dirty="0">
                <a:solidFill>
                  <a:srgbClr val="1B2A6B"/>
                </a:solidFill>
                <a:latin typeface="Calibri" pitchFamily="34" charset="0"/>
                <a:ea typeface="Calibri" pitchFamily="34" charset="-122"/>
                <a:cs typeface="Calibri" pitchFamily="34" charset="-120"/>
              </a:rPr>
              <a:t>Cochrane Risk of Bias Tool (</a:t>
            </a:r>
            <a:r>
              <a:rPr lang="en-US" sz="2000" b="1" dirty="0" err="1">
                <a:solidFill>
                  <a:srgbClr val="1B2A6B"/>
                </a:solidFill>
                <a:latin typeface="Calibri" pitchFamily="34" charset="0"/>
                <a:ea typeface="Calibri" pitchFamily="34" charset="-122"/>
                <a:cs typeface="Calibri" pitchFamily="34" charset="-120"/>
              </a:rPr>
              <a:t>RoB</a:t>
            </a:r>
            <a:r>
              <a:rPr lang="en-US" sz="2000" b="1" dirty="0">
                <a:solidFill>
                  <a:srgbClr val="1B2A6B"/>
                </a:solidFill>
                <a:latin typeface="Calibri" pitchFamily="34" charset="0"/>
                <a:ea typeface="Calibri" pitchFamily="34" charset="-122"/>
                <a:cs typeface="Calibri" pitchFamily="34" charset="-120"/>
              </a:rPr>
              <a:t> 2)</a:t>
            </a:r>
            <a:endParaRPr lang="en-US" sz="2000" dirty="0"/>
          </a:p>
        </p:txBody>
      </p:sp>
      <p:sp>
        <p:nvSpPr>
          <p:cNvPr id="63" name="Shape 51"/>
          <p:cNvSpPr/>
          <p:nvPr/>
        </p:nvSpPr>
        <p:spPr>
          <a:xfrm>
            <a:off x="16573500" y="15654528"/>
            <a:ext cx="4914900" cy="1005840"/>
          </a:xfrm>
          <a:prstGeom prst="roundRect">
            <a:avLst>
              <a:gd name="adj" fmla="val 5455"/>
            </a:avLst>
          </a:prstGeom>
          <a:solidFill>
            <a:srgbClr val="FFFFFF"/>
          </a:solidFill>
          <a:ln w="12700">
            <a:solidFill>
              <a:srgbClr val="0F8B8D"/>
            </a:solidFill>
            <a:prstDash val="solid"/>
          </a:ln>
        </p:spPr>
        <p:txBody>
          <a:bodyPr/>
          <a:lstStyle/>
          <a:p>
            <a:endParaRPr lang="en-US"/>
          </a:p>
        </p:txBody>
      </p:sp>
      <p:pic>
        <p:nvPicPr>
          <p:cNvPr id="64" name="Image 10" descr="preencoded.png"/>
          <p:cNvPicPr>
            <a:picLocks noChangeAspect="1"/>
          </p:cNvPicPr>
          <p:nvPr/>
        </p:nvPicPr>
        <p:blipFill>
          <a:blip r:embed="rId12"/>
          <a:stretch>
            <a:fillRect/>
          </a:stretch>
        </p:blipFill>
        <p:spPr>
          <a:xfrm>
            <a:off x="16701516" y="15828264"/>
            <a:ext cx="365760" cy="365760"/>
          </a:xfrm>
          <a:prstGeom prst="rect">
            <a:avLst/>
          </a:prstGeom>
        </p:spPr>
      </p:pic>
      <p:sp>
        <p:nvSpPr>
          <p:cNvPr id="65" name="Text 52"/>
          <p:cNvSpPr/>
          <p:nvPr/>
        </p:nvSpPr>
        <p:spPr>
          <a:xfrm>
            <a:off x="17177004" y="15691104"/>
            <a:ext cx="4183380" cy="932688"/>
          </a:xfrm>
          <a:prstGeom prst="rect">
            <a:avLst/>
          </a:prstGeom>
          <a:noFill/>
          <a:ln/>
        </p:spPr>
        <p:txBody>
          <a:bodyPr wrap="square" rtlCol="0" anchor="ctr"/>
          <a:lstStyle/>
          <a:p>
            <a:pPr marL="0" indent="0" algn="ctr">
              <a:buNone/>
            </a:pPr>
            <a:r>
              <a:rPr lang="en-US" sz="2000" b="1" dirty="0">
                <a:solidFill>
                  <a:srgbClr val="1B2A6B"/>
                </a:solidFill>
                <a:latin typeface="Calibri" pitchFamily="34" charset="0"/>
                <a:ea typeface="Calibri" pitchFamily="34" charset="-122"/>
                <a:cs typeface="Calibri" pitchFamily="34" charset="-120"/>
              </a:rPr>
              <a:t>Joanna Briggs Institute Critical Appraisal Checklist</a:t>
            </a:r>
            <a:endParaRPr lang="en-US" sz="2000" dirty="0"/>
          </a:p>
        </p:txBody>
      </p:sp>
      <p:sp>
        <p:nvSpPr>
          <p:cNvPr id="66" name="Text 53"/>
          <p:cNvSpPr/>
          <p:nvPr/>
        </p:nvSpPr>
        <p:spPr>
          <a:xfrm>
            <a:off x="11430000" y="16843248"/>
            <a:ext cx="10058400" cy="411480"/>
          </a:xfrm>
          <a:prstGeom prst="rect">
            <a:avLst/>
          </a:prstGeom>
          <a:noFill/>
          <a:ln/>
        </p:spPr>
        <p:txBody>
          <a:bodyPr wrap="square" rtlCol="0" anchor="ctr"/>
          <a:lstStyle/>
          <a:p>
            <a:pPr marL="0" indent="0" algn="ctr">
              <a:buNone/>
            </a:pPr>
            <a:r>
              <a:rPr lang="en-US" sz="2000" i="1" dirty="0">
                <a:solidFill>
                  <a:srgbClr val="2B2B2B"/>
                </a:solidFill>
                <a:latin typeface="Calibri" pitchFamily="34" charset="0"/>
                <a:ea typeface="Calibri" pitchFamily="34" charset="-122"/>
                <a:cs typeface="Calibri" pitchFamily="34" charset="-120"/>
              </a:rPr>
              <a:t>To ensure methodological quality and minimise bias (Sterne et al., 2019).</a:t>
            </a:r>
            <a:endParaRPr lang="en-US" sz="2000" dirty="0"/>
          </a:p>
        </p:txBody>
      </p:sp>
      <p:sp>
        <p:nvSpPr>
          <p:cNvPr id="67" name="Shape 54"/>
          <p:cNvSpPr/>
          <p:nvPr/>
        </p:nvSpPr>
        <p:spPr>
          <a:xfrm>
            <a:off x="11201400" y="17922240"/>
            <a:ext cx="10515600" cy="566928"/>
          </a:xfrm>
          <a:prstGeom prst="roundRect">
            <a:avLst>
              <a:gd name="adj" fmla="val 11290"/>
            </a:avLst>
          </a:prstGeom>
          <a:solidFill>
            <a:srgbClr val="0F8B8D"/>
          </a:solidFill>
          <a:ln/>
          <a:effectLst>
            <a:outerShdw blurRad="88900" dist="25400" dir="5400000" algn="bl" rotWithShape="0">
              <a:srgbClr val="1A1A2E">
                <a:alpha val="14000"/>
              </a:srgbClr>
            </a:outerShdw>
          </a:effectLst>
        </p:spPr>
        <p:txBody>
          <a:bodyPr/>
          <a:lstStyle/>
          <a:p>
            <a:endParaRPr lang="en-US"/>
          </a:p>
        </p:txBody>
      </p:sp>
      <p:pic>
        <p:nvPicPr>
          <p:cNvPr id="68" name="Image 11" descr="preencoded.png"/>
          <p:cNvPicPr>
            <a:picLocks noChangeAspect="1"/>
          </p:cNvPicPr>
          <p:nvPr/>
        </p:nvPicPr>
        <p:blipFill>
          <a:blip r:embed="rId13"/>
          <a:stretch>
            <a:fillRect/>
          </a:stretch>
        </p:blipFill>
        <p:spPr>
          <a:xfrm>
            <a:off x="11365992" y="18041295"/>
            <a:ext cx="328818" cy="328818"/>
          </a:xfrm>
          <a:prstGeom prst="rect">
            <a:avLst/>
          </a:prstGeom>
        </p:spPr>
      </p:pic>
      <p:sp>
        <p:nvSpPr>
          <p:cNvPr id="69" name="Text 55"/>
          <p:cNvSpPr/>
          <p:nvPr/>
        </p:nvSpPr>
        <p:spPr>
          <a:xfrm>
            <a:off x="11831970" y="17922240"/>
            <a:ext cx="9747870" cy="566928"/>
          </a:xfrm>
          <a:prstGeom prst="rect">
            <a:avLst/>
          </a:prstGeom>
          <a:noFill/>
          <a:ln/>
        </p:spPr>
        <p:txBody>
          <a:bodyPr wrap="square" lIns="0" tIns="0" rIns="0" bIns="0" rtlCol="0" anchor="ctr"/>
          <a:lstStyle/>
          <a:p>
            <a:pPr marL="0" indent="0" algn="l">
              <a:buNone/>
            </a:pPr>
            <a:r>
              <a:rPr lang="en-US" sz="1900" b="1" dirty="0">
                <a:solidFill>
                  <a:srgbClr val="FFFFFF"/>
                </a:solidFill>
                <a:latin typeface="Calibri" pitchFamily="34" charset="0"/>
                <a:ea typeface="Calibri" pitchFamily="34" charset="-122"/>
                <a:cs typeface="Calibri" pitchFamily="34" charset="-120"/>
              </a:rPr>
              <a:t>PRISMA 2020 FLOW DIAGRAM (OVERVIEW)</a:t>
            </a:r>
            <a:endParaRPr lang="en-US" sz="1900" dirty="0"/>
          </a:p>
        </p:txBody>
      </p:sp>
      <p:sp>
        <p:nvSpPr>
          <p:cNvPr id="70" name="Shape 56"/>
          <p:cNvSpPr/>
          <p:nvPr/>
        </p:nvSpPr>
        <p:spPr>
          <a:xfrm>
            <a:off x="11201400" y="18626328"/>
            <a:ext cx="10515600" cy="2377440"/>
          </a:xfrm>
          <a:prstGeom prst="roundRect">
            <a:avLst>
              <a:gd name="adj" fmla="val 2692"/>
            </a:avLst>
          </a:prstGeom>
          <a:solidFill>
            <a:srgbClr val="F6F7FB"/>
          </a:solidFill>
          <a:ln w="9525">
            <a:solidFill>
              <a:srgbClr val="E3E5EE"/>
            </a:solidFill>
            <a:prstDash val="solid"/>
          </a:ln>
          <a:effectLst>
            <a:outerShdw blurRad="88900" dist="25400" dir="5400000" algn="bl" rotWithShape="0">
              <a:srgbClr val="1A1A2E">
                <a:alpha val="14000"/>
              </a:srgbClr>
            </a:outerShdw>
          </a:effectLst>
        </p:spPr>
        <p:txBody>
          <a:bodyPr/>
          <a:lstStyle/>
          <a:p>
            <a:endParaRPr lang="en-US"/>
          </a:p>
        </p:txBody>
      </p:sp>
      <p:sp>
        <p:nvSpPr>
          <p:cNvPr id="71" name="Shape 57"/>
          <p:cNvSpPr/>
          <p:nvPr/>
        </p:nvSpPr>
        <p:spPr>
          <a:xfrm>
            <a:off x="11430000" y="18827496"/>
            <a:ext cx="2308860" cy="1828800"/>
          </a:xfrm>
          <a:prstGeom prst="roundRect">
            <a:avLst>
              <a:gd name="adj" fmla="val 3000"/>
            </a:avLst>
          </a:prstGeom>
          <a:solidFill>
            <a:srgbClr val="FFFFFF"/>
          </a:solidFill>
          <a:ln w="15875">
            <a:solidFill>
              <a:srgbClr val="0F8B8D"/>
            </a:solidFill>
            <a:prstDash val="solid"/>
          </a:ln>
        </p:spPr>
        <p:txBody>
          <a:bodyPr/>
          <a:lstStyle/>
          <a:p>
            <a:endParaRPr lang="en-US"/>
          </a:p>
        </p:txBody>
      </p:sp>
      <p:sp>
        <p:nvSpPr>
          <p:cNvPr id="72" name="Text 58"/>
          <p:cNvSpPr/>
          <p:nvPr/>
        </p:nvSpPr>
        <p:spPr>
          <a:xfrm>
            <a:off x="11521440" y="18918936"/>
            <a:ext cx="2125980" cy="1645920"/>
          </a:xfrm>
          <a:prstGeom prst="rect">
            <a:avLst/>
          </a:prstGeom>
          <a:noFill/>
          <a:ln/>
        </p:spPr>
        <p:txBody>
          <a:bodyPr wrap="square" rtlCol="0" anchor="t"/>
          <a:lstStyle/>
          <a:p>
            <a:pPr marL="0" indent="0" algn="ctr">
              <a:buNone/>
            </a:pPr>
            <a:r>
              <a:rPr lang="en-US" sz="2000" b="1" dirty="0">
                <a:solidFill>
                  <a:srgbClr val="0F8B8D"/>
                </a:solidFill>
                <a:latin typeface="Calibri" pitchFamily="34" charset="0"/>
                <a:ea typeface="Calibri" pitchFamily="34" charset="-122"/>
                <a:cs typeface="Calibri" pitchFamily="34" charset="-120"/>
              </a:rPr>
              <a:t>Identification</a:t>
            </a:r>
            <a:endParaRPr lang="en-US" sz="2000" dirty="0"/>
          </a:p>
          <a:p>
            <a:pPr marL="0" indent="0" algn="ctr">
              <a:buNone/>
            </a:pPr>
            <a:r>
              <a:rPr lang="en-US" sz="2000" dirty="0">
                <a:solidFill>
                  <a:srgbClr val="2B2B2B"/>
                </a:solidFill>
                <a:latin typeface="Calibri" pitchFamily="34" charset="0"/>
                <a:ea typeface="Calibri" pitchFamily="34" charset="-122"/>
                <a:cs typeface="Calibri" pitchFamily="34" charset="-120"/>
              </a:rPr>
              <a:t>Records identified through database searching</a:t>
            </a:r>
            <a:endParaRPr lang="en-US" sz="2000" dirty="0"/>
          </a:p>
        </p:txBody>
      </p:sp>
      <p:sp>
        <p:nvSpPr>
          <p:cNvPr id="73" name="Text 59"/>
          <p:cNvSpPr/>
          <p:nvPr/>
        </p:nvSpPr>
        <p:spPr>
          <a:xfrm>
            <a:off x="13738860" y="18827496"/>
            <a:ext cx="274320" cy="1828800"/>
          </a:xfrm>
          <a:prstGeom prst="rect">
            <a:avLst/>
          </a:prstGeom>
          <a:noFill/>
          <a:ln/>
        </p:spPr>
        <p:txBody>
          <a:bodyPr wrap="square" lIns="0" tIns="0" rIns="0" bIns="0" rtlCol="0" anchor="ctr"/>
          <a:lstStyle/>
          <a:p>
            <a:pPr marL="0" indent="0" algn="ctr">
              <a:buNone/>
            </a:pPr>
            <a:r>
              <a:rPr lang="en-US" sz="2400" b="1" dirty="0">
                <a:solidFill>
                  <a:srgbClr val="0F8B8D"/>
                </a:solidFill>
              </a:rPr>
              <a:t>→</a:t>
            </a:r>
            <a:endParaRPr lang="en-US" sz="2400" dirty="0"/>
          </a:p>
        </p:txBody>
      </p:sp>
      <p:sp>
        <p:nvSpPr>
          <p:cNvPr id="74" name="Shape 60"/>
          <p:cNvSpPr/>
          <p:nvPr/>
        </p:nvSpPr>
        <p:spPr>
          <a:xfrm>
            <a:off x="14013180" y="18827496"/>
            <a:ext cx="2308860" cy="1828800"/>
          </a:xfrm>
          <a:prstGeom prst="roundRect">
            <a:avLst>
              <a:gd name="adj" fmla="val 3000"/>
            </a:avLst>
          </a:prstGeom>
          <a:solidFill>
            <a:srgbClr val="FFFFFF"/>
          </a:solidFill>
          <a:ln w="15875">
            <a:solidFill>
              <a:srgbClr val="0F8B8D"/>
            </a:solidFill>
            <a:prstDash val="solid"/>
          </a:ln>
        </p:spPr>
        <p:txBody>
          <a:bodyPr/>
          <a:lstStyle/>
          <a:p>
            <a:endParaRPr lang="en-US"/>
          </a:p>
        </p:txBody>
      </p:sp>
      <p:sp>
        <p:nvSpPr>
          <p:cNvPr id="75" name="Text 61"/>
          <p:cNvSpPr/>
          <p:nvPr/>
        </p:nvSpPr>
        <p:spPr>
          <a:xfrm>
            <a:off x="14104620" y="18918936"/>
            <a:ext cx="2125980" cy="1645920"/>
          </a:xfrm>
          <a:prstGeom prst="rect">
            <a:avLst/>
          </a:prstGeom>
          <a:noFill/>
          <a:ln/>
        </p:spPr>
        <p:txBody>
          <a:bodyPr wrap="square" rtlCol="0" anchor="t"/>
          <a:lstStyle/>
          <a:p>
            <a:pPr marL="0" indent="0" algn="ctr">
              <a:buNone/>
            </a:pPr>
            <a:r>
              <a:rPr lang="en-US" sz="2000" b="1" dirty="0">
                <a:solidFill>
                  <a:srgbClr val="0F8B8D"/>
                </a:solidFill>
                <a:latin typeface="Calibri" pitchFamily="34" charset="0"/>
                <a:ea typeface="Calibri" pitchFamily="34" charset="-122"/>
                <a:cs typeface="Calibri" pitchFamily="34" charset="-120"/>
              </a:rPr>
              <a:t>Screening</a:t>
            </a:r>
            <a:endParaRPr lang="en-US" sz="2000" dirty="0"/>
          </a:p>
          <a:p>
            <a:pPr marL="0" indent="0" algn="ctr">
              <a:buNone/>
            </a:pPr>
            <a:r>
              <a:rPr lang="en-US" sz="2000" dirty="0">
                <a:solidFill>
                  <a:srgbClr val="2B2B2B"/>
                </a:solidFill>
                <a:latin typeface="Calibri" pitchFamily="34" charset="0"/>
                <a:ea typeface="Calibri" pitchFamily="34" charset="-122"/>
                <a:cs typeface="Calibri" pitchFamily="34" charset="-120"/>
              </a:rPr>
              <a:t>Records screened (title / abstract)</a:t>
            </a:r>
            <a:endParaRPr lang="en-US" sz="2000" dirty="0"/>
          </a:p>
        </p:txBody>
      </p:sp>
      <p:sp>
        <p:nvSpPr>
          <p:cNvPr id="76" name="Text 62"/>
          <p:cNvSpPr/>
          <p:nvPr/>
        </p:nvSpPr>
        <p:spPr>
          <a:xfrm>
            <a:off x="16322040" y="18827496"/>
            <a:ext cx="274320" cy="1828800"/>
          </a:xfrm>
          <a:prstGeom prst="rect">
            <a:avLst/>
          </a:prstGeom>
          <a:noFill/>
          <a:ln/>
        </p:spPr>
        <p:txBody>
          <a:bodyPr wrap="square" lIns="0" tIns="0" rIns="0" bIns="0" rtlCol="0" anchor="ctr"/>
          <a:lstStyle/>
          <a:p>
            <a:pPr marL="0" indent="0" algn="ctr">
              <a:buNone/>
            </a:pPr>
            <a:r>
              <a:rPr lang="en-US" sz="2400" b="1" dirty="0">
                <a:solidFill>
                  <a:srgbClr val="0F8B8D"/>
                </a:solidFill>
              </a:rPr>
              <a:t>→</a:t>
            </a:r>
            <a:endParaRPr lang="en-US" sz="2400" dirty="0"/>
          </a:p>
        </p:txBody>
      </p:sp>
      <p:sp>
        <p:nvSpPr>
          <p:cNvPr id="77" name="Shape 63"/>
          <p:cNvSpPr/>
          <p:nvPr/>
        </p:nvSpPr>
        <p:spPr>
          <a:xfrm>
            <a:off x="16596360" y="18827496"/>
            <a:ext cx="2308860" cy="1828800"/>
          </a:xfrm>
          <a:prstGeom prst="roundRect">
            <a:avLst>
              <a:gd name="adj" fmla="val 3000"/>
            </a:avLst>
          </a:prstGeom>
          <a:solidFill>
            <a:srgbClr val="FFFFFF"/>
          </a:solidFill>
          <a:ln w="15875">
            <a:solidFill>
              <a:srgbClr val="0F8B8D"/>
            </a:solidFill>
            <a:prstDash val="solid"/>
          </a:ln>
        </p:spPr>
        <p:txBody>
          <a:bodyPr/>
          <a:lstStyle/>
          <a:p>
            <a:endParaRPr lang="en-US"/>
          </a:p>
        </p:txBody>
      </p:sp>
      <p:sp>
        <p:nvSpPr>
          <p:cNvPr id="78" name="Text 64"/>
          <p:cNvSpPr/>
          <p:nvPr/>
        </p:nvSpPr>
        <p:spPr>
          <a:xfrm>
            <a:off x="16687800" y="18918936"/>
            <a:ext cx="2125980" cy="1645920"/>
          </a:xfrm>
          <a:prstGeom prst="rect">
            <a:avLst/>
          </a:prstGeom>
          <a:noFill/>
          <a:ln/>
        </p:spPr>
        <p:txBody>
          <a:bodyPr wrap="square" rtlCol="0" anchor="t"/>
          <a:lstStyle/>
          <a:p>
            <a:pPr marL="0" indent="0" algn="ctr">
              <a:buNone/>
            </a:pPr>
            <a:r>
              <a:rPr lang="en-US" sz="2000" b="1" dirty="0">
                <a:solidFill>
                  <a:srgbClr val="0F8B8D"/>
                </a:solidFill>
                <a:latin typeface="Calibri" pitchFamily="34" charset="0"/>
                <a:ea typeface="Calibri" pitchFamily="34" charset="-122"/>
                <a:cs typeface="Calibri" pitchFamily="34" charset="-120"/>
              </a:rPr>
              <a:t>Eligibility</a:t>
            </a:r>
            <a:endParaRPr lang="en-US" sz="2000" dirty="0"/>
          </a:p>
          <a:p>
            <a:pPr marL="0" indent="0" algn="ctr">
              <a:buNone/>
            </a:pPr>
            <a:r>
              <a:rPr lang="en-US" sz="2000" dirty="0">
                <a:solidFill>
                  <a:srgbClr val="2B2B2B"/>
                </a:solidFill>
                <a:latin typeface="Calibri" pitchFamily="34" charset="0"/>
                <a:ea typeface="Calibri" pitchFamily="34" charset="-122"/>
                <a:cs typeface="Calibri" pitchFamily="34" charset="-120"/>
              </a:rPr>
              <a:t>Full-text articles assessed for eligibility</a:t>
            </a:r>
            <a:endParaRPr lang="en-US" sz="2000" dirty="0"/>
          </a:p>
        </p:txBody>
      </p:sp>
      <p:sp>
        <p:nvSpPr>
          <p:cNvPr id="79" name="Text 65"/>
          <p:cNvSpPr/>
          <p:nvPr/>
        </p:nvSpPr>
        <p:spPr>
          <a:xfrm>
            <a:off x="18905220" y="18827496"/>
            <a:ext cx="274320" cy="1828800"/>
          </a:xfrm>
          <a:prstGeom prst="rect">
            <a:avLst/>
          </a:prstGeom>
          <a:noFill/>
          <a:ln/>
        </p:spPr>
        <p:txBody>
          <a:bodyPr wrap="square" lIns="0" tIns="0" rIns="0" bIns="0" rtlCol="0" anchor="ctr"/>
          <a:lstStyle/>
          <a:p>
            <a:pPr marL="0" indent="0" algn="ctr">
              <a:buNone/>
            </a:pPr>
            <a:r>
              <a:rPr lang="en-US" sz="2400" b="1" dirty="0">
                <a:solidFill>
                  <a:srgbClr val="0F8B8D"/>
                </a:solidFill>
              </a:rPr>
              <a:t>→</a:t>
            </a:r>
            <a:endParaRPr lang="en-US" sz="2400" dirty="0"/>
          </a:p>
        </p:txBody>
      </p:sp>
      <p:sp>
        <p:nvSpPr>
          <p:cNvPr id="80" name="Shape 66"/>
          <p:cNvSpPr/>
          <p:nvPr/>
        </p:nvSpPr>
        <p:spPr>
          <a:xfrm>
            <a:off x="19179540" y="18827496"/>
            <a:ext cx="2308860" cy="1828800"/>
          </a:xfrm>
          <a:prstGeom prst="roundRect">
            <a:avLst>
              <a:gd name="adj" fmla="val 3000"/>
            </a:avLst>
          </a:prstGeom>
          <a:solidFill>
            <a:srgbClr val="FFFFFF"/>
          </a:solidFill>
          <a:ln w="15875">
            <a:solidFill>
              <a:srgbClr val="0F8B8D"/>
            </a:solidFill>
            <a:prstDash val="solid"/>
          </a:ln>
        </p:spPr>
        <p:txBody>
          <a:bodyPr/>
          <a:lstStyle/>
          <a:p>
            <a:endParaRPr lang="en-US"/>
          </a:p>
        </p:txBody>
      </p:sp>
      <p:sp>
        <p:nvSpPr>
          <p:cNvPr id="81" name="Text 67"/>
          <p:cNvSpPr/>
          <p:nvPr/>
        </p:nvSpPr>
        <p:spPr>
          <a:xfrm>
            <a:off x="19270980" y="18918936"/>
            <a:ext cx="2125980" cy="1645920"/>
          </a:xfrm>
          <a:prstGeom prst="rect">
            <a:avLst/>
          </a:prstGeom>
          <a:noFill/>
          <a:ln/>
        </p:spPr>
        <p:txBody>
          <a:bodyPr wrap="square" rtlCol="0" anchor="t"/>
          <a:lstStyle/>
          <a:p>
            <a:pPr marL="0" indent="0" algn="ctr">
              <a:buNone/>
            </a:pPr>
            <a:r>
              <a:rPr lang="en-US" sz="1900" b="1" dirty="0">
                <a:solidFill>
                  <a:srgbClr val="0F8B8D"/>
                </a:solidFill>
                <a:latin typeface="Calibri" pitchFamily="34" charset="0"/>
                <a:ea typeface="Calibri" pitchFamily="34" charset="-122"/>
                <a:cs typeface="Calibri" pitchFamily="34" charset="-120"/>
              </a:rPr>
              <a:t>Included</a:t>
            </a:r>
            <a:endParaRPr lang="en-US" sz="1900" dirty="0"/>
          </a:p>
          <a:p>
            <a:pPr marL="0" indent="0" algn="ctr">
              <a:buNone/>
            </a:pPr>
            <a:r>
              <a:rPr lang="en-US" sz="1900" dirty="0">
                <a:solidFill>
                  <a:srgbClr val="2B2B2B"/>
                </a:solidFill>
                <a:latin typeface="Calibri" pitchFamily="34" charset="0"/>
                <a:ea typeface="Calibri" pitchFamily="34" charset="-122"/>
                <a:cs typeface="Calibri" pitchFamily="34" charset="-120"/>
              </a:rPr>
              <a:t>Studies included in qualitative synthesis (and meta-analysis if applicabl</a:t>
            </a:r>
            <a:r>
              <a:rPr lang="en-US" sz="1300" dirty="0">
                <a:solidFill>
                  <a:srgbClr val="2B2B2B"/>
                </a:solidFill>
                <a:latin typeface="Calibri" pitchFamily="34" charset="0"/>
                <a:ea typeface="Calibri" pitchFamily="34" charset="-122"/>
                <a:cs typeface="Calibri" pitchFamily="34" charset="-120"/>
              </a:rPr>
              <a:t>e)</a:t>
            </a:r>
            <a:endParaRPr lang="en-US" sz="1300" dirty="0"/>
          </a:p>
        </p:txBody>
      </p:sp>
      <p:sp>
        <p:nvSpPr>
          <p:cNvPr id="82" name="Shape 68"/>
          <p:cNvSpPr/>
          <p:nvPr/>
        </p:nvSpPr>
        <p:spPr>
          <a:xfrm>
            <a:off x="22037040" y="2103120"/>
            <a:ext cx="10515600" cy="566928"/>
          </a:xfrm>
          <a:prstGeom prst="roundRect">
            <a:avLst>
              <a:gd name="adj" fmla="val 11290"/>
            </a:avLst>
          </a:prstGeom>
          <a:solidFill>
            <a:srgbClr val="D9731C"/>
          </a:solidFill>
          <a:ln/>
          <a:effectLst>
            <a:outerShdw blurRad="88900" dist="25400" dir="5400000" algn="bl" rotWithShape="0">
              <a:srgbClr val="1A1A2E">
                <a:alpha val="14000"/>
              </a:srgbClr>
            </a:outerShdw>
          </a:effectLst>
        </p:spPr>
        <p:txBody>
          <a:bodyPr/>
          <a:lstStyle/>
          <a:p>
            <a:endParaRPr lang="en-US"/>
          </a:p>
        </p:txBody>
      </p:sp>
      <p:pic>
        <p:nvPicPr>
          <p:cNvPr id="83" name="Image 12" descr="preencoded.png"/>
          <p:cNvPicPr>
            <a:picLocks noChangeAspect="1"/>
          </p:cNvPicPr>
          <p:nvPr/>
        </p:nvPicPr>
        <p:blipFill>
          <a:blip r:embed="rId14"/>
          <a:stretch>
            <a:fillRect/>
          </a:stretch>
        </p:blipFill>
        <p:spPr>
          <a:xfrm>
            <a:off x="22201632" y="2222175"/>
            <a:ext cx="328818" cy="328818"/>
          </a:xfrm>
          <a:prstGeom prst="rect">
            <a:avLst/>
          </a:prstGeom>
        </p:spPr>
      </p:pic>
      <p:sp>
        <p:nvSpPr>
          <p:cNvPr id="84" name="Text 69"/>
          <p:cNvSpPr/>
          <p:nvPr/>
        </p:nvSpPr>
        <p:spPr>
          <a:xfrm>
            <a:off x="22667610" y="2103120"/>
            <a:ext cx="9747870" cy="566928"/>
          </a:xfrm>
          <a:prstGeom prst="rect">
            <a:avLst/>
          </a:prstGeom>
          <a:noFill/>
          <a:ln/>
        </p:spPr>
        <p:txBody>
          <a:bodyPr wrap="square" lIns="0" tIns="0" rIns="0" bIns="0" rtlCol="0" anchor="ctr"/>
          <a:lstStyle/>
          <a:p>
            <a:pPr marL="0" indent="0" algn="l">
              <a:buNone/>
            </a:pPr>
            <a:r>
              <a:rPr lang="en-US" sz="1900" b="1" dirty="0">
                <a:solidFill>
                  <a:srgbClr val="FFFFFF"/>
                </a:solidFill>
                <a:latin typeface="Calibri" pitchFamily="34" charset="0"/>
                <a:ea typeface="Calibri" pitchFamily="34" charset="-122"/>
                <a:cs typeface="Calibri" pitchFamily="34" charset="-120"/>
              </a:rPr>
              <a:t>EXPECTED FINDINGS</a:t>
            </a:r>
            <a:endParaRPr lang="en-US" sz="1900" dirty="0"/>
          </a:p>
        </p:txBody>
      </p:sp>
      <p:sp>
        <p:nvSpPr>
          <p:cNvPr id="85" name="Shape 70"/>
          <p:cNvSpPr/>
          <p:nvPr/>
        </p:nvSpPr>
        <p:spPr>
          <a:xfrm>
            <a:off x="22037040" y="2807208"/>
            <a:ext cx="10515600" cy="9866376"/>
          </a:xfrm>
          <a:prstGeom prst="roundRect">
            <a:avLst>
              <a:gd name="adj" fmla="val 649"/>
            </a:avLst>
          </a:prstGeom>
          <a:solidFill>
            <a:srgbClr val="F6F7FB"/>
          </a:solidFill>
          <a:ln w="9525">
            <a:solidFill>
              <a:srgbClr val="E3E5EE"/>
            </a:solidFill>
            <a:prstDash val="solid"/>
          </a:ln>
          <a:effectLst>
            <a:outerShdw blurRad="88900" dist="25400" dir="5400000" algn="bl" rotWithShape="0">
              <a:srgbClr val="1A1A2E">
                <a:alpha val="14000"/>
              </a:srgbClr>
            </a:outerShdw>
          </a:effectLst>
        </p:spPr>
        <p:txBody>
          <a:bodyPr/>
          <a:lstStyle/>
          <a:p>
            <a:endParaRPr lang="en-US" dirty="0"/>
          </a:p>
        </p:txBody>
      </p:sp>
      <p:sp>
        <p:nvSpPr>
          <p:cNvPr id="86" name="Text 71"/>
          <p:cNvSpPr/>
          <p:nvPr/>
        </p:nvSpPr>
        <p:spPr>
          <a:xfrm>
            <a:off x="22265640" y="3008376"/>
            <a:ext cx="10058400" cy="1371600"/>
          </a:xfrm>
          <a:prstGeom prst="rect">
            <a:avLst/>
          </a:prstGeom>
          <a:noFill/>
          <a:ln/>
        </p:spPr>
        <p:txBody>
          <a:bodyPr wrap="square" rtlCol="0" anchor="t"/>
          <a:lstStyle/>
          <a:p>
            <a:pPr marL="0" indent="0">
              <a:buNone/>
            </a:pPr>
            <a:r>
              <a:rPr lang="en-US" sz="2500" dirty="0">
                <a:solidFill>
                  <a:srgbClr val="2B2B2B"/>
                </a:solidFill>
                <a:latin typeface="Calibri" pitchFamily="34" charset="0"/>
                <a:ea typeface="Calibri" pitchFamily="34" charset="-122"/>
                <a:cs typeface="Calibri" pitchFamily="34" charset="-120"/>
              </a:rPr>
              <a:t>The review is expected to demonstrate that structured sleep hygiene programmes are more effective than standard orientation information in reducing insomnia severity. It is anticipated in:</a:t>
            </a:r>
            <a:endParaRPr lang="en-US" sz="2500" dirty="0"/>
          </a:p>
        </p:txBody>
      </p:sp>
      <p:sp>
        <p:nvSpPr>
          <p:cNvPr id="87" name="Shape 72"/>
          <p:cNvSpPr/>
          <p:nvPr/>
        </p:nvSpPr>
        <p:spPr>
          <a:xfrm>
            <a:off x="22311360" y="4887468"/>
            <a:ext cx="960120" cy="960120"/>
          </a:xfrm>
          <a:prstGeom prst="ellipse">
            <a:avLst/>
          </a:prstGeom>
          <a:solidFill>
            <a:srgbClr val="FCEEE0"/>
          </a:solidFill>
          <a:ln w="15875">
            <a:solidFill>
              <a:srgbClr val="D9731C"/>
            </a:solidFill>
            <a:prstDash val="solid"/>
          </a:ln>
        </p:spPr>
        <p:txBody>
          <a:bodyPr/>
          <a:lstStyle/>
          <a:p>
            <a:endParaRPr lang="en-US"/>
          </a:p>
        </p:txBody>
      </p:sp>
      <p:pic>
        <p:nvPicPr>
          <p:cNvPr id="88" name="Image 13" descr="preencoded.png"/>
          <p:cNvPicPr>
            <a:picLocks noChangeAspect="1"/>
          </p:cNvPicPr>
          <p:nvPr/>
        </p:nvPicPr>
        <p:blipFill>
          <a:blip r:embed="rId15"/>
          <a:stretch>
            <a:fillRect/>
          </a:stretch>
        </p:blipFill>
        <p:spPr>
          <a:xfrm>
            <a:off x="22522586" y="5098694"/>
            <a:ext cx="537667" cy="537667"/>
          </a:xfrm>
          <a:prstGeom prst="rect">
            <a:avLst/>
          </a:prstGeom>
        </p:spPr>
      </p:pic>
      <p:sp>
        <p:nvSpPr>
          <p:cNvPr id="89" name="Text 73"/>
          <p:cNvSpPr/>
          <p:nvPr/>
        </p:nvSpPr>
        <p:spPr>
          <a:xfrm>
            <a:off x="23545800" y="4654296"/>
            <a:ext cx="8778240" cy="1426464"/>
          </a:xfrm>
          <a:prstGeom prst="rect">
            <a:avLst/>
          </a:prstGeom>
          <a:noFill/>
          <a:ln/>
        </p:spPr>
        <p:txBody>
          <a:bodyPr wrap="square" rtlCol="0" anchor="ctr"/>
          <a:lstStyle/>
          <a:p>
            <a:pPr marL="0" indent="0">
              <a:buNone/>
            </a:pPr>
            <a:r>
              <a:rPr lang="en-US" sz="2100" b="1" dirty="0">
                <a:solidFill>
                  <a:srgbClr val="1B2A6B"/>
                </a:solidFill>
                <a:latin typeface="Calibri" pitchFamily="34" charset="0"/>
                <a:ea typeface="Calibri" pitchFamily="34" charset="-122"/>
                <a:cs typeface="Calibri" pitchFamily="34" charset="-120"/>
              </a:rPr>
              <a:t>Improved sleep quality</a:t>
            </a:r>
            <a:endParaRPr lang="en-US" sz="2100" dirty="0"/>
          </a:p>
        </p:txBody>
      </p:sp>
      <p:sp>
        <p:nvSpPr>
          <p:cNvPr id="90" name="Shape 74"/>
          <p:cNvSpPr/>
          <p:nvPr/>
        </p:nvSpPr>
        <p:spPr>
          <a:xfrm>
            <a:off x="22311360" y="6588252"/>
            <a:ext cx="960120" cy="960120"/>
          </a:xfrm>
          <a:prstGeom prst="ellipse">
            <a:avLst/>
          </a:prstGeom>
          <a:solidFill>
            <a:srgbClr val="FCEEE0"/>
          </a:solidFill>
          <a:ln w="15875">
            <a:solidFill>
              <a:srgbClr val="D9731C"/>
            </a:solidFill>
            <a:prstDash val="solid"/>
          </a:ln>
        </p:spPr>
        <p:txBody>
          <a:bodyPr/>
          <a:lstStyle/>
          <a:p>
            <a:endParaRPr lang="en-US"/>
          </a:p>
        </p:txBody>
      </p:sp>
      <p:pic>
        <p:nvPicPr>
          <p:cNvPr id="91" name="Image 14" descr="preencoded.png"/>
          <p:cNvPicPr>
            <a:picLocks noChangeAspect="1"/>
          </p:cNvPicPr>
          <p:nvPr/>
        </p:nvPicPr>
        <p:blipFill>
          <a:blip r:embed="rId16"/>
          <a:stretch>
            <a:fillRect/>
          </a:stretch>
        </p:blipFill>
        <p:spPr>
          <a:xfrm>
            <a:off x="22522586" y="6799478"/>
            <a:ext cx="537667" cy="537667"/>
          </a:xfrm>
          <a:prstGeom prst="rect">
            <a:avLst/>
          </a:prstGeom>
        </p:spPr>
      </p:pic>
      <p:sp>
        <p:nvSpPr>
          <p:cNvPr id="92" name="Text 75"/>
          <p:cNvSpPr/>
          <p:nvPr/>
        </p:nvSpPr>
        <p:spPr>
          <a:xfrm>
            <a:off x="23545800" y="6355080"/>
            <a:ext cx="8778240" cy="1426464"/>
          </a:xfrm>
          <a:prstGeom prst="rect">
            <a:avLst/>
          </a:prstGeom>
          <a:noFill/>
          <a:ln/>
        </p:spPr>
        <p:txBody>
          <a:bodyPr wrap="square" rtlCol="0" anchor="ctr"/>
          <a:lstStyle/>
          <a:p>
            <a:pPr marL="0" indent="0">
              <a:buNone/>
            </a:pPr>
            <a:r>
              <a:rPr lang="en-US" sz="2100" b="1" dirty="0">
                <a:solidFill>
                  <a:srgbClr val="1B2A6B"/>
                </a:solidFill>
                <a:latin typeface="Calibri" pitchFamily="34" charset="0"/>
                <a:ea typeface="Calibri" pitchFamily="34" charset="-122"/>
                <a:cs typeface="Calibri" pitchFamily="34" charset="-120"/>
              </a:rPr>
              <a:t>Increased sleep duration</a:t>
            </a:r>
            <a:endParaRPr lang="en-US" sz="2100" dirty="0"/>
          </a:p>
        </p:txBody>
      </p:sp>
      <p:sp>
        <p:nvSpPr>
          <p:cNvPr id="93" name="Shape 76"/>
          <p:cNvSpPr/>
          <p:nvPr/>
        </p:nvSpPr>
        <p:spPr>
          <a:xfrm>
            <a:off x="22311360" y="8289036"/>
            <a:ext cx="960120" cy="960120"/>
          </a:xfrm>
          <a:prstGeom prst="ellipse">
            <a:avLst/>
          </a:prstGeom>
          <a:solidFill>
            <a:srgbClr val="FCEEE0"/>
          </a:solidFill>
          <a:ln w="15875">
            <a:solidFill>
              <a:srgbClr val="D9731C"/>
            </a:solidFill>
            <a:prstDash val="solid"/>
          </a:ln>
        </p:spPr>
        <p:txBody>
          <a:bodyPr/>
          <a:lstStyle/>
          <a:p>
            <a:endParaRPr lang="en-US"/>
          </a:p>
        </p:txBody>
      </p:sp>
      <p:pic>
        <p:nvPicPr>
          <p:cNvPr id="94" name="Image 15" descr="preencoded.png"/>
          <p:cNvPicPr>
            <a:picLocks noChangeAspect="1"/>
          </p:cNvPicPr>
          <p:nvPr/>
        </p:nvPicPr>
        <p:blipFill>
          <a:blip r:embed="rId17"/>
          <a:stretch>
            <a:fillRect/>
          </a:stretch>
        </p:blipFill>
        <p:spPr>
          <a:xfrm>
            <a:off x="22522586" y="8500262"/>
            <a:ext cx="537667" cy="537667"/>
          </a:xfrm>
          <a:prstGeom prst="rect">
            <a:avLst/>
          </a:prstGeom>
        </p:spPr>
      </p:pic>
      <p:sp>
        <p:nvSpPr>
          <p:cNvPr id="95" name="Text 77"/>
          <p:cNvSpPr/>
          <p:nvPr/>
        </p:nvSpPr>
        <p:spPr>
          <a:xfrm>
            <a:off x="23545800" y="8055864"/>
            <a:ext cx="8778240" cy="1426464"/>
          </a:xfrm>
          <a:prstGeom prst="rect">
            <a:avLst/>
          </a:prstGeom>
          <a:noFill/>
          <a:ln/>
        </p:spPr>
        <p:txBody>
          <a:bodyPr wrap="square" rtlCol="0" anchor="ctr"/>
          <a:lstStyle/>
          <a:p>
            <a:pPr marL="0" indent="0">
              <a:buNone/>
            </a:pPr>
            <a:r>
              <a:rPr lang="en-US" sz="2100" b="1" dirty="0">
                <a:solidFill>
                  <a:srgbClr val="1B2A6B"/>
                </a:solidFill>
                <a:latin typeface="Calibri" pitchFamily="34" charset="0"/>
                <a:ea typeface="Calibri" pitchFamily="34" charset="-122"/>
                <a:cs typeface="Calibri" pitchFamily="34" charset="-120"/>
              </a:rPr>
              <a:t>Shorter sleep onset latency</a:t>
            </a:r>
            <a:endParaRPr lang="en-US" sz="2100" dirty="0"/>
          </a:p>
        </p:txBody>
      </p:sp>
      <p:sp>
        <p:nvSpPr>
          <p:cNvPr id="96" name="Shape 78"/>
          <p:cNvSpPr/>
          <p:nvPr/>
        </p:nvSpPr>
        <p:spPr>
          <a:xfrm>
            <a:off x="22311360" y="9989820"/>
            <a:ext cx="960120" cy="960120"/>
          </a:xfrm>
          <a:prstGeom prst="ellipse">
            <a:avLst/>
          </a:prstGeom>
          <a:solidFill>
            <a:srgbClr val="FCEEE0"/>
          </a:solidFill>
          <a:ln w="15875">
            <a:solidFill>
              <a:srgbClr val="D9731C"/>
            </a:solidFill>
            <a:prstDash val="solid"/>
          </a:ln>
        </p:spPr>
        <p:txBody>
          <a:bodyPr/>
          <a:lstStyle/>
          <a:p>
            <a:endParaRPr lang="en-US"/>
          </a:p>
        </p:txBody>
      </p:sp>
      <p:pic>
        <p:nvPicPr>
          <p:cNvPr id="97" name="Image 16" descr="preencoded.png"/>
          <p:cNvPicPr>
            <a:picLocks noChangeAspect="1"/>
          </p:cNvPicPr>
          <p:nvPr/>
        </p:nvPicPr>
        <p:blipFill>
          <a:blip r:embed="rId18"/>
          <a:stretch>
            <a:fillRect/>
          </a:stretch>
        </p:blipFill>
        <p:spPr>
          <a:xfrm>
            <a:off x="22522586" y="10201046"/>
            <a:ext cx="537667" cy="537667"/>
          </a:xfrm>
          <a:prstGeom prst="rect">
            <a:avLst/>
          </a:prstGeom>
        </p:spPr>
      </p:pic>
      <p:sp>
        <p:nvSpPr>
          <p:cNvPr id="98" name="Text 79"/>
          <p:cNvSpPr/>
          <p:nvPr/>
        </p:nvSpPr>
        <p:spPr>
          <a:xfrm>
            <a:off x="23545800" y="9756648"/>
            <a:ext cx="8778240" cy="1426464"/>
          </a:xfrm>
          <a:prstGeom prst="rect">
            <a:avLst/>
          </a:prstGeom>
          <a:noFill/>
          <a:ln/>
        </p:spPr>
        <p:txBody>
          <a:bodyPr wrap="square" rtlCol="0" anchor="ctr"/>
          <a:lstStyle/>
          <a:p>
            <a:pPr marL="0" indent="0">
              <a:buNone/>
            </a:pPr>
            <a:r>
              <a:rPr lang="en-US" sz="2100" b="1" dirty="0">
                <a:solidFill>
                  <a:srgbClr val="1B2A6B"/>
                </a:solidFill>
                <a:latin typeface="Calibri" pitchFamily="34" charset="0"/>
                <a:ea typeface="Calibri" pitchFamily="34" charset="-122"/>
                <a:cs typeface="Calibri" pitchFamily="34" charset="-120"/>
              </a:rPr>
              <a:t>Better daytime functioning</a:t>
            </a:r>
            <a:endParaRPr lang="en-US" sz="2100" dirty="0"/>
          </a:p>
        </p:txBody>
      </p:sp>
      <p:sp>
        <p:nvSpPr>
          <p:cNvPr id="99" name="Text 80"/>
          <p:cNvSpPr/>
          <p:nvPr/>
        </p:nvSpPr>
        <p:spPr>
          <a:xfrm>
            <a:off x="22265640" y="11457432"/>
            <a:ext cx="10058400" cy="1051560"/>
          </a:xfrm>
          <a:prstGeom prst="rect">
            <a:avLst/>
          </a:prstGeom>
          <a:noFill/>
          <a:ln/>
        </p:spPr>
        <p:txBody>
          <a:bodyPr wrap="square" rtlCol="0" anchor="t"/>
          <a:lstStyle/>
          <a:p>
            <a:pPr marL="0" indent="0" algn="just">
              <a:buNone/>
            </a:pPr>
            <a:r>
              <a:rPr lang="en-US" sz="2000" i="1" dirty="0">
                <a:solidFill>
                  <a:srgbClr val="2B2B2B"/>
                </a:solidFill>
                <a:latin typeface="Calibri" pitchFamily="34" charset="0"/>
                <a:ea typeface="Calibri" pitchFamily="34" charset="-122"/>
                <a:cs typeface="Calibri" pitchFamily="34" charset="-120"/>
              </a:rPr>
              <a:t>However, programme effectiveness may vary depending on participant adherence, intervention duration and cultural adaptation (Edinger et al., 2021; Friedrich and Schlarb, 2018; Ruan et al., 2025).</a:t>
            </a:r>
            <a:endParaRPr lang="en-US" sz="2000" dirty="0"/>
          </a:p>
        </p:txBody>
      </p:sp>
      <p:sp>
        <p:nvSpPr>
          <p:cNvPr id="100" name="Shape 81"/>
          <p:cNvSpPr/>
          <p:nvPr/>
        </p:nvSpPr>
        <p:spPr>
          <a:xfrm>
            <a:off x="22037040" y="12993624"/>
            <a:ext cx="10515600" cy="566928"/>
          </a:xfrm>
          <a:prstGeom prst="roundRect">
            <a:avLst>
              <a:gd name="adj" fmla="val 11290"/>
            </a:avLst>
          </a:prstGeom>
          <a:solidFill>
            <a:srgbClr val="0F8B8D"/>
          </a:solidFill>
          <a:ln/>
          <a:effectLst>
            <a:outerShdw blurRad="88900" dist="25400" dir="5400000" algn="bl" rotWithShape="0">
              <a:srgbClr val="1A1A2E">
                <a:alpha val="14000"/>
              </a:srgbClr>
            </a:outerShdw>
          </a:effectLst>
        </p:spPr>
        <p:txBody>
          <a:bodyPr/>
          <a:lstStyle/>
          <a:p>
            <a:endParaRPr lang="en-US"/>
          </a:p>
        </p:txBody>
      </p:sp>
      <p:pic>
        <p:nvPicPr>
          <p:cNvPr id="101" name="Image 17" descr="preencoded.png"/>
          <p:cNvPicPr>
            <a:picLocks noChangeAspect="1"/>
          </p:cNvPicPr>
          <p:nvPr/>
        </p:nvPicPr>
        <p:blipFill>
          <a:blip r:embed="rId19"/>
          <a:stretch>
            <a:fillRect/>
          </a:stretch>
        </p:blipFill>
        <p:spPr>
          <a:xfrm>
            <a:off x="22201632" y="13112679"/>
            <a:ext cx="328818" cy="328818"/>
          </a:xfrm>
          <a:prstGeom prst="rect">
            <a:avLst/>
          </a:prstGeom>
        </p:spPr>
      </p:pic>
      <p:sp>
        <p:nvSpPr>
          <p:cNvPr id="102" name="Text 82"/>
          <p:cNvSpPr/>
          <p:nvPr/>
        </p:nvSpPr>
        <p:spPr>
          <a:xfrm>
            <a:off x="22667610" y="12993624"/>
            <a:ext cx="9747870" cy="566928"/>
          </a:xfrm>
          <a:prstGeom prst="rect">
            <a:avLst/>
          </a:prstGeom>
          <a:noFill/>
          <a:ln/>
        </p:spPr>
        <p:txBody>
          <a:bodyPr wrap="square" lIns="0" tIns="0" rIns="0" bIns="0" rtlCol="0" anchor="ctr"/>
          <a:lstStyle/>
          <a:p>
            <a:pPr marL="0" indent="0" algn="l">
              <a:buNone/>
            </a:pPr>
            <a:r>
              <a:rPr lang="en-US" sz="1900" b="1" dirty="0">
                <a:solidFill>
                  <a:srgbClr val="FFFFFF"/>
                </a:solidFill>
                <a:latin typeface="Calibri" pitchFamily="34" charset="0"/>
                <a:ea typeface="Calibri" pitchFamily="34" charset="-122"/>
                <a:cs typeface="Calibri" pitchFamily="34" charset="-120"/>
              </a:rPr>
              <a:t>SIGNIFICANCE AND CONCLUSION</a:t>
            </a:r>
            <a:endParaRPr lang="en-US" sz="1900" dirty="0"/>
          </a:p>
        </p:txBody>
      </p:sp>
      <p:sp>
        <p:nvSpPr>
          <p:cNvPr id="103" name="Shape 83"/>
          <p:cNvSpPr/>
          <p:nvPr/>
        </p:nvSpPr>
        <p:spPr>
          <a:xfrm>
            <a:off x="22118970" y="13697712"/>
            <a:ext cx="10515600" cy="7306056"/>
          </a:xfrm>
          <a:prstGeom prst="roundRect">
            <a:avLst>
              <a:gd name="adj" fmla="val 876"/>
            </a:avLst>
          </a:prstGeom>
          <a:solidFill>
            <a:srgbClr val="F6F7FB"/>
          </a:solidFill>
          <a:ln w="9525">
            <a:solidFill>
              <a:srgbClr val="E3E5EE"/>
            </a:solidFill>
            <a:prstDash val="solid"/>
          </a:ln>
          <a:effectLst>
            <a:outerShdw blurRad="88900" dist="25400" dir="5400000" algn="bl" rotWithShape="0">
              <a:srgbClr val="1A1A2E">
                <a:alpha val="14000"/>
              </a:srgbClr>
            </a:outerShdw>
          </a:effectLst>
        </p:spPr>
        <p:txBody>
          <a:bodyPr/>
          <a:lstStyle/>
          <a:p>
            <a:endParaRPr lang="en-US"/>
          </a:p>
        </p:txBody>
      </p:sp>
      <p:sp>
        <p:nvSpPr>
          <p:cNvPr id="104" name="Text 84"/>
          <p:cNvSpPr/>
          <p:nvPr/>
        </p:nvSpPr>
        <p:spPr>
          <a:xfrm>
            <a:off x="22265640" y="13898880"/>
            <a:ext cx="10058400" cy="2331720"/>
          </a:xfrm>
          <a:prstGeom prst="rect">
            <a:avLst/>
          </a:prstGeom>
          <a:noFill/>
          <a:ln/>
        </p:spPr>
        <p:txBody>
          <a:bodyPr wrap="square" rtlCol="0" anchor="t"/>
          <a:lstStyle/>
          <a:p>
            <a:pPr marL="0" indent="0" algn="just">
              <a:buNone/>
            </a:pPr>
            <a:r>
              <a:rPr lang="en-US" sz="2500" dirty="0">
                <a:solidFill>
                  <a:srgbClr val="2B2B2B"/>
                </a:solidFill>
                <a:latin typeface="Calibri" pitchFamily="34" charset="0"/>
                <a:ea typeface="Calibri" pitchFamily="34" charset="-122"/>
                <a:cs typeface="Calibri" pitchFamily="34" charset="-120"/>
              </a:rPr>
              <a:t>The findings will provide valuable evidence for universities and healthcare professionals when designing sleep promotion programmes for international students. Effective sleep hygiene interventions have the potential to improve academic performance, mental wellbeing and overall quality of life.</a:t>
            </a:r>
            <a:endParaRPr lang="en-US" sz="2500" dirty="0"/>
          </a:p>
        </p:txBody>
      </p:sp>
      <p:sp>
        <p:nvSpPr>
          <p:cNvPr id="105" name="Shape 85"/>
          <p:cNvSpPr/>
          <p:nvPr/>
        </p:nvSpPr>
        <p:spPr>
          <a:xfrm>
            <a:off x="22974300" y="16504920"/>
            <a:ext cx="1097280" cy="1097280"/>
          </a:xfrm>
          <a:prstGeom prst="ellipse">
            <a:avLst/>
          </a:prstGeom>
          <a:solidFill>
            <a:srgbClr val="EAEDF7"/>
          </a:solidFill>
          <a:ln w="15875">
            <a:solidFill>
              <a:srgbClr val="1B2A6B"/>
            </a:solidFill>
            <a:prstDash val="solid"/>
          </a:ln>
        </p:spPr>
        <p:txBody>
          <a:bodyPr/>
          <a:lstStyle/>
          <a:p>
            <a:endParaRPr lang="en-US"/>
          </a:p>
        </p:txBody>
      </p:sp>
      <p:pic>
        <p:nvPicPr>
          <p:cNvPr id="106" name="Image 18" descr="preencoded.png"/>
          <p:cNvPicPr>
            <a:picLocks noChangeAspect="1"/>
          </p:cNvPicPr>
          <p:nvPr/>
        </p:nvPicPr>
        <p:blipFill>
          <a:blip r:embed="rId20"/>
          <a:stretch>
            <a:fillRect/>
          </a:stretch>
        </p:blipFill>
        <p:spPr>
          <a:xfrm>
            <a:off x="23212044" y="16742664"/>
            <a:ext cx="621792" cy="621792"/>
          </a:xfrm>
          <a:prstGeom prst="rect">
            <a:avLst/>
          </a:prstGeom>
        </p:spPr>
      </p:pic>
      <p:sp>
        <p:nvSpPr>
          <p:cNvPr id="107" name="Text 86"/>
          <p:cNvSpPr/>
          <p:nvPr/>
        </p:nvSpPr>
        <p:spPr>
          <a:xfrm>
            <a:off x="22265640" y="17711928"/>
            <a:ext cx="2514600" cy="685800"/>
          </a:xfrm>
          <a:prstGeom prst="rect">
            <a:avLst/>
          </a:prstGeom>
          <a:noFill/>
          <a:ln/>
        </p:spPr>
        <p:txBody>
          <a:bodyPr wrap="square" rtlCol="0" anchor="t"/>
          <a:lstStyle/>
          <a:p>
            <a:pPr marL="0" indent="0" algn="ctr">
              <a:buNone/>
            </a:pPr>
            <a:r>
              <a:rPr lang="en-US" sz="2000" b="1" dirty="0">
                <a:solidFill>
                  <a:srgbClr val="1B2A6B"/>
                </a:solidFill>
                <a:latin typeface="Calibri" pitchFamily="34" charset="0"/>
                <a:ea typeface="Calibri" pitchFamily="34" charset="-122"/>
                <a:cs typeface="Calibri" pitchFamily="34" charset="-120"/>
              </a:rPr>
              <a:t>Academic Performance</a:t>
            </a:r>
            <a:endParaRPr lang="en-US" sz="2000" dirty="0"/>
          </a:p>
        </p:txBody>
      </p:sp>
      <p:sp>
        <p:nvSpPr>
          <p:cNvPr id="108" name="Shape 87"/>
          <p:cNvSpPr/>
          <p:nvPr/>
        </p:nvSpPr>
        <p:spPr>
          <a:xfrm>
            <a:off x="25488900" y="16504920"/>
            <a:ext cx="1097280" cy="1097280"/>
          </a:xfrm>
          <a:prstGeom prst="ellipse">
            <a:avLst/>
          </a:prstGeom>
          <a:solidFill>
            <a:srgbClr val="EAEDF7"/>
          </a:solidFill>
          <a:ln w="15875">
            <a:solidFill>
              <a:srgbClr val="1B2A6B"/>
            </a:solidFill>
            <a:prstDash val="solid"/>
          </a:ln>
        </p:spPr>
        <p:txBody>
          <a:bodyPr/>
          <a:lstStyle/>
          <a:p>
            <a:endParaRPr lang="en-US"/>
          </a:p>
        </p:txBody>
      </p:sp>
      <p:pic>
        <p:nvPicPr>
          <p:cNvPr id="109" name="Image 19" descr="preencoded.png"/>
          <p:cNvPicPr>
            <a:picLocks noChangeAspect="1"/>
          </p:cNvPicPr>
          <p:nvPr/>
        </p:nvPicPr>
        <p:blipFill>
          <a:blip r:embed="rId21"/>
          <a:stretch>
            <a:fillRect/>
          </a:stretch>
        </p:blipFill>
        <p:spPr>
          <a:xfrm>
            <a:off x="25726644" y="16742664"/>
            <a:ext cx="621792" cy="621792"/>
          </a:xfrm>
          <a:prstGeom prst="rect">
            <a:avLst/>
          </a:prstGeom>
        </p:spPr>
      </p:pic>
      <p:sp>
        <p:nvSpPr>
          <p:cNvPr id="110" name="Text 88"/>
          <p:cNvSpPr/>
          <p:nvPr/>
        </p:nvSpPr>
        <p:spPr>
          <a:xfrm>
            <a:off x="24780240" y="17711928"/>
            <a:ext cx="2514600" cy="685800"/>
          </a:xfrm>
          <a:prstGeom prst="rect">
            <a:avLst/>
          </a:prstGeom>
          <a:noFill/>
          <a:ln/>
        </p:spPr>
        <p:txBody>
          <a:bodyPr wrap="square" rtlCol="0" anchor="t"/>
          <a:lstStyle/>
          <a:p>
            <a:pPr marL="0" indent="0" algn="ctr">
              <a:buNone/>
            </a:pPr>
            <a:r>
              <a:rPr lang="en-US" sz="2000" b="1" dirty="0">
                <a:solidFill>
                  <a:srgbClr val="1B2A6B"/>
                </a:solidFill>
                <a:latin typeface="Calibri" pitchFamily="34" charset="0"/>
                <a:ea typeface="Calibri" pitchFamily="34" charset="-122"/>
                <a:cs typeface="Calibri" pitchFamily="34" charset="-120"/>
              </a:rPr>
              <a:t>Mental Wellbeing</a:t>
            </a:r>
            <a:endParaRPr lang="en-US" sz="2000" dirty="0"/>
          </a:p>
        </p:txBody>
      </p:sp>
      <p:sp>
        <p:nvSpPr>
          <p:cNvPr id="111" name="Shape 89"/>
          <p:cNvSpPr/>
          <p:nvPr/>
        </p:nvSpPr>
        <p:spPr>
          <a:xfrm>
            <a:off x="28003500" y="16504920"/>
            <a:ext cx="1097280" cy="1097280"/>
          </a:xfrm>
          <a:prstGeom prst="ellipse">
            <a:avLst/>
          </a:prstGeom>
          <a:solidFill>
            <a:srgbClr val="EAEDF7"/>
          </a:solidFill>
          <a:ln w="15875">
            <a:solidFill>
              <a:srgbClr val="1B2A6B"/>
            </a:solidFill>
            <a:prstDash val="solid"/>
          </a:ln>
        </p:spPr>
        <p:txBody>
          <a:bodyPr/>
          <a:lstStyle/>
          <a:p>
            <a:endParaRPr lang="en-US"/>
          </a:p>
        </p:txBody>
      </p:sp>
      <p:pic>
        <p:nvPicPr>
          <p:cNvPr id="112" name="Image 20" descr="preencoded.png"/>
          <p:cNvPicPr>
            <a:picLocks noChangeAspect="1"/>
          </p:cNvPicPr>
          <p:nvPr/>
        </p:nvPicPr>
        <p:blipFill>
          <a:blip r:embed="rId22"/>
          <a:stretch>
            <a:fillRect/>
          </a:stretch>
        </p:blipFill>
        <p:spPr>
          <a:xfrm>
            <a:off x="28241244" y="16742664"/>
            <a:ext cx="621792" cy="621792"/>
          </a:xfrm>
          <a:prstGeom prst="rect">
            <a:avLst/>
          </a:prstGeom>
        </p:spPr>
      </p:pic>
      <p:sp>
        <p:nvSpPr>
          <p:cNvPr id="113" name="Text 90"/>
          <p:cNvSpPr/>
          <p:nvPr/>
        </p:nvSpPr>
        <p:spPr>
          <a:xfrm>
            <a:off x="27294840" y="17711928"/>
            <a:ext cx="2514600" cy="685800"/>
          </a:xfrm>
          <a:prstGeom prst="rect">
            <a:avLst/>
          </a:prstGeom>
          <a:noFill/>
          <a:ln/>
        </p:spPr>
        <p:txBody>
          <a:bodyPr wrap="square" rtlCol="0" anchor="t"/>
          <a:lstStyle/>
          <a:p>
            <a:pPr marL="0" indent="0" algn="ctr">
              <a:buNone/>
            </a:pPr>
            <a:r>
              <a:rPr lang="en-US" sz="2000" b="1" dirty="0">
                <a:solidFill>
                  <a:srgbClr val="1B2A6B"/>
                </a:solidFill>
                <a:latin typeface="Calibri" pitchFamily="34" charset="0"/>
                <a:ea typeface="Calibri" pitchFamily="34" charset="-122"/>
                <a:cs typeface="Calibri" pitchFamily="34" charset="-120"/>
              </a:rPr>
              <a:t>Quality of Life</a:t>
            </a:r>
            <a:endParaRPr lang="en-US" sz="2000" dirty="0"/>
          </a:p>
        </p:txBody>
      </p:sp>
      <p:sp>
        <p:nvSpPr>
          <p:cNvPr id="114" name="Shape 91"/>
          <p:cNvSpPr/>
          <p:nvPr/>
        </p:nvSpPr>
        <p:spPr>
          <a:xfrm>
            <a:off x="30518100" y="16504920"/>
            <a:ext cx="1097280" cy="1097280"/>
          </a:xfrm>
          <a:prstGeom prst="ellipse">
            <a:avLst/>
          </a:prstGeom>
          <a:solidFill>
            <a:srgbClr val="EAEDF7"/>
          </a:solidFill>
          <a:ln w="15875">
            <a:solidFill>
              <a:srgbClr val="1B2A6B"/>
            </a:solidFill>
            <a:prstDash val="solid"/>
          </a:ln>
        </p:spPr>
        <p:txBody>
          <a:bodyPr/>
          <a:lstStyle/>
          <a:p>
            <a:endParaRPr lang="en-US"/>
          </a:p>
        </p:txBody>
      </p:sp>
      <p:pic>
        <p:nvPicPr>
          <p:cNvPr id="115" name="Image 21" descr="preencoded.png"/>
          <p:cNvPicPr>
            <a:picLocks noChangeAspect="1"/>
          </p:cNvPicPr>
          <p:nvPr/>
        </p:nvPicPr>
        <p:blipFill>
          <a:blip r:embed="rId23"/>
          <a:stretch>
            <a:fillRect/>
          </a:stretch>
        </p:blipFill>
        <p:spPr>
          <a:xfrm>
            <a:off x="30755844" y="16742664"/>
            <a:ext cx="621792" cy="621792"/>
          </a:xfrm>
          <a:prstGeom prst="rect">
            <a:avLst/>
          </a:prstGeom>
        </p:spPr>
      </p:pic>
      <p:sp>
        <p:nvSpPr>
          <p:cNvPr id="116" name="Text 92"/>
          <p:cNvSpPr/>
          <p:nvPr/>
        </p:nvSpPr>
        <p:spPr>
          <a:xfrm>
            <a:off x="29809440" y="17711928"/>
            <a:ext cx="2514600" cy="685800"/>
          </a:xfrm>
          <a:prstGeom prst="rect">
            <a:avLst/>
          </a:prstGeom>
          <a:noFill/>
          <a:ln/>
        </p:spPr>
        <p:txBody>
          <a:bodyPr wrap="square" rtlCol="0" anchor="t"/>
          <a:lstStyle/>
          <a:p>
            <a:pPr marL="0" indent="0" algn="ctr">
              <a:buNone/>
            </a:pPr>
            <a:r>
              <a:rPr lang="en-US" sz="2000" b="1" dirty="0">
                <a:solidFill>
                  <a:srgbClr val="1B2A6B"/>
                </a:solidFill>
                <a:latin typeface="Calibri" pitchFamily="34" charset="0"/>
                <a:ea typeface="Calibri" pitchFamily="34" charset="-122"/>
                <a:cs typeface="Calibri" pitchFamily="34" charset="-120"/>
              </a:rPr>
              <a:t>University Communities</a:t>
            </a:r>
            <a:endParaRPr lang="en-US" sz="2000" dirty="0"/>
          </a:p>
        </p:txBody>
      </p:sp>
      <p:sp>
        <p:nvSpPr>
          <p:cNvPr id="117" name="Text 93"/>
          <p:cNvSpPr/>
          <p:nvPr/>
        </p:nvSpPr>
        <p:spPr>
          <a:xfrm>
            <a:off x="22265640" y="18672048"/>
            <a:ext cx="10058400" cy="2167128"/>
          </a:xfrm>
          <a:prstGeom prst="rect">
            <a:avLst/>
          </a:prstGeom>
          <a:noFill/>
          <a:ln/>
        </p:spPr>
        <p:txBody>
          <a:bodyPr wrap="square" rtlCol="0" anchor="ctr"/>
          <a:lstStyle/>
          <a:p>
            <a:pPr marL="0" indent="0" algn="just">
              <a:buNone/>
            </a:pPr>
            <a:r>
              <a:rPr lang="en-US" sz="2500" i="1" dirty="0">
                <a:solidFill>
                  <a:srgbClr val="2B2B2B"/>
                </a:solidFill>
                <a:latin typeface="Calibri" pitchFamily="34" charset="0"/>
                <a:ea typeface="Calibri" pitchFamily="34" charset="-122"/>
                <a:cs typeface="Calibri" pitchFamily="34" charset="-120"/>
              </a:rPr>
              <a:t>This systematic review will contribute to the evidence base by identifying the most effective approaches for reducing insomnia and supporting healthier university communities.</a:t>
            </a:r>
            <a:endParaRPr lang="en-US" sz="2500" dirty="0"/>
          </a:p>
        </p:txBody>
      </p:sp>
      <p:sp>
        <p:nvSpPr>
          <p:cNvPr id="118" name="Text 94"/>
          <p:cNvSpPr/>
          <p:nvPr/>
        </p:nvSpPr>
        <p:spPr>
          <a:xfrm>
            <a:off x="365760" y="21369528"/>
            <a:ext cx="32186880" cy="457200"/>
          </a:xfrm>
          <a:prstGeom prst="rect">
            <a:avLst/>
          </a:prstGeom>
          <a:noFill/>
          <a:ln/>
        </p:spPr>
        <p:txBody>
          <a:bodyPr wrap="square" lIns="0" tIns="0" rIns="0" bIns="0" rtlCol="0" anchor="ctr"/>
          <a:lstStyle/>
          <a:p>
            <a:pPr marL="0" indent="0">
              <a:buNone/>
            </a:pPr>
            <a:r>
              <a:rPr lang="en-US" sz="2000" b="1" dirty="0">
                <a:solidFill>
                  <a:srgbClr val="1B2A6B"/>
                </a:solidFill>
                <a:latin typeface="Cambria" pitchFamily="34" charset="0"/>
                <a:ea typeface="Cambria" pitchFamily="34" charset="-122"/>
                <a:cs typeface="Cambria" pitchFamily="34" charset="-120"/>
              </a:rPr>
              <a:t>REFERENCES</a:t>
            </a:r>
            <a:endParaRPr lang="en-US" sz="2000" dirty="0"/>
          </a:p>
        </p:txBody>
      </p:sp>
      <p:sp>
        <p:nvSpPr>
          <p:cNvPr id="119" name="Text 95"/>
          <p:cNvSpPr/>
          <p:nvPr/>
        </p:nvSpPr>
        <p:spPr>
          <a:xfrm>
            <a:off x="365760" y="21826728"/>
            <a:ext cx="10546080" cy="868680"/>
          </a:xfrm>
          <a:prstGeom prst="rect">
            <a:avLst/>
          </a:prstGeom>
          <a:noFill/>
          <a:ln/>
        </p:spPr>
        <p:txBody>
          <a:bodyPr wrap="square" lIns="0" tIns="0" rIns="0" bIns="0" rtlCol="0" anchor="t"/>
          <a:lstStyle/>
          <a:p>
            <a:pPr marL="0" indent="0" algn="l">
              <a:buNone/>
            </a:pPr>
            <a:r>
              <a:rPr lang="en-US" sz="1250" dirty="0">
                <a:solidFill>
                  <a:srgbClr val="2B2B2B"/>
                </a:solidFill>
                <a:latin typeface="Calibri" pitchFamily="34" charset="0"/>
                <a:ea typeface="Calibri" pitchFamily="34" charset="-122"/>
                <a:cs typeface="Calibri" pitchFamily="34" charset="-120"/>
              </a:rPr>
              <a:t>1. Bjornnes, A.K., Parry, M., Lie, I. and Falk, R.S. (2021) 'The association between sleep, stress and mental health among international students: A systematic review.' Journal of American College Health, 69(8), pp. 1–10.</a:t>
            </a:r>
            <a:endParaRPr lang="en-US" sz="1250" dirty="0"/>
          </a:p>
        </p:txBody>
      </p:sp>
      <p:sp>
        <p:nvSpPr>
          <p:cNvPr id="120" name="Text 96"/>
          <p:cNvSpPr/>
          <p:nvPr/>
        </p:nvSpPr>
        <p:spPr>
          <a:xfrm>
            <a:off x="365760" y="22695408"/>
            <a:ext cx="10546080" cy="868680"/>
          </a:xfrm>
          <a:prstGeom prst="rect">
            <a:avLst/>
          </a:prstGeom>
          <a:noFill/>
          <a:ln/>
        </p:spPr>
        <p:txBody>
          <a:bodyPr wrap="square" lIns="0" tIns="0" rIns="0" bIns="0" rtlCol="0" anchor="t"/>
          <a:lstStyle/>
          <a:p>
            <a:pPr marL="0" indent="0" algn="l">
              <a:buNone/>
            </a:pPr>
            <a:r>
              <a:rPr lang="en-US" sz="1250" dirty="0">
                <a:solidFill>
                  <a:srgbClr val="2B2B2B"/>
                </a:solidFill>
                <a:latin typeface="Calibri" pitchFamily="34" charset="0"/>
                <a:ea typeface="Calibri" pitchFamily="34" charset="-122"/>
                <a:cs typeface="Calibri" pitchFamily="34" charset="-120"/>
              </a:rPr>
              <a:t>2. Buysse, D.J., Reynolds, C.F., Monk, T.H., Berman, S.R. and Kupfer, D.J. (1989) 'The Pittsburgh Sleep Quality Index: A new instrument for psychiatric practice and research.' Psychiatry Research, 28(2), pp. 193–213.</a:t>
            </a:r>
            <a:endParaRPr lang="en-US" sz="1250" dirty="0"/>
          </a:p>
        </p:txBody>
      </p:sp>
      <p:sp>
        <p:nvSpPr>
          <p:cNvPr id="121" name="Text 97"/>
          <p:cNvSpPr/>
          <p:nvPr/>
        </p:nvSpPr>
        <p:spPr>
          <a:xfrm>
            <a:off x="365760" y="23564088"/>
            <a:ext cx="10546080" cy="868680"/>
          </a:xfrm>
          <a:prstGeom prst="rect">
            <a:avLst/>
          </a:prstGeom>
          <a:noFill/>
          <a:ln/>
        </p:spPr>
        <p:txBody>
          <a:bodyPr wrap="square" lIns="0" tIns="0" rIns="0" bIns="0" rtlCol="0" anchor="t"/>
          <a:lstStyle/>
          <a:p>
            <a:pPr marL="0" indent="0" algn="l">
              <a:buNone/>
            </a:pPr>
            <a:r>
              <a:rPr lang="en-US" sz="1250" dirty="0">
                <a:solidFill>
                  <a:srgbClr val="2B2B2B"/>
                </a:solidFill>
                <a:latin typeface="Calibri" pitchFamily="34" charset="0"/>
                <a:ea typeface="Calibri" pitchFamily="34" charset="-122"/>
                <a:cs typeface="Calibri" pitchFamily="34" charset="-120"/>
              </a:rPr>
              <a:t>3. Edinger, J.D. and Means, M.K. (2005) 'Cognitive-behavioral therapy for primary insomnia.' Clinical Psychology Review, 25(5), pp. 539–558.</a:t>
            </a:r>
            <a:endParaRPr lang="en-US" sz="1250" dirty="0"/>
          </a:p>
        </p:txBody>
      </p:sp>
      <p:sp>
        <p:nvSpPr>
          <p:cNvPr id="122" name="Text 98"/>
          <p:cNvSpPr/>
          <p:nvPr/>
        </p:nvSpPr>
        <p:spPr>
          <a:xfrm>
            <a:off x="365760" y="24432768"/>
            <a:ext cx="10546080" cy="868680"/>
          </a:xfrm>
          <a:prstGeom prst="rect">
            <a:avLst/>
          </a:prstGeom>
          <a:noFill/>
          <a:ln/>
        </p:spPr>
        <p:txBody>
          <a:bodyPr wrap="square" lIns="0" tIns="0" rIns="0" bIns="0" rtlCol="0" anchor="t"/>
          <a:lstStyle/>
          <a:p>
            <a:pPr marL="0" indent="0" algn="l">
              <a:buNone/>
            </a:pPr>
            <a:r>
              <a:rPr lang="en-US" sz="1250" dirty="0">
                <a:solidFill>
                  <a:srgbClr val="2B2B2B"/>
                </a:solidFill>
                <a:latin typeface="Calibri" pitchFamily="34" charset="0"/>
                <a:ea typeface="Calibri" pitchFamily="34" charset="-122"/>
                <a:cs typeface="Calibri" pitchFamily="34" charset="-120"/>
              </a:rPr>
              <a:t>4. Friedrich, A. and Schlarb, A.A. (2018) 'Let's talk about sleep: A systematic review of psychological interventions to improve sleep in university students.' Journal of Sleep Research, 27(1), pp. 4–22.</a:t>
            </a:r>
            <a:endParaRPr lang="en-US" sz="1250" dirty="0"/>
          </a:p>
        </p:txBody>
      </p:sp>
      <p:sp>
        <p:nvSpPr>
          <p:cNvPr id="123" name="Text 99"/>
          <p:cNvSpPr/>
          <p:nvPr/>
        </p:nvSpPr>
        <p:spPr>
          <a:xfrm>
            <a:off x="365760" y="25301448"/>
            <a:ext cx="10546080" cy="868680"/>
          </a:xfrm>
          <a:prstGeom prst="rect">
            <a:avLst/>
          </a:prstGeom>
          <a:noFill/>
          <a:ln/>
        </p:spPr>
        <p:txBody>
          <a:bodyPr wrap="square" lIns="0" tIns="0" rIns="0" bIns="0" rtlCol="0" anchor="t"/>
          <a:lstStyle/>
          <a:p>
            <a:pPr marL="0" indent="0" algn="l">
              <a:buNone/>
            </a:pPr>
            <a:r>
              <a:rPr lang="en-US" sz="1250" dirty="0">
                <a:solidFill>
                  <a:srgbClr val="2B2B2B"/>
                </a:solidFill>
                <a:latin typeface="Calibri" pitchFamily="34" charset="0"/>
                <a:ea typeface="Calibri" pitchFamily="34" charset="-122"/>
                <a:cs typeface="Calibri" pitchFamily="34" charset="-120"/>
              </a:rPr>
              <a:t>5. Gardani, M., Bradford, D.R.R., Russell, K., Allan, S., Beattie, L., Ellis, J.G. and Akram, U. (2022) 'A systematic review and meta-analysis of poor sleep, insomnia symptoms and stress in undergraduate students.' Sleep Medicine Reviews, 61, Article 105565.</a:t>
            </a:r>
            <a:endParaRPr lang="en-US" sz="1250" dirty="0"/>
          </a:p>
        </p:txBody>
      </p:sp>
      <p:sp>
        <p:nvSpPr>
          <p:cNvPr id="124" name="Text 100"/>
          <p:cNvSpPr/>
          <p:nvPr/>
        </p:nvSpPr>
        <p:spPr>
          <a:xfrm>
            <a:off x="11186160" y="21826728"/>
            <a:ext cx="10546080" cy="868680"/>
          </a:xfrm>
          <a:prstGeom prst="rect">
            <a:avLst/>
          </a:prstGeom>
          <a:noFill/>
          <a:ln/>
        </p:spPr>
        <p:txBody>
          <a:bodyPr wrap="square" lIns="0" tIns="0" rIns="0" bIns="0" rtlCol="0" anchor="t"/>
          <a:lstStyle/>
          <a:p>
            <a:pPr marL="0" indent="0" algn="l">
              <a:buNone/>
            </a:pPr>
            <a:r>
              <a:rPr lang="en-US" sz="1250" dirty="0">
                <a:solidFill>
                  <a:srgbClr val="2B2B2B"/>
                </a:solidFill>
                <a:latin typeface="Calibri" pitchFamily="34" charset="0"/>
                <a:ea typeface="Calibri" pitchFamily="34" charset="-122"/>
                <a:cs typeface="Calibri" pitchFamily="34" charset="-120"/>
              </a:rPr>
              <a:t>6. Morin, C.M. and Jarrin, D.C. (2022) 'Epidemiology of insomnia: Prevalence, course, risk factors and public health burden.' Sleep Medicine Clinics, 17(2), pp. 173–191.</a:t>
            </a:r>
            <a:endParaRPr lang="en-US" sz="1250" dirty="0"/>
          </a:p>
        </p:txBody>
      </p:sp>
      <p:sp>
        <p:nvSpPr>
          <p:cNvPr id="125" name="Text 101"/>
          <p:cNvSpPr/>
          <p:nvPr/>
        </p:nvSpPr>
        <p:spPr>
          <a:xfrm>
            <a:off x="11186160" y="22695408"/>
            <a:ext cx="10546080" cy="868680"/>
          </a:xfrm>
          <a:prstGeom prst="rect">
            <a:avLst/>
          </a:prstGeom>
          <a:noFill/>
          <a:ln/>
        </p:spPr>
        <p:txBody>
          <a:bodyPr wrap="square" lIns="0" tIns="0" rIns="0" bIns="0" rtlCol="0" anchor="t"/>
          <a:lstStyle/>
          <a:p>
            <a:pPr marL="0" indent="0" algn="l">
              <a:buNone/>
            </a:pPr>
            <a:r>
              <a:rPr lang="en-US" sz="1250" dirty="0">
                <a:solidFill>
                  <a:srgbClr val="2B2B2B"/>
                </a:solidFill>
                <a:latin typeface="Calibri" pitchFamily="34" charset="0"/>
                <a:ea typeface="Calibri" pitchFamily="34" charset="-122"/>
                <a:cs typeface="Calibri" pitchFamily="34" charset="-120"/>
              </a:rPr>
              <a:t>7. Page, M.J., McKenzie, J.E., Bossuyt, P.M., Boutron, I., Hoffmann, T.C., Mulrow, C.D., Shamseer, L., Tetzlaff, J.M., Akl, E.A., Brennan, S.E. and Moher, D. (2021) 'The PRISMA 2020 statement: An updated guideline for reporting systematic reviews.' BMJ, 372, n71.</a:t>
            </a:r>
            <a:endParaRPr lang="en-US" sz="1250" dirty="0"/>
          </a:p>
        </p:txBody>
      </p:sp>
      <p:sp>
        <p:nvSpPr>
          <p:cNvPr id="126" name="Text 102"/>
          <p:cNvSpPr/>
          <p:nvPr/>
        </p:nvSpPr>
        <p:spPr>
          <a:xfrm>
            <a:off x="11186160" y="23564088"/>
            <a:ext cx="10546080" cy="868680"/>
          </a:xfrm>
          <a:prstGeom prst="rect">
            <a:avLst/>
          </a:prstGeom>
          <a:noFill/>
          <a:ln/>
        </p:spPr>
        <p:txBody>
          <a:bodyPr wrap="square" lIns="0" tIns="0" rIns="0" bIns="0" rtlCol="0" anchor="t"/>
          <a:lstStyle/>
          <a:p>
            <a:pPr marL="0" indent="0" algn="l">
              <a:buNone/>
            </a:pPr>
            <a:r>
              <a:rPr lang="en-US" sz="1250" dirty="0">
                <a:solidFill>
                  <a:srgbClr val="2B2B2B"/>
                </a:solidFill>
                <a:latin typeface="Calibri" pitchFamily="34" charset="0"/>
                <a:ea typeface="Calibri" pitchFamily="34" charset="-122"/>
                <a:cs typeface="Calibri" pitchFamily="34" charset="-120"/>
              </a:rPr>
              <a:t>8. Riemann, D., Baglioni, C., Bassetti, C., et al. (2017) 'European guideline for the diagnosis and treatment of insomnia.' Journal of Sleep Research, 26(6), pp. 675–700.</a:t>
            </a:r>
            <a:endParaRPr lang="en-US" sz="1250" dirty="0"/>
          </a:p>
        </p:txBody>
      </p:sp>
      <p:sp>
        <p:nvSpPr>
          <p:cNvPr id="127" name="Text 103"/>
          <p:cNvSpPr/>
          <p:nvPr/>
        </p:nvSpPr>
        <p:spPr>
          <a:xfrm>
            <a:off x="11186160" y="24432768"/>
            <a:ext cx="10546080" cy="868680"/>
          </a:xfrm>
          <a:prstGeom prst="rect">
            <a:avLst/>
          </a:prstGeom>
          <a:noFill/>
          <a:ln/>
        </p:spPr>
        <p:txBody>
          <a:bodyPr wrap="square" lIns="0" tIns="0" rIns="0" bIns="0" rtlCol="0" anchor="t"/>
          <a:lstStyle/>
          <a:p>
            <a:pPr marL="0" indent="0" algn="l">
              <a:buNone/>
            </a:pPr>
            <a:r>
              <a:rPr lang="en-US" sz="1250" dirty="0">
                <a:solidFill>
                  <a:srgbClr val="2B2B2B"/>
                </a:solidFill>
                <a:latin typeface="Calibri" pitchFamily="34" charset="0"/>
                <a:ea typeface="Calibri" pitchFamily="34" charset="-122"/>
                <a:cs typeface="Calibri" pitchFamily="34" charset="-120"/>
              </a:rPr>
              <a:t>9. Ruan, H., Zhang, Y., Wang, X. and Li, J. (2025) 'Effectiveness of sleep hygiene interventions among university students: A systematic review.' Sleep Health, 11(1), pp. 45–58.</a:t>
            </a:r>
            <a:endParaRPr lang="en-US" sz="1250" dirty="0"/>
          </a:p>
        </p:txBody>
      </p:sp>
      <p:sp>
        <p:nvSpPr>
          <p:cNvPr id="128" name="Text 104"/>
          <p:cNvSpPr/>
          <p:nvPr/>
        </p:nvSpPr>
        <p:spPr>
          <a:xfrm>
            <a:off x="11186160" y="25301448"/>
            <a:ext cx="10546080" cy="868680"/>
          </a:xfrm>
          <a:prstGeom prst="rect">
            <a:avLst/>
          </a:prstGeom>
          <a:noFill/>
          <a:ln/>
        </p:spPr>
        <p:txBody>
          <a:bodyPr wrap="square" lIns="0" tIns="0" rIns="0" bIns="0" rtlCol="0" anchor="t"/>
          <a:lstStyle/>
          <a:p>
            <a:pPr marL="0" indent="0" algn="l">
              <a:buNone/>
            </a:pPr>
            <a:r>
              <a:rPr lang="en-US" sz="1250" dirty="0">
                <a:solidFill>
                  <a:srgbClr val="2B2B2B"/>
                </a:solidFill>
                <a:latin typeface="Calibri" pitchFamily="34" charset="0"/>
                <a:ea typeface="Calibri" pitchFamily="34" charset="-122"/>
                <a:cs typeface="Calibri" pitchFamily="34" charset="-120"/>
              </a:rPr>
              <a:t>10. Spielman, A.J., Caruso, L.S. and Glovinsky, P.B. (1987) 'A behavioral perspective on insomnia treatment.' Psychiatric Clinics of North America, 10(4), pp. 541–553.</a:t>
            </a:r>
            <a:endParaRPr lang="en-US" sz="1250" dirty="0"/>
          </a:p>
        </p:txBody>
      </p:sp>
      <p:sp>
        <p:nvSpPr>
          <p:cNvPr id="129" name="Text 105"/>
          <p:cNvSpPr/>
          <p:nvPr/>
        </p:nvSpPr>
        <p:spPr>
          <a:xfrm>
            <a:off x="22006560" y="21826728"/>
            <a:ext cx="10546080" cy="868680"/>
          </a:xfrm>
          <a:prstGeom prst="rect">
            <a:avLst/>
          </a:prstGeom>
          <a:noFill/>
          <a:ln/>
        </p:spPr>
        <p:txBody>
          <a:bodyPr wrap="square" lIns="0" tIns="0" rIns="0" bIns="0" rtlCol="0" anchor="t"/>
          <a:lstStyle/>
          <a:p>
            <a:pPr marL="0" indent="0" algn="l">
              <a:buNone/>
            </a:pPr>
            <a:r>
              <a:rPr lang="en-US" sz="1250" dirty="0">
                <a:solidFill>
                  <a:srgbClr val="2B2B2B"/>
                </a:solidFill>
                <a:latin typeface="Calibri" pitchFamily="34" charset="0"/>
                <a:ea typeface="Calibri" pitchFamily="34" charset="-122"/>
                <a:cs typeface="Calibri" pitchFamily="34" charset="-120"/>
              </a:rPr>
              <a:t>11. Sterne, J.A.C., Savović, J., Page, M.J., Elbers, R.G., Blencowe, N.S., Boutron, I., Cates, C.J., Cheng, H.Y., Corbett, M.S., Eldridge, S.M. and Higgins, J.P.T. (2019) 'RoB 2: A revised tool for assessing risk of bias in randomised trials.' BMJ, 366, l4898.</a:t>
            </a:r>
            <a:endParaRPr lang="en-US" sz="1250" dirty="0"/>
          </a:p>
        </p:txBody>
      </p:sp>
      <p:sp>
        <p:nvSpPr>
          <p:cNvPr id="130" name="Text 106"/>
          <p:cNvSpPr/>
          <p:nvPr/>
        </p:nvSpPr>
        <p:spPr>
          <a:xfrm>
            <a:off x="22006560" y="22695408"/>
            <a:ext cx="10546080" cy="868680"/>
          </a:xfrm>
          <a:prstGeom prst="rect">
            <a:avLst/>
          </a:prstGeom>
          <a:noFill/>
          <a:ln/>
        </p:spPr>
        <p:txBody>
          <a:bodyPr wrap="square" lIns="0" tIns="0" rIns="0" bIns="0" rtlCol="0" anchor="t"/>
          <a:lstStyle/>
          <a:p>
            <a:pPr marL="0" indent="0" algn="l">
              <a:buNone/>
            </a:pPr>
            <a:r>
              <a:rPr lang="en-US" sz="1250" dirty="0">
                <a:solidFill>
                  <a:srgbClr val="2B2B2B"/>
                </a:solidFill>
                <a:latin typeface="Calibri" pitchFamily="34" charset="0"/>
                <a:ea typeface="Calibri" pitchFamily="34" charset="-122"/>
                <a:cs typeface="Calibri" pitchFamily="34" charset="-120"/>
              </a:rPr>
              <a:t>12. World Health Organization (2022) World Mental Health Report: Transforming Mental Health for All. Geneva: World Health Organization.</a:t>
            </a:r>
            <a:endParaRPr lang="en-US" sz="1250" dirty="0"/>
          </a:p>
        </p:txBody>
      </p:sp>
      <p:sp>
        <p:nvSpPr>
          <p:cNvPr id="131" name="Text 107"/>
          <p:cNvSpPr/>
          <p:nvPr/>
        </p:nvSpPr>
        <p:spPr>
          <a:xfrm>
            <a:off x="22006560" y="23564088"/>
            <a:ext cx="10546080" cy="868680"/>
          </a:xfrm>
          <a:prstGeom prst="rect">
            <a:avLst/>
          </a:prstGeom>
          <a:noFill/>
          <a:ln/>
        </p:spPr>
        <p:txBody>
          <a:bodyPr wrap="square" lIns="0" tIns="0" rIns="0" bIns="0" rtlCol="0" anchor="t"/>
          <a:lstStyle/>
          <a:p>
            <a:pPr marL="0" indent="0" algn="l">
              <a:buNone/>
            </a:pPr>
            <a:r>
              <a:rPr lang="en-US" sz="1250" dirty="0">
                <a:solidFill>
                  <a:srgbClr val="2B2B2B"/>
                </a:solidFill>
                <a:latin typeface="Calibri" pitchFamily="34" charset="0"/>
                <a:ea typeface="Calibri" pitchFamily="34" charset="-122"/>
                <a:cs typeface="Calibri" pitchFamily="34" charset="-120"/>
              </a:rPr>
              <a:t>13. Irish, L.A., Kline, C.E., Gunn, H.E., Buysse, D.J. and Hall, M.H. (2015) 'The role of sleep hygiene in promoting public health: A review of empirical evidence.' Sleep Medicine Reviews, 22, pp. 23–36.</a:t>
            </a:r>
            <a:endParaRPr lang="en-US" sz="1250" dirty="0"/>
          </a:p>
        </p:txBody>
      </p:sp>
      <p:sp>
        <p:nvSpPr>
          <p:cNvPr id="132" name="Text 108"/>
          <p:cNvSpPr/>
          <p:nvPr/>
        </p:nvSpPr>
        <p:spPr>
          <a:xfrm>
            <a:off x="22006560" y="24432768"/>
            <a:ext cx="10546080" cy="868680"/>
          </a:xfrm>
          <a:prstGeom prst="rect">
            <a:avLst/>
          </a:prstGeom>
          <a:noFill/>
          <a:ln/>
        </p:spPr>
        <p:txBody>
          <a:bodyPr wrap="square" lIns="0" tIns="0" rIns="0" bIns="0" rtlCol="0" anchor="t"/>
          <a:lstStyle/>
          <a:p>
            <a:pPr marL="0" indent="0" algn="l">
              <a:buNone/>
            </a:pPr>
            <a:r>
              <a:rPr lang="en-US" sz="1250" dirty="0">
                <a:solidFill>
                  <a:srgbClr val="2B2B2B"/>
                </a:solidFill>
                <a:latin typeface="Calibri" pitchFamily="34" charset="0"/>
                <a:ea typeface="Calibri" pitchFamily="34" charset="-122"/>
                <a:cs typeface="Calibri" pitchFamily="34" charset="-120"/>
              </a:rPr>
              <a:t>14. Buysse, D.J. (2014) 'Sleep health: Can we define it? Does it matter?' Sleep, 37(1), pp. 9–17.</a:t>
            </a:r>
            <a:endParaRPr lang="en-US" sz="1250" dirty="0"/>
          </a:p>
        </p:txBody>
      </p:sp>
      <p:sp>
        <p:nvSpPr>
          <p:cNvPr id="133" name="Text 109"/>
          <p:cNvSpPr/>
          <p:nvPr/>
        </p:nvSpPr>
        <p:spPr>
          <a:xfrm>
            <a:off x="22006560" y="25301448"/>
            <a:ext cx="10546080" cy="868680"/>
          </a:xfrm>
          <a:prstGeom prst="rect">
            <a:avLst/>
          </a:prstGeom>
          <a:noFill/>
          <a:ln/>
        </p:spPr>
        <p:txBody>
          <a:bodyPr wrap="square" lIns="0" tIns="0" rIns="0" bIns="0" rtlCol="0" anchor="t"/>
          <a:lstStyle/>
          <a:p>
            <a:pPr marL="0" indent="0" algn="l">
              <a:buNone/>
            </a:pPr>
            <a:r>
              <a:rPr lang="en-US" sz="1250" dirty="0">
                <a:solidFill>
                  <a:srgbClr val="2B2B2B"/>
                </a:solidFill>
                <a:latin typeface="Calibri" pitchFamily="34" charset="0"/>
                <a:ea typeface="Calibri" pitchFamily="34" charset="-122"/>
                <a:cs typeface="Calibri" pitchFamily="34" charset="-120"/>
              </a:rPr>
              <a:t>15. American Academy of Sleep Medicine (2021) International Classification of Sleep Disorders (ICSD-3-TR). 3rd revised edn. Darien, IL: American Academy of Sleep Medicine.</a:t>
            </a:r>
            <a:endParaRPr lang="en-US" sz="1250" dirty="0"/>
          </a:p>
        </p:txBody>
      </p:sp>
      <p:sp>
        <p:nvSpPr>
          <p:cNvPr id="134" name="Shape 110"/>
          <p:cNvSpPr/>
          <p:nvPr/>
        </p:nvSpPr>
        <p:spPr>
          <a:xfrm>
            <a:off x="0" y="26490168"/>
            <a:ext cx="32918400" cy="822960"/>
          </a:xfrm>
          <a:prstGeom prst="rect">
            <a:avLst/>
          </a:prstGeom>
          <a:solidFill>
            <a:srgbClr val="1B2A6B"/>
          </a:solidFill>
          <a:ln/>
        </p:spPr>
        <p:txBody>
          <a:bodyPr/>
          <a:lstStyle/>
          <a:p>
            <a:endParaRPr lang="en-US"/>
          </a:p>
        </p:txBody>
      </p:sp>
      <p:pic>
        <p:nvPicPr>
          <p:cNvPr id="135" name="Image 22" descr="preencoded.png"/>
          <p:cNvPicPr>
            <a:picLocks noChangeAspect="1"/>
          </p:cNvPicPr>
          <p:nvPr/>
        </p:nvPicPr>
        <p:blipFill>
          <a:blip r:embed="rId24"/>
          <a:stretch>
            <a:fillRect/>
          </a:stretch>
        </p:blipFill>
        <p:spPr>
          <a:xfrm>
            <a:off x="822960" y="26673048"/>
            <a:ext cx="457200" cy="457200"/>
          </a:xfrm>
          <a:prstGeom prst="rect">
            <a:avLst/>
          </a:prstGeom>
        </p:spPr>
      </p:pic>
      <p:sp>
        <p:nvSpPr>
          <p:cNvPr id="136" name="Text 111"/>
          <p:cNvSpPr/>
          <p:nvPr/>
        </p:nvSpPr>
        <p:spPr>
          <a:xfrm>
            <a:off x="1508760" y="26490168"/>
            <a:ext cx="31089600" cy="822960"/>
          </a:xfrm>
          <a:prstGeom prst="rect">
            <a:avLst/>
          </a:prstGeom>
          <a:noFill/>
          <a:ln/>
        </p:spPr>
        <p:txBody>
          <a:bodyPr wrap="square" lIns="0" tIns="0" rIns="0" bIns="0" rtlCol="0" anchor="ctr"/>
          <a:lstStyle/>
          <a:p>
            <a:pPr marL="0" indent="0" algn="l">
              <a:buNone/>
            </a:pPr>
            <a:r>
              <a:rPr lang="en-US" sz="2300" b="1" dirty="0">
                <a:solidFill>
                  <a:srgbClr val="FFFFFF"/>
                </a:solidFill>
                <a:latin typeface="Calibri" pitchFamily="34" charset="0"/>
                <a:ea typeface="Calibri" pitchFamily="34" charset="-122"/>
                <a:cs typeface="Calibri" pitchFamily="34" charset="-120"/>
              </a:rPr>
              <a:t>BETTER SLEEP TODAY, BETTER TOMORROW — SUPPORTING INTERNATIONAL STUDENTS FOR A HEALTHIER FUTURE.</a:t>
            </a:r>
            <a:endParaRPr lang="en-US" sz="23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TotalTime>
  <Words>1464</Words>
  <Application>Microsoft Macintosh PowerPoint</Application>
  <PresentationFormat>Custom</PresentationFormat>
  <Paragraphs>94</Paragraphs>
  <Slides>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Cambria</vt:lpstr>
      <vt:lpstr>Times New Roman</vt:lpstr>
      <vt:lpstr>Office Theme</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Systematic Review Poster - Sleep Hygiene Programmes</dc:title>
  <dc:subject>PptxGenJS Presentation</dc:subject>
  <dc:creator>Fuaansha D. Pimpale</dc:creator>
  <cp:lastModifiedBy>Fuaansha Dadabhai Pimpale (2530082)</cp:lastModifiedBy>
  <cp:revision>2</cp:revision>
  <dcterms:created xsi:type="dcterms:W3CDTF">2026-07-04T04:52:11Z</dcterms:created>
  <dcterms:modified xsi:type="dcterms:W3CDTF">2026-07-05T05:30:26Z</dcterms:modified>
</cp:coreProperties>
</file>