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7" r:id="rId3"/>
    <p:sldId id="342" r:id="rId4"/>
    <p:sldId id="343" r:id="rId5"/>
    <p:sldId id="344" r:id="rId6"/>
    <p:sldId id="345" r:id="rId7"/>
    <p:sldId id="346" r:id="rId8"/>
    <p:sldId id="348" r:id="rId9"/>
    <p:sldId id="379" r:id="rId10"/>
    <p:sldId id="370" r:id="rId11"/>
    <p:sldId id="371" r:id="rId12"/>
    <p:sldId id="372" r:id="rId13"/>
    <p:sldId id="373" r:id="rId14"/>
    <p:sldId id="374" r:id="rId15"/>
    <p:sldId id="375" r:id="rId16"/>
    <p:sldId id="376" r:id="rId17"/>
    <p:sldId id="377" r:id="rId18"/>
    <p:sldId id="378" r:id="rId19"/>
    <p:sldId id="380" r:id="rId20"/>
    <p:sldId id="381" r:id="rId21"/>
    <p:sldId id="382" r:id="rId22"/>
    <p:sldId id="383" r:id="rId23"/>
    <p:sldId id="384" r:id="rId24"/>
    <p:sldId id="385" r:id="rId25"/>
    <p:sldId id="386" r:id="rId26"/>
    <p:sldId id="387" r:id="rId27"/>
    <p:sldId id="388" r:id="rId28"/>
    <p:sldId id="286" r:id="rId29"/>
    <p:sldId id="315"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589" autoAdjust="0"/>
  </p:normalViewPr>
  <p:slideViewPr>
    <p:cSldViewPr>
      <p:cViewPr>
        <p:scale>
          <a:sx n="80" d="100"/>
          <a:sy n="80" d="100"/>
        </p:scale>
        <p:origin x="1116" y="60"/>
      </p:cViewPr>
      <p:guideLst>
        <p:guide orient="horz" pos="2160"/>
        <p:guide pos="2880"/>
      </p:guideLst>
    </p:cSldViewPr>
  </p:slideViewPr>
  <p:notesTextViewPr>
    <p:cViewPr>
      <p:scale>
        <a:sx n="1" d="1"/>
        <a:sy n="1" d="1"/>
      </p:scale>
      <p:origin x="0" y="0"/>
    </p:cViewPr>
  </p:notesTextViewPr>
  <p:sorterViewPr>
    <p:cViewPr>
      <p:scale>
        <a:sx n="100" d="100"/>
        <a:sy n="100" d="100"/>
      </p:scale>
      <p:origin x="0" y="-30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B3065E3-F6A4-4752-A995-93A90F81F17D}" type="datetimeFigureOut">
              <a:rPr lang="en-GB" smtClean="0"/>
              <a:pPr/>
              <a:t>16/02/2017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6CD1800-AE61-436B-BD56-69B6230B0B23}" type="slidenum">
              <a:rPr lang="en-GB" smtClean="0"/>
              <a:pPr/>
              <a:t>‹#›</a:t>
            </a:fld>
            <a:endParaRPr lang="en-GB"/>
          </a:p>
        </p:txBody>
      </p:sp>
    </p:spTree>
    <p:extLst>
      <p:ext uri="{BB962C8B-B14F-4D97-AF65-F5344CB8AC3E}">
        <p14:creationId xmlns:p14="http://schemas.microsoft.com/office/powerpoint/2010/main" val="1066484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297624179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Footer Placeholder 4"/>
          <p:cNvSpPr>
            <a:spLocks noGrp="1"/>
          </p:cNvSpPr>
          <p:nvPr>
            <p:ph type="ftr" sz="quarter" idx="11"/>
          </p:nvPr>
        </p:nvSpPr>
        <p:spPr/>
        <p:txBody>
          <a:bodyPr/>
          <a:lstStyle/>
          <a:p>
            <a:endParaRPr lang="en-GB" dirty="0"/>
          </a:p>
        </p:txBody>
      </p:sp>
      <p:pic>
        <p:nvPicPr>
          <p:cNvPr id="1027" name="Picture 3" descr="C:\Users\arya\Documents\logo\fwdnewuniversityandschoolofappliedcomputinglogos\image0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634007" y="6165304"/>
            <a:ext cx="1509993" cy="54179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arya\Documents\logo\fwdnewuniversityandschoolofappliedcomputinglogos\TSD_swan2013.jpg"/>
          <p:cNvPicPr>
            <a:picLocks noChangeAspect="1" noChangeArrowheads="1"/>
          </p:cNvPicPr>
          <p:nvPr userDrawn="1"/>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6237312"/>
            <a:ext cx="1432173" cy="5634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userDrawn="1"/>
        </p:nvSpPr>
        <p:spPr>
          <a:xfrm>
            <a:off x="3059832" y="6309320"/>
            <a:ext cx="3168352" cy="369332"/>
          </a:xfrm>
          <a:prstGeom prst="rect">
            <a:avLst/>
          </a:prstGeom>
          <a:noFill/>
        </p:spPr>
        <p:txBody>
          <a:bodyPr wrap="square" rtlCol="0">
            <a:spAutoFit/>
          </a:bodyPr>
          <a:lstStyle/>
          <a:p>
            <a:r>
              <a:rPr lang="en-GB" dirty="0" smtClean="0"/>
              <a:t>Dr. Carlene Campbell</a:t>
            </a:r>
            <a:endParaRPr lang="en-GB" dirty="0"/>
          </a:p>
        </p:txBody>
      </p:sp>
    </p:spTree>
    <p:extLst>
      <p:ext uri="{BB962C8B-B14F-4D97-AF65-F5344CB8AC3E}">
        <p14:creationId xmlns:p14="http://schemas.microsoft.com/office/powerpoint/2010/main" val="32185875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1351063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3808540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259529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1996751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883271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2662400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327856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1832691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16A9B7-0CCE-4F08-82E5-246E41A511DA}" type="datetimeFigureOut">
              <a:rPr lang="en-GB" smtClean="0"/>
              <a:pPr/>
              <a:t>16/02/2017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145F37-52A9-44D8-AFB0-EA29A9F47CFE}" type="slidenum">
              <a:rPr lang="en-GB" smtClean="0"/>
              <a:pPr/>
              <a:t>‹#›</a:t>
            </a:fld>
            <a:endParaRPr lang="en-GB"/>
          </a:p>
        </p:txBody>
      </p:sp>
    </p:spTree>
    <p:extLst>
      <p:ext uri="{BB962C8B-B14F-4D97-AF65-F5344CB8AC3E}">
        <p14:creationId xmlns:p14="http://schemas.microsoft.com/office/powerpoint/2010/main" val="3203571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16A9B7-0CCE-4F08-82E5-246E41A511DA}" type="datetimeFigureOut">
              <a:rPr lang="en-GB" smtClean="0"/>
              <a:pPr/>
              <a:t>16/02/2017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145F37-52A9-44D8-AFB0-EA29A9F47CFE}" type="slidenum">
              <a:rPr lang="en-GB" smtClean="0"/>
              <a:pPr/>
              <a:t>‹#›</a:t>
            </a:fld>
            <a:endParaRPr lang="en-GB"/>
          </a:p>
        </p:txBody>
      </p:sp>
    </p:spTree>
    <p:extLst>
      <p:ext uri="{BB962C8B-B14F-4D97-AF65-F5344CB8AC3E}">
        <p14:creationId xmlns:p14="http://schemas.microsoft.com/office/powerpoint/2010/main" val="2175380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ceh.v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340768"/>
            <a:ext cx="8784976" cy="2882751"/>
          </a:xfrm>
        </p:spPr>
        <p:txBody>
          <a:bodyPr>
            <a:normAutofit/>
          </a:bodyPr>
          <a:lstStyle/>
          <a:p>
            <a:pPr lvl="0"/>
            <a:r>
              <a:rPr lang="en-GB" sz="5400" dirty="0" smtClean="0"/>
              <a:t>Network </a:t>
            </a:r>
            <a:r>
              <a:rPr lang="en-GB" sz="5400" dirty="0" smtClean="0"/>
              <a:t>Security</a:t>
            </a:r>
            <a:r>
              <a:rPr lang="en-GB" sz="5400" dirty="0" smtClean="0"/>
              <a:t/>
            </a:r>
            <a:br>
              <a:rPr lang="en-GB" sz="5400" dirty="0" smtClean="0"/>
            </a:br>
            <a:r>
              <a:rPr lang="en-GB" dirty="0" smtClean="0"/>
              <a:t>Cryptography</a:t>
            </a:r>
            <a:r>
              <a:rPr lang="en-GB" sz="3600" dirty="0" smtClean="0"/>
              <a:t/>
            </a:r>
            <a:br>
              <a:rPr lang="en-GB" sz="3600" dirty="0" smtClean="0"/>
            </a:br>
            <a:r>
              <a:rPr lang="en-GB" sz="3600" dirty="0"/>
              <a:t/>
            </a:r>
            <a:br>
              <a:rPr lang="en-GB" sz="3600" dirty="0"/>
            </a:br>
            <a:r>
              <a:rPr lang="en-GB" sz="3200" dirty="0" err="1" smtClean="0"/>
              <a:t>Dr.</a:t>
            </a:r>
            <a:r>
              <a:rPr lang="en-GB" sz="3200" dirty="0" smtClean="0"/>
              <a:t> Carlene Campbell</a:t>
            </a:r>
            <a:endParaRPr lang="en-GB" sz="4000" dirty="0"/>
          </a:p>
        </p:txBody>
      </p:sp>
    </p:spTree>
    <p:extLst>
      <p:ext uri="{BB962C8B-B14F-4D97-AF65-F5344CB8AC3E}">
        <p14:creationId xmlns:p14="http://schemas.microsoft.com/office/powerpoint/2010/main" val="36747094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706090"/>
          </a:xfrm>
        </p:spPr>
        <p:txBody>
          <a:bodyPr>
            <a:normAutofit/>
          </a:bodyPr>
          <a:lstStyle/>
          <a:p>
            <a:r>
              <a:rPr lang="en-GB" sz="3200" b="1" dirty="0" smtClean="0"/>
              <a:t>Learning </a:t>
            </a:r>
            <a:r>
              <a:rPr lang="en-GB" sz="3200" b="1" dirty="0" smtClean="0"/>
              <a:t>Outcome</a:t>
            </a:r>
            <a:endParaRPr lang="en-GB" sz="3200" b="1" dirty="0"/>
          </a:p>
        </p:txBody>
      </p:sp>
      <p:sp>
        <p:nvSpPr>
          <p:cNvPr id="3" name="Content Placeholder 2"/>
          <p:cNvSpPr>
            <a:spLocks noGrp="1"/>
          </p:cNvSpPr>
          <p:nvPr>
            <p:ph idx="1"/>
          </p:nvPr>
        </p:nvSpPr>
        <p:spPr>
          <a:xfrm>
            <a:off x="457200" y="731837"/>
            <a:ext cx="8229600" cy="5433467"/>
          </a:xfrm>
        </p:spPr>
        <p:txBody>
          <a:bodyPr>
            <a:normAutofit fontScale="92500" lnSpcReduction="10000"/>
          </a:bodyPr>
          <a:lstStyle/>
          <a:p>
            <a:pPr marL="0" indent="0">
              <a:buNone/>
            </a:pPr>
            <a:r>
              <a:rPr lang="en-US" sz="2200" b="1" dirty="0" smtClean="0"/>
              <a:t>Upon completion of this material, you should be able to:</a:t>
            </a:r>
          </a:p>
          <a:p>
            <a:pPr lvl="1" algn="just">
              <a:buFont typeface="Wingdings" pitchFamily="2" charset="2"/>
              <a:buChar char="§"/>
            </a:pPr>
            <a:r>
              <a:rPr lang="en-US" altLang="zh-TW" sz="2400" dirty="0" smtClean="0">
                <a:ea typeface="新細明體" pitchFamily="18" charset="-120"/>
              </a:rPr>
              <a:t>Understand Cryptography</a:t>
            </a:r>
          </a:p>
          <a:p>
            <a:pPr lvl="1" algn="just">
              <a:buFont typeface="Wingdings" pitchFamily="2" charset="2"/>
              <a:buChar char="§"/>
            </a:pPr>
            <a:r>
              <a:rPr lang="en-US" altLang="zh-TW" sz="2400" dirty="0" smtClean="0">
                <a:ea typeface="新細明體" pitchFamily="18" charset="-120"/>
              </a:rPr>
              <a:t>Know the types of Cryptography</a:t>
            </a:r>
          </a:p>
          <a:p>
            <a:pPr lvl="1" algn="just">
              <a:buFont typeface="Wingdings" pitchFamily="2" charset="2"/>
              <a:buChar char="§"/>
            </a:pPr>
            <a:r>
              <a:rPr lang="en-US" altLang="zh-TW" sz="2400" dirty="0" smtClean="0">
                <a:ea typeface="新細明體" pitchFamily="18" charset="-120"/>
              </a:rPr>
              <a:t>Know about Ciphers</a:t>
            </a:r>
          </a:p>
          <a:p>
            <a:pPr lvl="1" algn="just">
              <a:buFont typeface="Wingdings" pitchFamily="2" charset="2"/>
              <a:buChar char="§"/>
            </a:pPr>
            <a:r>
              <a:rPr lang="en-US" altLang="zh-TW" sz="2400" dirty="0" smtClean="0">
                <a:ea typeface="新細明體" pitchFamily="18" charset="-120"/>
              </a:rPr>
              <a:t>Understand Advances Encryption Standard (AES)</a:t>
            </a:r>
          </a:p>
          <a:p>
            <a:pPr lvl="1" algn="just">
              <a:buFont typeface="Wingdings" pitchFamily="2" charset="2"/>
              <a:buChar char="§"/>
            </a:pPr>
            <a:r>
              <a:rPr lang="en-US" altLang="zh-TW" sz="2400" dirty="0" smtClean="0">
                <a:ea typeface="新細明體" pitchFamily="18" charset="-120"/>
              </a:rPr>
              <a:t>Know about RC4, RC5, RC6 Algorithms</a:t>
            </a:r>
          </a:p>
          <a:p>
            <a:pPr lvl="1" algn="just">
              <a:buFont typeface="Wingdings" pitchFamily="2" charset="2"/>
              <a:buChar char="§"/>
            </a:pPr>
            <a:r>
              <a:rPr lang="en-US" altLang="zh-TW" sz="2400" dirty="0" smtClean="0">
                <a:ea typeface="新細明體" pitchFamily="18" charset="-120"/>
              </a:rPr>
              <a:t>Understand RSA (</a:t>
            </a:r>
            <a:r>
              <a:rPr lang="en-US" altLang="zh-TW" sz="2400" dirty="0" err="1" smtClean="0">
                <a:ea typeface="新細明體" pitchFamily="18" charset="-120"/>
              </a:rPr>
              <a:t>Rivest</a:t>
            </a:r>
            <a:r>
              <a:rPr lang="en-US" altLang="zh-TW" sz="2400" dirty="0" smtClean="0">
                <a:ea typeface="新細明體" pitchFamily="18" charset="-120"/>
              </a:rPr>
              <a:t> </a:t>
            </a:r>
            <a:r>
              <a:rPr lang="en-US" altLang="zh-TW" sz="2400" dirty="0" err="1" smtClean="0">
                <a:ea typeface="新細明體" pitchFamily="18" charset="-120"/>
              </a:rPr>
              <a:t>Shmair</a:t>
            </a:r>
            <a:r>
              <a:rPr lang="en-US" altLang="zh-TW" sz="2400" dirty="0" smtClean="0">
                <a:ea typeface="新細明體" pitchFamily="18" charset="-120"/>
              </a:rPr>
              <a:t> </a:t>
            </a:r>
            <a:r>
              <a:rPr lang="en-US" altLang="zh-TW" sz="2400" dirty="0" err="1" smtClean="0">
                <a:ea typeface="新細明體" pitchFamily="18" charset="-120"/>
              </a:rPr>
              <a:t>Adleman</a:t>
            </a:r>
            <a:r>
              <a:rPr lang="en-US" altLang="zh-TW" sz="2400" dirty="0" smtClean="0">
                <a:ea typeface="新細明體" pitchFamily="18" charset="-120"/>
              </a:rPr>
              <a:t>)</a:t>
            </a:r>
          </a:p>
          <a:p>
            <a:pPr lvl="1" algn="just">
              <a:buFont typeface="Wingdings" pitchFamily="2" charset="2"/>
              <a:buChar char="§"/>
            </a:pPr>
            <a:r>
              <a:rPr lang="en-US" altLang="zh-TW" sz="2400" dirty="0" smtClean="0">
                <a:ea typeface="新細明體" pitchFamily="18" charset="-120"/>
              </a:rPr>
              <a:t>Understand Message Digest Function: MD5</a:t>
            </a:r>
          </a:p>
          <a:p>
            <a:pPr lvl="1" algn="just">
              <a:buFont typeface="Wingdings" pitchFamily="2" charset="2"/>
              <a:buChar char="§"/>
            </a:pPr>
            <a:r>
              <a:rPr lang="en-US" altLang="zh-TW" sz="2400" dirty="0" smtClean="0">
                <a:ea typeface="新細明體" pitchFamily="18" charset="-120"/>
              </a:rPr>
              <a:t>Know How Secure Hashing Algorithm (SHA) works</a:t>
            </a:r>
          </a:p>
          <a:p>
            <a:pPr lvl="1" algn="just">
              <a:buFont typeface="Wingdings" pitchFamily="2" charset="2"/>
              <a:buChar char="§"/>
            </a:pPr>
            <a:r>
              <a:rPr lang="en-US" altLang="zh-TW" sz="2400" dirty="0" smtClean="0">
                <a:ea typeface="新細明體" pitchFamily="18" charset="-120"/>
              </a:rPr>
              <a:t>Understand Public Key Infrastructure (PKI)</a:t>
            </a:r>
          </a:p>
          <a:p>
            <a:pPr lvl="1">
              <a:buFont typeface="Wingdings" pitchFamily="2" charset="2"/>
              <a:buChar char="§"/>
            </a:pPr>
            <a:r>
              <a:rPr lang="en-US" altLang="zh-TW" sz="2400" dirty="0" smtClean="0">
                <a:ea typeface="新細明體" pitchFamily="18" charset="-120"/>
              </a:rPr>
              <a:t>Understand digital signature and Secure Sockets Layer (SSL)</a:t>
            </a:r>
          </a:p>
          <a:p>
            <a:pPr lvl="1">
              <a:buFont typeface="Wingdings" pitchFamily="2" charset="2"/>
              <a:buChar char="§"/>
            </a:pPr>
            <a:r>
              <a:rPr lang="en-US" altLang="zh-TW" sz="2400" dirty="0" smtClean="0">
                <a:ea typeface="新細明體" pitchFamily="18" charset="-120"/>
              </a:rPr>
              <a:t>Understand Disk Encryption and Cryptography attacks</a:t>
            </a:r>
          </a:p>
          <a:p>
            <a:pPr lvl="1">
              <a:buFont typeface="Wingdings" pitchFamily="2" charset="2"/>
              <a:buChar char="§"/>
            </a:pPr>
            <a:endParaRPr lang="en-US" altLang="zh-TW" sz="2400" dirty="0" smtClean="0">
              <a:ea typeface="新細明體" pitchFamily="18" charset="-120"/>
            </a:endParaRPr>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850106"/>
          </a:xfrm>
        </p:spPr>
        <p:txBody>
          <a:bodyPr>
            <a:normAutofit/>
          </a:bodyPr>
          <a:lstStyle/>
          <a:p>
            <a:r>
              <a:rPr lang="en-US" sz="3200" b="1" dirty="0" smtClean="0">
                <a:cs typeface="Times New Roman" pitchFamily="18" charset="0"/>
              </a:rPr>
              <a:t>Cryptography</a:t>
            </a:r>
            <a:endParaRPr lang="en-GB" sz="3200" b="1" dirty="0"/>
          </a:p>
        </p:txBody>
      </p:sp>
      <p:sp>
        <p:nvSpPr>
          <p:cNvPr id="3" name="Content Placeholder 2"/>
          <p:cNvSpPr>
            <a:spLocks noGrp="1"/>
          </p:cNvSpPr>
          <p:nvPr>
            <p:ph idx="1"/>
          </p:nvPr>
        </p:nvSpPr>
        <p:spPr>
          <a:xfrm>
            <a:off x="457200" y="764704"/>
            <a:ext cx="8229600" cy="5472608"/>
          </a:xfrm>
        </p:spPr>
        <p:txBody>
          <a:bodyPr>
            <a:normAutofit/>
          </a:bodyPr>
          <a:lstStyle/>
          <a:p>
            <a:r>
              <a:rPr lang="en-GB" sz="2400" dirty="0" smtClean="0"/>
              <a:t>Cryptography is the conversion of data into scrambled code that is decrypted and sent across a private and public network</a:t>
            </a:r>
          </a:p>
          <a:p>
            <a:r>
              <a:rPr lang="en-GB" sz="2400" dirty="0" smtClean="0"/>
              <a:t>Cryptography is used to protect e-mail messages, credit card information, and corporate data</a:t>
            </a:r>
          </a:p>
          <a:p>
            <a:r>
              <a:rPr lang="en-GB" sz="2400" dirty="0" smtClean="0"/>
              <a:t>Objectives of Cryptography:</a:t>
            </a:r>
          </a:p>
          <a:p>
            <a:pPr marL="971550" lvl="1" indent="-514350">
              <a:buFont typeface="+mj-lt"/>
              <a:buAutoNum type="arabicPeriod"/>
            </a:pPr>
            <a:r>
              <a:rPr lang="en-GB" sz="2400" dirty="0" smtClean="0"/>
              <a:t>Confidentiality</a:t>
            </a:r>
          </a:p>
          <a:p>
            <a:pPr marL="971550" lvl="1" indent="-514350">
              <a:buFont typeface="+mj-lt"/>
              <a:buAutoNum type="arabicPeriod"/>
            </a:pPr>
            <a:r>
              <a:rPr lang="en-GB" sz="2400" dirty="0" smtClean="0"/>
              <a:t>Integrity	</a:t>
            </a:r>
          </a:p>
          <a:p>
            <a:pPr marL="971550" lvl="1" indent="-514350">
              <a:buFont typeface="+mj-lt"/>
              <a:buAutoNum type="arabicPeriod"/>
            </a:pPr>
            <a:r>
              <a:rPr lang="en-GB" sz="2400" dirty="0" smtClean="0"/>
              <a:t>Authentication</a:t>
            </a:r>
          </a:p>
          <a:p>
            <a:pPr marL="971550" lvl="1" indent="-514350">
              <a:buFont typeface="+mj-lt"/>
              <a:buAutoNum type="arabicPeriod"/>
            </a:pPr>
            <a:r>
              <a:rPr lang="en-GB" sz="2400" dirty="0" smtClean="0"/>
              <a:t>Non-Repudiation</a:t>
            </a:r>
            <a:endParaRPr lang="en-GB" sz="2400" dirty="0"/>
          </a:p>
        </p:txBody>
      </p:sp>
      <p:pic>
        <p:nvPicPr>
          <p:cNvPr id="1026" name="Picture 2"/>
          <p:cNvPicPr>
            <a:picLocks noChangeAspect="1" noChangeArrowheads="1"/>
          </p:cNvPicPr>
          <p:nvPr/>
        </p:nvPicPr>
        <p:blipFill>
          <a:blip r:embed="rId2" cstate="print"/>
          <a:srcRect l="1931" t="34472" r="36277" b="42177"/>
          <a:stretch>
            <a:fillRect/>
          </a:stretch>
        </p:blipFill>
        <p:spPr bwMode="auto">
          <a:xfrm>
            <a:off x="971600" y="4941168"/>
            <a:ext cx="4608512" cy="11521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4624"/>
            <a:ext cx="8229600" cy="792088"/>
          </a:xfrm>
        </p:spPr>
        <p:txBody>
          <a:bodyPr>
            <a:normAutofit/>
          </a:bodyPr>
          <a:lstStyle/>
          <a:p>
            <a:r>
              <a:rPr lang="en-GB" sz="3200" b="1" dirty="0" smtClean="0"/>
              <a:t>Types of Cryptography</a:t>
            </a:r>
            <a:endParaRPr lang="en-GB" sz="3200" b="1"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457200" y="1052736"/>
            <a:ext cx="8492342" cy="495945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99" y="188640"/>
            <a:ext cx="8229600" cy="864096"/>
          </a:xfrm>
        </p:spPr>
        <p:txBody>
          <a:bodyPr>
            <a:normAutofit/>
          </a:bodyPr>
          <a:lstStyle/>
          <a:p>
            <a:r>
              <a:rPr lang="en-GB" sz="3200" b="1" dirty="0" smtClean="0"/>
              <a:t>Government Access to Keys (GAK)</a:t>
            </a:r>
            <a:endParaRPr lang="en-GB" sz="3200" b="1" dirty="0"/>
          </a:p>
        </p:txBody>
      </p:sp>
      <p:sp>
        <p:nvSpPr>
          <p:cNvPr id="5" name="Content Placeholder 2"/>
          <p:cNvSpPr>
            <a:spLocks noGrp="1"/>
          </p:cNvSpPr>
          <p:nvPr>
            <p:ph idx="1"/>
          </p:nvPr>
        </p:nvSpPr>
        <p:spPr>
          <a:xfrm>
            <a:off x="457200" y="1268760"/>
            <a:ext cx="8229600" cy="5112569"/>
          </a:xfrm>
        </p:spPr>
        <p:txBody>
          <a:bodyPr>
            <a:normAutofit/>
          </a:bodyPr>
          <a:lstStyle/>
          <a:p>
            <a:r>
              <a:rPr lang="en-GB" sz="2600" dirty="0" smtClean="0"/>
              <a:t>The GAK is also called Escrow key</a:t>
            </a:r>
          </a:p>
          <a:p>
            <a:r>
              <a:rPr lang="en-GB" sz="2600" dirty="0" smtClean="0"/>
              <a:t>Government </a:t>
            </a:r>
            <a:r>
              <a:rPr lang="en-GB" sz="2600" dirty="0" smtClean="0"/>
              <a:t>Access to keys means that software companies will give copies of all keys, (or at least enough out of the key that the remainder could be cracked) to the government</a:t>
            </a:r>
          </a:p>
          <a:p>
            <a:r>
              <a:rPr lang="en-GB" sz="2600" dirty="0" smtClean="0"/>
              <a:t>The government promises that they will hold on to the keys in a secure way, and will only use them when a court issues a warrant to do so</a:t>
            </a:r>
          </a:p>
          <a:p>
            <a:r>
              <a:rPr lang="en-GB" sz="2600" dirty="0" smtClean="0"/>
              <a:t>To the government, this issue is similar to the ability to wiretap phones</a:t>
            </a:r>
            <a:endParaRPr lang="en-GB" sz="2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792" y="44624"/>
            <a:ext cx="2952328" cy="706090"/>
          </a:xfrm>
        </p:spPr>
        <p:txBody>
          <a:bodyPr>
            <a:noAutofit/>
          </a:bodyPr>
          <a:lstStyle/>
          <a:p>
            <a:r>
              <a:rPr lang="en-GB" sz="3200" b="1" dirty="0" smtClean="0"/>
              <a:t>Ciphers</a:t>
            </a:r>
            <a:endParaRPr lang="en-GB" sz="3200" b="1" dirty="0"/>
          </a:p>
        </p:txBody>
      </p:sp>
      <p:sp>
        <p:nvSpPr>
          <p:cNvPr id="4" name="Content Placeholder 2"/>
          <p:cNvSpPr>
            <a:spLocks noGrp="1"/>
          </p:cNvSpPr>
          <p:nvPr>
            <p:ph idx="1"/>
          </p:nvPr>
        </p:nvSpPr>
        <p:spPr>
          <a:xfrm>
            <a:off x="611560" y="692696"/>
            <a:ext cx="8229600" cy="792087"/>
          </a:xfrm>
        </p:spPr>
        <p:txBody>
          <a:bodyPr>
            <a:normAutofit fontScale="85000" lnSpcReduction="20000"/>
          </a:bodyPr>
          <a:lstStyle/>
          <a:p>
            <a:pPr marL="0" indent="0">
              <a:buNone/>
            </a:pPr>
            <a:r>
              <a:rPr lang="en-GB" dirty="0" smtClean="0"/>
              <a:t>Ciphers are algorithms used encrypt or decrypt the data</a:t>
            </a:r>
            <a:endParaRPr lang="en-GB" dirty="0"/>
          </a:p>
        </p:txBody>
      </p:sp>
      <p:pic>
        <p:nvPicPr>
          <p:cNvPr id="1027" name="Picture 3"/>
          <p:cNvPicPr>
            <a:picLocks noChangeAspect="1" noChangeArrowheads="1"/>
          </p:cNvPicPr>
          <p:nvPr/>
        </p:nvPicPr>
        <p:blipFill>
          <a:blip r:embed="rId2" cstate="print"/>
          <a:srcRect l="6991" t="9124"/>
          <a:stretch>
            <a:fillRect/>
          </a:stretch>
        </p:blipFill>
        <p:spPr bwMode="auto">
          <a:xfrm>
            <a:off x="323528" y="1484784"/>
            <a:ext cx="8568952" cy="46805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778098"/>
          </a:xfrm>
        </p:spPr>
        <p:txBody>
          <a:bodyPr>
            <a:normAutofit/>
          </a:bodyPr>
          <a:lstStyle/>
          <a:p>
            <a:r>
              <a:rPr lang="en-GB" sz="3200" b="1" dirty="0" smtClean="0"/>
              <a:t>Advanced Encryption Standard (AES)</a:t>
            </a:r>
            <a:endParaRPr lang="en-GB" sz="3200" b="1" dirty="0"/>
          </a:p>
        </p:txBody>
      </p:sp>
      <p:sp>
        <p:nvSpPr>
          <p:cNvPr id="3" name="Content Placeholder 2"/>
          <p:cNvSpPr>
            <a:spLocks noGrp="1"/>
          </p:cNvSpPr>
          <p:nvPr>
            <p:ph idx="1"/>
          </p:nvPr>
        </p:nvSpPr>
        <p:spPr>
          <a:xfrm>
            <a:off x="179512" y="1124744"/>
            <a:ext cx="8352928" cy="4176464"/>
          </a:xfrm>
        </p:spPr>
        <p:txBody>
          <a:bodyPr>
            <a:noAutofit/>
          </a:bodyPr>
          <a:lstStyle/>
          <a:p>
            <a:pPr marL="0" indent="0" algn="just"/>
            <a:endParaRPr lang="en-GB" sz="2400" dirty="0" smtClean="0"/>
          </a:p>
          <a:p>
            <a:pPr algn="just"/>
            <a:r>
              <a:rPr lang="en-GB" sz="2400" dirty="0" smtClean="0"/>
              <a:t>AES </a:t>
            </a:r>
            <a:r>
              <a:rPr lang="en-GB" sz="2400" dirty="0" smtClean="0"/>
              <a:t>is a symmetric key encryption standard adopted by the US </a:t>
            </a:r>
            <a:r>
              <a:rPr lang="en-GB" sz="2400" dirty="0" smtClean="0"/>
              <a:t>government.</a:t>
            </a:r>
          </a:p>
          <a:p>
            <a:pPr marL="0" indent="0" algn="just">
              <a:buNone/>
            </a:pPr>
            <a:endParaRPr lang="en-GB" sz="2400" dirty="0" smtClean="0"/>
          </a:p>
          <a:p>
            <a:pPr algn="just"/>
            <a:r>
              <a:rPr lang="en-GB" sz="2400" dirty="0" smtClean="0"/>
              <a:t>AES is an iterated block cipher, which works by repeating the same defined steps multiple </a:t>
            </a:r>
            <a:r>
              <a:rPr lang="en-GB" sz="2400" dirty="0" smtClean="0"/>
              <a:t>times.</a:t>
            </a:r>
          </a:p>
          <a:p>
            <a:pPr marL="0" indent="0" algn="just">
              <a:buNone/>
            </a:pPr>
            <a:endParaRPr lang="en-GB" sz="2400" dirty="0" smtClean="0"/>
          </a:p>
          <a:p>
            <a:pPr algn="just"/>
            <a:r>
              <a:rPr lang="en-GB" sz="2400" dirty="0" smtClean="0"/>
              <a:t>It has a 128-bit block size, with  keys sizes of 128, 192 and 256 bits, respectively for AES-128, AES-256</a:t>
            </a:r>
            <a:endParaRPr lang="en-GB"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836712"/>
          </a:xfrm>
        </p:spPr>
        <p:txBody>
          <a:bodyPr>
            <a:normAutofit/>
          </a:bodyPr>
          <a:lstStyle/>
          <a:p>
            <a:r>
              <a:rPr lang="en-GB" sz="3200" b="1" dirty="0" smtClean="0"/>
              <a:t>RC4, RC5, RC6 Algorithms</a:t>
            </a:r>
            <a:endParaRPr lang="en-GB" sz="3200" b="1" dirty="0"/>
          </a:p>
        </p:txBody>
      </p:sp>
      <p:sp>
        <p:nvSpPr>
          <p:cNvPr id="3" name="Content Placeholder 2"/>
          <p:cNvSpPr>
            <a:spLocks noGrp="1"/>
          </p:cNvSpPr>
          <p:nvPr>
            <p:ph idx="1"/>
          </p:nvPr>
        </p:nvSpPr>
        <p:spPr/>
        <p:txBody>
          <a:bodyPr>
            <a:normAutofit/>
          </a:bodyPr>
          <a:lstStyle/>
          <a:p>
            <a:endParaRPr lang="en-GB" dirty="0"/>
          </a:p>
        </p:txBody>
      </p:sp>
      <p:pic>
        <p:nvPicPr>
          <p:cNvPr id="4098" name="Picture 2"/>
          <p:cNvPicPr>
            <a:picLocks noChangeAspect="1" noChangeArrowheads="1"/>
          </p:cNvPicPr>
          <p:nvPr/>
        </p:nvPicPr>
        <p:blipFill>
          <a:blip r:embed="rId2" cstate="print"/>
          <a:srcRect l="1031" t="16409" b="3890"/>
          <a:stretch>
            <a:fillRect/>
          </a:stretch>
        </p:blipFill>
        <p:spPr bwMode="auto">
          <a:xfrm>
            <a:off x="0" y="836712"/>
            <a:ext cx="9144000" cy="52565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8229600" cy="720080"/>
          </a:xfrm>
        </p:spPr>
        <p:txBody>
          <a:bodyPr>
            <a:normAutofit/>
          </a:bodyPr>
          <a:lstStyle/>
          <a:p>
            <a:r>
              <a:rPr lang="en-GB" sz="3200" b="1" dirty="0" smtClean="0"/>
              <a:t>Digital Signature</a:t>
            </a:r>
            <a:endParaRPr lang="en-GB" sz="3200" b="1" dirty="0"/>
          </a:p>
        </p:txBody>
      </p:sp>
      <p:sp>
        <p:nvSpPr>
          <p:cNvPr id="3" name="Content Placeholder 2"/>
          <p:cNvSpPr>
            <a:spLocks noGrp="1"/>
          </p:cNvSpPr>
          <p:nvPr>
            <p:ph idx="1"/>
          </p:nvPr>
        </p:nvSpPr>
        <p:spPr>
          <a:xfrm>
            <a:off x="251520" y="764704"/>
            <a:ext cx="8640960" cy="2232248"/>
          </a:xfrm>
        </p:spPr>
        <p:txBody>
          <a:bodyPr>
            <a:normAutofit fontScale="77500" lnSpcReduction="20000"/>
          </a:bodyPr>
          <a:lstStyle/>
          <a:p>
            <a:pPr algn="just"/>
            <a:r>
              <a:rPr lang="en-GB" dirty="0" smtClean="0"/>
              <a:t>Digital signature used asymmetric cryptography to simulate the security properties of signature in digital, rather than written form</a:t>
            </a:r>
          </a:p>
          <a:p>
            <a:pPr algn="just"/>
            <a:r>
              <a:rPr lang="en-GB" dirty="0" smtClean="0"/>
              <a:t>Digital signature schemes involve two algorithms; a private key for signing the message and a public key for verifying signatures</a:t>
            </a:r>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708920"/>
            <a:ext cx="8856984"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t>RSA (</a:t>
            </a:r>
            <a:r>
              <a:rPr lang="en-GB" sz="3200" b="1" dirty="0" err="1" smtClean="0"/>
              <a:t>Rivest</a:t>
            </a:r>
            <a:r>
              <a:rPr lang="en-GB" sz="3200" b="1" dirty="0" smtClean="0"/>
              <a:t> Shamir </a:t>
            </a:r>
            <a:r>
              <a:rPr lang="en-GB" sz="3200" b="1" dirty="0" err="1" smtClean="0"/>
              <a:t>Adleman</a:t>
            </a:r>
            <a:r>
              <a:rPr lang="en-GB" sz="3200" b="1" dirty="0" smtClean="0"/>
              <a:t>)</a:t>
            </a:r>
            <a:endParaRPr lang="en-GB" sz="3200" b="1" dirty="0"/>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74204"/>
            <a:ext cx="8568951" cy="4991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t>Example of RSA Algorithm</a:t>
            </a:r>
            <a:endParaRPr lang="en-GB" sz="3200" b="1" dirty="0"/>
          </a:p>
        </p:txBody>
      </p:sp>
      <p:pic>
        <p:nvPicPr>
          <p:cNvPr id="3074"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7545" y="1340768"/>
            <a:ext cx="8208911"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t>The RSA Signature Scheme</a:t>
            </a:r>
            <a:endParaRPr lang="en-GB" sz="3200" b="1" dirty="0"/>
          </a:p>
        </p:txBody>
      </p:sp>
      <p:pic>
        <p:nvPicPr>
          <p:cNvPr id="4098"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3568" y="1168871"/>
            <a:ext cx="7992887" cy="4924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8536818" cy="936104"/>
          </a:xfrm>
        </p:spPr>
        <p:txBody>
          <a:bodyPr>
            <a:noAutofit/>
          </a:bodyPr>
          <a:lstStyle/>
          <a:p>
            <a:r>
              <a:rPr lang="en-GB" sz="3200" b="1" dirty="0" smtClean="0"/>
              <a:t>Message Digest (One-way Bash) functions</a:t>
            </a:r>
            <a:endParaRPr lang="en-GB" sz="3200" b="1" dirty="0"/>
          </a:p>
        </p:txBody>
      </p:sp>
      <p:sp>
        <p:nvSpPr>
          <p:cNvPr id="3" name="Content Placeholder 2"/>
          <p:cNvSpPr>
            <a:spLocks noGrp="1"/>
          </p:cNvSpPr>
          <p:nvPr>
            <p:ph idx="1"/>
          </p:nvPr>
        </p:nvSpPr>
        <p:spPr>
          <a:xfrm>
            <a:off x="251520" y="980728"/>
            <a:ext cx="8496944" cy="3268563"/>
          </a:xfrm>
        </p:spPr>
        <p:txBody>
          <a:bodyPr>
            <a:normAutofit fontScale="85000" lnSpcReduction="10000"/>
          </a:bodyPr>
          <a:lstStyle/>
          <a:p>
            <a:pPr algn="just"/>
            <a:r>
              <a:rPr lang="en-GB" dirty="0" smtClean="0"/>
              <a:t>Message digest functions calculate a unique fixed-size bit string representation called Hash value of any arbitrary block of information</a:t>
            </a:r>
          </a:p>
          <a:p>
            <a:pPr algn="just"/>
            <a:r>
              <a:rPr lang="en-GB" dirty="0" smtClean="0"/>
              <a:t>If any given bit of the function’s input is changed, every output bit has a 50 </a:t>
            </a:r>
            <a:r>
              <a:rPr lang="en-GB" dirty="0" err="1" smtClean="0"/>
              <a:t>percent</a:t>
            </a:r>
            <a:r>
              <a:rPr lang="en-GB" dirty="0" smtClean="0"/>
              <a:t> chance of changing</a:t>
            </a:r>
          </a:p>
          <a:p>
            <a:pPr algn="just"/>
            <a:r>
              <a:rPr lang="en-GB" dirty="0" smtClean="0"/>
              <a:t>It is computationally infeasible to have two files with the same message digest value</a:t>
            </a:r>
          </a:p>
          <a:p>
            <a:pPr algn="just"/>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4465315"/>
            <a:ext cx="6840760" cy="135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638" y="5870029"/>
            <a:ext cx="8648700" cy="29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normAutofit/>
          </a:bodyPr>
          <a:lstStyle/>
          <a:p>
            <a:r>
              <a:rPr lang="en-GB" sz="3200" b="1" dirty="0" smtClean="0"/>
              <a:t>Message Digest Function: MD5</a:t>
            </a:r>
            <a:endParaRPr lang="en-GB" sz="3200" b="1" dirty="0"/>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1158708"/>
            <a:ext cx="8352929" cy="50065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94"/>
            <a:ext cx="8229600" cy="922114"/>
          </a:xfrm>
        </p:spPr>
        <p:txBody>
          <a:bodyPr>
            <a:normAutofit/>
          </a:bodyPr>
          <a:lstStyle/>
          <a:p>
            <a:r>
              <a:rPr lang="en-GB" sz="3200" b="1" dirty="0" smtClean="0"/>
              <a:t>Secure Hashing Algorithm (SHA)</a:t>
            </a:r>
            <a:endParaRPr lang="en-GB" sz="3200"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836712"/>
            <a:ext cx="8982075" cy="5314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864096"/>
          </a:xfrm>
        </p:spPr>
        <p:txBody>
          <a:bodyPr>
            <a:normAutofit/>
          </a:bodyPr>
          <a:lstStyle/>
          <a:p>
            <a:r>
              <a:rPr lang="en-GB" sz="3200" b="1" dirty="0" smtClean="0"/>
              <a:t>What is SSH (Secure Shell)?</a:t>
            </a:r>
            <a:endParaRPr lang="en-GB" sz="3200" b="1"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63" y="819150"/>
            <a:ext cx="8677275" cy="5219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792088"/>
          </a:xfrm>
        </p:spPr>
        <p:txBody>
          <a:bodyPr>
            <a:normAutofit/>
          </a:bodyPr>
          <a:lstStyle/>
          <a:p>
            <a:r>
              <a:rPr lang="en-GB" sz="3200" b="1" dirty="0" smtClean="0"/>
              <a:t>Public Key Infrastructure (PKI)</a:t>
            </a:r>
            <a:endParaRPr lang="en-GB" sz="3200" b="1" dirty="0"/>
          </a:p>
        </p:txBody>
      </p:sp>
      <p:sp>
        <p:nvSpPr>
          <p:cNvPr id="3" name="Content Placeholder 2"/>
          <p:cNvSpPr>
            <a:spLocks noGrp="1"/>
          </p:cNvSpPr>
          <p:nvPr>
            <p:ph idx="1"/>
          </p:nvPr>
        </p:nvSpPr>
        <p:spPr>
          <a:xfrm>
            <a:off x="457200" y="874803"/>
            <a:ext cx="8229600" cy="1546085"/>
          </a:xfrm>
        </p:spPr>
        <p:txBody>
          <a:bodyPr>
            <a:normAutofit fontScale="77500" lnSpcReduction="20000"/>
          </a:bodyPr>
          <a:lstStyle/>
          <a:p>
            <a:pPr marL="0" indent="0" algn="just">
              <a:buNone/>
            </a:pPr>
            <a:r>
              <a:rPr lang="en-GB" dirty="0" smtClean="0"/>
              <a:t>Public Key Infrastructure (PKI) is a set of hardware, software, people, polices, and procedures required to create, manage, distribute, use, store and revoke digital certificates.</a:t>
            </a: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82798"/>
            <a:ext cx="9144000" cy="37825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06090"/>
          </a:xfrm>
        </p:spPr>
        <p:txBody>
          <a:bodyPr>
            <a:normAutofit/>
          </a:bodyPr>
          <a:lstStyle/>
          <a:p>
            <a:r>
              <a:rPr lang="en-GB" sz="3200" b="1" dirty="0"/>
              <a:t>Public Key Infrastructure (PKI)</a:t>
            </a:r>
          </a:p>
        </p:txBody>
      </p:sp>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27" r="6793"/>
          <a:stretch/>
        </p:blipFill>
        <p:spPr bwMode="auto">
          <a:xfrm>
            <a:off x="116114" y="911696"/>
            <a:ext cx="8848374"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850106"/>
          </a:xfrm>
        </p:spPr>
        <p:txBody>
          <a:bodyPr>
            <a:normAutofit/>
          </a:bodyPr>
          <a:lstStyle/>
          <a:p>
            <a:r>
              <a:rPr lang="en-GB" sz="3200" b="1" dirty="0" smtClean="0"/>
              <a:t>SSL (Secure Sockets Layer)</a:t>
            </a:r>
            <a:endParaRPr lang="en-GB" sz="3200" b="1" dirty="0"/>
          </a:p>
        </p:txBody>
      </p:sp>
      <p:sp>
        <p:nvSpPr>
          <p:cNvPr id="3" name="Content Placeholder 2"/>
          <p:cNvSpPr>
            <a:spLocks noGrp="1"/>
          </p:cNvSpPr>
          <p:nvPr>
            <p:ph idx="1"/>
          </p:nvPr>
        </p:nvSpPr>
        <p:spPr>
          <a:xfrm>
            <a:off x="323528" y="847253"/>
            <a:ext cx="8568952" cy="1789659"/>
          </a:xfrm>
        </p:spPr>
        <p:txBody>
          <a:bodyPr>
            <a:normAutofit fontScale="77500" lnSpcReduction="20000"/>
          </a:bodyPr>
          <a:lstStyle/>
          <a:p>
            <a:pPr algn="just"/>
            <a:r>
              <a:rPr lang="en-GB" dirty="0" smtClean="0"/>
              <a:t>SSL is an application layer protocol developed by Netscape for managing the security of a message transmission on the Internet</a:t>
            </a:r>
          </a:p>
          <a:p>
            <a:pPr algn="just"/>
            <a:r>
              <a:rPr lang="en-GB" dirty="0" smtClean="0"/>
              <a:t>It uses RSA Asymmetric (public encryption to encrypt data transferred over a secure connection</a:t>
            </a:r>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2570187"/>
            <a:ext cx="8654926" cy="366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778098"/>
          </a:xfrm>
        </p:spPr>
        <p:txBody>
          <a:bodyPr>
            <a:normAutofit/>
          </a:bodyPr>
          <a:lstStyle/>
          <a:p>
            <a:r>
              <a:rPr lang="en-GB" sz="3200" b="1" dirty="0" smtClean="0"/>
              <a:t>Transport Layer Security (TLS)</a:t>
            </a:r>
            <a:endParaRPr lang="en-GB" sz="3200" b="1" dirty="0"/>
          </a:p>
        </p:txBody>
      </p:sp>
      <p:sp>
        <p:nvSpPr>
          <p:cNvPr id="3" name="Content Placeholder 2"/>
          <p:cNvSpPr>
            <a:spLocks noGrp="1"/>
          </p:cNvSpPr>
          <p:nvPr>
            <p:ph idx="1"/>
          </p:nvPr>
        </p:nvSpPr>
        <p:spPr>
          <a:xfrm>
            <a:off x="457200" y="836712"/>
            <a:ext cx="8229600" cy="1872207"/>
          </a:xfrm>
        </p:spPr>
        <p:txBody>
          <a:bodyPr>
            <a:normAutofit fontScale="77500" lnSpcReduction="20000"/>
          </a:bodyPr>
          <a:lstStyle/>
          <a:p>
            <a:pPr algn="just"/>
            <a:r>
              <a:rPr lang="en-GB" dirty="0" smtClean="0"/>
              <a:t>TLS is a protocol to establish a secure connection between a client and a server and ensure privacy and integrity of information during transmission</a:t>
            </a:r>
          </a:p>
          <a:p>
            <a:pPr algn="just"/>
            <a:r>
              <a:rPr lang="en-GB" dirty="0" smtClean="0"/>
              <a:t>It uses RSA algorithm with 1024 and 2048 bit strengths</a:t>
            </a:r>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92897"/>
            <a:ext cx="9144000"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015280"/>
          </a:xfrm>
        </p:spPr>
        <p:txBody>
          <a:bodyPr>
            <a:normAutofit/>
          </a:bodyPr>
          <a:lstStyle/>
          <a:p>
            <a:r>
              <a:rPr lang="en-GB" sz="3200" b="1" dirty="0" smtClean="0"/>
              <a:t>Disk Encryption</a:t>
            </a:r>
            <a:endParaRPr lang="en-GB" sz="3200" b="1" dirty="0"/>
          </a:p>
        </p:txBody>
      </p:sp>
      <p:sp>
        <p:nvSpPr>
          <p:cNvPr id="3" name="Content Placeholder 2"/>
          <p:cNvSpPr>
            <a:spLocks noGrp="1"/>
          </p:cNvSpPr>
          <p:nvPr>
            <p:ph idx="1"/>
          </p:nvPr>
        </p:nvSpPr>
        <p:spPr/>
        <p:txBody>
          <a:bodyPr/>
          <a:lstStyle/>
          <a:p>
            <a:endParaRPr lang="en-GB" dirty="0"/>
          </a:p>
        </p:txBody>
      </p:sp>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653"/>
          <a:stretch/>
        </p:blipFill>
        <p:spPr bwMode="auto">
          <a:xfrm>
            <a:off x="179512" y="1059904"/>
            <a:ext cx="8856983" cy="510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850106"/>
          </a:xfrm>
        </p:spPr>
        <p:txBody>
          <a:bodyPr>
            <a:normAutofit/>
          </a:bodyPr>
          <a:lstStyle/>
          <a:p>
            <a:r>
              <a:rPr lang="en-GB" sz="3200" b="1" dirty="0" smtClean="0"/>
              <a:t>Cryptography Attacks</a:t>
            </a:r>
            <a:endParaRPr lang="en-GB" sz="3200" b="1" dirty="0"/>
          </a:p>
        </p:txBody>
      </p:sp>
      <p:sp>
        <p:nvSpPr>
          <p:cNvPr id="3" name="Content Placeholder 2"/>
          <p:cNvSpPr>
            <a:spLocks noGrp="1"/>
          </p:cNvSpPr>
          <p:nvPr>
            <p:ph idx="1"/>
          </p:nvPr>
        </p:nvSpPr>
        <p:spPr>
          <a:xfrm>
            <a:off x="457200" y="836712"/>
            <a:ext cx="8229600" cy="1944216"/>
          </a:xfrm>
        </p:spPr>
        <p:txBody>
          <a:bodyPr>
            <a:normAutofit/>
          </a:bodyPr>
          <a:lstStyle/>
          <a:p>
            <a:pPr algn="just"/>
            <a:r>
              <a:rPr lang="en-GB" sz="2800" dirty="0" smtClean="0"/>
              <a:t>Cryptography attacks are based on the assumption that the cryptanalyst has knowledge of the encrypted information</a:t>
            </a:r>
            <a:endParaRPr lang="en-GB" sz="28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564904"/>
            <a:ext cx="8712967"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78098"/>
          </a:xfrm>
        </p:spPr>
        <p:txBody>
          <a:bodyPr>
            <a:normAutofit/>
          </a:bodyPr>
          <a:lstStyle/>
          <a:p>
            <a:r>
              <a:rPr lang="en-GB" sz="3200" b="1" dirty="0" smtClean="0"/>
              <a:t>Cryptographic </a:t>
            </a:r>
            <a:r>
              <a:rPr lang="en-GB" sz="3200" b="1" dirty="0" smtClean="0"/>
              <a:t>Attacks</a:t>
            </a:r>
            <a:endParaRPr lang="en-GB" sz="3200" b="1" dirty="0"/>
          </a:p>
        </p:txBody>
      </p:sp>
      <p:sp>
        <p:nvSpPr>
          <p:cNvPr id="3" name="Content Placeholder 2"/>
          <p:cNvSpPr>
            <a:spLocks noGrp="1"/>
          </p:cNvSpPr>
          <p:nvPr>
            <p:ph idx="1"/>
          </p:nvPr>
        </p:nvSpPr>
        <p:spPr/>
        <p:txBody>
          <a:bodyPr/>
          <a:lstStyle/>
          <a:p>
            <a:endParaRPr lang="en-GB"/>
          </a:p>
        </p:txBody>
      </p:sp>
      <p:pic>
        <p:nvPicPr>
          <p:cNvPr id="1638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805" t="18893" r="9897" b="18247"/>
          <a:stretch/>
        </p:blipFill>
        <p:spPr bwMode="auto">
          <a:xfrm>
            <a:off x="179512" y="926211"/>
            <a:ext cx="8795657" cy="5167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792088"/>
          </a:xfrm>
        </p:spPr>
        <p:txBody>
          <a:bodyPr>
            <a:normAutofit/>
          </a:bodyPr>
          <a:lstStyle/>
          <a:p>
            <a:r>
              <a:rPr lang="en-GB" sz="3200" b="1" dirty="0" smtClean="0"/>
              <a:t>Cryptographic </a:t>
            </a:r>
            <a:r>
              <a:rPr lang="en-GB" sz="3200" b="1" dirty="0"/>
              <a:t>Attacks</a:t>
            </a:r>
          </a:p>
        </p:txBody>
      </p:sp>
      <p:sp>
        <p:nvSpPr>
          <p:cNvPr id="3" name="Content Placeholder 2"/>
          <p:cNvSpPr>
            <a:spLocks noGrp="1"/>
          </p:cNvSpPr>
          <p:nvPr>
            <p:ph idx="1"/>
          </p:nvPr>
        </p:nvSpPr>
        <p:spPr/>
        <p:txBody>
          <a:bodyPr/>
          <a:lstStyle/>
          <a:p>
            <a:endParaRPr lang="en-GB"/>
          </a:p>
        </p:txBody>
      </p:sp>
      <p:pic>
        <p:nvPicPr>
          <p:cNvPr id="1741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745" t="18893" r="8836" b="19660"/>
          <a:stretch/>
        </p:blipFill>
        <p:spPr bwMode="auto">
          <a:xfrm>
            <a:off x="80618" y="908720"/>
            <a:ext cx="9027886"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778098"/>
          </a:xfrm>
        </p:spPr>
        <p:txBody>
          <a:bodyPr>
            <a:normAutofit/>
          </a:bodyPr>
          <a:lstStyle/>
          <a:p>
            <a:r>
              <a:rPr lang="en-GB" sz="3200" b="1" dirty="0" smtClean="0"/>
              <a:t>Code Breaking Methodologies</a:t>
            </a:r>
            <a:endParaRPr lang="en-GB" sz="3200" b="1" dirty="0"/>
          </a:p>
        </p:txBody>
      </p:sp>
      <p:sp>
        <p:nvSpPr>
          <p:cNvPr id="3" name="Content Placeholder 2"/>
          <p:cNvSpPr>
            <a:spLocks noGrp="1"/>
          </p:cNvSpPr>
          <p:nvPr>
            <p:ph idx="1"/>
          </p:nvPr>
        </p:nvSpPr>
        <p:spPr/>
        <p:txBody>
          <a:bodyPr/>
          <a:lstStyle/>
          <a:p>
            <a:endParaRPr lang="en-GB"/>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908721"/>
            <a:ext cx="8568952"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08112"/>
          </a:xfrm>
        </p:spPr>
        <p:txBody>
          <a:bodyPr>
            <a:noAutofit/>
          </a:bodyPr>
          <a:lstStyle/>
          <a:p>
            <a:r>
              <a:rPr lang="en-GB" sz="3200" b="1" dirty="0" smtClean="0"/>
              <a:t>Meet-in-the-Middle Attack on Digital Signature Schemes</a:t>
            </a:r>
            <a:endParaRPr lang="en-GB" sz="3200" b="1" dirty="0"/>
          </a:p>
        </p:txBody>
      </p:sp>
      <p:sp>
        <p:nvSpPr>
          <p:cNvPr id="3" name="Content Placeholder 2"/>
          <p:cNvSpPr>
            <a:spLocks noGrp="1"/>
          </p:cNvSpPr>
          <p:nvPr>
            <p:ph idx="1"/>
          </p:nvPr>
        </p:nvSpPr>
        <p:spPr>
          <a:xfrm>
            <a:off x="179512" y="1268761"/>
            <a:ext cx="8712968" cy="2016223"/>
          </a:xfrm>
        </p:spPr>
        <p:txBody>
          <a:bodyPr>
            <a:normAutofit fontScale="62500" lnSpcReduction="20000"/>
          </a:bodyPr>
          <a:lstStyle/>
          <a:p>
            <a:pPr algn="just"/>
            <a:r>
              <a:rPr lang="en-GB" dirty="0" smtClean="0"/>
              <a:t>The meet-in-the-middle attack breaks a cipher into two parts, work against each separately, and compares results</a:t>
            </a:r>
          </a:p>
          <a:p>
            <a:pPr algn="just"/>
            <a:r>
              <a:rPr lang="en-GB" dirty="0" smtClean="0"/>
              <a:t>It can be used for forging signatures on mixed-type digital signatures schemes, and take less time than an exhaustive attack</a:t>
            </a:r>
          </a:p>
          <a:p>
            <a:pPr algn="just"/>
            <a:r>
              <a:rPr lang="en-GB" dirty="0" smtClean="0"/>
              <a:t>The attack works by encrypting from one end and decrypting from the other end, thus meeting in the middle</a:t>
            </a:r>
            <a:endParaRPr lang="en-GB"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1" y="3068960"/>
            <a:ext cx="8229600"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50106"/>
          </a:xfrm>
        </p:spPr>
        <p:txBody>
          <a:bodyPr>
            <a:normAutofit/>
          </a:bodyPr>
          <a:lstStyle/>
          <a:p>
            <a:r>
              <a:rPr lang="en-GB" sz="3200" b="1" dirty="0" smtClean="0"/>
              <a:t>Man-in-the-Middle Attack</a:t>
            </a:r>
            <a:endParaRPr lang="en-GB" sz="3200" b="1" dirty="0"/>
          </a:p>
        </p:txBody>
      </p:sp>
      <p:sp>
        <p:nvSpPr>
          <p:cNvPr id="3" name="Content Placeholder 2"/>
          <p:cNvSpPr>
            <a:spLocks noGrp="1"/>
          </p:cNvSpPr>
          <p:nvPr>
            <p:ph idx="1"/>
          </p:nvPr>
        </p:nvSpPr>
        <p:spPr>
          <a:xfrm>
            <a:off x="457200" y="1052736"/>
            <a:ext cx="8229600" cy="5073427"/>
          </a:xfrm>
        </p:spPr>
        <p:txBody>
          <a:bodyPr>
            <a:normAutofit fontScale="70000" lnSpcReduction="20000"/>
          </a:bodyPr>
          <a:lstStyle/>
          <a:p>
            <a:pPr algn="just"/>
            <a:r>
              <a:rPr lang="en-GB" dirty="0" smtClean="0"/>
              <a:t>Man-in-the-Middle attack is one of the common attacks used to determine the secret key used.</a:t>
            </a:r>
          </a:p>
          <a:p>
            <a:pPr algn="just"/>
            <a:r>
              <a:rPr lang="en-GB" dirty="0" smtClean="0"/>
              <a:t>An example to encrypt plaintext:</a:t>
            </a:r>
          </a:p>
          <a:p>
            <a:pPr lvl="1" algn="just"/>
            <a:r>
              <a:rPr lang="en-GB" dirty="0"/>
              <a:t>Aisha sends her public key to Phillip, and you, the attacker, intercept the key and send Phillip your public key. Phillip thinks he just receive Aisha’s public key, but he received yours.</a:t>
            </a:r>
          </a:p>
          <a:p>
            <a:pPr lvl="1" algn="just"/>
            <a:r>
              <a:rPr lang="en-GB" dirty="0"/>
              <a:t>Phillip sends Aisha his public key.  You intercept this key, too and send Aisha your public key.</a:t>
            </a:r>
          </a:p>
          <a:p>
            <a:pPr lvl="1" algn="just"/>
            <a:r>
              <a:rPr lang="en-GB" dirty="0"/>
              <a:t>Aisha sends a message to Phillip, encrypt in what she thinks is Phillip’s public key, but because she’s using yours, you can decrypt the message with your private key.</a:t>
            </a:r>
          </a:p>
          <a:p>
            <a:pPr lvl="1" algn="just"/>
            <a:r>
              <a:rPr lang="en-GB" dirty="0"/>
              <a:t>You then </a:t>
            </a:r>
            <a:r>
              <a:rPr lang="en-GB" dirty="0" err="1"/>
              <a:t>reencrypt</a:t>
            </a:r>
            <a:r>
              <a:rPr lang="en-GB" dirty="0"/>
              <a:t> the message with Phillip’s public key and send it to Phillip</a:t>
            </a:r>
          </a:p>
          <a:p>
            <a:pPr lvl="1" algn="just"/>
            <a:r>
              <a:rPr lang="en-GB" dirty="0"/>
              <a:t>Phillip answers Aisha by encrypting his message with what he thinks is Aisha’s public key.  You intercept the message, decrypt it with your private, encrypt it with Aisha’s real public key, and then send it to Aisha.</a:t>
            </a:r>
          </a:p>
          <a:p>
            <a:pPr lvl="1"/>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55776" y="2732168"/>
            <a:ext cx="4032448" cy="1015663"/>
          </a:xfrm>
          <a:prstGeom prst="rect">
            <a:avLst/>
          </a:prstGeom>
          <a:noFill/>
        </p:spPr>
        <p:txBody>
          <a:bodyPr wrap="square" rtlCol="0">
            <a:spAutoFit/>
          </a:bodyPr>
          <a:lstStyle/>
          <a:p>
            <a:r>
              <a:rPr lang="en-GB" sz="6000" dirty="0" smtClean="0"/>
              <a:t>Questions</a:t>
            </a:r>
            <a:endParaRPr lang="en-GB" sz="2000" dirty="0"/>
          </a:p>
        </p:txBody>
      </p:sp>
    </p:spTree>
    <p:extLst>
      <p:ext uri="{BB962C8B-B14F-4D97-AF65-F5344CB8AC3E}">
        <p14:creationId xmlns:p14="http://schemas.microsoft.com/office/powerpoint/2010/main" val="6755566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778098"/>
          </a:xfrm>
        </p:spPr>
        <p:txBody>
          <a:bodyPr>
            <a:normAutofit/>
          </a:bodyPr>
          <a:lstStyle/>
          <a:p>
            <a:r>
              <a:rPr lang="en-GB" sz="3200" b="1" dirty="0" smtClean="0"/>
              <a:t>References</a:t>
            </a:r>
            <a:endParaRPr lang="en-GB" sz="3200" b="1" dirty="0"/>
          </a:p>
        </p:txBody>
      </p:sp>
      <p:sp>
        <p:nvSpPr>
          <p:cNvPr id="3" name="Content Placeholder 2"/>
          <p:cNvSpPr>
            <a:spLocks noGrp="1"/>
          </p:cNvSpPr>
          <p:nvPr>
            <p:ph idx="1"/>
          </p:nvPr>
        </p:nvSpPr>
        <p:spPr>
          <a:xfrm>
            <a:off x="457200" y="1340768"/>
            <a:ext cx="8229600" cy="4785395"/>
          </a:xfrm>
        </p:spPr>
        <p:txBody>
          <a:bodyPr>
            <a:normAutofit/>
          </a:bodyPr>
          <a:lstStyle/>
          <a:p>
            <a:r>
              <a:rPr lang="en-GB" sz="2200" dirty="0" smtClean="0"/>
              <a:t>W. Stallings, Cryptography and Network Security, Principles and Practice, 6</a:t>
            </a:r>
            <a:r>
              <a:rPr lang="en-GB" sz="2200" baseline="30000" dirty="0" smtClean="0"/>
              <a:t>th</a:t>
            </a:r>
            <a:r>
              <a:rPr lang="en-GB" sz="2200" dirty="0" smtClean="0"/>
              <a:t> </a:t>
            </a:r>
            <a:r>
              <a:rPr lang="en-GB" sz="2200" dirty="0" err="1" smtClean="0"/>
              <a:t>ed</a:t>
            </a:r>
            <a:r>
              <a:rPr lang="en-GB" sz="2200" dirty="0" smtClean="0"/>
              <a:t> 2014.</a:t>
            </a:r>
          </a:p>
          <a:p>
            <a:r>
              <a:rPr lang="en-GB" sz="2200" dirty="0" smtClean="0"/>
              <a:t>R. </a:t>
            </a:r>
            <a:r>
              <a:rPr lang="en-GB" sz="2200" dirty="0" err="1" smtClean="0"/>
              <a:t>Bejtlich</a:t>
            </a:r>
            <a:r>
              <a:rPr lang="en-GB" sz="2200" dirty="0" smtClean="0"/>
              <a:t>, The Tao of Network Security Monitoring, Beyond Intrusion Detection, 2005</a:t>
            </a:r>
          </a:p>
          <a:p>
            <a:r>
              <a:rPr lang="en-GB" sz="2200" dirty="0" smtClean="0"/>
              <a:t>M. T Simpson, K. </a:t>
            </a:r>
            <a:r>
              <a:rPr lang="en-GB" sz="2200" dirty="0" err="1" smtClean="0"/>
              <a:t>Backman</a:t>
            </a:r>
            <a:r>
              <a:rPr lang="en-GB" sz="2200" dirty="0" smtClean="0"/>
              <a:t>, J. Corley, Hands-On Ethical Hacking and Network Defence, </a:t>
            </a:r>
            <a:r>
              <a:rPr lang="en-GB" sz="2200" dirty="0" err="1" smtClean="0"/>
              <a:t>Cengage</a:t>
            </a:r>
            <a:r>
              <a:rPr lang="en-GB" sz="2200" dirty="0" smtClean="0"/>
              <a:t> Learning, 2</a:t>
            </a:r>
            <a:r>
              <a:rPr lang="en-GB" sz="2200" baseline="30000" dirty="0" smtClean="0"/>
              <a:t>nd</a:t>
            </a:r>
            <a:r>
              <a:rPr lang="en-GB" sz="2200" dirty="0" smtClean="0"/>
              <a:t> </a:t>
            </a:r>
            <a:r>
              <a:rPr lang="en-GB" sz="2200" dirty="0" err="1" smtClean="0"/>
              <a:t>ed</a:t>
            </a:r>
            <a:r>
              <a:rPr lang="en-GB" sz="2200" dirty="0" smtClean="0"/>
              <a:t> 2011.</a:t>
            </a:r>
          </a:p>
          <a:p>
            <a:pPr algn="just"/>
            <a:r>
              <a:rPr lang="en-GB" sz="2200" dirty="0" smtClean="0">
                <a:hlinkClick r:id="rId2"/>
              </a:rPr>
              <a:t>http://ceh.vn/</a:t>
            </a:r>
            <a:endParaRPr lang="en-GB" sz="2200" dirty="0" smtClean="0"/>
          </a:p>
          <a:p>
            <a:r>
              <a:rPr lang="en-GB" sz="2200" dirty="0" smtClean="0"/>
              <a:t>S. </a:t>
            </a:r>
            <a:r>
              <a:rPr lang="en-GB" sz="2200" dirty="0" err="1" smtClean="0"/>
              <a:t>Oriyana</a:t>
            </a:r>
            <a:r>
              <a:rPr lang="en-GB" sz="2200" dirty="0" smtClean="0"/>
              <a:t>, M. Gregg, Hacker Techniques, tools and Incident Handling, Jones &amp; Bartlett Learning, 2011</a:t>
            </a:r>
          </a:p>
          <a:p>
            <a:r>
              <a:rPr lang="en-GB" sz="2200" dirty="0" smtClean="0"/>
              <a:t>J. Stewart, Network Security, Firewalls and VPNs,  Jones &amp; Bartlett Learning, 2011</a:t>
            </a:r>
          </a:p>
          <a:p>
            <a:endParaRPr lang="en-GB" dirty="0" smtClean="0"/>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7401</TotalTime>
  <Words>931</Words>
  <Application>Microsoft Office PowerPoint</Application>
  <PresentationFormat>On-screen Show (4:3)</PresentationFormat>
  <Paragraphs>86</Paragraphs>
  <Slides>29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新細明體</vt:lpstr>
      <vt:lpstr>Arial</vt:lpstr>
      <vt:lpstr>Calibri</vt:lpstr>
      <vt:lpstr>Lucida Sans Unicode</vt:lpstr>
      <vt:lpstr>Times New Roman</vt:lpstr>
      <vt:lpstr>Wingdings</vt:lpstr>
      <vt:lpstr>Office Theme</vt:lpstr>
      <vt:lpstr>Network Security Cryptography  Dr. Carlene Campbell</vt:lpstr>
      <vt:lpstr>Learning Outcome</vt:lpstr>
      <vt:lpstr>Cryptography</vt:lpstr>
      <vt:lpstr>Types of Cryptography</vt:lpstr>
      <vt:lpstr>Government Access to Keys (GAK)</vt:lpstr>
      <vt:lpstr>Ciphers</vt:lpstr>
      <vt:lpstr>Advanced Encryption Standard (AES)</vt:lpstr>
      <vt:lpstr>RC4, RC5, RC6 Algorithms</vt:lpstr>
      <vt:lpstr>Digital Signature</vt:lpstr>
      <vt:lpstr>RSA (Rivest Shamir Adleman)</vt:lpstr>
      <vt:lpstr>Example of RSA Algorithm</vt:lpstr>
      <vt:lpstr>The RSA Signature Scheme</vt:lpstr>
      <vt:lpstr>Message Digest (One-way Bash) functions</vt:lpstr>
      <vt:lpstr>Message Digest Function: MD5</vt:lpstr>
      <vt:lpstr>Secure Hashing Algorithm (SHA)</vt:lpstr>
      <vt:lpstr>What is SSH (Secure Shell)?</vt:lpstr>
      <vt:lpstr>Public Key Infrastructure (PKI)</vt:lpstr>
      <vt:lpstr>Public Key Infrastructure (PKI)</vt:lpstr>
      <vt:lpstr>SSL (Secure Sockets Layer)</vt:lpstr>
      <vt:lpstr>Transport Layer Security (TLS)</vt:lpstr>
      <vt:lpstr>Disk Encryption</vt:lpstr>
      <vt:lpstr>Cryptography Attacks</vt:lpstr>
      <vt:lpstr>Cryptographic Attacks</vt:lpstr>
      <vt:lpstr>Cryptographic Attacks</vt:lpstr>
      <vt:lpstr>Code Breaking Methodologies</vt:lpstr>
      <vt:lpstr>Meet-in-the-Middle Attack on Digital Signature Schemes</vt:lpstr>
      <vt:lpstr>Man-in-the-Middle Attack</vt:lpstr>
      <vt:lpstr>PowerPoint Presentation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Network</dc:title>
  <dc:creator>arya</dc:creator>
  <cp:lastModifiedBy>Carlene</cp:lastModifiedBy>
  <cp:revision>145</cp:revision>
  <cp:lastPrinted>2013-11-25T09:59:33Z</cp:lastPrinted>
  <dcterms:created xsi:type="dcterms:W3CDTF">2013-10-01T08:59:03Z</dcterms:created>
  <dcterms:modified xsi:type="dcterms:W3CDTF">2017-02-16T08:01:57Z</dcterms:modified>
</cp:coreProperties>
</file>