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6340" autoAdjust="0"/>
  </p:normalViewPr>
  <p:slideViewPr>
    <p:cSldViewPr>
      <p:cViewPr varScale="1">
        <p:scale>
          <a:sx n="62" d="100"/>
          <a:sy n="62" d="100"/>
        </p:scale>
        <p:origin x="162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B31A9A-ABE1-4108-A6DD-BE19D07969C3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56BF51-23C1-4913-BB2B-98A2EAE3FD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803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6314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5367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889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5528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371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6998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6322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56BF51-23C1-4913-BB2B-98A2EAE3FD57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5186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11/6/2024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IJCHM-03-2021-0301" TargetMode="External"/><Relationship Id="rId2" Type="http://schemas.openxmlformats.org/officeDocument/2006/relationships/hyperlink" Target="https://www.emerald.com/insight/content/doi/10.1108/WHATT-06-2024-0137/full/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merald.com/insight/content/doi/10.1108/JTF-03-2020-0032/full/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-228600"/>
            <a:ext cx="7924800" cy="3200400"/>
          </a:xfrm>
        </p:spPr>
        <p:txBody>
          <a:bodyPr>
            <a:normAutofit fontScale="90000"/>
          </a:bodyPr>
          <a:lstStyle/>
          <a:p>
            <a:br>
              <a:rPr lang="en-US" sz="5300" dirty="0"/>
            </a:br>
            <a:br>
              <a:rPr lang="en-US" sz="5300" dirty="0"/>
            </a:br>
            <a:br>
              <a:rPr lang="en-US" sz="5300" dirty="0"/>
            </a:br>
            <a:br>
              <a:rPr lang="en-US" sz="5300" dirty="0"/>
            </a:br>
            <a:br>
              <a:rPr lang="en-US" sz="5300" dirty="0"/>
            </a:br>
            <a:r>
              <a:rPr lang="en-US" sz="5300" dirty="0"/>
              <a:t>Digital Transformation in Hospitality and Tourism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62000" y="2286000"/>
            <a:ext cx="7315200" cy="2667000"/>
          </a:xfrm>
          <a:prstGeom prst="rect">
            <a:avLst/>
          </a:prstGeom>
        </p:spPr>
        <p:txBody>
          <a:bodyPr vert="horz" anchor="b">
            <a:normAutofit fontScale="97500"/>
          </a:bodyPr>
          <a:lstStyle/>
          <a:p>
            <a:pPr lvl="0">
              <a:spcBef>
                <a:spcPct val="0"/>
              </a:spcBef>
              <a:defRPr/>
            </a:pPr>
            <a:endParaRPr kumimoji="0" lang="en-US" sz="250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88003B-7F5E-45EC-9916-3B9E0E48D5E3}"/>
              </a:ext>
            </a:extLst>
          </p:cNvPr>
          <p:cNvSpPr txBox="1"/>
          <p:nvPr/>
        </p:nvSpPr>
        <p:spPr>
          <a:xfrm>
            <a:off x="609600" y="2286000"/>
            <a:ext cx="80772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b="1" dirty="0">
              <a:solidFill>
                <a:schemeClr val="tx2"/>
              </a:solidFill>
            </a:endParaRPr>
          </a:p>
          <a:p>
            <a:endParaRPr lang="en-GB" sz="2400" b="1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Module Title</a:t>
            </a:r>
            <a:r>
              <a:rPr lang="en-GB" sz="2400" dirty="0">
                <a:solidFill>
                  <a:schemeClr val="tx2"/>
                </a:solidFill>
              </a:rPr>
              <a:t>: </a:t>
            </a:r>
            <a:r>
              <a:rPr lang="en-GB" sz="2000" dirty="0">
                <a:solidFill>
                  <a:schemeClr val="tx2"/>
                </a:solidFill>
              </a:rPr>
              <a:t>Contemporary Themes in the Hotel and Hospitality Sector </a:t>
            </a:r>
            <a:r>
              <a:rPr lang="en-GB" sz="2400" b="1" dirty="0">
                <a:solidFill>
                  <a:schemeClr val="tx2"/>
                </a:solidFill>
              </a:rPr>
              <a:t>Module code</a:t>
            </a:r>
            <a:r>
              <a:rPr lang="en-GB" sz="2000" dirty="0">
                <a:solidFill>
                  <a:schemeClr val="tx2"/>
                </a:solidFill>
              </a:rPr>
              <a:t>: BMIH6001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Lecturer’s Name</a:t>
            </a:r>
            <a:r>
              <a:rPr lang="en-GB" sz="2400" dirty="0">
                <a:solidFill>
                  <a:schemeClr val="tx2"/>
                </a:solidFill>
              </a:rPr>
              <a:t>: </a:t>
            </a:r>
            <a:r>
              <a:rPr lang="en-GB" sz="2000" dirty="0" err="1">
                <a:solidFill>
                  <a:schemeClr val="tx2"/>
                </a:solidFill>
              </a:rPr>
              <a:t>Dr.</a:t>
            </a:r>
            <a:r>
              <a:rPr lang="en-GB" sz="2000" dirty="0">
                <a:solidFill>
                  <a:schemeClr val="tx2"/>
                </a:solidFill>
              </a:rPr>
              <a:t> Ernest </a:t>
            </a:r>
            <a:r>
              <a:rPr lang="en-GB" sz="2000" dirty="0" err="1">
                <a:solidFill>
                  <a:schemeClr val="tx2"/>
                </a:solidFill>
              </a:rPr>
              <a:t>Balutie</a:t>
            </a:r>
            <a:r>
              <a:rPr lang="en-GB" sz="2000" dirty="0">
                <a:solidFill>
                  <a:schemeClr val="tx2"/>
                </a:solidFill>
              </a:rPr>
              <a:t> </a:t>
            </a:r>
            <a:r>
              <a:rPr lang="en-GB" sz="2000" dirty="0" err="1">
                <a:solidFill>
                  <a:schemeClr val="tx2"/>
                </a:solidFill>
              </a:rPr>
              <a:t>Wavei</a:t>
            </a:r>
            <a:endParaRPr lang="en-GB" sz="2000" dirty="0">
              <a:solidFill>
                <a:schemeClr val="tx2"/>
              </a:solidFill>
            </a:endParaRPr>
          </a:p>
          <a:p>
            <a:r>
              <a:rPr lang="en-GB" sz="2400" b="1" dirty="0">
                <a:solidFill>
                  <a:schemeClr val="tx2"/>
                </a:solidFill>
              </a:rPr>
              <a:t>Student Name</a:t>
            </a:r>
            <a:r>
              <a:rPr lang="en-GB" sz="2400" dirty="0">
                <a:solidFill>
                  <a:schemeClr val="tx2"/>
                </a:solidFill>
              </a:rPr>
              <a:t>: </a:t>
            </a:r>
            <a:r>
              <a:rPr lang="en-GB" sz="2000" dirty="0">
                <a:solidFill>
                  <a:schemeClr val="tx2"/>
                </a:solidFill>
              </a:rPr>
              <a:t>Edina Szasz</a:t>
            </a:r>
          </a:p>
          <a:p>
            <a:r>
              <a:rPr lang="en-GB" sz="2400" b="1" dirty="0">
                <a:solidFill>
                  <a:schemeClr val="tx2"/>
                </a:solidFill>
              </a:rPr>
              <a:t>Student ID</a:t>
            </a:r>
            <a:r>
              <a:rPr lang="en-GB" sz="2400" dirty="0">
                <a:solidFill>
                  <a:schemeClr val="tx2"/>
                </a:solidFill>
              </a:rPr>
              <a:t>: </a:t>
            </a:r>
            <a:r>
              <a:rPr lang="en-GB" sz="2000" dirty="0">
                <a:solidFill>
                  <a:schemeClr val="tx2"/>
                </a:solidFill>
              </a:rPr>
              <a:t>2120996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Introduction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76400"/>
            <a:ext cx="4111752" cy="5257800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/>
              <a:t>Digital change is a major disruptor in hospitality.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AI, mobile apps, and automation improve guest experience.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COVID-19 boosted demand for digital services.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Focus: factors driving digital transformation and industry response.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1905000"/>
            <a:ext cx="3810000" cy="441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Literature Review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38200" y="1600200"/>
            <a:ext cx="7543800" cy="2819400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US" sz="2400" dirty="0"/>
              <a:t>AI and automation optimize processes and reduce costs.</a:t>
            </a:r>
          </a:p>
          <a:p>
            <a:pPr lvl="0" algn="just">
              <a:lnSpc>
                <a:spcPct val="150000"/>
              </a:lnSpc>
            </a:pPr>
            <a:r>
              <a:rPr lang="en-US" sz="2400" dirty="0"/>
              <a:t>AI </a:t>
            </a:r>
            <a:r>
              <a:rPr lang="en-US" sz="2400" dirty="0" err="1"/>
              <a:t>chatbots</a:t>
            </a:r>
            <a:r>
              <a:rPr lang="en-US" sz="2400" dirty="0"/>
              <a:t> offer 24/7 support, enhancing guest satisfaction. </a:t>
            </a:r>
          </a:p>
          <a:p>
            <a:endParaRPr lang="en-US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37748" y="3048000"/>
            <a:ext cx="3725252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762000" y="3505200"/>
            <a:ext cx="4111752" cy="316230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20040" marR="0" lvl="0" indent="-320040" algn="just" defTabSz="914400" rtl="0" eaLnBrk="1" fontAlgn="auto" latinLnBrk="0" hangingPunct="1">
              <a:lnSpc>
                <a:spcPct val="15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Mobile tech helps guests manage bookings and rooms.</a:t>
            </a:r>
          </a:p>
          <a:p>
            <a:pPr marL="320040" marR="0" lvl="0" indent="-320040" algn="just" defTabSz="914400" rtl="0" eaLnBrk="1" fontAlgn="auto" latinLnBrk="0" hangingPunct="1">
              <a:lnSpc>
                <a:spcPct val="15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Automation simplifies back-end operations like housekeeping.</a:t>
            </a:r>
          </a:p>
          <a:p>
            <a:pPr marL="320040" marR="0" lvl="0" indent="-320040" algn="l" defTabSz="914400" rtl="0" eaLnBrk="1" fontAlgn="auto" latinLnBrk="0" hangingPunct="1">
              <a:lnSpc>
                <a:spcPct val="100000"/>
              </a:lnSpc>
              <a:spcBef>
                <a:spcPts val="700"/>
              </a:spcBef>
              <a:spcAft>
                <a:spcPts val="0"/>
              </a:spcAft>
              <a:buClr>
                <a:schemeClr val="accent2"/>
              </a:buClr>
              <a:buSzPct val="60000"/>
              <a:buFont typeface="Wingdings"/>
              <a:buChar char="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4800" b="1" dirty="0"/>
              <a:t>Application to the Hotel and Hospitality Sector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752600"/>
            <a:ext cx="4267200" cy="525780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60000"/>
              </a:lnSpc>
              <a:buNone/>
            </a:pPr>
            <a:r>
              <a:rPr lang="en-US" b="1" dirty="0"/>
              <a:t>Political:</a:t>
            </a:r>
            <a:endParaRPr lang="en-US" dirty="0"/>
          </a:p>
          <a:p>
            <a:pPr lvl="0" algn="just">
              <a:lnSpc>
                <a:spcPct val="160000"/>
              </a:lnSpc>
            </a:pPr>
            <a:r>
              <a:rPr lang="en-US" dirty="0"/>
              <a:t>Increasing regulations like GDPR require hotels to invest in secure systems.</a:t>
            </a:r>
          </a:p>
          <a:p>
            <a:pPr lvl="0" algn="just">
              <a:lnSpc>
                <a:spcPct val="160000"/>
              </a:lnSpc>
            </a:pPr>
            <a:r>
              <a:rPr lang="en-US" dirty="0"/>
              <a:t>Compliance with data privacy laws raises </a:t>
            </a:r>
            <a:r>
              <a:rPr lang="en-US" dirty="0" err="1"/>
              <a:t>cybersecurity</a:t>
            </a:r>
            <a:r>
              <a:rPr lang="en-US" dirty="0"/>
              <a:t> costs.</a:t>
            </a:r>
          </a:p>
          <a:p>
            <a:pPr algn="just">
              <a:lnSpc>
                <a:spcPct val="160000"/>
              </a:lnSpc>
              <a:buNone/>
            </a:pPr>
            <a:r>
              <a:rPr lang="en-US" b="1" dirty="0"/>
              <a:t>Economic:</a:t>
            </a:r>
            <a:endParaRPr lang="en-US" dirty="0"/>
          </a:p>
          <a:p>
            <a:pPr lvl="0" algn="just">
              <a:lnSpc>
                <a:spcPct val="160000"/>
              </a:lnSpc>
            </a:pPr>
            <a:r>
              <a:rPr lang="en-US" dirty="0"/>
              <a:t>Digital technologies reduce labor costs through automation.</a:t>
            </a:r>
          </a:p>
          <a:p>
            <a:pPr lvl="0" algn="just">
              <a:lnSpc>
                <a:spcPct val="160000"/>
              </a:lnSpc>
            </a:pPr>
            <a:r>
              <a:rPr lang="en-US" dirty="0"/>
              <a:t>AI helps </a:t>
            </a:r>
            <a:r>
              <a:rPr lang="en-US" dirty="0" err="1"/>
              <a:t>optimise</a:t>
            </a:r>
            <a:r>
              <a:rPr lang="en-US" dirty="0"/>
              <a:t> room rates and resources for revenue </a:t>
            </a:r>
            <a:r>
              <a:rPr lang="en-US" dirty="0" err="1"/>
              <a:t>maximisation</a:t>
            </a:r>
            <a:r>
              <a:rPr lang="en-US" dirty="0"/>
              <a:t> </a:t>
            </a:r>
            <a:r>
              <a:rPr lang="en-US" sz="2800" dirty="0"/>
              <a:t>(Nam et al., 2021).</a:t>
            </a:r>
          </a:p>
          <a:p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2940" y="2019300"/>
            <a:ext cx="4291060" cy="4000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b="1" dirty="0"/>
              <a:t>Continue</a:t>
            </a:r>
            <a:r>
              <a:rPr lang="en-US" b="1" dirty="0"/>
              <a:t>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4111752" cy="5257800"/>
          </a:xfrm>
        </p:spPr>
        <p:txBody>
          <a:bodyPr>
            <a:normAutofit fontScale="62500" lnSpcReduction="20000"/>
          </a:bodyPr>
          <a:lstStyle/>
          <a:p>
            <a:pPr algn="just">
              <a:lnSpc>
                <a:spcPct val="160000"/>
              </a:lnSpc>
              <a:buNone/>
            </a:pPr>
            <a:r>
              <a:rPr lang="en-US" b="1" dirty="0"/>
              <a:t>Social:</a:t>
            </a:r>
            <a:endParaRPr lang="en-US" dirty="0"/>
          </a:p>
          <a:p>
            <a:pPr lvl="0" algn="just">
              <a:lnSpc>
                <a:spcPct val="160000"/>
              </a:lnSpc>
            </a:pPr>
            <a:r>
              <a:rPr lang="en-US" dirty="0"/>
              <a:t>Guests demand </a:t>
            </a:r>
            <a:r>
              <a:rPr lang="en-US" dirty="0" err="1"/>
              <a:t>personalised</a:t>
            </a:r>
            <a:r>
              <a:rPr lang="en-US" dirty="0"/>
              <a:t>, seamless digital interactions.</a:t>
            </a:r>
          </a:p>
          <a:p>
            <a:pPr lvl="0" algn="just">
              <a:lnSpc>
                <a:spcPct val="160000"/>
              </a:lnSpc>
            </a:pPr>
            <a:r>
              <a:rPr lang="en-US" dirty="0"/>
              <a:t>Some guests still prefer interpersonal communication alongside digital services </a:t>
            </a:r>
            <a:r>
              <a:rPr lang="en-US" sz="2800" dirty="0"/>
              <a:t>(</a:t>
            </a:r>
            <a:r>
              <a:rPr lang="en-US" sz="2800" dirty="0" err="1"/>
              <a:t>Alrawadieh</a:t>
            </a:r>
            <a:r>
              <a:rPr lang="en-US" sz="2800" dirty="0"/>
              <a:t> et al., 2021).</a:t>
            </a:r>
          </a:p>
          <a:p>
            <a:pPr algn="just">
              <a:lnSpc>
                <a:spcPct val="160000"/>
              </a:lnSpc>
              <a:buNone/>
            </a:pPr>
            <a:r>
              <a:rPr lang="en-US" b="1" dirty="0"/>
              <a:t>Technological:</a:t>
            </a:r>
            <a:endParaRPr lang="en-US" dirty="0"/>
          </a:p>
          <a:p>
            <a:pPr lvl="0" algn="just">
              <a:lnSpc>
                <a:spcPct val="160000"/>
              </a:lnSpc>
            </a:pPr>
            <a:r>
              <a:rPr lang="en-US" dirty="0"/>
              <a:t>AI and automation are key drivers of digital change in the industry.</a:t>
            </a:r>
          </a:p>
          <a:p>
            <a:pPr lvl="0" algn="just">
              <a:lnSpc>
                <a:spcPct val="160000"/>
              </a:lnSpc>
            </a:pPr>
            <a:r>
              <a:rPr lang="en-US" dirty="0"/>
              <a:t>Hotels must continuously upgrade tech to stay competitive.</a:t>
            </a:r>
          </a:p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6800" y="1828800"/>
            <a:ext cx="42672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304800"/>
            <a:ext cx="8153400" cy="990600"/>
          </a:xfrm>
        </p:spPr>
        <p:txBody>
          <a:bodyPr>
            <a:normAutofit fontScale="90000"/>
          </a:bodyPr>
          <a:lstStyle/>
          <a:p>
            <a:r>
              <a:rPr lang="en-US" sz="5300" b="1" dirty="0"/>
              <a:t>Continue</a:t>
            </a:r>
            <a:r>
              <a:rPr lang="en-US" b="1" dirty="0"/>
              <a:t>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4340352" cy="5257800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70000"/>
              </a:lnSpc>
              <a:buNone/>
            </a:pPr>
            <a:r>
              <a:rPr lang="en-US" b="1" dirty="0"/>
              <a:t>Environmental:</a:t>
            </a:r>
            <a:endParaRPr lang="en-US" dirty="0"/>
          </a:p>
          <a:p>
            <a:pPr lvl="0" algn="just">
              <a:lnSpc>
                <a:spcPct val="170000"/>
              </a:lnSpc>
            </a:pPr>
            <a:r>
              <a:rPr lang="en-US" dirty="0"/>
              <a:t>Energy management systems and waste reduction tech promote sustainability.</a:t>
            </a:r>
          </a:p>
          <a:p>
            <a:pPr lvl="0" algn="just">
              <a:lnSpc>
                <a:spcPct val="170000"/>
              </a:lnSpc>
            </a:pPr>
            <a:r>
              <a:rPr lang="en-US" dirty="0"/>
              <a:t>These technologies also help reduce operational costs while benefiting the environment.</a:t>
            </a:r>
          </a:p>
          <a:p>
            <a:pPr algn="just">
              <a:lnSpc>
                <a:spcPct val="170000"/>
              </a:lnSpc>
              <a:buNone/>
            </a:pPr>
            <a:r>
              <a:rPr lang="en-US" b="1" dirty="0"/>
              <a:t>Legal:</a:t>
            </a:r>
            <a:endParaRPr lang="en-US" dirty="0"/>
          </a:p>
          <a:p>
            <a:pPr lvl="0" algn="just">
              <a:lnSpc>
                <a:spcPct val="170000"/>
              </a:lnSpc>
            </a:pPr>
            <a:r>
              <a:rPr lang="en-US" dirty="0"/>
              <a:t>Adherence to data protection laws like GDPR is crucial for hotels.</a:t>
            </a:r>
          </a:p>
          <a:p>
            <a:pPr lvl="0" algn="just">
              <a:lnSpc>
                <a:spcPct val="170000"/>
              </a:lnSpc>
            </a:pPr>
            <a:r>
              <a:rPr lang="en-US" dirty="0"/>
              <a:t>Increased data collection raises the risk of cyber attacks, making </a:t>
            </a:r>
            <a:r>
              <a:rPr lang="en-US" dirty="0" err="1"/>
              <a:t>cybersecurity</a:t>
            </a:r>
            <a:r>
              <a:rPr lang="en-US" dirty="0"/>
              <a:t> essential (</a:t>
            </a:r>
            <a:r>
              <a:rPr lang="en-US" dirty="0" err="1"/>
              <a:t>Massi</a:t>
            </a:r>
            <a:r>
              <a:rPr lang="en-US" dirty="0"/>
              <a:t> et al., 2020).</a:t>
            </a:r>
          </a:p>
          <a:p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05400" y="1905000"/>
            <a:ext cx="40386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300" b="1" dirty="0"/>
              <a:t>Industry Response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3124200"/>
          </a:xfrm>
        </p:spPr>
        <p:txBody>
          <a:bodyPr>
            <a:normAutofit fontScale="700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/>
              <a:t>Major hotel brands like Hilton and Marriott are adopting AI and mobile tech.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Keyless entry, mobile check-ins improve guest experience.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Smaller hotels struggle with the costs of implementing new tech (</a:t>
            </a:r>
            <a:r>
              <a:rPr lang="en-US" dirty="0" err="1"/>
              <a:t>Mariani</a:t>
            </a:r>
            <a:r>
              <a:rPr lang="en-US" dirty="0"/>
              <a:t> et al., 2022).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Technology improves efficiency but can </a:t>
            </a:r>
            <a:r>
              <a:rPr lang="en-US" dirty="0" err="1"/>
              <a:t>depersonalise</a:t>
            </a:r>
            <a:r>
              <a:rPr lang="en-US" dirty="0"/>
              <a:t> guest experiences.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4400" y="4495800"/>
            <a:ext cx="7848600" cy="236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Future Policy and Management 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4111752" cy="5257800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/>
              <a:t>Invest more in AI for personalization and resource management.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Implement stricter </a:t>
            </a:r>
            <a:r>
              <a:rPr lang="en-US" dirty="0" err="1"/>
              <a:t>cybersecurity</a:t>
            </a:r>
            <a:r>
              <a:rPr lang="en-US" dirty="0"/>
              <a:t> measures to protect guest data.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Promote sustainable practices like energy management and recycling (</a:t>
            </a:r>
            <a:r>
              <a:rPr lang="en-US" dirty="0" err="1"/>
              <a:t>Bhaskar</a:t>
            </a:r>
            <a:r>
              <a:rPr lang="en-US" dirty="0"/>
              <a:t> et al., 2022).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Balance digital services with personal interactions for diverse guest needs.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76800" y="1836821"/>
            <a:ext cx="4267200" cy="47163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b="1" dirty="0"/>
              <a:t>Conclusion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4111752" cy="5257800"/>
          </a:xfrm>
        </p:spPr>
        <p:txBody>
          <a:bodyPr>
            <a:normAutofit fontScale="775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US" dirty="0"/>
              <a:t>Digital transformation boosts guest satisfaction and efficiency.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PESTEL analysis shows technology, regulations, and societal factors driving change.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Challenges: high costs, data privacy, and lack of personal touch.</a:t>
            </a:r>
          </a:p>
          <a:p>
            <a:pPr lvl="0" algn="just">
              <a:lnSpc>
                <a:spcPct val="150000"/>
              </a:lnSpc>
            </a:pPr>
            <a:r>
              <a:rPr lang="en-US" dirty="0"/>
              <a:t>Future focus: cybersecurity, sustainability, and balancing tech with personal service.</a:t>
            </a: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81600" y="2286000"/>
            <a:ext cx="396240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5300" b="1"/>
              <a:t>Some references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534400" cy="5257800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US" dirty="0" err="1"/>
              <a:t>Alrawadieh</a:t>
            </a:r>
            <a:r>
              <a:rPr lang="en-US" dirty="0"/>
              <a:t>, Z. et al. (2021) 'Digital transformation and revenue management: Evidence from the hotel industry'. </a:t>
            </a:r>
            <a:r>
              <a:rPr lang="en-US" i="1" dirty="0"/>
              <a:t>Tourism Economics</a:t>
            </a:r>
            <a:r>
              <a:rPr lang="en-US" dirty="0"/>
              <a:t>, 27(2), pp.328-345.</a:t>
            </a:r>
          </a:p>
          <a:p>
            <a:pPr algn="just"/>
            <a:r>
              <a:rPr lang="en-US" dirty="0" err="1"/>
              <a:t>Bhaskar</a:t>
            </a:r>
            <a:r>
              <a:rPr lang="en-US" dirty="0"/>
              <a:t>, P. et al. (2022) 'A critical insight into the role of artificial intelligence (AI) in tourism and hospitality industries'. </a:t>
            </a:r>
            <a:r>
              <a:rPr lang="en-US" i="1" dirty="0"/>
              <a:t>Pacific Business Review International</a:t>
            </a:r>
            <a:r>
              <a:rPr lang="en-US" dirty="0"/>
              <a:t>, 15(3).</a:t>
            </a:r>
          </a:p>
          <a:p>
            <a:pPr algn="just"/>
            <a:r>
              <a:rPr lang="en-US" dirty="0" err="1"/>
              <a:t>Çeltek</a:t>
            </a:r>
            <a:r>
              <a:rPr lang="en-US" dirty="0"/>
              <a:t>, E. (2024) 'Unmanned smart hotel: applications and examples'. </a:t>
            </a:r>
            <a:r>
              <a:rPr lang="en-US" i="1" dirty="0"/>
              <a:t>Worldwide Hospitality and Tourism Themes</a:t>
            </a:r>
            <a:r>
              <a:rPr lang="en-US" dirty="0"/>
              <a:t>. Available at: </a:t>
            </a:r>
            <a:r>
              <a:rPr lang="en-US" u="sng" dirty="0">
                <a:hlinkClick r:id="rId2"/>
              </a:rPr>
              <a:t>https://www.emerald.com/insight/content/doi/10.1108/WHATT-06-2024-0137/full/html</a:t>
            </a:r>
            <a:endParaRPr lang="en-US" dirty="0"/>
          </a:p>
          <a:p>
            <a:pPr algn="just"/>
            <a:r>
              <a:rPr lang="en-US" dirty="0" err="1"/>
              <a:t>Jabeen</a:t>
            </a:r>
            <a:r>
              <a:rPr lang="en-US" dirty="0"/>
              <a:t>, F. et al. (2022) 'Automation and artificial intelligence in hospitality and tourism'. </a:t>
            </a:r>
            <a:r>
              <a:rPr lang="en-US" i="1" dirty="0"/>
              <a:t>Tourism Review</a:t>
            </a:r>
            <a:r>
              <a:rPr lang="en-US" dirty="0"/>
              <a:t>, 77(4), pp.1043-1061.</a:t>
            </a:r>
          </a:p>
          <a:p>
            <a:pPr algn="just"/>
            <a:r>
              <a:rPr lang="en-US" dirty="0" err="1"/>
              <a:t>Mariani</a:t>
            </a:r>
            <a:r>
              <a:rPr lang="en-US" dirty="0"/>
              <a:t>, M. et al. (2022) 'Big data and analytics in hospitality and tourism: a systematic literature review'. </a:t>
            </a:r>
            <a:r>
              <a:rPr lang="en-US" i="1" dirty="0"/>
              <a:t>International Journal of Contemporary Hospitality Management</a:t>
            </a:r>
            <a:r>
              <a:rPr lang="en-US" dirty="0"/>
              <a:t>, 34(1), pp.231-278. Available at: </a:t>
            </a:r>
            <a:r>
              <a:rPr lang="en-US" u="sng" dirty="0">
                <a:hlinkClick r:id="rId3"/>
              </a:rPr>
              <a:t>https://doi.org/10.1108/IJCHM-03-2021-0301</a:t>
            </a:r>
            <a:endParaRPr lang="en-US" dirty="0"/>
          </a:p>
          <a:p>
            <a:pPr algn="just"/>
            <a:r>
              <a:rPr lang="en-US" dirty="0" err="1"/>
              <a:t>Massi</a:t>
            </a:r>
            <a:r>
              <a:rPr lang="en-US" dirty="0"/>
              <a:t>, M. et al. (2020) 'Digital Transformation in the Cultural and Creative Industries'. </a:t>
            </a:r>
            <a:r>
              <a:rPr lang="en-US" i="1" dirty="0"/>
              <a:t>Digital Transformation in the Cultural and Creative Industries</a:t>
            </a:r>
            <a:r>
              <a:rPr lang="en-US" dirty="0"/>
              <a:t>, pp.1-9.</a:t>
            </a:r>
          </a:p>
          <a:p>
            <a:pPr algn="just"/>
            <a:r>
              <a:rPr lang="en-US" dirty="0"/>
              <a:t>Nam, K. et al. (2021) 'The adoption of artificial intelligence and robotics in the hotel industry: prospects and challenges'. </a:t>
            </a:r>
            <a:r>
              <a:rPr lang="en-US" i="1" dirty="0"/>
              <a:t>Electronic Markets</a:t>
            </a:r>
            <a:r>
              <a:rPr lang="en-US" dirty="0"/>
              <a:t>, 31, pp.553-574.</a:t>
            </a:r>
          </a:p>
          <a:p>
            <a:pPr algn="just"/>
            <a:r>
              <a:rPr lang="en-US" dirty="0" err="1"/>
              <a:t>Ruel</a:t>
            </a:r>
            <a:r>
              <a:rPr lang="en-US" dirty="0"/>
              <a:t>, H. et al. (2021) 'AI redefining the hospitality industry'. </a:t>
            </a:r>
            <a:r>
              <a:rPr lang="en-US" i="1" dirty="0"/>
              <a:t>Journal of Tourism Futures</a:t>
            </a:r>
            <a:r>
              <a:rPr lang="en-US" dirty="0"/>
              <a:t>, 7(1), pp.53-66. Available at: </a:t>
            </a:r>
            <a:r>
              <a:rPr lang="en-US" u="sng" dirty="0">
                <a:hlinkClick r:id="rId4"/>
              </a:rPr>
              <a:t>https://www.emerald.com/insight/content/doi/10.1108/JTF-03-2020-0032/full/html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755</Words>
  <Application>Microsoft Office PowerPoint</Application>
  <PresentationFormat>On-screen Show (4:3)</PresentationFormat>
  <Paragraphs>70</Paragraphs>
  <Slides>10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Tw Cen MT</vt:lpstr>
      <vt:lpstr>Wingdings</vt:lpstr>
      <vt:lpstr>Wingdings 2</vt:lpstr>
      <vt:lpstr>Median</vt:lpstr>
      <vt:lpstr>     Digital Transformation in Hospitality and Tourism </vt:lpstr>
      <vt:lpstr>Introduction </vt:lpstr>
      <vt:lpstr>Literature Review </vt:lpstr>
      <vt:lpstr>Application to the Hotel and Hospitality Sector </vt:lpstr>
      <vt:lpstr>Continue </vt:lpstr>
      <vt:lpstr>Continue  </vt:lpstr>
      <vt:lpstr>Industry Response </vt:lpstr>
      <vt:lpstr>Future Policy and Management </vt:lpstr>
      <vt:lpstr>Conclusion</vt:lpstr>
      <vt:lpstr>Some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2024-10-21T06:35:09Z</dcterms:created>
  <dcterms:modified xsi:type="dcterms:W3CDTF">2024-11-06T17:55:07Z</dcterms:modified>
</cp:coreProperties>
</file>