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3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561" r:id="rId15"/>
    <p:sldId id="2574" r:id="rId16"/>
    <p:sldId id="2563" r:id="rId17"/>
    <p:sldId id="2565" r:id="rId18"/>
    <p:sldId id="2567" r:id="rId19"/>
    <p:sldId id="2569" r:id="rId20"/>
    <p:sldId id="2571" r:id="rId21"/>
    <p:sldId id="2573" r:id="rId22"/>
    <p:sldId id="2575" r:id="rId23"/>
    <p:sldId id="2576" r:id="rId24"/>
    <p:sldId id="2577" r:id="rId25"/>
    <p:sldId id="2578" r:id="rId26"/>
    <p:sldId id="2579" r:id="rId27"/>
    <p:sldId id="2580" r:id="rId28"/>
    <p:sldId id="269" r:id="rId29"/>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1" roundtripDataSignature="AMtx7miU+Qiwg9oMVHh4YI7PfVE2NvMHqg=="/>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276380-D980-467C-9A85-F5CFBA0F9305}" v="6" dt="2025-12-11T18:29:23.7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customschemas.google.com/relationships/presentationmetadata" Target="meta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S::j.d.evans@uwtsd.ac.uk::2ee3c1af-825e-450d-8b1e-d59252291e99" providerId="AD" clId="Web-{77276380-D980-467C-9A85-F5CFBA0F9305}"/>
    <pc:docChg chg="addSld">
      <pc:chgData name="Justin Evans" userId="S::j.d.evans@uwtsd.ac.uk::2ee3c1af-825e-450d-8b1e-d59252291e99" providerId="AD" clId="Web-{77276380-D980-467C-9A85-F5CFBA0F9305}" dt="2025-12-11T18:29:23.723" v="5"/>
      <pc:docMkLst>
        <pc:docMk/>
      </pc:docMkLst>
      <pc:sldChg chg="add">
        <pc:chgData name="Justin Evans" userId="S::j.d.evans@uwtsd.ac.uk::2ee3c1af-825e-450d-8b1e-d59252291e99" providerId="AD" clId="Web-{77276380-D980-467C-9A85-F5CFBA0F9305}" dt="2025-12-11T18:29:22.832" v="0"/>
        <pc:sldMkLst>
          <pc:docMk/>
          <pc:sldMk cId="2899340023" sldId="2575"/>
        </pc:sldMkLst>
      </pc:sldChg>
      <pc:sldChg chg="add">
        <pc:chgData name="Justin Evans" userId="S::j.d.evans@uwtsd.ac.uk::2ee3c1af-825e-450d-8b1e-d59252291e99" providerId="AD" clId="Web-{77276380-D980-467C-9A85-F5CFBA0F9305}" dt="2025-12-11T18:29:23.098" v="1"/>
        <pc:sldMkLst>
          <pc:docMk/>
          <pc:sldMk cId="1735771288" sldId="2576"/>
        </pc:sldMkLst>
      </pc:sldChg>
      <pc:sldChg chg="add">
        <pc:chgData name="Justin Evans" userId="S::j.d.evans@uwtsd.ac.uk::2ee3c1af-825e-450d-8b1e-d59252291e99" providerId="AD" clId="Web-{77276380-D980-467C-9A85-F5CFBA0F9305}" dt="2025-12-11T18:29:23.238" v="2"/>
        <pc:sldMkLst>
          <pc:docMk/>
          <pc:sldMk cId="61511391" sldId="2577"/>
        </pc:sldMkLst>
      </pc:sldChg>
      <pc:sldChg chg="add">
        <pc:chgData name="Justin Evans" userId="S::j.d.evans@uwtsd.ac.uk::2ee3c1af-825e-450d-8b1e-d59252291e99" providerId="AD" clId="Web-{77276380-D980-467C-9A85-F5CFBA0F9305}" dt="2025-12-11T18:29:23.395" v="3"/>
        <pc:sldMkLst>
          <pc:docMk/>
          <pc:sldMk cId="1377570657" sldId="2578"/>
        </pc:sldMkLst>
      </pc:sldChg>
      <pc:sldChg chg="add">
        <pc:chgData name="Justin Evans" userId="S::j.d.evans@uwtsd.ac.uk::2ee3c1af-825e-450d-8b1e-d59252291e99" providerId="AD" clId="Web-{77276380-D980-467C-9A85-F5CFBA0F9305}" dt="2025-12-11T18:29:23.567" v="4"/>
        <pc:sldMkLst>
          <pc:docMk/>
          <pc:sldMk cId="699487949" sldId="2579"/>
        </pc:sldMkLst>
      </pc:sldChg>
      <pc:sldChg chg="add">
        <pc:chgData name="Justin Evans" userId="S::j.d.evans@uwtsd.ac.uk::2ee3c1af-825e-450d-8b1e-d59252291e99" providerId="AD" clId="Web-{77276380-D980-467C-9A85-F5CFBA0F9305}" dt="2025-12-11T18:29:23.723" v="5"/>
        <pc:sldMkLst>
          <pc:docMk/>
          <pc:sldMk cId="2473950787" sldId="2580"/>
        </pc:sldMkLst>
      </pc:sldChg>
      <pc:sldMasterChg chg="addSldLayout">
        <pc:chgData name="Justin Evans" userId="S::j.d.evans@uwtsd.ac.uk::2ee3c1af-825e-450d-8b1e-d59252291e99" providerId="AD" clId="Web-{77276380-D980-467C-9A85-F5CFBA0F9305}" dt="2025-12-11T18:29:23.567" v="4"/>
        <pc:sldMasterMkLst>
          <pc:docMk/>
          <pc:sldMasterMk cId="0" sldId="2147483648"/>
        </pc:sldMasterMkLst>
        <pc:sldLayoutChg chg="add">
          <pc:chgData name="Justin Evans" userId="S::j.d.evans@uwtsd.ac.uk::2ee3c1af-825e-450d-8b1e-d59252291e99" providerId="AD" clId="Web-{77276380-D980-467C-9A85-F5CFBA0F9305}" dt="2025-12-11T18:29:22.832" v="0"/>
          <pc:sldLayoutMkLst>
            <pc:docMk/>
            <pc:sldMasterMk cId="0" sldId="2147483648"/>
            <pc:sldLayoutMk cId="1515489035" sldId="2147483663"/>
          </pc:sldLayoutMkLst>
        </pc:sldLayoutChg>
        <pc:sldLayoutChg chg="add">
          <pc:chgData name="Justin Evans" userId="S::j.d.evans@uwtsd.ac.uk::2ee3c1af-825e-450d-8b1e-d59252291e99" providerId="AD" clId="Web-{77276380-D980-467C-9A85-F5CFBA0F9305}" dt="2025-12-11T18:29:23.238" v="2"/>
          <pc:sldLayoutMkLst>
            <pc:docMk/>
            <pc:sldMasterMk cId="0" sldId="2147483648"/>
            <pc:sldLayoutMk cId="2887958343" sldId="2147483664"/>
          </pc:sldLayoutMkLst>
        </pc:sldLayoutChg>
        <pc:sldLayoutChg chg="add">
          <pc:chgData name="Justin Evans" userId="S::j.d.evans@uwtsd.ac.uk::2ee3c1af-825e-450d-8b1e-d59252291e99" providerId="AD" clId="Web-{77276380-D980-467C-9A85-F5CFBA0F9305}" dt="2025-12-11T18:29:23.395" v="3"/>
          <pc:sldLayoutMkLst>
            <pc:docMk/>
            <pc:sldMasterMk cId="0" sldId="2147483648"/>
            <pc:sldLayoutMk cId="2469356213" sldId="2147483665"/>
          </pc:sldLayoutMkLst>
        </pc:sldLayoutChg>
        <pc:sldLayoutChg chg="add">
          <pc:chgData name="Justin Evans" userId="S::j.d.evans@uwtsd.ac.uk::2ee3c1af-825e-450d-8b1e-d59252291e99" providerId="AD" clId="Web-{77276380-D980-467C-9A85-F5CFBA0F9305}" dt="2025-12-11T18:29:23.567" v="4"/>
          <pc:sldLayoutMkLst>
            <pc:docMk/>
            <pc:sldMasterMk cId="0" sldId="2147483648"/>
            <pc:sldLayoutMk cId="1339120358" sldId="2147483666"/>
          </pc:sldLayoutMkLst>
        </pc:sldLayoutChg>
      </pc:sldMasterChg>
    </pc:docChg>
  </pc:docChgLst>
  <pc:docChgLst>
    <pc:chgData name="Justin Evans" userId="S::j.d.evans@uwtsd.ac.uk::2ee3c1af-825e-450d-8b1e-d59252291e99" providerId="AD" clId="Web-{E52A44F9-F70D-A7BB-78C3-1371FAB6E1FC}"/>
    <pc:docChg chg="addSld delSld">
      <pc:chgData name="Justin Evans" userId="S::j.d.evans@uwtsd.ac.uk::2ee3c1af-825e-450d-8b1e-d59252291e99" providerId="AD" clId="Web-{E52A44F9-F70D-A7BB-78C3-1371FAB6E1FC}" dt="2025-12-08T09:30:37.237" v="8"/>
      <pc:docMkLst>
        <pc:docMk/>
      </pc:docMkLst>
      <pc:sldChg chg="add">
        <pc:chgData name="Justin Evans" userId="S::j.d.evans@uwtsd.ac.uk::2ee3c1af-825e-450d-8b1e-d59252291e99" providerId="AD" clId="Web-{E52A44F9-F70D-A7BB-78C3-1371FAB6E1FC}" dt="2025-12-08T09:30:36.206" v="1"/>
        <pc:sldMkLst>
          <pc:docMk/>
          <pc:sldMk cId="448182153" sldId="2561"/>
        </pc:sldMkLst>
      </pc:sldChg>
      <pc:sldChg chg="add">
        <pc:chgData name="Justin Evans" userId="S::j.d.evans@uwtsd.ac.uk::2ee3c1af-825e-450d-8b1e-d59252291e99" providerId="AD" clId="Web-{E52A44F9-F70D-A7BB-78C3-1371FAB6E1FC}" dt="2025-12-08T09:30:36.456" v="3"/>
        <pc:sldMkLst>
          <pc:docMk/>
          <pc:sldMk cId="1342009003" sldId="2563"/>
        </pc:sldMkLst>
      </pc:sldChg>
      <pc:sldChg chg="add">
        <pc:chgData name="Justin Evans" userId="S::j.d.evans@uwtsd.ac.uk::2ee3c1af-825e-450d-8b1e-d59252291e99" providerId="AD" clId="Web-{E52A44F9-F70D-A7BB-78C3-1371FAB6E1FC}" dt="2025-12-08T09:30:36.581" v="4"/>
        <pc:sldMkLst>
          <pc:docMk/>
          <pc:sldMk cId="3409741572" sldId="2565"/>
        </pc:sldMkLst>
      </pc:sldChg>
      <pc:sldChg chg="add">
        <pc:chgData name="Justin Evans" userId="S::j.d.evans@uwtsd.ac.uk::2ee3c1af-825e-450d-8b1e-d59252291e99" providerId="AD" clId="Web-{E52A44F9-F70D-A7BB-78C3-1371FAB6E1FC}" dt="2025-12-08T09:30:36.659" v="5"/>
        <pc:sldMkLst>
          <pc:docMk/>
          <pc:sldMk cId="2577457290" sldId="2567"/>
        </pc:sldMkLst>
      </pc:sldChg>
      <pc:sldChg chg="add">
        <pc:chgData name="Justin Evans" userId="S::j.d.evans@uwtsd.ac.uk::2ee3c1af-825e-450d-8b1e-d59252291e99" providerId="AD" clId="Web-{E52A44F9-F70D-A7BB-78C3-1371FAB6E1FC}" dt="2025-12-08T09:30:36.784" v="6"/>
        <pc:sldMkLst>
          <pc:docMk/>
          <pc:sldMk cId="2344524314" sldId="2569"/>
        </pc:sldMkLst>
      </pc:sldChg>
      <pc:sldChg chg="add">
        <pc:chgData name="Justin Evans" userId="S::j.d.evans@uwtsd.ac.uk::2ee3c1af-825e-450d-8b1e-d59252291e99" providerId="AD" clId="Web-{E52A44F9-F70D-A7BB-78C3-1371FAB6E1FC}" dt="2025-12-08T09:30:37.097" v="7"/>
        <pc:sldMkLst>
          <pc:docMk/>
          <pc:sldMk cId="2659586060" sldId="2571"/>
        </pc:sldMkLst>
      </pc:sldChg>
      <pc:sldChg chg="add">
        <pc:chgData name="Justin Evans" userId="S::j.d.evans@uwtsd.ac.uk::2ee3c1af-825e-450d-8b1e-d59252291e99" providerId="AD" clId="Web-{E52A44F9-F70D-A7BB-78C3-1371FAB6E1FC}" dt="2025-12-08T09:30:37.237" v="8"/>
        <pc:sldMkLst>
          <pc:docMk/>
          <pc:sldMk cId="1460012022" sldId="2573"/>
        </pc:sldMkLst>
      </pc:sldChg>
      <pc:sldChg chg="add">
        <pc:chgData name="Justin Evans" userId="S::j.d.evans@uwtsd.ac.uk::2ee3c1af-825e-450d-8b1e-d59252291e99" providerId="AD" clId="Web-{E52A44F9-F70D-A7BB-78C3-1371FAB6E1FC}" dt="2025-12-08T09:30:36.347" v="2"/>
        <pc:sldMkLst>
          <pc:docMk/>
          <pc:sldMk cId="1088695849" sldId="2574"/>
        </pc:sldMkLst>
      </pc:sldChg>
      <pc:sldMasterChg chg="addSldLayout">
        <pc:chgData name="Justin Evans" userId="S::j.d.evans@uwtsd.ac.uk::2ee3c1af-825e-450d-8b1e-d59252291e99" providerId="AD" clId="Web-{E52A44F9-F70D-A7BB-78C3-1371FAB6E1FC}" dt="2025-12-08T09:30:36.659" v="5"/>
        <pc:sldMasterMkLst>
          <pc:docMk/>
          <pc:sldMasterMk cId="0" sldId="2147483648"/>
        </pc:sldMasterMkLst>
        <pc:sldLayoutChg chg="add">
          <pc:chgData name="Justin Evans" userId="S::j.d.evans@uwtsd.ac.uk::2ee3c1af-825e-450d-8b1e-d59252291e99" providerId="AD" clId="Web-{E52A44F9-F70D-A7BB-78C3-1371FAB6E1FC}" dt="2025-12-08T09:30:36.206" v="1"/>
          <pc:sldLayoutMkLst>
            <pc:docMk/>
            <pc:sldMasterMk cId="0" sldId="2147483648"/>
            <pc:sldLayoutMk cId="1775802690" sldId="2147483660"/>
          </pc:sldLayoutMkLst>
        </pc:sldLayoutChg>
        <pc:sldLayoutChg chg="add">
          <pc:chgData name="Justin Evans" userId="S::j.d.evans@uwtsd.ac.uk::2ee3c1af-825e-450d-8b1e-d59252291e99" providerId="AD" clId="Web-{E52A44F9-F70D-A7BB-78C3-1371FAB6E1FC}" dt="2025-12-08T09:30:36.347" v="2"/>
          <pc:sldLayoutMkLst>
            <pc:docMk/>
            <pc:sldMasterMk cId="0" sldId="2147483648"/>
            <pc:sldLayoutMk cId="1842915575" sldId="2147483661"/>
          </pc:sldLayoutMkLst>
        </pc:sldLayoutChg>
        <pc:sldLayoutChg chg="add">
          <pc:chgData name="Justin Evans" userId="S::j.d.evans@uwtsd.ac.uk::2ee3c1af-825e-450d-8b1e-d59252291e99" providerId="AD" clId="Web-{E52A44F9-F70D-A7BB-78C3-1371FAB6E1FC}" dt="2025-12-08T09:30:36.659" v="5"/>
          <pc:sldLayoutMkLst>
            <pc:docMk/>
            <pc:sldMasterMk cId="0" sldId="2147483648"/>
            <pc:sldLayoutMk cId="77916304" sldId="2147483662"/>
          </pc:sldLayoutMkLst>
        </pc:sldLayoutChg>
      </pc:sldMasterChg>
    </pc:docChg>
  </pc:docChgLst>
  <pc:docChgLst>
    <pc:chgData name="Justin Evans" userId="S::j.d.evans@uwtsd.ac.uk::2ee3c1af-825e-450d-8b1e-d59252291e99" providerId="AD" clId="Web-{10F33C70-C66F-92B3-D1A5-8BAEC29901DD}"/>
    <pc:docChg chg="modSld">
      <pc:chgData name="Justin Evans" userId="S::j.d.evans@uwtsd.ac.uk::2ee3c1af-825e-450d-8b1e-d59252291e99" providerId="AD" clId="Web-{10F33C70-C66F-92B3-D1A5-8BAEC29901DD}" dt="2025-12-08T18:44:07.253" v="309"/>
      <pc:docMkLst>
        <pc:docMk/>
      </pc:docMkLst>
      <pc:sldChg chg="modSp">
        <pc:chgData name="Justin Evans" userId="S::j.d.evans@uwtsd.ac.uk::2ee3c1af-825e-450d-8b1e-d59252291e99" providerId="AD" clId="Web-{10F33C70-C66F-92B3-D1A5-8BAEC29901DD}" dt="2025-12-08T18:33:42.087" v="1" actId="20577"/>
        <pc:sldMkLst>
          <pc:docMk/>
          <pc:sldMk cId="0" sldId="262"/>
        </pc:sldMkLst>
        <pc:spChg chg="mod">
          <ac:chgData name="Justin Evans" userId="S::j.d.evans@uwtsd.ac.uk::2ee3c1af-825e-450d-8b1e-d59252291e99" providerId="AD" clId="Web-{10F33C70-C66F-92B3-D1A5-8BAEC29901DD}" dt="2025-12-08T18:33:42.087" v="1" actId="20577"/>
          <ac:spMkLst>
            <pc:docMk/>
            <pc:sldMk cId="0" sldId="262"/>
            <ac:spMk id="166" creationId="{00000000-0000-0000-0000-000000000000}"/>
          </ac:spMkLst>
        </pc:spChg>
      </pc:sldChg>
      <pc:sldChg chg="modNotes">
        <pc:chgData name="Justin Evans" userId="S::j.d.evans@uwtsd.ac.uk::2ee3c1af-825e-450d-8b1e-d59252291e99" providerId="AD" clId="Web-{10F33C70-C66F-92B3-D1A5-8BAEC29901DD}" dt="2025-12-08T18:35:10.667" v="3"/>
        <pc:sldMkLst>
          <pc:docMk/>
          <pc:sldMk cId="0" sldId="265"/>
        </pc:sldMkLst>
      </pc:sldChg>
      <pc:sldChg chg="modNotes">
        <pc:chgData name="Justin Evans" userId="S::j.d.evans@uwtsd.ac.uk::2ee3c1af-825e-450d-8b1e-d59252291e99" providerId="AD" clId="Web-{10F33C70-C66F-92B3-D1A5-8BAEC29901DD}" dt="2025-12-08T18:39:03.621" v="141"/>
        <pc:sldMkLst>
          <pc:docMk/>
          <pc:sldMk cId="0" sldId="266"/>
        </pc:sldMkLst>
      </pc:sldChg>
      <pc:sldChg chg="modNotes">
        <pc:chgData name="Justin Evans" userId="S::j.d.evans@uwtsd.ac.uk::2ee3c1af-825e-450d-8b1e-d59252291e99" providerId="AD" clId="Web-{10F33C70-C66F-92B3-D1A5-8BAEC29901DD}" dt="2025-12-08T18:44:07.253" v="309"/>
        <pc:sldMkLst>
          <pc:docMk/>
          <pc:sldMk cId="0" sldId="267"/>
        </pc:sldMkLst>
      </pc:sldChg>
      <pc:sldChg chg="modNotes">
        <pc:chgData name="Justin Evans" userId="S::j.d.evans@uwtsd.ac.uk::2ee3c1af-825e-450d-8b1e-d59252291e99" providerId="AD" clId="Web-{10F33C70-C66F-92B3-D1A5-8BAEC29901DD}" dt="2025-12-08T18:40:37.730" v="143"/>
        <pc:sldMkLst>
          <pc:docMk/>
          <pc:sldMk cId="1342009003" sldId="2563"/>
        </pc:sldMkLst>
      </pc:sldChg>
      <pc:sldChg chg="modSp">
        <pc:chgData name="Justin Evans" userId="S::j.d.evans@uwtsd.ac.uk::2ee3c1af-825e-450d-8b1e-d59252291e99" providerId="AD" clId="Web-{10F33C70-C66F-92B3-D1A5-8BAEC29901DD}" dt="2025-12-08T18:40:46.059" v="144" actId="1076"/>
        <pc:sldMkLst>
          <pc:docMk/>
          <pc:sldMk cId="3409741572" sldId="2565"/>
        </pc:sldMkLst>
        <pc:picChg chg="mod">
          <ac:chgData name="Justin Evans" userId="S::j.d.evans@uwtsd.ac.uk::2ee3c1af-825e-450d-8b1e-d59252291e99" providerId="AD" clId="Web-{10F33C70-C66F-92B3-D1A5-8BAEC29901DD}" dt="2025-12-08T18:40:46.059" v="144" actId="1076"/>
          <ac:picMkLst>
            <pc:docMk/>
            <pc:sldMk cId="3409741572" sldId="2565"/>
            <ac:picMk id="5" creationId="{CD7BD59B-92BE-477C-A7CF-B95B13401C8E}"/>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image" Target="../media/image16.jpeg"/></Relationships>
</file>

<file path=ppt/diagrams/_rels/data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image" Target="../media/image21.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image" Target="../media/image16.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image" Target="../media/image21.jpeg"/></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B83B64-CFE9-4E25-AE87-640349DA18F9}" type="doc">
      <dgm:prSet loTypeId="urn:microsoft.com/office/officeart/2024/3/layout/verticalVisualTextBlock1" loCatId="Picture" qsTypeId="urn:microsoft.com/office/officeart/2005/8/quickstyle/simple4" qsCatId="simple" csTypeId="urn:microsoft.com/office/officeart/2005/8/colors/accent0_2" csCatId="mainScheme" phldr="1"/>
      <dgm:spPr/>
      <dgm:t>
        <a:bodyPr/>
        <a:lstStyle/>
        <a:p>
          <a:endParaRPr lang="en-US"/>
        </a:p>
      </dgm:t>
    </dgm:pt>
    <dgm:pt modelId="{379D1901-3E72-46A4-97D3-2D06CBE78F45}">
      <dgm:prSet/>
      <dgm:spPr/>
      <dgm:t>
        <a:bodyPr/>
        <a:lstStyle/>
        <a:p>
          <a:pPr>
            <a:lnSpc>
              <a:spcPct val="100000"/>
            </a:lnSpc>
            <a:defRPr b="1"/>
          </a:pPr>
          <a:r>
            <a:rPr lang="en-US"/>
            <a:t>Innovative Cybercrime Measures</a:t>
          </a:r>
        </a:p>
      </dgm:t>
    </dgm:pt>
    <dgm:pt modelId="{C195940E-4CFB-49B9-90D3-5FCB5CCC46D7}" type="parTrans" cxnId="{D530E93E-F537-465C-8993-959EE6808FF0}">
      <dgm:prSet/>
      <dgm:spPr/>
      <dgm:t>
        <a:bodyPr/>
        <a:lstStyle/>
        <a:p>
          <a:endParaRPr lang="en-US"/>
        </a:p>
      </dgm:t>
    </dgm:pt>
    <dgm:pt modelId="{2EF0309A-29A7-438C-894E-F5EF396D29D7}" type="sibTrans" cxnId="{D530E93E-F537-465C-8993-959EE6808FF0}">
      <dgm:prSet/>
      <dgm:spPr/>
      <dgm:t>
        <a:bodyPr/>
        <a:lstStyle/>
        <a:p>
          <a:pPr>
            <a:lnSpc>
              <a:spcPct val="100000"/>
            </a:lnSpc>
            <a:defRPr b="1"/>
          </a:pPr>
          <a:endParaRPr lang="en-US"/>
        </a:p>
      </dgm:t>
    </dgm:pt>
    <dgm:pt modelId="{3EAFA7A7-B6AE-48D8-8EC5-E441A90A6FDE}">
      <dgm:prSet/>
      <dgm:spPr/>
      <dgm:t>
        <a:bodyPr/>
        <a:lstStyle/>
        <a:p>
          <a:pPr>
            <a:lnSpc>
              <a:spcPct val="100000"/>
            </a:lnSpc>
          </a:pPr>
          <a:r>
            <a:rPr lang="en-US"/>
            <a:t>Propose advanced forensic tools, enhanced training, and new public-private collaboration models to improve policing effectiveness.</a:t>
          </a:r>
        </a:p>
      </dgm:t>
    </dgm:pt>
    <dgm:pt modelId="{367E2C4B-776D-4165-9D32-362FFFAC6AC5}" type="parTrans" cxnId="{F9E5E7A4-F0B8-40D7-8E7E-C4FCA8D87F36}">
      <dgm:prSet/>
      <dgm:spPr/>
      <dgm:t>
        <a:bodyPr/>
        <a:lstStyle/>
        <a:p>
          <a:endParaRPr lang="en-US"/>
        </a:p>
      </dgm:t>
    </dgm:pt>
    <dgm:pt modelId="{E1D4E3DA-D349-45EC-AC89-ADFEABBCCD2C}" type="sibTrans" cxnId="{F9E5E7A4-F0B8-40D7-8E7E-C4FCA8D87F36}">
      <dgm:prSet/>
      <dgm:spPr/>
      <dgm:t>
        <a:bodyPr/>
        <a:lstStyle/>
        <a:p>
          <a:endParaRPr lang="en-US"/>
        </a:p>
      </dgm:t>
    </dgm:pt>
    <dgm:pt modelId="{5E979BFC-E074-43E8-A74C-5C4372F750EA}">
      <dgm:prSet/>
      <dgm:spPr/>
      <dgm:t>
        <a:bodyPr/>
        <a:lstStyle/>
        <a:p>
          <a:pPr>
            <a:lnSpc>
              <a:spcPct val="100000"/>
            </a:lnSpc>
            <a:defRPr b="1"/>
          </a:pPr>
          <a:r>
            <a:rPr lang="en-US"/>
            <a:t>Policy Reforms and Capacity Building</a:t>
          </a:r>
        </a:p>
      </dgm:t>
    </dgm:pt>
    <dgm:pt modelId="{5F8206F2-C828-46A3-9D02-5D3F9B573099}" type="parTrans" cxnId="{4BAE95B3-7D6A-42E9-B80F-515D556B2797}">
      <dgm:prSet/>
      <dgm:spPr/>
      <dgm:t>
        <a:bodyPr/>
        <a:lstStyle/>
        <a:p>
          <a:endParaRPr lang="en-US"/>
        </a:p>
      </dgm:t>
    </dgm:pt>
    <dgm:pt modelId="{8DAF7539-2457-424B-AB8D-6E24BAD504E6}" type="sibTrans" cxnId="{4BAE95B3-7D6A-42E9-B80F-515D556B2797}">
      <dgm:prSet/>
      <dgm:spPr/>
      <dgm:t>
        <a:bodyPr/>
        <a:lstStyle/>
        <a:p>
          <a:pPr>
            <a:lnSpc>
              <a:spcPct val="100000"/>
            </a:lnSpc>
            <a:defRPr b="1"/>
          </a:pPr>
          <a:endParaRPr lang="en-US"/>
        </a:p>
      </dgm:t>
    </dgm:pt>
    <dgm:pt modelId="{4BF6165C-89F2-4158-880D-28EB238313AC}">
      <dgm:prSet/>
      <dgm:spPr/>
      <dgm:t>
        <a:bodyPr/>
        <a:lstStyle/>
        <a:p>
          <a:pPr>
            <a:lnSpc>
              <a:spcPct val="100000"/>
            </a:lnSpc>
          </a:pPr>
          <a:r>
            <a:rPr lang="en-US"/>
            <a:t>Address legal barriers and invest in capacity building to strengthen frameworks for cybercrime threat intelligence sharing.</a:t>
          </a:r>
        </a:p>
      </dgm:t>
    </dgm:pt>
    <dgm:pt modelId="{7E85D147-F853-43BD-BE20-7332E6052CD4}" type="parTrans" cxnId="{02687966-DC47-4B0E-9D91-33640C6AA258}">
      <dgm:prSet/>
      <dgm:spPr/>
      <dgm:t>
        <a:bodyPr/>
        <a:lstStyle/>
        <a:p>
          <a:endParaRPr lang="en-US"/>
        </a:p>
      </dgm:t>
    </dgm:pt>
    <dgm:pt modelId="{93B0CBA9-453C-4A78-9808-B04D27D6541B}" type="sibTrans" cxnId="{02687966-DC47-4B0E-9D91-33640C6AA258}">
      <dgm:prSet/>
      <dgm:spPr/>
      <dgm:t>
        <a:bodyPr/>
        <a:lstStyle/>
        <a:p>
          <a:endParaRPr lang="en-US"/>
        </a:p>
      </dgm:t>
    </dgm:pt>
    <dgm:pt modelId="{B6B291E5-3891-4E98-89E4-3199B132434D}">
      <dgm:prSet/>
      <dgm:spPr/>
      <dgm:t>
        <a:bodyPr/>
        <a:lstStyle/>
        <a:p>
          <a:pPr>
            <a:lnSpc>
              <a:spcPct val="100000"/>
            </a:lnSpc>
            <a:defRPr b="1"/>
          </a:pPr>
          <a:r>
            <a:rPr lang="en-US"/>
            <a:t>Academic Report Presentation</a:t>
          </a:r>
        </a:p>
      </dgm:t>
    </dgm:pt>
    <dgm:pt modelId="{D6219A6F-96B0-43FA-B3C0-FA9F6A7930CB}" type="parTrans" cxnId="{9D64C5B3-D3B4-4E50-80DA-61449E82499C}">
      <dgm:prSet/>
      <dgm:spPr/>
      <dgm:t>
        <a:bodyPr/>
        <a:lstStyle/>
        <a:p>
          <a:endParaRPr lang="en-US"/>
        </a:p>
      </dgm:t>
    </dgm:pt>
    <dgm:pt modelId="{4AEA39BF-8FB4-4C4A-999C-59CFF0FA5BD1}" type="sibTrans" cxnId="{9D64C5B3-D3B4-4E50-80DA-61449E82499C}">
      <dgm:prSet/>
      <dgm:spPr/>
      <dgm:t>
        <a:bodyPr/>
        <a:lstStyle/>
        <a:p>
          <a:endParaRPr lang="en-US"/>
        </a:p>
      </dgm:t>
    </dgm:pt>
    <dgm:pt modelId="{374EE052-1927-4398-A1DB-091C5C4716CB}">
      <dgm:prSet/>
      <dgm:spPr/>
      <dgm:t>
        <a:bodyPr/>
        <a:lstStyle/>
        <a:p>
          <a:pPr>
            <a:lnSpc>
              <a:spcPct val="100000"/>
            </a:lnSpc>
          </a:pPr>
          <a:r>
            <a:rPr lang="en-US"/>
            <a:t>Use tables, charts, and diagrams effectively, ensuring visuals are clearly titled, numbered, and referenced.</a:t>
          </a:r>
        </a:p>
      </dgm:t>
    </dgm:pt>
    <dgm:pt modelId="{477372AA-12CF-4915-8EBB-41921A2F04B6}" type="parTrans" cxnId="{1DC4982C-FDE3-46D6-9E62-A52049517E7B}">
      <dgm:prSet/>
      <dgm:spPr/>
      <dgm:t>
        <a:bodyPr/>
        <a:lstStyle/>
        <a:p>
          <a:endParaRPr lang="en-US"/>
        </a:p>
      </dgm:t>
    </dgm:pt>
    <dgm:pt modelId="{6F18CF88-5C85-48F1-B4EB-BB15AA52B2ED}" type="sibTrans" cxnId="{1DC4982C-FDE3-46D6-9E62-A52049517E7B}">
      <dgm:prSet/>
      <dgm:spPr/>
      <dgm:t>
        <a:bodyPr/>
        <a:lstStyle/>
        <a:p>
          <a:endParaRPr lang="en-US"/>
        </a:p>
      </dgm:t>
    </dgm:pt>
    <dgm:pt modelId="{DD5B2651-FB5F-4471-A0B7-875B112284E7}" type="pres">
      <dgm:prSet presAssocID="{09B83B64-CFE9-4E25-AE87-640349DA18F9}" presName="Root" presStyleCnt="0">
        <dgm:presLayoutVars>
          <dgm:dir/>
          <dgm:resizeHandles val="exact"/>
        </dgm:presLayoutVars>
      </dgm:prSet>
      <dgm:spPr/>
    </dgm:pt>
    <dgm:pt modelId="{B4785B15-7269-4E02-89C0-4A0C0859568D}" type="pres">
      <dgm:prSet presAssocID="{379D1901-3E72-46A4-97D3-2D06CBE78F45}" presName="Composite" presStyleCnt="0"/>
      <dgm:spPr/>
    </dgm:pt>
    <dgm:pt modelId="{9F5843F2-F602-4567-A130-707CED4FEE00}" type="pres">
      <dgm:prSet presAssocID="{379D1901-3E72-46A4-97D3-2D06CBE78F45}"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13564" r="33687" b="2"/>
          <a:stretch/>
        </a:blipFill>
      </dgm:spPr>
      <dgm:extLst>
        <a:ext uri="{E40237B7-FDA0-4F09-8148-C483321AD2D9}">
          <dgm14:cNvPr xmlns:dgm14="http://schemas.microsoft.com/office/drawing/2010/diagram" id="0" name="" descr="Computer screens in laboratory. Brain scans and coronavirus research"/>
        </a:ext>
      </dgm:extLst>
    </dgm:pt>
    <dgm:pt modelId="{5B9150B9-6AFB-4D19-97EA-921C8A2EFF3A}" type="pres">
      <dgm:prSet presAssocID="{379D1901-3E72-46A4-97D3-2D06CBE78F45}" presName="Subtitle" presStyleLbl="revTx" presStyleIdx="0" presStyleCnt="6">
        <dgm:presLayoutVars>
          <dgm:chMax val="0"/>
          <dgm:bulletEnabled/>
        </dgm:presLayoutVars>
      </dgm:prSet>
      <dgm:spPr/>
    </dgm:pt>
    <dgm:pt modelId="{E970E46E-B196-4C1E-B948-EC1F4CF699C9}" type="pres">
      <dgm:prSet presAssocID="{379D1901-3E72-46A4-97D3-2D06CBE78F45}" presName="Description" presStyleLbl="revTx" presStyleIdx="1" presStyleCnt="6">
        <dgm:presLayoutVars>
          <dgm:bulletEnabled/>
        </dgm:presLayoutVars>
      </dgm:prSet>
      <dgm:spPr/>
    </dgm:pt>
    <dgm:pt modelId="{269E1A20-D946-4931-B79B-8788EC8C9E5E}" type="pres">
      <dgm:prSet presAssocID="{2EF0309A-29A7-438C-894E-F5EF396D29D7}" presName="sibTrans" presStyleLbl="sibTrans2D1" presStyleIdx="0" presStyleCnt="0"/>
      <dgm:spPr/>
    </dgm:pt>
    <dgm:pt modelId="{F7C35338-FE92-4F3F-BB9E-31A859B46F3B}" type="pres">
      <dgm:prSet presAssocID="{5E979BFC-E074-43E8-A74C-5C4372F750EA}" presName="Composite" presStyleCnt="0"/>
      <dgm:spPr/>
    </dgm:pt>
    <dgm:pt modelId="{1722AD76-A0C6-4233-9D2C-5C0C6D5975A4}" type="pres">
      <dgm:prSet presAssocID="{5E979BFC-E074-43E8-A74C-5C4372F750EA}"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15776" r="19222" b="-4"/>
          <a:stretch/>
        </a:blipFill>
      </dgm:spPr>
      <dgm:extLst>
        <a:ext uri="{E40237B7-FDA0-4F09-8148-C483321AD2D9}">
          <dgm14:cNvPr xmlns:dgm14="http://schemas.microsoft.com/office/drawing/2010/diagram" id="0" name="" descr="Digital concept which shows abstract network and concept of security optimization and internet technology  "/>
        </a:ext>
      </dgm:extLst>
    </dgm:pt>
    <dgm:pt modelId="{8283E6E3-6CE1-455B-B1C2-C1F683200DF7}" type="pres">
      <dgm:prSet presAssocID="{5E979BFC-E074-43E8-A74C-5C4372F750EA}" presName="Subtitle" presStyleLbl="revTx" presStyleIdx="2" presStyleCnt="6">
        <dgm:presLayoutVars>
          <dgm:chMax val="0"/>
          <dgm:bulletEnabled/>
        </dgm:presLayoutVars>
      </dgm:prSet>
      <dgm:spPr/>
    </dgm:pt>
    <dgm:pt modelId="{7C1AD3C8-2364-4555-BC33-5862AA07ED31}" type="pres">
      <dgm:prSet presAssocID="{5E979BFC-E074-43E8-A74C-5C4372F750EA}" presName="Description" presStyleLbl="revTx" presStyleIdx="3" presStyleCnt="6">
        <dgm:presLayoutVars>
          <dgm:bulletEnabled/>
        </dgm:presLayoutVars>
      </dgm:prSet>
      <dgm:spPr/>
    </dgm:pt>
    <dgm:pt modelId="{D7CB3FC7-3F4E-4605-917A-182D72A56ADB}" type="pres">
      <dgm:prSet presAssocID="{8DAF7539-2457-424B-AB8D-6E24BAD504E6}" presName="sibTrans" presStyleLbl="sibTrans2D1" presStyleIdx="0" presStyleCnt="0"/>
      <dgm:spPr/>
    </dgm:pt>
    <dgm:pt modelId="{767B8E24-139F-4D9C-8E2A-E3B54CD19862}" type="pres">
      <dgm:prSet presAssocID="{B6B291E5-3891-4E98-89E4-3199B132434D}" presName="Composite" presStyleCnt="0"/>
      <dgm:spPr/>
    </dgm:pt>
    <dgm:pt modelId="{4D64522A-573B-4813-9D2C-F64F687A67C0}" type="pres">
      <dgm:prSet presAssocID="{B6B291E5-3891-4E98-89E4-3199B132434D}"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20127" r="6623" b="1"/>
          <a:stretch/>
        </a:blipFill>
      </dgm:spPr>
      <dgm:extLst>
        <a:ext uri="{E40237B7-FDA0-4F09-8148-C483321AD2D9}">
          <dgm14:cNvPr xmlns:dgm14="http://schemas.microsoft.com/office/drawing/2010/diagram" id="0" name="" descr="Open notebook with drawn charts"/>
        </a:ext>
      </dgm:extLst>
    </dgm:pt>
    <dgm:pt modelId="{A19017C0-3B7F-4088-863A-B870FD6D026F}" type="pres">
      <dgm:prSet presAssocID="{B6B291E5-3891-4E98-89E4-3199B132434D}" presName="Subtitle" presStyleLbl="revTx" presStyleIdx="4" presStyleCnt="6">
        <dgm:presLayoutVars>
          <dgm:chMax val="0"/>
          <dgm:bulletEnabled/>
        </dgm:presLayoutVars>
      </dgm:prSet>
      <dgm:spPr/>
    </dgm:pt>
    <dgm:pt modelId="{BF20F853-1691-44BD-9244-AADE160F2BC4}" type="pres">
      <dgm:prSet presAssocID="{B6B291E5-3891-4E98-89E4-3199B132434D}" presName="Description" presStyleLbl="revTx" presStyleIdx="5" presStyleCnt="6">
        <dgm:presLayoutVars>
          <dgm:bulletEnabled/>
        </dgm:presLayoutVars>
      </dgm:prSet>
      <dgm:spPr/>
    </dgm:pt>
  </dgm:ptLst>
  <dgm:cxnLst>
    <dgm:cxn modelId="{BA309211-5095-4449-8396-CC055C50A8B7}" type="presOf" srcId="{374EE052-1927-4398-A1DB-091C5C4716CB}" destId="{BF20F853-1691-44BD-9244-AADE160F2BC4}" srcOrd="0" destOrd="0" presId="urn:microsoft.com/office/officeart/2024/3/layout/verticalVisualTextBlock1"/>
    <dgm:cxn modelId="{6DD4AA15-EBD6-4A29-8947-D68E33F7412C}" type="presOf" srcId="{5E979BFC-E074-43E8-A74C-5C4372F750EA}" destId="{8283E6E3-6CE1-455B-B1C2-C1F683200DF7}" srcOrd="0" destOrd="0" presId="urn:microsoft.com/office/officeart/2024/3/layout/verticalVisualTextBlock1"/>
    <dgm:cxn modelId="{C2F18C2B-45F7-433C-A58B-4AFFEF335BF5}" type="presOf" srcId="{09B83B64-CFE9-4E25-AE87-640349DA18F9}" destId="{DD5B2651-FB5F-4471-A0B7-875B112284E7}" srcOrd="0" destOrd="0" presId="urn:microsoft.com/office/officeart/2024/3/layout/verticalVisualTextBlock1"/>
    <dgm:cxn modelId="{1DC4982C-FDE3-46D6-9E62-A52049517E7B}" srcId="{B6B291E5-3891-4E98-89E4-3199B132434D}" destId="{374EE052-1927-4398-A1DB-091C5C4716CB}" srcOrd="0" destOrd="0" parTransId="{477372AA-12CF-4915-8EBB-41921A2F04B6}" sibTransId="{6F18CF88-5C85-48F1-B4EB-BB15AA52B2ED}"/>
    <dgm:cxn modelId="{44408233-F6C5-406F-937A-87478D3285F3}" type="presOf" srcId="{379D1901-3E72-46A4-97D3-2D06CBE78F45}" destId="{5B9150B9-6AFB-4D19-97EA-921C8A2EFF3A}" srcOrd="0" destOrd="0" presId="urn:microsoft.com/office/officeart/2024/3/layout/verticalVisualTextBlock1"/>
    <dgm:cxn modelId="{D530E93E-F537-465C-8993-959EE6808FF0}" srcId="{09B83B64-CFE9-4E25-AE87-640349DA18F9}" destId="{379D1901-3E72-46A4-97D3-2D06CBE78F45}" srcOrd="0" destOrd="0" parTransId="{C195940E-4CFB-49B9-90D3-5FCB5CCC46D7}" sibTransId="{2EF0309A-29A7-438C-894E-F5EF396D29D7}"/>
    <dgm:cxn modelId="{02687966-DC47-4B0E-9D91-33640C6AA258}" srcId="{5E979BFC-E074-43E8-A74C-5C4372F750EA}" destId="{4BF6165C-89F2-4158-880D-28EB238313AC}" srcOrd="0" destOrd="0" parTransId="{7E85D147-F853-43BD-BE20-7332E6052CD4}" sibTransId="{93B0CBA9-453C-4A78-9808-B04D27D6541B}"/>
    <dgm:cxn modelId="{B4940F58-87CC-47C7-BB14-44F688BA4BF3}" type="presOf" srcId="{4BF6165C-89F2-4158-880D-28EB238313AC}" destId="{7C1AD3C8-2364-4555-BC33-5862AA07ED31}" srcOrd="0" destOrd="0" presId="urn:microsoft.com/office/officeart/2024/3/layout/verticalVisualTextBlock1"/>
    <dgm:cxn modelId="{2318C998-C59A-48F2-9CFB-0BB22C27B45E}" type="presOf" srcId="{3EAFA7A7-B6AE-48D8-8EC5-E441A90A6FDE}" destId="{E970E46E-B196-4C1E-B948-EC1F4CF699C9}" srcOrd="0" destOrd="0" presId="urn:microsoft.com/office/officeart/2024/3/layout/verticalVisualTextBlock1"/>
    <dgm:cxn modelId="{F9E5E7A4-F0B8-40D7-8E7E-C4FCA8D87F36}" srcId="{379D1901-3E72-46A4-97D3-2D06CBE78F45}" destId="{3EAFA7A7-B6AE-48D8-8EC5-E441A90A6FDE}" srcOrd="0" destOrd="0" parTransId="{367E2C4B-776D-4165-9D32-362FFFAC6AC5}" sibTransId="{E1D4E3DA-D349-45EC-AC89-ADFEABBCCD2C}"/>
    <dgm:cxn modelId="{4BAE95B3-7D6A-42E9-B80F-515D556B2797}" srcId="{09B83B64-CFE9-4E25-AE87-640349DA18F9}" destId="{5E979BFC-E074-43E8-A74C-5C4372F750EA}" srcOrd="1" destOrd="0" parTransId="{5F8206F2-C828-46A3-9D02-5D3F9B573099}" sibTransId="{8DAF7539-2457-424B-AB8D-6E24BAD504E6}"/>
    <dgm:cxn modelId="{9D64C5B3-D3B4-4E50-80DA-61449E82499C}" srcId="{09B83B64-CFE9-4E25-AE87-640349DA18F9}" destId="{B6B291E5-3891-4E98-89E4-3199B132434D}" srcOrd="2" destOrd="0" parTransId="{D6219A6F-96B0-43FA-B3C0-FA9F6A7930CB}" sibTransId="{4AEA39BF-8FB4-4C4A-999C-59CFF0FA5BD1}"/>
    <dgm:cxn modelId="{410DF2B8-258D-4624-BF14-B9548271E6C6}" type="presOf" srcId="{8DAF7539-2457-424B-AB8D-6E24BAD504E6}" destId="{D7CB3FC7-3F4E-4605-917A-182D72A56ADB}" srcOrd="0" destOrd="0" presId="urn:microsoft.com/office/officeart/2024/3/layout/verticalVisualTextBlock1"/>
    <dgm:cxn modelId="{EDE5CDCB-A056-47F0-BC08-9301D9615CAE}" type="presOf" srcId="{B6B291E5-3891-4E98-89E4-3199B132434D}" destId="{A19017C0-3B7F-4088-863A-B870FD6D026F}" srcOrd="0" destOrd="0" presId="urn:microsoft.com/office/officeart/2024/3/layout/verticalVisualTextBlock1"/>
    <dgm:cxn modelId="{1AFAE8FD-BE81-4E2B-8D3E-0D2A45F4D3F8}" type="presOf" srcId="{2EF0309A-29A7-438C-894E-F5EF396D29D7}" destId="{269E1A20-D946-4931-B79B-8788EC8C9E5E}" srcOrd="0" destOrd="0" presId="urn:microsoft.com/office/officeart/2024/3/layout/verticalVisualTextBlock1"/>
    <dgm:cxn modelId="{7A573C1D-C00E-49F2-8EC6-FFFDD956A6A2}" type="presParOf" srcId="{DD5B2651-FB5F-4471-A0B7-875B112284E7}" destId="{B4785B15-7269-4E02-89C0-4A0C0859568D}" srcOrd="0" destOrd="0" presId="urn:microsoft.com/office/officeart/2024/3/layout/verticalVisualTextBlock1"/>
    <dgm:cxn modelId="{BFF78ED6-4104-4042-B3BC-72FD54130CEC}" type="presParOf" srcId="{B4785B15-7269-4E02-89C0-4A0C0859568D}" destId="{9F5843F2-F602-4567-A130-707CED4FEE00}" srcOrd="0" destOrd="0" presId="urn:microsoft.com/office/officeart/2024/3/layout/verticalVisualTextBlock1"/>
    <dgm:cxn modelId="{5AF5A932-F1EC-4F93-9FC1-8F9FBACB76D4}" type="presParOf" srcId="{B4785B15-7269-4E02-89C0-4A0C0859568D}" destId="{5B9150B9-6AFB-4D19-97EA-921C8A2EFF3A}" srcOrd="1" destOrd="0" presId="urn:microsoft.com/office/officeart/2024/3/layout/verticalVisualTextBlock1"/>
    <dgm:cxn modelId="{F56B4586-D63F-4670-AD7B-C0B8DF034238}" type="presParOf" srcId="{B4785B15-7269-4E02-89C0-4A0C0859568D}" destId="{E970E46E-B196-4C1E-B948-EC1F4CF699C9}" srcOrd="2" destOrd="0" presId="urn:microsoft.com/office/officeart/2024/3/layout/verticalVisualTextBlock1"/>
    <dgm:cxn modelId="{738307A6-0AC4-46A8-BA6C-186C1C461188}" type="presParOf" srcId="{DD5B2651-FB5F-4471-A0B7-875B112284E7}" destId="{269E1A20-D946-4931-B79B-8788EC8C9E5E}" srcOrd="1" destOrd="0" presId="urn:microsoft.com/office/officeart/2024/3/layout/verticalVisualTextBlock1"/>
    <dgm:cxn modelId="{0E8695DB-458C-4B98-B0B6-A02BF74193E0}" type="presParOf" srcId="{DD5B2651-FB5F-4471-A0B7-875B112284E7}" destId="{F7C35338-FE92-4F3F-BB9E-31A859B46F3B}" srcOrd="2" destOrd="0" presId="urn:microsoft.com/office/officeart/2024/3/layout/verticalVisualTextBlock1"/>
    <dgm:cxn modelId="{20E07934-37B3-4D3C-A570-325B97688DA8}" type="presParOf" srcId="{F7C35338-FE92-4F3F-BB9E-31A859B46F3B}" destId="{1722AD76-A0C6-4233-9D2C-5C0C6D5975A4}" srcOrd="0" destOrd="0" presId="urn:microsoft.com/office/officeart/2024/3/layout/verticalVisualTextBlock1"/>
    <dgm:cxn modelId="{3D058DAB-68E6-4C3B-9867-1081D76475FF}" type="presParOf" srcId="{F7C35338-FE92-4F3F-BB9E-31A859B46F3B}" destId="{8283E6E3-6CE1-455B-B1C2-C1F683200DF7}" srcOrd="1" destOrd="0" presId="urn:microsoft.com/office/officeart/2024/3/layout/verticalVisualTextBlock1"/>
    <dgm:cxn modelId="{D8BFE3E0-6A03-4E3A-9A47-1E04E0A04895}" type="presParOf" srcId="{F7C35338-FE92-4F3F-BB9E-31A859B46F3B}" destId="{7C1AD3C8-2364-4555-BC33-5862AA07ED31}" srcOrd="2" destOrd="0" presId="urn:microsoft.com/office/officeart/2024/3/layout/verticalVisualTextBlock1"/>
    <dgm:cxn modelId="{3D919371-8FC5-493E-8219-6E64B3BC78BD}" type="presParOf" srcId="{DD5B2651-FB5F-4471-A0B7-875B112284E7}" destId="{D7CB3FC7-3F4E-4605-917A-182D72A56ADB}" srcOrd="3" destOrd="0" presId="urn:microsoft.com/office/officeart/2024/3/layout/verticalVisualTextBlock1"/>
    <dgm:cxn modelId="{1CE79CFA-4421-41F6-92BC-06958F7D5C88}" type="presParOf" srcId="{DD5B2651-FB5F-4471-A0B7-875B112284E7}" destId="{767B8E24-139F-4D9C-8E2A-E3B54CD19862}" srcOrd="4" destOrd="0" presId="urn:microsoft.com/office/officeart/2024/3/layout/verticalVisualTextBlock1"/>
    <dgm:cxn modelId="{A9A1F07A-FB6B-4B06-BD7E-2362E9BDAE89}" type="presParOf" srcId="{767B8E24-139F-4D9C-8E2A-E3B54CD19862}" destId="{4D64522A-573B-4813-9D2C-F64F687A67C0}" srcOrd="0" destOrd="0" presId="urn:microsoft.com/office/officeart/2024/3/layout/verticalVisualTextBlock1"/>
    <dgm:cxn modelId="{ECFF1147-DB78-4E08-889C-4008CE62BCC3}" type="presParOf" srcId="{767B8E24-139F-4D9C-8E2A-E3B54CD19862}" destId="{A19017C0-3B7F-4088-863A-B870FD6D026F}" srcOrd="1" destOrd="0" presId="urn:microsoft.com/office/officeart/2024/3/layout/verticalVisualTextBlock1"/>
    <dgm:cxn modelId="{5DB75965-64E0-4E8E-8C04-6912F6B63E2C}" type="presParOf" srcId="{767B8E24-139F-4D9C-8E2A-E3B54CD19862}" destId="{BF20F853-1691-44BD-9244-AADE160F2BC4}"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D16906-B0AD-4939-9F29-8A4BDC9BB819}" type="doc">
      <dgm:prSet loTypeId="urn:microsoft.com/office/officeart/2024/3/layout/verticalVisualTextBlock1" loCatId="Picture" qsTypeId="urn:microsoft.com/office/officeart/2005/8/quickstyle/simple4" qsCatId="simple" csTypeId="urn:microsoft.com/office/officeart/2005/8/colors/accent0_1" csCatId="mainScheme" phldr="1"/>
      <dgm:spPr/>
      <dgm:t>
        <a:bodyPr/>
        <a:lstStyle/>
        <a:p>
          <a:endParaRPr lang="en-US"/>
        </a:p>
      </dgm:t>
    </dgm:pt>
    <dgm:pt modelId="{759E0119-7AB0-42C1-BD0B-6AB9872F2D8A}">
      <dgm:prSet/>
      <dgm:spPr/>
      <dgm:t>
        <a:bodyPr/>
        <a:lstStyle/>
        <a:p>
          <a:pPr algn="l">
            <a:lnSpc>
              <a:spcPct val="100000"/>
            </a:lnSpc>
            <a:defRPr b="1"/>
          </a:pPr>
          <a:r>
            <a:rPr lang="en-US">
              <a:latin typeface="Trade Gothic Next Light"/>
              <a:ea typeface="+mn-ea"/>
              <a:cs typeface="+mn-cs"/>
            </a:rPr>
            <a:t>Purpose of Presentation</a:t>
          </a:r>
        </a:p>
      </dgm:t>
    </dgm:pt>
    <dgm:pt modelId="{D17E9B3A-47E2-407C-9FDF-267C094856F9}" type="parTrans" cxnId="{85403A79-E7C5-4F9B-95AE-F11040CEE49E}">
      <dgm:prSet/>
      <dgm:spPr/>
      <dgm:t>
        <a:bodyPr/>
        <a:lstStyle/>
        <a:p>
          <a:endParaRPr lang="en-US"/>
        </a:p>
      </dgm:t>
    </dgm:pt>
    <dgm:pt modelId="{F1FF5C89-4C96-4DB9-8523-D629C25680BD}" type="sibTrans" cxnId="{85403A79-E7C5-4F9B-95AE-F11040CEE49E}">
      <dgm:prSet/>
      <dgm:spPr/>
      <dgm:t>
        <a:bodyPr/>
        <a:lstStyle/>
        <a:p>
          <a:pPr>
            <a:lnSpc>
              <a:spcPct val="100000"/>
            </a:lnSpc>
            <a:defRPr b="1"/>
          </a:pPr>
          <a:endParaRPr lang="en-US"/>
        </a:p>
      </dgm:t>
    </dgm:pt>
    <dgm:pt modelId="{CC95C9B8-46A3-4156-BCB7-2DB636F1997E}">
      <dgm:prSet/>
      <dgm:spPr/>
      <dgm:t>
        <a:bodyPr/>
        <a:lstStyle/>
        <a:p>
          <a:pPr algn="l">
            <a:lnSpc>
              <a:spcPct val="100000"/>
            </a:lnSpc>
          </a:pPr>
          <a:r>
            <a:rPr lang="en-US" sz="1400" err="1">
              <a:latin typeface="Trade Gothic Next Light"/>
              <a:ea typeface="+mn-ea"/>
              <a:cs typeface="+mn-cs"/>
            </a:rPr>
            <a:t>Summarises</a:t>
          </a:r>
          <a:r>
            <a:rPr lang="en-US" sz="1400">
              <a:latin typeface="Trade Gothic Next Light"/>
              <a:ea typeface="+mn-ea"/>
              <a:cs typeface="+mn-cs"/>
            </a:rPr>
            <a:t> </a:t>
          </a:r>
          <a:r>
            <a:rPr lang="en-US" sz="1400" err="1">
              <a:latin typeface="Trade Gothic Next Light"/>
              <a:ea typeface="+mn-ea"/>
              <a:cs typeface="+mn-cs"/>
            </a:rPr>
            <a:t>anonymised</a:t>
          </a:r>
          <a:r>
            <a:rPr lang="en-US" sz="1400">
              <a:latin typeface="Trade Gothic Next Light"/>
              <a:ea typeface="+mn-ea"/>
              <a:cs typeface="+mn-cs"/>
            </a:rPr>
            <a:t> feedback highlighting strengths and development areas across Level 7 submissions.</a:t>
          </a:r>
        </a:p>
      </dgm:t>
    </dgm:pt>
    <dgm:pt modelId="{DCEDABD3-D808-40D0-B5A4-7679BC37F70E}" type="parTrans" cxnId="{4E6B29ED-55A1-46E9-B919-86B8805D2739}">
      <dgm:prSet/>
      <dgm:spPr/>
      <dgm:t>
        <a:bodyPr/>
        <a:lstStyle/>
        <a:p>
          <a:endParaRPr lang="en-US"/>
        </a:p>
      </dgm:t>
    </dgm:pt>
    <dgm:pt modelId="{0DB381CA-2DCC-49B4-96D0-3E4C8C25C338}" type="sibTrans" cxnId="{4E6B29ED-55A1-46E9-B919-86B8805D2739}">
      <dgm:prSet/>
      <dgm:spPr/>
      <dgm:t>
        <a:bodyPr/>
        <a:lstStyle/>
        <a:p>
          <a:endParaRPr lang="en-US"/>
        </a:p>
      </dgm:t>
    </dgm:pt>
    <dgm:pt modelId="{D2592426-D449-4C68-B058-28EE0459B5BA}">
      <dgm:prSet/>
      <dgm:spPr/>
      <dgm:t>
        <a:bodyPr/>
        <a:lstStyle/>
        <a:p>
          <a:pPr algn="l">
            <a:lnSpc>
              <a:spcPct val="100000"/>
            </a:lnSpc>
            <a:defRPr b="1"/>
          </a:pPr>
          <a:r>
            <a:rPr lang="en-US">
              <a:latin typeface="Trade Gothic Next Light"/>
              <a:ea typeface="+mn-ea"/>
              <a:cs typeface="+mn-cs"/>
            </a:rPr>
            <a:t>Focus Areas</a:t>
          </a:r>
        </a:p>
      </dgm:t>
    </dgm:pt>
    <dgm:pt modelId="{16B44872-42C5-46E2-A106-F6CD3B60DA19}" type="parTrans" cxnId="{71BF6249-8874-424C-A1A6-5AA7685209F8}">
      <dgm:prSet/>
      <dgm:spPr/>
      <dgm:t>
        <a:bodyPr/>
        <a:lstStyle/>
        <a:p>
          <a:endParaRPr lang="en-US"/>
        </a:p>
      </dgm:t>
    </dgm:pt>
    <dgm:pt modelId="{6EE03FF1-41C2-47CE-9444-17E70F03C827}" type="sibTrans" cxnId="{71BF6249-8874-424C-A1A6-5AA7685209F8}">
      <dgm:prSet/>
      <dgm:spPr/>
      <dgm:t>
        <a:bodyPr/>
        <a:lstStyle/>
        <a:p>
          <a:pPr>
            <a:lnSpc>
              <a:spcPct val="100000"/>
            </a:lnSpc>
            <a:defRPr b="1"/>
          </a:pPr>
          <a:endParaRPr lang="en-US"/>
        </a:p>
      </dgm:t>
    </dgm:pt>
    <dgm:pt modelId="{BC62A4D2-B362-4710-B24D-2C3033DE8893}">
      <dgm:prSet/>
      <dgm:spPr/>
      <dgm:t>
        <a:bodyPr/>
        <a:lstStyle/>
        <a:p>
          <a:pPr algn="l">
            <a:lnSpc>
              <a:spcPct val="100000"/>
            </a:lnSpc>
          </a:pPr>
          <a:r>
            <a:rPr lang="en-US" sz="1400">
              <a:latin typeface="Trade Gothic Next Light"/>
              <a:ea typeface="+mn-ea"/>
              <a:cs typeface="+mn-cs"/>
            </a:rPr>
            <a:t>Covers writing quality, literature engagement, critical depth, practical application, and referencing accuracy.</a:t>
          </a:r>
        </a:p>
      </dgm:t>
    </dgm:pt>
    <dgm:pt modelId="{145E6DA9-7BE9-4FC8-9C52-E726E98FF000}" type="parTrans" cxnId="{17622D41-0369-45B4-AD3F-B65A3710B7AB}">
      <dgm:prSet/>
      <dgm:spPr/>
      <dgm:t>
        <a:bodyPr/>
        <a:lstStyle/>
        <a:p>
          <a:endParaRPr lang="en-US"/>
        </a:p>
      </dgm:t>
    </dgm:pt>
    <dgm:pt modelId="{56177DEE-6660-46B1-87C7-D893DD452EAE}" type="sibTrans" cxnId="{17622D41-0369-45B4-AD3F-B65A3710B7AB}">
      <dgm:prSet/>
      <dgm:spPr/>
      <dgm:t>
        <a:bodyPr/>
        <a:lstStyle/>
        <a:p>
          <a:endParaRPr lang="en-US"/>
        </a:p>
      </dgm:t>
    </dgm:pt>
    <dgm:pt modelId="{9AA65099-1D35-477E-9A99-58FD052FF5DD}">
      <dgm:prSet/>
      <dgm:spPr/>
      <dgm:t>
        <a:bodyPr/>
        <a:lstStyle/>
        <a:p>
          <a:pPr algn="l">
            <a:lnSpc>
              <a:spcPct val="100000"/>
            </a:lnSpc>
            <a:defRPr b="1"/>
          </a:pPr>
          <a:r>
            <a:rPr lang="en-US">
              <a:latin typeface="Trade Gothic Next Light"/>
              <a:ea typeface="+mn-ea"/>
              <a:cs typeface="+mn-cs"/>
            </a:rPr>
            <a:t>Goal of Feedback</a:t>
          </a:r>
        </a:p>
      </dgm:t>
    </dgm:pt>
    <dgm:pt modelId="{387B2CF3-7238-425F-B476-66008F73DCBC}" type="parTrans" cxnId="{C3F9227F-1921-459F-B9E7-858A7B59A22B}">
      <dgm:prSet/>
      <dgm:spPr/>
      <dgm:t>
        <a:bodyPr/>
        <a:lstStyle/>
        <a:p>
          <a:endParaRPr lang="en-US"/>
        </a:p>
      </dgm:t>
    </dgm:pt>
    <dgm:pt modelId="{C7E31590-256E-4C3A-9A9C-78774884DAEC}" type="sibTrans" cxnId="{C3F9227F-1921-459F-B9E7-858A7B59A22B}">
      <dgm:prSet/>
      <dgm:spPr/>
      <dgm:t>
        <a:bodyPr/>
        <a:lstStyle/>
        <a:p>
          <a:endParaRPr lang="en-US"/>
        </a:p>
      </dgm:t>
    </dgm:pt>
    <dgm:pt modelId="{56D48A73-9C68-48A4-84BD-DB54544EF979}">
      <dgm:prSet/>
      <dgm:spPr/>
      <dgm:t>
        <a:bodyPr/>
        <a:lstStyle/>
        <a:p>
          <a:pPr algn="l">
            <a:lnSpc>
              <a:spcPct val="100000"/>
            </a:lnSpc>
          </a:pPr>
          <a:r>
            <a:rPr lang="en-US" sz="1400">
              <a:latin typeface="Trade Gothic Next Light"/>
              <a:ea typeface="+mn-ea"/>
              <a:cs typeface="+mn-cs"/>
            </a:rPr>
            <a:t>Supports continuous improvement with clear, practical recommendations for postgraduate academic success.</a:t>
          </a:r>
        </a:p>
      </dgm:t>
    </dgm:pt>
    <dgm:pt modelId="{CD6F87C2-4DE5-4A13-AA0B-E2867304480F}" type="parTrans" cxnId="{17710E8A-B267-4FCB-9951-AD0139565383}">
      <dgm:prSet/>
      <dgm:spPr/>
      <dgm:t>
        <a:bodyPr/>
        <a:lstStyle/>
        <a:p>
          <a:endParaRPr lang="en-US"/>
        </a:p>
      </dgm:t>
    </dgm:pt>
    <dgm:pt modelId="{B60EBB3B-E7B9-4944-BEA3-8C81B249DD9B}" type="sibTrans" cxnId="{17710E8A-B267-4FCB-9951-AD0139565383}">
      <dgm:prSet/>
      <dgm:spPr/>
      <dgm:t>
        <a:bodyPr/>
        <a:lstStyle/>
        <a:p>
          <a:endParaRPr lang="en-US"/>
        </a:p>
      </dgm:t>
    </dgm:pt>
    <dgm:pt modelId="{099604AB-5871-476E-A1BF-3F067BA3EE4B}" type="pres">
      <dgm:prSet presAssocID="{F5D16906-B0AD-4939-9F29-8A4BDC9BB819}" presName="Root" presStyleCnt="0">
        <dgm:presLayoutVars>
          <dgm:dir/>
          <dgm:resizeHandles val="exact"/>
        </dgm:presLayoutVars>
      </dgm:prSet>
      <dgm:spPr/>
    </dgm:pt>
    <dgm:pt modelId="{D346E0DE-4470-4A67-ADBF-AD29988C8025}" type="pres">
      <dgm:prSet presAssocID="{759E0119-7AB0-42C1-BD0B-6AB9872F2D8A}" presName="Composite" presStyleCnt="0"/>
      <dgm:spPr/>
    </dgm:pt>
    <dgm:pt modelId="{D6C0D027-F9E6-4C54-80C4-53C50E378CB1}" type="pres">
      <dgm:prSet presAssocID="{759E0119-7AB0-42C1-BD0B-6AB9872F2D8A}"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17060" r="16189" b="-2"/>
          <a:stretch/>
        </a:blipFill>
      </dgm:spPr>
      <dgm:extLst>
        <a:ext uri="{E40237B7-FDA0-4F09-8148-C483321AD2D9}">
          <dgm14:cNvPr xmlns:dgm14="http://schemas.microsoft.com/office/drawing/2010/diagram" id="0" name="" descr="Financial concept, close-up."/>
        </a:ext>
      </dgm:extLst>
    </dgm:pt>
    <dgm:pt modelId="{592BAD71-5585-47EB-A95B-D188A729D09F}" type="pres">
      <dgm:prSet presAssocID="{759E0119-7AB0-42C1-BD0B-6AB9872F2D8A}" presName="Subtitle" presStyleLbl="revTx" presStyleIdx="0" presStyleCnt="6">
        <dgm:presLayoutVars>
          <dgm:chMax val="0"/>
          <dgm:bulletEnabled/>
        </dgm:presLayoutVars>
      </dgm:prSet>
      <dgm:spPr/>
    </dgm:pt>
    <dgm:pt modelId="{7E7F9D76-9A50-4DA7-ADCD-94A05BDB7774}" type="pres">
      <dgm:prSet presAssocID="{759E0119-7AB0-42C1-BD0B-6AB9872F2D8A}" presName="Description" presStyleLbl="revTx" presStyleIdx="1" presStyleCnt="6">
        <dgm:presLayoutVars>
          <dgm:bulletEnabled/>
        </dgm:presLayoutVars>
      </dgm:prSet>
      <dgm:spPr/>
    </dgm:pt>
    <dgm:pt modelId="{5A3759B8-6BD0-47A3-B493-B75536186C03}" type="pres">
      <dgm:prSet presAssocID="{F1FF5C89-4C96-4DB9-8523-D629C25680BD}" presName="sibTrans" presStyleLbl="sibTrans2D1" presStyleIdx="0" presStyleCnt="0"/>
      <dgm:spPr/>
    </dgm:pt>
    <dgm:pt modelId="{CFE645DE-E0FD-4F1F-A131-D670EFA2A926}" type="pres">
      <dgm:prSet presAssocID="{D2592426-D449-4C68-B058-28EE0459B5BA}" presName="Composite" presStyleCnt="0"/>
      <dgm:spPr/>
    </dgm:pt>
    <dgm:pt modelId="{5AFA531C-49B7-4CCE-B0BA-66B1EE23BB05}" type="pres">
      <dgm:prSet presAssocID="{D2592426-D449-4C68-B058-28EE0459B5BA}"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19509" r="12235" b="-8"/>
          <a:stretch/>
        </a:blipFill>
      </dgm:spPr>
      <dgm:extLst>
        <a:ext uri="{E40237B7-FDA0-4F09-8148-C483321AD2D9}">
          <dgm14:cNvPr xmlns:dgm14="http://schemas.microsoft.com/office/drawing/2010/diagram" id="0" name="" descr="Love of reading"/>
        </a:ext>
      </dgm:extLst>
    </dgm:pt>
    <dgm:pt modelId="{77AD6FD9-E098-4D2B-A4D8-5C32C18EFD9E}" type="pres">
      <dgm:prSet presAssocID="{D2592426-D449-4C68-B058-28EE0459B5BA}" presName="Subtitle" presStyleLbl="revTx" presStyleIdx="2" presStyleCnt="6">
        <dgm:presLayoutVars>
          <dgm:chMax val="0"/>
          <dgm:bulletEnabled/>
        </dgm:presLayoutVars>
      </dgm:prSet>
      <dgm:spPr/>
    </dgm:pt>
    <dgm:pt modelId="{879BF7C5-9233-4341-85E4-5A8AB988772C}" type="pres">
      <dgm:prSet presAssocID="{D2592426-D449-4C68-B058-28EE0459B5BA}" presName="Description" presStyleLbl="revTx" presStyleIdx="3" presStyleCnt="6">
        <dgm:presLayoutVars>
          <dgm:bulletEnabled/>
        </dgm:presLayoutVars>
      </dgm:prSet>
      <dgm:spPr/>
    </dgm:pt>
    <dgm:pt modelId="{C34474EB-155B-4439-BDA1-2FD5D0E282C5}" type="pres">
      <dgm:prSet presAssocID="{6EE03FF1-41C2-47CE-9444-17E70F03C827}" presName="sibTrans" presStyleLbl="sibTrans2D1" presStyleIdx="0" presStyleCnt="0"/>
      <dgm:spPr/>
    </dgm:pt>
    <dgm:pt modelId="{37E94142-6F45-4580-A51F-A641811C1AE5}" type="pres">
      <dgm:prSet presAssocID="{9AA65099-1D35-477E-9A99-58FD052FF5DD}" presName="Composite" presStyleCnt="0"/>
      <dgm:spPr/>
    </dgm:pt>
    <dgm:pt modelId="{086EA22F-0A71-4319-B794-62C2C1C8D2FA}" type="pres">
      <dgm:prSet presAssocID="{9AA65099-1D35-477E-9A99-58FD052FF5DD}"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1" r="-10" b="-9"/>
          <a:stretch/>
        </a:blipFill>
      </dgm:spPr>
      <dgm:extLst>
        <a:ext uri="{E40237B7-FDA0-4F09-8148-C483321AD2D9}">
          <dgm14:cNvPr xmlns:dgm14="http://schemas.microsoft.com/office/drawing/2010/diagram" id="0" name="" descr="Best idea concept. 3d illustration"/>
        </a:ext>
      </dgm:extLst>
    </dgm:pt>
    <dgm:pt modelId="{B8E02246-73F4-4580-9274-F96ACE507E8D}" type="pres">
      <dgm:prSet presAssocID="{9AA65099-1D35-477E-9A99-58FD052FF5DD}" presName="Subtitle" presStyleLbl="revTx" presStyleIdx="4" presStyleCnt="6">
        <dgm:presLayoutVars>
          <dgm:chMax val="0"/>
          <dgm:bulletEnabled/>
        </dgm:presLayoutVars>
      </dgm:prSet>
      <dgm:spPr/>
    </dgm:pt>
    <dgm:pt modelId="{51E9FE5C-27F6-4849-97F7-8FA19926645E}" type="pres">
      <dgm:prSet presAssocID="{9AA65099-1D35-477E-9A99-58FD052FF5DD}" presName="Description" presStyleLbl="revTx" presStyleIdx="5" presStyleCnt="6">
        <dgm:presLayoutVars>
          <dgm:bulletEnabled/>
        </dgm:presLayoutVars>
      </dgm:prSet>
      <dgm:spPr/>
    </dgm:pt>
  </dgm:ptLst>
  <dgm:cxnLst>
    <dgm:cxn modelId="{6F37D90C-A906-4A56-8ADE-2E2E320D6490}" type="presOf" srcId="{9AA65099-1D35-477E-9A99-58FD052FF5DD}" destId="{B8E02246-73F4-4580-9274-F96ACE507E8D}" srcOrd="0" destOrd="0" presId="urn:microsoft.com/office/officeart/2024/3/layout/verticalVisualTextBlock1"/>
    <dgm:cxn modelId="{1B484B11-9855-4AF7-9E00-DA24CF94AD20}" type="presOf" srcId="{6EE03FF1-41C2-47CE-9444-17E70F03C827}" destId="{C34474EB-155B-4439-BDA1-2FD5D0E282C5}" srcOrd="0" destOrd="0" presId="urn:microsoft.com/office/officeart/2024/3/layout/verticalVisualTextBlock1"/>
    <dgm:cxn modelId="{0AEEC112-FC47-470D-B06C-B6A3860C4583}" type="presOf" srcId="{759E0119-7AB0-42C1-BD0B-6AB9872F2D8A}" destId="{592BAD71-5585-47EB-A95B-D188A729D09F}" srcOrd="0" destOrd="0" presId="urn:microsoft.com/office/officeart/2024/3/layout/verticalVisualTextBlock1"/>
    <dgm:cxn modelId="{B3AEBD16-4681-4A8A-A7C4-2E7544FD87DF}" type="presOf" srcId="{56D48A73-9C68-48A4-84BD-DB54544EF979}" destId="{51E9FE5C-27F6-4849-97F7-8FA19926645E}" srcOrd="0" destOrd="0" presId="urn:microsoft.com/office/officeart/2024/3/layout/verticalVisualTextBlock1"/>
    <dgm:cxn modelId="{17622D41-0369-45B4-AD3F-B65A3710B7AB}" srcId="{D2592426-D449-4C68-B058-28EE0459B5BA}" destId="{BC62A4D2-B362-4710-B24D-2C3033DE8893}" srcOrd="0" destOrd="0" parTransId="{145E6DA9-7BE9-4FC8-9C52-E726E98FF000}" sibTransId="{56177DEE-6660-46B1-87C7-D893DD452EAE}"/>
    <dgm:cxn modelId="{71BF6249-8874-424C-A1A6-5AA7685209F8}" srcId="{F5D16906-B0AD-4939-9F29-8A4BDC9BB819}" destId="{D2592426-D449-4C68-B058-28EE0459B5BA}" srcOrd="1" destOrd="0" parTransId="{16B44872-42C5-46E2-A106-F6CD3B60DA19}" sibTransId="{6EE03FF1-41C2-47CE-9444-17E70F03C827}"/>
    <dgm:cxn modelId="{85403A79-E7C5-4F9B-95AE-F11040CEE49E}" srcId="{F5D16906-B0AD-4939-9F29-8A4BDC9BB819}" destId="{759E0119-7AB0-42C1-BD0B-6AB9872F2D8A}" srcOrd="0" destOrd="0" parTransId="{D17E9B3A-47E2-407C-9FDF-267C094856F9}" sibTransId="{F1FF5C89-4C96-4DB9-8523-D629C25680BD}"/>
    <dgm:cxn modelId="{AC50C679-712D-483C-BE61-D7409A6AF37A}" type="presOf" srcId="{F5D16906-B0AD-4939-9F29-8A4BDC9BB819}" destId="{099604AB-5871-476E-A1BF-3F067BA3EE4B}" srcOrd="0" destOrd="0" presId="urn:microsoft.com/office/officeart/2024/3/layout/verticalVisualTextBlock1"/>
    <dgm:cxn modelId="{C3F9227F-1921-459F-B9E7-858A7B59A22B}" srcId="{F5D16906-B0AD-4939-9F29-8A4BDC9BB819}" destId="{9AA65099-1D35-477E-9A99-58FD052FF5DD}" srcOrd="2" destOrd="0" parTransId="{387B2CF3-7238-425F-B476-66008F73DCBC}" sibTransId="{C7E31590-256E-4C3A-9A9C-78774884DAEC}"/>
    <dgm:cxn modelId="{17710E8A-B267-4FCB-9951-AD0139565383}" srcId="{9AA65099-1D35-477E-9A99-58FD052FF5DD}" destId="{56D48A73-9C68-48A4-84BD-DB54544EF979}" srcOrd="0" destOrd="0" parTransId="{CD6F87C2-4DE5-4A13-AA0B-E2867304480F}" sibTransId="{B60EBB3B-E7B9-4944-BEA3-8C81B249DD9B}"/>
    <dgm:cxn modelId="{C3BA2D98-E11F-446B-B6A0-DAA254A02536}" type="presOf" srcId="{BC62A4D2-B362-4710-B24D-2C3033DE8893}" destId="{879BF7C5-9233-4341-85E4-5A8AB988772C}" srcOrd="0" destOrd="0" presId="urn:microsoft.com/office/officeart/2024/3/layout/verticalVisualTextBlock1"/>
    <dgm:cxn modelId="{555B4F98-39F0-459E-A6E1-7CBCFDBBE0A5}" type="presOf" srcId="{D2592426-D449-4C68-B058-28EE0459B5BA}" destId="{77AD6FD9-E098-4D2B-A4D8-5C32C18EFD9E}" srcOrd="0" destOrd="0" presId="urn:microsoft.com/office/officeart/2024/3/layout/verticalVisualTextBlock1"/>
    <dgm:cxn modelId="{448FECA2-6DEB-4AB9-AA2E-AEA69CEE89C8}" type="presOf" srcId="{CC95C9B8-46A3-4156-BCB7-2DB636F1997E}" destId="{7E7F9D76-9A50-4DA7-ADCD-94A05BDB7774}" srcOrd="0" destOrd="0" presId="urn:microsoft.com/office/officeart/2024/3/layout/verticalVisualTextBlock1"/>
    <dgm:cxn modelId="{D38980D1-2E51-48C4-9687-53701841EC04}" type="presOf" srcId="{F1FF5C89-4C96-4DB9-8523-D629C25680BD}" destId="{5A3759B8-6BD0-47A3-B493-B75536186C03}" srcOrd="0" destOrd="0" presId="urn:microsoft.com/office/officeart/2024/3/layout/verticalVisualTextBlock1"/>
    <dgm:cxn modelId="{4E6B29ED-55A1-46E9-B919-86B8805D2739}" srcId="{759E0119-7AB0-42C1-BD0B-6AB9872F2D8A}" destId="{CC95C9B8-46A3-4156-BCB7-2DB636F1997E}" srcOrd="0" destOrd="0" parTransId="{DCEDABD3-D808-40D0-B5A4-7679BC37F70E}" sibTransId="{0DB381CA-2DCC-49B4-96D0-3E4C8C25C338}"/>
    <dgm:cxn modelId="{6D9DE3C3-4810-4EE2-9D56-89EDC26A8F8E}" type="presParOf" srcId="{099604AB-5871-476E-A1BF-3F067BA3EE4B}" destId="{D346E0DE-4470-4A67-ADBF-AD29988C8025}" srcOrd="0" destOrd="0" presId="urn:microsoft.com/office/officeart/2024/3/layout/verticalVisualTextBlock1"/>
    <dgm:cxn modelId="{B7BE5093-A15D-41A8-B98E-1AD7A064587D}" type="presParOf" srcId="{D346E0DE-4470-4A67-ADBF-AD29988C8025}" destId="{D6C0D027-F9E6-4C54-80C4-53C50E378CB1}" srcOrd="0" destOrd="0" presId="urn:microsoft.com/office/officeart/2024/3/layout/verticalVisualTextBlock1"/>
    <dgm:cxn modelId="{A408C288-F9BA-41BB-B3F9-8A58F5419C5D}" type="presParOf" srcId="{D346E0DE-4470-4A67-ADBF-AD29988C8025}" destId="{592BAD71-5585-47EB-A95B-D188A729D09F}" srcOrd="1" destOrd="0" presId="urn:microsoft.com/office/officeart/2024/3/layout/verticalVisualTextBlock1"/>
    <dgm:cxn modelId="{30A324B4-1169-4E91-99CB-78B9073A69DC}" type="presParOf" srcId="{D346E0DE-4470-4A67-ADBF-AD29988C8025}" destId="{7E7F9D76-9A50-4DA7-ADCD-94A05BDB7774}" srcOrd="2" destOrd="0" presId="urn:microsoft.com/office/officeart/2024/3/layout/verticalVisualTextBlock1"/>
    <dgm:cxn modelId="{0F395986-F8CC-4293-A2AB-503391F8EBC9}" type="presParOf" srcId="{099604AB-5871-476E-A1BF-3F067BA3EE4B}" destId="{5A3759B8-6BD0-47A3-B493-B75536186C03}" srcOrd="1" destOrd="0" presId="urn:microsoft.com/office/officeart/2024/3/layout/verticalVisualTextBlock1"/>
    <dgm:cxn modelId="{5E7FB04C-1054-46FC-B05B-DCB58E62DE9C}" type="presParOf" srcId="{099604AB-5871-476E-A1BF-3F067BA3EE4B}" destId="{CFE645DE-E0FD-4F1F-A131-D670EFA2A926}" srcOrd="2" destOrd="0" presId="urn:microsoft.com/office/officeart/2024/3/layout/verticalVisualTextBlock1"/>
    <dgm:cxn modelId="{7693F279-B12F-4AE0-8845-2036F248148E}" type="presParOf" srcId="{CFE645DE-E0FD-4F1F-A131-D670EFA2A926}" destId="{5AFA531C-49B7-4CCE-B0BA-66B1EE23BB05}" srcOrd="0" destOrd="0" presId="urn:microsoft.com/office/officeart/2024/3/layout/verticalVisualTextBlock1"/>
    <dgm:cxn modelId="{B999947A-3E1F-4424-B9F9-B6C53FE22A78}" type="presParOf" srcId="{CFE645DE-E0FD-4F1F-A131-D670EFA2A926}" destId="{77AD6FD9-E098-4D2B-A4D8-5C32C18EFD9E}" srcOrd="1" destOrd="0" presId="urn:microsoft.com/office/officeart/2024/3/layout/verticalVisualTextBlock1"/>
    <dgm:cxn modelId="{41CBB3EC-7759-4FDC-BA66-6A8C6B5CABFC}" type="presParOf" srcId="{CFE645DE-E0FD-4F1F-A131-D670EFA2A926}" destId="{879BF7C5-9233-4341-85E4-5A8AB988772C}" srcOrd="2" destOrd="0" presId="urn:microsoft.com/office/officeart/2024/3/layout/verticalVisualTextBlock1"/>
    <dgm:cxn modelId="{0A45B04B-1B64-4A4D-B95F-A1075E9BB05F}" type="presParOf" srcId="{099604AB-5871-476E-A1BF-3F067BA3EE4B}" destId="{C34474EB-155B-4439-BDA1-2FD5D0E282C5}" srcOrd="3" destOrd="0" presId="urn:microsoft.com/office/officeart/2024/3/layout/verticalVisualTextBlock1"/>
    <dgm:cxn modelId="{C9BC3226-517B-4539-967B-F98AF98270A9}" type="presParOf" srcId="{099604AB-5871-476E-A1BF-3F067BA3EE4B}" destId="{37E94142-6F45-4580-A51F-A641811C1AE5}" srcOrd="4" destOrd="0" presId="urn:microsoft.com/office/officeart/2024/3/layout/verticalVisualTextBlock1"/>
    <dgm:cxn modelId="{352BFC4E-2C2C-4CE0-9459-E1C05C44023B}" type="presParOf" srcId="{37E94142-6F45-4580-A51F-A641811C1AE5}" destId="{086EA22F-0A71-4319-B794-62C2C1C8D2FA}" srcOrd="0" destOrd="0" presId="urn:microsoft.com/office/officeart/2024/3/layout/verticalVisualTextBlock1"/>
    <dgm:cxn modelId="{1E4B07BC-7CC3-4297-80BE-0D98566170D3}" type="presParOf" srcId="{37E94142-6F45-4580-A51F-A641811C1AE5}" destId="{B8E02246-73F4-4580-9274-F96ACE507E8D}" srcOrd="1" destOrd="0" presId="urn:microsoft.com/office/officeart/2024/3/layout/verticalVisualTextBlock1"/>
    <dgm:cxn modelId="{696D7D9F-413E-44AA-B1F5-67F6B071AEC8}" type="presParOf" srcId="{37E94142-6F45-4580-A51F-A641811C1AE5}" destId="{51E9FE5C-27F6-4849-97F7-8FA19926645E}"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5843F2-F602-4567-A130-707CED4FEE00}">
      <dsp:nvSpPr>
        <dsp:cNvPr id="0" name=""/>
        <dsp:cNvSpPr/>
      </dsp:nvSpPr>
      <dsp:spPr>
        <a:xfrm>
          <a:off x="0" y="0"/>
          <a:ext cx="1568124" cy="1568124"/>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13564" r="33687" b="2"/>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5B9150B9-6AFB-4D19-97EA-921C8A2EFF3A}">
      <dsp:nvSpPr>
        <dsp:cNvPr id="0" name=""/>
        <dsp:cNvSpPr/>
      </dsp:nvSpPr>
      <dsp:spPr>
        <a:xfrm>
          <a:off x="1748124" y="0"/>
          <a:ext cx="9206387" cy="377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Innovative Cybercrime Measures</a:t>
          </a:r>
        </a:p>
      </dsp:txBody>
      <dsp:txXfrm>
        <a:off x="1748124" y="0"/>
        <a:ext cx="9206387" cy="377171"/>
      </dsp:txXfrm>
    </dsp:sp>
    <dsp:sp modelId="{E970E46E-B196-4C1E-B948-EC1F4CF699C9}">
      <dsp:nvSpPr>
        <dsp:cNvPr id="0" name=""/>
        <dsp:cNvSpPr/>
      </dsp:nvSpPr>
      <dsp:spPr>
        <a:xfrm>
          <a:off x="1748124" y="377171"/>
          <a:ext cx="9206387" cy="1190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Propose advanced forensic tools, enhanced training, and new public-private collaboration models to improve policing effectiveness.</a:t>
          </a:r>
        </a:p>
      </dsp:txBody>
      <dsp:txXfrm>
        <a:off x="1748124" y="377171"/>
        <a:ext cx="9206387" cy="1190952"/>
      </dsp:txXfrm>
    </dsp:sp>
    <dsp:sp modelId="{1722AD76-A0C6-4233-9D2C-5C0C6D5975A4}">
      <dsp:nvSpPr>
        <dsp:cNvPr id="0" name=""/>
        <dsp:cNvSpPr/>
      </dsp:nvSpPr>
      <dsp:spPr>
        <a:xfrm>
          <a:off x="0" y="1693574"/>
          <a:ext cx="1568124" cy="1568124"/>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15776" r="19222" b="-4"/>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8283E6E3-6CE1-455B-B1C2-C1F683200DF7}">
      <dsp:nvSpPr>
        <dsp:cNvPr id="0" name=""/>
        <dsp:cNvSpPr/>
      </dsp:nvSpPr>
      <dsp:spPr>
        <a:xfrm>
          <a:off x="1748124" y="1693574"/>
          <a:ext cx="9206387" cy="377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Policy Reforms and Capacity Building</a:t>
          </a:r>
        </a:p>
      </dsp:txBody>
      <dsp:txXfrm>
        <a:off x="1748124" y="1693574"/>
        <a:ext cx="9206387" cy="377171"/>
      </dsp:txXfrm>
    </dsp:sp>
    <dsp:sp modelId="{7C1AD3C8-2364-4555-BC33-5862AA07ED31}">
      <dsp:nvSpPr>
        <dsp:cNvPr id="0" name=""/>
        <dsp:cNvSpPr/>
      </dsp:nvSpPr>
      <dsp:spPr>
        <a:xfrm>
          <a:off x="1748124" y="2070745"/>
          <a:ext cx="9206387" cy="1190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Address legal barriers and invest in capacity building to strengthen frameworks for cybercrime threat intelligence sharing.</a:t>
          </a:r>
        </a:p>
      </dsp:txBody>
      <dsp:txXfrm>
        <a:off x="1748124" y="2070745"/>
        <a:ext cx="9206387" cy="1190952"/>
      </dsp:txXfrm>
    </dsp:sp>
    <dsp:sp modelId="{4D64522A-573B-4813-9D2C-F64F687A67C0}">
      <dsp:nvSpPr>
        <dsp:cNvPr id="0" name=""/>
        <dsp:cNvSpPr/>
      </dsp:nvSpPr>
      <dsp:spPr>
        <a:xfrm>
          <a:off x="0" y="3387148"/>
          <a:ext cx="1568124" cy="1568124"/>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20127" r="6623" b="1"/>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19017C0-3B7F-4088-863A-B870FD6D026F}">
      <dsp:nvSpPr>
        <dsp:cNvPr id="0" name=""/>
        <dsp:cNvSpPr/>
      </dsp:nvSpPr>
      <dsp:spPr>
        <a:xfrm>
          <a:off x="1748124" y="3387148"/>
          <a:ext cx="9206387" cy="377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Academic Report Presentation</a:t>
          </a:r>
        </a:p>
      </dsp:txBody>
      <dsp:txXfrm>
        <a:off x="1748124" y="3387148"/>
        <a:ext cx="9206387" cy="377171"/>
      </dsp:txXfrm>
    </dsp:sp>
    <dsp:sp modelId="{BF20F853-1691-44BD-9244-AADE160F2BC4}">
      <dsp:nvSpPr>
        <dsp:cNvPr id="0" name=""/>
        <dsp:cNvSpPr/>
      </dsp:nvSpPr>
      <dsp:spPr>
        <a:xfrm>
          <a:off x="1748124" y="3764319"/>
          <a:ext cx="9206387" cy="1190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Use tables, charts, and diagrams effectively, ensuring visuals are clearly titled, numbered, and referenced.</a:t>
          </a:r>
        </a:p>
      </dsp:txBody>
      <dsp:txXfrm>
        <a:off x="1748124" y="3764319"/>
        <a:ext cx="9206387" cy="11909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C0D027-F9E6-4C54-80C4-53C50E378CB1}">
      <dsp:nvSpPr>
        <dsp:cNvPr id="0" name=""/>
        <dsp:cNvSpPr/>
      </dsp:nvSpPr>
      <dsp:spPr>
        <a:xfrm>
          <a:off x="0" y="0"/>
          <a:ext cx="1356919" cy="1356919"/>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17060" r="16189" b="-2"/>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592BAD71-5585-47EB-A95B-D188A729D09F}">
      <dsp:nvSpPr>
        <dsp:cNvPr id="0" name=""/>
        <dsp:cNvSpPr/>
      </dsp:nvSpPr>
      <dsp:spPr>
        <a:xfrm>
          <a:off x="1536919" y="0"/>
          <a:ext cx="9716748" cy="370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latin typeface="Trade Gothic Next Light"/>
              <a:ea typeface="+mn-ea"/>
              <a:cs typeface="+mn-cs"/>
            </a:rPr>
            <a:t>Purpose of Presentation</a:t>
          </a:r>
        </a:p>
      </dsp:txBody>
      <dsp:txXfrm>
        <a:off x="1536919" y="0"/>
        <a:ext cx="9716748" cy="370129"/>
      </dsp:txXfrm>
    </dsp:sp>
    <dsp:sp modelId="{7E7F9D76-9A50-4DA7-ADCD-94A05BDB7774}">
      <dsp:nvSpPr>
        <dsp:cNvPr id="0" name=""/>
        <dsp:cNvSpPr/>
      </dsp:nvSpPr>
      <dsp:spPr>
        <a:xfrm>
          <a:off x="1536919" y="370129"/>
          <a:ext cx="9716748" cy="986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err="1">
              <a:latin typeface="Trade Gothic Next Light"/>
              <a:ea typeface="+mn-ea"/>
              <a:cs typeface="+mn-cs"/>
            </a:rPr>
            <a:t>Summarises</a:t>
          </a:r>
          <a:r>
            <a:rPr lang="en-US" sz="1400" kern="1200">
              <a:latin typeface="Trade Gothic Next Light"/>
              <a:ea typeface="+mn-ea"/>
              <a:cs typeface="+mn-cs"/>
            </a:rPr>
            <a:t> </a:t>
          </a:r>
          <a:r>
            <a:rPr lang="en-US" sz="1400" kern="1200" err="1">
              <a:latin typeface="Trade Gothic Next Light"/>
              <a:ea typeface="+mn-ea"/>
              <a:cs typeface="+mn-cs"/>
            </a:rPr>
            <a:t>anonymised</a:t>
          </a:r>
          <a:r>
            <a:rPr lang="en-US" sz="1400" kern="1200">
              <a:latin typeface="Trade Gothic Next Light"/>
              <a:ea typeface="+mn-ea"/>
              <a:cs typeface="+mn-cs"/>
            </a:rPr>
            <a:t> feedback highlighting strengths and development areas across Level 7 submissions.</a:t>
          </a:r>
        </a:p>
      </dsp:txBody>
      <dsp:txXfrm>
        <a:off x="1536919" y="370129"/>
        <a:ext cx="9716748" cy="986789"/>
      </dsp:txXfrm>
    </dsp:sp>
    <dsp:sp modelId="{5AFA531C-49B7-4CCE-B0BA-66B1EE23BB05}">
      <dsp:nvSpPr>
        <dsp:cNvPr id="0" name=""/>
        <dsp:cNvSpPr/>
      </dsp:nvSpPr>
      <dsp:spPr>
        <a:xfrm>
          <a:off x="0" y="1465473"/>
          <a:ext cx="1356919" cy="1356919"/>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19509" r="12235" b="-8"/>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77AD6FD9-E098-4D2B-A4D8-5C32C18EFD9E}">
      <dsp:nvSpPr>
        <dsp:cNvPr id="0" name=""/>
        <dsp:cNvSpPr/>
      </dsp:nvSpPr>
      <dsp:spPr>
        <a:xfrm>
          <a:off x="1536919" y="1465473"/>
          <a:ext cx="9716748" cy="370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latin typeface="Trade Gothic Next Light"/>
              <a:ea typeface="+mn-ea"/>
              <a:cs typeface="+mn-cs"/>
            </a:rPr>
            <a:t>Focus Areas</a:t>
          </a:r>
        </a:p>
      </dsp:txBody>
      <dsp:txXfrm>
        <a:off x="1536919" y="1465473"/>
        <a:ext cx="9716748" cy="370129"/>
      </dsp:txXfrm>
    </dsp:sp>
    <dsp:sp modelId="{879BF7C5-9233-4341-85E4-5A8AB988772C}">
      <dsp:nvSpPr>
        <dsp:cNvPr id="0" name=""/>
        <dsp:cNvSpPr/>
      </dsp:nvSpPr>
      <dsp:spPr>
        <a:xfrm>
          <a:off x="1536919" y="1835603"/>
          <a:ext cx="9716748" cy="986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latin typeface="Trade Gothic Next Light"/>
              <a:ea typeface="+mn-ea"/>
              <a:cs typeface="+mn-cs"/>
            </a:rPr>
            <a:t>Covers writing quality, literature engagement, critical depth, practical application, and referencing accuracy.</a:t>
          </a:r>
        </a:p>
      </dsp:txBody>
      <dsp:txXfrm>
        <a:off x="1536919" y="1835603"/>
        <a:ext cx="9716748" cy="986789"/>
      </dsp:txXfrm>
    </dsp:sp>
    <dsp:sp modelId="{086EA22F-0A71-4319-B794-62C2C1C8D2FA}">
      <dsp:nvSpPr>
        <dsp:cNvPr id="0" name=""/>
        <dsp:cNvSpPr/>
      </dsp:nvSpPr>
      <dsp:spPr>
        <a:xfrm>
          <a:off x="0" y="2930946"/>
          <a:ext cx="1356919" cy="1356919"/>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1" r="-10" b="-9"/>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8E02246-73F4-4580-9274-F96ACE507E8D}">
      <dsp:nvSpPr>
        <dsp:cNvPr id="0" name=""/>
        <dsp:cNvSpPr/>
      </dsp:nvSpPr>
      <dsp:spPr>
        <a:xfrm>
          <a:off x="1536919" y="2930946"/>
          <a:ext cx="9716748" cy="370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latin typeface="Trade Gothic Next Light"/>
              <a:ea typeface="+mn-ea"/>
              <a:cs typeface="+mn-cs"/>
            </a:rPr>
            <a:t>Goal of Feedback</a:t>
          </a:r>
        </a:p>
      </dsp:txBody>
      <dsp:txXfrm>
        <a:off x="1536919" y="2930946"/>
        <a:ext cx="9716748" cy="370129"/>
      </dsp:txXfrm>
    </dsp:sp>
    <dsp:sp modelId="{51E9FE5C-27F6-4849-97F7-8FA19926645E}">
      <dsp:nvSpPr>
        <dsp:cNvPr id="0" name=""/>
        <dsp:cNvSpPr/>
      </dsp:nvSpPr>
      <dsp:spPr>
        <a:xfrm>
          <a:off x="1536919" y="3301076"/>
          <a:ext cx="9716748" cy="986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latin typeface="Trade Gothic Next Light"/>
              <a:ea typeface="+mn-ea"/>
              <a:cs typeface="+mn-cs"/>
            </a:rPr>
            <a:t>Supports continuous improvement with clear, practical recommendations for postgraduate academic success.</a:t>
          </a:r>
        </a:p>
      </dsp:txBody>
      <dsp:txXfrm>
        <a:off x="1536919" y="3301076"/>
        <a:ext cx="9716748" cy="986789"/>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8" name="Google Shape;108;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0" name="Google Shape;120;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1" name="Google Shape;121;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7" name="Google Shape;127;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8" name="Google Shape;128;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4" name="Google Shape;134;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5" name="Google Shape;135;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 name="Google Shape;142;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8" name="Google Shape;148;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9" name="Google Shape;149;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2" name="Google Shape;162;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3" name="Google Shape;163;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1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0" name="Google Shape;170;p1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0" name="Google Shape;180;p1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1" name="Google Shape;181;p1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7" name="Google Shape;187;p1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r>
              <a:rPr lang="en-US"/>
              <a:t>1. Key point up front</a:t>
            </a:r>
          </a:p>
          <a:p>
            <a:br>
              <a:rPr lang="en-US" dirty="0"/>
            </a:br>
            <a:endParaRPr lang="en-US" dirty="0"/>
          </a:p>
          <a:p>
            <a:r>
              <a:rPr lang="en-US"/>
              <a:t>The Home Office has not published newer, national figures for police-recorded “online hate crime” since the experimental 2017–18 data (1,605 offences, 2% of hate crime). </a:t>
            </a:r>
          </a:p>
          <a:p>
            <a:br>
              <a:rPr lang="en-US" dirty="0"/>
            </a:br>
            <a:endParaRPr lang="en-US" dirty="0"/>
          </a:p>
          <a:p>
            <a:r>
              <a:rPr lang="en-US"/>
              <a:t>Recent evidence instead comes from:</a:t>
            </a:r>
          </a:p>
          <a:p>
            <a:br>
              <a:rPr lang="en-US" dirty="0"/>
            </a:br>
            <a:endParaRPr lang="en-US" dirty="0"/>
          </a:p>
          <a:p>
            <a:r>
              <a:rPr lang="en-US"/>
              <a:t>Regulators (Ofcom – exposure to hateful content),</a:t>
            </a:r>
          </a:p>
          <a:p>
            <a:br>
              <a:rPr lang="en-US" dirty="0"/>
            </a:br>
            <a:endParaRPr lang="en-US" dirty="0"/>
          </a:p>
          <a:p>
            <a:r>
              <a:rPr lang="en-US"/>
              <a:t>Research institutes (Alan Turing Institute – online harms survey),</a:t>
            </a:r>
          </a:p>
          <a:p>
            <a:br>
              <a:rPr lang="en-US" dirty="0"/>
            </a:br>
            <a:endParaRPr lang="en-US" dirty="0"/>
          </a:p>
          <a:p>
            <a:r>
              <a:rPr lang="en-US" dirty="0"/>
              <a:t>Specialist NGOs (Tell MAMA, CST, Girlguiding/</a:t>
            </a:r>
            <a:r>
              <a:rPr lang="en-US" dirty="0" err="1"/>
              <a:t>SWGfL</a:t>
            </a:r>
            <a:r>
              <a:rPr lang="en-US" dirty="0"/>
              <a:t> – incident data and victim surveys).</a:t>
            </a:r>
          </a:p>
          <a:p>
            <a:br>
              <a:rPr lang="en-US" dirty="0"/>
            </a:br>
            <a:br>
              <a:rPr lang="en-US" dirty="0"/>
            </a:br>
            <a:br>
              <a:rPr lang="en-US" dirty="0"/>
            </a:br>
            <a:endParaRPr lang="en-US" dirty="0"/>
          </a:p>
          <a:p>
            <a:r>
              <a:rPr lang="en-US" dirty="0"/>
              <a:t>I’ve chosen sources that are nationally </a:t>
            </a:r>
            <a:r>
              <a:rPr lang="en-US" dirty="0" err="1"/>
              <a:t>recognised</a:t>
            </a:r>
            <a:r>
              <a:rPr lang="en-US" dirty="0"/>
              <a:t> and recent</a:t>
            </a:r>
          </a:p>
          <a:p>
            <a:br>
              <a:rPr lang="en-US" dirty="0"/>
            </a:br>
            <a:endParaRPr lang="en-US" dirty="0"/>
          </a:p>
          <a:p>
            <a:r>
              <a:rPr lang="en-US" dirty="0"/>
              <a:t>Ofcom (2023) – 23% of UK adults had seen hateful or discriminatory content online in the previous month.</a:t>
            </a:r>
          </a:p>
          <a:p>
            <a:br>
              <a:rPr lang="en-US" dirty="0"/>
            </a:br>
            <a:endParaRPr lang="en-US" dirty="0"/>
          </a:p>
          <a:p>
            <a:r>
              <a:rPr lang="en-US" dirty="0"/>
              <a:t>Ofcom (2024) – 26% of UK online adults had seen hateful or discriminatory content in the last four weeks, up from 23% a year earlier.</a:t>
            </a:r>
          </a:p>
          <a:p>
            <a:br>
              <a:rPr lang="en-US" dirty="0"/>
            </a:br>
            <a:endParaRPr lang="en-US" dirty="0"/>
          </a:p>
          <a:p>
            <a:r>
              <a:rPr lang="en-US" dirty="0"/>
              <a:t>Alan Turing Institute (2023): 66% of British adults say they’ve seen harmful content online (including hate speech); 29% have been targeted directly.</a:t>
            </a:r>
          </a:p>
          <a:p>
            <a:br>
              <a:rPr lang="en-US" dirty="0"/>
            </a:br>
            <a:endParaRPr lang="en-US" dirty="0"/>
          </a:p>
          <a:p>
            <a:r>
              <a:rPr lang="en-US" dirty="0"/>
              <a:t>Girlguiding (2024): 53% of girls and young women aged 11–21 report encountering hate speech online.</a:t>
            </a:r>
          </a:p>
          <a:p>
            <a:br>
              <a:rPr lang="en-US" dirty="0"/>
            </a:br>
            <a:endParaRPr lang="en-US" dirty="0"/>
          </a:p>
          <a:p>
            <a:r>
              <a:rPr lang="en-US" dirty="0"/>
              <a:t>Tell MAMA data (via Reuters, 2025): 5,837 anti-Muslim hate cases in 2024 (online + offline), more than double the 2,201 recorded in 2022.</a:t>
            </a:r>
          </a:p>
          <a:p>
            <a:br>
              <a:rPr lang="en-US" dirty="0"/>
            </a:br>
            <a:endParaRPr lang="en-US" dirty="0"/>
          </a:p>
          <a:p>
            <a:r>
              <a:rPr lang="en-US" dirty="0"/>
              <a:t>CST (2024): 4,103 antisemitic incidents in the UK in 2023 – the highest ever – with incidents including social media abuse as well as offline hate.</a:t>
            </a:r>
          </a:p>
          <a:p>
            <a:pPr marL="0" indent="0"/>
            <a:br>
              <a:rPr lang="en-US" dirty="0"/>
            </a:br>
            <a:endParaRPr lang="en-US" dirty="0"/>
          </a:p>
        </p:txBody>
      </p:sp>
      <p:sp>
        <p:nvSpPr>
          <p:cNvPr id="188" name="Google Shape;188;p1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7" name="Google Shape;197;p2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endParaRPr lang="en-US" dirty="0"/>
          </a:p>
          <a:p>
            <a:r>
              <a:rPr lang="en-US" dirty="0"/>
              <a:t> </a:t>
            </a:r>
          </a:p>
          <a:p>
            <a:r>
              <a:rPr lang="en-US"/>
              <a:t>The Intellectual Property Act, particularly the Intellectual Property Act 2014, plays a significant role in shaping how the UK responds to cybercrime involving the creation, misuse or theft of intangible assets. While the Act itself is not a “cybercrime law” in the narrow sense, it has become increasingly important as offending has shifted into the digital sphere, where intellectual property (IP) is both more valuable and more vulnerable than ever before.</a:t>
            </a:r>
          </a:p>
          <a:p>
            <a:r>
              <a:rPr lang="en-US" dirty="0"/>
              <a:t> </a:t>
            </a:r>
          </a:p>
          <a:p>
            <a:r>
              <a:rPr lang="en-US"/>
              <a:t>At its core, the Act strengthens legal protections for intellectual property such as designs, patents, software, creative works, databases and digital products. In the context of cybercrime, these areas are frequent targets. Cyber offenders routinely steal or manipulate IP for financial gain, competitive advantage, extortion, or to undermine organisations. This includes breaches where proprietary software, code repositories, product designs or confidential innovations are exfiltrated and sold, leaked, or used to conduct further attacks.</a:t>
            </a:r>
          </a:p>
          <a:p>
            <a:r>
              <a:rPr lang="en-US" dirty="0"/>
              <a:t> </a:t>
            </a:r>
          </a:p>
          <a:p>
            <a:r>
              <a:rPr lang="en-US"/>
              <a:t>One of the key contributions of the Act is that it clarifies ownership and enforcement mechanisms, giving rights holders stronger legal footing when pursuing cases that involve digital theft or misuse. For example, intentional copying of registered designs—including digital designs—became a criminal offence, allowing police and prosecutors to treat certain forms of IP theft as criminal conduct rather than solely civil disputes. This shift recognised that modern offenders are often organised, technologically sophisticated, and motivated by profit, making civil remedies insufficient for deterrence or disruption.</a:t>
            </a:r>
          </a:p>
          <a:p>
            <a:r>
              <a:rPr lang="en-US" dirty="0"/>
              <a:t> </a:t>
            </a:r>
          </a:p>
          <a:p>
            <a:r>
              <a:rPr lang="en-US"/>
              <a:t>In the cyber domain, the Act supports investigations in several tangible ways. First, it provides a framework for attributing unlawful access or data exfiltration to criminal IP infringement, enabling law enforcement to frame cyber incidents not only as breaches of the Computer Misuse Act but also as criminal design or copyright offences when applicable. Second, it enhances the value of digital forensics by allowing investigators to examine stolen files, timestamps, metadata and access logs as evidence of unlawful copying, distribution or commercial exploitation. This enables a more comprehensive prosecution strategy where cyber offenders can be charged with a combination of computer misuse, fraud and IP offences.</a:t>
            </a:r>
          </a:p>
          <a:p>
            <a:r>
              <a:rPr lang="en-US" dirty="0"/>
              <a:t> </a:t>
            </a:r>
          </a:p>
          <a:p>
            <a:r>
              <a:rPr lang="en-US"/>
              <a:t>The Act also encourages a more collaborative approach between public and private sectors. Because IP-rich organisations—software companies, manufacturers, research institutions, financial institutions—are frequently targeted, the Act reinforces their legal position when sharing intelligence, reporting incidents, or working with police to protect their digital assets. In this sense, it intersects with wider cybercrime strategies that rely on public–private partnerships, threat intelligence sharing, and coordinated disruption of criminal groups targeting UK innovation.</a:t>
            </a:r>
          </a:p>
          <a:p>
            <a:r>
              <a:rPr lang="en-US" dirty="0"/>
              <a:t> </a:t>
            </a:r>
          </a:p>
          <a:p>
            <a:r>
              <a:rPr lang="en-US"/>
              <a:t>However, the Act’s practical effectiveness is shaped by several systemic challenges. IP offences in the cyber context often cross international borders, meaning UK legislation may struggle to reach offenders operating overseas. Attribution remains complex, as stolen IP can be rapidly disseminated across encrypted channels or dark web markets. Furthermore, many organisations lack specialist knowledge to identify IP theft quickly, delaying reporting and limiting investigative opportunities. These issues illustrate how the Act forms only one piece of a broader legal and operational puzzle needed to address cyber-enabled IP crime.</a:t>
            </a:r>
          </a:p>
          <a:p>
            <a:r>
              <a:rPr lang="en-US" dirty="0"/>
              <a:t> </a:t>
            </a:r>
          </a:p>
          <a:p>
            <a:r>
              <a:rPr lang="en-US"/>
              <a:t>Overall, the Intellectual Property Act provides a critical but often under-recognised legal foundation for tackling cybercrime involving digital assets, innovation theft and the illegal exploitation of creative or proprietary material. It strengthens criminal enforcement options, enhances the evidential value of digital forensic work, and helps formalise the responsibilities and protections of businesses targeted by offenders. Yet it also highlights the importance of integrated responses—combining legislation, technology, international cooperation and industry partnerships—to effectively protect intellectual property in an increasingly digital threat landscape.</a:t>
            </a:r>
          </a:p>
          <a:p>
            <a:r>
              <a:rPr lang="en-US" dirty="0"/>
              <a:t> </a:t>
            </a:r>
          </a:p>
          <a:p>
            <a:endParaRPr lang="en-US" dirty="0"/>
          </a:p>
        </p:txBody>
      </p:sp>
      <p:sp>
        <p:nvSpPr>
          <p:cNvPr id="198" name="Google Shape;198;p2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4" name="Google Shape;204;p2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endParaRPr lang="en-US" dirty="0"/>
          </a:p>
          <a:p>
            <a:r>
              <a:rPr lang="en-US" dirty="0"/>
              <a:t>The Computer Misuse Act 1990 (CMA) is the foundation of the UK’s legal framework for tackling cybercrime. Introduced at a time when the internet was in its infancy, the Act was designed to address emerging concerns about </a:t>
            </a:r>
            <a:r>
              <a:rPr lang="en-US" dirty="0" err="1"/>
              <a:t>unauthorised</a:t>
            </a:r>
            <a:r>
              <a:rPr lang="en-US"/>
              <a:t> access to computers and the growing potential for digital harm. More than three decades later, despite huge technological change, the CMA remains the principal legislation used by police and prosecutors when investigating and charging cyber offenders. You may have some views about its current effectiveness</a:t>
            </a:r>
          </a:p>
          <a:p>
            <a:r>
              <a:rPr lang="en-US"/>
              <a:t> </a:t>
            </a:r>
          </a:p>
          <a:p>
            <a:r>
              <a:rPr lang="en-US"/>
              <a:t>At its core, the CMA criminalises unauthorised access and interference with computer systems, creating several key offences. These include:</a:t>
            </a:r>
          </a:p>
          <a:p>
            <a:r>
              <a:rPr lang="en-US"/>
              <a:t> </a:t>
            </a:r>
          </a:p>
          <a:p>
            <a:r>
              <a:rPr lang="en-US"/>
              <a:t>Unauthorised access to computer material (Section 1)</a:t>
            </a:r>
          </a:p>
          <a:p>
            <a:r>
              <a:rPr lang="en-US"/>
              <a:t> </a:t>
            </a:r>
          </a:p>
          <a:p>
            <a:r>
              <a:rPr lang="en-US"/>
              <a:t>Unauthorised access with intent to commit further offences (Section 2)</a:t>
            </a:r>
          </a:p>
          <a:p>
            <a:r>
              <a:rPr lang="en-US"/>
              <a:t> </a:t>
            </a:r>
          </a:p>
          <a:p>
            <a:r>
              <a:rPr lang="en-US"/>
              <a:t>Unauthorised acts with intent to impair, hinder, or disrupt computer operations (Section 3)</a:t>
            </a:r>
          </a:p>
          <a:p>
            <a:r>
              <a:rPr lang="en-US"/>
              <a:t> </a:t>
            </a:r>
          </a:p>
          <a:p>
            <a:r>
              <a:rPr lang="en-US"/>
              <a:t>Making, supplying or obtaining articles for use in CMA offences (Section 3A)</a:t>
            </a:r>
          </a:p>
          <a:p>
            <a:r>
              <a:rPr lang="en-US"/>
              <a:t> </a:t>
            </a:r>
          </a:p>
          <a:p>
            <a:r>
              <a:rPr lang="en-US"/>
              <a:t> </a:t>
            </a:r>
          </a:p>
          <a:p>
            <a:r>
              <a:rPr lang="en-US"/>
              <a:t>In practice, these provisions give law enforcement a legal basis to investigate a wide spectrum of cybercrimes, from basic account compromise to large-scale ransomware incidents. Section 3, for example, is routinely used in modern cases involving malware, distributed denial-of-service (DDoS) attacks, destructive intrusions, and the impairment of critical infrastructure systems. Meanwhile, Section 3A recognises the ecosystem of cybercrime tools—such as malware, exploit kits and password crackers—and allows police to target those who create or distribute them.</a:t>
            </a:r>
          </a:p>
          <a:p>
            <a:r>
              <a:rPr lang="en-US"/>
              <a:t> </a:t>
            </a:r>
          </a:p>
          <a:p>
            <a:r>
              <a:rPr lang="en-US"/>
              <a:t>The CMA also supports the work of digital forensics and threat intelligence teams. Because the Act defines specific forms of unauthorised access and interference, investigators can use forensic artefacts—log files, network traces, timestamps, malware samples, command-and-control infrastructure, and recovered digital evidence—to establish the offender’s intent and capability. This clarity enables law enforcement to construct detailed evidential chains that link technical activity to criminal conduct.</a:t>
            </a:r>
          </a:p>
          <a:p>
            <a:r>
              <a:rPr lang="en-US"/>
              <a:t> </a:t>
            </a:r>
          </a:p>
          <a:p>
            <a:r>
              <a:rPr lang="en-US"/>
              <a:t>However, as cybercrime has evolved, several limitations of the CMA have become apparent. The Act was drafted long before modern technologies such as cloud computing, virtualisation, smartphones, or the complex global nature of today’s cyber threats. Offenders often operate across borders, use anonymisation tools, and exploit compromised systems worldwide, yet the CMA’s jurisdictional provisions can make it challenging to tackle offenders based overseas. Additionally, critics argue that the Act’s definitions of “unauthorised access” do not adequately account for contemporary realities, such as ethical security testing, vulnerability research or automated scanning tools. This has contributed to calls for reform to ensure that legitimate cybersecurity professionals are not inadvertently criminalised.</a:t>
            </a:r>
          </a:p>
          <a:p>
            <a:r>
              <a:rPr lang="en-US"/>
              <a:t> </a:t>
            </a:r>
          </a:p>
          <a:p>
            <a:r>
              <a:rPr lang="en-US"/>
              <a:t>Another practical challenge is the speed and sophistication of cybercrime. Ransomware groups, for example, routinely exfiltrate data, deploy encryption at scale and demand cryptocurrency payments—all behaviours that fit within the CMA but require investigative resources and international cooperation that often exceed what local policing teams can sustain. Likewise, offences under the CMA frequently occur alongside or facilitate other crimes, such as fraud, extortion, harassment or intellectual property theft, requiring investigators to take a multi-legislative approach.</a:t>
            </a:r>
          </a:p>
          <a:p>
            <a:r>
              <a:rPr lang="en-US"/>
              <a:t> </a:t>
            </a:r>
          </a:p>
          <a:p>
            <a:r>
              <a:rPr lang="en-US"/>
              <a:t>Despite these issues, the CMA remains a central and versatile tool for UK cyber policing. It provides legal clarity, supports prosecution of a wide range of digital offences, and underpins regulatory and partnership frameworks across both public and private sectors. Increasingly, the Act sits alongside other legislation—such as the Investigatory Powers Act, the Fraud Act, and the Intellectual Property Act—to create a layered response model for tackling cyber-enabled harm.</a:t>
            </a:r>
          </a:p>
          <a:p>
            <a:r>
              <a:rPr lang="en-US"/>
              <a:t> </a:t>
            </a:r>
          </a:p>
          <a:p>
            <a:r>
              <a:rPr lang="en-US" dirty="0"/>
              <a:t>In summary, the Computer Misuse Act is both a cornerstone of UK cybercrime legislation and a reminder of the challenges posed by a rapidly evolving threat landscape. While it enables police to pursue offenders who access or damage computer systems unlawfully, its age and structure highlight the ongoing need for legislative </a:t>
            </a:r>
            <a:r>
              <a:rPr lang="en-US" dirty="0" err="1"/>
              <a:t>modernisation</a:t>
            </a:r>
            <a:r>
              <a:rPr lang="en-US"/>
              <a:t>, better international cooperation, and enhanced digital capabilities to meet the demands of contemporary cyber policing.</a:t>
            </a:r>
          </a:p>
        </p:txBody>
      </p:sp>
      <p:sp>
        <p:nvSpPr>
          <p:cNvPr id="205" name="Google Shape;205;p2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1" name="Google Shape;211;p3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2" name="Google Shape;212;p3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5CE7773A-A521-4B2A-A5D0-28859B8D2233}" type="slidenum">
              <a:t>14</a:t>
            </a:fld>
            <a:endParaRPr lang="en-US"/>
          </a:p>
        </p:txBody>
      </p:sp>
    </p:spTree>
    <p:extLst>
      <p:ext uri="{BB962C8B-B14F-4D97-AF65-F5344CB8AC3E}">
        <p14:creationId xmlns:p14="http://schemas.microsoft.com/office/powerpoint/2010/main" val="17817619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are required to present your work as an academic report, which allows the use of tables, charts and diagrams. </a:t>
            </a:r>
          </a:p>
          <a:p>
            <a:endParaRPr lang="en-US"/>
          </a:p>
          <a:p>
            <a:r>
              <a:rPr lang="en-US" dirty="0"/>
              <a:t>Use visuals to clarify comparisons, </a:t>
            </a:r>
            <a:r>
              <a:rPr lang="en-US" dirty="0" err="1"/>
              <a:t>summarise</a:t>
            </a:r>
            <a:r>
              <a:rPr lang="en-US" dirty="0"/>
              <a:t> data or present frameworks, but ensure they support rather than replace your analytical argument. </a:t>
            </a:r>
          </a:p>
          <a:p>
            <a:endParaRPr lang="en-US" dirty="0"/>
          </a:p>
          <a:p>
            <a:r>
              <a:rPr lang="en-US" dirty="0"/>
              <a:t>Each visual element must be clearly titled, numbered and referenced, and your overall presentation should follow a professional, structured format - supporting rather than replacing critical discussion.</a:t>
            </a:r>
            <a:endParaRPr lang="en-US" dirty="0">
              <a:ea typeface="Calibri"/>
              <a:cs typeface="Calibri"/>
            </a:endParaRPr>
          </a:p>
          <a:p>
            <a:br>
              <a:rPr lang="en-US" dirty="0"/>
            </a:br>
            <a:endParaRPr lang="en-US" dirty="0"/>
          </a:p>
        </p:txBody>
      </p:sp>
      <p:sp>
        <p:nvSpPr>
          <p:cNvPr id="4" name="Slide Number Placeholder 3"/>
          <p:cNvSpPr>
            <a:spLocks noGrp="1"/>
          </p:cNvSpPr>
          <p:nvPr>
            <p:ph type="sldNum" sz="quarter" idx="5"/>
          </p:nvPr>
        </p:nvSpPr>
        <p:spPr/>
        <p:txBody>
          <a:bodyPr/>
          <a:lstStyle/>
          <a:p>
            <a:fld id="{428A6B48-FB67-429C-9EBC-1ADDFF468D94}" type="slidenum">
              <a:rPr lang="en-GB"/>
              <a:t>15</a:t>
            </a:fld>
            <a:endParaRPr lang="en-GB"/>
          </a:p>
        </p:txBody>
      </p:sp>
    </p:spTree>
    <p:extLst>
      <p:ext uri="{BB962C8B-B14F-4D97-AF65-F5344CB8AC3E}">
        <p14:creationId xmlns:p14="http://schemas.microsoft.com/office/powerpoint/2010/main" val="28835583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section introduces the core purpose of Assignment 2, which is to critically evaluate how policing responds to cybercrime. </a:t>
            </a:r>
          </a:p>
          <a:p>
            <a:endParaRPr lang="en-US" dirty="0">
              <a:ea typeface="Calibri"/>
              <a:cs typeface="Calibri"/>
            </a:endParaRPr>
          </a:p>
          <a:p>
            <a:r>
              <a:rPr lang="en-US" dirty="0"/>
              <a:t>The focus is not on mere description but on assessing the effectiveness of strategies and tools used in three key domains: digital forensics, threat intelligence, and public–private partnerships. </a:t>
            </a:r>
            <a:endParaRPr lang="en-US"/>
          </a:p>
          <a:p>
            <a:endParaRPr lang="en-US" dirty="0">
              <a:ea typeface="Calibri"/>
              <a:cs typeface="Calibri"/>
            </a:endParaRPr>
          </a:p>
          <a:p>
            <a:r>
              <a:rPr lang="en-US" dirty="0"/>
              <a:t>Digital forensics involves identifying, preserving, </a:t>
            </a:r>
            <a:r>
              <a:rPr lang="en-US" dirty="0" err="1"/>
              <a:t>analysing</a:t>
            </a:r>
            <a:r>
              <a:rPr lang="en-US" dirty="0"/>
              <a:t>, and presenting evidence from digital devices and networks. </a:t>
            </a:r>
            <a:endParaRPr lang="en-US"/>
          </a:p>
          <a:p>
            <a:r>
              <a:rPr lang="en-US" dirty="0"/>
              <a:t>Threat intelligence refers to gathering, sharing, and using information about cyber threats to prevent or disrupt offending. </a:t>
            </a:r>
            <a:endParaRPr lang="en-US"/>
          </a:p>
          <a:p>
            <a:r>
              <a:rPr lang="en-US" dirty="0"/>
              <a:t>Public–private partnerships encompass collaboration between police and industry stakeholders such as technology companies, financial institutions, and cybersecurity firms. </a:t>
            </a:r>
            <a:endParaRPr lang="en-US"/>
          </a:p>
          <a:p>
            <a:endParaRPr lang="en-US" dirty="0">
              <a:ea typeface="Calibri"/>
              <a:cs typeface="Calibri"/>
            </a:endParaRPr>
          </a:p>
          <a:p>
            <a:r>
              <a:rPr lang="en-US" dirty="0"/>
              <a:t>The aim is to weigh up strengths and weaknesses in these areas, identify systemic barriers, and propose evidence-based improvements. This slide sets the foundation for understanding the assignment’s analytical nature and its emphasis on evaluation rather than description.</a:t>
            </a:r>
          </a:p>
        </p:txBody>
      </p:sp>
      <p:sp>
        <p:nvSpPr>
          <p:cNvPr id="4" name="Slide Number Placeholder 3"/>
          <p:cNvSpPr>
            <a:spLocks noGrp="1"/>
          </p:cNvSpPr>
          <p:nvPr>
            <p:ph type="sldNum" sz="quarter" idx="5"/>
          </p:nvPr>
        </p:nvSpPr>
        <p:spPr/>
        <p:txBody>
          <a:bodyPr/>
          <a:lstStyle/>
          <a:p>
            <a:fld id="{5CE7773A-A521-4B2A-A5D0-28859B8D2233}" type="slidenum">
              <a:t>16</a:t>
            </a:fld>
            <a:endParaRPr lang="en-US"/>
          </a:p>
        </p:txBody>
      </p:sp>
    </p:spTree>
    <p:extLst>
      <p:ext uri="{BB962C8B-B14F-4D97-AF65-F5344CB8AC3E}">
        <p14:creationId xmlns:p14="http://schemas.microsoft.com/office/powerpoint/2010/main" val="4159617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 next step is to define the specific areas of cybercrime that will be </a:t>
            </a:r>
            <a:r>
              <a:rPr lang="en-US" err="1"/>
              <a:t>analysed</a:t>
            </a:r>
            <a:r>
              <a:rPr lang="en-US" dirty="0"/>
              <a:t>. </a:t>
            </a:r>
          </a:p>
          <a:p>
            <a:r>
              <a:rPr lang="en-US" dirty="0"/>
              <a:t>Examples include ransomware, data breaches, and cyber-enabled fraud. </a:t>
            </a:r>
          </a:p>
          <a:p>
            <a:endParaRPr lang="en-US" dirty="0"/>
          </a:p>
          <a:p>
            <a:r>
              <a:rPr lang="en-US" dirty="0"/>
              <a:t>Ransomware involves malicious software that encrypts data and demands payment for its release, posing severe operational and financial risks. </a:t>
            </a:r>
            <a:endParaRPr lang="en-US">
              <a:ea typeface="Calibri" panose="020F0502020204030204"/>
              <a:cs typeface="Calibri" panose="020F0502020204030204"/>
            </a:endParaRPr>
          </a:p>
          <a:p>
            <a:endParaRPr lang="en-US" dirty="0"/>
          </a:p>
          <a:p>
            <a:r>
              <a:rPr lang="en-US" dirty="0"/>
              <a:t>Data breaches occur when sensitive information is accessed without </a:t>
            </a:r>
            <a:r>
              <a:rPr lang="en-US" err="1"/>
              <a:t>authorisation</a:t>
            </a:r>
            <a:r>
              <a:rPr lang="en-US" dirty="0"/>
              <a:t>, often leading to identity theft and reputational damage. </a:t>
            </a:r>
          </a:p>
          <a:p>
            <a:endParaRPr lang="en-US" dirty="0"/>
          </a:p>
          <a:p>
            <a:r>
              <a:rPr lang="en-US" dirty="0"/>
              <a:t>Cyber-enabled fraud uses digital platforms to commit traditional fraud at scale, such as phishing or online scams. </a:t>
            </a:r>
          </a:p>
          <a:p>
            <a:endParaRPr lang="en-US" dirty="0"/>
          </a:p>
          <a:p>
            <a:r>
              <a:rPr lang="en-US" dirty="0"/>
              <a:t>It is essential to justify why these areas are significant for policing, considering factors like prevalence, impact on victims, and complexity of investigation. Clear definitions provide a strong analytical base for evaluating policing responses and ensure that the discussion remains focused and relevant.</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5CE7773A-A521-4B2A-A5D0-28859B8D2233}" type="slidenum">
              <a:t>17</a:t>
            </a:fld>
            <a:endParaRPr lang="en-US"/>
          </a:p>
        </p:txBody>
      </p:sp>
    </p:spTree>
    <p:extLst>
      <p:ext uri="{BB962C8B-B14F-4D97-AF65-F5344CB8AC3E}">
        <p14:creationId xmlns:p14="http://schemas.microsoft.com/office/powerpoint/2010/main" val="23733355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To critically evaluate policing strategies, it is vital to establish your own explicit criteria for effectiveness. Be sure to define this clearly – with a rationale as to why you have approached it in this particular way.</a:t>
            </a:r>
          </a:p>
          <a:p>
            <a:endParaRPr lang="en-US" dirty="0"/>
          </a:p>
          <a:p>
            <a:r>
              <a:rPr lang="en-US" dirty="0"/>
              <a:t>These criteria might include reduction in harm or </a:t>
            </a:r>
            <a:r>
              <a:rPr lang="en-US" dirty="0" err="1"/>
              <a:t>victimisation</a:t>
            </a:r>
            <a:r>
              <a:rPr lang="en-US" dirty="0"/>
              <a:t>, detection and conviction rates, speed and quality of investigations, ability to prevent repeat attacks, cost-effectiveness, adaptability to emerging threats, and protection of rights, privacy, and public trust. </a:t>
            </a:r>
            <a:endParaRPr lang="en-US"/>
          </a:p>
          <a:p>
            <a:endParaRPr lang="en-US" dirty="0"/>
          </a:p>
          <a:p>
            <a:r>
              <a:rPr lang="en-US" dirty="0"/>
              <a:t>By selecting and justifying a clear set of criteria, the analysis gains structure and avoids vague judgments. </a:t>
            </a:r>
          </a:p>
          <a:p>
            <a:endParaRPr lang="en-US" dirty="0"/>
          </a:p>
          <a:p>
            <a:r>
              <a:rPr lang="en-US" dirty="0"/>
              <a:t>These standards should then be applied consistently across all three focus areas—digital forensics, threat intelligence, and public–private partnerships. </a:t>
            </a:r>
          </a:p>
          <a:p>
            <a:endParaRPr lang="en-US" dirty="0"/>
          </a:p>
          <a:p>
            <a:r>
              <a:rPr lang="en-US" dirty="0"/>
              <a:t>This approach ensures that the evaluation is systematic and evidence-based, allowing for meaningful comparisons and highlighting areas where improvements are most needed.</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5CE7773A-A521-4B2A-A5D0-28859B8D2233}" type="slidenum">
              <a:t>18</a:t>
            </a:fld>
            <a:endParaRPr lang="en-US"/>
          </a:p>
        </p:txBody>
      </p:sp>
    </p:spTree>
    <p:extLst>
      <p:ext uri="{BB962C8B-B14F-4D97-AF65-F5344CB8AC3E}">
        <p14:creationId xmlns:p14="http://schemas.microsoft.com/office/powerpoint/2010/main" val="42586903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This section examines how effectively current policing tools and strategies address the chosen cybercrime types, using your established criteria. </a:t>
            </a:r>
          </a:p>
          <a:p>
            <a:endParaRPr lang="en-US" dirty="0"/>
          </a:p>
          <a:p>
            <a:r>
              <a:rPr lang="en-US" dirty="0"/>
              <a:t>In digital forensics, challenges may include limited capacity, technical complexity, encryption, and backlogs that delay investigations. </a:t>
            </a:r>
          </a:p>
          <a:p>
            <a:endParaRPr lang="en-US" dirty="0"/>
          </a:p>
          <a:p>
            <a:r>
              <a:rPr lang="en-US" dirty="0"/>
              <a:t>Threat intelligence systems often face issues with timely data sharing, interoperability, and international cooperation, which can hinder proactive prevention. </a:t>
            </a:r>
          </a:p>
          <a:p>
            <a:endParaRPr lang="en-US" dirty="0"/>
          </a:p>
          <a:p>
            <a:r>
              <a:rPr lang="en-US" dirty="0"/>
              <a:t>Public–private partnerships vary in strength; while collaboration with banks and tech firms can improve detection, trust and data protection concerns often limit information exchange. Systemic barriers such as legal and jurisdictional constraints, resource shortages, skills gaps, and </a:t>
            </a:r>
            <a:r>
              <a:rPr lang="en-US" err="1"/>
              <a:t>organisational</a:t>
            </a:r>
            <a:r>
              <a:rPr lang="en-US" dirty="0"/>
              <a:t> silos further reduce effectiveness. </a:t>
            </a:r>
            <a:endParaRPr lang="en-US"/>
          </a:p>
          <a:p>
            <a:endParaRPr lang="en-US" dirty="0"/>
          </a:p>
          <a:p>
            <a:r>
              <a:rPr lang="en-US" dirty="0"/>
              <a:t>Your critical evaluation should explain how these factors interact and why they persist, drawing on research, policy reports, and real-world examples to support your analysis.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5CE7773A-A521-4B2A-A5D0-28859B8D2233}" type="slidenum">
              <a:t>19</a:t>
            </a:fld>
            <a:endParaRPr lang="en-US"/>
          </a:p>
        </p:txBody>
      </p:sp>
    </p:spTree>
    <p:extLst>
      <p:ext uri="{BB962C8B-B14F-4D97-AF65-F5344CB8AC3E}">
        <p14:creationId xmlns:p14="http://schemas.microsoft.com/office/powerpoint/2010/main" val="28421886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 final stage involves proposing innovative, evidence-based measures to improve policing effectiveness against cybercrime. </a:t>
            </a:r>
          </a:p>
          <a:p>
            <a:endParaRPr lang="en-US" dirty="0"/>
          </a:p>
          <a:p>
            <a:r>
              <a:rPr lang="en-US" dirty="0"/>
              <a:t>Suggestions might include advanced forensic tools, enhanced training </a:t>
            </a:r>
            <a:r>
              <a:rPr lang="en-US" dirty="0" err="1"/>
              <a:t>programmes</a:t>
            </a:r>
            <a:r>
              <a:rPr lang="en-US" dirty="0"/>
              <a:t>, improved frameworks for threat intelligence sharing, and new models of public–private collaboration. Policy reforms to address legal barriers and investment in capacity building are also critical. </a:t>
            </a:r>
            <a:endParaRPr lang="en-US"/>
          </a:p>
          <a:p>
            <a:r>
              <a:rPr lang="en-US" dirty="0"/>
              <a:t>Any proposal should directly address weaknesses identified earlier and be grounded in academic literature, evaluations, or international best practice. Additionally, the assignment must be presented as an academic report rather than a traditional essay. This format allows the use of tables, figures, charts, and diagrams to clarify comparisons, </a:t>
            </a:r>
            <a:r>
              <a:rPr lang="en-US" dirty="0" err="1"/>
              <a:t>summarise</a:t>
            </a:r>
            <a:r>
              <a:rPr lang="en-US" dirty="0"/>
              <a:t> trends, and illustrate frameworks. Visuals should be purposeful, clearly titled, numbered, and referenced according to academic standards, supporting rather than replacing critical discussion.</a:t>
            </a:r>
            <a:endParaRPr lang="en-US">
              <a:ea typeface="Calibri"/>
              <a:cs typeface="Calibri"/>
            </a:endParaRPr>
          </a:p>
        </p:txBody>
      </p:sp>
      <p:sp>
        <p:nvSpPr>
          <p:cNvPr id="4" name="Slide Number Placeholder 3"/>
          <p:cNvSpPr>
            <a:spLocks noGrp="1"/>
          </p:cNvSpPr>
          <p:nvPr>
            <p:ph type="sldNum" sz="quarter" idx="5"/>
          </p:nvPr>
        </p:nvSpPr>
        <p:spPr/>
        <p:txBody>
          <a:bodyPr/>
          <a:lstStyle/>
          <a:p>
            <a:fld id="{5CE7773A-A521-4B2A-A5D0-28859B8D2233}" type="slidenum">
              <a:t>20</a:t>
            </a:fld>
            <a:endParaRPr lang="en-US"/>
          </a:p>
        </p:txBody>
      </p:sp>
    </p:spTree>
    <p:extLst>
      <p:ext uri="{BB962C8B-B14F-4D97-AF65-F5344CB8AC3E}">
        <p14:creationId xmlns:p14="http://schemas.microsoft.com/office/powerpoint/2010/main" val="33526989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 conclusion should </a:t>
            </a:r>
            <a:r>
              <a:rPr lang="en-US" err="1"/>
              <a:t>summarise</a:t>
            </a:r>
            <a:r>
              <a:rPr lang="en-US" dirty="0"/>
              <a:t> the key arguments presented: the importance of defining specific cybercrime types, establishing clear effectiveness criteria, critically evaluating current policing strategies, and proposing evidence-based improvements. </a:t>
            </a:r>
          </a:p>
          <a:p>
            <a:endParaRPr lang="en-US" dirty="0"/>
          </a:p>
          <a:p>
            <a:r>
              <a:rPr lang="en-US" dirty="0"/>
              <a:t>It should also reflect on future challenges, such as the rapid evolution of cyber threats, increasing reliance on technology, and the need for global cooperation. </a:t>
            </a:r>
          </a:p>
          <a:p>
            <a:endParaRPr lang="en-US" dirty="0"/>
          </a:p>
          <a:p>
            <a:r>
              <a:rPr lang="en-US" dirty="0" err="1"/>
              <a:t>Emphasising</a:t>
            </a:r>
            <a:r>
              <a:rPr lang="en-US" dirty="0"/>
              <a:t> adaptability, continuous learning, and strong partnerships will be essential for policing to remain effective in the digital age. </a:t>
            </a:r>
          </a:p>
          <a:p>
            <a:endParaRPr lang="en-US" dirty="0"/>
          </a:p>
          <a:p>
            <a:r>
              <a:rPr lang="en-US" dirty="0"/>
              <a:t>This final section reinforces the analytical nature of the assignment and encourages forward-thinking solutions that balance security, efficiency, and public trust.</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5CE7773A-A521-4B2A-A5D0-28859B8D2233}" type="slidenum">
              <a:t>21</a:t>
            </a:fld>
            <a:endParaRPr lang="en-US"/>
          </a:p>
        </p:txBody>
      </p:sp>
    </p:spTree>
    <p:extLst>
      <p:ext uri="{BB962C8B-B14F-4D97-AF65-F5344CB8AC3E}">
        <p14:creationId xmlns:p14="http://schemas.microsoft.com/office/powerpoint/2010/main" val="33373044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
            </a:r>
          </a:p>
        </p:txBody>
      </p:sp>
      <p:sp>
        <p:nvSpPr>
          <p:cNvPr id="4" name="Slide Number Placeholder 3"/>
          <p:cNvSpPr>
            <a:spLocks noGrp="1"/>
          </p:cNvSpPr>
          <p:nvPr>
            <p:ph type="sldNum" sz="quarter" idx="5"/>
          </p:nvPr>
        </p:nvSpPr>
        <p:spPr/>
        <p:txBody>
          <a:bodyPr/>
          <a:lstStyle/>
          <a:p>
            <a:fld id="{CB4BFDF6-5053-4D7F-80E6-7496F410611D}" type="slidenum">
              <a:t>22</a:t>
            </a:fld>
            <a:endParaRPr lang="en-US"/>
          </a:p>
        </p:txBody>
      </p:sp>
    </p:spTree>
    <p:extLst>
      <p:ext uri="{BB962C8B-B14F-4D97-AF65-F5344CB8AC3E}">
        <p14:creationId xmlns:p14="http://schemas.microsoft.com/office/powerpoint/2010/main" val="19764711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presentation provides an </a:t>
            </a:r>
            <a:r>
              <a:rPr lang="en-US" err="1"/>
              <a:t>anonymised</a:t>
            </a:r>
            <a:r>
              <a:rPr lang="en-US"/>
              <a:t> and generic summary of feedback across multiple Level 7 submissions. </a:t>
            </a:r>
          </a:p>
          <a:p>
            <a:endParaRPr lang="en-US"/>
          </a:p>
          <a:p>
            <a:r>
              <a:rPr lang="en-US"/>
              <a:t>The purpose is to highlight common strengths, recurring development areas, and actionable recommendations for improvement. By consolidating feedback themes, this aims to guide you toward achieving higher academic standards in assignment 2 and beyond. </a:t>
            </a:r>
            <a:endParaRPr lang="en-US">
              <a:ea typeface="Calibri"/>
              <a:cs typeface="Calibri"/>
            </a:endParaRPr>
          </a:p>
          <a:p>
            <a:endParaRPr lang="en-US"/>
          </a:p>
          <a:p>
            <a:r>
              <a:rPr lang="en-US"/>
              <a:t>The summary reflects patterns observed in writing quality, engagement with literature, critical depth, application to practice, and referencing accuracy. </a:t>
            </a:r>
          </a:p>
          <a:p>
            <a:endParaRPr lang="en-US"/>
          </a:p>
          <a:p>
            <a:r>
              <a:rPr lang="en-US"/>
              <a:t>It also </a:t>
            </a:r>
            <a:r>
              <a:rPr lang="en-US" err="1"/>
              <a:t>emphasises</a:t>
            </a:r>
            <a:r>
              <a:rPr lang="en-US"/>
              <a:t> the importance of academic precision and evaluative insight at postgraduate level. Ultimately, the goal is to support continuous improvement by offering clear, practical steps that address common weaknesses while reinforcing existing strengths.</a:t>
            </a:r>
          </a:p>
        </p:txBody>
      </p:sp>
      <p:sp>
        <p:nvSpPr>
          <p:cNvPr id="4" name="Slide Number Placeholder 3"/>
          <p:cNvSpPr>
            <a:spLocks noGrp="1"/>
          </p:cNvSpPr>
          <p:nvPr>
            <p:ph type="sldNum" sz="quarter" idx="5"/>
          </p:nvPr>
        </p:nvSpPr>
        <p:spPr/>
        <p:txBody>
          <a:bodyPr/>
          <a:lstStyle/>
          <a:p>
            <a:fld id="{CB4BFDF6-5053-4D7F-80E6-7496F410611D}" type="slidenum">
              <a:t>23</a:t>
            </a:fld>
            <a:endParaRPr lang="en-US"/>
          </a:p>
        </p:txBody>
      </p:sp>
    </p:spTree>
    <p:extLst>
      <p:ext uri="{BB962C8B-B14F-4D97-AF65-F5344CB8AC3E}">
        <p14:creationId xmlns:p14="http://schemas.microsoft.com/office/powerpoint/2010/main" val="13553292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Across the submissions, several positive aspects were consistently noted. </a:t>
            </a:r>
          </a:p>
          <a:p>
            <a:endParaRPr lang="en-US"/>
          </a:p>
          <a:p>
            <a:r>
              <a:rPr lang="en-US"/>
              <a:t>First, engagement with literature was generally strong, with most essays drawing on a wide range of academic, policy, and government sources. This breadth of reading demonstrates commitment to exploring the topic comprehensively. </a:t>
            </a:r>
          </a:p>
          <a:p>
            <a:endParaRPr lang="en-US"/>
          </a:p>
          <a:p>
            <a:r>
              <a:rPr lang="en-US"/>
              <a:t>Second, many students showed awareness of core concepts such as the evolution of terrorism from hierarchical </a:t>
            </a:r>
            <a:r>
              <a:rPr lang="en-US" err="1"/>
              <a:t>organisations</a:t>
            </a:r>
            <a:r>
              <a:rPr lang="en-US"/>
              <a:t> to lone-actor extremism, as well as UK counter-terrorism frameworks like CONTEST and Prevent.</a:t>
            </a:r>
            <a:endParaRPr lang="en-US">
              <a:ea typeface="Calibri"/>
              <a:cs typeface="Calibri"/>
            </a:endParaRPr>
          </a:p>
          <a:p>
            <a:endParaRPr lang="en-US"/>
          </a:p>
          <a:p>
            <a:r>
              <a:rPr lang="en-US"/>
              <a:t>Third, structural coherence was evident in most essays, with logical progression and clear </a:t>
            </a:r>
            <a:r>
              <a:rPr lang="en-US" err="1"/>
              <a:t>organisation</a:t>
            </a:r>
            <a:r>
              <a:rPr lang="en-US"/>
              <a:t> of ideas. Additionally, better scoring submissions displayed excellent academic tone and professional presentation, including appropriate formatting and clear signposting. These strengths provide a solid foundation for further development and indicate that you are engaging meaningfully with complex subject matter.</a:t>
            </a:r>
          </a:p>
        </p:txBody>
      </p:sp>
      <p:sp>
        <p:nvSpPr>
          <p:cNvPr id="4" name="Slide Number Placeholder 3"/>
          <p:cNvSpPr>
            <a:spLocks noGrp="1"/>
          </p:cNvSpPr>
          <p:nvPr>
            <p:ph type="sldNum" sz="quarter" idx="5"/>
          </p:nvPr>
        </p:nvSpPr>
        <p:spPr/>
        <p:txBody>
          <a:bodyPr/>
          <a:lstStyle/>
          <a:p>
            <a:fld id="{CB4BFDF6-5053-4D7F-80E6-7496F410611D}" type="slidenum">
              <a:t>24</a:t>
            </a:fld>
            <a:endParaRPr lang="en-US"/>
          </a:p>
        </p:txBody>
      </p:sp>
    </p:spTree>
    <p:extLst>
      <p:ext uri="{BB962C8B-B14F-4D97-AF65-F5344CB8AC3E}">
        <p14:creationId xmlns:p14="http://schemas.microsoft.com/office/powerpoint/2010/main" val="28362857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Several recurring issues were identified that limit the overall quality of work at Level 7. </a:t>
            </a:r>
          </a:p>
          <a:p>
            <a:endParaRPr lang="en-US"/>
          </a:p>
          <a:p>
            <a:r>
              <a:rPr lang="en-US"/>
              <a:t>The most significant challenge is insufficient critical depth: many essays remain too descriptive, </a:t>
            </a:r>
            <a:r>
              <a:rPr lang="en-US" err="1"/>
              <a:t>summarising</a:t>
            </a:r>
            <a:r>
              <a:rPr lang="en-US"/>
              <a:t> concepts without interrogating assumptions, evaluating evidence, or contrasting academic perspectives. This lack of sustained analysis reduces marks in critical and cognitive skills. </a:t>
            </a:r>
          </a:p>
          <a:p>
            <a:endParaRPr lang="en-US"/>
          </a:p>
          <a:p>
            <a:r>
              <a:rPr lang="en-US"/>
              <a:t>Another common weakness is limited application to practice; while case examples such as Manchester Arena or Parsons Green are mentioned, they are rarely integrated into deeper evaluative discussion. </a:t>
            </a:r>
          </a:p>
          <a:p>
            <a:endParaRPr lang="en-US"/>
          </a:p>
          <a:p>
            <a:r>
              <a:rPr lang="en-US"/>
              <a:t>Referencing inconsistencies also appear frequently, including incorrect Harvard formatting, incomplete citations, and occasional misrepresentation of source material. </a:t>
            </a:r>
          </a:p>
          <a:p>
            <a:endParaRPr lang="en-US"/>
          </a:p>
          <a:p>
            <a:r>
              <a:rPr lang="en-US"/>
              <a:t>Finally, academic writing quality could be imporved in some submissions, with syntax, grammar, and phrasing errors affecting clarity and professionalism. These issues collectively restrict the ability to demonstrate the analytical rigor expected at postgraduate level.</a:t>
            </a:r>
          </a:p>
        </p:txBody>
      </p:sp>
      <p:sp>
        <p:nvSpPr>
          <p:cNvPr id="4" name="Slide Number Placeholder 3"/>
          <p:cNvSpPr>
            <a:spLocks noGrp="1"/>
          </p:cNvSpPr>
          <p:nvPr>
            <p:ph type="sldNum" sz="quarter" idx="5"/>
          </p:nvPr>
        </p:nvSpPr>
        <p:spPr/>
        <p:txBody>
          <a:bodyPr/>
          <a:lstStyle/>
          <a:p>
            <a:fld id="{CB4BFDF6-5053-4D7F-80E6-7496F410611D}" type="slidenum">
              <a:t>25</a:t>
            </a:fld>
            <a:endParaRPr lang="en-US"/>
          </a:p>
        </p:txBody>
      </p:sp>
    </p:spTree>
    <p:extLst>
      <p:ext uri="{BB962C8B-B14F-4D97-AF65-F5344CB8AC3E}">
        <p14:creationId xmlns:p14="http://schemas.microsoft.com/office/powerpoint/2010/main" val="7579030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To enhance future submissions, students should </a:t>
            </a:r>
            <a:r>
              <a:rPr lang="en-US" err="1"/>
              <a:t>prioritise</a:t>
            </a:r>
            <a:r>
              <a:rPr lang="en-US" dirty="0"/>
              <a:t> critical analysis by questioning assumptions, comparing viewpoints, and evaluating the effectiveness of counter-terrorism policies. </a:t>
            </a:r>
          </a:p>
          <a:p>
            <a:endParaRPr lang="en-US" dirty="0"/>
          </a:p>
          <a:p>
            <a:r>
              <a:rPr lang="en-US" dirty="0"/>
              <a:t>Integrating case studies into discussions will strengthen application to practice and demonstrate real-world relevance. </a:t>
            </a:r>
          </a:p>
          <a:p>
            <a:endParaRPr lang="en-US" dirty="0"/>
          </a:p>
          <a:p>
            <a:r>
              <a:rPr lang="en-US" dirty="0"/>
              <a:t>Accurate and consistent referencing is essential; adhering strictly to Harvard guidelines will improve academic credibility. Writing precision should also be a focus: use concise, clear sentences, avoid repetition, and ensure grammatical correctness. </a:t>
            </a:r>
          </a:p>
          <a:p>
            <a:endParaRPr lang="en-US" dirty="0"/>
          </a:p>
          <a:p>
            <a:r>
              <a:rPr lang="en-US" dirty="0"/>
              <a:t>Employing proofreading tools or seeking academic writing support can help address recurring syntax and phrasing issues. Additionally, students should aim for depth over breadth by reducing descriptive content and allocating more space to evaluative commentary. These strategies will collectively raise the analytical and professional standard of work, aligning submissions with Level 7 expectations.</a:t>
            </a:r>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CB4BFDF6-5053-4D7F-80E6-7496F410611D}" type="slidenum">
              <a:t>26</a:t>
            </a:fld>
            <a:endParaRPr lang="en-US"/>
          </a:p>
        </p:txBody>
      </p:sp>
    </p:spTree>
    <p:extLst>
      <p:ext uri="{BB962C8B-B14F-4D97-AF65-F5344CB8AC3E}">
        <p14:creationId xmlns:p14="http://schemas.microsoft.com/office/powerpoint/2010/main" val="28443821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Moving forward, students should actively apply the feedback themes identified in this summary. </a:t>
            </a:r>
          </a:p>
          <a:p>
            <a:endParaRPr lang="en-US" dirty="0"/>
          </a:p>
          <a:p>
            <a:r>
              <a:rPr lang="en-US" dirty="0"/>
              <a:t>Begin by reviewing previous work to identify patterns in descriptiveness, referencing errors, and writing clarity. Develop a structured approach for future assignments that includes planning for critical engagement, integrating case examples, and verifying referencing accuracy before submission. </a:t>
            </a:r>
          </a:p>
          <a:p>
            <a:endParaRPr lang="en-US" dirty="0"/>
          </a:p>
          <a:p>
            <a:r>
              <a:rPr lang="en-US" dirty="0"/>
              <a:t>Consider using academic writing workshops or digital tools to improve grammar and syntax. Maintain strong engagement with literature but focus on </a:t>
            </a:r>
            <a:r>
              <a:rPr lang="en-US" dirty="0" err="1"/>
              <a:t>synthesising</a:t>
            </a:r>
            <a:r>
              <a:rPr lang="en-US" dirty="0"/>
              <a:t> and critiquing sources rather than </a:t>
            </a:r>
            <a:r>
              <a:rPr lang="en-US" dirty="0" err="1"/>
              <a:t>summarising</a:t>
            </a:r>
            <a:r>
              <a:rPr lang="en-US" dirty="0"/>
              <a:t> them. </a:t>
            </a:r>
          </a:p>
          <a:p>
            <a:endParaRPr lang="en-US" dirty="0"/>
          </a:p>
          <a:p>
            <a:r>
              <a:rPr lang="en-US" dirty="0"/>
              <a:t>Finally, adopt a reflective practice by revisiting feedback after each submission to track progress and refine strategies. Implementing these steps will support continuous improvement and help achieve higher marks by meeting the analytical and professional standards required at Level 7.</a:t>
            </a:r>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CB4BFDF6-5053-4D7F-80E6-7496F410611D}" type="slidenum">
              <a:t>27</a:t>
            </a:fld>
            <a:endParaRPr lang="en-US"/>
          </a:p>
        </p:txBody>
      </p:sp>
    </p:spTree>
    <p:extLst>
      <p:ext uri="{BB962C8B-B14F-4D97-AF65-F5344CB8AC3E}">
        <p14:creationId xmlns:p14="http://schemas.microsoft.com/office/powerpoint/2010/main" val="10199392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p3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8" name="Google Shape;218;p3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9" name="Google Shape;219;p3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22</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34"/>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Twentieth Centur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34"/>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3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3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3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21" name="Google Shape;21;p34"/>
          <p:cNvSpPr/>
          <p:nvPr/>
        </p:nvSpPr>
        <p:spPr>
          <a:xfrm>
            <a:off x="10208695" y="1"/>
            <a:ext cx="1135066" cy="477997"/>
          </a:xfrm>
          <a:custGeom>
            <a:avLst/>
            <a:gdLst/>
            <a:ahLst/>
            <a:cxnLst/>
            <a:rect l="l" t="t" r="r" b="b"/>
            <a:pathLst>
              <a:path w="1135066" h="477997" extrusionOk="0">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
        <p:nvSpPr>
          <p:cNvPr id="22" name="Google Shape;22;p34"/>
          <p:cNvSpPr/>
          <p:nvPr/>
        </p:nvSpPr>
        <p:spPr>
          <a:xfrm flipH="1">
            <a:off x="555710" y="1064829"/>
            <a:ext cx="4083433" cy="4083433"/>
          </a:xfrm>
          <a:prstGeom prst="arc">
            <a:avLst>
              <a:gd name="adj1" fmla="val 16200000"/>
              <a:gd name="adj2" fmla="val 0"/>
            </a:avLst>
          </a:prstGeom>
          <a:noFill/>
          <a:ln w="127000" cap="rnd" cmpd="sng">
            <a:solidFill>
              <a:schemeClr val="accent4"/>
            </a:solidFill>
            <a:prstDash val="dash"/>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3"/>
        <p:cNvGrpSpPr/>
        <p:nvPr/>
      </p:nvGrpSpPr>
      <p:grpSpPr>
        <a:xfrm>
          <a:off x="0" y="0"/>
          <a:ext cx="0" cy="0"/>
          <a:chOff x="0" y="0"/>
          <a:chExt cx="0" cy="0"/>
        </a:xfrm>
      </p:grpSpPr>
      <p:sp>
        <p:nvSpPr>
          <p:cNvPr id="24" name="Google Shape;24;p3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35"/>
          <p:cNvSpPr txBox="1">
            <a:spLocks noGrp="1"/>
          </p:cNvSpPr>
          <p:nvPr>
            <p:ph type="body" idx="1"/>
          </p:nvPr>
        </p:nvSpPr>
        <p:spPr>
          <a:xfrm>
            <a:off x="838200" y="1825625"/>
            <a:ext cx="10515600" cy="3859742"/>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6" name="Google Shape;26;p3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3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3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29" name="Google Shape;29;p35"/>
          <p:cNvSpPr/>
          <p:nvPr/>
        </p:nvSpPr>
        <p:spPr>
          <a:xfrm>
            <a:off x="10494433" y="2"/>
            <a:ext cx="849328" cy="357668"/>
          </a:xfrm>
          <a:custGeom>
            <a:avLst/>
            <a:gdLst/>
            <a:ahLst/>
            <a:cxnLst/>
            <a:rect l="l" t="t" r="r" b="b"/>
            <a:pathLst>
              <a:path w="1135066" h="477997" extrusionOk="0">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
        <p:nvSpPr>
          <p:cNvPr id="30" name="Google Shape;30;p35"/>
          <p:cNvSpPr/>
          <p:nvPr/>
        </p:nvSpPr>
        <p:spPr>
          <a:xfrm flipH="1">
            <a:off x="123536" y="5717905"/>
            <a:ext cx="1771609" cy="1140095"/>
          </a:xfrm>
          <a:custGeom>
            <a:avLst/>
            <a:gdLst/>
            <a:ahLst/>
            <a:cxnLst/>
            <a:rect l="l" t="t" r="r" b="b"/>
            <a:pathLst>
              <a:path w="1771609" h="1140095" extrusionOk="0">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sp>
        <p:nvSpPr>
          <p:cNvPr id="32" name="Google Shape;32;p36"/>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Twentieth Centur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36"/>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4" name="Google Shape;34;p3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3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3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37" name="Google Shape;37;p36"/>
          <p:cNvSpPr/>
          <p:nvPr/>
        </p:nvSpPr>
        <p:spPr>
          <a:xfrm>
            <a:off x="10208695" y="1"/>
            <a:ext cx="1135066" cy="477997"/>
          </a:xfrm>
          <a:custGeom>
            <a:avLst/>
            <a:gdLst/>
            <a:ahLst/>
            <a:cxnLst/>
            <a:rect l="l" t="t" r="r" b="b"/>
            <a:pathLst>
              <a:path w="1135066" h="477997" extrusionOk="0">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
        <p:nvSpPr>
          <p:cNvPr id="38" name="Google Shape;38;p36"/>
          <p:cNvSpPr/>
          <p:nvPr/>
        </p:nvSpPr>
        <p:spPr>
          <a:xfrm flipH="1">
            <a:off x="555710" y="1064829"/>
            <a:ext cx="4083433" cy="4083433"/>
          </a:xfrm>
          <a:prstGeom prst="arc">
            <a:avLst>
              <a:gd name="adj1" fmla="val 16200000"/>
              <a:gd name="adj2" fmla="val 0"/>
            </a:avLst>
          </a:prstGeom>
          <a:noFill/>
          <a:ln w="127000" cap="rnd" cmpd="sng">
            <a:solidFill>
              <a:schemeClr val="accent4"/>
            </a:solidFill>
            <a:prstDash val="dash"/>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9"/>
        <p:cNvGrpSpPr/>
        <p:nvPr/>
      </p:nvGrpSpPr>
      <p:grpSpPr>
        <a:xfrm>
          <a:off x="0" y="0"/>
          <a:ext cx="0" cy="0"/>
          <a:chOff x="0" y="0"/>
          <a:chExt cx="0" cy="0"/>
        </a:xfrm>
      </p:grpSpPr>
      <p:sp>
        <p:nvSpPr>
          <p:cNvPr id="40" name="Google Shape;40;p3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1" name="Google Shape;41;p37"/>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 name="Google Shape;42;p37"/>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3" name="Google Shape;43;p3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3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3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46" name="Google Shape;46;p37"/>
          <p:cNvSpPr/>
          <p:nvPr/>
        </p:nvSpPr>
        <p:spPr>
          <a:xfrm rot="-5400000">
            <a:off x="-388933" y="4841194"/>
            <a:ext cx="1737401" cy="959536"/>
          </a:xfrm>
          <a:custGeom>
            <a:avLst/>
            <a:gdLst/>
            <a:ahLst/>
            <a:cxnLst/>
            <a:rect l="l" t="t" r="r" b="b"/>
            <a:pathLst>
              <a:path w="1737401" h="959536" extrusionOk="0">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
        <p:nvSpPr>
          <p:cNvPr id="47" name="Google Shape;47;p37"/>
          <p:cNvSpPr/>
          <p:nvPr/>
        </p:nvSpPr>
        <p:spPr>
          <a:xfrm>
            <a:off x="10494433" y="2"/>
            <a:ext cx="849328" cy="357668"/>
          </a:xfrm>
          <a:custGeom>
            <a:avLst/>
            <a:gdLst/>
            <a:ahLst/>
            <a:cxnLst/>
            <a:rect l="l" t="t" r="r" b="b"/>
            <a:pathLst>
              <a:path w="1135066" h="477997" extrusionOk="0">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8"/>
        <p:cNvGrpSpPr/>
        <p:nvPr/>
      </p:nvGrpSpPr>
      <p:grpSpPr>
        <a:xfrm>
          <a:off x="0" y="0"/>
          <a:ext cx="0" cy="0"/>
          <a:chOff x="0" y="0"/>
          <a:chExt cx="0" cy="0"/>
        </a:xfrm>
      </p:grpSpPr>
      <p:sp>
        <p:nvSpPr>
          <p:cNvPr id="49" name="Google Shape;49;p38"/>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 name="Google Shape;50;p38"/>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1" name="Google Shape;51;p38"/>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2" name="Google Shape;52;p38"/>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3" name="Google Shape;53;p38"/>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 name="Google Shape;54;p3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3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3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57" name="Google Shape;57;p38"/>
          <p:cNvSpPr/>
          <p:nvPr/>
        </p:nvSpPr>
        <p:spPr>
          <a:xfrm rot="-5400000">
            <a:off x="-388933" y="4841194"/>
            <a:ext cx="1737401" cy="959536"/>
          </a:xfrm>
          <a:custGeom>
            <a:avLst/>
            <a:gdLst/>
            <a:ahLst/>
            <a:cxnLst/>
            <a:rect l="l" t="t" r="r" b="b"/>
            <a:pathLst>
              <a:path w="1737401" h="959536" extrusionOk="0">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
        <p:nvSpPr>
          <p:cNvPr id="58" name="Google Shape;58;p38"/>
          <p:cNvSpPr/>
          <p:nvPr/>
        </p:nvSpPr>
        <p:spPr>
          <a:xfrm>
            <a:off x="10494433" y="2"/>
            <a:ext cx="849328" cy="357668"/>
          </a:xfrm>
          <a:custGeom>
            <a:avLst/>
            <a:gdLst/>
            <a:ahLst/>
            <a:cxnLst/>
            <a:rect l="l" t="t" r="r" b="b"/>
            <a:pathLst>
              <a:path w="1135066" h="477997" extrusionOk="0">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9"/>
        <p:cNvGrpSpPr/>
        <p:nvPr/>
      </p:nvGrpSpPr>
      <p:grpSpPr>
        <a:xfrm>
          <a:off x="0" y="0"/>
          <a:ext cx="0" cy="0"/>
          <a:chOff x="0" y="0"/>
          <a:chExt cx="0" cy="0"/>
        </a:xfrm>
      </p:grpSpPr>
      <p:sp>
        <p:nvSpPr>
          <p:cNvPr id="60" name="Google Shape;60;p3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1" name="Google Shape;61;p3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3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3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64" name="Google Shape;64;p39"/>
          <p:cNvSpPr/>
          <p:nvPr/>
        </p:nvSpPr>
        <p:spPr>
          <a:xfrm rot="-5400000">
            <a:off x="-388933" y="4841194"/>
            <a:ext cx="1737401" cy="959536"/>
          </a:xfrm>
          <a:custGeom>
            <a:avLst/>
            <a:gdLst/>
            <a:ahLst/>
            <a:cxnLst/>
            <a:rect l="l" t="t" r="r" b="b"/>
            <a:pathLst>
              <a:path w="1737401" h="959536" extrusionOk="0">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
        <p:nvSpPr>
          <p:cNvPr id="65" name="Google Shape;65;p39"/>
          <p:cNvSpPr/>
          <p:nvPr/>
        </p:nvSpPr>
        <p:spPr>
          <a:xfrm>
            <a:off x="10494433" y="2"/>
            <a:ext cx="849328" cy="357668"/>
          </a:xfrm>
          <a:custGeom>
            <a:avLst/>
            <a:gdLst/>
            <a:ahLst/>
            <a:cxnLst/>
            <a:rect l="l" t="t" r="r" b="b"/>
            <a:pathLst>
              <a:path w="1135066" h="477997" extrusionOk="0">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6"/>
        <p:cNvGrpSpPr/>
        <p:nvPr/>
      </p:nvGrpSpPr>
      <p:grpSpPr>
        <a:xfrm>
          <a:off x="0" y="0"/>
          <a:ext cx="0" cy="0"/>
          <a:chOff x="0" y="0"/>
          <a:chExt cx="0" cy="0"/>
        </a:xfrm>
      </p:grpSpPr>
      <p:sp>
        <p:nvSpPr>
          <p:cNvPr id="67" name="Google Shape;67;p4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4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4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70" name="Google Shape;70;p40"/>
          <p:cNvSpPr/>
          <p:nvPr/>
        </p:nvSpPr>
        <p:spPr>
          <a:xfrm rot="-5400000">
            <a:off x="-388933" y="4841194"/>
            <a:ext cx="1737401" cy="959536"/>
          </a:xfrm>
          <a:custGeom>
            <a:avLst/>
            <a:gdLst/>
            <a:ahLst/>
            <a:cxnLst/>
            <a:rect l="l" t="t" r="r" b="b"/>
            <a:pathLst>
              <a:path w="1737401" h="959536" extrusionOk="0">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
        <p:nvSpPr>
          <p:cNvPr id="71" name="Google Shape;71;p40"/>
          <p:cNvSpPr/>
          <p:nvPr/>
        </p:nvSpPr>
        <p:spPr>
          <a:xfrm>
            <a:off x="10494433" y="2"/>
            <a:ext cx="849328" cy="357668"/>
          </a:xfrm>
          <a:custGeom>
            <a:avLst/>
            <a:gdLst/>
            <a:ahLst/>
            <a:cxnLst/>
            <a:rect l="l" t="t" r="r" b="b"/>
            <a:pathLst>
              <a:path w="1135066" h="477997" extrusionOk="0">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2"/>
        <p:cNvGrpSpPr/>
        <p:nvPr/>
      </p:nvGrpSpPr>
      <p:grpSpPr>
        <a:xfrm>
          <a:off x="0" y="0"/>
          <a:ext cx="0" cy="0"/>
          <a:chOff x="0" y="0"/>
          <a:chExt cx="0" cy="0"/>
        </a:xfrm>
      </p:grpSpPr>
      <p:sp>
        <p:nvSpPr>
          <p:cNvPr id="73" name="Google Shape;73;p41"/>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Twentieth Centur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41"/>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75" name="Google Shape;75;p41"/>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6" name="Google Shape;76;p4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4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4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79" name="Google Shape;79;p41"/>
          <p:cNvSpPr/>
          <p:nvPr/>
        </p:nvSpPr>
        <p:spPr>
          <a:xfrm rot="-5400000">
            <a:off x="-388933" y="4841194"/>
            <a:ext cx="1737401" cy="959536"/>
          </a:xfrm>
          <a:custGeom>
            <a:avLst/>
            <a:gdLst/>
            <a:ahLst/>
            <a:cxnLst/>
            <a:rect l="l" t="t" r="r" b="b"/>
            <a:pathLst>
              <a:path w="1737401" h="959536" extrusionOk="0">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
        <p:nvSpPr>
          <p:cNvPr id="80" name="Google Shape;80;p41"/>
          <p:cNvSpPr/>
          <p:nvPr/>
        </p:nvSpPr>
        <p:spPr>
          <a:xfrm>
            <a:off x="10494433" y="2"/>
            <a:ext cx="849328" cy="357668"/>
          </a:xfrm>
          <a:custGeom>
            <a:avLst/>
            <a:gdLst/>
            <a:ahLst/>
            <a:cxnLst/>
            <a:rect l="l" t="t" r="r" b="b"/>
            <a:pathLst>
              <a:path w="1135066" h="477997" extrusionOk="0">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81"/>
        <p:cNvGrpSpPr/>
        <p:nvPr/>
      </p:nvGrpSpPr>
      <p:grpSpPr>
        <a:xfrm>
          <a:off x="0" y="0"/>
          <a:ext cx="0" cy="0"/>
          <a:chOff x="0" y="0"/>
          <a:chExt cx="0" cy="0"/>
        </a:xfrm>
      </p:grpSpPr>
      <p:sp>
        <p:nvSpPr>
          <p:cNvPr id="82" name="Google Shape;82;p42"/>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Twentieth Centur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3" name="Google Shape;83;p42"/>
          <p:cNvSpPr>
            <a:spLocks noGrp="1"/>
          </p:cNvSpPr>
          <p:nvPr>
            <p:ph type="pic" idx="2"/>
          </p:nvPr>
        </p:nvSpPr>
        <p:spPr>
          <a:xfrm>
            <a:off x="5183188" y="987425"/>
            <a:ext cx="6172200" cy="4873625"/>
          </a:xfrm>
          <a:prstGeom prst="rect">
            <a:avLst/>
          </a:prstGeom>
          <a:noFill/>
          <a:ln>
            <a:noFill/>
          </a:ln>
        </p:spPr>
      </p:sp>
      <p:sp>
        <p:nvSpPr>
          <p:cNvPr id="84" name="Google Shape;84;p42"/>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85" name="Google Shape;85;p4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4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4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88" name="Google Shape;88;p42"/>
          <p:cNvSpPr/>
          <p:nvPr/>
        </p:nvSpPr>
        <p:spPr>
          <a:xfrm rot="-5400000">
            <a:off x="-388933" y="4841194"/>
            <a:ext cx="1737401" cy="959536"/>
          </a:xfrm>
          <a:custGeom>
            <a:avLst/>
            <a:gdLst/>
            <a:ahLst/>
            <a:cxnLst/>
            <a:rect l="l" t="t" r="r" b="b"/>
            <a:pathLst>
              <a:path w="1737401" h="959536" extrusionOk="0">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
        <p:nvSpPr>
          <p:cNvPr id="89" name="Google Shape;89;p42"/>
          <p:cNvSpPr/>
          <p:nvPr/>
        </p:nvSpPr>
        <p:spPr>
          <a:xfrm>
            <a:off x="10494433" y="2"/>
            <a:ext cx="849328" cy="357668"/>
          </a:xfrm>
          <a:custGeom>
            <a:avLst/>
            <a:gdLst/>
            <a:ahLst/>
            <a:cxnLst/>
            <a:rect l="l" t="t" r="r" b="b"/>
            <a:pathLst>
              <a:path w="1135066" h="477997" extrusionOk="0">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90"/>
        <p:cNvGrpSpPr/>
        <p:nvPr/>
      </p:nvGrpSpPr>
      <p:grpSpPr>
        <a:xfrm>
          <a:off x="0" y="0"/>
          <a:ext cx="0" cy="0"/>
          <a:chOff x="0" y="0"/>
          <a:chExt cx="0" cy="0"/>
        </a:xfrm>
      </p:grpSpPr>
      <p:sp>
        <p:nvSpPr>
          <p:cNvPr id="91" name="Google Shape;91;p4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2" name="Google Shape;92;p43"/>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3" name="Google Shape;93;p4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4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4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96" name="Google Shape;96;p43"/>
          <p:cNvSpPr/>
          <p:nvPr/>
        </p:nvSpPr>
        <p:spPr>
          <a:xfrm rot="-5400000">
            <a:off x="-388933" y="4841194"/>
            <a:ext cx="1737401" cy="959536"/>
          </a:xfrm>
          <a:custGeom>
            <a:avLst/>
            <a:gdLst/>
            <a:ahLst/>
            <a:cxnLst/>
            <a:rect l="l" t="t" r="r" b="b"/>
            <a:pathLst>
              <a:path w="1737401" h="959536" extrusionOk="0">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
        <p:nvSpPr>
          <p:cNvPr id="97" name="Google Shape;97;p43"/>
          <p:cNvSpPr/>
          <p:nvPr/>
        </p:nvSpPr>
        <p:spPr>
          <a:xfrm>
            <a:off x="10494433" y="2"/>
            <a:ext cx="849328" cy="357668"/>
          </a:xfrm>
          <a:custGeom>
            <a:avLst/>
            <a:gdLst/>
            <a:ahLst/>
            <a:cxnLst/>
            <a:rect l="l" t="t" r="r" b="b"/>
            <a:pathLst>
              <a:path w="1135066" h="477997" extrusionOk="0">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8"/>
        <p:cNvGrpSpPr/>
        <p:nvPr/>
      </p:nvGrpSpPr>
      <p:grpSpPr>
        <a:xfrm>
          <a:off x="0" y="0"/>
          <a:ext cx="0" cy="0"/>
          <a:chOff x="0" y="0"/>
          <a:chExt cx="0" cy="0"/>
        </a:xfrm>
      </p:grpSpPr>
      <p:sp>
        <p:nvSpPr>
          <p:cNvPr id="99" name="Google Shape;99;p44"/>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0" name="Google Shape;100;p44"/>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1" name="Google Shape;101;p4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4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3" name="Google Shape;103;p4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04" name="Google Shape;104;p44"/>
          <p:cNvSpPr/>
          <p:nvPr/>
        </p:nvSpPr>
        <p:spPr>
          <a:xfrm rot="-5400000">
            <a:off x="-388933" y="4841194"/>
            <a:ext cx="1737401" cy="959536"/>
          </a:xfrm>
          <a:custGeom>
            <a:avLst/>
            <a:gdLst/>
            <a:ahLst/>
            <a:cxnLst/>
            <a:rect l="l" t="t" r="r" b="b"/>
            <a:pathLst>
              <a:path w="1737401" h="959536" extrusionOk="0">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
        <p:nvSpPr>
          <p:cNvPr id="105" name="Google Shape;105;p44"/>
          <p:cNvSpPr/>
          <p:nvPr/>
        </p:nvSpPr>
        <p:spPr>
          <a:xfrm>
            <a:off x="10494433" y="2"/>
            <a:ext cx="849328" cy="357668"/>
          </a:xfrm>
          <a:custGeom>
            <a:avLst/>
            <a:gdLst/>
            <a:ahLst/>
            <a:cxnLst/>
            <a:rect l="l" t="t" r="r" b="b"/>
            <a:pathLst>
              <a:path w="1135066" h="477997" extrusionOk="0">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247888" y="713232"/>
            <a:ext cx="3364992" cy="3227832"/>
          </a:xfrm>
        </p:spPr>
        <p:txBody>
          <a:bodyPr vert="horz" lIns="91440" tIns="45720" rIns="91440" bIns="45720" rtlCol="0" anchor="t">
            <a:normAutofit/>
          </a:bodyPr>
          <a:lstStyle>
            <a:lvl1pPr>
              <a:defRPr lang="en-US" sz="4000" dirty="0">
                <a:gradFill>
                  <a:gsLst>
                    <a:gs pos="0">
                      <a:schemeClr val="accent2"/>
                    </a:gs>
                    <a:gs pos="100000">
                      <a:schemeClr val="accent5"/>
                    </a:gs>
                  </a:gsLst>
                  <a:lin ang="15600000" scaled="0"/>
                </a:gra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247888" y="5138927"/>
            <a:ext cx="3200400" cy="1197864"/>
          </a:xfrm>
        </p:spPr>
        <p:txBody>
          <a:bodyPr vert="horz" lIns="91440" tIns="45720" rIns="91440" bIns="45720" rtlCol="0">
            <a:normAutofit/>
          </a:bodyPr>
          <a:lstStyle>
            <a:lvl1pPr marL="0" indent="0">
              <a:buNone/>
              <a:defRPr lang="en-US" sz="2000" dirty="0"/>
            </a:lvl1pPr>
          </a:lstStyle>
          <a:p>
            <a:pPr lvl="0"/>
            <a:r>
              <a:rPr lang="en-US"/>
              <a:t>Click to edit Master subtitle style</a:t>
            </a:r>
            <a:endParaRPr lang="en-US" dirty="0"/>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7548451" cy="6858000"/>
          </a:xfrm>
          <a:blipFill>
            <a:blip r:embed="rId2">
              <a:alphaModFix amt="70000"/>
            </a:blip>
            <a:stretch>
              <a:fillRect/>
            </a:stretch>
          </a:blipFill>
        </p:spPr>
        <p:txBody>
          <a:bodyPr/>
          <a:lstStyle>
            <a:lvl1pPr marL="0" indent="0">
              <a:buNone/>
              <a:defRPr/>
            </a:lvl1pPr>
          </a:lstStyle>
          <a:p>
            <a:r>
              <a:rPr lang="en-US" dirty="0"/>
              <a:t> </a:t>
            </a:r>
          </a:p>
        </p:txBody>
      </p:sp>
      <p:grpSp>
        <p:nvGrpSpPr>
          <p:cNvPr id="7" name="Group 6">
            <a:extLst>
              <a:ext uri="{FF2B5EF4-FFF2-40B4-BE49-F238E27FC236}">
                <a16:creationId xmlns:a16="http://schemas.microsoft.com/office/drawing/2014/main" id="{9BCBE317-7590-8646-B2DB-5BED6EE8A19B}"/>
              </a:ext>
              <a:ext uri="{C183D7F6-B498-43B3-948B-1728B52AA6E4}">
                <adec:decorative xmlns:adec="http://schemas.microsoft.com/office/drawing/2017/decorative" val="1"/>
              </a:ext>
            </a:extLst>
          </p:cNvPr>
          <p:cNvGrpSpPr/>
          <p:nvPr/>
        </p:nvGrpSpPr>
        <p:grpSpPr>
          <a:xfrm rot="5400000">
            <a:off x="4181134" y="3367319"/>
            <a:ext cx="6858000" cy="123363"/>
            <a:chOff x="-5025" y="6737718"/>
            <a:chExt cx="12207200" cy="123363"/>
          </a:xfrm>
        </p:grpSpPr>
        <p:sp>
          <p:nvSpPr>
            <p:cNvPr id="8" name="Rectangle 7">
              <a:extLst>
                <a:ext uri="{FF2B5EF4-FFF2-40B4-BE49-F238E27FC236}">
                  <a16:creationId xmlns:a16="http://schemas.microsoft.com/office/drawing/2014/main" id="{55B255D3-4FB2-87A8-E502-9CDE10990A39}"/>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D15F704-CD21-A249-03F6-4F036D21400B}"/>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Footer Placeholder 4">
            <a:extLst>
              <a:ext uri="{FF2B5EF4-FFF2-40B4-BE49-F238E27FC236}">
                <a16:creationId xmlns:a16="http://schemas.microsoft.com/office/drawing/2014/main" id="{6B30B7E9-D8D3-BC56-A758-6C86B58C0AC5}"/>
              </a:ext>
            </a:extLst>
          </p:cNvPr>
          <p:cNvSpPr>
            <a:spLocks noGrp="1"/>
          </p:cNvSpPr>
          <p:nvPr>
            <p:ph type="ftr" sz="quarter" idx="15"/>
          </p:nvPr>
        </p:nvSpPr>
        <p:spPr>
          <a:xfrm>
            <a:off x="8247888" y="6318504"/>
            <a:ext cx="2459736" cy="365760"/>
          </a:xfrm>
        </p:spPr>
        <p:txBody>
          <a:bodyPr/>
          <a:lstStyle/>
          <a:p>
            <a:endParaRPr lang="en-US"/>
          </a:p>
        </p:txBody>
      </p:sp>
      <p:sp>
        <p:nvSpPr>
          <p:cNvPr id="4" name="Date Placeholder 3">
            <a:extLst>
              <a:ext uri="{FF2B5EF4-FFF2-40B4-BE49-F238E27FC236}">
                <a16:creationId xmlns:a16="http://schemas.microsoft.com/office/drawing/2014/main" id="{3D4FF974-138E-88CF-9001-1A07C67D1DFD}"/>
              </a:ext>
            </a:extLst>
          </p:cNvPr>
          <p:cNvSpPr>
            <a:spLocks noGrp="1"/>
          </p:cNvSpPr>
          <p:nvPr>
            <p:ph type="dt" sz="half" idx="14"/>
          </p:nvPr>
        </p:nvSpPr>
        <p:spPr>
          <a:xfrm>
            <a:off x="10707624" y="6318504"/>
            <a:ext cx="859536" cy="365760"/>
          </a:xfrm>
        </p:spPr>
        <p:txBody>
          <a:bodyPr/>
          <a:lstStyle/>
          <a:p>
            <a:fld id="{3AEEF7F6-ECFE-4473-B3E9-C91BE833927A}" type="datetimeFigureOut">
              <a:rPr lang="en-US" smtClean="0"/>
              <a:t>12/11/2025</a:t>
            </a:fld>
            <a:endParaRPr lang="en-US"/>
          </a:p>
        </p:txBody>
      </p:sp>
      <p:sp>
        <p:nvSpPr>
          <p:cNvPr id="6" name="Slide Number Placeholder 5">
            <a:extLst>
              <a:ext uri="{FF2B5EF4-FFF2-40B4-BE49-F238E27FC236}">
                <a16:creationId xmlns:a16="http://schemas.microsoft.com/office/drawing/2014/main" id="{E1DA7CD4-7B92-1CD1-A9F0-94B053972CA3}"/>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77580269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6287667-A4F8-6B7A-7C1E-415768F3B3AA}"/>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9" name="Rectangle 8">
              <a:extLst>
                <a:ext uri="{FF2B5EF4-FFF2-40B4-BE49-F238E27FC236}">
                  <a16:creationId xmlns:a16="http://schemas.microsoft.com/office/drawing/2014/main" id="{860F260A-40A1-ED4C-F5A8-F915D3BDB7F5}"/>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79CD2C2-2541-1223-03B1-97955C134718}"/>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4669536" cy="1453896"/>
          </a:xfrm>
        </p:spPr>
        <p:txBody>
          <a:bodyPr anchor="t"/>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15A7BF66-FFF1-E318-9AFE-331E011D59C1}"/>
              </a:ext>
            </a:extLst>
          </p:cNvPr>
          <p:cNvSpPr>
            <a:spLocks noGrp="1"/>
          </p:cNvSpPr>
          <p:nvPr>
            <p:ph type="pic" sz="quarter" idx="15" hasCustomPrompt="1"/>
          </p:nvPr>
        </p:nvSpPr>
        <p:spPr>
          <a:xfrm>
            <a:off x="612648" y="2293938"/>
            <a:ext cx="4669536" cy="4024566"/>
          </a:xfrm>
          <a:blipFill dpi="0" rotWithShape="1">
            <a:blip r:embed="rId2">
              <a:alphaModFix amt="7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02919"/>
            <a:ext cx="5471160" cy="58155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10">
            <a:extLst>
              <a:ext uri="{FF2B5EF4-FFF2-40B4-BE49-F238E27FC236}">
                <a16:creationId xmlns:a16="http://schemas.microsoft.com/office/drawing/2014/main" id="{F3134235-8D6E-735A-EBA0-BA533F60F020}"/>
              </a:ext>
            </a:extLst>
          </p:cNvPr>
          <p:cNvSpPr>
            <a:spLocks noGrp="1"/>
          </p:cNvSpPr>
          <p:nvPr>
            <p:ph type="ftr" sz="quarter" idx="17"/>
          </p:nvPr>
        </p:nvSpPr>
        <p:spPr/>
        <p:txBody>
          <a:bodyPr/>
          <a:lstStyle/>
          <a:p>
            <a:endParaRPr lang="en-US"/>
          </a:p>
        </p:txBody>
      </p:sp>
      <p:sp>
        <p:nvSpPr>
          <p:cNvPr id="10" name="Date Placeholder 9">
            <a:extLst>
              <a:ext uri="{FF2B5EF4-FFF2-40B4-BE49-F238E27FC236}">
                <a16:creationId xmlns:a16="http://schemas.microsoft.com/office/drawing/2014/main" id="{9D2F68ED-5552-E109-B7F4-671217CABF2D}"/>
              </a:ext>
            </a:extLst>
          </p:cNvPr>
          <p:cNvSpPr>
            <a:spLocks noGrp="1"/>
          </p:cNvSpPr>
          <p:nvPr>
            <p:ph type="dt" sz="half" idx="16"/>
          </p:nvPr>
        </p:nvSpPr>
        <p:spPr/>
        <p:txBody>
          <a:bodyPr/>
          <a:lstStyle/>
          <a:p>
            <a:fld id="{3AEEF7F6-ECFE-4473-B3E9-C91BE833927A}" type="datetimeFigureOut">
              <a:rPr lang="en-US" smtClean="0"/>
              <a:t>12/11/2025</a:t>
            </a:fld>
            <a:endParaRPr lang="en-US"/>
          </a:p>
        </p:txBody>
      </p:sp>
      <p:sp>
        <p:nvSpPr>
          <p:cNvPr id="12" name="Slide Number Placeholder 11">
            <a:extLst>
              <a:ext uri="{FF2B5EF4-FFF2-40B4-BE49-F238E27FC236}">
                <a16:creationId xmlns:a16="http://schemas.microsoft.com/office/drawing/2014/main" id="{573B9B49-4584-CFEF-738F-BE68D009CEA3}"/>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8429155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7">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C1155E4-5659-692F-6CDC-095E555AF698}"/>
              </a:ext>
            </a:extLst>
          </p:cNvPr>
          <p:cNvSpPr/>
          <p:nvPr/>
        </p:nvSpPr>
        <p:spPr>
          <a:xfrm rot="5400000" flipH="1">
            <a:off x="5175902" y="-5175894"/>
            <a:ext cx="1855397" cy="12207199"/>
          </a:xfrm>
          <a:prstGeom prst="rect">
            <a:avLst/>
          </a:prstGeom>
          <a:gradFill>
            <a:gsLst>
              <a:gs pos="0">
                <a:schemeClr val="accent5"/>
              </a:gs>
              <a:gs pos="90000">
                <a:schemeClr val="accent2"/>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88AFD6F-0EAD-ADCF-CB9A-AB74C59048E1}"/>
              </a:ext>
            </a:extLst>
          </p:cNvPr>
          <p:cNvSpPr/>
          <p:nvPr/>
        </p:nvSpPr>
        <p:spPr>
          <a:xfrm rot="16200000">
            <a:off x="6635246" y="-3716556"/>
            <a:ext cx="1855397" cy="9288510"/>
          </a:xfrm>
          <a:prstGeom prst="rect">
            <a:avLst/>
          </a:prstGeom>
          <a:gradFill>
            <a:gsLst>
              <a:gs pos="45000">
                <a:schemeClr val="accent5">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310896"/>
            <a:ext cx="10872216" cy="1225296"/>
          </a:xfrm>
        </p:spPr>
        <p:txBody>
          <a:bodyPr anchor="ctr">
            <a:normAutofit/>
          </a:bodyPr>
          <a:lstStyle>
            <a:lvl1pPr>
              <a:defRPr sz="3200">
                <a:solidFill>
                  <a:schemeClr val="bg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2249424" y="2313432"/>
            <a:ext cx="8732520" cy="3895344"/>
          </a:xfrm>
        </p:spPr>
        <p:txBody>
          <a:bodyPr vert="horz" lIns="91440" tIns="45720" rIns="91440" bIns="45720" rtlCol="0" anchor="ctr">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endParaRPr lang="en-US"/>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3AEEF7F6-ECFE-4473-B3E9-C91BE833927A}" type="datetimeFigureOut">
              <a:rPr lang="en-US" smtClean="0"/>
              <a:t>12/11/2025</a:t>
            </a:fld>
            <a:endParaRPr lang="en-US"/>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779163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39" y="1033272"/>
            <a:ext cx="5892073" cy="3895344"/>
          </a:xfrm>
        </p:spPr>
        <p:txBody>
          <a:bodyPr vert="horz" lIns="91440" tIns="45720" rIns="91440" bIns="45720" rtlCol="0" anchor="t">
            <a:normAutofit/>
          </a:bodyPr>
          <a:lstStyle>
            <a:lvl1pPr>
              <a:defRPr lang="en-US" sz="80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40" y="5733288"/>
            <a:ext cx="5892071" cy="795528"/>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chemeClr val="tx2"/>
                </a:solidFill>
              </a:defRPr>
            </a:lvl1pPr>
          </a:lstStyle>
          <a:p>
            <a:r>
              <a:rPr lang="en-US"/>
              <a:t>Footer Text</a:t>
            </a:r>
          </a:p>
        </p:txBody>
      </p:sp>
      <p:sp>
        <p:nvSpPr>
          <p:cNvPr id="11" name="Picture Placeholder 10">
            <a:extLst>
              <a:ext uri="{FF2B5EF4-FFF2-40B4-BE49-F238E27FC236}">
                <a16:creationId xmlns:a16="http://schemas.microsoft.com/office/drawing/2014/main" id="{1F08B46D-341A-2502-FE91-2C5EF771037B}"/>
              </a:ext>
            </a:extLst>
          </p:cNvPr>
          <p:cNvSpPr>
            <a:spLocks noGrp="1"/>
          </p:cNvSpPr>
          <p:nvPr>
            <p:ph type="pic" sz="quarter" idx="13" hasCustomPrompt="1"/>
          </p:nvPr>
        </p:nvSpPr>
        <p:spPr>
          <a:xfrm>
            <a:off x="6931152" y="793817"/>
            <a:ext cx="5260848" cy="6064181"/>
          </a:xfrm>
          <a:blipFill>
            <a:blip r:embed="rId2">
              <a:alphaModFix amt="80000"/>
            </a:blip>
            <a:stretch>
              <a:fillRect/>
            </a:stretch>
          </a:blipFill>
        </p:spPr>
        <p:txBody>
          <a:bodyPr/>
          <a:lstStyle>
            <a:lvl1pPr marL="0" indent="0">
              <a:buNone/>
              <a:defRPr/>
            </a:lvl1pPr>
          </a:lstStyle>
          <a:p>
            <a:r>
              <a:rPr lang="en-US"/>
              <a:t> </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6938587" y="207982"/>
            <a:ext cx="2662798" cy="413360"/>
          </a:xfrm>
        </p:spPr>
        <p:txBody>
          <a:bodyPr/>
          <a:lstStyle>
            <a:lvl1pPr>
              <a:defRPr>
                <a:solidFill>
                  <a:schemeClr val="tx2"/>
                </a:solidFill>
              </a:defRPr>
            </a:lvl1pPr>
          </a:lstStyle>
          <a:p>
            <a:fld id="{BBB8170F-0370-4A38-8BF3-83D69476AE62}" type="datetime1">
              <a:rPr lang="en-US" smtClean="0"/>
              <a:t>12/11/2025</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chemeClr val="tx2"/>
                </a:solidFill>
              </a:defRPr>
            </a:lvl1p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CF2C2C7B-6B47-4A5B-B24C-B316964ABE62}"/>
              </a:ext>
            </a:extLst>
          </p:cNvPr>
          <p:cNvCxnSpPr>
            <a:cxnSpLocks/>
          </p:cNvCxnSpPr>
          <p:nvPr/>
        </p:nvCxnSpPr>
        <p:spPr>
          <a:xfrm flipV="1">
            <a:off x="6929823" y="789558"/>
            <a:ext cx="0" cy="6068442"/>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F32355F-80FD-3956-F8D4-9DF4073D0E2E}"/>
              </a:ext>
            </a:extLst>
          </p:cNvPr>
          <p:cNvCxnSpPr>
            <a:cxnSpLocks/>
          </p:cNvCxnSpPr>
          <p:nvPr/>
        </p:nvCxnSpPr>
        <p:spPr>
          <a:xfrm>
            <a:off x="0" y="5420250"/>
            <a:ext cx="6929823"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D4DD8B2-0D73-EB9B-9708-67DF28E40F96}"/>
              </a:ext>
            </a:extLst>
          </p:cNvPr>
          <p:cNvCxnSpPr>
            <a:cxnSpLocks/>
          </p:cNvCxnSpPr>
          <p:nvPr/>
        </p:nvCxnSpPr>
        <p:spPr>
          <a:xfrm>
            <a:off x="0" y="791907"/>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15489035"/>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7874" y="5197449"/>
            <a:ext cx="4244126" cy="1463040"/>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5358383" y="210312"/>
            <a:ext cx="1569350" cy="411480"/>
          </a:xfrm>
        </p:spPr>
        <p:txBody>
          <a:bodyPr/>
          <a:lstStyle/>
          <a:p>
            <a:fld id="{0E608933-3727-45F8-8E35-F46170696AC2}" type="datetime1">
              <a:rPr lang="en-US" smtClean="0"/>
              <a:t>12/11/2025</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794335"/>
            <a:ext cx="4921917" cy="4047478"/>
          </a:xfrm>
          <a:blipFill>
            <a:blip r:embed="rId2">
              <a:alphaModFix amt="8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58384" y="1152144"/>
            <a:ext cx="6382512" cy="53400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788F70BF-1865-3761-955D-0621AA22B818}"/>
              </a:ext>
            </a:extLst>
          </p:cNvPr>
          <p:cNvCxnSpPr>
            <a:cxnSpLocks/>
          </p:cNvCxnSpPr>
          <p:nvPr/>
        </p:nvCxnSpPr>
        <p:spPr>
          <a:xfrm>
            <a:off x="0" y="4841814"/>
            <a:ext cx="4921917"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8F7E856F-6265-38B0-6F7D-95063C760CBC}"/>
              </a:ext>
            </a:extLst>
          </p:cNvPr>
          <p:cNvCxnSpPr>
            <a:cxnSpLocks/>
          </p:cNvCxnSpPr>
          <p:nvPr/>
        </p:nvCxnSpPr>
        <p:spPr>
          <a:xfrm>
            <a:off x="4925804" y="784893"/>
            <a:ext cx="0" cy="607310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879583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612648"/>
            <a:ext cx="7015483" cy="1033272"/>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1" name="Footer Placeholder 10">
            <a:extLst>
              <a:ext uri="{FF2B5EF4-FFF2-40B4-BE49-F238E27FC236}">
                <a16:creationId xmlns:a16="http://schemas.microsoft.com/office/drawing/2014/main" id="{BB59EF2B-7C7F-BA27-16C2-C56B21D3774C}"/>
              </a:ext>
            </a:extLst>
          </p:cNvPr>
          <p:cNvSpPr>
            <a:spLocks noGrp="1"/>
          </p:cNvSpPr>
          <p:nvPr>
            <p:ph type="ftr" sz="quarter" idx="15"/>
          </p:nvPr>
        </p:nvSpPr>
        <p:spPr/>
        <p:txBody>
          <a:bodyPr/>
          <a:lstStyle/>
          <a:p>
            <a:r>
              <a:rPr lang="en-US"/>
              <a:t>Footer Text</a:t>
            </a:r>
          </a:p>
        </p:txBody>
      </p:sp>
      <p:sp>
        <p:nvSpPr>
          <p:cNvPr id="9" name="Date Placeholder 8">
            <a:extLst>
              <a:ext uri="{FF2B5EF4-FFF2-40B4-BE49-F238E27FC236}">
                <a16:creationId xmlns:a16="http://schemas.microsoft.com/office/drawing/2014/main" id="{2A99D216-CE5A-6458-A23E-BE0E554AC3D1}"/>
              </a:ext>
            </a:extLst>
          </p:cNvPr>
          <p:cNvSpPr>
            <a:spLocks noGrp="1"/>
          </p:cNvSpPr>
          <p:nvPr>
            <p:ph type="dt" sz="half" idx="14"/>
          </p:nvPr>
        </p:nvSpPr>
        <p:spPr>
          <a:xfrm>
            <a:off x="5224951" y="207982"/>
            <a:ext cx="1682496" cy="413360"/>
          </a:xfrm>
        </p:spPr>
        <p:txBody>
          <a:bodyPr/>
          <a:lstStyle/>
          <a:p>
            <a:fld id="{28E8FF4C-7F6A-4962-9270-F797B8959287}" type="datetime1">
              <a:rPr lang="en-US" smtClean="0"/>
              <a:t>12/11/2025</a:t>
            </a:fld>
            <a:endParaRPr lang="en-US"/>
          </a:p>
        </p:txBody>
      </p:sp>
      <p:sp>
        <p:nvSpPr>
          <p:cNvPr id="12" name="Slide Number Placeholder 11">
            <a:extLst>
              <a:ext uri="{FF2B5EF4-FFF2-40B4-BE49-F238E27FC236}">
                <a16:creationId xmlns:a16="http://schemas.microsoft.com/office/drawing/2014/main" id="{3220FA64-3C9A-EBCF-5C28-E7DED40C97DC}"/>
              </a:ext>
            </a:extLst>
          </p:cNvPr>
          <p:cNvSpPr>
            <a:spLocks noGrp="1"/>
          </p:cNvSpPr>
          <p:nvPr>
            <p:ph type="sldNum" sz="quarter" idx="16"/>
          </p:nvPr>
        </p:nvSpPr>
        <p:spPr>
          <a:xfrm>
            <a:off x="6789594" y="207982"/>
            <a:ext cx="546447" cy="413360"/>
          </a:xfrm>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1746504"/>
            <a:ext cx="7018271" cy="48066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7773592" y="0"/>
            <a:ext cx="4417215" cy="6858000"/>
          </a:xfrm>
          <a:blipFill>
            <a:blip r:embed="rId2">
              <a:alphaModFix amt="80000"/>
            </a:blip>
            <a:stretch>
              <a:fillRect/>
            </a:stretch>
          </a:blipFill>
        </p:spPr>
        <p:txBody>
          <a:bodyPr/>
          <a:lstStyle>
            <a:lvl1pPr marL="0" indent="0">
              <a:buNone/>
              <a:defRPr/>
            </a:lvl1pPr>
          </a:lstStyle>
          <a:p>
            <a:r>
              <a:rPr lang="en-US"/>
              <a:t> </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7768833"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693562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750308" y="612648"/>
            <a:ext cx="7022592" cy="1033272"/>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4342584" cy="6858000"/>
          </a:xfrm>
          <a:blipFill>
            <a:blip r:embed="rId2">
              <a:alphaModFix amt="80000"/>
            </a:blip>
            <a:stretch>
              <a:fillRect/>
            </a:stretch>
          </a:blipFill>
        </p:spPr>
        <p:txBody>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CD81791C-036D-058C-0055-96793694D657}"/>
              </a:ext>
            </a:extLst>
          </p:cNvPr>
          <p:cNvSpPr>
            <a:spLocks noGrp="1"/>
          </p:cNvSpPr>
          <p:nvPr>
            <p:ph type="ftr" sz="quarter" idx="15"/>
          </p:nvPr>
        </p:nvSpPr>
        <p:spPr>
          <a:xfrm>
            <a:off x="4750307" y="210312"/>
            <a:ext cx="3531437" cy="413360"/>
          </a:xfrm>
        </p:spPr>
        <p:txBody>
          <a:bodyPr/>
          <a:lstStyle/>
          <a:p>
            <a:r>
              <a:rPr lang="en-US"/>
              <a:t>Footer Text</a:t>
            </a:r>
          </a:p>
        </p:txBody>
      </p:sp>
      <p:sp>
        <p:nvSpPr>
          <p:cNvPr id="7" name="Date Placeholder 6">
            <a:extLst>
              <a:ext uri="{FF2B5EF4-FFF2-40B4-BE49-F238E27FC236}">
                <a16:creationId xmlns:a16="http://schemas.microsoft.com/office/drawing/2014/main" id="{E2A8DE5B-9C41-DE5B-BF91-98510120DCFE}"/>
              </a:ext>
            </a:extLst>
          </p:cNvPr>
          <p:cNvSpPr>
            <a:spLocks noGrp="1"/>
          </p:cNvSpPr>
          <p:nvPr>
            <p:ph type="dt" sz="half" idx="14"/>
          </p:nvPr>
        </p:nvSpPr>
        <p:spPr>
          <a:xfrm>
            <a:off x="9582299" y="210312"/>
            <a:ext cx="1679642" cy="413360"/>
          </a:xfrm>
        </p:spPr>
        <p:txBody>
          <a:bodyPr/>
          <a:lstStyle/>
          <a:p>
            <a:fld id="{5824A7B9-17B9-4425-9158-739F678A55EB}" type="datetime1">
              <a:rPr lang="en-US" smtClean="0"/>
              <a:t>12/11/2025</a:t>
            </a:fld>
            <a:endParaRPr lang="en-US"/>
          </a:p>
        </p:txBody>
      </p:sp>
      <p:sp>
        <p:nvSpPr>
          <p:cNvPr id="11" name="Slide Number Placeholder 10">
            <a:extLst>
              <a:ext uri="{FF2B5EF4-FFF2-40B4-BE49-F238E27FC236}">
                <a16:creationId xmlns:a16="http://schemas.microsoft.com/office/drawing/2014/main" id="{0E0FD979-F905-C567-8E21-A3EDCE179803}"/>
              </a:ext>
            </a:extLst>
          </p:cNvPr>
          <p:cNvSpPr>
            <a:spLocks noGrp="1"/>
          </p:cNvSpPr>
          <p:nvPr>
            <p:ph type="sldNum" sz="quarter" idx="16"/>
          </p:nvPr>
        </p:nvSpPr>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750307" y="1746503"/>
            <a:ext cx="7022592" cy="48066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345760"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391203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3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Twentieth Century"/>
              <a:buNone/>
              <a:defRPr sz="4400" b="0" i="0" u="none" strike="noStrike" cap="none">
                <a:solidFill>
                  <a:schemeClr val="dk1"/>
                </a:solidFill>
                <a:latin typeface="Twentieth Century"/>
                <a:ea typeface="Twentieth Century"/>
                <a:cs typeface="Twentieth Century"/>
                <a:sym typeface="Twentieth Centur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3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venir"/>
                <a:ea typeface="Avenir"/>
                <a:cs typeface="Avenir"/>
                <a:sym typeface="Avenir"/>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venir"/>
                <a:ea typeface="Avenir"/>
                <a:cs typeface="Avenir"/>
                <a:sym typeface="Avenir"/>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venir"/>
                <a:ea typeface="Avenir"/>
                <a:cs typeface="Avenir"/>
                <a:sym typeface="Avenir"/>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9pPr>
          </a:lstStyle>
          <a:p>
            <a:endParaRPr/>
          </a:p>
        </p:txBody>
      </p:sp>
      <p:sp>
        <p:nvSpPr>
          <p:cNvPr id="12" name="Google Shape;12;p3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Avenir"/>
                <a:ea typeface="Avenir"/>
                <a:cs typeface="Avenir"/>
                <a:sym typeface="Avenir"/>
              </a:defRPr>
            </a:lvl1pPr>
            <a:lvl2pPr marR="0" lvl="1" algn="l" rtl="0">
              <a:spcBef>
                <a:spcPts val="0"/>
              </a:spcBef>
              <a:spcAft>
                <a:spcPts val="0"/>
              </a:spcAft>
              <a:buSzPts val="1400"/>
              <a:buNone/>
              <a:defRPr sz="1800" b="0" i="0" u="none" strike="noStrike" cap="none">
                <a:solidFill>
                  <a:schemeClr val="dk1"/>
                </a:solidFill>
                <a:latin typeface="Avenir"/>
                <a:ea typeface="Avenir"/>
                <a:cs typeface="Avenir"/>
                <a:sym typeface="Avenir"/>
              </a:defRPr>
            </a:lvl2pPr>
            <a:lvl3pPr marR="0" lvl="2" algn="l" rtl="0">
              <a:spcBef>
                <a:spcPts val="0"/>
              </a:spcBef>
              <a:spcAft>
                <a:spcPts val="0"/>
              </a:spcAft>
              <a:buSzPts val="1400"/>
              <a:buNone/>
              <a:defRPr sz="1800" b="0" i="0" u="none" strike="noStrike" cap="none">
                <a:solidFill>
                  <a:schemeClr val="dk1"/>
                </a:solidFill>
                <a:latin typeface="Avenir"/>
                <a:ea typeface="Avenir"/>
                <a:cs typeface="Avenir"/>
                <a:sym typeface="Avenir"/>
              </a:defRPr>
            </a:lvl3pPr>
            <a:lvl4pPr marR="0" lvl="3" algn="l" rtl="0">
              <a:spcBef>
                <a:spcPts val="0"/>
              </a:spcBef>
              <a:spcAft>
                <a:spcPts val="0"/>
              </a:spcAft>
              <a:buSzPts val="1400"/>
              <a:buNone/>
              <a:defRPr sz="1800" b="0" i="0" u="none" strike="noStrike" cap="none">
                <a:solidFill>
                  <a:schemeClr val="dk1"/>
                </a:solidFill>
                <a:latin typeface="Avenir"/>
                <a:ea typeface="Avenir"/>
                <a:cs typeface="Avenir"/>
                <a:sym typeface="Avenir"/>
              </a:defRPr>
            </a:lvl4pPr>
            <a:lvl5pPr marR="0" lvl="4" algn="l" rtl="0">
              <a:spcBef>
                <a:spcPts val="0"/>
              </a:spcBef>
              <a:spcAft>
                <a:spcPts val="0"/>
              </a:spcAft>
              <a:buSzPts val="1400"/>
              <a:buNone/>
              <a:defRPr sz="1800" b="0" i="0" u="none" strike="noStrike" cap="none">
                <a:solidFill>
                  <a:schemeClr val="dk1"/>
                </a:solidFill>
                <a:latin typeface="Avenir"/>
                <a:ea typeface="Avenir"/>
                <a:cs typeface="Avenir"/>
                <a:sym typeface="Avenir"/>
              </a:defRPr>
            </a:lvl5pPr>
            <a:lvl6pPr marR="0" lvl="5" algn="l" rtl="0">
              <a:spcBef>
                <a:spcPts val="0"/>
              </a:spcBef>
              <a:spcAft>
                <a:spcPts val="0"/>
              </a:spcAft>
              <a:buSzPts val="1400"/>
              <a:buNone/>
              <a:defRPr sz="1800" b="0" i="0" u="none" strike="noStrike" cap="none">
                <a:solidFill>
                  <a:schemeClr val="dk1"/>
                </a:solidFill>
                <a:latin typeface="Avenir"/>
                <a:ea typeface="Avenir"/>
                <a:cs typeface="Avenir"/>
                <a:sym typeface="Avenir"/>
              </a:defRPr>
            </a:lvl6pPr>
            <a:lvl7pPr marR="0" lvl="6" algn="l" rtl="0">
              <a:spcBef>
                <a:spcPts val="0"/>
              </a:spcBef>
              <a:spcAft>
                <a:spcPts val="0"/>
              </a:spcAft>
              <a:buSzPts val="1400"/>
              <a:buNone/>
              <a:defRPr sz="1800" b="0" i="0" u="none" strike="noStrike" cap="none">
                <a:solidFill>
                  <a:schemeClr val="dk1"/>
                </a:solidFill>
                <a:latin typeface="Avenir"/>
                <a:ea typeface="Avenir"/>
                <a:cs typeface="Avenir"/>
                <a:sym typeface="Avenir"/>
              </a:defRPr>
            </a:lvl7pPr>
            <a:lvl8pPr marR="0" lvl="7" algn="l" rtl="0">
              <a:spcBef>
                <a:spcPts val="0"/>
              </a:spcBef>
              <a:spcAft>
                <a:spcPts val="0"/>
              </a:spcAft>
              <a:buSzPts val="1400"/>
              <a:buNone/>
              <a:defRPr sz="1800" b="0" i="0" u="none" strike="noStrike" cap="none">
                <a:solidFill>
                  <a:schemeClr val="dk1"/>
                </a:solidFill>
                <a:latin typeface="Avenir"/>
                <a:ea typeface="Avenir"/>
                <a:cs typeface="Avenir"/>
                <a:sym typeface="Avenir"/>
              </a:defRPr>
            </a:lvl8pPr>
            <a:lvl9pPr marR="0" lvl="8" algn="l" rtl="0">
              <a:spcBef>
                <a:spcPts val="0"/>
              </a:spcBef>
              <a:spcAft>
                <a:spcPts val="0"/>
              </a:spcAft>
              <a:buSzPts val="1400"/>
              <a:buNone/>
              <a:defRPr sz="1800" b="0" i="0" u="none" strike="noStrike" cap="none">
                <a:solidFill>
                  <a:schemeClr val="dk1"/>
                </a:solidFill>
                <a:latin typeface="Avenir"/>
                <a:ea typeface="Avenir"/>
                <a:cs typeface="Avenir"/>
                <a:sym typeface="Avenir"/>
              </a:defRPr>
            </a:lvl9pPr>
          </a:lstStyle>
          <a:p>
            <a:endParaRPr/>
          </a:p>
        </p:txBody>
      </p:sp>
      <p:sp>
        <p:nvSpPr>
          <p:cNvPr id="13" name="Google Shape;13;p3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Avenir"/>
                <a:ea typeface="Avenir"/>
                <a:cs typeface="Avenir"/>
                <a:sym typeface="Avenir"/>
              </a:defRPr>
            </a:lvl1pPr>
            <a:lvl2pPr marR="0" lvl="1" algn="l" rtl="0">
              <a:spcBef>
                <a:spcPts val="0"/>
              </a:spcBef>
              <a:spcAft>
                <a:spcPts val="0"/>
              </a:spcAft>
              <a:buSzPts val="1400"/>
              <a:buNone/>
              <a:defRPr sz="1800" b="0" i="0" u="none" strike="noStrike" cap="none">
                <a:solidFill>
                  <a:schemeClr val="dk1"/>
                </a:solidFill>
                <a:latin typeface="Avenir"/>
                <a:ea typeface="Avenir"/>
                <a:cs typeface="Avenir"/>
                <a:sym typeface="Avenir"/>
              </a:defRPr>
            </a:lvl2pPr>
            <a:lvl3pPr marR="0" lvl="2" algn="l" rtl="0">
              <a:spcBef>
                <a:spcPts val="0"/>
              </a:spcBef>
              <a:spcAft>
                <a:spcPts val="0"/>
              </a:spcAft>
              <a:buSzPts val="1400"/>
              <a:buNone/>
              <a:defRPr sz="1800" b="0" i="0" u="none" strike="noStrike" cap="none">
                <a:solidFill>
                  <a:schemeClr val="dk1"/>
                </a:solidFill>
                <a:latin typeface="Avenir"/>
                <a:ea typeface="Avenir"/>
                <a:cs typeface="Avenir"/>
                <a:sym typeface="Avenir"/>
              </a:defRPr>
            </a:lvl3pPr>
            <a:lvl4pPr marR="0" lvl="3" algn="l" rtl="0">
              <a:spcBef>
                <a:spcPts val="0"/>
              </a:spcBef>
              <a:spcAft>
                <a:spcPts val="0"/>
              </a:spcAft>
              <a:buSzPts val="1400"/>
              <a:buNone/>
              <a:defRPr sz="1800" b="0" i="0" u="none" strike="noStrike" cap="none">
                <a:solidFill>
                  <a:schemeClr val="dk1"/>
                </a:solidFill>
                <a:latin typeface="Avenir"/>
                <a:ea typeface="Avenir"/>
                <a:cs typeface="Avenir"/>
                <a:sym typeface="Avenir"/>
              </a:defRPr>
            </a:lvl4pPr>
            <a:lvl5pPr marR="0" lvl="4" algn="l" rtl="0">
              <a:spcBef>
                <a:spcPts val="0"/>
              </a:spcBef>
              <a:spcAft>
                <a:spcPts val="0"/>
              </a:spcAft>
              <a:buSzPts val="1400"/>
              <a:buNone/>
              <a:defRPr sz="1800" b="0" i="0" u="none" strike="noStrike" cap="none">
                <a:solidFill>
                  <a:schemeClr val="dk1"/>
                </a:solidFill>
                <a:latin typeface="Avenir"/>
                <a:ea typeface="Avenir"/>
                <a:cs typeface="Avenir"/>
                <a:sym typeface="Avenir"/>
              </a:defRPr>
            </a:lvl5pPr>
            <a:lvl6pPr marR="0" lvl="5" algn="l" rtl="0">
              <a:spcBef>
                <a:spcPts val="0"/>
              </a:spcBef>
              <a:spcAft>
                <a:spcPts val="0"/>
              </a:spcAft>
              <a:buSzPts val="1400"/>
              <a:buNone/>
              <a:defRPr sz="1800" b="0" i="0" u="none" strike="noStrike" cap="none">
                <a:solidFill>
                  <a:schemeClr val="dk1"/>
                </a:solidFill>
                <a:latin typeface="Avenir"/>
                <a:ea typeface="Avenir"/>
                <a:cs typeface="Avenir"/>
                <a:sym typeface="Avenir"/>
              </a:defRPr>
            </a:lvl6pPr>
            <a:lvl7pPr marR="0" lvl="6" algn="l" rtl="0">
              <a:spcBef>
                <a:spcPts val="0"/>
              </a:spcBef>
              <a:spcAft>
                <a:spcPts val="0"/>
              </a:spcAft>
              <a:buSzPts val="1400"/>
              <a:buNone/>
              <a:defRPr sz="1800" b="0" i="0" u="none" strike="noStrike" cap="none">
                <a:solidFill>
                  <a:schemeClr val="dk1"/>
                </a:solidFill>
                <a:latin typeface="Avenir"/>
                <a:ea typeface="Avenir"/>
                <a:cs typeface="Avenir"/>
                <a:sym typeface="Avenir"/>
              </a:defRPr>
            </a:lvl7pPr>
            <a:lvl8pPr marR="0" lvl="7" algn="l" rtl="0">
              <a:spcBef>
                <a:spcPts val="0"/>
              </a:spcBef>
              <a:spcAft>
                <a:spcPts val="0"/>
              </a:spcAft>
              <a:buSzPts val="1400"/>
              <a:buNone/>
              <a:defRPr sz="1800" b="0" i="0" u="none" strike="noStrike" cap="none">
                <a:solidFill>
                  <a:schemeClr val="dk1"/>
                </a:solidFill>
                <a:latin typeface="Avenir"/>
                <a:ea typeface="Avenir"/>
                <a:cs typeface="Avenir"/>
                <a:sym typeface="Avenir"/>
              </a:defRPr>
            </a:lvl8pPr>
            <a:lvl9pPr marR="0" lvl="8" algn="l" rtl="0">
              <a:spcBef>
                <a:spcPts val="0"/>
              </a:spcBef>
              <a:spcAft>
                <a:spcPts val="0"/>
              </a:spcAft>
              <a:buSzPts val="1400"/>
              <a:buNone/>
              <a:defRPr sz="1800" b="0" i="0" u="none" strike="noStrike" cap="none">
                <a:solidFill>
                  <a:schemeClr val="dk1"/>
                </a:solidFill>
                <a:latin typeface="Avenir"/>
                <a:ea typeface="Avenir"/>
                <a:cs typeface="Avenir"/>
                <a:sym typeface="Avenir"/>
              </a:defRPr>
            </a:lvl9pPr>
          </a:lstStyle>
          <a:p>
            <a:endParaRPr/>
          </a:p>
        </p:txBody>
      </p:sp>
      <p:sp>
        <p:nvSpPr>
          <p:cNvPr id="14" name="Google Shape;14;p3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Avenir"/>
                <a:ea typeface="Avenir"/>
                <a:cs typeface="Avenir"/>
                <a:sym typeface="Avenir"/>
              </a:defRPr>
            </a:lvl1pPr>
            <a:lvl2pPr marL="0" marR="0" lvl="1" indent="0" algn="r" rtl="0">
              <a:spcBef>
                <a:spcPts val="0"/>
              </a:spcBef>
              <a:buNone/>
              <a:defRPr sz="1200" b="0" i="0" u="none" strike="noStrike" cap="none">
                <a:solidFill>
                  <a:srgbClr val="888888"/>
                </a:solidFill>
                <a:latin typeface="Avenir"/>
                <a:ea typeface="Avenir"/>
                <a:cs typeface="Avenir"/>
                <a:sym typeface="Avenir"/>
              </a:defRPr>
            </a:lvl2pPr>
            <a:lvl3pPr marL="0" marR="0" lvl="2" indent="0" algn="r" rtl="0">
              <a:spcBef>
                <a:spcPts val="0"/>
              </a:spcBef>
              <a:buNone/>
              <a:defRPr sz="1200" b="0" i="0" u="none" strike="noStrike" cap="none">
                <a:solidFill>
                  <a:srgbClr val="888888"/>
                </a:solidFill>
                <a:latin typeface="Avenir"/>
                <a:ea typeface="Avenir"/>
                <a:cs typeface="Avenir"/>
                <a:sym typeface="Avenir"/>
              </a:defRPr>
            </a:lvl3pPr>
            <a:lvl4pPr marL="0" marR="0" lvl="3" indent="0" algn="r" rtl="0">
              <a:spcBef>
                <a:spcPts val="0"/>
              </a:spcBef>
              <a:buNone/>
              <a:defRPr sz="1200" b="0" i="0" u="none" strike="noStrike" cap="none">
                <a:solidFill>
                  <a:srgbClr val="888888"/>
                </a:solidFill>
                <a:latin typeface="Avenir"/>
                <a:ea typeface="Avenir"/>
                <a:cs typeface="Avenir"/>
                <a:sym typeface="Avenir"/>
              </a:defRPr>
            </a:lvl4pPr>
            <a:lvl5pPr marL="0" marR="0" lvl="4" indent="0" algn="r" rtl="0">
              <a:spcBef>
                <a:spcPts val="0"/>
              </a:spcBef>
              <a:buNone/>
              <a:defRPr sz="1200" b="0" i="0" u="none" strike="noStrike" cap="none">
                <a:solidFill>
                  <a:srgbClr val="888888"/>
                </a:solidFill>
                <a:latin typeface="Avenir"/>
                <a:ea typeface="Avenir"/>
                <a:cs typeface="Avenir"/>
                <a:sym typeface="Avenir"/>
              </a:defRPr>
            </a:lvl5pPr>
            <a:lvl6pPr marL="0" marR="0" lvl="5" indent="0" algn="r" rtl="0">
              <a:spcBef>
                <a:spcPts val="0"/>
              </a:spcBef>
              <a:buNone/>
              <a:defRPr sz="1200" b="0" i="0" u="none" strike="noStrike" cap="none">
                <a:solidFill>
                  <a:srgbClr val="888888"/>
                </a:solidFill>
                <a:latin typeface="Avenir"/>
                <a:ea typeface="Avenir"/>
                <a:cs typeface="Avenir"/>
                <a:sym typeface="Avenir"/>
              </a:defRPr>
            </a:lvl6pPr>
            <a:lvl7pPr marL="0" marR="0" lvl="6" indent="0" algn="r" rtl="0">
              <a:spcBef>
                <a:spcPts val="0"/>
              </a:spcBef>
              <a:buNone/>
              <a:defRPr sz="1200" b="0" i="0" u="none" strike="noStrike" cap="none">
                <a:solidFill>
                  <a:srgbClr val="888888"/>
                </a:solidFill>
                <a:latin typeface="Avenir"/>
                <a:ea typeface="Avenir"/>
                <a:cs typeface="Avenir"/>
                <a:sym typeface="Avenir"/>
              </a:defRPr>
            </a:lvl7pPr>
            <a:lvl8pPr marL="0" marR="0" lvl="7" indent="0" algn="r" rtl="0">
              <a:spcBef>
                <a:spcPts val="0"/>
              </a:spcBef>
              <a:buNone/>
              <a:defRPr sz="1200" b="0" i="0" u="none" strike="noStrike" cap="none">
                <a:solidFill>
                  <a:srgbClr val="888888"/>
                </a:solidFill>
                <a:latin typeface="Avenir"/>
                <a:ea typeface="Avenir"/>
                <a:cs typeface="Avenir"/>
                <a:sym typeface="Avenir"/>
              </a:defRPr>
            </a:lvl8pPr>
            <a:lvl9pPr marL="0" marR="0" lvl="8" indent="0" algn="r" rtl="0">
              <a:spcBef>
                <a:spcPts val="0"/>
              </a:spcBef>
              <a:buNone/>
              <a:defRPr sz="1200" b="0" i="0" u="none" strike="noStrike" cap="none">
                <a:solidFill>
                  <a:srgbClr val="888888"/>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ramsac.com/blog/cybercrime-legislation-uk/#:~:text=The%20primary%20cybercrime%20legislation%20in,are%20prosecuted%20for%20cybercrime%20attacks."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cps.gov.uk/legal-guidance/cybercrime-prosecution-guidance"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13.xml"/><Relationship Id="rId4" Type="http://schemas.openxmlformats.org/officeDocument/2006/relationships/image" Target="../media/image1.jpg"/></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5.xml"/><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7.xml"/><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3" Type="http://schemas.openxmlformats.org/officeDocument/2006/relationships/image" Target="../media/image28.gif"/><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09"/>
        <p:cNvGrpSpPr/>
        <p:nvPr/>
      </p:nvGrpSpPr>
      <p:grpSpPr>
        <a:xfrm>
          <a:off x="0" y="0"/>
          <a:ext cx="0" cy="0"/>
          <a:chOff x="0" y="0"/>
          <a:chExt cx="0" cy="0"/>
        </a:xfrm>
      </p:grpSpPr>
      <p:sp>
        <p:nvSpPr>
          <p:cNvPr id="110" name="Google Shape;110;p1"/>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
        <p:nvSpPr>
          <p:cNvPr id="111" name="Google Shape;111;p1"/>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
        <p:nvSpPr>
          <p:cNvPr id="112" name="Google Shape;112;p1"/>
          <p:cNvSpPr/>
          <p:nvPr/>
        </p:nvSpPr>
        <p:spPr>
          <a:xfrm rot="-172285">
            <a:off x="1108520" y="775849"/>
            <a:ext cx="2987899" cy="2987899"/>
          </a:xfrm>
          <a:prstGeom prst="arc">
            <a:avLst>
              <a:gd name="adj1" fmla="val 16200000"/>
              <a:gd name="adj2" fmla="val 2287352"/>
            </a:avLst>
          </a:prstGeom>
          <a:noFill/>
          <a:ln w="127000" cap="rnd" cmpd="sng">
            <a:solidFill>
              <a:schemeClr val="accent4"/>
            </a:solidFill>
            <a:prstDash val="dash"/>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
        <p:nvSpPr>
          <p:cNvPr id="113" name="Google Shape;113;p1"/>
          <p:cNvSpPr txBox="1">
            <a:spLocks noGrp="1"/>
          </p:cNvSpPr>
          <p:nvPr>
            <p:ph type="ctrTitle"/>
          </p:nvPr>
        </p:nvSpPr>
        <p:spPr>
          <a:xfrm>
            <a:off x="860742" y="1124988"/>
            <a:ext cx="4425962" cy="2387600"/>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dk1"/>
              </a:buClr>
              <a:buSzPts val="6000"/>
              <a:buFont typeface="Twentieth Century"/>
              <a:buNone/>
            </a:pPr>
            <a:r>
              <a:rPr lang="en-GB"/>
              <a:t>Terrorism and Cybercrime</a:t>
            </a:r>
            <a:endParaRPr/>
          </a:p>
        </p:txBody>
      </p:sp>
      <p:sp>
        <p:nvSpPr>
          <p:cNvPr id="114" name="Google Shape;114;p1"/>
          <p:cNvSpPr txBox="1">
            <a:spLocks noGrp="1"/>
          </p:cNvSpPr>
          <p:nvPr>
            <p:ph type="subTitle" idx="1"/>
          </p:nvPr>
        </p:nvSpPr>
        <p:spPr>
          <a:xfrm>
            <a:off x="860742" y="4077250"/>
            <a:ext cx="4425962" cy="1655762"/>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dk1"/>
              </a:buClr>
              <a:buSzPts val="2200"/>
              <a:buNone/>
            </a:pPr>
            <a:r>
              <a:rPr lang="en-GB" sz="2200"/>
              <a:t>Week 10</a:t>
            </a:r>
            <a:endParaRPr/>
          </a:p>
          <a:p>
            <a:pPr marL="0" lvl="0" indent="0" algn="ctr" rtl="0">
              <a:lnSpc>
                <a:spcPct val="90000"/>
              </a:lnSpc>
              <a:spcBef>
                <a:spcPts val="1000"/>
              </a:spcBef>
              <a:spcAft>
                <a:spcPts val="0"/>
              </a:spcAft>
              <a:buClr>
                <a:schemeClr val="dk1"/>
              </a:buClr>
              <a:buSzPts val="2200"/>
              <a:buNone/>
            </a:pPr>
            <a:r>
              <a:rPr lang="en-GB" sz="2200"/>
              <a:t>Recap and Assignment 2</a:t>
            </a:r>
            <a:endParaRPr/>
          </a:p>
        </p:txBody>
      </p:sp>
      <p:pic>
        <p:nvPicPr>
          <p:cNvPr id="115" name="Google Shape;115;p1"/>
          <p:cNvPicPr preferRelativeResize="0"/>
          <p:nvPr/>
        </p:nvPicPr>
        <p:blipFill rotWithShape="1">
          <a:blip r:embed="rId3">
            <a:alphaModFix/>
          </a:blip>
          <a:srcRect l="5829"/>
          <a:stretch/>
        </p:blipFill>
        <p:spPr>
          <a:xfrm>
            <a:off x="5733768" y="-1"/>
            <a:ext cx="6458232" cy="6858001"/>
          </a:xfrm>
          <a:custGeom>
            <a:avLst/>
            <a:gdLst/>
            <a:ahLst/>
            <a:cxnLst/>
            <a:rect l="l" t="t" r="r" b="b"/>
            <a:pathLst>
              <a:path w="6458232" h="6858001" extrusionOk="0">
                <a:moveTo>
                  <a:pt x="2209000" y="0"/>
                </a:moveTo>
                <a:lnTo>
                  <a:pt x="6458232" y="0"/>
                </a:lnTo>
                <a:lnTo>
                  <a:pt x="6458232" y="6858001"/>
                </a:lnTo>
                <a:lnTo>
                  <a:pt x="651045" y="6858001"/>
                </a:lnTo>
                <a:lnTo>
                  <a:pt x="635146" y="6830200"/>
                </a:lnTo>
                <a:cubicBezTo>
                  <a:pt x="230085" y="6080469"/>
                  <a:pt x="0" y="5221296"/>
                  <a:pt x="0" y="4308089"/>
                </a:cubicBezTo>
                <a:cubicBezTo>
                  <a:pt x="0" y="2572997"/>
                  <a:pt x="830606" y="1032965"/>
                  <a:pt x="2113832" y="68046"/>
                </a:cubicBezTo>
                <a:close/>
              </a:path>
            </a:pathLst>
          </a:custGeom>
          <a:noFill/>
          <a:ln>
            <a:noFill/>
          </a:ln>
        </p:spPr>
      </p:pic>
      <p:sp>
        <p:nvSpPr>
          <p:cNvPr id="116" name="Google Shape;116;p1"/>
          <p:cNvSpPr/>
          <p:nvPr/>
        </p:nvSpPr>
        <p:spPr>
          <a:xfrm>
            <a:off x="5394269" y="4274457"/>
            <a:ext cx="825256" cy="825256"/>
          </a:xfrm>
          <a:prstGeom prst="rect">
            <a:avLst/>
          </a:prstGeom>
          <a:noFill/>
          <a:ln w="127000" cap="flat" cmpd="sng">
            <a:solidFill>
              <a:schemeClr val="accent6"/>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
        <p:nvSpPr>
          <p:cNvPr id="117" name="Google Shape;117;p1"/>
          <p:cNvSpPr/>
          <p:nvPr/>
        </p:nvSpPr>
        <p:spPr>
          <a:xfrm>
            <a:off x="860742" y="5649686"/>
            <a:ext cx="546100" cy="546100"/>
          </a:xfrm>
          <a:prstGeom prst="ellipse">
            <a:avLst/>
          </a:prstGeom>
          <a:solidFill>
            <a:schemeClr val="accent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latin typeface="Calibri"/>
                <a:ea typeface="Calibri"/>
                <a:cs typeface="Calibri"/>
                <a:sym typeface="Calibri"/>
              </a:rPr>
              <a:t>Definitions of Cybercrime</a:t>
            </a:r>
            <a:endParaRPr/>
          </a:p>
        </p:txBody>
      </p:sp>
      <p:sp>
        <p:nvSpPr>
          <p:cNvPr id="124" name="Google Shape;124;p8"/>
          <p:cNvSpPr txBox="1">
            <a:spLocks noGrp="1"/>
          </p:cNvSpPr>
          <p:nvPr>
            <p:ph type="body" idx="1"/>
          </p:nvPr>
        </p:nvSpPr>
        <p:spPr>
          <a:xfrm>
            <a:off x="838200" y="1825625"/>
            <a:ext cx="10515600" cy="3859742"/>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GB" sz="2800">
                <a:latin typeface="Calibri"/>
                <a:ea typeface="Calibri"/>
                <a:cs typeface="Calibri"/>
                <a:sym typeface="Calibri"/>
              </a:rPr>
              <a:t>Yar (2006): “A diverse range of illegal and illicit activities that share in common the unique electronic environment in which they take place”.</a:t>
            </a:r>
            <a:endParaRPr/>
          </a:p>
          <a:p>
            <a:pPr marL="228600" lvl="0" indent="-228600" algn="l" rtl="0">
              <a:lnSpc>
                <a:spcPct val="90000"/>
              </a:lnSpc>
              <a:spcBef>
                <a:spcPts val="1000"/>
              </a:spcBef>
              <a:spcAft>
                <a:spcPts val="0"/>
              </a:spcAft>
              <a:buClr>
                <a:schemeClr val="dk1"/>
              </a:buClr>
              <a:buSzPts val="2800"/>
              <a:buChar char="•"/>
            </a:pPr>
            <a:r>
              <a:rPr lang="en-GB" sz="2800">
                <a:latin typeface="Calibri"/>
                <a:ea typeface="Calibri"/>
                <a:cs typeface="Calibri"/>
                <a:sym typeface="Calibri"/>
              </a:rPr>
              <a:t>Moore (2005): “Computer, or cyber, crime is any crime that involves a computer and a network”.</a:t>
            </a:r>
            <a:endParaRPr/>
          </a:p>
          <a:p>
            <a:pPr marL="228600" lvl="0" indent="-228600" algn="l" rtl="0">
              <a:lnSpc>
                <a:spcPct val="90000"/>
              </a:lnSpc>
              <a:spcBef>
                <a:spcPts val="1000"/>
              </a:spcBef>
              <a:spcAft>
                <a:spcPts val="0"/>
              </a:spcAft>
              <a:buClr>
                <a:schemeClr val="dk1"/>
              </a:buClr>
              <a:buSzPts val="2800"/>
              <a:buChar char="•"/>
            </a:pPr>
            <a:r>
              <a:rPr lang="en-GB" sz="2800">
                <a:latin typeface="Calibri"/>
                <a:ea typeface="Calibri"/>
                <a:cs typeface="Calibri"/>
                <a:sym typeface="Calibri"/>
              </a:rPr>
              <a:t>Dowling and Maguire (2013): “Cybercrime is an umbrella term used to describe two distinct, but closely related, criminal activities: cyber-dependant and cyber-related crimes.”</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latin typeface="Calibri"/>
                <a:ea typeface="Calibri"/>
                <a:cs typeface="Calibri"/>
                <a:sym typeface="Calibri"/>
              </a:rPr>
              <a:t>Cyber-enabled Crimes</a:t>
            </a:r>
            <a:endParaRPr/>
          </a:p>
        </p:txBody>
      </p:sp>
      <p:sp>
        <p:nvSpPr>
          <p:cNvPr id="131" name="Google Shape;131;p9"/>
          <p:cNvSpPr txBox="1">
            <a:spLocks noGrp="1"/>
          </p:cNvSpPr>
          <p:nvPr>
            <p:ph type="body" idx="1"/>
          </p:nvPr>
        </p:nvSpPr>
        <p:spPr>
          <a:xfrm>
            <a:off x="838200" y="1825625"/>
            <a:ext cx="10515600" cy="3859742"/>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GB">
                <a:latin typeface="Calibri"/>
                <a:ea typeface="Calibri"/>
                <a:cs typeface="Calibri"/>
                <a:sym typeface="Calibri"/>
              </a:rPr>
              <a:t>Cyber-enabled crimes are traditional crimes that are increased in their scale or reach by the use of computers, computer networks, or other ICT.</a:t>
            </a:r>
            <a:endParaRPr/>
          </a:p>
          <a:p>
            <a:pPr marL="228600" lvl="0" indent="-228600" algn="l" rtl="0">
              <a:lnSpc>
                <a:spcPct val="90000"/>
              </a:lnSpc>
              <a:spcBef>
                <a:spcPts val="1000"/>
              </a:spcBef>
              <a:spcAft>
                <a:spcPts val="0"/>
              </a:spcAft>
              <a:buClr>
                <a:schemeClr val="dk1"/>
              </a:buClr>
              <a:buSzPts val="2800"/>
              <a:buChar char="•"/>
            </a:pPr>
            <a:r>
              <a:rPr lang="en-GB">
                <a:latin typeface="Calibri"/>
                <a:ea typeface="Calibri"/>
                <a:cs typeface="Calibri"/>
                <a:sym typeface="Calibri"/>
              </a:rPr>
              <a:t>Unlike cyber-dependant crimes, they can still be committed without the use of ICT. Examples of cyber-enabled crimes are:</a:t>
            </a:r>
            <a:endParaRPr/>
          </a:p>
          <a:p>
            <a:pPr marL="685800" lvl="1" indent="-228600" algn="l" rtl="0">
              <a:lnSpc>
                <a:spcPct val="90000"/>
              </a:lnSpc>
              <a:spcBef>
                <a:spcPts val="500"/>
              </a:spcBef>
              <a:spcAft>
                <a:spcPts val="0"/>
              </a:spcAft>
              <a:buClr>
                <a:schemeClr val="dk1"/>
              </a:buClr>
              <a:buSzPts val="2800"/>
              <a:buChar char="•"/>
            </a:pPr>
            <a:r>
              <a:rPr lang="en-GB" sz="2800">
                <a:latin typeface="Calibri"/>
                <a:ea typeface="Calibri"/>
                <a:cs typeface="Calibri"/>
                <a:sym typeface="Calibri"/>
              </a:rPr>
              <a:t>Fraud</a:t>
            </a:r>
            <a:endParaRPr/>
          </a:p>
          <a:p>
            <a:pPr marL="685800" lvl="1" indent="-228600" algn="l" rtl="0">
              <a:lnSpc>
                <a:spcPct val="90000"/>
              </a:lnSpc>
              <a:spcBef>
                <a:spcPts val="500"/>
              </a:spcBef>
              <a:spcAft>
                <a:spcPts val="0"/>
              </a:spcAft>
              <a:buClr>
                <a:schemeClr val="dk1"/>
              </a:buClr>
              <a:buSzPts val="2800"/>
              <a:buChar char="•"/>
            </a:pPr>
            <a:r>
              <a:rPr lang="en-GB" sz="2800">
                <a:latin typeface="Calibri"/>
                <a:ea typeface="Calibri"/>
                <a:cs typeface="Calibri"/>
                <a:sym typeface="Calibri"/>
              </a:rPr>
              <a:t>Theft</a:t>
            </a:r>
            <a:endParaRPr/>
          </a:p>
          <a:p>
            <a:pPr marL="685800" lvl="1" indent="-228600" algn="l" rtl="0">
              <a:lnSpc>
                <a:spcPct val="90000"/>
              </a:lnSpc>
              <a:spcBef>
                <a:spcPts val="500"/>
              </a:spcBef>
              <a:spcAft>
                <a:spcPts val="0"/>
              </a:spcAft>
              <a:buClr>
                <a:schemeClr val="dk1"/>
              </a:buClr>
              <a:buSzPts val="2800"/>
              <a:buChar char="•"/>
            </a:pPr>
            <a:r>
              <a:rPr lang="en-GB" sz="2800">
                <a:latin typeface="Calibri"/>
                <a:ea typeface="Calibri"/>
                <a:cs typeface="Calibri"/>
                <a:sym typeface="Calibri"/>
              </a:rPr>
              <a:t>Sexual offending against children</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1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latin typeface="Calibri"/>
                <a:ea typeface="Calibri"/>
                <a:cs typeface="Calibri"/>
                <a:sym typeface="Calibri"/>
              </a:rPr>
              <a:t>Cyber-dependant Crime</a:t>
            </a:r>
            <a:endParaRPr/>
          </a:p>
        </p:txBody>
      </p:sp>
      <p:sp>
        <p:nvSpPr>
          <p:cNvPr id="138" name="Google Shape;138;p10"/>
          <p:cNvSpPr txBox="1">
            <a:spLocks noGrp="1"/>
          </p:cNvSpPr>
          <p:nvPr>
            <p:ph type="body" idx="1"/>
          </p:nvPr>
        </p:nvSpPr>
        <p:spPr>
          <a:xfrm>
            <a:off x="838200" y="1825625"/>
            <a:ext cx="10515600" cy="3859742"/>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400"/>
              <a:buChar char="•"/>
            </a:pPr>
            <a:r>
              <a:rPr lang="en-GB" sz="2400">
                <a:solidFill>
                  <a:schemeClr val="dk1"/>
                </a:solidFill>
                <a:latin typeface="Calibri"/>
                <a:ea typeface="Calibri"/>
                <a:cs typeface="Calibri"/>
                <a:sym typeface="Calibri"/>
              </a:rPr>
              <a:t>Cyber-dependant crimes are crimes that only exist through networked computer systems.</a:t>
            </a:r>
            <a:endParaRPr/>
          </a:p>
          <a:p>
            <a:pPr marL="685800" lvl="1" indent="-228600" algn="l" rtl="0">
              <a:lnSpc>
                <a:spcPct val="90000"/>
              </a:lnSpc>
              <a:spcBef>
                <a:spcPts val="500"/>
              </a:spcBef>
              <a:spcAft>
                <a:spcPts val="0"/>
              </a:spcAft>
              <a:buClr>
                <a:schemeClr val="dk1"/>
              </a:buClr>
              <a:buSzPts val="2400"/>
              <a:buChar char="•"/>
            </a:pPr>
            <a:r>
              <a:rPr lang="en-GB">
                <a:solidFill>
                  <a:schemeClr val="dk1"/>
                </a:solidFill>
                <a:latin typeface="Calibri"/>
                <a:ea typeface="Calibri"/>
                <a:cs typeface="Calibri"/>
                <a:sym typeface="Calibri"/>
              </a:rPr>
              <a:t>Botnets</a:t>
            </a:r>
            <a:endParaRPr/>
          </a:p>
          <a:p>
            <a:pPr marL="685800" lvl="1" indent="-228600" algn="l" rtl="0">
              <a:lnSpc>
                <a:spcPct val="90000"/>
              </a:lnSpc>
              <a:spcBef>
                <a:spcPts val="500"/>
              </a:spcBef>
              <a:spcAft>
                <a:spcPts val="0"/>
              </a:spcAft>
              <a:buClr>
                <a:schemeClr val="dk1"/>
              </a:buClr>
              <a:buSzPts val="2400"/>
              <a:buChar char="•"/>
            </a:pPr>
            <a:r>
              <a:rPr lang="en-GB">
                <a:solidFill>
                  <a:schemeClr val="dk1"/>
                </a:solidFill>
                <a:latin typeface="Calibri"/>
                <a:ea typeface="Calibri"/>
                <a:cs typeface="Calibri"/>
                <a:sym typeface="Calibri"/>
              </a:rPr>
              <a:t>Viruses</a:t>
            </a:r>
            <a:endParaRPr/>
          </a:p>
          <a:p>
            <a:pPr marL="685800" lvl="1" indent="-228600" algn="l" rtl="0">
              <a:lnSpc>
                <a:spcPct val="90000"/>
              </a:lnSpc>
              <a:spcBef>
                <a:spcPts val="500"/>
              </a:spcBef>
              <a:spcAft>
                <a:spcPts val="0"/>
              </a:spcAft>
              <a:buClr>
                <a:schemeClr val="dk1"/>
              </a:buClr>
              <a:buSzPts val="2400"/>
              <a:buChar char="•"/>
            </a:pPr>
            <a:r>
              <a:rPr lang="en-GB">
                <a:solidFill>
                  <a:schemeClr val="dk1"/>
                </a:solidFill>
                <a:latin typeface="Calibri"/>
                <a:ea typeface="Calibri"/>
                <a:cs typeface="Calibri"/>
                <a:sym typeface="Calibri"/>
              </a:rPr>
              <a:t>Trojan Horses</a:t>
            </a:r>
            <a:endParaRPr/>
          </a:p>
          <a:p>
            <a:pPr marL="685800" lvl="1" indent="-228600" algn="l" rtl="0">
              <a:lnSpc>
                <a:spcPct val="90000"/>
              </a:lnSpc>
              <a:spcBef>
                <a:spcPts val="500"/>
              </a:spcBef>
              <a:spcAft>
                <a:spcPts val="0"/>
              </a:spcAft>
              <a:buClr>
                <a:schemeClr val="dk1"/>
              </a:buClr>
              <a:buSzPts val="2400"/>
              <a:buChar char="•"/>
            </a:pPr>
            <a:r>
              <a:rPr lang="en-GB">
                <a:solidFill>
                  <a:schemeClr val="dk1"/>
                </a:solidFill>
                <a:latin typeface="Calibri"/>
                <a:ea typeface="Calibri"/>
                <a:cs typeface="Calibri"/>
                <a:sym typeface="Calibri"/>
              </a:rPr>
              <a:t>Phishing and Spear Phishing</a:t>
            </a:r>
            <a:endParaRPr/>
          </a:p>
          <a:p>
            <a:pPr marL="685800" lvl="1" indent="-228600" algn="l" rtl="0">
              <a:lnSpc>
                <a:spcPct val="90000"/>
              </a:lnSpc>
              <a:spcBef>
                <a:spcPts val="500"/>
              </a:spcBef>
              <a:spcAft>
                <a:spcPts val="0"/>
              </a:spcAft>
              <a:buClr>
                <a:schemeClr val="dk1"/>
              </a:buClr>
              <a:buSzPts val="2400"/>
              <a:buChar char="•"/>
            </a:pPr>
            <a:r>
              <a:rPr lang="en-GB">
                <a:solidFill>
                  <a:schemeClr val="dk1"/>
                </a:solidFill>
                <a:latin typeface="Calibri"/>
                <a:ea typeface="Calibri"/>
                <a:cs typeface="Calibri"/>
                <a:sym typeface="Calibri"/>
              </a:rPr>
              <a:t>Keyloggers/Spyware</a:t>
            </a:r>
            <a:endParaRPr/>
          </a:p>
          <a:p>
            <a:pPr marL="685800" lvl="1" indent="-228600" algn="l" rtl="0">
              <a:lnSpc>
                <a:spcPct val="90000"/>
              </a:lnSpc>
              <a:spcBef>
                <a:spcPts val="500"/>
              </a:spcBef>
              <a:spcAft>
                <a:spcPts val="0"/>
              </a:spcAft>
              <a:buClr>
                <a:schemeClr val="dk1"/>
              </a:buClr>
              <a:buSzPts val="2400"/>
              <a:buChar char="•"/>
            </a:pPr>
            <a:r>
              <a:rPr lang="en-GB">
                <a:solidFill>
                  <a:schemeClr val="dk1"/>
                </a:solidFill>
                <a:latin typeface="Calibri"/>
                <a:ea typeface="Calibri"/>
                <a:cs typeface="Calibri"/>
                <a:sym typeface="Calibri"/>
              </a:rPr>
              <a:t>Hacking</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14"/>
          <p:cNvSpPr txBox="1">
            <a:spLocks noGrp="1"/>
          </p:cNvSpPr>
          <p:nvPr>
            <p:ph type="title"/>
          </p:nvPr>
        </p:nvSpPr>
        <p:spPr>
          <a:xfrm>
            <a:off x="838200" y="173566"/>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latin typeface="Calibri"/>
                <a:ea typeface="Calibri"/>
                <a:cs typeface="Calibri"/>
                <a:sym typeface="Calibri"/>
              </a:rPr>
              <a:t>Social Media Platforms and links between Cybercrime and Terrorism</a:t>
            </a:r>
            <a:endParaRPr/>
          </a:p>
        </p:txBody>
      </p:sp>
      <p:sp>
        <p:nvSpPr>
          <p:cNvPr id="145" name="Google Shape;145;p14"/>
          <p:cNvSpPr txBox="1">
            <a:spLocks noGrp="1"/>
          </p:cNvSpPr>
          <p:nvPr>
            <p:ph type="body" idx="1"/>
          </p:nvPr>
        </p:nvSpPr>
        <p:spPr>
          <a:xfrm>
            <a:off x="838200" y="1499129"/>
            <a:ext cx="10515600" cy="3859742"/>
          </a:xfrm>
          <a:prstGeom prst="rect">
            <a:avLst/>
          </a:prstGeom>
          <a:noFill/>
          <a:ln>
            <a:noFill/>
          </a:ln>
        </p:spPr>
        <p:txBody>
          <a:bodyPr spcFirstLastPara="1" wrap="square" lIns="91425" tIns="45700" rIns="91425" bIns="45700" anchor="t" anchorCtr="0">
            <a:noAutofit/>
          </a:bodyPr>
          <a:lstStyle/>
          <a:p>
            <a:pPr marL="228600" lvl="0" indent="-228600" algn="l" rtl="0">
              <a:lnSpc>
                <a:spcPct val="120000"/>
              </a:lnSpc>
              <a:spcBef>
                <a:spcPts val="0"/>
              </a:spcBef>
              <a:spcAft>
                <a:spcPts val="0"/>
              </a:spcAft>
              <a:buClr>
                <a:schemeClr val="dk1"/>
              </a:buClr>
              <a:buSzPts val="1600"/>
              <a:buChar char="•"/>
            </a:pPr>
            <a:r>
              <a:rPr lang="en-GB" sz="1600">
                <a:latin typeface="Calibri"/>
                <a:ea typeface="Calibri"/>
                <a:cs typeface="Calibri"/>
                <a:sym typeface="Calibri"/>
              </a:rPr>
              <a:t>Facebook – virtual recruitment strategy: members can join groups, an invaluable tool for terrorists organisations online as it can attract likeminded people to their cause. Groups can be public and private. Facebook can also act as a communication service and is capable of hosting videos online, however, terrorist organisations use Facebook primarily for recruiting individuals. </a:t>
            </a:r>
            <a:endParaRPr/>
          </a:p>
          <a:p>
            <a:pPr marL="228600" lvl="0" indent="-127000" algn="l" rtl="0">
              <a:lnSpc>
                <a:spcPct val="120000"/>
              </a:lnSpc>
              <a:spcBef>
                <a:spcPts val="1000"/>
              </a:spcBef>
              <a:spcAft>
                <a:spcPts val="0"/>
              </a:spcAft>
              <a:buClr>
                <a:schemeClr val="dk1"/>
              </a:buClr>
              <a:buSzPts val="1600"/>
              <a:buNone/>
            </a:pPr>
            <a:endParaRPr sz="1600">
              <a:latin typeface="Calibri"/>
              <a:ea typeface="Calibri"/>
              <a:cs typeface="Calibri"/>
              <a:sym typeface="Calibri"/>
            </a:endParaRPr>
          </a:p>
          <a:p>
            <a:pPr marL="228600" lvl="0" indent="-228600" algn="l" rtl="0">
              <a:lnSpc>
                <a:spcPct val="120000"/>
              </a:lnSpc>
              <a:spcBef>
                <a:spcPts val="1000"/>
              </a:spcBef>
              <a:spcAft>
                <a:spcPts val="0"/>
              </a:spcAft>
              <a:buClr>
                <a:schemeClr val="dk1"/>
              </a:buClr>
              <a:buSzPts val="1600"/>
              <a:buChar char="•"/>
            </a:pPr>
            <a:r>
              <a:rPr lang="en-GB" sz="1600">
                <a:latin typeface="Calibri"/>
                <a:ea typeface="Calibri"/>
                <a:cs typeface="Calibri"/>
                <a:sym typeface="Calibri"/>
              </a:rPr>
              <a:t>Twitter – Instant communication strategy: terrorist organisations can utilise Twitter on an operational level, using the service to keep up to date with any new information that emerges in the public sphere – the 2008 Mumbai attacks is a prime example on how terrorist organisations can utilise Twitter. Controllers kept track of the constant up to date feed of Twitter posts and communicated it directly to the attackers; included vital information such as movements and positioning of Indian counter-terrorism units.</a:t>
            </a:r>
            <a:endParaRPr/>
          </a:p>
          <a:p>
            <a:pPr marL="228600" lvl="0" indent="-127000" algn="l" rtl="0">
              <a:lnSpc>
                <a:spcPct val="120000"/>
              </a:lnSpc>
              <a:spcBef>
                <a:spcPts val="1000"/>
              </a:spcBef>
              <a:spcAft>
                <a:spcPts val="0"/>
              </a:spcAft>
              <a:buClr>
                <a:schemeClr val="dk1"/>
              </a:buClr>
              <a:buSzPts val="1600"/>
              <a:buNone/>
            </a:pPr>
            <a:endParaRPr sz="1600">
              <a:latin typeface="Calibri"/>
              <a:ea typeface="Calibri"/>
              <a:cs typeface="Calibri"/>
              <a:sym typeface="Calibri"/>
            </a:endParaRPr>
          </a:p>
          <a:p>
            <a:pPr marL="228600" lvl="0" indent="-228600" algn="l" rtl="0">
              <a:lnSpc>
                <a:spcPct val="120000"/>
              </a:lnSpc>
              <a:spcBef>
                <a:spcPts val="1000"/>
              </a:spcBef>
              <a:spcAft>
                <a:spcPts val="0"/>
              </a:spcAft>
              <a:buClr>
                <a:schemeClr val="dk1"/>
              </a:buClr>
              <a:buSzPts val="1600"/>
              <a:buChar char="•"/>
            </a:pPr>
            <a:r>
              <a:rPr lang="en-GB" sz="1600">
                <a:latin typeface="Calibri"/>
                <a:ea typeface="Calibri"/>
                <a:cs typeface="Calibri"/>
                <a:sym typeface="Calibri"/>
              </a:rPr>
              <a:t>YouTube - Cyber Training Strategy: videos posted by terrorist organisations can give their own voice to their narrative and also provide information on how to carry out attacks and provides practical information on how to conduct a shooting, make a bomb.</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0"/>
        <p:cNvGrpSpPr/>
        <p:nvPr/>
      </p:nvGrpSpPr>
      <p:grpSpPr>
        <a:xfrm>
          <a:off x="0" y="0"/>
          <a:ext cx="0" cy="0"/>
          <a:chOff x="0" y="0"/>
          <a:chExt cx="0" cy="0"/>
        </a:xfrm>
      </p:grpSpPr>
      <p:sp>
        <p:nvSpPr>
          <p:cNvPr id="151" name="Google Shape;151;p15"/>
          <p:cNvSpPr/>
          <p:nvPr/>
        </p:nvSpPr>
        <p:spPr>
          <a:xfrm>
            <a:off x="0" y="-3046"/>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
        <p:nvSpPr>
          <p:cNvPr id="152" name="Google Shape;152;p15"/>
          <p:cNvSpPr txBox="1">
            <a:spLocks noGrp="1"/>
          </p:cNvSpPr>
          <p:nvPr>
            <p:ph type="title"/>
          </p:nvPr>
        </p:nvSpPr>
        <p:spPr>
          <a:xfrm>
            <a:off x="988820" y="3592397"/>
            <a:ext cx="4622663" cy="2584566"/>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latin typeface="Calibri"/>
                <a:ea typeface="Calibri"/>
                <a:cs typeface="Calibri"/>
                <a:sym typeface="Calibri"/>
              </a:rPr>
              <a:t>Alternative Social Media</a:t>
            </a:r>
            <a:endParaRPr/>
          </a:p>
        </p:txBody>
      </p:sp>
      <p:sp>
        <p:nvSpPr>
          <p:cNvPr id="153" name="Google Shape;153;p15"/>
          <p:cNvSpPr/>
          <p:nvPr/>
        </p:nvSpPr>
        <p:spPr>
          <a:xfrm flipH="1">
            <a:off x="7466601" y="0"/>
            <a:ext cx="842502" cy="354793"/>
          </a:xfrm>
          <a:custGeom>
            <a:avLst/>
            <a:gdLst/>
            <a:ahLst/>
            <a:cxnLst/>
            <a:rect l="l" t="t" r="r" b="b"/>
            <a:pathLst>
              <a:path w="1135066" h="477997" extrusionOk="0">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pic>
        <p:nvPicPr>
          <p:cNvPr id="154" name="Google Shape;154;p15" descr="Millions fled to Telegram amid WhatsApp court battle"/>
          <p:cNvPicPr preferRelativeResize="0"/>
          <p:nvPr/>
        </p:nvPicPr>
        <p:blipFill rotWithShape="1">
          <a:blip r:embed="rId3">
            <a:alphaModFix/>
          </a:blip>
          <a:srcRect/>
          <a:stretch/>
        </p:blipFill>
        <p:spPr>
          <a:xfrm>
            <a:off x="868326" y="1397010"/>
            <a:ext cx="3267203" cy="1837801"/>
          </a:xfrm>
          <a:custGeom>
            <a:avLst/>
            <a:gdLst/>
            <a:ahLst/>
            <a:cxnLst/>
            <a:rect l="l" t="t" r="r" b="b"/>
            <a:pathLst>
              <a:path w="1999274" h="2247255" extrusionOk="0">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a:noFill/>
          <a:ln>
            <a:noFill/>
          </a:ln>
        </p:spPr>
      </p:pic>
      <p:pic>
        <p:nvPicPr>
          <p:cNvPr id="155" name="Google Shape;155;p15" descr="What is 8chan? - BBC News"/>
          <p:cNvPicPr preferRelativeResize="0"/>
          <p:nvPr/>
        </p:nvPicPr>
        <p:blipFill rotWithShape="1">
          <a:blip r:embed="rId4">
            <a:alphaModFix/>
          </a:blip>
          <a:srcRect/>
          <a:stretch/>
        </p:blipFill>
        <p:spPr>
          <a:xfrm>
            <a:off x="4462399" y="1397009"/>
            <a:ext cx="3267203" cy="1837801"/>
          </a:xfrm>
          <a:custGeom>
            <a:avLst/>
            <a:gdLst/>
            <a:ahLst/>
            <a:cxnLst/>
            <a:rect l="l" t="t" r="r" b="b"/>
            <a:pathLst>
              <a:path w="1999274" h="2247255" extrusionOk="0">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a:noFill/>
          <a:ln>
            <a:noFill/>
          </a:ln>
        </p:spPr>
      </p:pic>
      <p:pic>
        <p:nvPicPr>
          <p:cNvPr id="156" name="Google Shape;156;p15" descr="Building A Community of Real People on Gab – Gab News"/>
          <p:cNvPicPr preferRelativeResize="0"/>
          <p:nvPr/>
        </p:nvPicPr>
        <p:blipFill rotWithShape="1">
          <a:blip r:embed="rId5">
            <a:alphaModFix/>
          </a:blip>
          <a:srcRect/>
          <a:stretch/>
        </p:blipFill>
        <p:spPr>
          <a:xfrm>
            <a:off x="8056472" y="1397006"/>
            <a:ext cx="3267204" cy="1837802"/>
          </a:xfrm>
          <a:custGeom>
            <a:avLst/>
            <a:gdLst/>
            <a:ahLst/>
            <a:cxnLst/>
            <a:rect l="l" t="t" r="r" b="b"/>
            <a:pathLst>
              <a:path w="3064284" h="3064284" extrusionOk="0">
                <a:moveTo>
                  <a:pt x="166483" y="0"/>
                </a:moveTo>
                <a:lnTo>
                  <a:pt x="2897801" y="0"/>
                </a:lnTo>
                <a:cubicBezTo>
                  <a:pt x="2989747" y="0"/>
                  <a:pt x="3064284" y="74537"/>
                  <a:pt x="3064284" y="166483"/>
                </a:cubicBezTo>
                <a:lnTo>
                  <a:pt x="3064284" y="2897801"/>
                </a:lnTo>
                <a:cubicBezTo>
                  <a:pt x="3064284" y="2989747"/>
                  <a:pt x="2989747" y="3064284"/>
                  <a:pt x="2897801" y="3064284"/>
                </a:cubicBezTo>
                <a:lnTo>
                  <a:pt x="166483" y="3064284"/>
                </a:lnTo>
                <a:cubicBezTo>
                  <a:pt x="74537" y="3064284"/>
                  <a:pt x="0" y="2989747"/>
                  <a:pt x="0" y="2897801"/>
                </a:cubicBezTo>
                <a:lnTo>
                  <a:pt x="0" y="166483"/>
                </a:lnTo>
                <a:cubicBezTo>
                  <a:pt x="0" y="74537"/>
                  <a:pt x="74537" y="0"/>
                  <a:pt x="166483" y="0"/>
                </a:cubicBezTo>
                <a:close/>
              </a:path>
            </a:pathLst>
          </a:custGeom>
          <a:noFill/>
          <a:ln>
            <a:noFill/>
          </a:ln>
        </p:spPr>
      </p:pic>
      <p:sp>
        <p:nvSpPr>
          <p:cNvPr id="157" name="Google Shape;157;p15"/>
          <p:cNvSpPr/>
          <p:nvPr/>
        </p:nvSpPr>
        <p:spPr>
          <a:xfrm flipH="1">
            <a:off x="10058400" y="6033795"/>
            <a:ext cx="1991064" cy="824205"/>
          </a:xfrm>
          <a:custGeom>
            <a:avLst/>
            <a:gdLst/>
            <a:ahLst/>
            <a:cxnLst/>
            <a:rect l="l" t="t" r="r" b="b"/>
            <a:pathLst>
              <a:path w="1991064" h="824205" extrusionOk="0">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
        <p:nvSpPr>
          <p:cNvPr id="158" name="Google Shape;158;p15"/>
          <p:cNvSpPr txBox="1">
            <a:spLocks noGrp="1"/>
          </p:cNvSpPr>
          <p:nvPr>
            <p:ph type="body" idx="1"/>
          </p:nvPr>
        </p:nvSpPr>
        <p:spPr>
          <a:xfrm>
            <a:off x="5809819" y="3592395"/>
            <a:ext cx="5393361" cy="2584567"/>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dk1"/>
              </a:buClr>
              <a:buSzPts val="2000"/>
              <a:buNone/>
            </a:pPr>
            <a:r>
              <a:rPr lang="en-GB" sz="2000">
                <a:latin typeface="Calibri"/>
                <a:ea typeface="Calibri"/>
                <a:cs typeface="Calibri"/>
                <a:sym typeface="Calibri"/>
              </a:rPr>
              <a:t>“Alternative Social Media” sites are often less regulated than those in the mainstream, often focusing on “free speech” as a defining factor in their platform. This lack of regulation and emphasis on freedom often draws those with more extreme views to populate these sites and share their ideologies.</a:t>
            </a:r>
            <a:endParaRPr/>
          </a:p>
        </p:txBody>
      </p:sp>
      <p:sp>
        <p:nvSpPr>
          <p:cNvPr id="159" name="Google Shape;159;p15"/>
          <p:cNvSpPr/>
          <p:nvPr/>
        </p:nvSpPr>
        <p:spPr>
          <a:xfrm flipH="1">
            <a:off x="17360" y="3429000"/>
            <a:ext cx="3939038" cy="3939038"/>
          </a:xfrm>
          <a:prstGeom prst="arc">
            <a:avLst>
              <a:gd name="adj1" fmla="val 16200000"/>
              <a:gd name="adj2" fmla="val 20354996"/>
            </a:avLst>
          </a:prstGeom>
          <a:noFill/>
          <a:ln w="127000" cap="rnd" cmpd="sng">
            <a:solidFill>
              <a:schemeClr val="accent4"/>
            </a:solidFill>
            <a:prstDash val="dash"/>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sz="4400">
                <a:latin typeface="Calibri"/>
                <a:ea typeface="Calibri"/>
                <a:cs typeface="Calibri"/>
                <a:sym typeface="Calibri"/>
              </a:rPr>
              <a:t>Subcultures</a:t>
            </a:r>
            <a:endParaRPr>
              <a:latin typeface="Calibri"/>
              <a:ea typeface="Calibri"/>
              <a:cs typeface="Calibri"/>
              <a:sym typeface="Calibri"/>
            </a:endParaRPr>
          </a:p>
        </p:txBody>
      </p:sp>
      <p:sp>
        <p:nvSpPr>
          <p:cNvPr id="166" name="Google Shape;166;p16"/>
          <p:cNvSpPr txBox="1">
            <a:spLocks noGrp="1"/>
          </p:cNvSpPr>
          <p:nvPr>
            <p:ph type="body" idx="1"/>
          </p:nvPr>
        </p:nvSpPr>
        <p:spPr>
          <a:xfrm>
            <a:off x="838200" y="1825625"/>
            <a:ext cx="10515600" cy="3859742"/>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GB" sz="2800" dirty="0">
                <a:latin typeface="Calibri"/>
                <a:ea typeface="Calibri"/>
                <a:cs typeface="Calibri"/>
                <a:sym typeface="Calibri"/>
              </a:rPr>
              <a:t>The Silk Road case study demonstrates how the nature of the internet enables people to connect with like-minded individuals,</a:t>
            </a:r>
            <a:endParaRPr dirty="0"/>
          </a:p>
          <a:p>
            <a:pPr marL="228600" lvl="0" indent="-228600" algn="l" rtl="0">
              <a:lnSpc>
                <a:spcPct val="90000"/>
              </a:lnSpc>
              <a:spcBef>
                <a:spcPts val="1000"/>
              </a:spcBef>
              <a:spcAft>
                <a:spcPts val="0"/>
              </a:spcAft>
              <a:buClr>
                <a:schemeClr val="dk1"/>
              </a:buClr>
              <a:buSzPts val="2800"/>
              <a:buChar char="•"/>
            </a:pPr>
            <a:r>
              <a:rPr lang="en-GB" sz="2800" dirty="0">
                <a:latin typeface="Calibri"/>
                <a:ea typeface="Calibri"/>
                <a:cs typeface="Calibri"/>
                <a:sym typeface="Calibri"/>
              </a:rPr>
              <a:t>Subcultures are groups that have their own values, norms, traditions, etc</a:t>
            </a:r>
            <a:r>
              <a:rPr lang="en-GB" dirty="0">
                <a:latin typeface="Calibri"/>
                <a:ea typeface="Calibri"/>
                <a:cs typeface="Calibri"/>
                <a:sym typeface="Calibri"/>
              </a:rPr>
              <a:t> - E.G. Incel movement &amp; toxic </a:t>
            </a:r>
            <a:r>
              <a:rPr lang="en-GB" dirty="0" err="1">
                <a:latin typeface="Calibri"/>
                <a:ea typeface="Calibri"/>
                <a:cs typeface="Calibri"/>
                <a:sym typeface="Calibri"/>
              </a:rPr>
              <a:t>Manisphere</a:t>
            </a:r>
            <a:r>
              <a:rPr lang="en-GB" dirty="0">
                <a:latin typeface="Calibri"/>
                <a:ea typeface="Calibri"/>
                <a:cs typeface="Calibri"/>
                <a:sym typeface="Calibri"/>
              </a:rPr>
              <a:t>.</a:t>
            </a:r>
            <a:endParaRPr dirty="0"/>
          </a:p>
          <a:p>
            <a:pPr marL="228600" lvl="0" indent="-228600" algn="l" rtl="0">
              <a:lnSpc>
                <a:spcPct val="90000"/>
              </a:lnSpc>
              <a:spcBef>
                <a:spcPts val="1000"/>
              </a:spcBef>
              <a:spcAft>
                <a:spcPts val="0"/>
              </a:spcAft>
              <a:buClr>
                <a:schemeClr val="dk1"/>
              </a:buClr>
              <a:buSzPts val="2800"/>
              <a:buChar char="•"/>
            </a:pPr>
            <a:r>
              <a:rPr lang="en-GB" dirty="0">
                <a:latin typeface="Calibri"/>
                <a:ea typeface="Calibri"/>
                <a:cs typeface="Calibri"/>
                <a:sym typeface="Calibri"/>
              </a:rPr>
              <a:t>T</a:t>
            </a:r>
            <a:r>
              <a:rPr lang="en-GB" sz="2800" dirty="0">
                <a:latin typeface="Calibri"/>
                <a:ea typeface="Calibri"/>
                <a:cs typeface="Calibri"/>
                <a:sym typeface="Calibri"/>
              </a:rPr>
              <a:t>echnology facilitates the creation of the subculture regardless of social or geographic restrictions. </a:t>
            </a:r>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71"/>
        <p:cNvGrpSpPr/>
        <p:nvPr/>
      </p:nvGrpSpPr>
      <p:grpSpPr>
        <a:xfrm>
          <a:off x="0" y="0"/>
          <a:ext cx="0" cy="0"/>
          <a:chOff x="0" y="0"/>
          <a:chExt cx="0" cy="0"/>
        </a:xfrm>
      </p:grpSpPr>
      <p:sp>
        <p:nvSpPr>
          <p:cNvPr id="172" name="Google Shape;172;p17"/>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
        <p:nvSpPr>
          <p:cNvPr id="173" name="Google Shape;173;p17"/>
          <p:cNvSpPr txBox="1">
            <a:spLocks noGrp="1"/>
          </p:cNvSpPr>
          <p:nvPr>
            <p:ph type="title"/>
          </p:nvPr>
        </p:nvSpPr>
        <p:spPr>
          <a:xfrm>
            <a:off x="838200" y="365125"/>
            <a:ext cx="5387502"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latin typeface="Calibri"/>
                <a:ea typeface="Calibri"/>
                <a:cs typeface="Calibri"/>
                <a:sym typeface="Calibri"/>
              </a:rPr>
              <a:t>Hacker Subculture</a:t>
            </a:r>
            <a:endParaRPr/>
          </a:p>
        </p:txBody>
      </p:sp>
      <p:sp>
        <p:nvSpPr>
          <p:cNvPr id="174" name="Google Shape;174;p17"/>
          <p:cNvSpPr txBox="1">
            <a:spLocks noGrp="1"/>
          </p:cNvSpPr>
          <p:nvPr>
            <p:ph type="body" idx="1"/>
          </p:nvPr>
        </p:nvSpPr>
        <p:spPr>
          <a:xfrm>
            <a:off x="838200" y="2202247"/>
            <a:ext cx="5387502" cy="4351338"/>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2800"/>
              <a:buNone/>
            </a:pPr>
            <a:r>
              <a:rPr lang="en-GB">
                <a:latin typeface="Calibri"/>
                <a:ea typeface="Calibri"/>
                <a:cs typeface="Calibri"/>
                <a:sym typeface="Calibri"/>
              </a:rPr>
              <a:t>Primary Norms:</a:t>
            </a:r>
            <a:endParaRPr/>
          </a:p>
          <a:p>
            <a:pPr marL="0" lvl="0" indent="0" algn="l" rtl="0">
              <a:lnSpc>
                <a:spcPct val="90000"/>
              </a:lnSpc>
              <a:spcBef>
                <a:spcPts val="1000"/>
              </a:spcBef>
              <a:spcAft>
                <a:spcPts val="0"/>
              </a:spcAft>
              <a:buClr>
                <a:schemeClr val="dk1"/>
              </a:buClr>
              <a:buSzPts val="2800"/>
              <a:buNone/>
            </a:pPr>
            <a:endParaRPr>
              <a:latin typeface="Calibri"/>
              <a:ea typeface="Calibri"/>
              <a:cs typeface="Calibri"/>
              <a:sym typeface="Calibri"/>
            </a:endParaRPr>
          </a:p>
          <a:p>
            <a:pPr marL="685800" lvl="1" indent="-228600" algn="l" rtl="0">
              <a:lnSpc>
                <a:spcPct val="90000"/>
              </a:lnSpc>
              <a:spcBef>
                <a:spcPts val="500"/>
              </a:spcBef>
              <a:spcAft>
                <a:spcPts val="0"/>
              </a:spcAft>
              <a:buClr>
                <a:schemeClr val="dk1"/>
              </a:buClr>
              <a:buSzPts val="2800"/>
              <a:buChar char="•"/>
            </a:pPr>
            <a:r>
              <a:rPr lang="en-GB" sz="2800">
                <a:latin typeface="Calibri"/>
                <a:ea typeface="Calibri"/>
                <a:cs typeface="Calibri"/>
                <a:sym typeface="Calibri"/>
              </a:rPr>
              <a:t>Technology - Exploration</a:t>
            </a:r>
            <a:endParaRPr/>
          </a:p>
          <a:p>
            <a:pPr marL="685800" lvl="1" indent="-228600" algn="l" rtl="0">
              <a:lnSpc>
                <a:spcPct val="90000"/>
              </a:lnSpc>
              <a:spcBef>
                <a:spcPts val="500"/>
              </a:spcBef>
              <a:spcAft>
                <a:spcPts val="0"/>
              </a:spcAft>
              <a:buClr>
                <a:schemeClr val="dk1"/>
              </a:buClr>
              <a:buSzPts val="2800"/>
              <a:buChar char="•"/>
            </a:pPr>
            <a:r>
              <a:rPr lang="en-GB" sz="2800">
                <a:latin typeface="Calibri"/>
                <a:ea typeface="Calibri"/>
                <a:cs typeface="Calibri"/>
                <a:sym typeface="Calibri"/>
              </a:rPr>
              <a:t>Knowledge , and</a:t>
            </a:r>
            <a:endParaRPr/>
          </a:p>
          <a:p>
            <a:pPr marL="685800" lvl="1" indent="-228600" algn="l" rtl="0">
              <a:lnSpc>
                <a:spcPct val="90000"/>
              </a:lnSpc>
              <a:spcBef>
                <a:spcPts val="500"/>
              </a:spcBef>
              <a:spcAft>
                <a:spcPts val="0"/>
              </a:spcAft>
              <a:buClr>
                <a:schemeClr val="dk1"/>
              </a:buClr>
              <a:buSzPts val="2800"/>
              <a:buChar char="•"/>
            </a:pPr>
            <a:r>
              <a:rPr lang="en-GB" sz="2800">
                <a:latin typeface="Calibri"/>
                <a:ea typeface="Calibri"/>
                <a:cs typeface="Calibri"/>
                <a:sym typeface="Calibri"/>
              </a:rPr>
              <a:t>Secrecy</a:t>
            </a:r>
            <a:endParaRPr/>
          </a:p>
          <a:p>
            <a:pPr marL="228600" lvl="0" indent="-50800" algn="l" rtl="0">
              <a:lnSpc>
                <a:spcPct val="90000"/>
              </a:lnSpc>
              <a:spcBef>
                <a:spcPts val="1000"/>
              </a:spcBef>
              <a:spcAft>
                <a:spcPts val="0"/>
              </a:spcAft>
              <a:buClr>
                <a:schemeClr val="dk1"/>
              </a:buClr>
              <a:buSzPts val="2800"/>
              <a:buNone/>
            </a:pPr>
            <a:endParaRPr/>
          </a:p>
        </p:txBody>
      </p:sp>
      <p:pic>
        <p:nvPicPr>
          <p:cNvPr id="175" name="Google Shape;175;p17"/>
          <p:cNvPicPr preferRelativeResize="0"/>
          <p:nvPr/>
        </p:nvPicPr>
        <p:blipFill rotWithShape="1">
          <a:blip r:embed="rId3">
            <a:alphaModFix/>
          </a:blip>
          <a:srcRect l="24310" r="9290" b="1"/>
          <a:stretch/>
        </p:blipFill>
        <p:spPr>
          <a:xfrm>
            <a:off x="6621294" y="1295416"/>
            <a:ext cx="5570706" cy="5562584"/>
          </a:xfrm>
          <a:custGeom>
            <a:avLst/>
            <a:gdLst/>
            <a:ahLst/>
            <a:cxnLst/>
            <a:rect l="l" t="t" r="r" b="b"/>
            <a:pathLst>
              <a:path w="5570706" h="5562584" extrusionOk="0">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ln>
            <a:noFill/>
          </a:ln>
        </p:spPr>
      </p:pic>
      <p:sp>
        <p:nvSpPr>
          <p:cNvPr id="176" name="Google Shape;176;p17"/>
          <p:cNvSpPr/>
          <p:nvPr/>
        </p:nvSpPr>
        <p:spPr>
          <a:xfrm>
            <a:off x="6643451" y="1656147"/>
            <a:ext cx="546100" cy="546100"/>
          </a:xfrm>
          <a:prstGeom prst="ellipse">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
        <p:nvSpPr>
          <p:cNvPr id="177" name="Google Shape;177;p17"/>
          <p:cNvSpPr/>
          <p:nvPr/>
        </p:nvSpPr>
        <p:spPr>
          <a:xfrm>
            <a:off x="8134739" y="587516"/>
            <a:ext cx="2987899" cy="2987899"/>
          </a:xfrm>
          <a:prstGeom prst="arc">
            <a:avLst>
              <a:gd name="adj1" fmla="val 15817365"/>
              <a:gd name="adj2" fmla="val 1781380"/>
            </a:avLst>
          </a:prstGeom>
          <a:noFill/>
          <a:ln w="127000" cap="rnd" cmpd="sng">
            <a:solidFill>
              <a:schemeClr val="accent4"/>
            </a:solidFill>
            <a:prstDash val="dash"/>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1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latin typeface="Calibri"/>
                <a:ea typeface="Calibri"/>
                <a:cs typeface="Calibri"/>
                <a:sym typeface="Calibri"/>
              </a:rPr>
              <a:t>Cyberhate</a:t>
            </a:r>
            <a:endParaRPr/>
          </a:p>
        </p:txBody>
      </p:sp>
      <p:sp>
        <p:nvSpPr>
          <p:cNvPr id="184" name="Google Shape;184;p18"/>
          <p:cNvSpPr txBox="1">
            <a:spLocks noGrp="1"/>
          </p:cNvSpPr>
          <p:nvPr>
            <p:ph type="body" idx="1"/>
          </p:nvPr>
        </p:nvSpPr>
        <p:spPr>
          <a:xfrm>
            <a:off x="838200" y="1825625"/>
            <a:ext cx="10515600" cy="3859742"/>
          </a:xfrm>
          <a:prstGeom prst="rect">
            <a:avLst/>
          </a:prstGeom>
          <a:noFill/>
          <a:ln>
            <a:noFill/>
          </a:ln>
        </p:spPr>
        <p:txBody>
          <a:bodyPr spcFirstLastPara="1" wrap="square" lIns="91425" tIns="45700" rIns="91425" bIns="45700" anchor="t" anchorCtr="0">
            <a:normAutofit fontScale="85000" lnSpcReduction="10000"/>
          </a:bodyPr>
          <a:lstStyle/>
          <a:p>
            <a:pPr marL="228600" lvl="0" indent="-228600" algn="l" rtl="0">
              <a:lnSpc>
                <a:spcPct val="110000"/>
              </a:lnSpc>
              <a:spcBef>
                <a:spcPts val="0"/>
              </a:spcBef>
              <a:spcAft>
                <a:spcPts val="0"/>
              </a:spcAft>
              <a:buClr>
                <a:schemeClr val="dk1"/>
              </a:buClr>
              <a:buSzPct val="100000"/>
              <a:buChar char="•"/>
            </a:pPr>
            <a:r>
              <a:rPr lang="en-GB">
                <a:latin typeface="Calibri"/>
                <a:ea typeface="Calibri"/>
                <a:cs typeface="Calibri"/>
                <a:sym typeface="Calibri"/>
              </a:rPr>
              <a:t>Cyberhate and cyberbullying can overlap, but they are distinct experiences and need to be distinguished in research.</a:t>
            </a:r>
            <a:endParaRPr/>
          </a:p>
          <a:p>
            <a:pPr marL="228600" lvl="0" indent="-228600" algn="l" rtl="0">
              <a:lnSpc>
                <a:spcPct val="110000"/>
              </a:lnSpc>
              <a:spcBef>
                <a:spcPts val="1000"/>
              </a:spcBef>
              <a:spcAft>
                <a:spcPts val="0"/>
              </a:spcAft>
              <a:buClr>
                <a:schemeClr val="dk1"/>
              </a:buClr>
              <a:buSzPct val="100000"/>
              <a:buChar char="•"/>
            </a:pPr>
            <a:r>
              <a:rPr lang="en-GB">
                <a:latin typeface="Calibri"/>
                <a:ea typeface="Calibri"/>
                <a:cs typeface="Calibri"/>
                <a:sym typeface="Calibri"/>
              </a:rPr>
              <a:t>Cyberhate and cyberbullying share a general risk propensity.</a:t>
            </a:r>
            <a:endParaRPr/>
          </a:p>
          <a:p>
            <a:pPr marL="228600" lvl="0" indent="-228600" algn="l" rtl="0">
              <a:lnSpc>
                <a:spcPct val="110000"/>
              </a:lnSpc>
              <a:spcBef>
                <a:spcPts val="1000"/>
              </a:spcBef>
              <a:spcAft>
                <a:spcPts val="0"/>
              </a:spcAft>
              <a:buClr>
                <a:schemeClr val="dk1"/>
              </a:buClr>
              <a:buSzPct val="100000"/>
              <a:buChar char="•"/>
            </a:pPr>
            <a:r>
              <a:rPr lang="en-GB">
                <a:latin typeface="Calibri"/>
                <a:ea typeface="Calibri"/>
                <a:cs typeface="Calibri"/>
                <a:sym typeface="Calibri"/>
              </a:rPr>
              <a:t>Individual-based discrimination predicts cyberbullying, group-based discrimination predicts both cyberhate and cyberbullying.</a:t>
            </a:r>
            <a:endParaRPr/>
          </a:p>
          <a:p>
            <a:pPr marL="228600" lvl="0" indent="-228600" algn="l" rtl="0">
              <a:lnSpc>
                <a:spcPct val="110000"/>
              </a:lnSpc>
              <a:spcBef>
                <a:spcPts val="1000"/>
              </a:spcBef>
              <a:spcAft>
                <a:spcPts val="0"/>
              </a:spcAft>
              <a:buClr>
                <a:schemeClr val="dk1"/>
              </a:buClr>
              <a:buSzPct val="100000"/>
              <a:buChar char="•"/>
            </a:pPr>
            <a:r>
              <a:rPr lang="en-GB">
                <a:latin typeface="Calibri"/>
                <a:ea typeface="Calibri"/>
                <a:cs typeface="Calibri"/>
                <a:sym typeface="Calibri"/>
              </a:rPr>
              <a:t>Group-based discrimination should be addressed in cyberbullying prevention.</a:t>
            </a:r>
            <a:endParaRPr/>
          </a:p>
          <a:p>
            <a:pPr marL="457200" lvl="1" indent="0" algn="l" rtl="0">
              <a:lnSpc>
                <a:spcPct val="110000"/>
              </a:lnSpc>
              <a:spcBef>
                <a:spcPts val="500"/>
              </a:spcBef>
              <a:spcAft>
                <a:spcPts val="0"/>
              </a:spcAft>
              <a:buClr>
                <a:schemeClr val="dk1"/>
              </a:buClr>
              <a:buSzPct val="100000"/>
              <a:buNone/>
            </a:pPr>
            <a:r>
              <a:rPr lang="en-GB">
                <a:latin typeface="Calibri"/>
                <a:ea typeface="Calibri"/>
                <a:cs typeface="Calibri"/>
                <a:sym typeface="Calibri"/>
              </a:rPr>
              <a:t>“Cyberhate is online hate speech that attacks collective identities. Cyberbullying is defined by the intent to harm, its repeated nature, and a power imbalance.” (Bedrosova et al. 2022)</a:t>
            </a:r>
            <a:endParaRPr/>
          </a:p>
          <a:p>
            <a:pPr marL="228600" lvl="0" indent="-77470" algn="l" rtl="0">
              <a:lnSpc>
                <a:spcPct val="90000"/>
              </a:lnSpc>
              <a:spcBef>
                <a:spcPts val="1000"/>
              </a:spcBef>
              <a:spcAft>
                <a:spcPts val="0"/>
              </a:spcAft>
              <a:buClr>
                <a:schemeClr val="dk1"/>
              </a:buClr>
              <a:buSzPct val="100000"/>
              <a:buNone/>
            </a:pP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89"/>
        <p:cNvGrpSpPr/>
        <p:nvPr/>
      </p:nvGrpSpPr>
      <p:grpSpPr>
        <a:xfrm>
          <a:off x="0" y="0"/>
          <a:ext cx="0" cy="0"/>
          <a:chOff x="0" y="0"/>
          <a:chExt cx="0" cy="0"/>
        </a:xfrm>
      </p:grpSpPr>
      <p:sp>
        <p:nvSpPr>
          <p:cNvPr id="190" name="Google Shape;190;p19"/>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
        <p:nvSpPr>
          <p:cNvPr id="191" name="Google Shape;191;p19"/>
          <p:cNvSpPr txBox="1">
            <a:spLocks noGrp="1"/>
          </p:cNvSpPr>
          <p:nvPr>
            <p:ph type="title"/>
          </p:nvPr>
        </p:nvSpPr>
        <p:spPr>
          <a:xfrm>
            <a:off x="6769570" y="530578"/>
            <a:ext cx="4771178" cy="116011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latin typeface="Calibri"/>
                <a:ea typeface="Calibri"/>
                <a:cs typeface="Calibri"/>
                <a:sym typeface="Calibri"/>
              </a:rPr>
              <a:t>Cyberhate Stats</a:t>
            </a:r>
            <a:endParaRPr/>
          </a:p>
        </p:txBody>
      </p:sp>
      <p:pic>
        <p:nvPicPr>
          <p:cNvPr id="192" name="Google Shape;192;p19" descr="Timeline&#10;&#10;Description automatically generated with low confidence"/>
          <p:cNvPicPr preferRelativeResize="0"/>
          <p:nvPr/>
        </p:nvPicPr>
        <p:blipFill rotWithShape="1">
          <a:blip r:embed="rId3">
            <a:alphaModFix/>
          </a:blip>
          <a:srcRect/>
          <a:stretch/>
        </p:blipFill>
        <p:spPr>
          <a:xfrm>
            <a:off x="838199" y="985670"/>
            <a:ext cx="5440195" cy="4773771"/>
          </a:xfrm>
          <a:custGeom>
            <a:avLst/>
            <a:gdLst/>
            <a:ahLst/>
            <a:cxnLst/>
            <a:rect l="l" t="t" r="r" b="b"/>
            <a:pathLst>
              <a:path w="4643496" h="5550370" extrusionOk="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a:noFill/>
          <a:ln>
            <a:noFill/>
          </a:ln>
        </p:spPr>
      </p:pic>
      <p:sp>
        <p:nvSpPr>
          <p:cNvPr id="193" name="Google Shape;193;p19"/>
          <p:cNvSpPr/>
          <p:nvPr/>
        </p:nvSpPr>
        <p:spPr>
          <a:xfrm rot="6269068">
            <a:off x="8717845" y="3339275"/>
            <a:ext cx="2987899" cy="2987899"/>
          </a:xfrm>
          <a:prstGeom prst="arc">
            <a:avLst>
              <a:gd name="adj1" fmla="val 14441841"/>
              <a:gd name="adj2" fmla="val 0"/>
            </a:avLst>
          </a:prstGeom>
          <a:noFill/>
          <a:ln w="127000" cap="rnd" cmpd="sng">
            <a:solidFill>
              <a:schemeClr val="accent4">
                <a:alpha val="94901"/>
              </a:schemeClr>
            </a:solidFill>
            <a:prstDash val="dash"/>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
        <p:nvSpPr>
          <p:cNvPr id="194" name="Google Shape;194;p19"/>
          <p:cNvSpPr txBox="1">
            <a:spLocks noGrp="1"/>
          </p:cNvSpPr>
          <p:nvPr>
            <p:ph type="body" idx="1"/>
          </p:nvPr>
        </p:nvSpPr>
        <p:spPr>
          <a:xfrm>
            <a:off x="6769570" y="1825625"/>
            <a:ext cx="4771178" cy="438890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000"/>
              <a:buChar char="•"/>
            </a:pPr>
            <a:r>
              <a:rPr lang="en-GB" sz="2000">
                <a:latin typeface="Calibri"/>
                <a:ea typeface="Calibri"/>
                <a:cs typeface="Calibri"/>
                <a:sym typeface="Calibri"/>
              </a:rPr>
              <a:t>Home Office analysis of all hate crimes reported to the police shows that 1,605 (2%) were flagged as online offences between 2017-18, an increase on the 1,148 in the previous year.</a:t>
            </a:r>
            <a:endParaRPr/>
          </a:p>
          <a:p>
            <a:pPr marL="228600" lvl="0" indent="-228600" algn="l" rtl="0">
              <a:lnSpc>
                <a:spcPct val="90000"/>
              </a:lnSpc>
              <a:spcBef>
                <a:spcPts val="1000"/>
              </a:spcBef>
              <a:spcAft>
                <a:spcPts val="0"/>
              </a:spcAft>
              <a:buClr>
                <a:schemeClr val="dk1"/>
              </a:buClr>
              <a:buSzPts val="2000"/>
              <a:buChar char="•"/>
            </a:pPr>
            <a:r>
              <a:rPr lang="en-GB" sz="2000">
                <a:latin typeface="Calibri"/>
                <a:ea typeface="Calibri"/>
                <a:cs typeface="Calibri"/>
                <a:sym typeface="Calibri"/>
              </a:rPr>
              <a:t>Crown Prosecutions Statistics show that in the year April 2017 to 2018 there were 435 offences related to online hate under section 127 of the Communications Act 2003 and section 1 of the Malicious Communications Act 1998, an increase on the 386 recorded in the previous year.</a:t>
            </a:r>
            <a:endParaRPr/>
          </a:p>
          <a:p>
            <a:pPr marL="228600" lvl="0" indent="-101600" algn="l" rtl="0">
              <a:lnSpc>
                <a:spcPct val="90000"/>
              </a:lnSpc>
              <a:spcBef>
                <a:spcPts val="1000"/>
              </a:spcBef>
              <a:spcAft>
                <a:spcPts val="0"/>
              </a:spcAft>
              <a:buClr>
                <a:schemeClr val="dk1"/>
              </a:buClr>
              <a:buSzPts val="2000"/>
              <a:buNone/>
            </a:pPr>
            <a:endParaRPr sz="20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28"/>
          <p:cNvSpPr txBox="1">
            <a:spLocks noGrp="1"/>
          </p:cNvSpPr>
          <p:nvPr>
            <p:ph type="title"/>
          </p:nvPr>
        </p:nvSpPr>
        <p:spPr>
          <a:xfrm>
            <a:off x="838200" y="920296"/>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sz="4400">
                <a:latin typeface="Calibri"/>
                <a:ea typeface="Calibri"/>
                <a:cs typeface="Calibri"/>
                <a:sym typeface="Calibri"/>
              </a:rPr>
              <a:t>Intellectual Property Act 2014</a:t>
            </a:r>
            <a:endParaRPr>
              <a:latin typeface="Calibri"/>
              <a:ea typeface="Calibri"/>
              <a:cs typeface="Calibri"/>
              <a:sym typeface="Calibri"/>
            </a:endParaRPr>
          </a:p>
        </p:txBody>
      </p:sp>
      <p:sp>
        <p:nvSpPr>
          <p:cNvPr id="201" name="Google Shape;201;p28"/>
          <p:cNvSpPr txBox="1">
            <a:spLocks noGrp="1"/>
          </p:cNvSpPr>
          <p:nvPr>
            <p:ph type="body" idx="1"/>
          </p:nvPr>
        </p:nvSpPr>
        <p:spPr>
          <a:xfrm>
            <a:off x="838200" y="2077962"/>
            <a:ext cx="10515600" cy="3859742"/>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2800"/>
              <a:buNone/>
            </a:pPr>
            <a:r>
              <a:rPr lang="en-GB" sz="2800"/>
              <a:t>The main purpose of the Act is to modernise certain aspects of the law relating to intellectual property in order to ensure that the IP system operates more efficiently and is clearer and more accessible, thus increasing legal certainty.</a:t>
            </a:r>
            <a:endParaRPr/>
          </a:p>
          <a:p>
            <a:pPr marL="228600" lvl="0" indent="-50800" algn="l" rtl="0">
              <a:lnSpc>
                <a:spcPct val="90000"/>
              </a:lnSpc>
              <a:spcBef>
                <a:spcPts val="1000"/>
              </a:spcBef>
              <a:spcAft>
                <a:spcPts val="0"/>
              </a:spcAft>
              <a:buClr>
                <a:schemeClr val="dk1"/>
              </a:buClr>
              <a:buSzPts val="2800"/>
              <a:buNone/>
            </a:pP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29"/>
          <p:cNvSpPr txBox="1">
            <a:spLocks noGrp="1"/>
          </p:cNvSpPr>
          <p:nvPr>
            <p:ph type="title"/>
          </p:nvPr>
        </p:nvSpPr>
        <p:spPr>
          <a:xfrm>
            <a:off x="527957" y="140834"/>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222222"/>
              </a:buClr>
              <a:buSzPts val="4400"/>
              <a:buFont typeface="Calibri"/>
              <a:buNone/>
            </a:pPr>
            <a:r>
              <a:rPr lang="en-GB" b="0" i="0">
                <a:solidFill>
                  <a:srgbClr val="222222"/>
                </a:solidFill>
                <a:latin typeface="Calibri"/>
                <a:ea typeface="Calibri"/>
                <a:cs typeface="Calibri"/>
                <a:sym typeface="Calibri"/>
              </a:rPr>
              <a:t>Computer Misuse Act 1990</a:t>
            </a:r>
            <a:endParaRPr>
              <a:latin typeface="Calibri"/>
              <a:ea typeface="Calibri"/>
              <a:cs typeface="Calibri"/>
              <a:sym typeface="Calibri"/>
            </a:endParaRPr>
          </a:p>
        </p:txBody>
      </p:sp>
      <p:sp>
        <p:nvSpPr>
          <p:cNvPr id="208" name="Google Shape;208;p29"/>
          <p:cNvSpPr txBox="1">
            <a:spLocks noGrp="1"/>
          </p:cNvSpPr>
          <p:nvPr>
            <p:ph type="body" idx="1"/>
          </p:nvPr>
        </p:nvSpPr>
        <p:spPr>
          <a:xfrm>
            <a:off x="838200" y="1466397"/>
            <a:ext cx="10515600" cy="4385052"/>
          </a:xfrm>
          <a:prstGeom prst="rect">
            <a:avLst/>
          </a:prstGeom>
          <a:noFill/>
          <a:ln>
            <a:noFill/>
          </a:ln>
        </p:spPr>
        <p:txBody>
          <a:bodyPr spcFirstLastPara="1" wrap="square" lIns="91425" tIns="45700" rIns="91425" bIns="45700" anchor="t" anchorCtr="0">
            <a:noAutofit/>
          </a:bodyPr>
          <a:lstStyle/>
          <a:p>
            <a:pPr marL="228600" lvl="0" indent="-228600" algn="l" rtl="0">
              <a:lnSpc>
                <a:spcPct val="100000"/>
              </a:lnSpc>
              <a:spcBef>
                <a:spcPts val="0"/>
              </a:spcBef>
              <a:spcAft>
                <a:spcPts val="0"/>
              </a:spcAft>
              <a:buClr>
                <a:schemeClr val="dk1"/>
              </a:buClr>
              <a:buSzPts val="1600"/>
              <a:buChar char="•"/>
            </a:pPr>
            <a:r>
              <a:rPr lang="en-GB" sz="1600">
                <a:latin typeface="Calibri"/>
                <a:ea typeface="Calibri"/>
                <a:cs typeface="Calibri"/>
                <a:sym typeface="Calibri"/>
              </a:rPr>
              <a:t>The primary cybercrime legislation in the UK is known as the Computer Misuse Act 1990 (or “CMA”), which handles many of the malicious attacks or offences against computer solutions, including hacking and ransoming, this is the act under which all cybercriminals are prosecuted for cybercrime attacks. According to the CPS (Crown Prosecution Services), “computer” could mean further devices, which store, process or retrieve information. That means that cybercrime legislation covers smartphones, tablets, and a host of other technological devices beyond the traditional desktop computer.</a:t>
            </a:r>
            <a:endParaRPr/>
          </a:p>
          <a:p>
            <a:pPr marL="228600" lvl="0" indent="-127000" algn="l" rtl="0">
              <a:lnSpc>
                <a:spcPct val="100000"/>
              </a:lnSpc>
              <a:spcBef>
                <a:spcPts val="1000"/>
              </a:spcBef>
              <a:spcAft>
                <a:spcPts val="0"/>
              </a:spcAft>
              <a:buClr>
                <a:schemeClr val="dk1"/>
              </a:buClr>
              <a:buSzPts val="1600"/>
              <a:buNone/>
            </a:pPr>
            <a:endParaRPr sz="1600">
              <a:latin typeface="Calibri"/>
              <a:ea typeface="Calibri"/>
              <a:cs typeface="Calibri"/>
              <a:sym typeface="Calibri"/>
            </a:endParaRPr>
          </a:p>
          <a:p>
            <a:pPr marL="228600" lvl="0" indent="-228600" algn="l" rtl="0">
              <a:lnSpc>
                <a:spcPct val="100000"/>
              </a:lnSpc>
              <a:spcBef>
                <a:spcPts val="1000"/>
              </a:spcBef>
              <a:spcAft>
                <a:spcPts val="0"/>
              </a:spcAft>
              <a:buClr>
                <a:schemeClr val="dk1"/>
              </a:buClr>
              <a:buSzPts val="1600"/>
              <a:buChar char="•"/>
            </a:pPr>
            <a:r>
              <a:rPr lang="en-GB" sz="1600">
                <a:latin typeface="Calibri"/>
                <a:ea typeface="Calibri"/>
                <a:cs typeface="Calibri"/>
                <a:sym typeface="Calibri"/>
              </a:rPr>
              <a:t>The Computer Misuse Act defines the following as illegal and will prosecute:</a:t>
            </a:r>
            <a:endParaRPr/>
          </a:p>
          <a:p>
            <a:pPr marL="228600" lvl="0" indent="-228600" algn="l" rtl="0">
              <a:lnSpc>
                <a:spcPct val="100000"/>
              </a:lnSpc>
              <a:spcBef>
                <a:spcPts val="1000"/>
              </a:spcBef>
              <a:spcAft>
                <a:spcPts val="0"/>
              </a:spcAft>
              <a:buClr>
                <a:schemeClr val="dk1"/>
              </a:buClr>
              <a:buSzPts val="1600"/>
              <a:buChar char="•"/>
            </a:pPr>
            <a:r>
              <a:rPr lang="en-GB" sz="1600">
                <a:latin typeface="Calibri"/>
                <a:ea typeface="Calibri"/>
                <a:cs typeface="Calibri"/>
                <a:sym typeface="Calibri"/>
              </a:rPr>
              <a:t>Unauthorised, or malicious, access to material stored on a computer.</a:t>
            </a:r>
            <a:endParaRPr/>
          </a:p>
          <a:p>
            <a:pPr marL="228600" lvl="0" indent="-228600" algn="l" rtl="0">
              <a:lnSpc>
                <a:spcPct val="100000"/>
              </a:lnSpc>
              <a:spcBef>
                <a:spcPts val="1000"/>
              </a:spcBef>
              <a:spcAft>
                <a:spcPts val="0"/>
              </a:spcAft>
              <a:buClr>
                <a:schemeClr val="dk1"/>
              </a:buClr>
              <a:buSzPts val="1600"/>
              <a:buChar char="•"/>
            </a:pPr>
            <a:r>
              <a:rPr lang="en-GB" sz="1600">
                <a:latin typeface="Calibri"/>
                <a:ea typeface="Calibri"/>
                <a:cs typeface="Calibri"/>
                <a:sym typeface="Calibri"/>
              </a:rPr>
              <a:t>Intentional harm, or crime, using computer systems.</a:t>
            </a:r>
            <a:endParaRPr/>
          </a:p>
          <a:p>
            <a:pPr marL="228600" lvl="0" indent="-228600" algn="l" rtl="0">
              <a:lnSpc>
                <a:spcPct val="100000"/>
              </a:lnSpc>
              <a:spcBef>
                <a:spcPts val="1000"/>
              </a:spcBef>
              <a:spcAft>
                <a:spcPts val="0"/>
              </a:spcAft>
              <a:buClr>
                <a:schemeClr val="dk1"/>
              </a:buClr>
              <a:buSzPts val="1600"/>
              <a:buChar char="•"/>
            </a:pPr>
            <a:r>
              <a:rPr lang="en-GB" sz="1600">
                <a:latin typeface="Calibri"/>
                <a:ea typeface="Calibri"/>
                <a:cs typeface="Calibri"/>
                <a:sym typeface="Calibri"/>
              </a:rPr>
              <a:t>Modifying, removing, or ransoming data.</a:t>
            </a:r>
            <a:endParaRPr/>
          </a:p>
          <a:p>
            <a:pPr marL="228600" lvl="0" indent="-228600" algn="l" rtl="0">
              <a:lnSpc>
                <a:spcPct val="100000"/>
              </a:lnSpc>
              <a:spcBef>
                <a:spcPts val="1000"/>
              </a:spcBef>
              <a:spcAft>
                <a:spcPts val="0"/>
              </a:spcAft>
              <a:buClr>
                <a:schemeClr val="dk1"/>
              </a:buClr>
              <a:buSzPts val="1600"/>
              <a:buChar char="•"/>
            </a:pPr>
            <a:r>
              <a:rPr lang="en-GB" sz="1600">
                <a:latin typeface="Calibri"/>
                <a:ea typeface="Calibri"/>
                <a:cs typeface="Calibri"/>
                <a:sym typeface="Calibri"/>
              </a:rPr>
              <a:t>Aiding in computer misuses, such as supplying information.</a:t>
            </a:r>
            <a:endParaRPr/>
          </a:p>
          <a:p>
            <a:pPr marL="228600" lvl="0" indent="-228600" algn="l" rtl="0">
              <a:lnSpc>
                <a:spcPct val="100000"/>
              </a:lnSpc>
              <a:spcBef>
                <a:spcPts val="1000"/>
              </a:spcBef>
              <a:spcAft>
                <a:spcPts val="0"/>
              </a:spcAft>
              <a:buClr>
                <a:schemeClr val="dk1"/>
              </a:buClr>
              <a:buSzPts val="1600"/>
              <a:buChar char="•"/>
            </a:pPr>
            <a:r>
              <a:rPr lang="en-GB" sz="1600" u="sng">
                <a:solidFill>
                  <a:schemeClr val="hlink"/>
                </a:solidFill>
                <a:latin typeface="Calibri"/>
                <a:ea typeface="Calibri"/>
                <a:cs typeface="Calibri"/>
                <a:sym typeface="Calibri"/>
                <a:hlinkClick r:id="rId3"/>
              </a:rPr>
              <a:t>Cybercrime Legislation UK | Computer Misuse Act | ramsac</a:t>
            </a:r>
            <a:endParaRPr sz="1600">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latin typeface="Calibri"/>
                <a:ea typeface="Calibri"/>
                <a:cs typeface="Calibri"/>
                <a:sym typeface="Calibri"/>
              </a:rPr>
              <a:t>Data Protection</a:t>
            </a:r>
            <a:endParaRPr/>
          </a:p>
        </p:txBody>
      </p:sp>
      <p:sp>
        <p:nvSpPr>
          <p:cNvPr id="215" name="Google Shape;215;p30"/>
          <p:cNvSpPr txBox="1">
            <a:spLocks noGrp="1"/>
          </p:cNvSpPr>
          <p:nvPr>
            <p:ph type="body" idx="1"/>
          </p:nvPr>
        </p:nvSpPr>
        <p:spPr>
          <a:xfrm>
            <a:off x="838200" y="1825625"/>
            <a:ext cx="10515600" cy="4557068"/>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ts val="1600"/>
              <a:buNone/>
            </a:pPr>
            <a:r>
              <a:rPr lang="en-GB" sz="1600" u="sng">
                <a:latin typeface="Calibri"/>
                <a:ea typeface="Calibri"/>
                <a:cs typeface="Calibri"/>
                <a:sym typeface="Calibri"/>
              </a:rPr>
              <a:t>Data Protection Act (1998)</a:t>
            </a:r>
            <a:endParaRPr/>
          </a:p>
          <a:p>
            <a:pPr marL="228600" lvl="0" indent="-228600" algn="l" rtl="0">
              <a:lnSpc>
                <a:spcPct val="100000"/>
              </a:lnSpc>
              <a:spcBef>
                <a:spcPts val="1000"/>
              </a:spcBef>
              <a:spcAft>
                <a:spcPts val="0"/>
              </a:spcAft>
              <a:buClr>
                <a:schemeClr val="dk1"/>
              </a:buClr>
              <a:buSzPts val="1600"/>
              <a:buChar char="•"/>
            </a:pPr>
            <a:r>
              <a:rPr lang="en-GB" sz="1600">
                <a:latin typeface="Calibri"/>
                <a:ea typeface="Calibri"/>
                <a:cs typeface="Calibri"/>
                <a:sym typeface="Calibri"/>
              </a:rPr>
              <a:t>This legislation in the UK is key in safeguarding all types of private, confidential, or business information. It ensures that data is handled in a safe, fair, and lawful manner. It works by protecting a data subject, such as a person’s medical information, by regulating and controlling how their information gets stored, which is normally through an “Information Commissioner”. This act works to protect businesses and users against misuse of information within the business or externally.</a:t>
            </a:r>
            <a:endParaRPr/>
          </a:p>
          <a:p>
            <a:pPr marL="228600" lvl="0" indent="-127000" algn="l" rtl="0">
              <a:lnSpc>
                <a:spcPct val="100000"/>
              </a:lnSpc>
              <a:spcBef>
                <a:spcPts val="1000"/>
              </a:spcBef>
              <a:spcAft>
                <a:spcPts val="0"/>
              </a:spcAft>
              <a:buClr>
                <a:schemeClr val="dk1"/>
              </a:buClr>
              <a:buSzPts val="1600"/>
              <a:buNone/>
            </a:pPr>
            <a:endParaRPr sz="1600">
              <a:latin typeface="Calibri"/>
              <a:ea typeface="Calibri"/>
              <a:cs typeface="Calibri"/>
              <a:sym typeface="Calibri"/>
            </a:endParaRPr>
          </a:p>
          <a:p>
            <a:pPr marL="0" lvl="0" indent="0" algn="l" rtl="0">
              <a:lnSpc>
                <a:spcPct val="100000"/>
              </a:lnSpc>
              <a:spcBef>
                <a:spcPts val="1000"/>
              </a:spcBef>
              <a:spcAft>
                <a:spcPts val="0"/>
              </a:spcAft>
              <a:buClr>
                <a:schemeClr val="dk1"/>
              </a:buClr>
              <a:buSzPts val="1600"/>
              <a:buNone/>
            </a:pPr>
            <a:r>
              <a:rPr lang="en-GB" sz="1600" u="sng">
                <a:latin typeface="Calibri"/>
                <a:ea typeface="Calibri"/>
                <a:cs typeface="Calibri"/>
                <a:sym typeface="Calibri"/>
              </a:rPr>
              <a:t>Data Protection Act (2018)</a:t>
            </a:r>
            <a:endParaRPr/>
          </a:p>
          <a:p>
            <a:pPr marL="228600" lvl="0" indent="-228600" algn="l" rtl="0">
              <a:lnSpc>
                <a:spcPct val="100000"/>
              </a:lnSpc>
              <a:spcBef>
                <a:spcPts val="1000"/>
              </a:spcBef>
              <a:spcAft>
                <a:spcPts val="0"/>
              </a:spcAft>
              <a:buClr>
                <a:schemeClr val="dk1"/>
              </a:buClr>
              <a:buSzPts val="1600"/>
              <a:buChar char="•"/>
            </a:pPr>
            <a:r>
              <a:rPr lang="en-GB" sz="1600">
                <a:latin typeface="Calibri"/>
                <a:ea typeface="Calibri"/>
                <a:cs typeface="Calibri"/>
                <a:sym typeface="Calibri"/>
              </a:rPr>
              <a:t>In the new digital age, data protection has become even more important. The new Data Protection Act (2018) continues the goals from the previous legislation, controlling how “information is used by organisations, businesses, or the government”. This is part of the UK’s General Data Protection Regulation (or GDPR), which is a tough privacy and security law regulating how information is used, handled, and stored to protect users and businesses.</a:t>
            </a:r>
            <a:endParaRPr/>
          </a:p>
          <a:p>
            <a:pPr marL="228600" lvl="0" indent="-127000" algn="l" rtl="0">
              <a:lnSpc>
                <a:spcPct val="100000"/>
              </a:lnSpc>
              <a:spcBef>
                <a:spcPts val="1000"/>
              </a:spcBef>
              <a:spcAft>
                <a:spcPts val="0"/>
              </a:spcAft>
              <a:buClr>
                <a:schemeClr val="dk1"/>
              </a:buClr>
              <a:buSzPts val="1600"/>
              <a:buNone/>
            </a:pPr>
            <a:endParaRPr sz="1600">
              <a:latin typeface="Calibri"/>
              <a:ea typeface="Calibri"/>
              <a:cs typeface="Calibri"/>
              <a:sym typeface="Calibri"/>
            </a:endParaRPr>
          </a:p>
          <a:p>
            <a:pPr marL="228600" lvl="0" indent="-228600" algn="l" rtl="0">
              <a:lnSpc>
                <a:spcPct val="100000"/>
              </a:lnSpc>
              <a:spcBef>
                <a:spcPts val="1000"/>
              </a:spcBef>
              <a:spcAft>
                <a:spcPts val="0"/>
              </a:spcAft>
              <a:buClr>
                <a:schemeClr val="dk1"/>
              </a:buClr>
              <a:buSzPts val="1600"/>
              <a:buChar char="•"/>
            </a:pPr>
            <a:r>
              <a:rPr lang="en-GB" sz="1600" u="sng">
                <a:solidFill>
                  <a:schemeClr val="hlink"/>
                </a:solidFill>
                <a:latin typeface="Calibri"/>
                <a:ea typeface="Calibri"/>
                <a:cs typeface="Calibri"/>
                <a:sym typeface="Calibri"/>
                <a:hlinkClick r:id="rId3"/>
              </a:rPr>
              <a:t>Cybercrime - prosecution guidance | The Crown Prosecution Service (cps.gov.uk)</a:t>
            </a:r>
            <a:endParaRPr sz="1600">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62AA8-02F0-05D8-1689-3DFE682B222A}"/>
              </a:ext>
            </a:extLst>
          </p:cNvPr>
          <p:cNvSpPr>
            <a:spLocks noGrp="1"/>
          </p:cNvSpPr>
          <p:nvPr>
            <p:ph type="ctrTitle"/>
          </p:nvPr>
        </p:nvSpPr>
        <p:spPr>
          <a:xfrm>
            <a:off x="8247888" y="713232"/>
            <a:ext cx="3364992" cy="3227832"/>
          </a:xfrm>
        </p:spPr>
        <p:txBody>
          <a:bodyPr anchor="t">
            <a:normAutofit fontScale="90000"/>
          </a:bodyPr>
          <a:lstStyle/>
          <a:p>
            <a:r>
              <a:rPr lang="en-US"/>
              <a:t>Recap - Critically </a:t>
            </a:r>
            <a:r>
              <a:rPr lang="en-US" dirty="0"/>
              <a:t>Evaluating Policing Strategies for Cybercrime</a:t>
            </a:r>
          </a:p>
        </p:txBody>
      </p:sp>
      <p:sp>
        <p:nvSpPr>
          <p:cNvPr id="3" name="Subtitle 2">
            <a:extLst>
              <a:ext uri="{FF2B5EF4-FFF2-40B4-BE49-F238E27FC236}">
                <a16:creationId xmlns:a16="http://schemas.microsoft.com/office/drawing/2014/main" id="{12C47F5E-644D-9CE5-8B48-7C2431869A5F}"/>
              </a:ext>
            </a:extLst>
          </p:cNvPr>
          <p:cNvSpPr>
            <a:spLocks noGrp="1"/>
          </p:cNvSpPr>
          <p:nvPr>
            <p:ph type="subTitle" idx="1"/>
          </p:nvPr>
        </p:nvSpPr>
        <p:spPr>
          <a:xfrm>
            <a:off x="8247888" y="5138927"/>
            <a:ext cx="3200400" cy="1197864"/>
          </a:xfrm>
        </p:spPr>
        <p:txBody>
          <a:bodyPr vert="horz" lIns="91440" tIns="45720" rIns="91440" bIns="45720" rtlCol="0" anchor="t">
            <a:normAutofit/>
          </a:bodyPr>
          <a:lstStyle/>
          <a:p>
            <a:r>
              <a:rPr lang="en-US" err="1"/>
              <a:t>Analysing</a:t>
            </a:r>
            <a:r>
              <a:rPr lang="en-US" dirty="0"/>
              <a:t> effectiveness of modern cybercrime interventions</a:t>
            </a:r>
          </a:p>
        </p:txBody>
      </p:sp>
      <p:pic>
        <p:nvPicPr>
          <p:cNvPr id="4" name="Picture 3" descr="Digital security concept on binary data code">
            <a:extLst>
              <a:ext uri="{FF2B5EF4-FFF2-40B4-BE49-F238E27FC236}">
                <a16:creationId xmlns:a16="http://schemas.microsoft.com/office/drawing/2014/main" id="{CDC95992-065E-460C-9530-5A9F99738D71}"/>
              </a:ext>
            </a:extLst>
          </p:cNvPr>
          <p:cNvPicPr>
            <a:picLocks noChangeAspect="1"/>
          </p:cNvPicPr>
          <p:nvPr/>
        </p:nvPicPr>
        <p:blipFill>
          <a:blip r:embed="rId3"/>
          <a:srcRect l="3158" r="14292"/>
          <a:stretch>
            <a:fillRect/>
          </a:stretch>
        </p:blipFill>
        <p:spPr>
          <a:xfrm>
            <a:off x="20" y="10"/>
            <a:ext cx="7548431" cy="6857990"/>
          </a:xfrm>
          <a:prstGeom prst="rect">
            <a:avLst/>
          </a:prstGeom>
          <a:noFill/>
        </p:spPr>
      </p:pic>
    </p:spTree>
    <p:extLst>
      <p:ext uri="{BB962C8B-B14F-4D97-AF65-F5344CB8AC3E}">
        <p14:creationId xmlns:p14="http://schemas.microsoft.com/office/powerpoint/2010/main" val="448182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84905-D4BE-82B9-0D7C-2C460D187FC5}"/>
              </a:ext>
            </a:extLst>
          </p:cNvPr>
          <p:cNvSpPr>
            <a:spLocks noGrp="1"/>
          </p:cNvSpPr>
          <p:nvPr>
            <p:ph type="title"/>
          </p:nvPr>
        </p:nvSpPr>
        <p:spPr/>
        <p:txBody>
          <a:bodyPr/>
          <a:lstStyle/>
          <a:p>
            <a:r>
              <a:rPr lang="en-GB" dirty="0"/>
              <a:t>Assignment 2. </a:t>
            </a:r>
            <a:br>
              <a:rPr lang="en-GB" dirty="0"/>
            </a:br>
            <a:br>
              <a:rPr lang="en-GB" dirty="0"/>
            </a:br>
            <a:r>
              <a:rPr lang="en-GB" dirty="0"/>
              <a:t>Report – 3750 words +/- 10% </a:t>
            </a:r>
          </a:p>
        </p:txBody>
      </p:sp>
      <p:pic>
        <p:nvPicPr>
          <p:cNvPr id="5" name="Picture Placeholder 4" descr="Analytics, Report Icon. Graphic by hr-gold · Creative Fabrica">
            <a:extLst>
              <a:ext uri="{FF2B5EF4-FFF2-40B4-BE49-F238E27FC236}">
                <a16:creationId xmlns:a16="http://schemas.microsoft.com/office/drawing/2014/main" id="{AAE6B86F-680D-29C5-D822-6B98A35D57B8}"/>
              </a:ext>
            </a:extLst>
          </p:cNvPr>
          <p:cNvPicPr>
            <a:picLocks noGrp="1" noChangeAspect="1"/>
          </p:cNvPicPr>
          <p:nvPr>
            <p:ph type="pic" sz="quarter" idx="15"/>
          </p:nvPr>
        </p:nvPicPr>
        <p:blipFill>
          <a:blip r:embed="rId3"/>
          <a:srcRect l="16200" r="16200"/>
          <a:stretch/>
        </p:blipFill>
        <p:spPr>
          <a:xfrm>
            <a:off x="1064346" y="2369767"/>
            <a:ext cx="4669908" cy="3545072"/>
          </a:xfrm>
          <a:prstGeom prst="rect">
            <a:avLst/>
          </a:prstGeom>
          <a:blipFill dpi="0" rotWithShape="1">
            <a:blip r:embed="rId4">
              <a:alphaModFix amt="70000"/>
            </a:blip>
            <a:srcRect/>
            <a:stretch>
              <a:fillRect/>
            </a:stretch>
          </a:blipFill>
        </p:spPr>
      </p:pic>
      <p:sp>
        <p:nvSpPr>
          <p:cNvPr id="4" name="Content Placeholder 3">
            <a:extLst>
              <a:ext uri="{FF2B5EF4-FFF2-40B4-BE49-F238E27FC236}">
                <a16:creationId xmlns:a16="http://schemas.microsoft.com/office/drawing/2014/main" id="{ABF9B340-3AC2-5708-1529-3D151DD89183}"/>
              </a:ext>
            </a:extLst>
          </p:cNvPr>
          <p:cNvSpPr>
            <a:spLocks noGrp="1"/>
          </p:cNvSpPr>
          <p:nvPr>
            <p:ph sz="quarter" idx="14"/>
          </p:nvPr>
        </p:nvSpPr>
        <p:spPr/>
        <p:txBody>
          <a:bodyPr vert="horz" lIns="91440" tIns="45720" rIns="91440" bIns="45720" rtlCol="0" anchor="t">
            <a:normAutofit/>
          </a:bodyPr>
          <a:lstStyle/>
          <a:p>
            <a:pPr algn="just">
              <a:lnSpc>
                <a:spcPct val="150000"/>
              </a:lnSpc>
            </a:pPr>
            <a:r>
              <a:rPr lang="en-GB" sz="1800" b="1" dirty="0">
                <a:solidFill>
                  <a:srgbClr val="000000"/>
                </a:solidFill>
                <a:latin typeface="Arial"/>
                <a:cs typeface="Arial"/>
              </a:rPr>
              <a:t>Critically evaluate </a:t>
            </a:r>
            <a:r>
              <a:rPr lang="en-GB" sz="1800" dirty="0">
                <a:solidFill>
                  <a:srgbClr val="000000"/>
                </a:solidFill>
                <a:latin typeface="Arial"/>
                <a:cs typeface="Arial"/>
              </a:rPr>
              <a:t>policing strategies, tools and responses to cybercrime, focusing on digital forensics, threat intelligence and public – private partnerships. Define the relevant areas of cybercrime (e.g. ransomware, data breaches and cyber enabled fraud), and the criteria you will use to determine effectiveness. </a:t>
            </a:r>
            <a:endParaRPr lang="en-GB" sz="1800" dirty="0">
              <a:solidFill>
                <a:srgbClr val="131313"/>
              </a:solidFill>
              <a:latin typeface="Aptos Light"/>
              <a:cs typeface="Arial"/>
            </a:endParaRPr>
          </a:p>
          <a:p>
            <a:pPr algn="just">
              <a:lnSpc>
                <a:spcPct val="150000"/>
              </a:lnSpc>
            </a:pPr>
            <a:endParaRPr lang="en-GB" sz="1800" b="1" dirty="0">
              <a:solidFill>
                <a:srgbClr val="000000"/>
              </a:solidFill>
              <a:latin typeface="Arial"/>
              <a:cs typeface="Arial"/>
            </a:endParaRPr>
          </a:p>
          <a:p>
            <a:pPr algn="just">
              <a:lnSpc>
                <a:spcPct val="150000"/>
              </a:lnSpc>
            </a:pPr>
            <a:r>
              <a:rPr lang="en-GB" sz="1800" b="1" dirty="0">
                <a:solidFill>
                  <a:srgbClr val="000000"/>
                </a:solidFill>
                <a:latin typeface="Arial"/>
                <a:cs typeface="Arial"/>
              </a:rPr>
              <a:t>Assess</a:t>
            </a:r>
            <a:r>
              <a:rPr lang="en-GB" sz="1800" dirty="0">
                <a:solidFill>
                  <a:srgbClr val="000000"/>
                </a:solidFill>
                <a:latin typeface="Arial"/>
                <a:cs typeface="Arial"/>
              </a:rPr>
              <a:t> how effectively current tools address those areas, identifying any systemic barriers. Consider and propose any innovative, evidence based measures to improve effectiveness in combatting cybercrime.</a:t>
            </a:r>
            <a:endParaRPr lang="en-GB" sz="1800"/>
          </a:p>
        </p:txBody>
      </p:sp>
    </p:spTree>
    <p:extLst>
      <p:ext uri="{BB962C8B-B14F-4D97-AF65-F5344CB8AC3E}">
        <p14:creationId xmlns:p14="http://schemas.microsoft.com/office/powerpoint/2010/main" val="10886958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63BD5-C1E9-FF2F-6AED-9F02673AF969}"/>
              </a:ext>
            </a:extLst>
          </p:cNvPr>
          <p:cNvSpPr>
            <a:spLocks noGrp="1"/>
          </p:cNvSpPr>
          <p:nvPr>
            <p:ph type="title"/>
          </p:nvPr>
        </p:nvSpPr>
        <p:spPr>
          <a:xfrm>
            <a:off x="612648" y="502920"/>
            <a:ext cx="4669536" cy="1453896"/>
          </a:xfrm>
        </p:spPr>
        <p:txBody>
          <a:bodyPr anchor="t">
            <a:normAutofit/>
          </a:bodyPr>
          <a:lstStyle/>
          <a:p>
            <a:r>
              <a:rPr lang="en-US"/>
              <a:t>Assignment Overview and Key Focus Areas</a:t>
            </a:r>
          </a:p>
        </p:txBody>
      </p:sp>
      <p:pic>
        <p:nvPicPr>
          <p:cNvPr id="5" name="Content Placeholder 4" descr="Person identity UI interface digital security concept">
            <a:extLst>
              <a:ext uri="{FF2B5EF4-FFF2-40B4-BE49-F238E27FC236}">
                <a16:creationId xmlns:a16="http://schemas.microsoft.com/office/drawing/2014/main" id="{51A3C56A-D5D9-4488-9662-A3E5FE08919F}"/>
              </a:ext>
            </a:extLst>
          </p:cNvPr>
          <p:cNvPicPr>
            <a:picLocks noGrp="1" noChangeAspect="1"/>
          </p:cNvPicPr>
          <p:nvPr>
            <p:ph type="pic" sz="quarter" idx="15"/>
          </p:nvPr>
        </p:nvPicPr>
        <p:blipFill>
          <a:blip r:embed="rId3"/>
          <a:srcRect l="15343" r="21132"/>
          <a:stretch>
            <a:fillRect/>
          </a:stretch>
        </p:blipFill>
        <p:spPr>
          <a:xfrm>
            <a:off x="612648" y="2293938"/>
            <a:ext cx="4669536" cy="4024566"/>
          </a:xfrm>
          <a:prstGeom prst="rect">
            <a:avLst/>
          </a:prstGeom>
          <a:noFill/>
        </p:spPr>
      </p:pic>
      <p:sp>
        <p:nvSpPr>
          <p:cNvPr id="4" name="Content Placeholder 3">
            <a:extLst>
              <a:ext uri="{FF2B5EF4-FFF2-40B4-BE49-F238E27FC236}">
                <a16:creationId xmlns:a16="http://schemas.microsoft.com/office/drawing/2014/main" id="{305722F8-68DA-4D97-6330-D99C02DA607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02919"/>
            <a:ext cx="5471160" cy="5815585"/>
          </a:xfrm>
        </p:spPr>
        <p:txBody>
          <a:bodyPr>
            <a:normAutofit/>
          </a:bodyPr>
          <a:lstStyle/>
          <a:p>
            <a:pPr marL="0" indent="0">
              <a:spcBef>
                <a:spcPts val="2500"/>
              </a:spcBef>
              <a:buFont typeface="Arial" panose="020B0604020202020204" pitchFamily="34" charset="0"/>
              <a:buNone/>
            </a:pPr>
            <a:r>
              <a:rPr lang="en-US" b="1"/>
              <a:t>Purpose of Assignment</a:t>
            </a:r>
          </a:p>
          <a:p>
            <a:pPr marL="0" lvl="1" indent="0">
              <a:buFont typeface="Arial" panose="020B0604020202020204" pitchFamily="34" charset="0"/>
              <a:buNone/>
            </a:pPr>
            <a:r>
              <a:t>Critically evaluate policing responses to cybercrime focusing on effectiveness over description.</a:t>
            </a:r>
            <a:endParaRPr lang="en-US"/>
          </a:p>
          <a:p>
            <a:pPr marL="0" indent="0">
              <a:spcBef>
                <a:spcPts val="2500"/>
              </a:spcBef>
              <a:buFont typeface="Arial" panose="020B0604020202020204" pitchFamily="34" charset="0"/>
              <a:buNone/>
            </a:pPr>
            <a:r>
              <a:rPr lang="en-US" b="1"/>
              <a:t>Digital Forensics</a:t>
            </a:r>
          </a:p>
          <a:p>
            <a:pPr marL="0" lvl="1" indent="0">
              <a:buFont typeface="Arial" panose="020B0604020202020204" pitchFamily="34" charset="0"/>
              <a:buNone/>
            </a:pPr>
            <a:r>
              <a:t>Involves identifying, preserving, analyzing, and presenting digital evidence from devices and networks.</a:t>
            </a:r>
            <a:endParaRPr lang="en-US"/>
          </a:p>
          <a:p>
            <a:pPr marL="0" indent="0">
              <a:spcBef>
                <a:spcPts val="2500"/>
              </a:spcBef>
              <a:buFont typeface="Arial" panose="020B0604020202020204" pitchFamily="34" charset="0"/>
              <a:buNone/>
            </a:pPr>
            <a:r>
              <a:rPr lang="en-US" b="1"/>
              <a:t>Threat Intelligence</a:t>
            </a:r>
          </a:p>
          <a:p>
            <a:pPr marL="0" lvl="1" indent="0">
              <a:buFont typeface="Arial" panose="020B0604020202020204" pitchFamily="34" charset="0"/>
              <a:buNone/>
            </a:pPr>
            <a:r>
              <a:t>Gathering, sharing, and using information about cyber threats to prevent or disrupt attacks.</a:t>
            </a:r>
            <a:endParaRPr lang="en-US"/>
          </a:p>
          <a:p>
            <a:pPr marL="0" indent="0">
              <a:spcBef>
                <a:spcPts val="2500"/>
              </a:spcBef>
              <a:buFont typeface="Arial" panose="020B0604020202020204" pitchFamily="34" charset="0"/>
              <a:buNone/>
            </a:pPr>
            <a:r>
              <a:rPr lang="en-US" b="1"/>
              <a:t>Public–Private Partnerships</a:t>
            </a:r>
          </a:p>
          <a:p>
            <a:pPr marL="0" lvl="1" indent="0">
              <a:buFont typeface="Arial" panose="020B0604020202020204" pitchFamily="34" charset="0"/>
              <a:buNone/>
            </a:pPr>
            <a:r>
              <a:t>Collaboration between police and industry like tech companies and cybersecurity firms to fight cybercrime.</a:t>
            </a:r>
            <a:endParaRPr lang="en-US"/>
          </a:p>
        </p:txBody>
      </p:sp>
    </p:spTree>
    <p:extLst>
      <p:ext uri="{BB962C8B-B14F-4D97-AF65-F5344CB8AC3E}">
        <p14:creationId xmlns:p14="http://schemas.microsoft.com/office/powerpoint/2010/main" val="134200900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54300-28AF-8ED6-6FA4-26011BA4CD6A}"/>
              </a:ext>
            </a:extLst>
          </p:cNvPr>
          <p:cNvSpPr>
            <a:spLocks noGrp="1"/>
          </p:cNvSpPr>
          <p:nvPr>
            <p:ph type="title"/>
          </p:nvPr>
        </p:nvSpPr>
        <p:spPr>
          <a:xfrm>
            <a:off x="612648" y="502920"/>
            <a:ext cx="4669536" cy="1453896"/>
          </a:xfrm>
        </p:spPr>
        <p:txBody>
          <a:bodyPr anchor="t">
            <a:normAutofit/>
          </a:bodyPr>
          <a:lstStyle/>
          <a:p>
            <a:r>
              <a:rPr lang="en-US"/>
              <a:t>Selecting and Explaining Cybercrime Types</a:t>
            </a:r>
          </a:p>
        </p:txBody>
      </p:sp>
      <p:pic>
        <p:nvPicPr>
          <p:cNvPr id="5" name="Content Placeholder 4" descr="laptop notebook security concept on digital screen">
            <a:extLst>
              <a:ext uri="{FF2B5EF4-FFF2-40B4-BE49-F238E27FC236}">
                <a16:creationId xmlns:a16="http://schemas.microsoft.com/office/drawing/2014/main" id="{CD7BD59B-92BE-477C-A7CF-B95B13401C8E}"/>
              </a:ext>
            </a:extLst>
          </p:cNvPr>
          <p:cNvPicPr>
            <a:picLocks noGrp="1" noChangeAspect="1"/>
          </p:cNvPicPr>
          <p:nvPr>
            <p:ph type="pic" sz="quarter" idx="15"/>
          </p:nvPr>
        </p:nvPicPr>
        <p:blipFill>
          <a:blip r:embed="rId3"/>
          <a:stretch/>
        </p:blipFill>
        <p:spPr>
          <a:xfrm>
            <a:off x="624021" y="3112606"/>
            <a:ext cx="4669536" cy="3046872"/>
          </a:xfrm>
          <a:prstGeom prst="rect">
            <a:avLst/>
          </a:prstGeom>
          <a:noFill/>
        </p:spPr>
      </p:pic>
      <p:sp>
        <p:nvSpPr>
          <p:cNvPr id="4" name="Content Placeholder 3">
            <a:extLst>
              <a:ext uri="{FF2B5EF4-FFF2-40B4-BE49-F238E27FC236}">
                <a16:creationId xmlns:a16="http://schemas.microsoft.com/office/drawing/2014/main" id="{34537247-FC77-0C06-CC92-319395C0C89B}"/>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02919"/>
            <a:ext cx="5471160" cy="5815585"/>
          </a:xfrm>
        </p:spPr>
        <p:txBody>
          <a:bodyPr>
            <a:normAutofit/>
          </a:bodyPr>
          <a:lstStyle/>
          <a:p>
            <a:pPr marL="0" indent="0">
              <a:spcBef>
                <a:spcPts val="2500"/>
              </a:spcBef>
              <a:buFont typeface="Arial" panose="020B0604020202020204" pitchFamily="34" charset="0"/>
              <a:buNone/>
            </a:pPr>
            <a:r>
              <a:rPr lang="en-US" b="1"/>
              <a:t>Ransomware Definition</a:t>
            </a:r>
          </a:p>
          <a:p>
            <a:pPr marL="0" lvl="1" indent="0">
              <a:buFont typeface="Arial" panose="020B0604020202020204" pitchFamily="34" charset="0"/>
              <a:buNone/>
            </a:pPr>
            <a:r>
              <a:t>Ransomware encrypts data and demands payment, causing serious operational and financial harm.</a:t>
            </a:r>
            <a:endParaRPr lang="en-US"/>
          </a:p>
          <a:p>
            <a:pPr marL="0" indent="0">
              <a:spcBef>
                <a:spcPts val="2500"/>
              </a:spcBef>
              <a:buFont typeface="Arial" panose="020B0604020202020204" pitchFamily="34" charset="0"/>
              <a:buNone/>
            </a:pPr>
            <a:r>
              <a:rPr lang="en-US" b="1"/>
              <a:t>Data Breaches Explained</a:t>
            </a:r>
          </a:p>
          <a:p>
            <a:pPr marL="0" lvl="1" indent="0">
              <a:buFont typeface="Arial" panose="020B0604020202020204" pitchFamily="34" charset="0"/>
              <a:buNone/>
            </a:pPr>
            <a:r>
              <a:t>Data breaches involve unauthorized access to sensitive information, risking identity theft and damage.</a:t>
            </a:r>
            <a:endParaRPr lang="en-US"/>
          </a:p>
          <a:p>
            <a:pPr marL="0" indent="0">
              <a:spcBef>
                <a:spcPts val="2500"/>
              </a:spcBef>
              <a:buFont typeface="Arial" panose="020B0604020202020204" pitchFamily="34" charset="0"/>
              <a:buNone/>
            </a:pPr>
            <a:r>
              <a:rPr lang="en-US" b="1"/>
              <a:t>Cyber-Enabled Fraud</a:t>
            </a:r>
          </a:p>
          <a:p>
            <a:pPr marL="0" lvl="1" indent="0">
              <a:buFont typeface="Arial" panose="020B0604020202020204" pitchFamily="34" charset="0"/>
              <a:buNone/>
            </a:pPr>
            <a:r>
              <a:t>Cyber-enabled fraud uses digital platforms for large-scale traditional fraud like phishing and scams.</a:t>
            </a:r>
            <a:endParaRPr lang="en-US"/>
          </a:p>
          <a:p>
            <a:pPr marL="0" indent="0">
              <a:spcBef>
                <a:spcPts val="2500"/>
              </a:spcBef>
              <a:buFont typeface="Arial" panose="020B0604020202020204" pitchFamily="34" charset="0"/>
              <a:buNone/>
            </a:pPr>
            <a:r>
              <a:rPr lang="en-US" b="1"/>
              <a:t>Significance for Policing</a:t>
            </a:r>
          </a:p>
          <a:p>
            <a:pPr marL="0" lvl="1" indent="0">
              <a:buFont typeface="Arial" panose="020B0604020202020204" pitchFamily="34" charset="0"/>
              <a:buNone/>
            </a:pPr>
            <a:r>
              <a:t>Justifying cybercrime focus by its prevalence, victim impact, and investigation complexity is crucial.</a:t>
            </a:r>
            <a:endParaRPr lang="en-US"/>
          </a:p>
        </p:txBody>
      </p:sp>
    </p:spTree>
    <p:extLst>
      <p:ext uri="{BB962C8B-B14F-4D97-AF65-F5344CB8AC3E}">
        <p14:creationId xmlns:p14="http://schemas.microsoft.com/office/powerpoint/2010/main" val="340974157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983E6-F174-29BB-D083-6FEEE7CA69CC}"/>
              </a:ext>
            </a:extLst>
          </p:cNvPr>
          <p:cNvSpPr>
            <a:spLocks noGrp="1"/>
          </p:cNvSpPr>
          <p:nvPr>
            <p:ph type="title"/>
          </p:nvPr>
        </p:nvSpPr>
        <p:spPr>
          <a:xfrm>
            <a:off x="612648" y="310896"/>
            <a:ext cx="10872216" cy="1225296"/>
          </a:xfrm>
        </p:spPr>
        <p:txBody>
          <a:bodyPr anchor="ctr">
            <a:normAutofit/>
          </a:bodyPr>
          <a:lstStyle/>
          <a:p>
            <a:r>
              <a:rPr lang="en-US"/>
              <a:t>Defining Standards for Evaluation</a:t>
            </a:r>
          </a:p>
        </p:txBody>
      </p:sp>
      <p:graphicFrame>
        <p:nvGraphicFramePr>
          <p:cNvPr id="5" name="Content Placeholder 4">
            <a:extLst>
              <a:ext uri="{FF2B5EF4-FFF2-40B4-BE49-F238E27FC236}">
                <a16:creationId xmlns:a16="http://schemas.microsoft.com/office/drawing/2014/main" id="{B79867FD-1C8A-4A60-96EA-EAA5E80A8472}"/>
              </a:ext>
            </a:extLst>
          </p:cNvPr>
          <p:cNvGraphicFramePr>
            <a:graphicFrameLocks noGrp="1"/>
          </p:cNvGraphicFramePr>
          <p:nvPr>
            <p:ph sz="quarter" idx="13"/>
          </p:nvPr>
        </p:nvGraphicFramePr>
        <p:xfrm>
          <a:off x="3095494" y="2313432"/>
          <a:ext cx="7040379" cy="3895347"/>
        </p:xfrm>
        <a:graphic>
          <a:graphicData uri="http://schemas.openxmlformats.org/drawingml/2006/table">
            <a:tbl>
              <a:tblPr firstRow="1" bandRow="1">
                <a:noFill/>
                <a:tableStyleId>{5C22544A-7EE6-4342-B048-85BDC9FD1C3A}</a:tableStyleId>
              </a:tblPr>
              <a:tblGrid>
                <a:gridCol w="2956423">
                  <a:extLst>
                    <a:ext uri="{9D8B030D-6E8A-4147-A177-3AD203B41FA5}">
                      <a16:colId xmlns:a16="http://schemas.microsoft.com/office/drawing/2014/main" val="1724933805"/>
                    </a:ext>
                  </a:extLst>
                </a:gridCol>
                <a:gridCol w="4083956">
                  <a:extLst>
                    <a:ext uri="{9D8B030D-6E8A-4147-A177-3AD203B41FA5}">
                      <a16:colId xmlns:a16="http://schemas.microsoft.com/office/drawing/2014/main" val="3728255549"/>
                    </a:ext>
                  </a:extLst>
                </a:gridCol>
              </a:tblGrid>
              <a:tr h="514107">
                <a:tc>
                  <a:txBody>
                    <a:bodyPr/>
                    <a:lstStyle/>
                    <a:p>
                      <a:pPr>
                        <a:buNone/>
                      </a:pPr>
                      <a:r>
                        <a:rPr lang="en-US" sz="1500" b="1" cap="all" spc="150">
                          <a:solidFill>
                            <a:schemeClr val="tx1"/>
                          </a:solidFill>
                        </a:rPr>
                        <a:t>Criterion</a:t>
                      </a:r>
                    </a:p>
                  </a:txBody>
                  <a:tcPr marL="127114" marR="127114" marT="127114" marB="127114" anchor="ctr">
                    <a:lnL w="12700" cmpd="sng">
                      <a:noFill/>
                    </a:lnL>
                    <a:lnR w="12700" cmpd="sng">
                      <a:noFill/>
                    </a:lnR>
                    <a:lnT w="6350" cap="flat" cmpd="sng" algn="ctr">
                      <a:noFill/>
                      <a:prstDash val="solid"/>
                    </a:lnT>
                    <a:lnB w="19050" cap="flat" cmpd="sng" algn="ctr">
                      <a:noFill/>
                      <a:prstDash val="solid"/>
                    </a:lnB>
                    <a:solidFill>
                      <a:schemeClr val="accent1">
                        <a:lumMod val="40000"/>
                        <a:lumOff val="60000"/>
                      </a:schemeClr>
                    </a:solidFill>
                  </a:tcPr>
                </a:tc>
                <a:tc>
                  <a:txBody>
                    <a:bodyPr/>
                    <a:lstStyle/>
                    <a:p>
                      <a:pPr>
                        <a:buNone/>
                      </a:pPr>
                      <a:r>
                        <a:rPr lang="en-US" sz="1500" b="1" cap="all" spc="150">
                          <a:solidFill>
                            <a:schemeClr val="tx1"/>
                          </a:solidFill>
                        </a:rPr>
                        <a:t>Description</a:t>
                      </a:r>
                    </a:p>
                  </a:txBody>
                  <a:tcPr marL="127114" marR="127114" marT="127114" marB="127114" anchor="ctr">
                    <a:lnL w="12700" cmpd="sng">
                      <a:noFill/>
                    </a:lnL>
                    <a:lnR w="12700" cmpd="sng">
                      <a:noFill/>
                    </a:lnR>
                    <a:lnT w="6350" cap="flat" cmpd="sng" algn="ctr">
                      <a:noFill/>
                      <a:prstDash val="solid"/>
                    </a:lnT>
                    <a:lnB w="19050" cap="flat" cmpd="sng" algn="ctr">
                      <a:noFill/>
                      <a:prstDash val="solid"/>
                    </a:lnB>
                    <a:solidFill>
                      <a:schemeClr val="accent1">
                        <a:lumMod val="40000"/>
                        <a:lumOff val="60000"/>
                      </a:schemeClr>
                    </a:solidFill>
                  </a:tcPr>
                </a:tc>
                <a:extLst>
                  <a:ext uri="{0D108BD9-81ED-4DB2-BD59-A6C34878D82A}">
                    <a16:rowId xmlns:a16="http://schemas.microsoft.com/office/drawing/2014/main" val="1152934109"/>
                  </a:ext>
                </a:extLst>
              </a:tr>
              <a:tr h="655345">
                <a:tc>
                  <a:txBody>
                    <a:bodyPr/>
                    <a:lstStyle/>
                    <a:p>
                      <a:pPr>
                        <a:buNone/>
                      </a:pPr>
                      <a:r>
                        <a:rPr lang="en-US" sz="1200" b="1" cap="none" spc="0">
                          <a:solidFill>
                            <a:schemeClr val="tx1"/>
                          </a:solidFill>
                        </a:rPr>
                        <a:t>Harm Reduction</a:t>
                      </a:r>
                    </a:p>
                  </a:txBody>
                  <a:tcPr marL="127114" marR="127114" marT="127114" marB="127114" anchor="ctr">
                    <a:lnL w="12700" cmpd="sng">
                      <a:noFill/>
                      <a:prstDash val="solid"/>
                    </a:lnL>
                    <a:lnR w="12700" cmpd="sng">
                      <a:noFill/>
                      <a:prstDash val="solid"/>
                    </a:lnR>
                    <a:lnT w="19050" cap="flat" cmpd="sng" algn="ctr">
                      <a:noFill/>
                      <a:prstDash val="solid"/>
                    </a:lnT>
                    <a:lnB w="12700" cmpd="sng">
                      <a:noFill/>
                      <a:prstDash val="solid"/>
                    </a:lnB>
                    <a:noFill/>
                  </a:tcPr>
                </a:tc>
                <a:tc>
                  <a:txBody>
                    <a:bodyPr/>
                    <a:lstStyle/>
                    <a:p>
                      <a:pPr>
                        <a:buNone/>
                      </a:pPr>
                      <a:r>
                        <a:rPr lang="en-US" sz="1200" cap="none" spc="0">
                          <a:solidFill>
                            <a:schemeClr val="tx1"/>
                          </a:solidFill>
                        </a:rPr>
                        <a:t>Extent to which policing reduces victimisation and damage</a:t>
                      </a:r>
                    </a:p>
                  </a:txBody>
                  <a:tcPr marL="127114" marR="127114" marT="127114" marB="127114" anchor="ctr">
                    <a:lnL w="12700" cmpd="sng">
                      <a:noFill/>
                      <a:prstDash val="solid"/>
                    </a:lnL>
                    <a:lnR w="12700" cmpd="sng">
                      <a:noFill/>
                      <a:prstDash val="solid"/>
                    </a:lnR>
                    <a:lnT w="19050" cap="flat" cmpd="sng" algn="ctr">
                      <a:noFill/>
                      <a:prstDash val="solid"/>
                    </a:lnT>
                    <a:lnB w="12700" cmpd="sng">
                      <a:noFill/>
                      <a:prstDash val="solid"/>
                    </a:lnB>
                    <a:noFill/>
                  </a:tcPr>
                </a:tc>
                <a:extLst>
                  <a:ext uri="{0D108BD9-81ED-4DB2-BD59-A6C34878D82A}">
                    <a16:rowId xmlns:a16="http://schemas.microsoft.com/office/drawing/2014/main" val="2479199549"/>
                  </a:ext>
                </a:extLst>
              </a:tr>
              <a:tr h="655345">
                <a:tc>
                  <a:txBody>
                    <a:bodyPr/>
                    <a:lstStyle/>
                    <a:p>
                      <a:pPr>
                        <a:buNone/>
                      </a:pPr>
                      <a:r>
                        <a:rPr lang="en-US" sz="1200" b="1" cap="none" spc="0">
                          <a:solidFill>
                            <a:schemeClr val="tx1"/>
                          </a:solidFill>
                        </a:rPr>
                        <a:t>Detection &amp; Conviction</a:t>
                      </a:r>
                    </a:p>
                  </a:txBody>
                  <a:tcPr marL="127114" marR="127114" marT="127114" marB="127114"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a:solidFill>
                            <a:schemeClr val="tx1"/>
                          </a:solidFill>
                        </a:rPr>
                        <a:t>Success in identifying offenders and securing convictions</a:t>
                      </a:r>
                    </a:p>
                  </a:txBody>
                  <a:tcPr marL="127114" marR="127114" marT="127114" marB="127114"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233774040"/>
                  </a:ext>
                </a:extLst>
              </a:tr>
              <a:tr h="471735">
                <a:tc>
                  <a:txBody>
                    <a:bodyPr/>
                    <a:lstStyle/>
                    <a:p>
                      <a:pPr>
                        <a:buNone/>
                      </a:pPr>
                      <a:r>
                        <a:rPr lang="en-US" sz="1200" b="1" cap="none" spc="0">
                          <a:solidFill>
                            <a:schemeClr val="tx1"/>
                          </a:solidFill>
                        </a:rPr>
                        <a:t>Investigative Speed</a:t>
                      </a:r>
                    </a:p>
                  </a:txBody>
                  <a:tcPr marL="127114" marR="127114" marT="127114" marB="127114"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US" sz="1200" cap="none" spc="0">
                          <a:solidFill>
                            <a:schemeClr val="tx1"/>
                          </a:solidFill>
                        </a:rPr>
                        <a:t>Timeliness and efficiency of investigations</a:t>
                      </a:r>
                    </a:p>
                  </a:txBody>
                  <a:tcPr marL="127114" marR="127114" marT="127114" marB="127114"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383274884"/>
                  </a:ext>
                </a:extLst>
              </a:tr>
              <a:tr h="471735">
                <a:tc>
                  <a:txBody>
                    <a:bodyPr/>
                    <a:lstStyle/>
                    <a:p>
                      <a:pPr>
                        <a:buNone/>
                      </a:pPr>
                      <a:r>
                        <a:rPr lang="en-US" sz="1200" b="1" cap="none" spc="0">
                          <a:solidFill>
                            <a:schemeClr val="tx1"/>
                          </a:solidFill>
                        </a:rPr>
                        <a:t>Cost-Effectiveness</a:t>
                      </a:r>
                    </a:p>
                  </a:txBody>
                  <a:tcPr marL="127114" marR="127114" marT="127114" marB="127114"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a:solidFill>
                            <a:schemeClr val="tx1"/>
                          </a:solidFill>
                        </a:rPr>
                        <a:t>Optimal use of resources relative to outcomes</a:t>
                      </a:r>
                    </a:p>
                  </a:txBody>
                  <a:tcPr marL="127114" marR="127114" marT="127114" marB="127114"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275585991"/>
                  </a:ext>
                </a:extLst>
              </a:tr>
              <a:tr h="471735">
                <a:tc>
                  <a:txBody>
                    <a:bodyPr/>
                    <a:lstStyle/>
                    <a:p>
                      <a:pPr>
                        <a:buNone/>
                      </a:pPr>
                      <a:r>
                        <a:rPr lang="en-US" sz="1200" b="1" cap="none" spc="0">
                          <a:solidFill>
                            <a:schemeClr val="tx1"/>
                          </a:solidFill>
                        </a:rPr>
                        <a:t>Adaptability</a:t>
                      </a:r>
                    </a:p>
                  </a:txBody>
                  <a:tcPr marL="127114" marR="127114" marT="127114" marB="127114"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US" sz="1200" cap="none" spc="0">
                          <a:solidFill>
                            <a:schemeClr val="tx1"/>
                          </a:solidFill>
                        </a:rPr>
                        <a:t>Capacity to respond to evolving cyber threats</a:t>
                      </a:r>
                    </a:p>
                  </a:txBody>
                  <a:tcPr marL="127114" marR="127114" marT="127114" marB="127114"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82997633"/>
                  </a:ext>
                </a:extLst>
              </a:tr>
              <a:tr h="655345">
                <a:tc>
                  <a:txBody>
                    <a:bodyPr/>
                    <a:lstStyle/>
                    <a:p>
                      <a:pPr>
                        <a:buNone/>
                      </a:pPr>
                      <a:r>
                        <a:rPr lang="en-US" sz="1200" b="1" cap="none" spc="0">
                          <a:solidFill>
                            <a:schemeClr val="tx1"/>
                          </a:solidFill>
                        </a:rPr>
                        <a:t>Public Trust</a:t>
                      </a:r>
                    </a:p>
                  </a:txBody>
                  <a:tcPr marL="127114" marR="127114" marT="127114" marB="127114"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a:solidFill>
                            <a:schemeClr val="tx1"/>
                          </a:solidFill>
                        </a:rPr>
                        <a:t>Compliance with legal standards and maintaining confidence</a:t>
                      </a:r>
                    </a:p>
                  </a:txBody>
                  <a:tcPr marL="127114" marR="127114" marT="127114" marB="127114"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510526394"/>
                  </a:ext>
                </a:extLst>
              </a:tr>
            </a:tbl>
          </a:graphicData>
        </a:graphic>
      </p:graphicFrame>
    </p:spTree>
    <p:extLst>
      <p:ext uri="{BB962C8B-B14F-4D97-AF65-F5344CB8AC3E}">
        <p14:creationId xmlns:p14="http://schemas.microsoft.com/office/powerpoint/2010/main" val="2577457290"/>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5E2DC-CD9A-02B6-7083-D3F50558F2F9}"/>
              </a:ext>
            </a:extLst>
          </p:cNvPr>
          <p:cNvSpPr>
            <a:spLocks noGrp="1"/>
          </p:cNvSpPr>
          <p:nvPr>
            <p:ph type="title"/>
          </p:nvPr>
        </p:nvSpPr>
        <p:spPr>
          <a:xfrm>
            <a:off x="612648" y="502920"/>
            <a:ext cx="4669536" cy="1453896"/>
          </a:xfrm>
        </p:spPr>
        <p:txBody>
          <a:bodyPr anchor="t">
            <a:normAutofit/>
          </a:bodyPr>
          <a:lstStyle/>
          <a:p>
            <a:r>
              <a:rPr lang="en-US"/>
              <a:t>Assessment of Tools and Systemic Barriers</a:t>
            </a:r>
          </a:p>
        </p:txBody>
      </p:sp>
      <p:pic>
        <p:nvPicPr>
          <p:cNvPr id="5" name="Content Placeholder 4" descr="Electronic stethoscope digitally processes heart sound, breathing sound, bowel sound, heart beat and analyzes it and saves it as a medical record.">
            <a:extLst>
              <a:ext uri="{FF2B5EF4-FFF2-40B4-BE49-F238E27FC236}">
                <a16:creationId xmlns:a16="http://schemas.microsoft.com/office/drawing/2014/main" id="{D6F8FCE6-2E8F-484D-9D7A-186F668B817F}"/>
              </a:ext>
            </a:extLst>
          </p:cNvPr>
          <p:cNvPicPr>
            <a:picLocks noGrp="1" noChangeAspect="1"/>
          </p:cNvPicPr>
          <p:nvPr>
            <p:ph type="pic" sz="quarter" idx="15"/>
          </p:nvPr>
        </p:nvPicPr>
        <p:blipFill>
          <a:blip r:embed="rId3"/>
          <a:srcRect l="4902" r="17649" b="-2"/>
          <a:stretch>
            <a:fillRect/>
          </a:stretch>
        </p:blipFill>
        <p:spPr>
          <a:xfrm>
            <a:off x="612648" y="2293938"/>
            <a:ext cx="4669536" cy="4024566"/>
          </a:xfrm>
          <a:prstGeom prst="rect">
            <a:avLst/>
          </a:prstGeom>
          <a:noFill/>
        </p:spPr>
      </p:pic>
      <p:sp>
        <p:nvSpPr>
          <p:cNvPr id="4" name="Content Placeholder 3">
            <a:extLst>
              <a:ext uri="{FF2B5EF4-FFF2-40B4-BE49-F238E27FC236}">
                <a16:creationId xmlns:a16="http://schemas.microsoft.com/office/drawing/2014/main" id="{76046D06-82AB-0B9B-1194-73857CA4C8C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02919"/>
            <a:ext cx="5471160" cy="5815585"/>
          </a:xfrm>
        </p:spPr>
        <p:txBody>
          <a:bodyPr>
            <a:normAutofit/>
          </a:bodyPr>
          <a:lstStyle/>
          <a:p>
            <a:pPr marL="0" indent="0">
              <a:spcBef>
                <a:spcPts val="2500"/>
              </a:spcBef>
              <a:buFont typeface="Arial" panose="020B0604020202020204" pitchFamily="34" charset="0"/>
              <a:buNone/>
            </a:pPr>
            <a:r>
              <a:rPr lang="en-US" b="1"/>
              <a:t>Challenges in Digital Forensics</a:t>
            </a:r>
          </a:p>
          <a:p>
            <a:pPr marL="0" lvl="1" indent="0">
              <a:buFont typeface="Arial" panose="020B0604020202020204" pitchFamily="34" charset="0"/>
              <a:buNone/>
            </a:pPr>
            <a:r>
              <a:t>Limited capacity, encryption, and technical complexity cause delays in cybercrime investigations.</a:t>
            </a:r>
            <a:endParaRPr lang="en-US"/>
          </a:p>
          <a:p>
            <a:pPr marL="0" indent="0">
              <a:spcBef>
                <a:spcPts val="2500"/>
              </a:spcBef>
              <a:buFont typeface="Arial" panose="020B0604020202020204" pitchFamily="34" charset="0"/>
              <a:buNone/>
            </a:pPr>
            <a:r>
              <a:rPr lang="en-US" b="1"/>
              <a:t>Threat Intelligence Limitations</a:t>
            </a:r>
          </a:p>
          <a:p>
            <a:pPr marL="0" lvl="1" indent="0">
              <a:buFont typeface="Arial" panose="020B0604020202020204" pitchFamily="34" charset="0"/>
              <a:buNone/>
            </a:pPr>
            <a:r>
              <a:t>Issues with data sharing, interoperability, and international cooperation hinder proactive cybercrime prevention.</a:t>
            </a:r>
            <a:endParaRPr lang="en-US"/>
          </a:p>
          <a:p>
            <a:pPr marL="0" indent="0">
              <a:spcBef>
                <a:spcPts val="2500"/>
              </a:spcBef>
              <a:buFont typeface="Arial" panose="020B0604020202020204" pitchFamily="34" charset="0"/>
              <a:buNone/>
            </a:pPr>
            <a:r>
              <a:rPr lang="en-US" b="1"/>
              <a:t>Public–Private Partnership Issues</a:t>
            </a:r>
          </a:p>
          <a:p>
            <a:pPr marL="0" lvl="1" indent="0">
              <a:buFont typeface="Arial" panose="020B0604020202020204" pitchFamily="34" charset="0"/>
              <a:buNone/>
            </a:pPr>
            <a:r>
              <a:t>Trust and data protection concerns limit effective collaboration between authorities, banks, and tech firms.</a:t>
            </a:r>
            <a:endParaRPr lang="en-US"/>
          </a:p>
          <a:p>
            <a:pPr marL="0" indent="0">
              <a:spcBef>
                <a:spcPts val="2500"/>
              </a:spcBef>
              <a:buFont typeface="Arial" panose="020B0604020202020204" pitchFamily="34" charset="0"/>
              <a:buNone/>
            </a:pPr>
            <a:r>
              <a:rPr lang="en-US" b="1"/>
              <a:t>Systemic Barriers Impact</a:t>
            </a:r>
          </a:p>
          <a:p>
            <a:pPr marL="0" lvl="1" indent="0">
              <a:buFont typeface="Arial" panose="020B0604020202020204" pitchFamily="34" charset="0"/>
              <a:buNone/>
            </a:pPr>
            <a:r>
              <a:t>Legal constraints, resource shortages, skills gaps, and organisational silos reduce policing effectiveness.</a:t>
            </a:r>
            <a:endParaRPr lang="en-US"/>
          </a:p>
        </p:txBody>
      </p:sp>
    </p:spTree>
    <p:extLst>
      <p:ext uri="{BB962C8B-B14F-4D97-AF65-F5344CB8AC3E}">
        <p14:creationId xmlns:p14="http://schemas.microsoft.com/office/powerpoint/2010/main" val="234452431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D9F95-43A7-118B-D95A-26573FBD5EF9}"/>
              </a:ext>
            </a:extLst>
          </p:cNvPr>
          <p:cNvSpPr>
            <a:spLocks noGrp="1"/>
          </p:cNvSpPr>
          <p:nvPr>
            <p:ph type="title"/>
          </p:nvPr>
        </p:nvSpPr>
        <p:spPr>
          <a:xfrm>
            <a:off x="612648" y="457200"/>
            <a:ext cx="10954512" cy="731520"/>
          </a:xfrm>
        </p:spPr>
        <p:txBody>
          <a:bodyPr anchor="b">
            <a:normAutofit/>
          </a:bodyPr>
          <a:lstStyle/>
          <a:p>
            <a:r>
              <a:rPr lang="en-US"/>
              <a:t>Evidence-Based Improvements and Presentation Standards</a:t>
            </a:r>
          </a:p>
        </p:txBody>
      </p:sp>
      <p:graphicFrame>
        <p:nvGraphicFramePr>
          <p:cNvPr id="4" name="Content Placeholder 3">
            <a:extLst>
              <a:ext uri="{FF2B5EF4-FFF2-40B4-BE49-F238E27FC236}">
                <a16:creationId xmlns:a16="http://schemas.microsoft.com/office/drawing/2014/main" id="{41FE4B9E-B9C2-4C9B-A297-BC1C602A9C13}"/>
              </a:ext>
            </a:extLst>
          </p:cNvPr>
          <p:cNvGraphicFramePr>
            <a:graphicFrameLocks noGrp="1"/>
          </p:cNvGraphicFramePr>
          <p:nvPr>
            <p:ph idx="1"/>
            <p:extLs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612648" y="1362455"/>
          <a:ext cx="10954512" cy="49560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9586060"/>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99138-A63B-F771-9A69-77BE9C7EEFBE}"/>
              </a:ext>
            </a:extLst>
          </p:cNvPr>
          <p:cNvSpPr>
            <a:spLocks noGrp="1"/>
          </p:cNvSpPr>
          <p:nvPr>
            <p:ph type="title"/>
          </p:nvPr>
        </p:nvSpPr>
        <p:spPr>
          <a:xfrm>
            <a:off x="612648" y="502920"/>
            <a:ext cx="4669536" cy="1453896"/>
          </a:xfrm>
        </p:spPr>
        <p:txBody>
          <a:bodyPr anchor="t">
            <a:normAutofit/>
          </a:bodyPr>
          <a:lstStyle/>
          <a:p>
            <a:r>
              <a:rPr lang="en-US"/>
              <a:t>Summary and Future Directions</a:t>
            </a:r>
          </a:p>
        </p:txBody>
      </p:sp>
      <p:pic>
        <p:nvPicPr>
          <p:cNvPr id="5" name="Content Placeholder 4" descr="Abstract  Digital concept which shows network security optimization and internet technology  ">
            <a:extLst>
              <a:ext uri="{FF2B5EF4-FFF2-40B4-BE49-F238E27FC236}">
                <a16:creationId xmlns:a16="http://schemas.microsoft.com/office/drawing/2014/main" id="{0A28BED5-3BF8-4D28-8C58-4BED316660AF}"/>
              </a:ext>
            </a:extLst>
          </p:cNvPr>
          <p:cNvPicPr>
            <a:picLocks noGrp="1" noChangeAspect="1"/>
          </p:cNvPicPr>
          <p:nvPr>
            <p:ph type="pic" sz="quarter" idx="15"/>
          </p:nvPr>
        </p:nvPicPr>
        <p:blipFill>
          <a:blip r:embed="rId3"/>
          <a:srcRect r="12979" b="-2"/>
          <a:stretch>
            <a:fillRect/>
          </a:stretch>
        </p:blipFill>
        <p:spPr>
          <a:xfrm>
            <a:off x="612648" y="2293938"/>
            <a:ext cx="4669536" cy="4024566"/>
          </a:xfrm>
          <a:prstGeom prst="rect">
            <a:avLst/>
          </a:prstGeom>
          <a:noFill/>
        </p:spPr>
      </p:pic>
      <p:sp>
        <p:nvSpPr>
          <p:cNvPr id="4" name="Content Placeholder 3">
            <a:extLst>
              <a:ext uri="{FF2B5EF4-FFF2-40B4-BE49-F238E27FC236}">
                <a16:creationId xmlns:a16="http://schemas.microsoft.com/office/drawing/2014/main" id="{78D16A13-1165-53E7-AE16-4314DBACC65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02919"/>
            <a:ext cx="5471160" cy="5815585"/>
          </a:xfrm>
        </p:spPr>
        <p:txBody>
          <a:bodyPr>
            <a:normAutofit/>
          </a:bodyPr>
          <a:lstStyle/>
          <a:p>
            <a:pPr marL="0" indent="0">
              <a:spcBef>
                <a:spcPts val="2500"/>
              </a:spcBef>
              <a:buFont typeface="Arial" panose="020B0604020202020204" pitchFamily="34" charset="0"/>
              <a:buNone/>
            </a:pPr>
            <a:r>
              <a:rPr lang="en-US" b="1"/>
              <a:t>Key Arguments Summary</a:t>
            </a:r>
          </a:p>
          <a:p>
            <a:pPr marL="0" lvl="1" indent="0">
              <a:buFont typeface="Arial" panose="020B0604020202020204" pitchFamily="34" charset="0"/>
              <a:buNone/>
            </a:pPr>
            <a:r>
              <a:t>Summarize cybercrime definitions, evaluation criteria, policing strategies, and evidence-based improvements.</a:t>
            </a:r>
            <a:endParaRPr lang="en-US"/>
          </a:p>
          <a:p>
            <a:pPr marL="0" indent="0">
              <a:spcBef>
                <a:spcPts val="2500"/>
              </a:spcBef>
              <a:buFont typeface="Arial" panose="020B0604020202020204" pitchFamily="34" charset="0"/>
              <a:buNone/>
            </a:pPr>
            <a:r>
              <a:rPr lang="en-US" b="1"/>
              <a:t>Future Cybersecurity Challenges</a:t>
            </a:r>
          </a:p>
          <a:p>
            <a:pPr marL="0" lvl="1" indent="0">
              <a:buFont typeface="Arial" panose="020B0604020202020204" pitchFamily="34" charset="0"/>
              <a:buNone/>
            </a:pPr>
            <a:r>
              <a:t>Address evolving cyber threats, technological dependence, and the urgency for global cooperation.</a:t>
            </a:r>
            <a:endParaRPr lang="en-US"/>
          </a:p>
          <a:p>
            <a:pPr marL="0" indent="0">
              <a:spcBef>
                <a:spcPts val="2500"/>
              </a:spcBef>
              <a:buFont typeface="Arial" panose="020B0604020202020204" pitchFamily="34" charset="0"/>
              <a:buNone/>
            </a:pPr>
            <a:r>
              <a:rPr lang="en-US" b="1"/>
              <a:t>Adaptability and Partnerships</a:t>
            </a:r>
          </a:p>
          <a:p>
            <a:pPr marL="0" lvl="1" indent="0">
              <a:buFont typeface="Arial" panose="020B0604020202020204" pitchFamily="34" charset="0"/>
              <a:buNone/>
            </a:pPr>
            <a:r>
              <a:t>Highlight the importance of adaptability, continuous learning, and strong collaboration in digital policing.</a:t>
            </a:r>
            <a:endParaRPr lang="en-US"/>
          </a:p>
          <a:p>
            <a:pPr marL="0" indent="0">
              <a:spcBef>
                <a:spcPts val="2500"/>
              </a:spcBef>
              <a:buFont typeface="Arial" panose="020B0604020202020204" pitchFamily="34" charset="0"/>
              <a:buNone/>
            </a:pPr>
            <a:r>
              <a:rPr lang="en-US" b="1"/>
              <a:t>Balancing Security and Trust</a:t>
            </a:r>
          </a:p>
          <a:p>
            <a:pPr marL="0" lvl="1" indent="0">
              <a:buFont typeface="Arial" panose="020B0604020202020204" pitchFamily="34" charset="0"/>
              <a:buNone/>
            </a:pPr>
            <a:r>
              <a:t>Emphasize solutions balancing security, efficiency, and public trust in the digital era.</a:t>
            </a:r>
            <a:endParaRPr lang="en-US"/>
          </a:p>
        </p:txBody>
      </p:sp>
    </p:spTree>
    <p:extLst>
      <p:ext uri="{BB962C8B-B14F-4D97-AF65-F5344CB8AC3E}">
        <p14:creationId xmlns:p14="http://schemas.microsoft.com/office/powerpoint/2010/main" val="146001202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BBD0A-2657-6473-C714-813808B1F0DB}"/>
              </a:ext>
            </a:extLst>
          </p:cNvPr>
          <p:cNvSpPr>
            <a:spLocks noGrp="1"/>
          </p:cNvSpPr>
          <p:nvPr>
            <p:ph type="ctrTitle"/>
          </p:nvPr>
        </p:nvSpPr>
        <p:spPr>
          <a:xfrm>
            <a:off x="320039" y="1033272"/>
            <a:ext cx="5892073" cy="3895344"/>
          </a:xfrm>
        </p:spPr>
        <p:txBody>
          <a:bodyPr anchor="t">
            <a:normAutofit/>
          </a:bodyPr>
          <a:lstStyle/>
          <a:p>
            <a:r>
              <a:rPr lang="en-US"/>
              <a:t>Summary of Feedback – Level 7 Submissions</a:t>
            </a:r>
          </a:p>
        </p:txBody>
      </p:sp>
      <p:sp>
        <p:nvSpPr>
          <p:cNvPr id="3" name="Subtitle 2">
            <a:extLst>
              <a:ext uri="{FF2B5EF4-FFF2-40B4-BE49-F238E27FC236}">
                <a16:creationId xmlns:a16="http://schemas.microsoft.com/office/drawing/2014/main" id="{87F88A36-4A61-80CB-4E87-AB493BF24272}"/>
              </a:ext>
            </a:extLst>
          </p:cNvPr>
          <p:cNvSpPr>
            <a:spLocks noGrp="1"/>
          </p:cNvSpPr>
          <p:nvPr>
            <p:ph type="subTitle" idx="1"/>
          </p:nvPr>
        </p:nvSpPr>
        <p:spPr>
          <a:xfrm>
            <a:off x="320040" y="5733288"/>
            <a:ext cx="5892071" cy="795528"/>
          </a:xfrm>
        </p:spPr>
        <p:txBody>
          <a:bodyPr anchor="ctr">
            <a:normAutofit/>
          </a:bodyPr>
          <a:lstStyle/>
          <a:p>
            <a:r>
              <a:rPr lang="en-US"/>
              <a:t>Key insights and comments from recent submissions</a:t>
            </a:r>
          </a:p>
        </p:txBody>
      </p:sp>
      <p:sp>
        <p:nvSpPr>
          <p:cNvPr id="4" name="Footer Placeholder 3">
            <a:extLst>
              <a:ext uri="{FF2B5EF4-FFF2-40B4-BE49-F238E27FC236}">
                <a16:creationId xmlns:a16="http://schemas.microsoft.com/office/drawing/2014/main" id="{74EACA7E-6072-EA29-BB18-3957A7A8C37F}"/>
              </a:ext>
            </a:extLst>
          </p:cNvPr>
          <p:cNvSpPr>
            <a:spLocks noGrp="1"/>
          </p:cNvSpPr>
          <p:nvPr>
            <p:ph type="ftr" sz="quarter" idx="11"/>
          </p:nvPr>
        </p:nvSpPr>
        <p:spPr>
          <a:xfrm>
            <a:off x="317773" y="207982"/>
            <a:ext cx="2963692" cy="413360"/>
          </a:xfrm>
        </p:spPr>
        <p:txBody>
          <a:bodyPr anchor="ctr">
            <a:normAutofit/>
          </a:bodyPr>
          <a:lstStyle/>
          <a:p>
            <a:pPr>
              <a:spcAft>
                <a:spcPts val="600"/>
              </a:spcAft>
            </a:pPr>
            <a:r>
              <a:rPr lang="en-US" dirty="0"/>
              <a:t>Assignment 1 generic feedback</a:t>
            </a:r>
          </a:p>
        </p:txBody>
      </p:sp>
      <p:pic>
        <p:nvPicPr>
          <p:cNvPr id="8" name="Picture Placeholder 7" descr="Woman hand fills out a customer service survey.">
            <a:extLst>
              <a:ext uri="{FF2B5EF4-FFF2-40B4-BE49-F238E27FC236}">
                <a16:creationId xmlns:a16="http://schemas.microsoft.com/office/drawing/2014/main" id="{523E436F-1D6B-4FDB-82E0-DE0778CAF771}"/>
              </a:ext>
            </a:extLst>
          </p:cNvPr>
          <p:cNvPicPr>
            <a:picLocks noGrp="1" noChangeAspect="1"/>
          </p:cNvPicPr>
          <p:nvPr>
            <p:ph type="pic" sz="quarter" idx="13"/>
          </p:nvPr>
        </p:nvPicPr>
        <p:blipFill>
          <a:blip r:embed="rId3"/>
          <a:srcRect l="21046" r="21046"/>
          <a:stretch/>
        </p:blipFill>
        <p:spPr>
          <a:xfrm>
            <a:off x="6931152" y="793843"/>
            <a:ext cx="5260848" cy="6064128"/>
          </a:xfrm>
          <a:prstGeom prst="rect">
            <a:avLst/>
          </a:prstGeom>
          <a:noFill/>
        </p:spPr>
      </p:pic>
      <p:sp>
        <p:nvSpPr>
          <p:cNvPr id="6" name="Date Placeholder 5">
            <a:extLst>
              <a:ext uri="{FF2B5EF4-FFF2-40B4-BE49-F238E27FC236}">
                <a16:creationId xmlns:a16="http://schemas.microsoft.com/office/drawing/2014/main" id="{7299750F-4DA2-C179-EB10-EB573DF66ED4}"/>
              </a:ext>
            </a:extLst>
          </p:cNvPr>
          <p:cNvSpPr>
            <a:spLocks noGrp="1"/>
          </p:cNvSpPr>
          <p:nvPr>
            <p:ph type="dt" sz="half" idx="10"/>
          </p:nvPr>
        </p:nvSpPr>
        <p:spPr>
          <a:xfrm>
            <a:off x="6938587" y="207982"/>
            <a:ext cx="2662798" cy="413360"/>
          </a:xfrm>
        </p:spPr>
        <p:txBody>
          <a:bodyPr anchor="ctr">
            <a:normAutofit/>
          </a:bodyPr>
          <a:lstStyle/>
          <a:p>
            <a:pPr>
              <a:spcAft>
                <a:spcPts val="600"/>
              </a:spcAft>
            </a:pPr>
            <a:fld id="{BBB8170F-0370-4A38-8BF3-83D69476AE62}" type="datetime1">
              <a:rPr lang="en-US" smtClean="0"/>
              <a:pPr>
                <a:spcAft>
                  <a:spcPts val="600"/>
                </a:spcAft>
              </a:pPr>
              <a:t>12/11/2025</a:t>
            </a:fld>
            <a:endParaRPr lang="en-US"/>
          </a:p>
        </p:txBody>
      </p:sp>
      <p:sp>
        <p:nvSpPr>
          <p:cNvPr id="7" name="Slide Number Placeholder 6">
            <a:extLst>
              <a:ext uri="{FF2B5EF4-FFF2-40B4-BE49-F238E27FC236}">
                <a16:creationId xmlns:a16="http://schemas.microsoft.com/office/drawing/2014/main" id="{89FBF842-EC6F-62CD-417E-117C54864A7F}"/>
              </a:ext>
            </a:extLst>
          </p:cNvPr>
          <p:cNvSpPr>
            <a:spLocks noGrp="1"/>
          </p:cNvSpPr>
          <p:nvPr>
            <p:ph type="sldNum" sz="quarter" idx="12"/>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22</a:t>
            </a:fld>
            <a:endParaRPr lang="en-US"/>
          </a:p>
        </p:txBody>
      </p:sp>
    </p:spTree>
    <p:extLst>
      <p:ext uri="{BB962C8B-B14F-4D97-AF65-F5344CB8AC3E}">
        <p14:creationId xmlns:p14="http://schemas.microsoft.com/office/powerpoint/2010/main" val="2899340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3A0E2-9D46-ABED-998E-5570774A4337}"/>
              </a:ext>
            </a:extLst>
          </p:cNvPr>
          <p:cNvSpPr>
            <a:spLocks noGrp="1"/>
          </p:cNvSpPr>
          <p:nvPr>
            <p:ph type="title"/>
          </p:nvPr>
        </p:nvSpPr>
        <p:spPr>
          <a:xfrm>
            <a:off x="320559" y="612648"/>
            <a:ext cx="11253668" cy="1106424"/>
          </a:xfrm>
        </p:spPr>
        <p:txBody>
          <a:bodyPr anchor="b">
            <a:normAutofit/>
          </a:bodyPr>
          <a:lstStyle/>
          <a:p>
            <a:r>
              <a:rPr lang="en-US" dirty="0"/>
              <a:t>Group feedback</a:t>
            </a:r>
          </a:p>
        </p:txBody>
      </p:sp>
      <p:sp>
        <p:nvSpPr>
          <p:cNvPr id="4" name="Footer Placeholder 3">
            <a:extLst>
              <a:ext uri="{FF2B5EF4-FFF2-40B4-BE49-F238E27FC236}">
                <a16:creationId xmlns:a16="http://schemas.microsoft.com/office/drawing/2014/main" id="{A68117B1-D786-CBB4-C51E-74F7DD793A2C}"/>
              </a:ext>
            </a:extLst>
          </p:cNvPr>
          <p:cNvSpPr>
            <a:spLocks noGrp="1"/>
          </p:cNvSpPr>
          <p:nvPr>
            <p:ph type="ftr" sz="quarter" idx="11"/>
          </p:nvPr>
        </p:nvSpPr>
        <p:spPr>
          <a:xfrm>
            <a:off x="317773" y="207982"/>
            <a:ext cx="2963692" cy="413360"/>
          </a:xfrm>
        </p:spPr>
        <p:txBody>
          <a:bodyPr anchor="ctr">
            <a:normAutofit/>
          </a:bodyPr>
          <a:lstStyle/>
          <a:p>
            <a:pPr>
              <a:spcAft>
                <a:spcPts val="600"/>
              </a:spcAft>
            </a:pPr>
            <a:r>
              <a:rPr lang="en-US" dirty="0"/>
              <a:t>Justin Evans</a:t>
            </a:r>
          </a:p>
        </p:txBody>
      </p:sp>
      <p:sp>
        <p:nvSpPr>
          <p:cNvPr id="5" name="Date Placeholder 4">
            <a:extLst>
              <a:ext uri="{FF2B5EF4-FFF2-40B4-BE49-F238E27FC236}">
                <a16:creationId xmlns:a16="http://schemas.microsoft.com/office/drawing/2014/main" id="{5B194397-9A70-31E1-0B17-8CCE12BCB0D7}"/>
              </a:ext>
            </a:extLst>
          </p:cNvPr>
          <p:cNvSpPr>
            <a:spLocks noGrp="1"/>
          </p:cNvSpPr>
          <p:nvPr>
            <p:ph type="dt" sz="half" idx="10"/>
          </p:nvPr>
        </p:nvSpPr>
        <p:spPr>
          <a:xfrm>
            <a:off x="7680069" y="207982"/>
            <a:ext cx="1921315" cy="413360"/>
          </a:xfrm>
        </p:spPr>
        <p:txBody>
          <a:bodyPr anchor="ctr">
            <a:normAutofit/>
          </a:bodyPr>
          <a:lstStyle/>
          <a:p>
            <a:pPr>
              <a:spcAft>
                <a:spcPts val="600"/>
              </a:spcAft>
            </a:pPr>
            <a:fld id="{20D15516-589F-487D-BF51-9635DCEA90D5}" type="datetime1">
              <a:rPr lang="en-US" smtClean="0"/>
              <a:pPr>
                <a:spcAft>
                  <a:spcPts val="600"/>
                </a:spcAft>
              </a:pPr>
              <a:t>12/11/2025</a:t>
            </a:fld>
            <a:endParaRPr lang="en-US"/>
          </a:p>
        </p:txBody>
      </p:sp>
      <p:sp>
        <p:nvSpPr>
          <p:cNvPr id="6" name="Slide Number Placeholder 5">
            <a:extLst>
              <a:ext uri="{FF2B5EF4-FFF2-40B4-BE49-F238E27FC236}">
                <a16:creationId xmlns:a16="http://schemas.microsoft.com/office/drawing/2014/main" id="{1F7B3749-3997-624F-C53C-416DFDE7156B}"/>
              </a:ext>
            </a:extLst>
          </p:cNvPr>
          <p:cNvSpPr>
            <a:spLocks noGrp="1"/>
          </p:cNvSpPr>
          <p:nvPr>
            <p:ph type="sldNum" sz="quarter" idx="12"/>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23</a:t>
            </a:fld>
            <a:endParaRPr lang="en-US"/>
          </a:p>
        </p:txBody>
      </p:sp>
      <p:graphicFrame>
        <p:nvGraphicFramePr>
          <p:cNvPr id="7" name="Content Placeholder 6">
            <a:extLst>
              <a:ext uri="{FF2B5EF4-FFF2-40B4-BE49-F238E27FC236}">
                <a16:creationId xmlns:a16="http://schemas.microsoft.com/office/drawing/2014/main" id="{EAD09127-4788-4032-A772-935ACB17C004}"/>
              </a:ext>
            </a:extLst>
          </p:cNvPr>
          <p:cNvGraphicFramePr>
            <a:graphicFrameLocks noGrp="1"/>
          </p:cNvGraphicFramePr>
          <p:nvPr>
            <p:ph idx="1"/>
            <p:extLs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320559" y="2139696"/>
          <a:ext cx="11253668" cy="4288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5771288"/>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4233F-A05C-1EC7-5233-006FC142EF08}"/>
              </a:ext>
            </a:extLst>
          </p:cNvPr>
          <p:cNvSpPr>
            <a:spLocks noGrp="1"/>
          </p:cNvSpPr>
          <p:nvPr>
            <p:ph type="title"/>
          </p:nvPr>
        </p:nvSpPr>
        <p:spPr>
          <a:xfrm>
            <a:off x="327874" y="5197449"/>
            <a:ext cx="4244126" cy="1463040"/>
          </a:xfrm>
        </p:spPr>
        <p:txBody>
          <a:bodyPr anchor="t">
            <a:normAutofit/>
          </a:bodyPr>
          <a:lstStyle/>
          <a:p>
            <a:r>
              <a:rPr lang="en-US"/>
              <a:t>Key Strengths</a:t>
            </a:r>
          </a:p>
        </p:txBody>
      </p:sp>
      <p:sp>
        <p:nvSpPr>
          <p:cNvPr id="3" name="Footer Placeholder 2">
            <a:extLst>
              <a:ext uri="{FF2B5EF4-FFF2-40B4-BE49-F238E27FC236}">
                <a16:creationId xmlns:a16="http://schemas.microsoft.com/office/drawing/2014/main" id="{2AB0E403-A7A7-FD69-ED50-7F6C857DE499}"/>
              </a:ext>
            </a:extLst>
          </p:cNvPr>
          <p:cNvSpPr>
            <a:spLocks noGrp="1"/>
          </p:cNvSpPr>
          <p:nvPr>
            <p:ph type="ftr" sz="quarter" idx="11"/>
          </p:nvPr>
        </p:nvSpPr>
        <p:spPr>
          <a:xfrm>
            <a:off x="317772" y="210312"/>
            <a:ext cx="2962656" cy="411480"/>
          </a:xfrm>
        </p:spPr>
        <p:txBody>
          <a:bodyPr anchor="ctr">
            <a:normAutofit/>
          </a:bodyPr>
          <a:lstStyle/>
          <a:p>
            <a:pPr>
              <a:spcAft>
                <a:spcPts val="600"/>
              </a:spcAft>
            </a:pPr>
            <a:r>
              <a:rPr lang="en-US" dirty="0"/>
              <a:t>Justin </a:t>
            </a:r>
            <a:r>
              <a:rPr lang="en-US" dirty="0" err="1"/>
              <a:t>evans</a:t>
            </a:r>
          </a:p>
        </p:txBody>
      </p:sp>
      <p:sp>
        <p:nvSpPr>
          <p:cNvPr id="4" name="Date Placeholder 3">
            <a:extLst>
              <a:ext uri="{FF2B5EF4-FFF2-40B4-BE49-F238E27FC236}">
                <a16:creationId xmlns:a16="http://schemas.microsoft.com/office/drawing/2014/main" id="{BC7E455D-5BAA-39AC-3DD1-01572AEE8437}"/>
              </a:ext>
            </a:extLst>
          </p:cNvPr>
          <p:cNvSpPr>
            <a:spLocks noGrp="1"/>
          </p:cNvSpPr>
          <p:nvPr>
            <p:ph type="dt" sz="half" idx="10"/>
          </p:nvPr>
        </p:nvSpPr>
        <p:spPr>
          <a:xfrm>
            <a:off x="5358383" y="210312"/>
            <a:ext cx="1569350" cy="411480"/>
          </a:xfrm>
        </p:spPr>
        <p:txBody>
          <a:bodyPr anchor="ctr">
            <a:normAutofit/>
          </a:bodyPr>
          <a:lstStyle/>
          <a:p>
            <a:pPr>
              <a:spcAft>
                <a:spcPts val="600"/>
              </a:spcAft>
            </a:pPr>
            <a:fld id="{9EAD527F-9C49-4481-A18C-80BA2EA99E79}" type="datetime1">
              <a:rPr lang="en-US" smtClean="0"/>
              <a:pPr>
                <a:spcAft>
                  <a:spcPts val="600"/>
                </a:spcAft>
              </a:pPr>
              <a:t>12/11/2025</a:t>
            </a:fld>
            <a:endParaRPr lang="en-US"/>
          </a:p>
        </p:txBody>
      </p:sp>
      <p:sp>
        <p:nvSpPr>
          <p:cNvPr id="5" name="Slide Number Placeholder 4">
            <a:extLst>
              <a:ext uri="{FF2B5EF4-FFF2-40B4-BE49-F238E27FC236}">
                <a16:creationId xmlns:a16="http://schemas.microsoft.com/office/drawing/2014/main" id="{7CAF3818-2B78-91DC-F65D-992F345632E3}"/>
              </a:ext>
            </a:extLst>
          </p:cNvPr>
          <p:cNvSpPr>
            <a:spLocks noGrp="1"/>
          </p:cNvSpPr>
          <p:nvPr>
            <p:ph type="sldNum" sz="quarter" idx="12"/>
          </p:nvPr>
        </p:nvSpPr>
        <p:spPr>
          <a:xfrm>
            <a:off x="11288870" y="210312"/>
            <a:ext cx="546447" cy="411480"/>
          </a:xfrm>
        </p:spPr>
        <p:txBody>
          <a:bodyPr anchor="ctr">
            <a:normAutofit/>
          </a:bodyPr>
          <a:lstStyle/>
          <a:p>
            <a:pPr>
              <a:spcAft>
                <a:spcPts val="600"/>
              </a:spcAft>
            </a:pPr>
            <a:fld id="{753D0FD4-819D-4187-8797-C35567B41C78}" type="slidenum">
              <a:rPr lang="en-US" smtClean="0"/>
              <a:pPr>
                <a:spcAft>
                  <a:spcPts val="600"/>
                </a:spcAft>
              </a:pPr>
              <a:t>24</a:t>
            </a:fld>
            <a:endParaRPr lang="en-US"/>
          </a:p>
        </p:txBody>
      </p:sp>
      <p:pic>
        <p:nvPicPr>
          <p:cNvPr id="8" name="Content Placeholder 7" descr="Shot of a group of businesspeople sitting in the conference room during a seminar">
            <a:extLst>
              <a:ext uri="{FF2B5EF4-FFF2-40B4-BE49-F238E27FC236}">
                <a16:creationId xmlns:a16="http://schemas.microsoft.com/office/drawing/2014/main" id="{31C27F51-04A4-487A-B865-11B13EE07F0F}"/>
              </a:ext>
            </a:extLst>
          </p:cNvPr>
          <p:cNvPicPr>
            <a:picLocks noGrp="1" noChangeAspect="1"/>
          </p:cNvPicPr>
          <p:nvPr>
            <p:ph type="pic" sz="quarter" idx="13"/>
          </p:nvPr>
        </p:nvPicPr>
        <p:blipFill>
          <a:blip r:embed="rId3"/>
          <a:srcRect l="19530" r="9939"/>
          <a:stretch>
            <a:fillRect/>
          </a:stretch>
        </p:blipFill>
        <p:spPr>
          <a:xfrm>
            <a:off x="20" y="794335"/>
            <a:ext cx="4921897" cy="4047478"/>
          </a:xfrm>
          <a:prstGeom prst="rect">
            <a:avLst/>
          </a:prstGeom>
          <a:noFill/>
        </p:spPr>
      </p:pic>
      <p:sp>
        <p:nvSpPr>
          <p:cNvPr id="7" name="Content Placeholder 6">
            <a:extLst>
              <a:ext uri="{FF2B5EF4-FFF2-40B4-BE49-F238E27FC236}">
                <a16:creationId xmlns:a16="http://schemas.microsoft.com/office/drawing/2014/main" id="{E9D82F64-F71E-5B84-C526-45ACB34E2A3C}"/>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58384" y="1152144"/>
            <a:ext cx="6382512" cy="5340096"/>
          </a:xfrm>
        </p:spPr>
        <p:txBody>
          <a:bodyPr>
            <a:normAutofit/>
          </a:bodyPr>
          <a:lstStyle/>
          <a:p>
            <a:pPr marL="0" indent="0">
              <a:spcBef>
                <a:spcPts val="2500"/>
              </a:spcBef>
              <a:buFont typeface="Arial" panose="020B0604020202020204" pitchFamily="34" charset="0"/>
              <a:buNone/>
            </a:pPr>
            <a:r>
              <a:rPr lang="en-US" sz="1400" b="1"/>
              <a:t>Strong Literature Engagement</a:t>
            </a:r>
          </a:p>
          <a:p>
            <a:pPr marL="0" lvl="1" indent="0">
              <a:buFont typeface="Arial" panose="020B0604020202020204" pitchFamily="34" charset="0"/>
              <a:buNone/>
            </a:pPr>
            <a:r>
              <a:rPr lang="en-US" sz="1400"/>
              <a:t>Most essays demonstrated thorough engagement with diverse academic, policy, and government literature.</a:t>
            </a:r>
          </a:p>
          <a:p>
            <a:pPr marL="0" indent="0">
              <a:spcBef>
                <a:spcPts val="2500"/>
              </a:spcBef>
              <a:buFont typeface="Arial" panose="020B0604020202020204" pitchFamily="34" charset="0"/>
              <a:buNone/>
            </a:pPr>
            <a:r>
              <a:rPr lang="en-US" sz="1400" b="1"/>
              <a:t>Understanding Core Concepts</a:t>
            </a:r>
          </a:p>
          <a:p>
            <a:pPr marL="0" lvl="1" indent="0">
              <a:buFont typeface="Arial" panose="020B0604020202020204" pitchFamily="34" charset="0"/>
              <a:buNone/>
            </a:pPr>
            <a:r>
              <a:rPr lang="en-US" sz="1400"/>
              <a:t>Students showed awareness of terrorism evolution and UK counter-terrorism frameworks like CONTEST and Prevent.</a:t>
            </a:r>
          </a:p>
          <a:p>
            <a:pPr marL="0" indent="0">
              <a:spcBef>
                <a:spcPts val="2500"/>
              </a:spcBef>
              <a:buFont typeface="Arial" panose="020B0604020202020204" pitchFamily="34" charset="0"/>
              <a:buNone/>
            </a:pPr>
            <a:r>
              <a:rPr lang="en-US" sz="1400" b="1"/>
              <a:t>Structural Coherence</a:t>
            </a:r>
          </a:p>
          <a:p>
            <a:pPr marL="0" lvl="1" indent="0">
              <a:buFont typeface="Arial" panose="020B0604020202020204" pitchFamily="34" charset="0"/>
              <a:buNone/>
            </a:pPr>
            <a:r>
              <a:rPr lang="en-US" sz="1400"/>
              <a:t>Essays displayed logical progression and clear organization, enhancing readability and flow of ideas.</a:t>
            </a:r>
          </a:p>
          <a:p>
            <a:pPr marL="0" indent="0">
              <a:spcBef>
                <a:spcPts val="2500"/>
              </a:spcBef>
              <a:buFont typeface="Arial" panose="020B0604020202020204" pitchFamily="34" charset="0"/>
              <a:buNone/>
            </a:pPr>
            <a:r>
              <a:rPr lang="en-US" sz="1400" b="1"/>
              <a:t>Academic Tone and Presentation</a:t>
            </a:r>
          </a:p>
          <a:p>
            <a:pPr marL="0" lvl="1" indent="0">
              <a:buFont typeface="Arial" panose="020B0604020202020204" pitchFamily="34" charset="0"/>
              <a:buNone/>
            </a:pPr>
            <a:r>
              <a:rPr lang="en-US" sz="1400"/>
              <a:t>Some submissions had excellent academic tone, proper formatting, and clear signposting for professionalism.</a:t>
            </a:r>
          </a:p>
        </p:txBody>
      </p:sp>
    </p:spTree>
    <p:extLst>
      <p:ext uri="{BB962C8B-B14F-4D97-AF65-F5344CB8AC3E}">
        <p14:creationId xmlns:p14="http://schemas.microsoft.com/office/powerpoint/2010/main" val="6151139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78ED3-989F-348F-F13A-1D5D7909C353}"/>
              </a:ext>
            </a:extLst>
          </p:cNvPr>
          <p:cNvSpPr>
            <a:spLocks noGrp="1"/>
          </p:cNvSpPr>
          <p:nvPr>
            <p:ph type="title"/>
          </p:nvPr>
        </p:nvSpPr>
        <p:spPr>
          <a:xfrm>
            <a:off x="320558" y="612648"/>
            <a:ext cx="7015483" cy="1033272"/>
          </a:xfrm>
        </p:spPr>
        <p:txBody>
          <a:bodyPr anchor="b">
            <a:normAutofit/>
          </a:bodyPr>
          <a:lstStyle/>
          <a:p>
            <a:r>
              <a:rPr lang="en-US"/>
              <a:t>Common Development Areas</a:t>
            </a:r>
          </a:p>
        </p:txBody>
      </p:sp>
      <p:sp>
        <p:nvSpPr>
          <p:cNvPr id="3" name="Footer Placeholder 2">
            <a:extLst>
              <a:ext uri="{FF2B5EF4-FFF2-40B4-BE49-F238E27FC236}">
                <a16:creationId xmlns:a16="http://schemas.microsoft.com/office/drawing/2014/main" id="{7FEFD25A-BB2E-094A-D8BE-06667CE9D2B1}"/>
              </a:ext>
            </a:extLst>
          </p:cNvPr>
          <p:cNvSpPr>
            <a:spLocks noGrp="1"/>
          </p:cNvSpPr>
          <p:nvPr>
            <p:ph type="ftr" sz="quarter" idx="15"/>
          </p:nvPr>
        </p:nvSpPr>
        <p:spPr>
          <a:xfrm>
            <a:off x="317773" y="207982"/>
            <a:ext cx="2963692" cy="413360"/>
          </a:xfrm>
        </p:spPr>
        <p:txBody>
          <a:bodyPr anchor="ctr">
            <a:normAutofit/>
          </a:bodyPr>
          <a:lstStyle/>
          <a:p>
            <a:pPr>
              <a:spcAft>
                <a:spcPts val="600"/>
              </a:spcAft>
            </a:pPr>
            <a:r>
              <a:rPr lang="en-US" dirty="0"/>
              <a:t>Justin </a:t>
            </a:r>
            <a:r>
              <a:rPr lang="en-US" dirty="0" err="1"/>
              <a:t>evans</a:t>
            </a:r>
          </a:p>
        </p:txBody>
      </p:sp>
      <p:sp>
        <p:nvSpPr>
          <p:cNvPr id="4" name="Date Placeholder 3">
            <a:extLst>
              <a:ext uri="{FF2B5EF4-FFF2-40B4-BE49-F238E27FC236}">
                <a16:creationId xmlns:a16="http://schemas.microsoft.com/office/drawing/2014/main" id="{906AA315-D852-DB93-3A14-EA443873E81A}"/>
              </a:ext>
            </a:extLst>
          </p:cNvPr>
          <p:cNvSpPr>
            <a:spLocks noGrp="1"/>
          </p:cNvSpPr>
          <p:nvPr>
            <p:ph type="dt" sz="half" idx="14"/>
          </p:nvPr>
        </p:nvSpPr>
        <p:spPr>
          <a:xfrm>
            <a:off x="5224951" y="207982"/>
            <a:ext cx="1682496" cy="413360"/>
          </a:xfrm>
        </p:spPr>
        <p:txBody>
          <a:bodyPr anchor="ctr">
            <a:normAutofit/>
          </a:bodyPr>
          <a:lstStyle/>
          <a:p>
            <a:pPr>
              <a:spcAft>
                <a:spcPts val="600"/>
              </a:spcAft>
            </a:pPr>
            <a:fld id="{9EAD527F-9C49-4481-A18C-80BA2EA99E79}" type="datetime1">
              <a:rPr lang="en-US" smtClean="0"/>
              <a:pPr>
                <a:spcAft>
                  <a:spcPts val="600"/>
                </a:spcAft>
              </a:pPr>
              <a:t>12/11/2025</a:t>
            </a:fld>
            <a:endParaRPr lang="en-US"/>
          </a:p>
        </p:txBody>
      </p:sp>
      <p:sp>
        <p:nvSpPr>
          <p:cNvPr id="5" name="Slide Number Placeholder 4">
            <a:extLst>
              <a:ext uri="{FF2B5EF4-FFF2-40B4-BE49-F238E27FC236}">
                <a16:creationId xmlns:a16="http://schemas.microsoft.com/office/drawing/2014/main" id="{C0E0E931-4F2F-A5AB-5003-15D32A8F5B0A}"/>
              </a:ext>
            </a:extLst>
          </p:cNvPr>
          <p:cNvSpPr>
            <a:spLocks noGrp="1"/>
          </p:cNvSpPr>
          <p:nvPr>
            <p:ph type="sldNum" sz="quarter" idx="16"/>
          </p:nvPr>
        </p:nvSpPr>
        <p:spPr>
          <a:xfrm>
            <a:off x="6789594" y="207982"/>
            <a:ext cx="546447" cy="413360"/>
          </a:xfrm>
        </p:spPr>
        <p:txBody>
          <a:bodyPr anchor="ctr">
            <a:normAutofit/>
          </a:bodyPr>
          <a:lstStyle/>
          <a:p>
            <a:pPr>
              <a:spcAft>
                <a:spcPts val="600"/>
              </a:spcAft>
            </a:pPr>
            <a:fld id="{753D0FD4-819D-4187-8797-C35567B41C78}" type="slidenum">
              <a:rPr lang="en-US" smtClean="0"/>
              <a:pPr>
                <a:spcAft>
                  <a:spcPts val="600"/>
                </a:spcAft>
              </a:pPr>
              <a:t>25</a:t>
            </a:fld>
            <a:endParaRPr lang="en-US"/>
          </a:p>
        </p:txBody>
      </p:sp>
      <p:sp>
        <p:nvSpPr>
          <p:cNvPr id="7" name="Content Placeholder 6">
            <a:extLst>
              <a:ext uri="{FF2B5EF4-FFF2-40B4-BE49-F238E27FC236}">
                <a16:creationId xmlns:a16="http://schemas.microsoft.com/office/drawing/2014/main" id="{EA398B89-619B-6DCF-18D2-6AD4352F88A6}"/>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17773" y="1746504"/>
            <a:ext cx="7018271" cy="4806696"/>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sz="1400" b="1"/>
              <a:t>Insufficient Critical Depth</a:t>
            </a:r>
          </a:p>
          <a:p>
            <a:pPr marL="0" lvl="1" indent="0">
              <a:buNone/>
            </a:pPr>
            <a:r>
              <a:rPr lang="en-US" sz="1400"/>
              <a:t>Many essays are overly descriptive, lacking interrogation of assumptions or evaluation of evidence, reducing critical skill marks.</a:t>
            </a:r>
          </a:p>
          <a:p>
            <a:pPr marL="0" indent="0">
              <a:spcBef>
                <a:spcPts val="2500"/>
              </a:spcBef>
              <a:buFont typeface="Arial" panose="020B0604020202020204" pitchFamily="34" charset="0"/>
              <a:buNone/>
            </a:pPr>
            <a:r>
              <a:rPr lang="en-US" sz="1400" b="1"/>
              <a:t>Limited Application to Practice</a:t>
            </a:r>
          </a:p>
          <a:p>
            <a:pPr marL="0" lvl="1" indent="0">
              <a:buFont typeface="Arial" panose="020B0604020202020204" pitchFamily="34" charset="0"/>
              <a:buNone/>
            </a:pPr>
            <a:r>
              <a:rPr lang="en-US" sz="1400"/>
              <a:t>Case studies are mentioned but rarely integrated into deeper evaluative discussion or practical application.</a:t>
            </a:r>
          </a:p>
          <a:p>
            <a:pPr marL="0" indent="0">
              <a:spcBef>
                <a:spcPts val="2500"/>
              </a:spcBef>
              <a:buFont typeface="Arial" panose="020B0604020202020204" pitchFamily="34" charset="0"/>
              <a:buNone/>
            </a:pPr>
            <a:r>
              <a:rPr lang="en-US" sz="1400" b="1"/>
              <a:t>Referencing Inconsistencies</a:t>
            </a:r>
          </a:p>
          <a:p>
            <a:pPr marL="0" lvl="1" indent="0">
              <a:buFont typeface="Arial" panose="020B0604020202020204" pitchFamily="34" charset="0"/>
              <a:buNone/>
            </a:pPr>
            <a:r>
              <a:rPr lang="en-US" sz="1400"/>
              <a:t>Frequent incorrect Harvard formatting, incomplete citations, and occasional misrepresentation of sources occur.</a:t>
            </a:r>
          </a:p>
          <a:p>
            <a:pPr marL="0" indent="0">
              <a:spcBef>
                <a:spcPts val="2500"/>
              </a:spcBef>
              <a:buFont typeface="Arial" panose="020B0604020202020204" pitchFamily="34" charset="0"/>
              <a:buNone/>
            </a:pPr>
            <a:r>
              <a:rPr lang="en-US" sz="1400" b="1"/>
              <a:t>Academic Writing Quality</a:t>
            </a:r>
          </a:p>
          <a:p>
            <a:pPr marL="0" lvl="1" indent="0">
              <a:buFont typeface="Arial" panose="020B0604020202020204" pitchFamily="34" charset="0"/>
              <a:buNone/>
            </a:pPr>
            <a:r>
              <a:rPr lang="en-US" sz="1400"/>
              <a:t>Syntax, grammar, and phrasing errors impact clarity and professionalism in some submissions.</a:t>
            </a:r>
          </a:p>
        </p:txBody>
      </p:sp>
      <p:pic>
        <p:nvPicPr>
          <p:cNvPr id="8" name="Content Placeholder 7" descr="Close-up of student hands holding workbook while self studying">
            <a:extLst>
              <a:ext uri="{FF2B5EF4-FFF2-40B4-BE49-F238E27FC236}">
                <a16:creationId xmlns:a16="http://schemas.microsoft.com/office/drawing/2014/main" id="{135D3BA6-C3D5-477E-A696-A5091E3EFA5B}"/>
              </a:ext>
            </a:extLst>
          </p:cNvPr>
          <p:cNvPicPr>
            <a:picLocks noGrp="1" noChangeAspect="1"/>
          </p:cNvPicPr>
          <p:nvPr>
            <p:ph type="pic" sz="quarter" idx="13"/>
          </p:nvPr>
        </p:nvPicPr>
        <p:blipFill>
          <a:blip r:embed="rId3"/>
          <a:srcRect l="14304" r="42702" b="-1"/>
          <a:stretch>
            <a:fillRect/>
          </a:stretch>
        </p:blipFill>
        <p:spPr>
          <a:xfrm>
            <a:off x="7773592" y="10"/>
            <a:ext cx="4417215" cy="6857990"/>
          </a:xfrm>
          <a:prstGeom prst="rect">
            <a:avLst/>
          </a:prstGeom>
          <a:noFill/>
        </p:spPr>
      </p:pic>
    </p:spTree>
    <p:extLst>
      <p:ext uri="{BB962C8B-B14F-4D97-AF65-F5344CB8AC3E}">
        <p14:creationId xmlns:p14="http://schemas.microsoft.com/office/powerpoint/2010/main" val="137757065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80098-D9D8-0DF9-4838-3DD59D37F716}"/>
              </a:ext>
            </a:extLst>
          </p:cNvPr>
          <p:cNvSpPr>
            <a:spLocks noGrp="1"/>
          </p:cNvSpPr>
          <p:nvPr>
            <p:ph type="title"/>
          </p:nvPr>
        </p:nvSpPr>
        <p:spPr>
          <a:xfrm>
            <a:off x="4750308" y="612648"/>
            <a:ext cx="7022592" cy="1033272"/>
          </a:xfrm>
        </p:spPr>
        <p:txBody>
          <a:bodyPr anchor="b">
            <a:normAutofit/>
          </a:bodyPr>
          <a:lstStyle/>
          <a:p>
            <a:r>
              <a:rPr lang="en-US"/>
              <a:t>Recommendations for Improvement</a:t>
            </a:r>
          </a:p>
        </p:txBody>
      </p:sp>
      <p:pic>
        <p:nvPicPr>
          <p:cNvPr id="8" name="Content Placeholder 7" descr="Cropped shot of a group of university students in a study grouphttp://195.154.178.81/DATA/i_collage/pi/shoots/804514.jpg">
            <a:extLst>
              <a:ext uri="{FF2B5EF4-FFF2-40B4-BE49-F238E27FC236}">
                <a16:creationId xmlns:a16="http://schemas.microsoft.com/office/drawing/2014/main" id="{C06C3D76-2328-41F6-B8EE-F72AEC82469D}"/>
              </a:ext>
            </a:extLst>
          </p:cNvPr>
          <p:cNvPicPr>
            <a:picLocks noGrp="1" noChangeAspect="1"/>
          </p:cNvPicPr>
          <p:nvPr>
            <p:ph type="pic" sz="quarter" idx="13"/>
          </p:nvPr>
        </p:nvPicPr>
        <p:blipFill>
          <a:blip r:embed="rId3"/>
          <a:srcRect l="39507" r="18225" b="-1"/>
          <a:stretch>
            <a:fillRect/>
          </a:stretch>
        </p:blipFill>
        <p:spPr>
          <a:xfrm>
            <a:off x="20" y="10"/>
            <a:ext cx="4342564" cy="6857990"/>
          </a:xfrm>
          <a:prstGeom prst="rect">
            <a:avLst/>
          </a:prstGeom>
          <a:noFill/>
        </p:spPr>
      </p:pic>
      <p:sp>
        <p:nvSpPr>
          <p:cNvPr id="3" name="Footer Placeholder 2">
            <a:extLst>
              <a:ext uri="{FF2B5EF4-FFF2-40B4-BE49-F238E27FC236}">
                <a16:creationId xmlns:a16="http://schemas.microsoft.com/office/drawing/2014/main" id="{8DF38F3D-8642-831A-3646-D5890BA2A869}"/>
              </a:ext>
            </a:extLst>
          </p:cNvPr>
          <p:cNvSpPr>
            <a:spLocks noGrp="1"/>
          </p:cNvSpPr>
          <p:nvPr>
            <p:ph type="ftr" sz="quarter" idx="15"/>
          </p:nvPr>
        </p:nvSpPr>
        <p:spPr>
          <a:xfrm>
            <a:off x="4750307" y="210312"/>
            <a:ext cx="3531437" cy="413360"/>
          </a:xfrm>
        </p:spPr>
        <p:txBody>
          <a:bodyPr anchor="ctr">
            <a:normAutofit/>
          </a:bodyPr>
          <a:lstStyle/>
          <a:p>
            <a:pPr>
              <a:spcAft>
                <a:spcPts val="600"/>
              </a:spcAft>
            </a:pPr>
            <a:r>
              <a:rPr lang="en-US" dirty="0"/>
              <a:t>Justin </a:t>
            </a:r>
            <a:r>
              <a:rPr lang="en-US" dirty="0" err="1"/>
              <a:t>evans</a:t>
            </a:r>
          </a:p>
        </p:txBody>
      </p:sp>
      <p:sp>
        <p:nvSpPr>
          <p:cNvPr id="4" name="Date Placeholder 3">
            <a:extLst>
              <a:ext uri="{FF2B5EF4-FFF2-40B4-BE49-F238E27FC236}">
                <a16:creationId xmlns:a16="http://schemas.microsoft.com/office/drawing/2014/main" id="{FA55AB39-2541-FAA1-6ABC-278A3EAC6683}"/>
              </a:ext>
            </a:extLst>
          </p:cNvPr>
          <p:cNvSpPr>
            <a:spLocks noGrp="1"/>
          </p:cNvSpPr>
          <p:nvPr>
            <p:ph type="dt" sz="half" idx="14"/>
          </p:nvPr>
        </p:nvSpPr>
        <p:spPr>
          <a:xfrm>
            <a:off x="9582299" y="210312"/>
            <a:ext cx="1679642" cy="413360"/>
          </a:xfrm>
        </p:spPr>
        <p:txBody>
          <a:bodyPr anchor="ctr">
            <a:normAutofit/>
          </a:bodyPr>
          <a:lstStyle/>
          <a:p>
            <a:pPr>
              <a:spcAft>
                <a:spcPts val="600"/>
              </a:spcAft>
            </a:pPr>
            <a:fld id="{9EAD527F-9C49-4481-A18C-80BA2EA99E79}" type="datetime1">
              <a:rPr lang="en-US" smtClean="0"/>
              <a:pPr>
                <a:spcAft>
                  <a:spcPts val="600"/>
                </a:spcAft>
              </a:pPr>
              <a:t>12/11/2025</a:t>
            </a:fld>
            <a:endParaRPr lang="en-US"/>
          </a:p>
        </p:txBody>
      </p:sp>
      <p:sp>
        <p:nvSpPr>
          <p:cNvPr id="5" name="Slide Number Placeholder 4">
            <a:extLst>
              <a:ext uri="{FF2B5EF4-FFF2-40B4-BE49-F238E27FC236}">
                <a16:creationId xmlns:a16="http://schemas.microsoft.com/office/drawing/2014/main" id="{71A6BFE4-66C5-42F7-20DB-F6B85A033F57}"/>
              </a:ext>
            </a:extLst>
          </p:cNvPr>
          <p:cNvSpPr>
            <a:spLocks noGrp="1"/>
          </p:cNvSpPr>
          <p:nvPr>
            <p:ph type="sldNum" sz="quarter" idx="16"/>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26</a:t>
            </a:fld>
            <a:endParaRPr lang="en-US"/>
          </a:p>
        </p:txBody>
      </p:sp>
      <p:sp>
        <p:nvSpPr>
          <p:cNvPr id="7" name="Content Placeholder 6">
            <a:extLst>
              <a:ext uri="{FF2B5EF4-FFF2-40B4-BE49-F238E27FC236}">
                <a16:creationId xmlns:a16="http://schemas.microsoft.com/office/drawing/2014/main" id="{933D444F-5DAB-BB41-D05D-86F64E0F7F6B}"/>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50307" y="1746503"/>
            <a:ext cx="7022592" cy="4806697"/>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sz="1400" b="1" dirty="0"/>
              <a:t>Enhance Critical Analysis</a:t>
            </a:r>
          </a:p>
          <a:p>
            <a:pPr marL="0" lvl="1" indent="0">
              <a:buFont typeface="Arial" panose="020B0604020202020204" pitchFamily="34" charset="0"/>
              <a:buNone/>
            </a:pPr>
            <a:r>
              <a:rPr lang="en-US" sz="1400" dirty="0" err="1"/>
              <a:t>Prioritise</a:t>
            </a:r>
            <a:r>
              <a:rPr lang="en-US" sz="1400" dirty="0"/>
              <a:t> questioning assumptions, comparing viewpoints, and evaluating policies to deepen analysis.</a:t>
            </a:r>
          </a:p>
          <a:p>
            <a:pPr marL="0" indent="0">
              <a:spcBef>
                <a:spcPts val="2500"/>
              </a:spcBef>
              <a:buFont typeface="Arial" panose="020B0604020202020204" pitchFamily="34" charset="0"/>
              <a:buNone/>
            </a:pPr>
            <a:r>
              <a:rPr lang="en-US" sz="1400" b="1" dirty="0"/>
              <a:t>Integrate Case Studies</a:t>
            </a:r>
          </a:p>
          <a:p>
            <a:pPr marL="0" lvl="1" indent="0">
              <a:buFont typeface="Arial" panose="020B0604020202020204" pitchFamily="34" charset="0"/>
              <a:buNone/>
            </a:pPr>
            <a:r>
              <a:rPr lang="en-US" sz="1400" dirty="0"/>
              <a:t>Use case studies in discussions to apply theory to real-world situations and increase relevance.</a:t>
            </a:r>
          </a:p>
          <a:p>
            <a:pPr marL="0" indent="0">
              <a:spcBef>
                <a:spcPts val="2500"/>
              </a:spcBef>
              <a:buFont typeface="Arial" panose="020B0604020202020204" pitchFamily="34" charset="0"/>
              <a:buNone/>
            </a:pPr>
            <a:r>
              <a:rPr lang="en-US" sz="1400" b="1" dirty="0"/>
              <a:t>Improve Referencing Accuracy</a:t>
            </a:r>
          </a:p>
          <a:p>
            <a:pPr marL="0" lvl="1" indent="0">
              <a:buNone/>
            </a:pPr>
            <a:r>
              <a:rPr lang="en-US" sz="1400" dirty="0"/>
              <a:t>Adhere strictly to Harvard referencing guidelines to enhance academic credibility and consistency. Check UWTSD Harvard referencing guide.</a:t>
            </a:r>
          </a:p>
          <a:p>
            <a:pPr marL="0" indent="0">
              <a:spcBef>
                <a:spcPts val="2500"/>
              </a:spcBef>
              <a:buFont typeface="Arial" panose="020B0604020202020204" pitchFamily="34" charset="0"/>
              <a:buNone/>
            </a:pPr>
            <a:r>
              <a:rPr lang="en-US" sz="1400" b="1" dirty="0"/>
              <a:t>Focus on Writing Precision</a:t>
            </a:r>
          </a:p>
          <a:p>
            <a:pPr marL="0" lvl="1" indent="0">
              <a:buFont typeface="Arial" panose="020B0604020202020204" pitchFamily="34" charset="0"/>
              <a:buNone/>
            </a:pPr>
            <a:r>
              <a:rPr lang="en-US" sz="1400" dirty="0"/>
              <a:t>Use clear, concise sentences, avoid repetition, and ensure grammatical correctness with proofreading support.</a:t>
            </a:r>
          </a:p>
        </p:txBody>
      </p:sp>
    </p:spTree>
    <p:extLst>
      <p:ext uri="{BB962C8B-B14F-4D97-AF65-F5344CB8AC3E}">
        <p14:creationId xmlns:p14="http://schemas.microsoft.com/office/powerpoint/2010/main" val="69948794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739B1-BF4F-D6AD-B4DB-B7C9B958B27A}"/>
              </a:ext>
            </a:extLst>
          </p:cNvPr>
          <p:cNvSpPr>
            <a:spLocks noGrp="1"/>
          </p:cNvSpPr>
          <p:nvPr>
            <p:ph type="title"/>
          </p:nvPr>
        </p:nvSpPr>
        <p:spPr>
          <a:xfrm>
            <a:off x="320558" y="612648"/>
            <a:ext cx="7015483" cy="1033272"/>
          </a:xfrm>
        </p:spPr>
        <p:txBody>
          <a:bodyPr anchor="b">
            <a:normAutofit/>
          </a:bodyPr>
          <a:lstStyle/>
          <a:p>
            <a:r>
              <a:rPr lang="en-US"/>
              <a:t>Next Steps</a:t>
            </a:r>
          </a:p>
        </p:txBody>
      </p:sp>
      <p:sp>
        <p:nvSpPr>
          <p:cNvPr id="3" name="Footer Placeholder 2">
            <a:extLst>
              <a:ext uri="{FF2B5EF4-FFF2-40B4-BE49-F238E27FC236}">
                <a16:creationId xmlns:a16="http://schemas.microsoft.com/office/drawing/2014/main" id="{14DDAE99-DD22-F777-91DA-9512DEB9CC5B}"/>
              </a:ext>
            </a:extLst>
          </p:cNvPr>
          <p:cNvSpPr>
            <a:spLocks noGrp="1"/>
          </p:cNvSpPr>
          <p:nvPr>
            <p:ph type="ftr" sz="quarter" idx="15"/>
          </p:nvPr>
        </p:nvSpPr>
        <p:spPr>
          <a:xfrm>
            <a:off x="317773" y="207982"/>
            <a:ext cx="2963692" cy="413360"/>
          </a:xfrm>
        </p:spPr>
        <p:txBody>
          <a:bodyPr anchor="ctr">
            <a:normAutofit/>
          </a:bodyPr>
          <a:lstStyle/>
          <a:p>
            <a:pPr>
              <a:spcAft>
                <a:spcPts val="600"/>
              </a:spcAft>
            </a:pPr>
            <a:r>
              <a:rPr lang="en-US" dirty="0"/>
              <a:t>Justin </a:t>
            </a:r>
            <a:r>
              <a:rPr lang="en-US" dirty="0" err="1"/>
              <a:t>evans</a:t>
            </a:r>
          </a:p>
        </p:txBody>
      </p:sp>
      <p:sp>
        <p:nvSpPr>
          <p:cNvPr id="4" name="Date Placeholder 3">
            <a:extLst>
              <a:ext uri="{FF2B5EF4-FFF2-40B4-BE49-F238E27FC236}">
                <a16:creationId xmlns:a16="http://schemas.microsoft.com/office/drawing/2014/main" id="{AF5D9ED1-F23B-EEE7-B8E5-0DCBBF069974}"/>
              </a:ext>
            </a:extLst>
          </p:cNvPr>
          <p:cNvSpPr>
            <a:spLocks noGrp="1"/>
          </p:cNvSpPr>
          <p:nvPr>
            <p:ph type="dt" sz="half" idx="14"/>
          </p:nvPr>
        </p:nvSpPr>
        <p:spPr>
          <a:xfrm>
            <a:off x="5224951" y="207982"/>
            <a:ext cx="1682496" cy="413360"/>
          </a:xfrm>
        </p:spPr>
        <p:txBody>
          <a:bodyPr anchor="ctr">
            <a:normAutofit/>
          </a:bodyPr>
          <a:lstStyle/>
          <a:p>
            <a:pPr>
              <a:spcAft>
                <a:spcPts val="600"/>
              </a:spcAft>
            </a:pPr>
            <a:fld id="{9EAD527F-9C49-4481-A18C-80BA2EA99E79}" type="datetime1">
              <a:rPr lang="en-US" smtClean="0"/>
              <a:pPr>
                <a:spcAft>
                  <a:spcPts val="600"/>
                </a:spcAft>
              </a:pPr>
              <a:t>12/11/2025</a:t>
            </a:fld>
            <a:endParaRPr lang="en-US"/>
          </a:p>
        </p:txBody>
      </p:sp>
      <p:sp>
        <p:nvSpPr>
          <p:cNvPr id="5" name="Slide Number Placeholder 4">
            <a:extLst>
              <a:ext uri="{FF2B5EF4-FFF2-40B4-BE49-F238E27FC236}">
                <a16:creationId xmlns:a16="http://schemas.microsoft.com/office/drawing/2014/main" id="{C5E7999C-A536-0A17-BE77-F64C057FA69B}"/>
              </a:ext>
            </a:extLst>
          </p:cNvPr>
          <p:cNvSpPr>
            <a:spLocks noGrp="1"/>
          </p:cNvSpPr>
          <p:nvPr>
            <p:ph type="sldNum" sz="quarter" idx="16"/>
          </p:nvPr>
        </p:nvSpPr>
        <p:spPr>
          <a:xfrm>
            <a:off x="6789594" y="207982"/>
            <a:ext cx="546447" cy="413360"/>
          </a:xfrm>
        </p:spPr>
        <p:txBody>
          <a:bodyPr anchor="ctr">
            <a:normAutofit/>
          </a:bodyPr>
          <a:lstStyle/>
          <a:p>
            <a:pPr>
              <a:spcAft>
                <a:spcPts val="600"/>
              </a:spcAft>
            </a:pPr>
            <a:fld id="{753D0FD4-819D-4187-8797-C35567B41C78}" type="slidenum">
              <a:rPr lang="en-US" smtClean="0"/>
              <a:pPr>
                <a:spcAft>
                  <a:spcPts val="600"/>
                </a:spcAft>
              </a:pPr>
              <a:t>27</a:t>
            </a:fld>
            <a:endParaRPr lang="en-US"/>
          </a:p>
        </p:txBody>
      </p:sp>
      <p:sp>
        <p:nvSpPr>
          <p:cNvPr id="7" name="Content Placeholder 6">
            <a:extLst>
              <a:ext uri="{FF2B5EF4-FFF2-40B4-BE49-F238E27FC236}">
                <a16:creationId xmlns:a16="http://schemas.microsoft.com/office/drawing/2014/main" id="{1DD407CD-027F-51D7-B380-FF3AF9CD9DF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17773" y="1746504"/>
            <a:ext cx="7018271" cy="4806696"/>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sz="1400" b="1" dirty="0"/>
              <a:t>Review and Identify Patterns</a:t>
            </a:r>
          </a:p>
          <a:p>
            <a:pPr marL="0" lvl="1" indent="0">
              <a:buFont typeface="Arial" panose="020B0604020202020204" pitchFamily="34" charset="0"/>
              <a:buNone/>
            </a:pPr>
            <a:r>
              <a:rPr lang="en-US" sz="1400" dirty="0"/>
              <a:t>Students should review previous work to spot patterns in descriptiveness, referencing errors, and writing clarity.</a:t>
            </a:r>
          </a:p>
          <a:p>
            <a:pPr marL="0" indent="0">
              <a:spcBef>
                <a:spcPts val="2500"/>
              </a:spcBef>
              <a:buFont typeface="Arial" panose="020B0604020202020204" pitchFamily="34" charset="0"/>
              <a:buNone/>
            </a:pPr>
            <a:r>
              <a:rPr lang="en-US" sz="1400" b="1" dirty="0"/>
              <a:t>Structured Assignment Planning</a:t>
            </a:r>
          </a:p>
          <a:p>
            <a:pPr marL="0" lvl="1" indent="0">
              <a:buFont typeface="Arial" panose="020B0604020202020204" pitchFamily="34" charset="0"/>
              <a:buNone/>
            </a:pPr>
            <a:r>
              <a:rPr lang="en-US" sz="1400" dirty="0"/>
              <a:t>Develop a clear plan for assignments including critical engagement, case examples, and accurate referencing before submission.</a:t>
            </a:r>
          </a:p>
          <a:p>
            <a:pPr marL="0" indent="0">
              <a:spcBef>
                <a:spcPts val="2500"/>
              </a:spcBef>
              <a:buFont typeface="Arial" panose="020B0604020202020204" pitchFamily="34" charset="0"/>
              <a:buNone/>
            </a:pPr>
            <a:r>
              <a:rPr lang="en-US" sz="1400" b="1" dirty="0"/>
              <a:t>Use Workshops and Tools</a:t>
            </a:r>
          </a:p>
          <a:p>
            <a:pPr marL="0" lvl="1" indent="0">
              <a:buFont typeface="Arial" panose="020B0604020202020204" pitchFamily="34" charset="0"/>
              <a:buNone/>
            </a:pPr>
            <a:r>
              <a:rPr lang="en-US" sz="1400" dirty="0" err="1"/>
              <a:t>Utilise</a:t>
            </a:r>
            <a:r>
              <a:rPr lang="en-US" sz="1400" dirty="0"/>
              <a:t> academic workshops and digital tools to enhance grammar, syntax, and overall writing quality.</a:t>
            </a:r>
          </a:p>
          <a:p>
            <a:pPr marL="0" indent="0">
              <a:spcBef>
                <a:spcPts val="2500"/>
              </a:spcBef>
              <a:buFont typeface="Arial" panose="020B0604020202020204" pitchFamily="34" charset="0"/>
              <a:buNone/>
            </a:pPr>
            <a:r>
              <a:rPr lang="en-US" sz="1400" b="1" dirty="0"/>
              <a:t>Reflective Practice for Growth</a:t>
            </a:r>
          </a:p>
          <a:p>
            <a:pPr marL="0" lvl="1" indent="0">
              <a:buFont typeface="Arial" panose="020B0604020202020204" pitchFamily="34" charset="0"/>
              <a:buNone/>
            </a:pPr>
            <a:r>
              <a:rPr lang="en-US" sz="1400" dirty="0"/>
              <a:t>Adopt a reflective approach by revisiting feedback regularly to track progress and refine learning strategies.</a:t>
            </a:r>
          </a:p>
        </p:txBody>
      </p:sp>
      <p:pic>
        <p:nvPicPr>
          <p:cNvPr id="8" name="Content Placeholder 7" descr="Overhead view of woman hand doing homework in library">
            <a:extLst>
              <a:ext uri="{FF2B5EF4-FFF2-40B4-BE49-F238E27FC236}">
                <a16:creationId xmlns:a16="http://schemas.microsoft.com/office/drawing/2014/main" id="{A85C6E45-9391-43F9-A7C1-22699493CDA3}"/>
              </a:ext>
            </a:extLst>
          </p:cNvPr>
          <p:cNvPicPr>
            <a:picLocks noGrp="1" noChangeAspect="1"/>
          </p:cNvPicPr>
          <p:nvPr>
            <p:ph type="pic" sz="quarter" idx="13"/>
          </p:nvPr>
        </p:nvPicPr>
        <p:blipFill>
          <a:blip r:embed="rId3"/>
          <a:srcRect l="27860" r="29146" b="-1"/>
          <a:stretch>
            <a:fillRect/>
          </a:stretch>
        </p:blipFill>
        <p:spPr>
          <a:xfrm>
            <a:off x="7773592" y="10"/>
            <a:ext cx="4417215" cy="6857990"/>
          </a:xfrm>
          <a:prstGeom prst="rect">
            <a:avLst/>
          </a:prstGeom>
          <a:noFill/>
        </p:spPr>
      </p:pic>
    </p:spTree>
    <p:extLst>
      <p:ext uri="{BB962C8B-B14F-4D97-AF65-F5344CB8AC3E}">
        <p14:creationId xmlns:p14="http://schemas.microsoft.com/office/powerpoint/2010/main" val="247395078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20"/>
        <p:cNvGrpSpPr/>
        <p:nvPr/>
      </p:nvGrpSpPr>
      <p:grpSpPr>
        <a:xfrm>
          <a:off x="0" y="0"/>
          <a:ext cx="0" cy="0"/>
          <a:chOff x="0" y="0"/>
          <a:chExt cx="0" cy="0"/>
        </a:xfrm>
      </p:grpSpPr>
      <p:sp>
        <p:nvSpPr>
          <p:cNvPr id="221" name="Google Shape;221;p31"/>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
        <p:nvSpPr>
          <p:cNvPr id="222" name="Google Shape;222;p31"/>
          <p:cNvSpPr txBox="1">
            <a:spLocks noGrp="1"/>
          </p:cNvSpPr>
          <p:nvPr>
            <p:ph type="title"/>
          </p:nvPr>
        </p:nvSpPr>
        <p:spPr>
          <a:xfrm>
            <a:off x="6769570" y="530578"/>
            <a:ext cx="4771178" cy="116011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latin typeface="Calibri"/>
                <a:ea typeface="Calibri"/>
                <a:cs typeface="Calibri"/>
                <a:sym typeface="Calibri"/>
              </a:rPr>
              <a:t>Week 10 Complete!</a:t>
            </a:r>
            <a:endParaRPr/>
          </a:p>
        </p:txBody>
      </p:sp>
      <p:pic>
        <p:nvPicPr>
          <p:cNvPr id="223" name="Google Shape;223;p31" descr="You-filthy-animal GIFs - Get the best GIF on GIPHY"/>
          <p:cNvPicPr preferRelativeResize="0"/>
          <p:nvPr/>
        </p:nvPicPr>
        <p:blipFill rotWithShape="1">
          <a:blip r:embed="rId3">
            <a:alphaModFix/>
          </a:blip>
          <a:srcRect/>
          <a:stretch/>
        </p:blipFill>
        <p:spPr>
          <a:xfrm>
            <a:off x="838199" y="1899169"/>
            <a:ext cx="5440195" cy="2946772"/>
          </a:xfrm>
          <a:custGeom>
            <a:avLst/>
            <a:gdLst/>
            <a:ahLst/>
            <a:cxnLst/>
            <a:rect l="l" t="t" r="r" b="b"/>
            <a:pathLst>
              <a:path w="4643496" h="5550370" extrusionOk="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a:noFill/>
          <a:ln>
            <a:noFill/>
          </a:ln>
        </p:spPr>
      </p:pic>
      <p:sp>
        <p:nvSpPr>
          <p:cNvPr id="224" name="Google Shape;224;p31"/>
          <p:cNvSpPr/>
          <p:nvPr/>
        </p:nvSpPr>
        <p:spPr>
          <a:xfrm rot="6269068">
            <a:off x="8717845" y="3339275"/>
            <a:ext cx="2987899" cy="2987899"/>
          </a:xfrm>
          <a:prstGeom prst="arc">
            <a:avLst>
              <a:gd name="adj1" fmla="val 14441841"/>
              <a:gd name="adj2" fmla="val 0"/>
            </a:avLst>
          </a:prstGeom>
          <a:noFill/>
          <a:ln w="127000" cap="rnd" cmpd="sng">
            <a:solidFill>
              <a:schemeClr val="accent4">
                <a:alpha val="94901"/>
              </a:schemeClr>
            </a:solidFill>
            <a:prstDash val="dash"/>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
        <p:nvSpPr>
          <p:cNvPr id="225" name="Google Shape;225;p31"/>
          <p:cNvSpPr txBox="1">
            <a:spLocks noGrp="1"/>
          </p:cNvSpPr>
          <p:nvPr>
            <p:ph type="body" idx="1"/>
          </p:nvPr>
        </p:nvSpPr>
        <p:spPr>
          <a:xfrm>
            <a:off x="6769570" y="1825625"/>
            <a:ext cx="4771178" cy="4388908"/>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200"/>
              <a:buNone/>
            </a:pPr>
            <a:r>
              <a:rPr lang="en-GB" sz="3200">
                <a:latin typeface="Calibri"/>
                <a:ea typeface="Calibri"/>
                <a:cs typeface="Calibri"/>
                <a:sym typeface="Calibri"/>
              </a:rPr>
              <a:t>Thank you for listening!</a:t>
            </a:r>
            <a:endParaRPr/>
          </a:p>
          <a:p>
            <a:pPr marL="0" lvl="0" indent="0" algn="ctr" rtl="0">
              <a:lnSpc>
                <a:spcPct val="90000"/>
              </a:lnSpc>
              <a:spcBef>
                <a:spcPts val="1000"/>
              </a:spcBef>
              <a:spcAft>
                <a:spcPts val="0"/>
              </a:spcAft>
              <a:buClr>
                <a:schemeClr val="dk1"/>
              </a:buClr>
              <a:buSzPts val="3200"/>
              <a:buNone/>
            </a:pPr>
            <a:endParaRPr sz="3200">
              <a:latin typeface="Calibri"/>
              <a:ea typeface="Calibri"/>
              <a:cs typeface="Calibri"/>
              <a:sym typeface="Calibri"/>
            </a:endParaRPr>
          </a:p>
          <a:p>
            <a:pPr marL="0" lvl="0" indent="0" algn="ctr" rtl="0">
              <a:lnSpc>
                <a:spcPct val="90000"/>
              </a:lnSpc>
              <a:spcBef>
                <a:spcPts val="1000"/>
              </a:spcBef>
              <a:spcAft>
                <a:spcPts val="0"/>
              </a:spcAft>
              <a:buClr>
                <a:schemeClr val="dk1"/>
              </a:buClr>
              <a:buSzPts val="3200"/>
              <a:buNone/>
            </a:pPr>
            <a:r>
              <a:rPr lang="en-GB" sz="3200">
                <a:latin typeface="Calibri"/>
                <a:ea typeface="Calibri"/>
                <a:cs typeface="Calibri"/>
                <a:sym typeface="Calibri"/>
              </a:rPr>
              <a:t>See you all next year!</a:t>
            </a:r>
            <a:endParaRPr/>
          </a:p>
        </p:txBody>
      </p:sp>
    </p:spTree>
  </p:cSld>
  <p:clrMapOvr>
    <a:masterClrMapping/>
  </p:clrMapOvr>
</p:sld>
</file>

<file path=ppt/theme/theme1.xml><?xml version="1.0" encoding="utf-8"?>
<a:theme xmlns:a="http://schemas.openxmlformats.org/drawingml/2006/main" name="ShapesVTI">
  <a:themeElements>
    <a:clrScheme name="Office">
      <a:dk1>
        <a:srgbClr val="000000"/>
      </a:dk1>
      <a:lt1>
        <a:srgbClr val="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28</Slides>
  <Notes>28</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ShapesVTI</vt:lpstr>
      <vt:lpstr>Terrorism and Cybercrime</vt:lpstr>
      <vt:lpstr>Definitions of Cybercrime</vt:lpstr>
      <vt:lpstr>Cyber-enabled Crimes</vt:lpstr>
      <vt:lpstr>Cyber-dependant Crime</vt:lpstr>
      <vt:lpstr>Social Media Platforms and links between Cybercrime and Terrorism</vt:lpstr>
      <vt:lpstr>Alternative Social Media</vt:lpstr>
      <vt:lpstr>Subcultures</vt:lpstr>
      <vt:lpstr>Hacker Subculture</vt:lpstr>
      <vt:lpstr>Cyberhate</vt:lpstr>
      <vt:lpstr>Cyberhate Stats</vt:lpstr>
      <vt:lpstr>Intellectual Property Act 2014</vt:lpstr>
      <vt:lpstr>Computer Misuse Act 1990</vt:lpstr>
      <vt:lpstr>Data Protection</vt:lpstr>
      <vt:lpstr>Recap - Critically Evaluating Policing Strategies for Cybercrime</vt:lpstr>
      <vt:lpstr>Assignment 2.   Report – 3750 words +/- 10% </vt:lpstr>
      <vt:lpstr>Assignment Overview and Key Focus Areas</vt:lpstr>
      <vt:lpstr>Selecting and Explaining Cybercrime Types</vt:lpstr>
      <vt:lpstr>Defining Standards for Evaluation</vt:lpstr>
      <vt:lpstr>Assessment of Tools and Systemic Barriers</vt:lpstr>
      <vt:lpstr>Evidence-Based Improvements and Presentation Standards</vt:lpstr>
      <vt:lpstr>Summary and Future Directions</vt:lpstr>
      <vt:lpstr>Summary of Feedback – Level 7 Submissions</vt:lpstr>
      <vt:lpstr>Group feedback</vt:lpstr>
      <vt:lpstr>Key Strengths</vt:lpstr>
      <vt:lpstr>Common Development Areas</vt:lpstr>
      <vt:lpstr>Recommendations for Improvement</vt:lpstr>
      <vt:lpstr>Next Steps</vt:lpstr>
      <vt:lpstr>Week 10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Luke Roach</dc:creator>
  <cp:revision>27</cp:revision>
  <dcterms:created xsi:type="dcterms:W3CDTF">2022-12-16T08:51:12Z</dcterms:created>
  <dcterms:modified xsi:type="dcterms:W3CDTF">2025-12-11T18:29:24Z</dcterms:modified>
</cp:coreProperties>
</file>