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Lst>
  <p:sldSz cx="12801600" cy="9601200" type="A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ED5CBEE-65E7-46C0-925F-79CC63E22EB9}" v="64" dt="2022-04-25T11:07:06.92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544" autoAdjust="0"/>
    <p:restoredTop sz="94660"/>
  </p:normalViewPr>
  <p:slideViewPr>
    <p:cSldViewPr snapToGrid="0">
      <p:cViewPr varScale="1">
        <p:scale>
          <a:sx n="49" d="100"/>
          <a:sy n="49" d="100"/>
        </p:scale>
        <p:origin x="138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oleObject" Target="https://uowtsd-my.sharepoint.com/personal/1902830_student_uwtsd_ac_uk/Documents/Exp%20Research%206064/ASsign%202%20exp%20research%206064/Questionnaire%20Data/Chart%20for%20years%20climbing.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https://uowtsd-my.sharepoint.com/personal/1902830_student_uwtsd_ac_uk/Documents/Exp%20Research%206064/ASsign%202%20exp%20research%206064/Questionnaire%20Data/Chart%20for%20years%20climbing.xlsx"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Sheet1!$B$26</c:f>
              <c:strCache>
                <c:ptCount val="1"/>
                <c:pt idx="0">
                  <c:v>Percent</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Sheet1!$C$25:$H$25</c:f>
              <c:strCache>
                <c:ptCount val="6"/>
                <c:pt idx="0">
                  <c:v>Activity of Daily Living</c:v>
                </c:pt>
                <c:pt idx="1">
                  <c:v>Occupation</c:v>
                </c:pt>
                <c:pt idx="2">
                  <c:v>Climbing</c:v>
                </c:pt>
                <c:pt idx="3">
                  <c:v>Other Sport</c:v>
                </c:pt>
                <c:pt idx="4">
                  <c:v>Other Activity</c:v>
                </c:pt>
                <c:pt idx="5">
                  <c:v>None</c:v>
                </c:pt>
              </c:strCache>
            </c:strRef>
          </c:cat>
          <c:val>
            <c:numRef>
              <c:f>Sheet1!$C$26:$H$26</c:f>
              <c:numCache>
                <c:formatCode>General</c:formatCode>
                <c:ptCount val="6"/>
                <c:pt idx="0">
                  <c:v>19.2</c:v>
                </c:pt>
                <c:pt idx="1">
                  <c:v>13.5</c:v>
                </c:pt>
                <c:pt idx="2">
                  <c:v>61.5</c:v>
                </c:pt>
                <c:pt idx="3">
                  <c:v>30.8</c:v>
                </c:pt>
                <c:pt idx="4">
                  <c:v>9.6</c:v>
                </c:pt>
                <c:pt idx="5">
                  <c:v>34.6</c:v>
                </c:pt>
              </c:numCache>
            </c:numRef>
          </c:val>
          <c:extLst>
            <c:ext xmlns:c16="http://schemas.microsoft.com/office/drawing/2014/chart" uri="{C3380CC4-5D6E-409C-BE32-E72D297353CC}">
              <c16:uniqueId val="{00000000-1DA1-4E97-A6E1-0DB186A7EF90}"/>
            </c:ext>
          </c:extLst>
        </c:ser>
        <c:dLbls>
          <c:dLblPos val="outEnd"/>
          <c:showLegendKey val="0"/>
          <c:showVal val="1"/>
          <c:showCatName val="0"/>
          <c:showSerName val="0"/>
          <c:showPercent val="0"/>
          <c:showBubbleSize val="0"/>
        </c:dLbls>
        <c:gapWidth val="219"/>
        <c:overlap val="-27"/>
        <c:axId val="589780304"/>
        <c:axId val="589783632"/>
      </c:barChart>
      <c:catAx>
        <c:axId val="58978030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89783632"/>
        <c:crosses val="autoZero"/>
        <c:auto val="1"/>
        <c:lblAlgn val="ctr"/>
        <c:lblOffset val="100"/>
        <c:noMultiLvlLbl val="0"/>
      </c:catAx>
      <c:valAx>
        <c:axId val="589783632"/>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a:t>Percentage</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89780304"/>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Sheet1!$A$3</c:f>
              <c:strCache>
                <c:ptCount val="1"/>
                <c:pt idx="0">
                  <c:v>Tendon</c:v>
                </c:pt>
              </c:strCache>
            </c:strRef>
          </c:tx>
          <c:spPr>
            <a:ln w="22225" cap="rnd" cmpd="sng" algn="ctr">
              <a:solidFill>
                <a:schemeClr val="accent1"/>
              </a:solidFill>
              <a:round/>
            </a:ln>
            <a:effectLst/>
          </c:spPr>
          <c:marker>
            <c:symbol val="none"/>
          </c:marker>
          <c:cat>
            <c:strRef>
              <c:f>Sheet1!$B$2:$E$2</c:f>
              <c:strCache>
                <c:ptCount val="4"/>
                <c:pt idx="0">
                  <c:v>-1 y</c:v>
                </c:pt>
                <c:pt idx="1">
                  <c:v>1-4 y</c:v>
                </c:pt>
                <c:pt idx="2">
                  <c:v>5-10 y</c:v>
                </c:pt>
                <c:pt idx="3">
                  <c:v>11-25 y</c:v>
                </c:pt>
              </c:strCache>
            </c:strRef>
          </c:cat>
          <c:val>
            <c:numRef>
              <c:f>Sheet1!$B$3:$E$3</c:f>
              <c:numCache>
                <c:formatCode>General</c:formatCode>
                <c:ptCount val="4"/>
                <c:pt idx="0">
                  <c:v>-1.3</c:v>
                </c:pt>
                <c:pt idx="1">
                  <c:v>0.9</c:v>
                </c:pt>
                <c:pt idx="2">
                  <c:v>0.6</c:v>
                </c:pt>
                <c:pt idx="3">
                  <c:v>-0.5</c:v>
                </c:pt>
              </c:numCache>
            </c:numRef>
          </c:val>
          <c:smooth val="1"/>
          <c:extLst>
            <c:ext xmlns:c16="http://schemas.microsoft.com/office/drawing/2014/chart" uri="{C3380CC4-5D6E-409C-BE32-E72D297353CC}">
              <c16:uniqueId val="{00000000-0908-4387-BD11-0D8BEDD522A2}"/>
            </c:ext>
          </c:extLst>
        </c:ser>
        <c:dLbls>
          <c:showLegendKey val="0"/>
          <c:showVal val="0"/>
          <c:showCatName val="0"/>
          <c:showSerName val="0"/>
          <c:showPercent val="0"/>
          <c:showBubbleSize val="0"/>
        </c:dLbls>
        <c:dropLines>
          <c:spPr>
            <a:ln w="9525" cap="flat" cmpd="sng" algn="ctr">
              <a:solidFill>
                <a:schemeClr val="dk1">
                  <a:lumMod val="35000"/>
                  <a:lumOff val="65000"/>
                  <a:alpha val="33000"/>
                </a:schemeClr>
              </a:solidFill>
              <a:round/>
            </a:ln>
            <a:effectLst/>
          </c:spPr>
        </c:dropLines>
        <c:smooth val="0"/>
        <c:axId val="38854448"/>
        <c:axId val="38853616"/>
      </c:lineChart>
      <c:catAx>
        <c:axId val="38854448"/>
        <c:scaling>
          <c:orientation val="minMax"/>
        </c:scaling>
        <c:delete val="0"/>
        <c:axPos val="b"/>
        <c:title>
          <c:tx>
            <c:rich>
              <a:bodyPr rot="0" spcFirstLastPara="1" vertOverflow="ellipsis" vert="horz" wrap="square" anchor="ctr" anchorCtr="1"/>
              <a:lstStyle/>
              <a:p>
                <a:pPr>
                  <a:defRPr sz="900" b="0" i="0" u="none" strike="noStrike" kern="1200" cap="all" baseline="0">
                    <a:solidFill>
                      <a:schemeClr val="dk1">
                        <a:lumMod val="65000"/>
                        <a:lumOff val="35000"/>
                      </a:schemeClr>
                    </a:solidFill>
                    <a:latin typeface="+mn-lt"/>
                    <a:ea typeface="+mn-ea"/>
                    <a:cs typeface="+mn-cs"/>
                  </a:defRPr>
                </a:pPr>
                <a:r>
                  <a:rPr lang="en-GB"/>
                  <a:t>Climbing Years</a:t>
                </a:r>
                <a:r>
                  <a:rPr lang="en-GB" baseline="0"/>
                  <a:t> </a:t>
                </a:r>
                <a:endParaRPr lang="en-GB"/>
              </a:p>
            </c:rich>
          </c:tx>
          <c:overlay val="0"/>
          <c:spPr>
            <a:noFill/>
            <a:ln>
              <a:noFill/>
            </a:ln>
            <a:effectLst/>
          </c:spPr>
          <c:txPr>
            <a:bodyPr rot="0" spcFirstLastPara="1" vertOverflow="ellipsis" vert="horz" wrap="square" anchor="ctr" anchorCtr="1"/>
            <a:lstStyle/>
            <a:p>
              <a:pPr>
                <a:defRPr sz="900" b="0" i="0" u="none" strike="noStrike" kern="1200" cap="all" baseline="0">
                  <a:solidFill>
                    <a:schemeClr val="dk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sz="900" b="0" i="0" u="none" strike="noStrike" kern="1200" spc="20" baseline="0">
                <a:solidFill>
                  <a:schemeClr val="dk1">
                    <a:lumMod val="65000"/>
                    <a:lumOff val="35000"/>
                  </a:schemeClr>
                </a:solidFill>
                <a:latin typeface="+mn-lt"/>
                <a:ea typeface="+mn-ea"/>
                <a:cs typeface="+mn-cs"/>
              </a:defRPr>
            </a:pPr>
            <a:endParaRPr lang="en-US"/>
          </a:p>
        </c:txPr>
        <c:crossAx val="38853616"/>
        <c:crosses val="autoZero"/>
        <c:auto val="1"/>
        <c:lblAlgn val="ctr"/>
        <c:lblOffset val="100"/>
        <c:noMultiLvlLbl val="0"/>
      </c:catAx>
      <c:valAx>
        <c:axId val="38853616"/>
        <c:scaling>
          <c:orientation val="minMax"/>
        </c:scaling>
        <c:delete val="0"/>
        <c:axPos val="l"/>
        <c:title>
          <c:tx>
            <c:rich>
              <a:bodyPr rot="-5400000" spcFirstLastPara="1" vertOverflow="ellipsis" vert="horz" wrap="square" anchor="ctr" anchorCtr="1"/>
              <a:lstStyle/>
              <a:p>
                <a:pPr>
                  <a:defRPr sz="900" b="0" i="0" u="none" strike="noStrike" kern="1200" cap="all" baseline="0">
                    <a:solidFill>
                      <a:schemeClr val="dk1">
                        <a:lumMod val="65000"/>
                        <a:lumOff val="35000"/>
                      </a:schemeClr>
                    </a:solidFill>
                    <a:latin typeface="+mn-lt"/>
                    <a:ea typeface="+mn-ea"/>
                    <a:cs typeface="+mn-cs"/>
                  </a:defRPr>
                </a:pPr>
                <a:r>
                  <a:rPr lang="en-US"/>
                  <a:t>More or Less Likely</a:t>
                </a:r>
              </a:p>
            </c:rich>
          </c:tx>
          <c:overlay val="0"/>
          <c:spPr>
            <a:noFill/>
            <a:ln>
              <a:noFill/>
            </a:ln>
            <a:effectLst/>
          </c:spPr>
          <c:txPr>
            <a:bodyPr rot="-5400000" spcFirstLastPara="1" vertOverflow="ellipsis" vert="horz" wrap="square" anchor="ctr" anchorCtr="1"/>
            <a:lstStyle/>
            <a:p>
              <a:pPr>
                <a:defRPr sz="900" b="0" i="0" u="none" strike="noStrike" kern="1200" cap="all" baseline="0">
                  <a:solidFill>
                    <a:schemeClr val="dk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spc="20" baseline="0">
                <a:solidFill>
                  <a:schemeClr val="dk1">
                    <a:lumMod val="65000"/>
                    <a:lumOff val="35000"/>
                  </a:schemeClr>
                </a:solidFill>
                <a:latin typeface="+mn-lt"/>
                <a:ea typeface="+mn-ea"/>
                <a:cs typeface="+mn-cs"/>
              </a:defRPr>
            </a:pPr>
            <a:endParaRPr lang="en-US"/>
          </a:p>
        </c:txPr>
        <c:crossAx val="38854448"/>
        <c:crosses val="autoZero"/>
        <c:crossBetween val="between"/>
      </c:valAx>
      <c:spPr>
        <a:gradFill>
          <a:gsLst>
            <a:gs pos="100000">
              <a:schemeClr val="lt1">
                <a:lumMod val="95000"/>
              </a:schemeClr>
            </a:gs>
            <a:gs pos="0">
              <a:schemeClr val="lt1"/>
            </a:gs>
          </a:gsLst>
          <a:lin ang="5400000" scaled="0"/>
        </a:grad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lt1"/>
    </a:solidFill>
    <a:ln w="9525" cap="flat" cmpd="sng" algn="ctr">
      <a:solidFill>
        <a:schemeClr val="dk1">
          <a:lumMod val="15000"/>
          <a:lumOff val="85000"/>
        </a:schemeClr>
      </a:solidFill>
      <a:round/>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30">
  <cs:axisTitle>
    <cs:lnRef idx="0"/>
    <cs:fillRef idx="0"/>
    <cs:effectRef idx="0"/>
    <cs:fontRef idx="minor">
      <a:schemeClr val="dk1">
        <a:lumMod val="65000"/>
        <a:lumOff val="35000"/>
      </a:schemeClr>
    </cs:fontRef>
    <cs:defRPr sz="900" kern="1200" cap="all"/>
  </cs:axisTitle>
  <cs:category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900" b="0" kern="1200" spc="20" baseline="0"/>
  </cs:categoryAxis>
  <cs:chartArea mods="allowNoLineOverride">
    <cs:lnRef idx="0"/>
    <cs:fillRef idx="0"/>
    <cs:effectRef idx="0"/>
    <cs:fontRef idx="minor">
      <a:schemeClr val="dk1"/>
    </cs:fontRef>
    <cs:spPr>
      <a:solidFill>
        <a:schemeClr val="lt1"/>
      </a:solidFill>
      <a:ln w="9525" cap="flat" cmpd="sng" algn="ctr">
        <a:solidFill>
          <a:schemeClr val="dk1">
            <a:lumMod val="15000"/>
            <a:lumOff val="85000"/>
          </a:schemeClr>
        </a:solidFill>
        <a:round/>
      </a:ln>
    </cs:spPr>
    <cs:defRPr sz="900" kern="1200"/>
  </cs:chartArea>
  <cs:dataLabel>
    <cs:lnRef idx="0"/>
    <cs:fillRef idx="0"/>
    <cs:effectRef idx="0"/>
    <cs:fontRef idx="minor">
      <a:schemeClr val="dk1">
        <a:lumMod val="65000"/>
        <a:lumOff val="3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
  <cs:dataPoint3D>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3D>
  <cs:dataPointLine>
    <cs:lnRef idx="0">
      <cs:styleClr val="auto"/>
    </cs:lnRef>
    <cs:fillRef idx="0"/>
    <cs:effectRef idx="0"/>
    <cs:fontRef idx="minor">
      <a:schemeClr val="dk1"/>
    </cs:fontRef>
    <cs:spPr>
      <a:ln w="22225" cap="rnd" cmpd="sng" algn="ctr">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cap="flat" cmpd="sng" algn="ctr">
        <a:solidFill>
          <a:schemeClr val="phClr"/>
        </a:solidFill>
        <a:round/>
      </a:ln>
    </cs:spPr>
  </cs:dataPointMarker>
  <cs:dataPointMarkerLayout symbol="circle" size="4"/>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a:solidFill>
          <a:schemeClr val="dk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dk1">
            <a:lumMod val="65000"/>
            <a:lumOff val="35000"/>
          </a:schemeClr>
        </a:solidFill>
      </a:ln>
    </cs:spPr>
  </cs:downBar>
  <cs:dropLine>
    <cs:lnRef idx="0"/>
    <cs:fillRef idx="0"/>
    <cs:effectRef idx="0"/>
    <cs:fontRef idx="minor">
      <a:schemeClr val="dk1"/>
    </cs:fontRef>
    <cs:spPr>
      <a:ln w="9525" cap="flat" cmpd="sng" algn="ctr">
        <a:solidFill>
          <a:schemeClr val="dk1">
            <a:lumMod val="35000"/>
            <a:lumOff val="65000"/>
            <a:alpha val="33000"/>
          </a:schemeClr>
        </a:solidFill>
        <a:round/>
      </a:ln>
    </cs:spPr>
  </cs:dropLine>
  <cs:errorBar>
    <cs:lnRef idx="0"/>
    <cs:fillRef idx="0"/>
    <cs:effectRef idx="0"/>
    <cs:fontRef idx="minor">
      <a:schemeClr val="dk1"/>
    </cs:fontRef>
    <cs:spPr>
      <a:ln w="9525">
        <a:solidFill>
          <a:schemeClr val="dk1">
            <a:lumMod val="65000"/>
            <a:lumOff val="35000"/>
          </a:schemeClr>
        </a:solidFill>
      </a:ln>
    </cs:spPr>
  </cs:errorBar>
  <cs:floor>
    <cs:lnRef idx="0"/>
    <cs:fillRef idx="0"/>
    <cs:effectRef idx="0"/>
    <cs:fontRef idx="minor">
      <a:schemeClr val="dk1"/>
    </cs:fontRef>
  </cs:floor>
  <cs:gridlineMajor>
    <cs:lnRef idx="0"/>
    <cs:fillRef idx="0"/>
    <cs:effectRef idx="0"/>
    <cs:fontRef idx="minor">
      <a:schemeClr val="dk1"/>
    </cs:fontRef>
    <cs:spPr>
      <a:ln>
        <a:solidFill>
          <a:schemeClr val="dk1">
            <a:lumMod val="15000"/>
            <a:lumOff val="85000"/>
          </a:schemeClr>
        </a:solidFill>
      </a:ln>
    </cs:spPr>
  </cs:gridlineMajor>
  <cs:gridlineMinor>
    <cs:lnRef idx="0"/>
    <cs:fillRef idx="0"/>
    <cs:effectRef idx="0"/>
    <cs:fontRef idx="minor">
      <a:schemeClr val="dk1"/>
    </cs:fontRef>
    <cs:spPr>
      <a:ln>
        <a:solidFill>
          <a:schemeClr val="dk1">
            <a:lumMod val="5000"/>
            <a:lumOff val="95000"/>
          </a:schemeClr>
        </a:solidFill>
      </a:ln>
    </cs:spPr>
  </cs:gridlineMinor>
  <cs:hiLoLine>
    <cs:lnRef idx="0"/>
    <cs:fillRef idx="0"/>
    <cs:effectRef idx="0"/>
    <cs:fontRef idx="minor">
      <a:schemeClr val="dk1"/>
    </cs:fontRef>
    <cs:spPr>
      <a:ln w="9525">
        <a:solidFill>
          <a:schemeClr val="dk1">
            <a:lumMod val="35000"/>
            <a:lumOff val="65000"/>
          </a:schemeClr>
        </a:solidFill>
      </a:ln>
    </cs:spPr>
  </cs:hiLoLine>
  <cs:leaderLine>
    <cs:lnRef idx="0"/>
    <cs:fillRef idx="0"/>
    <cs:effectRef idx="0"/>
    <cs:fontRef idx="minor">
      <a:schemeClr val="dk1"/>
    </cs:fontRef>
    <cs:spPr>
      <a:ln w="9525">
        <a:solidFill>
          <a:schemeClr val="dk1">
            <a:lumMod val="35000"/>
            <a:lumOff val="65000"/>
          </a:schemeClr>
        </a:solidFill>
      </a:ln>
    </cs:spPr>
  </cs:leaderLine>
  <cs:legend>
    <cs:lnRef idx="0"/>
    <cs:fillRef idx="0"/>
    <cs:effectRef idx="0"/>
    <cs:fontRef idx="minor">
      <a:schemeClr val="dk1">
        <a:lumMod val="65000"/>
        <a:lumOff val="35000"/>
      </a:schemeClr>
    </cs:fontRef>
    <cs:defRPr sz="900" kern="1200"/>
  </cs:legend>
  <cs:plotArea>
    <cs:lnRef idx="0"/>
    <cs:fillRef idx="0"/>
    <cs:effectRef idx="0"/>
    <cs:fontRef idx="minor">
      <a:schemeClr val="dk1"/>
    </cs:fontRef>
    <cs:spPr>
      <a:gradFill>
        <a:gsLst>
          <a:gs pos="100000">
            <a:schemeClr val="lt1">
              <a:lumMod val="95000"/>
            </a:schemeClr>
          </a:gs>
          <a:gs pos="0">
            <a:schemeClr val="lt1"/>
          </a:gs>
        </a:gsLst>
        <a:lin ang="5400000" scaled="0"/>
      </a:gradFill>
    </cs:spPr>
  </cs:plotArea>
  <cs:plotArea3D>
    <cs:lnRef idx="0"/>
    <cs:fillRef idx="0"/>
    <cs:effectRef idx="0"/>
    <cs:fontRef idx="minor">
      <a:schemeClr val="dk1"/>
    </cs:fontRef>
  </cs:plotArea3D>
  <cs:series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900" kern="1200"/>
  </cs:seriesAxis>
  <cs:seriesLine>
    <cs:lnRef idx="0"/>
    <cs:fillRef idx="0"/>
    <cs:effectRef idx="0"/>
    <cs:fontRef idx="minor">
      <a:schemeClr val="dk1"/>
    </cs:fontRef>
    <cs:spPr>
      <a:ln w="9525">
        <a:solidFill>
          <a:schemeClr val="dk1">
            <a:lumMod val="35000"/>
            <a:lumOff val="65000"/>
          </a:schemeClr>
        </a:solidFill>
        <a:prstDash val="dash"/>
      </a:ln>
    </cs:spPr>
  </cs:seriesLine>
  <cs:title>
    <cs:lnRef idx="0"/>
    <cs:fillRef idx="0"/>
    <cs:effectRef idx="0"/>
    <cs:fontRef idx="minor">
      <a:schemeClr val="dk1">
        <a:lumMod val="50000"/>
        <a:lumOff val="50000"/>
      </a:schemeClr>
    </cs:fontRef>
    <cs:defRPr sz="1400" kern="1200" cap="none" spc="2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65000"/>
        <a:lumOff val="35000"/>
      </a:schemeClr>
    </cs:fontRef>
    <cs:defRPr sz="900" kern="1200" spc="20" baseline="0"/>
  </cs:valueAxis>
  <cs:wall>
    <cs:lnRef idx="0"/>
    <cs:fillRef idx="0"/>
    <cs:effectRef idx="0"/>
    <cs:fontRef idx="minor">
      <a:schemeClr val="dk1"/>
    </cs:fontRef>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US"/>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A3D622D-D83D-4187-802E-4943F0A6789D}" type="datetimeFigureOut">
              <a:rPr lang="en-GB" smtClean="0"/>
              <a:t>27/04/2022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F2EC35B-24B0-4D14-95BA-B6026D926E0E}" type="slidenum">
              <a:rPr lang="en-GB" smtClean="0"/>
              <a:t>‹#›</a:t>
            </a:fld>
            <a:endParaRPr lang="en-GB"/>
          </a:p>
        </p:txBody>
      </p:sp>
    </p:spTree>
    <p:extLst>
      <p:ext uri="{BB962C8B-B14F-4D97-AF65-F5344CB8AC3E}">
        <p14:creationId xmlns:p14="http://schemas.microsoft.com/office/powerpoint/2010/main" val="3032984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A3D622D-D83D-4187-802E-4943F0A6789D}" type="datetimeFigureOut">
              <a:rPr lang="en-GB" smtClean="0"/>
              <a:t>27/04/2022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F2EC35B-24B0-4D14-95BA-B6026D926E0E}" type="slidenum">
              <a:rPr lang="en-GB" smtClean="0"/>
              <a:t>‹#›</a:t>
            </a:fld>
            <a:endParaRPr lang="en-GB"/>
          </a:p>
        </p:txBody>
      </p:sp>
    </p:spTree>
    <p:extLst>
      <p:ext uri="{BB962C8B-B14F-4D97-AF65-F5344CB8AC3E}">
        <p14:creationId xmlns:p14="http://schemas.microsoft.com/office/powerpoint/2010/main" val="3514701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US"/>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D622D-D83D-4187-802E-4943F0A6789D}" type="datetimeFigureOut">
              <a:rPr lang="en-GB" smtClean="0"/>
              <a:t>27/04/2022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F2EC35B-24B0-4D14-95BA-B6026D926E0E}" type="slidenum">
              <a:rPr lang="en-GB" smtClean="0"/>
              <a:t>‹#›</a:t>
            </a:fld>
            <a:endParaRPr lang="en-GB"/>
          </a:p>
        </p:txBody>
      </p:sp>
    </p:spTree>
    <p:extLst>
      <p:ext uri="{BB962C8B-B14F-4D97-AF65-F5344CB8AC3E}">
        <p14:creationId xmlns:p14="http://schemas.microsoft.com/office/powerpoint/2010/main" val="17681036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A3D622D-D83D-4187-802E-4943F0A6789D}" type="datetimeFigureOut">
              <a:rPr lang="en-GB" smtClean="0"/>
              <a:t>27/04/2022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F2EC35B-24B0-4D14-95BA-B6026D926E0E}" type="slidenum">
              <a:rPr lang="en-GB" smtClean="0"/>
              <a:t>‹#›</a:t>
            </a:fld>
            <a:endParaRPr lang="en-GB"/>
          </a:p>
        </p:txBody>
      </p:sp>
    </p:spTree>
    <p:extLst>
      <p:ext uri="{BB962C8B-B14F-4D97-AF65-F5344CB8AC3E}">
        <p14:creationId xmlns:p14="http://schemas.microsoft.com/office/powerpoint/2010/main" val="32457904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A3D622D-D83D-4187-802E-4943F0A6789D}" type="datetimeFigureOut">
              <a:rPr lang="en-GB" smtClean="0"/>
              <a:t>27/04/2022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F2EC35B-24B0-4D14-95BA-B6026D926E0E}" type="slidenum">
              <a:rPr lang="en-GB" smtClean="0"/>
              <a:t>‹#›</a:t>
            </a:fld>
            <a:endParaRPr lang="en-GB"/>
          </a:p>
        </p:txBody>
      </p:sp>
    </p:spTree>
    <p:extLst>
      <p:ext uri="{BB962C8B-B14F-4D97-AF65-F5344CB8AC3E}">
        <p14:creationId xmlns:p14="http://schemas.microsoft.com/office/powerpoint/2010/main" val="32470037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A3D622D-D83D-4187-802E-4943F0A6789D}" type="datetimeFigureOut">
              <a:rPr lang="en-GB" smtClean="0"/>
              <a:t>27/04/2022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F2EC35B-24B0-4D14-95BA-B6026D926E0E}" type="slidenum">
              <a:rPr lang="en-GB" smtClean="0"/>
              <a:t>‹#›</a:t>
            </a:fld>
            <a:endParaRPr lang="en-GB"/>
          </a:p>
        </p:txBody>
      </p:sp>
    </p:spTree>
    <p:extLst>
      <p:ext uri="{BB962C8B-B14F-4D97-AF65-F5344CB8AC3E}">
        <p14:creationId xmlns:p14="http://schemas.microsoft.com/office/powerpoint/2010/main" val="31428701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D622D-D83D-4187-802E-4943F0A6789D}" type="datetimeFigureOut">
              <a:rPr lang="en-GB" smtClean="0"/>
              <a:t>27/04/2022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F2EC35B-24B0-4D14-95BA-B6026D926E0E}" type="slidenum">
              <a:rPr lang="en-GB" smtClean="0"/>
              <a:t>‹#›</a:t>
            </a:fld>
            <a:endParaRPr lang="en-GB"/>
          </a:p>
        </p:txBody>
      </p:sp>
    </p:spTree>
    <p:extLst>
      <p:ext uri="{BB962C8B-B14F-4D97-AF65-F5344CB8AC3E}">
        <p14:creationId xmlns:p14="http://schemas.microsoft.com/office/powerpoint/2010/main" val="2955626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3A3D622D-D83D-4187-802E-4943F0A6789D}" type="datetimeFigureOut">
              <a:rPr lang="en-GB" smtClean="0"/>
              <a:t>27/04/2022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F2EC35B-24B0-4D14-95BA-B6026D926E0E}" type="slidenum">
              <a:rPr lang="en-GB" smtClean="0"/>
              <a:t>‹#›</a:t>
            </a:fld>
            <a:endParaRPr lang="en-GB"/>
          </a:p>
        </p:txBody>
      </p:sp>
    </p:spTree>
    <p:extLst>
      <p:ext uri="{BB962C8B-B14F-4D97-AF65-F5344CB8AC3E}">
        <p14:creationId xmlns:p14="http://schemas.microsoft.com/office/powerpoint/2010/main" val="17202350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a:t>Click icon to add picture</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3A3D622D-D83D-4187-802E-4943F0A6789D}" type="datetimeFigureOut">
              <a:rPr lang="en-GB" smtClean="0"/>
              <a:t>27/04/2022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F2EC35B-24B0-4D14-95BA-B6026D926E0E}" type="slidenum">
              <a:rPr lang="en-GB" smtClean="0"/>
              <a:t>‹#›</a:t>
            </a:fld>
            <a:endParaRPr lang="en-GB"/>
          </a:p>
        </p:txBody>
      </p:sp>
    </p:spTree>
    <p:extLst>
      <p:ext uri="{BB962C8B-B14F-4D97-AF65-F5344CB8AC3E}">
        <p14:creationId xmlns:p14="http://schemas.microsoft.com/office/powerpoint/2010/main" val="36723997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A3D622D-D83D-4187-802E-4943F0A6789D}" type="datetimeFigureOut">
              <a:rPr lang="en-GB" smtClean="0"/>
              <a:t>27/04/2022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F2EC35B-24B0-4D14-95BA-B6026D926E0E}" type="slidenum">
              <a:rPr lang="en-GB" smtClean="0"/>
              <a:t>‹#›</a:t>
            </a:fld>
            <a:endParaRPr lang="en-GB"/>
          </a:p>
        </p:txBody>
      </p:sp>
    </p:spTree>
    <p:extLst>
      <p:ext uri="{BB962C8B-B14F-4D97-AF65-F5344CB8AC3E}">
        <p14:creationId xmlns:p14="http://schemas.microsoft.com/office/powerpoint/2010/main" val="41364511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A3D622D-D83D-4187-802E-4943F0A6789D}" type="datetimeFigureOut">
              <a:rPr lang="en-GB" smtClean="0"/>
              <a:t>27/04/2022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F2EC35B-24B0-4D14-95BA-B6026D926E0E}" type="slidenum">
              <a:rPr lang="en-GB" smtClean="0"/>
              <a:t>‹#›</a:t>
            </a:fld>
            <a:endParaRPr lang="en-GB"/>
          </a:p>
        </p:txBody>
      </p:sp>
    </p:spTree>
    <p:extLst>
      <p:ext uri="{BB962C8B-B14F-4D97-AF65-F5344CB8AC3E}">
        <p14:creationId xmlns:p14="http://schemas.microsoft.com/office/powerpoint/2010/main" val="1970898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3A3D622D-D83D-4187-802E-4943F0A6789D}" type="datetimeFigureOut">
              <a:rPr lang="en-GB" smtClean="0"/>
              <a:t>27/04/2022</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7F2EC35B-24B0-4D14-95BA-B6026D926E0E}" type="slidenum">
              <a:rPr lang="en-GB" smtClean="0"/>
              <a:t>‹#›</a:t>
            </a:fld>
            <a:endParaRPr lang="en-GB"/>
          </a:p>
        </p:txBody>
      </p:sp>
    </p:spTree>
    <p:extLst>
      <p:ext uri="{BB962C8B-B14F-4D97-AF65-F5344CB8AC3E}">
        <p14:creationId xmlns:p14="http://schemas.microsoft.com/office/powerpoint/2010/main" val="190072510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chart" Target="../charts/char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643E82E7-856C-A834-7671-2EA6413BD477}"/>
              </a:ext>
            </a:extLst>
          </p:cNvPr>
          <p:cNvSpPr/>
          <p:nvPr/>
        </p:nvSpPr>
        <p:spPr>
          <a:xfrm>
            <a:off x="0" y="215893"/>
            <a:ext cx="12801598" cy="62230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EBDBF6CA-3692-67C2-3729-319396B07FD0}"/>
              </a:ext>
            </a:extLst>
          </p:cNvPr>
          <p:cNvSpPr/>
          <p:nvPr/>
        </p:nvSpPr>
        <p:spPr>
          <a:xfrm>
            <a:off x="8412858" y="3916676"/>
            <a:ext cx="4406820" cy="4120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C8E08EB1-FFAE-0C73-8AD6-5AD92D986F82}"/>
              </a:ext>
            </a:extLst>
          </p:cNvPr>
          <p:cNvSpPr/>
          <p:nvPr/>
        </p:nvSpPr>
        <p:spPr>
          <a:xfrm>
            <a:off x="-1" y="1719415"/>
            <a:ext cx="4133850" cy="4120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3F2CBFDC-CF08-CC81-11FC-D328EF523A87}"/>
              </a:ext>
            </a:extLst>
          </p:cNvPr>
          <p:cNvSpPr/>
          <p:nvPr/>
        </p:nvSpPr>
        <p:spPr>
          <a:xfrm>
            <a:off x="-9524" y="5151216"/>
            <a:ext cx="4157878" cy="4120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4D640C71-EA45-CD96-50E6-836DA4847C73}"/>
              </a:ext>
            </a:extLst>
          </p:cNvPr>
          <p:cNvSpPr/>
          <p:nvPr/>
        </p:nvSpPr>
        <p:spPr>
          <a:xfrm>
            <a:off x="-4545" y="8197751"/>
            <a:ext cx="4160980" cy="4120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E25C5C6A-1F45-3EC6-BFF7-F38F6B3BB893}"/>
              </a:ext>
            </a:extLst>
          </p:cNvPr>
          <p:cNvSpPr/>
          <p:nvPr/>
        </p:nvSpPr>
        <p:spPr>
          <a:xfrm>
            <a:off x="8368011" y="6428663"/>
            <a:ext cx="4397814" cy="359458"/>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34F1F5B1-08E6-6765-A022-5984E100F294}"/>
              </a:ext>
            </a:extLst>
          </p:cNvPr>
          <p:cNvSpPr txBox="1"/>
          <p:nvPr/>
        </p:nvSpPr>
        <p:spPr>
          <a:xfrm>
            <a:off x="-8080" y="1729029"/>
            <a:ext cx="4133850" cy="8002447"/>
          </a:xfrm>
          <a:prstGeom prst="rect">
            <a:avLst/>
          </a:prstGeom>
          <a:noFill/>
        </p:spPr>
        <p:txBody>
          <a:bodyPr wrap="square" rtlCol="0">
            <a:spAutoFit/>
          </a:bodyPr>
          <a:lstStyle/>
          <a:p>
            <a:pPr>
              <a:lnSpc>
                <a:spcPct val="107000"/>
              </a:lnSpc>
              <a:spcAft>
                <a:spcPts val="800"/>
              </a:spcAft>
            </a:pPr>
            <a:r>
              <a:rPr lang="en-GB" sz="1800" b="1" dirty="0">
                <a:effectLst/>
                <a:latin typeface="Arial" panose="020B0604020202020204" pitchFamily="34" charset="0"/>
                <a:ea typeface="Calibri" panose="020F0502020204030204" pitchFamily="34" charset="0"/>
                <a:cs typeface="Arial" panose="020B0604020202020204" pitchFamily="34" charset="0"/>
              </a:rPr>
              <a:t>Introduction</a:t>
            </a: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a:t>
            </a:r>
            <a:endParaRPr lang="en-GB"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Tendinopathy is described as a painful condition in and around the tendon due to disorder of the tendon tissue, overuse, microtrauma, </a:t>
            </a:r>
            <a:r>
              <a:rPr lang="en-GB" sz="1200" dirty="0">
                <a:latin typeface="Times New Roman" panose="02020603050405020304" pitchFamily="18" charset="0"/>
                <a:ea typeface="Calibri" panose="020F0502020204030204" pitchFamily="34" charset="0"/>
                <a:cs typeface="Times New Roman" panose="02020603050405020304" pitchFamily="18" charset="0"/>
              </a:rPr>
              <a:t>and/or</a:t>
            </a: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 non-uniform stress. This term is preferred over tendinitis/tendinosis, as there has been shown to be little to no inflammation around the tendon. Elbow tendinopathies (ET) consists of 11.4% of injuries in climbers with brachialis and common flexor origin tendons (CFO) being the most common. This is due to most movements being performed incomplete pronation (brachialis) and wrist and finger flexion (CFO). As there is limited research in this area, the aim of this experimental research is to measure the prevalence of elbow tendinopathy in climbers. A secondary aim was to explore the determinants of ET and if it affected the climbers lives in any manner, such as activities of daily living (ADL), climbing, sport/exercise, or other activities.</a:t>
            </a:r>
          </a:p>
          <a:p>
            <a:pPr>
              <a:lnSpc>
                <a:spcPct val="107000"/>
              </a:lnSpc>
              <a:spcAft>
                <a:spcPts val="800"/>
              </a:spcAft>
            </a:pPr>
            <a:r>
              <a:rPr lang="en-GB" sz="1800" b="1" dirty="0">
                <a:effectLst/>
                <a:latin typeface="Arial" panose="020B0604020202020204" pitchFamily="34" charset="0"/>
                <a:ea typeface="Calibri" panose="020F0502020204030204" pitchFamily="34" charset="0"/>
                <a:cs typeface="Arial" panose="020B0604020202020204" pitchFamily="34" charset="0"/>
              </a:rPr>
              <a:t>Methods</a:t>
            </a: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a:t>
            </a:r>
            <a:endParaRPr lang="en-GB"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A questionnaire was constructed to collect information on age, gender, years they have been climbing, climbing preference (indoor/outdoor/rope/bouldering, etc.), if they have an elbow tendinopathy, how long have they had symptoms before it was diagnosed, was self or professionally diagnosed, any treatment, did it affect activities/sports/exercise in their lives. The survey was constructed on google forms and a link was released through online platforms to groups of climbers for them to fill out. Data </a:t>
            </a:r>
            <a:r>
              <a:rPr lang="en-GB" sz="1200">
                <a:effectLst/>
                <a:latin typeface="Times New Roman" panose="02020603050405020304" pitchFamily="18" charset="0"/>
                <a:ea typeface="Calibri" panose="020F0502020204030204" pitchFamily="34" charset="0"/>
                <a:cs typeface="Times New Roman" panose="02020603050405020304" pitchFamily="18" charset="0"/>
              </a:rPr>
              <a:t>was collected on </a:t>
            </a: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an excel spreadsheet and input into IBM SPSS Statistics software (version: 28.0.1.0 (142)). A Chi Squared analysis was used to explore determinants associated with climbing that may lead to developing an ET. Ethics approval was gained before conducting research.</a:t>
            </a:r>
          </a:p>
          <a:p>
            <a:pPr>
              <a:lnSpc>
                <a:spcPct val="107000"/>
              </a:lnSpc>
              <a:spcAft>
                <a:spcPts val="800"/>
              </a:spcAft>
            </a:pPr>
            <a:r>
              <a:rPr lang="en-GB" sz="1800" b="1" dirty="0">
                <a:effectLst/>
                <a:latin typeface="Arial" panose="020B0604020202020204" pitchFamily="34" charset="0"/>
                <a:ea typeface="Calibri" panose="020F0502020204030204" pitchFamily="34" charset="0"/>
                <a:cs typeface="Arial" panose="020B0604020202020204" pitchFamily="34" charset="0"/>
              </a:rPr>
              <a:t>Results</a:t>
            </a: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a:t>
            </a:r>
            <a:endParaRPr lang="en-GB"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A total of 79 participants completed the survey, of which 36 were ‘females’, 42 were ‘males’ and 1 was ‘other’. Age of participants ranged from 18 to 65+. Of the 79 participants, 15 had been climbing for less than 1 year, 28 had been for 1-4</a:t>
            </a:r>
          </a:p>
        </p:txBody>
      </p:sp>
      <p:sp>
        <p:nvSpPr>
          <p:cNvPr id="7" name="TextBox 6">
            <a:extLst>
              <a:ext uri="{FF2B5EF4-FFF2-40B4-BE49-F238E27FC236}">
                <a16:creationId xmlns:a16="http://schemas.microsoft.com/office/drawing/2014/main" id="{D7D6DB6E-092C-3640-C89D-EDDFBD6AF736}"/>
              </a:ext>
            </a:extLst>
          </p:cNvPr>
          <p:cNvSpPr txBox="1"/>
          <p:nvPr/>
        </p:nvSpPr>
        <p:spPr>
          <a:xfrm>
            <a:off x="8384443" y="1692815"/>
            <a:ext cx="4427490" cy="5133328"/>
          </a:xfrm>
          <a:prstGeom prst="rect">
            <a:avLst/>
          </a:prstGeom>
          <a:noFill/>
        </p:spPr>
        <p:txBody>
          <a:bodyPr wrap="square" rtlCol="0">
            <a:spAutoFit/>
          </a:bodyPr>
          <a:lstStyle/>
          <a:p>
            <a:pPr>
              <a:lnSpc>
                <a:spcPct val="107000"/>
              </a:lnSpc>
              <a:spcAft>
                <a:spcPts val="800"/>
              </a:spcAft>
            </a:pP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years, 18 for 5-10 years, 18 for 11-25 years. 36 participants engaged in indoor climbing, 5 in outdoor, and 38 in both. Of the total participants 56.4% (44 people) reported not having a tendinopathy and 43.6% (34 people) reported having a tendinopathy. 17 participants said it was not recurring and 32 said that it was recurring. 29 of participants engaged in no treatment for their ET, 9 engaged in physiotherapy prescribed treatment/ exercises, 20 in self-prescribed exercises, 3 took pain relieving medication, and 9 took anti-inflammatories. Though not significant, ‘years climbing’(YC) showed a trend of increase </a:t>
            </a:r>
            <a:r>
              <a:rPr lang="en-GB" sz="1200">
                <a:effectLst/>
                <a:latin typeface="Times New Roman" panose="02020603050405020304" pitchFamily="18" charset="0"/>
                <a:ea typeface="Calibri" panose="020F0502020204030204" pitchFamily="34" charset="0"/>
                <a:cs typeface="Times New Roman" panose="02020603050405020304" pitchFamily="18" charset="0"/>
              </a:rPr>
              <a:t>of </a:t>
            </a:r>
            <a:r>
              <a:rPr lang="en-GB" sz="1200">
                <a:latin typeface="Times New Roman" panose="02020603050405020304" pitchFamily="18" charset="0"/>
                <a:ea typeface="Calibri" panose="020F0502020204030204" pitchFamily="34" charset="0"/>
                <a:cs typeface="Times New Roman" panose="02020603050405020304" pitchFamily="18" charset="0"/>
              </a:rPr>
              <a:t>likelihood</a:t>
            </a:r>
            <a:r>
              <a:rPr lang="en-GB" sz="1200">
                <a:effectLst/>
                <a:latin typeface="Times New Roman" panose="02020603050405020304" pitchFamily="18" charset="0"/>
                <a:ea typeface="Calibri" panose="020F0502020204030204" pitchFamily="34" charset="0"/>
                <a:cs typeface="Times New Roman" panose="02020603050405020304" pitchFamily="18" charset="0"/>
              </a:rPr>
              <a:t> </a:t>
            </a: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from -1.3 for &lt;1 YC to 0.9 for 1-4 YC reducing to 0.6 for 5-10 YC and -0.5 for 11-25 YC. </a:t>
            </a:r>
          </a:p>
          <a:p>
            <a:pPr>
              <a:lnSpc>
                <a:spcPct val="107000"/>
              </a:lnSpc>
              <a:spcAft>
                <a:spcPts val="800"/>
              </a:spcAft>
            </a:pPr>
            <a:r>
              <a:rPr lang="en-GB" sz="1800" b="1" dirty="0">
                <a:effectLst/>
                <a:latin typeface="Arial" panose="020B0604020202020204" pitchFamily="34" charset="0"/>
                <a:ea typeface="Calibri" panose="020F0502020204030204" pitchFamily="34" charset="0"/>
                <a:cs typeface="Arial" panose="020B0604020202020204" pitchFamily="34" charset="0"/>
              </a:rPr>
              <a:t>Conclusion</a:t>
            </a: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a:t>
            </a:r>
            <a:endParaRPr lang="en-GB"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Based on the results of this survey prevalence of elbow tendinopathy in climbers is 43.6%. Age, gender and type of climbing (indoor, outdoor, bouldering, sport, traditional, etc.) showed no significant effect on elbow tendinopathy. Though not significant, ‘years climbing’ showed a trend of ET to be more likely in those climbing for 1-4 years, reducing slightly in those climbing for 5-10 years. Climbing was reported as the most impacted from the effect of having an ET, while many reported ET not affecting their lives at all. ET was also reported to have an impact on other sports and activities of daily living. </a:t>
            </a:r>
          </a:p>
          <a:p>
            <a:pPr>
              <a:lnSpc>
                <a:spcPct val="107000"/>
              </a:lnSpc>
              <a:spcAft>
                <a:spcPts val="800"/>
              </a:spcAft>
            </a:pP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 </a:t>
            </a:r>
          </a:p>
        </p:txBody>
      </p:sp>
      <p:sp>
        <p:nvSpPr>
          <p:cNvPr id="8" name="TextBox 7">
            <a:extLst>
              <a:ext uri="{FF2B5EF4-FFF2-40B4-BE49-F238E27FC236}">
                <a16:creationId xmlns:a16="http://schemas.microsoft.com/office/drawing/2014/main" id="{CCB42E0F-AD0D-DAFD-2D56-F4D302FB977B}"/>
              </a:ext>
            </a:extLst>
          </p:cNvPr>
          <p:cNvSpPr txBox="1"/>
          <p:nvPr/>
        </p:nvSpPr>
        <p:spPr>
          <a:xfrm>
            <a:off x="0" y="214009"/>
            <a:ext cx="12801600" cy="1395703"/>
          </a:xfrm>
          <a:prstGeom prst="rect">
            <a:avLst/>
          </a:prstGeom>
          <a:noFill/>
        </p:spPr>
        <p:txBody>
          <a:bodyPr wrap="square" rtlCol="0">
            <a:spAutoFit/>
          </a:bodyPr>
          <a:lstStyle/>
          <a:p>
            <a:pPr algn="ctr">
              <a:lnSpc>
                <a:spcPct val="107000"/>
              </a:lnSpc>
              <a:spcAft>
                <a:spcPts val="800"/>
              </a:spcAft>
            </a:pPr>
            <a:r>
              <a:rPr lang="en-GB" sz="3200" b="1" u="sng" dirty="0">
                <a:effectLst/>
                <a:latin typeface="Arial" panose="020B0604020202020204" pitchFamily="34" charset="0"/>
                <a:ea typeface="Calibri" panose="020F0502020204030204" pitchFamily="34" charset="0"/>
                <a:cs typeface="Arial" panose="020B0604020202020204" pitchFamily="34" charset="0"/>
              </a:rPr>
              <a:t>Prevalence and Determinants of Elbow Tendinopathy in Climbers</a:t>
            </a:r>
          </a:p>
          <a:p>
            <a:pPr algn="r">
              <a:lnSpc>
                <a:spcPct val="107000"/>
              </a:lnSpc>
              <a:spcAft>
                <a:spcPts val="800"/>
              </a:spcAft>
            </a:pPr>
            <a:r>
              <a:rPr lang="en-GB" sz="1800" b="1">
                <a:effectLst/>
                <a:latin typeface="Arial" panose="020B0604020202020204" pitchFamily="34" charset="0"/>
                <a:ea typeface="Calibri" panose="020F0502020204030204" pitchFamily="34" charset="0"/>
                <a:cs typeface="Arial" panose="020B0604020202020204" pitchFamily="34" charset="0"/>
              </a:rPr>
              <a:t>Graham Vaughan 1902830 UWTSD </a:t>
            </a:r>
            <a:endParaRPr lang="en-GB" sz="1800" b="1" dirty="0">
              <a:effectLst/>
              <a:latin typeface="Arial" panose="020B0604020202020204" pitchFamily="34" charset="0"/>
              <a:ea typeface="Calibri" panose="020F0502020204030204" pitchFamily="34" charset="0"/>
              <a:cs typeface="Arial" panose="020B0604020202020204" pitchFamily="34" charset="0"/>
            </a:endParaRPr>
          </a:p>
          <a:p>
            <a:pPr algn="r">
              <a:lnSpc>
                <a:spcPct val="107000"/>
              </a:lnSpc>
              <a:spcAft>
                <a:spcPts val="800"/>
              </a:spcAft>
            </a:pPr>
            <a:r>
              <a:rPr lang="en-GB" sz="1800" dirty="0">
                <a:effectLst/>
                <a:latin typeface="Arial" panose="020B0604020202020204" pitchFamily="34" charset="0"/>
                <a:ea typeface="Calibri" panose="020F0502020204030204" pitchFamily="34" charset="0"/>
                <a:cs typeface="Arial" panose="020B0604020202020204" pitchFamily="34" charset="0"/>
              </a:rPr>
              <a:t>BSc (Hons) Sports Therapy - 2022</a:t>
            </a:r>
          </a:p>
        </p:txBody>
      </p:sp>
      <p:sp>
        <p:nvSpPr>
          <p:cNvPr id="9" name="TextBox 8">
            <a:extLst>
              <a:ext uri="{FF2B5EF4-FFF2-40B4-BE49-F238E27FC236}">
                <a16:creationId xmlns:a16="http://schemas.microsoft.com/office/drawing/2014/main" id="{BD273A28-270C-AD6E-8C87-65C7C8455AF6}"/>
              </a:ext>
            </a:extLst>
          </p:cNvPr>
          <p:cNvSpPr txBox="1"/>
          <p:nvPr/>
        </p:nvSpPr>
        <p:spPr>
          <a:xfrm>
            <a:off x="8384443" y="6452803"/>
            <a:ext cx="4406821" cy="2797497"/>
          </a:xfrm>
          <a:prstGeom prst="rect">
            <a:avLst/>
          </a:prstGeom>
          <a:noFill/>
        </p:spPr>
        <p:txBody>
          <a:bodyPr wrap="square" rtlCol="0">
            <a:spAutoFit/>
          </a:bodyPr>
          <a:lstStyle/>
          <a:p>
            <a:pPr>
              <a:lnSpc>
                <a:spcPct val="107000"/>
              </a:lnSpc>
              <a:spcAft>
                <a:spcPts val="800"/>
              </a:spcAft>
            </a:pPr>
            <a:r>
              <a:rPr lang="en-GB" sz="1600" b="1" dirty="0">
                <a:effectLst/>
                <a:latin typeface="Arial" panose="020B0604020202020204" pitchFamily="34" charset="0"/>
                <a:ea typeface="Calibri" panose="020F0502020204030204" pitchFamily="34" charset="0"/>
                <a:cs typeface="Arial" panose="020B0604020202020204" pitchFamily="34" charset="0"/>
              </a:rPr>
              <a:t>References</a:t>
            </a:r>
            <a:r>
              <a:rPr lang="en-GB" sz="1400" b="1" dirty="0">
                <a:effectLst/>
                <a:latin typeface="Times New Roman" panose="02020603050405020304" pitchFamily="18" charset="0"/>
                <a:ea typeface="Calibri" panose="020F0502020204030204" pitchFamily="34" charset="0"/>
                <a:cs typeface="Times New Roman" panose="02020603050405020304" pitchFamily="18" charset="0"/>
              </a:rPr>
              <a:t>:</a:t>
            </a:r>
            <a:endParaRPr lang="en-GB" sz="1400" dirty="0">
              <a:effectLst/>
              <a:latin typeface="Times New Roman" panose="02020603050405020304" pitchFamily="18" charset="0"/>
              <a:ea typeface="Calibri" panose="020F0502020204030204" pitchFamily="34" charset="0"/>
              <a:cs typeface="Times New Roman" panose="02020603050405020304" pitchFamily="18" charset="0"/>
            </a:endParaRPr>
          </a:p>
          <a:p>
            <a:pPr marL="171450" indent="-171450">
              <a:buFont typeface="Arial" panose="020B0604020202020204" pitchFamily="34" charset="0"/>
              <a:buChar char="•"/>
            </a:pPr>
            <a:r>
              <a:rPr lang="en-GB" sz="900" dirty="0">
                <a:effectLst/>
                <a:latin typeface="Times New Roman" panose="02020603050405020304" pitchFamily="18" charset="0"/>
                <a:ea typeface="Times New Roman" panose="02020603050405020304" pitchFamily="18" charset="0"/>
              </a:rPr>
              <a:t>Ahmad, Z., </a:t>
            </a:r>
            <a:r>
              <a:rPr lang="en-GB" sz="900" dirty="0" err="1">
                <a:effectLst/>
                <a:latin typeface="Times New Roman" panose="02020603050405020304" pitchFamily="18" charset="0"/>
                <a:ea typeface="Times New Roman" panose="02020603050405020304" pitchFamily="18" charset="0"/>
              </a:rPr>
              <a:t>Parkar</a:t>
            </a:r>
            <a:r>
              <a:rPr lang="en-GB" sz="900" dirty="0">
                <a:effectLst/>
                <a:latin typeface="Times New Roman" panose="02020603050405020304" pitchFamily="18" charset="0"/>
                <a:ea typeface="Times New Roman" panose="02020603050405020304" pitchFamily="18" charset="0"/>
              </a:rPr>
              <a:t>, A., Shepherd, J. and Rushton, N. (2020) 'Revolving doors of tendinopathy: definition, pathogenesis and treatment', </a:t>
            </a:r>
            <a:r>
              <a:rPr lang="en-GB" sz="900" i="1" dirty="0">
                <a:effectLst/>
                <a:latin typeface="Times New Roman" panose="02020603050405020304" pitchFamily="18" charset="0"/>
                <a:ea typeface="Times New Roman" panose="02020603050405020304" pitchFamily="18" charset="0"/>
              </a:rPr>
              <a:t>Postgraduate Medical Journal, </a:t>
            </a:r>
            <a:r>
              <a:rPr lang="en-GB" sz="900" dirty="0">
                <a:effectLst/>
                <a:latin typeface="Times New Roman" panose="02020603050405020304" pitchFamily="18" charset="0"/>
                <a:ea typeface="Times New Roman" panose="02020603050405020304" pitchFamily="18" charset="0"/>
              </a:rPr>
              <a:t>96(1132), pp. 94-101. </a:t>
            </a:r>
            <a:r>
              <a:rPr lang="en-GB" sz="900" dirty="0" err="1">
                <a:effectLst/>
                <a:latin typeface="Times New Roman" panose="02020603050405020304" pitchFamily="18" charset="0"/>
                <a:ea typeface="Times New Roman" panose="02020603050405020304" pitchFamily="18" charset="0"/>
              </a:rPr>
              <a:t>doi</a:t>
            </a:r>
            <a:r>
              <a:rPr lang="en-GB" sz="900" dirty="0">
                <a:effectLst/>
                <a:latin typeface="Times New Roman" panose="02020603050405020304" pitchFamily="18" charset="0"/>
                <a:ea typeface="Times New Roman" panose="02020603050405020304" pitchFamily="18" charset="0"/>
              </a:rPr>
              <a:t>: 10.1136/postgradmedj-2019-136786.</a:t>
            </a:r>
          </a:p>
          <a:p>
            <a:pPr marL="171450" indent="-171450">
              <a:buFont typeface="Arial" panose="020B0604020202020204" pitchFamily="34" charset="0"/>
              <a:buChar char="•"/>
            </a:pPr>
            <a:r>
              <a:rPr lang="en-GB" sz="900" dirty="0">
                <a:effectLst/>
                <a:latin typeface="Times New Roman" panose="02020603050405020304" pitchFamily="18" charset="0"/>
                <a:ea typeface="Times New Roman" panose="02020603050405020304" pitchFamily="18" charset="0"/>
              </a:rPr>
              <a:t>Andres, B.M. and Murrell, G.A.C. (2008) 'Treatment of Tendinopathy: What Works, What Does Not, and What is on the Horizon', </a:t>
            </a:r>
            <a:r>
              <a:rPr lang="en-GB" sz="900" i="1" dirty="0">
                <a:effectLst/>
                <a:latin typeface="Times New Roman" panose="02020603050405020304" pitchFamily="18" charset="0"/>
                <a:ea typeface="Times New Roman" panose="02020603050405020304" pitchFamily="18" charset="0"/>
              </a:rPr>
              <a:t>Clinical Orthopaedics and Related Research, </a:t>
            </a:r>
            <a:r>
              <a:rPr lang="en-GB" sz="900" dirty="0">
                <a:effectLst/>
                <a:latin typeface="Times New Roman" panose="02020603050405020304" pitchFamily="18" charset="0"/>
                <a:ea typeface="Times New Roman" panose="02020603050405020304" pitchFamily="18" charset="0"/>
              </a:rPr>
              <a:t>466(7), pp. 1539-1554. </a:t>
            </a:r>
            <a:r>
              <a:rPr lang="en-GB" sz="900" dirty="0" err="1">
                <a:effectLst/>
                <a:latin typeface="Times New Roman" panose="02020603050405020304" pitchFamily="18" charset="0"/>
                <a:ea typeface="Times New Roman" panose="02020603050405020304" pitchFamily="18" charset="0"/>
              </a:rPr>
              <a:t>doi</a:t>
            </a:r>
            <a:r>
              <a:rPr lang="en-GB" sz="900" dirty="0">
                <a:effectLst/>
                <a:latin typeface="Times New Roman" panose="02020603050405020304" pitchFamily="18" charset="0"/>
                <a:ea typeface="Times New Roman" panose="02020603050405020304" pitchFamily="18" charset="0"/>
              </a:rPr>
              <a:t>: 10.1007/s11999-008-0260-1.</a:t>
            </a:r>
          </a:p>
          <a:p>
            <a:pPr marL="171450" indent="-171450">
              <a:buFont typeface="Arial" panose="020B0604020202020204" pitchFamily="34" charset="0"/>
              <a:buChar char="•"/>
            </a:pPr>
            <a:r>
              <a:rPr lang="en-GB" sz="900" dirty="0">
                <a:effectLst/>
                <a:latin typeface="Times New Roman" panose="02020603050405020304" pitchFamily="18" charset="0"/>
                <a:ea typeface="Times New Roman" panose="02020603050405020304" pitchFamily="18" charset="0"/>
              </a:rPr>
              <a:t>McDonald, J.W., </a:t>
            </a:r>
            <a:r>
              <a:rPr lang="en-GB" sz="900" dirty="0" err="1">
                <a:effectLst/>
                <a:latin typeface="Times New Roman" panose="02020603050405020304" pitchFamily="18" charset="0"/>
                <a:ea typeface="Times New Roman" panose="02020603050405020304" pitchFamily="18" charset="0"/>
              </a:rPr>
              <a:t>Henrie</a:t>
            </a:r>
            <a:r>
              <a:rPr lang="en-GB" sz="900" dirty="0">
                <a:effectLst/>
                <a:latin typeface="Times New Roman" panose="02020603050405020304" pitchFamily="18" charset="0"/>
                <a:ea typeface="Times New Roman" panose="02020603050405020304" pitchFamily="18" charset="0"/>
              </a:rPr>
              <a:t>, A.M., </a:t>
            </a:r>
            <a:r>
              <a:rPr lang="en-GB" sz="900" dirty="0" err="1">
                <a:effectLst/>
                <a:latin typeface="Times New Roman" panose="02020603050405020304" pitchFamily="18" charset="0"/>
                <a:ea typeface="Times New Roman" panose="02020603050405020304" pitchFamily="18" charset="0"/>
              </a:rPr>
              <a:t>Teramoto</a:t>
            </a:r>
            <a:r>
              <a:rPr lang="en-GB" sz="900" dirty="0">
                <a:effectLst/>
                <a:latin typeface="Times New Roman" panose="02020603050405020304" pitchFamily="18" charset="0"/>
                <a:ea typeface="Times New Roman" panose="02020603050405020304" pitchFamily="18" charset="0"/>
              </a:rPr>
              <a:t>, M., Medina, E. and </a:t>
            </a:r>
            <a:r>
              <a:rPr lang="en-GB" sz="900" dirty="0" err="1">
                <a:effectLst/>
                <a:latin typeface="Times New Roman" panose="02020603050405020304" pitchFamily="18" charset="0"/>
                <a:ea typeface="Times New Roman" panose="02020603050405020304" pitchFamily="18" charset="0"/>
              </a:rPr>
              <a:t>Willick</a:t>
            </a:r>
            <a:r>
              <a:rPr lang="en-GB" sz="900" dirty="0">
                <a:effectLst/>
                <a:latin typeface="Times New Roman" panose="02020603050405020304" pitchFamily="18" charset="0"/>
                <a:ea typeface="Times New Roman" panose="02020603050405020304" pitchFamily="18" charset="0"/>
              </a:rPr>
              <a:t>, S.E. (2017) 'Descriptive Epidemiology, Medical Evaluation, and Outcomes of Rock-Climbing Injuries', </a:t>
            </a:r>
            <a:r>
              <a:rPr lang="en-GB" sz="900" i="1" dirty="0">
                <a:effectLst/>
                <a:latin typeface="Times New Roman" panose="02020603050405020304" pitchFamily="18" charset="0"/>
                <a:ea typeface="Times New Roman" panose="02020603050405020304" pitchFamily="18" charset="0"/>
              </a:rPr>
              <a:t>Wilderness &amp; Environmental Medicine, </a:t>
            </a:r>
            <a:r>
              <a:rPr lang="en-GB" sz="900" dirty="0">
                <a:effectLst/>
                <a:latin typeface="Times New Roman" panose="02020603050405020304" pitchFamily="18" charset="0"/>
                <a:ea typeface="Times New Roman" panose="02020603050405020304" pitchFamily="18" charset="0"/>
              </a:rPr>
              <a:t>28(3), pp. 185-196. </a:t>
            </a:r>
            <a:r>
              <a:rPr lang="en-GB" sz="900" dirty="0" err="1">
                <a:effectLst/>
                <a:latin typeface="Times New Roman" panose="02020603050405020304" pitchFamily="18" charset="0"/>
                <a:ea typeface="Times New Roman" panose="02020603050405020304" pitchFamily="18" charset="0"/>
              </a:rPr>
              <a:t>doi</a:t>
            </a:r>
            <a:r>
              <a:rPr lang="en-GB" sz="900" dirty="0">
                <a:effectLst/>
                <a:latin typeface="Times New Roman" panose="02020603050405020304" pitchFamily="18" charset="0"/>
                <a:ea typeface="Times New Roman" panose="02020603050405020304" pitchFamily="18" charset="0"/>
              </a:rPr>
              <a:t>: 10.1016/j.wem.2017.05.001.</a:t>
            </a:r>
          </a:p>
          <a:p>
            <a:pPr marL="171450" indent="-171450">
              <a:buFont typeface="Arial" panose="020B0604020202020204" pitchFamily="34" charset="0"/>
              <a:buChar char="•"/>
            </a:pPr>
            <a:r>
              <a:rPr lang="en-GB" sz="900" dirty="0" err="1">
                <a:effectLst/>
                <a:latin typeface="Times New Roman" panose="02020603050405020304" pitchFamily="18" charset="0"/>
                <a:ea typeface="Times New Roman" panose="02020603050405020304" pitchFamily="18" charset="0"/>
              </a:rPr>
              <a:t>Mugleston</a:t>
            </a:r>
            <a:r>
              <a:rPr lang="en-GB" sz="900" dirty="0">
                <a:effectLst/>
                <a:latin typeface="Times New Roman" panose="02020603050405020304" pitchFamily="18" charset="0"/>
                <a:ea typeface="Times New Roman" panose="02020603050405020304" pitchFamily="18" charset="0"/>
              </a:rPr>
              <a:t>, B. and McMullen, C. (2019) 'Musculoskeletal Injuries in Climbers', </a:t>
            </a:r>
            <a:r>
              <a:rPr lang="en-GB" sz="900" i="1" dirty="0">
                <a:effectLst/>
                <a:latin typeface="Times New Roman" panose="02020603050405020304" pitchFamily="18" charset="0"/>
                <a:ea typeface="Times New Roman" panose="02020603050405020304" pitchFamily="18" charset="0"/>
              </a:rPr>
              <a:t>Current Physical Medicine and Rehabilitation </a:t>
            </a:r>
            <a:r>
              <a:rPr lang="en-GB" sz="900" i="1" dirty="0">
                <a:latin typeface="Times New Roman" panose="02020603050405020304" pitchFamily="18" charset="0"/>
                <a:ea typeface="Times New Roman" panose="02020603050405020304" pitchFamily="18" charset="0"/>
              </a:rPr>
              <a:t>R</a:t>
            </a:r>
            <a:r>
              <a:rPr lang="en-GB" sz="900" i="1" dirty="0">
                <a:effectLst/>
                <a:latin typeface="Times New Roman" panose="02020603050405020304" pitchFamily="18" charset="0"/>
                <a:ea typeface="Times New Roman" panose="02020603050405020304" pitchFamily="18" charset="0"/>
              </a:rPr>
              <a:t>eports, </a:t>
            </a:r>
            <a:r>
              <a:rPr lang="en-GB" sz="900" dirty="0">
                <a:effectLst/>
                <a:latin typeface="Times New Roman" panose="02020603050405020304" pitchFamily="18" charset="0"/>
                <a:ea typeface="Times New Roman" panose="02020603050405020304" pitchFamily="18" charset="0"/>
              </a:rPr>
              <a:t>7(3), pp. 179-185. </a:t>
            </a:r>
            <a:r>
              <a:rPr lang="en-GB" sz="900" dirty="0" err="1">
                <a:effectLst/>
                <a:latin typeface="Times New Roman" panose="02020603050405020304" pitchFamily="18" charset="0"/>
                <a:ea typeface="Times New Roman" panose="02020603050405020304" pitchFamily="18" charset="0"/>
              </a:rPr>
              <a:t>doi</a:t>
            </a:r>
            <a:r>
              <a:rPr lang="en-GB" sz="900" dirty="0">
                <a:effectLst/>
                <a:latin typeface="Times New Roman" panose="02020603050405020304" pitchFamily="18" charset="0"/>
                <a:ea typeface="Times New Roman" panose="02020603050405020304" pitchFamily="18" charset="0"/>
              </a:rPr>
              <a:t>: 10.1007/s40141-019-00227-6.</a:t>
            </a:r>
          </a:p>
          <a:p>
            <a:pPr marL="171450" indent="-171450">
              <a:buFont typeface="Arial" panose="020B0604020202020204" pitchFamily="34" charset="0"/>
              <a:buChar char="•"/>
            </a:pPr>
            <a:r>
              <a:rPr lang="en-GB" sz="900" dirty="0">
                <a:effectLst/>
                <a:latin typeface="Times New Roman" panose="02020603050405020304" pitchFamily="18" charset="0"/>
                <a:ea typeface="Times New Roman" panose="02020603050405020304" pitchFamily="18" charset="0"/>
              </a:rPr>
              <a:t>Rees, J.D., </a:t>
            </a:r>
            <a:r>
              <a:rPr lang="en-GB" sz="900" dirty="0" err="1">
                <a:effectLst/>
                <a:latin typeface="Times New Roman" panose="02020603050405020304" pitchFamily="18" charset="0"/>
                <a:ea typeface="Times New Roman" panose="02020603050405020304" pitchFamily="18" charset="0"/>
              </a:rPr>
              <a:t>Maffulli</a:t>
            </a:r>
            <a:r>
              <a:rPr lang="en-GB" sz="900" dirty="0">
                <a:effectLst/>
                <a:latin typeface="Times New Roman" panose="02020603050405020304" pitchFamily="18" charset="0"/>
                <a:ea typeface="Times New Roman" panose="02020603050405020304" pitchFamily="18" charset="0"/>
              </a:rPr>
              <a:t>, N. and Cook, J. (2009) 'Management of Tendinopathy', </a:t>
            </a:r>
            <a:r>
              <a:rPr lang="en-GB" sz="900" i="1" dirty="0">
                <a:effectLst/>
                <a:latin typeface="Times New Roman" panose="02020603050405020304" pitchFamily="18" charset="0"/>
                <a:ea typeface="Times New Roman" panose="02020603050405020304" pitchFamily="18" charset="0"/>
              </a:rPr>
              <a:t>The American Journal of Sports Medicine, </a:t>
            </a:r>
            <a:r>
              <a:rPr lang="en-GB" sz="900" dirty="0">
                <a:effectLst/>
                <a:latin typeface="Times New Roman" panose="02020603050405020304" pitchFamily="18" charset="0"/>
                <a:ea typeface="Times New Roman" panose="02020603050405020304" pitchFamily="18" charset="0"/>
              </a:rPr>
              <a:t>37(9), pp. 1855-1867. </a:t>
            </a:r>
            <a:r>
              <a:rPr lang="en-GB" sz="900" dirty="0" err="1">
                <a:effectLst/>
                <a:latin typeface="Times New Roman" panose="02020603050405020304" pitchFamily="18" charset="0"/>
                <a:ea typeface="Times New Roman" panose="02020603050405020304" pitchFamily="18" charset="0"/>
              </a:rPr>
              <a:t>doi</a:t>
            </a:r>
            <a:r>
              <a:rPr lang="en-GB" sz="900" dirty="0">
                <a:effectLst/>
                <a:latin typeface="Times New Roman" panose="02020603050405020304" pitchFamily="18" charset="0"/>
                <a:ea typeface="Times New Roman" panose="02020603050405020304" pitchFamily="18" charset="0"/>
              </a:rPr>
              <a:t>: 10.1177/0363546508324283.</a:t>
            </a:r>
          </a:p>
          <a:p>
            <a:endParaRPr lang="en-GB" sz="800" dirty="0"/>
          </a:p>
        </p:txBody>
      </p:sp>
      <p:pic>
        <p:nvPicPr>
          <p:cNvPr id="27" name="Picture 26" descr="Text&#10;&#10;Description automatically generated with medium confidence">
            <a:extLst>
              <a:ext uri="{FF2B5EF4-FFF2-40B4-BE49-F238E27FC236}">
                <a16:creationId xmlns:a16="http://schemas.microsoft.com/office/drawing/2014/main" id="{D269402A-539E-6F5B-2560-941AD9B974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 y="880743"/>
            <a:ext cx="3200847" cy="743054"/>
          </a:xfrm>
          <a:prstGeom prst="rect">
            <a:avLst/>
          </a:prstGeom>
        </p:spPr>
      </p:pic>
      <p:graphicFrame>
        <p:nvGraphicFramePr>
          <p:cNvPr id="31" name="Chart 30">
            <a:extLst>
              <a:ext uri="{FF2B5EF4-FFF2-40B4-BE49-F238E27FC236}">
                <a16:creationId xmlns:a16="http://schemas.microsoft.com/office/drawing/2014/main" id="{6FDF3AFD-5908-49BC-9BD9-96A341F315E5}"/>
              </a:ext>
            </a:extLst>
          </p:cNvPr>
          <p:cNvGraphicFramePr/>
          <p:nvPr>
            <p:extLst>
              <p:ext uri="{D42A27DB-BD31-4B8C-83A1-F6EECF244321}">
                <p14:modId xmlns:p14="http://schemas.microsoft.com/office/powerpoint/2010/main" val="3291105009"/>
              </p:ext>
            </p:extLst>
          </p:nvPr>
        </p:nvGraphicFramePr>
        <p:xfrm>
          <a:off x="4220953" y="7477174"/>
          <a:ext cx="4104802" cy="201556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3" name="Chart 32">
            <a:extLst>
              <a:ext uri="{FF2B5EF4-FFF2-40B4-BE49-F238E27FC236}">
                <a16:creationId xmlns:a16="http://schemas.microsoft.com/office/drawing/2014/main" id="{5A732F28-ABD0-41C4-AF23-305B48D4B728}"/>
              </a:ext>
            </a:extLst>
          </p:cNvPr>
          <p:cNvGraphicFramePr/>
          <p:nvPr>
            <p:extLst>
              <p:ext uri="{D42A27DB-BD31-4B8C-83A1-F6EECF244321}">
                <p14:modId xmlns:p14="http://schemas.microsoft.com/office/powerpoint/2010/main" val="2631311284"/>
              </p:ext>
            </p:extLst>
          </p:nvPr>
        </p:nvGraphicFramePr>
        <p:xfrm>
          <a:off x="4226381" y="5106894"/>
          <a:ext cx="4099374" cy="201556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4" name="Table 33">
            <a:extLst>
              <a:ext uri="{FF2B5EF4-FFF2-40B4-BE49-F238E27FC236}">
                <a16:creationId xmlns:a16="http://schemas.microsoft.com/office/drawing/2014/main" id="{6ACB5F6D-9BF5-C266-2381-99D6F5CB6C32}"/>
              </a:ext>
            </a:extLst>
          </p:cNvPr>
          <p:cNvGraphicFramePr>
            <a:graphicFrameLocks noGrp="1"/>
          </p:cNvGraphicFramePr>
          <p:nvPr>
            <p:extLst>
              <p:ext uri="{D42A27DB-BD31-4B8C-83A1-F6EECF244321}">
                <p14:modId xmlns:p14="http://schemas.microsoft.com/office/powerpoint/2010/main" val="3468138521"/>
              </p:ext>
            </p:extLst>
          </p:nvPr>
        </p:nvGraphicFramePr>
        <p:xfrm>
          <a:off x="4191905" y="1837103"/>
          <a:ext cx="4133850" cy="2986501"/>
        </p:xfrm>
        <a:graphic>
          <a:graphicData uri="http://schemas.openxmlformats.org/drawingml/2006/table">
            <a:tbl>
              <a:tblPr firstRow="1" firstCol="1" bandRow="1">
                <a:tableStyleId>{5C22544A-7EE6-4342-B048-85BDC9FD1C3A}</a:tableStyleId>
              </a:tblPr>
              <a:tblGrid>
                <a:gridCol w="688665">
                  <a:extLst>
                    <a:ext uri="{9D8B030D-6E8A-4147-A177-3AD203B41FA5}">
                      <a16:colId xmlns:a16="http://schemas.microsoft.com/office/drawing/2014/main" val="3301331471"/>
                    </a:ext>
                  </a:extLst>
                </a:gridCol>
                <a:gridCol w="689130">
                  <a:extLst>
                    <a:ext uri="{9D8B030D-6E8A-4147-A177-3AD203B41FA5}">
                      <a16:colId xmlns:a16="http://schemas.microsoft.com/office/drawing/2014/main" val="3436350184"/>
                    </a:ext>
                  </a:extLst>
                </a:gridCol>
                <a:gridCol w="689130">
                  <a:extLst>
                    <a:ext uri="{9D8B030D-6E8A-4147-A177-3AD203B41FA5}">
                      <a16:colId xmlns:a16="http://schemas.microsoft.com/office/drawing/2014/main" val="3900825245"/>
                    </a:ext>
                  </a:extLst>
                </a:gridCol>
                <a:gridCol w="688665">
                  <a:extLst>
                    <a:ext uri="{9D8B030D-6E8A-4147-A177-3AD203B41FA5}">
                      <a16:colId xmlns:a16="http://schemas.microsoft.com/office/drawing/2014/main" val="3497126324"/>
                    </a:ext>
                  </a:extLst>
                </a:gridCol>
                <a:gridCol w="689130">
                  <a:extLst>
                    <a:ext uri="{9D8B030D-6E8A-4147-A177-3AD203B41FA5}">
                      <a16:colId xmlns:a16="http://schemas.microsoft.com/office/drawing/2014/main" val="1479124463"/>
                    </a:ext>
                  </a:extLst>
                </a:gridCol>
                <a:gridCol w="689130">
                  <a:extLst>
                    <a:ext uri="{9D8B030D-6E8A-4147-A177-3AD203B41FA5}">
                      <a16:colId xmlns:a16="http://schemas.microsoft.com/office/drawing/2014/main" val="1787813314"/>
                    </a:ext>
                  </a:extLst>
                </a:gridCol>
              </a:tblGrid>
              <a:tr h="517521">
                <a:tc>
                  <a:txBody>
                    <a:bodyPr/>
                    <a:lstStyle/>
                    <a:p>
                      <a:pPr algn="l">
                        <a:lnSpc>
                          <a:spcPct val="107000"/>
                        </a:lnSpc>
                        <a:spcAft>
                          <a:spcPts val="800"/>
                        </a:spcAft>
                      </a:pPr>
                      <a:r>
                        <a:rPr lang="en-GB" sz="1200">
                          <a:effectLst/>
                        </a:rPr>
                        <a:t>Gender</a:t>
                      </a:r>
                      <a:endParaRPr lang="en-GB"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800"/>
                        </a:spcAft>
                      </a:pPr>
                      <a:r>
                        <a:rPr lang="en-GB" sz="1200">
                          <a:effectLst/>
                        </a:rPr>
                        <a:t>Age Group (years)</a:t>
                      </a:r>
                      <a:endParaRPr lang="en-GB"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800"/>
                        </a:spcAft>
                      </a:pPr>
                      <a:r>
                        <a:rPr lang="en-GB" sz="1200" dirty="0">
                          <a:effectLst/>
                        </a:rPr>
                        <a:t>Climb Years</a:t>
                      </a:r>
                      <a:endParaRPr lang="en-GB"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800"/>
                        </a:spcAft>
                      </a:pPr>
                      <a:r>
                        <a:rPr lang="en-GB" sz="1200" dirty="0">
                          <a:effectLst/>
                        </a:rPr>
                        <a:t>Climb Environ</a:t>
                      </a:r>
                      <a:endParaRPr lang="en-GB"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800"/>
                        </a:spcAft>
                      </a:pPr>
                      <a:r>
                        <a:rPr lang="en-GB" sz="1200" dirty="0">
                          <a:effectLst/>
                        </a:rPr>
                        <a:t>Climb Type</a:t>
                      </a:r>
                      <a:endParaRPr lang="en-GB"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800"/>
                        </a:spcAft>
                      </a:pPr>
                      <a:r>
                        <a:rPr lang="en-GB" sz="1200">
                          <a:effectLst/>
                        </a:rPr>
                        <a:t>Tendinopathy</a:t>
                      </a:r>
                      <a:endParaRPr lang="en-GB"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20222162"/>
                  </a:ext>
                </a:extLst>
              </a:tr>
              <a:tr h="483203">
                <a:tc>
                  <a:txBody>
                    <a:bodyPr/>
                    <a:lstStyle/>
                    <a:p>
                      <a:pPr algn="l">
                        <a:lnSpc>
                          <a:spcPct val="107000"/>
                        </a:lnSpc>
                        <a:spcAft>
                          <a:spcPts val="800"/>
                        </a:spcAft>
                      </a:pPr>
                      <a:r>
                        <a:rPr lang="en-GB" sz="1200">
                          <a:effectLst/>
                        </a:rPr>
                        <a:t>Male = 42</a:t>
                      </a:r>
                      <a:endParaRPr lang="en-GB"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800"/>
                        </a:spcAft>
                      </a:pPr>
                      <a:r>
                        <a:rPr lang="en-GB" sz="1200">
                          <a:effectLst/>
                        </a:rPr>
                        <a:t>18-34 = 47</a:t>
                      </a:r>
                      <a:endParaRPr lang="en-GB"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800"/>
                        </a:spcAft>
                      </a:pPr>
                      <a:r>
                        <a:rPr lang="en-GB" sz="1200">
                          <a:effectLst/>
                        </a:rPr>
                        <a:t>&lt;1      = 19%</a:t>
                      </a:r>
                      <a:endParaRPr lang="en-GB"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800"/>
                        </a:spcAft>
                      </a:pPr>
                      <a:r>
                        <a:rPr lang="en-GB" sz="1200">
                          <a:effectLst/>
                        </a:rPr>
                        <a:t>Indoor = 45.6%</a:t>
                      </a:r>
                      <a:endParaRPr lang="en-GB"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800"/>
                        </a:spcAft>
                      </a:pPr>
                      <a:r>
                        <a:rPr lang="en-GB" sz="1200" dirty="0">
                          <a:effectLst/>
                        </a:rPr>
                        <a:t>Boulder = 30.4%</a:t>
                      </a:r>
                      <a:endParaRPr lang="en-GB"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800"/>
                        </a:spcAft>
                      </a:pPr>
                      <a:r>
                        <a:rPr lang="en-GB" sz="1200">
                          <a:effectLst/>
                        </a:rPr>
                        <a:t>Yes = 43.6%</a:t>
                      </a:r>
                      <a:endParaRPr lang="en-GB"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34627203"/>
                  </a:ext>
                </a:extLst>
              </a:tr>
              <a:tr h="483203">
                <a:tc>
                  <a:txBody>
                    <a:bodyPr/>
                    <a:lstStyle/>
                    <a:p>
                      <a:pPr algn="l">
                        <a:lnSpc>
                          <a:spcPct val="107000"/>
                        </a:lnSpc>
                        <a:spcAft>
                          <a:spcPts val="800"/>
                        </a:spcAft>
                      </a:pPr>
                      <a:r>
                        <a:rPr lang="en-GB" sz="1200">
                          <a:effectLst/>
                        </a:rPr>
                        <a:t>Female = 36</a:t>
                      </a:r>
                      <a:endParaRPr lang="en-GB"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800"/>
                        </a:spcAft>
                      </a:pPr>
                      <a:r>
                        <a:rPr lang="en-GB" sz="1200">
                          <a:effectLst/>
                        </a:rPr>
                        <a:t>35-44 = 20</a:t>
                      </a:r>
                      <a:endParaRPr lang="en-GB"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800"/>
                        </a:spcAft>
                      </a:pPr>
                      <a:r>
                        <a:rPr lang="en-GB" sz="1200">
                          <a:effectLst/>
                        </a:rPr>
                        <a:t>1-4     = 35.4%</a:t>
                      </a:r>
                      <a:endParaRPr lang="en-GB"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800"/>
                        </a:spcAft>
                      </a:pPr>
                      <a:r>
                        <a:rPr lang="en-GB" sz="1200">
                          <a:effectLst/>
                        </a:rPr>
                        <a:t>Outdoor = 6.3%</a:t>
                      </a:r>
                      <a:endParaRPr lang="en-GB"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800"/>
                        </a:spcAft>
                      </a:pPr>
                      <a:r>
                        <a:rPr lang="en-GB" sz="1200">
                          <a:effectLst/>
                        </a:rPr>
                        <a:t>Top Rope = 19%</a:t>
                      </a:r>
                      <a:endParaRPr lang="en-GB"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800"/>
                        </a:spcAft>
                      </a:pPr>
                      <a:r>
                        <a:rPr lang="en-GB" sz="1200">
                          <a:effectLst/>
                        </a:rPr>
                        <a:t>No = 56.4%</a:t>
                      </a:r>
                      <a:endParaRPr lang="en-GB"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10554736"/>
                  </a:ext>
                </a:extLst>
              </a:tr>
              <a:tr h="319461">
                <a:tc>
                  <a:txBody>
                    <a:bodyPr/>
                    <a:lstStyle/>
                    <a:p>
                      <a:pPr algn="l">
                        <a:lnSpc>
                          <a:spcPct val="107000"/>
                        </a:lnSpc>
                        <a:spcAft>
                          <a:spcPts val="800"/>
                        </a:spcAft>
                      </a:pPr>
                      <a:r>
                        <a:rPr lang="en-GB" sz="1200">
                          <a:effectLst/>
                        </a:rPr>
                        <a:t>Other = 1</a:t>
                      </a:r>
                      <a:endParaRPr lang="en-GB"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800"/>
                        </a:spcAft>
                      </a:pPr>
                      <a:r>
                        <a:rPr lang="en-GB" sz="1200">
                          <a:effectLst/>
                        </a:rPr>
                        <a:t>45-54 = 8</a:t>
                      </a:r>
                      <a:endParaRPr lang="en-GB"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800"/>
                        </a:spcAft>
                      </a:pPr>
                      <a:r>
                        <a:rPr lang="en-GB" sz="1200">
                          <a:effectLst/>
                        </a:rPr>
                        <a:t>5-10   = 22.8%</a:t>
                      </a:r>
                      <a:endParaRPr lang="en-GB"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800"/>
                        </a:spcAft>
                      </a:pPr>
                      <a:r>
                        <a:rPr lang="en-GB" sz="1200">
                          <a:effectLst/>
                        </a:rPr>
                        <a:t>Both = 48.1%</a:t>
                      </a:r>
                      <a:endParaRPr lang="en-GB"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800"/>
                        </a:spcAft>
                      </a:pPr>
                      <a:r>
                        <a:rPr lang="en-GB" sz="1200">
                          <a:effectLst/>
                        </a:rPr>
                        <a:t>Sport = 12.7%</a:t>
                      </a:r>
                      <a:endParaRPr lang="en-GB"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800"/>
                        </a:spcAft>
                      </a:pPr>
                      <a:r>
                        <a:rPr lang="en-GB" sz="1200">
                          <a:effectLst/>
                        </a:rPr>
                        <a:t> </a:t>
                      </a:r>
                      <a:endParaRPr lang="en-GB"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89474029"/>
                  </a:ext>
                </a:extLst>
              </a:tr>
              <a:tr h="483203">
                <a:tc>
                  <a:txBody>
                    <a:bodyPr/>
                    <a:lstStyle/>
                    <a:p>
                      <a:pPr algn="l">
                        <a:lnSpc>
                          <a:spcPct val="107000"/>
                        </a:lnSpc>
                        <a:spcAft>
                          <a:spcPts val="800"/>
                        </a:spcAft>
                      </a:pPr>
                      <a:r>
                        <a:rPr lang="en-GB" sz="1200">
                          <a:effectLst/>
                        </a:rPr>
                        <a:t> </a:t>
                      </a:r>
                      <a:endParaRPr lang="en-GB"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800"/>
                        </a:spcAft>
                      </a:pPr>
                      <a:r>
                        <a:rPr lang="en-GB" sz="1200">
                          <a:effectLst/>
                        </a:rPr>
                        <a:t>55-64 = 3</a:t>
                      </a:r>
                      <a:endParaRPr lang="en-GB"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800"/>
                        </a:spcAft>
                      </a:pPr>
                      <a:r>
                        <a:rPr lang="en-GB" sz="1200">
                          <a:effectLst/>
                        </a:rPr>
                        <a:t>11-25 = 22.8%</a:t>
                      </a:r>
                      <a:endParaRPr lang="en-GB"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800"/>
                        </a:spcAft>
                      </a:pPr>
                      <a:r>
                        <a:rPr lang="en-GB" sz="1200">
                          <a:effectLst/>
                        </a:rPr>
                        <a:t> </a:t>
                      </a:r>
                      <a:endParaRPr lang="en-GB"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800"/>
                        </a:spcAft>
                      </a:pPr>
                      <a:r>
                        <a:rPr lang="en-GB" sz="1200" dirty="0">
                          <a:effectLst/>
                        </a:rPr>
                        <a:t>Trad= 5.1%</a:t>
                      </a:r>
                      <a:endParaRPr lang="en-GB"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800"/>
                        </a:spcAft>
                      </a:pPr>
                      <a:r>
                        <a:rPr lang="en-GB" sz="1200">
                          <a:effectLst/>
                        </a:rPr>
                        <a:t> </a:t>
                      </a:r>
                      <a:endParaRPr lang="en-GB"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84816233"/>
                  </a:ext>
                </a:extLst>
              </a:tr>
              <a:tr h="483203">
                <a:tc>
                  <a:txBody>
                    <a:bodyPr/>
                    <a:lstStyle/>
                    <a:p>
                      <a:pPr algn="l">
                        <a:lnSpc>
                          <a:spcPct val="107000"/>
                        </a:lnSpc>
                        <a:spcAft>
                          <a:spcPts val="800"/>
                        </a:spcAft>
                      </a:pPr>
                      <a:r>
                        <a:rPr lang="en-GB" sz="1200">
                          <a:effectLst/>
                        </a:rPr>
                        <a:t> </a:t>
                      </a:r>
                      <a:endParaRPr lang="en-GB"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800"/>
                        </a:spcAft>
                      </a:pPr>
                      <a:r>
                        <a:rPr lang="en-GB" sz="1200">
                          <a:effectLst/>
                        </a:rPr>
                        <a:t>65+    =1</a:t>
                      </a:r>
                      <a:endParaRPr lang="en-GB"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800"/>
                        </a:spcAft>
                      </a:pPr>
                      <a:r>
                        <a:rPr lang="en-GB" sz="1200">
                          <a:effectLst/>
                        </a:rPr>
                        <a:t> </a:t>
                      </a:r>
                      <a:endParaRPr lang="en-GB"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800"/>
                        </a:spcAft>
                      </a:pPr>
                      <a:r>
                        <a:rPr lang="en-GB" sz="1200">
                          <a:effectLst/>
                        </a:rPr>
                        <a:t> </a:t>
                      </a:r>
                      <a:endParaRPr lang="en-GB"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800"/>
                        </a:spcAft>
                      </a:pPr>
                      <a:r>
                        <a:rPr lang="en-GB" sz="1200" dirty="0">
                          <a:effectLst/>
                        </a:rPr>
                        <a:t>All = 32.9%</a:t>
                      </a:r>
                      <a:endParaRPr lang="en-GB"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800"/>
                        </a:spcAft>
                      </a:pPr>
                      <a:r>
                        <a:rPr lang="en-GB" sz="1200" dirty="0">
                          <a:effectLst/>
                        </a:rPr>
                        <a:t> </a:t>
                      </a:r>
                      <a:endParaRPr lang="en-GB"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24869787"/>
                  </a:ext>
                </a:extLst>
              </a:tr>
            </a:tbl>
          </a:graphicData>
        </a:graphic>
      </p:graphicFrame>
      <p:sp>
        <p:nvSpPr>
          <p:cNvPr id="35" name="TextBox 34">
            <a:extLst>
              <a:ext uri="{FF2B5EF4-FFF2-40B4-BE49-F238E27FC236}">
                <a16:creationId xmlns:a16="http://schemas.microsoft.com/office/drawing/2014/main" id="{D5E3B558-2963-3B1E-85EE-90264EA12EC8}"/>
              </a:ext>
            </a:extLst>
          </p:cNvPr>
          <p:cNvSpPr txBox="1"/>
          <p:nvPr/>
        </p:nvSpPr>
        <p:spPr>
          <a:xfrm>
            <a:off x="4142854" y="1586634"/>
            <a:ext cx="4100029"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Table 1: Descriptive Characteristics of Participants</a:t>
            </a:r>
          </a:p>
        </p:txBody>
      </p:sp>
      <p:sp>
        <p:nvSpPr>
          <p:cNvPr id="36" name="TextBox 35">
            <a:extLst>
              <a:ext uri="{FF2B5EF4-FFF2-40B4-BE49-F238E27FC236}">
                <a16:creationId xmlns:a16="http://schemas.microsoft.com/office/drawing/2014/main" id="{DC043DB9-0CE4-DD91-B660-8B1E9CA4865B}"/>
              </a:ext>
            </a:extLst>
          </p:cNvPr>
          <p:cNvSpPr txBox="1"/>
          <p:nvPr/>
        </p:nvSpPr>
        <p:spPr>
          <a:xfrm>
            <a:off x="4191904" y="4859609"/>
            <a:ext cx="3934402"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Figure 1: Likelihood of Tendinopathy in Climbing Years</a:t>
            </a:r>
          </a:p>
        </p:txBody>
      </p:sp>
      <p:sp>
        <p:nvSpPr>
          <p:cNvPr id="37" name="TextBox 36">
            <a:extLst>
              <a:ext uri="{FF2B5EF4-FFF2-40B4-BE49-F238E27FC236}">
                <a16:creationId xmlns:a16="http://schemas.microsoft.com/office/drawing/2014/main" id="{CC1677AF-8FDF-CE7B-D80C-21FBA5E7B88D}"/>
              </a:ext>
            </a:extLst>
          </p:cNvPr>
          <p:cNvSpPr txBox="1"/>
          <p:nvPr/>
        </p:nvSpPr>
        <p:spPr>
          <a:xfrm>
            <a:off x="4226381" y="7200175"/>
            <a:ext cx="4163893"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Figure 2: Activities Affected by Tendinopathy</a:t>
            </a:r>
          </a:p>
        </p:txBody>
      </p:sp>
      <p:sp>
        <p:nvSpPr>
          <p:cNvPr id="38" name="TextBox 37">
            <a:extLst>
              <a:ext uri="{FF2B5EF4-FFF2-40B4-BE49-F238E27FC236}">
                <a16:creationId xmlns:a16="http://schemas.microsoft.com/office/drawing/2014/main" id="{8744FBE3-1B0D-C8EF-1EE5-B674B8171641}"/>
              </a:ext>
            </a:extLst>
          </p:cNvPr>
          <p:cNvSpPr txBox="1"/>
          <p:nvPr/>
        </p:nvSpPr>
        <p:spPr>
          <a:xfrm>
            <a:off x="8412858" y="9147694"/>
            <a:ext cx="4266822" cy="400110"/>
          </a:xfrm>
          <a:prstGeom prst="rect">
            <a:avLst/>
          </a:prstGeom>
          <a:noFill/>
        </p:spPr>
        <p:txBody>
          <a:bodyPr wrap="square" rtlCol="0">
            <a:spAutoFit/>
          </a:bodyPr>
          <a:lstStyle/>
          <a:p>
            <a:r>
              <a:rPr lang="en-GB" sz="1000" dirty="0">
                <a:latin typeface="Times New Roman" panose="02020603050405020304" pitchFamily="18" charset="0"/>
                <a:cs typeface="Times New Roman" panose="02020603050405020304" pitchFamily="18" charset="0"/>
              </a:rPr>
              <a:t>Statement: No conflicts of interest are reported, and no funding was used to support this research.</a:t>
            </a:r>
          </a:p>
        </p:txBody>
      </p:sp>
    </p:spTree>
    <p:extLst>
      <p:ext uri="{BB962C8B-B14F-4D97-AF65-F5344CB8AC3E}">
        <p14:creationId xmlns:p14="http://schemas.microsoft.com/office/powerpoint/2010/main" val="163138580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305</TotalTime>
  <Words>1060</Words>
  <Application>Microsoft Office PowerPoint</Application>
  <PresentationFormat>A3 Paper (297x420 mm)</PresentationFormat>
  <Paragraphs>62</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 New Roman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Graham Vaughan</dc:creator>
  <cp:lastModifiedBy>Graham Vaughan</cp:lastModifiedBy>
  <cp:revision>2</cp:revision>
  <dcterms:created xsi:type="dcterms:W3CDTF">2022-04-25T09:25:44Z</dcterms:created>
  <dcterms:modified xsi:type="dcterms:W3CDTF">2022-04-27T10:10:40Z</dcterms:modified>
</cp:coreProperties>
</file>