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7" r:id="rId4"/>
    <p:sldId id="258" r:id="rId5"/>
    <p:sldId id="259" r:id="rId6"/>
    <p:sldId id="260" r:id="rId7"/>
    <p:sldId id="261" r:id="rId8"/>
    <p:sldId id="262" r:id="rId9"/>
    <p:sldId id="269" r:id="rId10"/>
    <p:sldId id="263" r:id="rId11"/>
    <p:sldId id="264" r:id="rId12"/>
    <p:sldId id="265" r:id="rId13"/>
    <p:sldId id="266" r:id="rId14"/>
    <p:sldId id="267" r:id="rId15"/>
    <p:sldId id="272" r:id="rId16"/>
    <p:sldId id="270" r:id="rId17"/>
    <p:sldId id="268" r:id="rId18"/>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98" autoAdjust="0"/>
    <p:restoredTop sz="94660"/>
  </p:normalViewPr>
  <p:slideViewPr>
    <p:cSldViewPr snapToGrid="0">
      <p:cViewPr varScale="1">
        <p:scale>
          <a:sx n="79" d="100"/>
          <a:sy n="79" d="100"/>
        </p:scale>
        <p:origin x="96" y="164"/>
      </p:cViewPr>
      <p:guideLst/>
    </p:cSldViewPr>
  </p:slideViewPr>
  <p:notesTextViewPr>
    <p:cViewPr>
      <p:scale>
        <a:sx n="1" d="1"/>
        <a:sy n="1" d="1"/>
      </p:scale>
      <p:origin x="0" y="0"/>
    </p:cViewPr>
  </p:notesTextViewPr>
  <p:sorterViewPr>
    <p:cViewPr>
      <p:scale>
        <a:sx n="100" d="100"/>
        <a:sy n="100" d="100"/>
      </p:scale>
      <p:origin x="0" y="-19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A04F-D62A-46C8-9815-4776D68974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pt-PT"/>
          </a:p>
        </p:txBody>
      </p:sp>
      <p:sp>
        <p:nvSpPr>
          <p:cNvPr id="3" name="Subtitle 2">
            <a:extLst>
              <a:ext uri="{FF2B5EF4-FFF2-40B4-BE49-F238E27FC236}">
                <a16:creationId xmlns:a16="http://schemas.microsoft.com/office/drawing/2014/main" id="{D3992263-F6BE-4F3C-9F3F-83E174A394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pt-PT"/>
          </a:p>
        </p:txBody>
      </p:sp>
      <p:sp>
        <p:nvSpPr>
          <p:cNvPr id="4" name="Date Placeholder 3">
            <a:extLst>
              <a:ext uri="{FF2B5EF4-FFF2-40B4-BE49-F238E27FC236}">
                <a16:creationId xmlns:a16="http://schemas.microsoft.com/office/drawing/2014/main" id="{322D31AA-8E21-4177-A8D2-8D112D8F68B0}"/>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5" name="Footer Placeholder 4">
            <a:extLst>
              <a:ext uri="{FF2B5EF4-FFF2-40B4-BE49-F238E27FC236}">
                <a16:creationId xmlns:a16="http://schemas.microsoft.com/office/drawing/2014/main" id="{47A6EAF9-5A5A-4EFD-946C-B7E08269C779}"/>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48408521-5626-4894-8A53-65BEF4C07B47}"/>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3500065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C7F0A-A5B8-439F-9AFC-C8267181D1C2}"/>
              </a:ext>
            </a:extLst>
          </p:cNvPr>
          <p:cNvSpPr>
            <a:spLocks noGrp="1"/>
          </p:cNvSpPr>
          <p:nvPr>
            <p:ph type="title"/>
          </p:nvPr>
        </p:nvSpPr>
        <p:spPr/>
        <p:txBody>
          <a:bodyPr/>
          <a:lstStyle/>
          <a:p>
            <a:r>
              <a:rPr lang="en-US"/>
              <a:t>Click to edit Master title style</a:t>
            </a:r>
            <a:endParaRPr lang="pt-PT"/>
          </a:p>
        </p:txBody>
      </p:sp>
      <p:sp>
        <p:nvSpPr>
          <p:cNvPr id="3" name="Content Placeholder 2">
            <a:extLst>
              <a:ext uri="{FF2B5EF4-FFF2-40B4-BE49-F238E27FC236}">
                <a16:creationId xmlns:a16="http://schemas.microsoft.com/office/drawing/2014/main" id="{A368ACE8-26B0-44B3-8138-B1A4C7969A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4" name="Date Placeholder 3">
            <a:extLst>
              <a:ext uri="{FF2B5EF4-FFF2-40B4-BE49-F238E27FC236}">
                <a16:creationId xmlns:a16="http://schemas.microsoft.com/office/drawing/2014/main" id="{8D3138FB-AE16-4431-A400-99CD280FEFA7}"/>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5" name="Footer Placeholder 4">
            <a:extLst>
              <a:ext uri="{FF2B5EF4-FFF2-40B4-BE49-F238E27FC236}">
                <a16:creationId xmlns:a16="http://schemas.microsoft.com/office/drawing/2014/main" id="{51C2A600-BFA4-491A-AE67-10E8E6A74082}"/>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1DA80D4B-D6F8-486D-90B4-C4057079F6B0}"/>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1586449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AD6A-6BA7-4028-9EC8-094B51A60A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pt-PT"/>
          </a:p>
        </p:txBody>
      </p:sp>
      <p:sp>
        <p:nvSpPr>
          <p:cNvPr id="3" name="Text Placeholder 2">
            <a:extLst>
              <a:ext uri="{FF2B5EF4-FFF2-40B4-BE49-F238E27FC236}">
                <a16:creationId xmlns:a16="http://schemas.microsoft.com/office/drawing/2014/main" id="{FFFC3B12-0B4F-4C3F-B699-4B6B8536C5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DC993B-FD69-451B-9CD3-C3D5DBBF5A65}"/>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5" name="Footer Placeholder 4">
            <a:extLst>
              <a:ext uri="{FF2B5EF4-FFF2-40B4-BE49-F238E27FC236}">
                <a16:creationId xmlns:a16="http://schemas.microsoft.com/office/drawing/2014/main" id="{10CC9C0B-4EC6-4836-88A7-8620B074C579}"/>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51CFB017-766E-489E-BDC4-14FE4A4B2CF1}"/>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306973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3415F-EC9A-4B60-B7DB-E5AC60F8BD9A}"/>
              </a:ext>
            </a:extLst>
          </p:cNvPr>
          <p:cNvSpPr>
            <a:spLocks noGrp="1"/>
          </p:cNvSpPr>
          <p:nvPr>
            <p:ph type="title"/>
          </p:nvPr>
        </p:nvSpPr>
        <p:spPr/>
        <p:txBody>
          <a:bodyPr/>
          <a:lstStyle/>
          <a:p>
            <a:r>
              <a:rPr lang="en-US"/>
              <a:t>Click to edit Master title style</a:t>
            </a:r>
            <a:endParaRPr lang="pt-PT"/>
          </a:p>
        </p:txBody>
      </p:sp>
      <p:sp>
        <p:nvSpPr>
          <p:cNvPr id="3" name="Content Placeholder 2">
            <a:extLst>
              <a:ext uri="{FF2B5EF4-FFF2-40B4-BE49-F238E27FC236}">
                <a16:creationId xmlns:a16="http://schemas.microsoft.com/office/drawing/2014/main" id="{D6B292F2-0841-479D-986C-C9BBAD5BBA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4" name="Content Placeholder 3">
            <a:extLst>
              <a:ext uri="{FF2B5EF4-FFF2-40B4-BE49-F238E27FC236}">
                <a16:creationId xmlns:a16="http://schemas.microsoft.com/office/drawing/2014/main" id="{50776F5E-2EC8-42E7-ABE1-3529E3E16F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5" name="Date Placeholder 4">
            <a:extLst>
              <a:ext uri="{FF2B5EF4-FFF2-40B4-BE49-F238E27FC236}">
                <a16:creationId xmlns:a16="http://schemas.microsoft.com/office/drawing/2014/main" id="{83216E72-08B0-480A-84E0-6A5D7346ABAA}"/>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6" name="Footer Placeholder 5">
            <a:extLst>
              <a:ext uri="{FF2B5EF4-FFF2-40B4-BE49-F238E27FC236}">
                <a16:creationId xmlns:a16="http://schemas.microsoft.com/office/drawing/2014/main" id="{D0E91DE0-5336-4C03-A6E1-0F1C334EE7F3}"/>
              </a:ext>
            </a:extLst>
          </p:cNvPr>
          <p:cNvSpPr>
            <a:spLocks noGrp="1"/>
          </p:cNvSpPr>
          <p:nvPr>
            <p:ph type="ftr" sz="quarter" idx="11"/>
          </p:nvPr>
        </p:nvSpPr>
        <p:spPr/>
        <p:txBody>
          <a:bodyPr/>
          <a:lstStyle/>
          <a:p>
            <a:endParaRPr lang="pt-PT"/>
          </a:p>
        </p:txBody>
      </p:sp>
      <p:sp>
        <p:nvSpPr>
          <p:cNvPr id="7" name="Slide Number Placeholder 6">
            <a:extLst>
              <a:ext uri="{FF2B5EF4-FFF2-40B4-BE49-F238E27FC236}">
                <a16:creationId xmlns:a16="http://schemas.microsoft.com/office/drawing/2014/main" id="{78E0EE23-1A77-407C-BBFF-DB159C589C93}"/>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1768894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932C2-CB6E-47D5-B334-965F807529C9}"/>
              </a:ext>
            </a:extLst>
          </p:cNvPr>
          <p:cNvSpPr>
            <a:spLocks noGrp="1"/>
          </p:cNvSpPr>
          <p:nvPr>
            <p:ph type="title"/>
          </p:nvPr>
        </p:nvSpPr>
        <p:spPr>
          <a:xfrm>
            <a:off x="839788" y="365125"/>
            <a:ext cx="10515600" cy="1325563"/>
          </a:xfrm>
        </p:spPr>
        <p:txBody>
          <a:bodyPr/>
          <a:lstStyle/>
          <a:p>
            <a:r>
              <a:rPr lang="en-US"/>
              <a:t>Click to edit Master title style</a:t>
            </a:r>
            <a:endParaRPr lang="pt-PT"/>
          </a:p>
        </p:txBody>
      </p:sp>
      <p:sp>
        <p:nvSpPr>
          <p:cNvPr id="3" name="Text Placeholder 2">
            <a:extLst>
              <a:ext uri="{FF2B5EF4-FFF2-40B4-BE49-F238E27FC236}">
                <a16:creationId xmlns:a16="http://schemas.microsoft.com/office/drawing/2014/main" id="{D76C41AD-C1EF-4718-A335-FF9C9BD5B9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8B84D9-BACB-4B2C-B24C-F90A77F058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5" name="Text Placeholder 4">
            <a:extLst>
              <a:ext uri="{FF2B5EF4-FFF2-40B4-BE49-F238E27FC236}">
                <a16:creationId xmlns:a16="http://schemas.microsoft.com/office/drawing/2014/main" id="{899B072E-B39E-4FB3-A42B-F2A05329F7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0A4F8B-6002-4F10-B0DC-23290F6954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7" name="Date Placeholder 6">
            <a:extLst>
              <a:ext uri="{FF2B5EF4-FFF2-40B4-BE49-F238E27FC236}">
                <a16:creationId xmlns:a16="http://schemas.microsoft.com/office/drawing/2014/main" id="{EB0A2202-60C0-424C-98C4-6654B333EA7C}"/>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8" name="Footer Placeholder 7">
            <a:extLst>
              <a:ext uri="{FF2B5EF4-FFF2-40B4-BE49-F238E27FC236}">
                <a16:creationId xmlns:a16="http://schemas.microsoft.com/office/drawing/2014/main" id="{D0E24E87-B8A9-4D1C-B1C6-9280693C8D19}"/>
              </a:ext>
            </a:extLst>
          </p:cNvPr>
          <p:cNvSpPr>
            <a:spLocks noGrp="1"/>
          </p:cNvSpPr>
          <p:nvPr>
            <p:ph type="ftr" sz="quarter" idx="11"/>
          </p:nvPr>
        </p:nvSpPr>
        <p:spPr/>
        <p:txBody>
          <a:bodyPr/>
          <a:lstStyle/>
          <a:p>
            <a:endParaRPr lang="pt-PT"/>
          </a:p>
        </p:txBody>
      </p:sp>
      <p:sp>
        <p:nvSpPr>
          <p:cNvPr id="9" name="Slide Number Placeholder 8">
            <a:extLst>
              <a:ext uri="{FF2B5EF4-FFF2-40B4-BE49-F238E27FC236}">
                <a16:creationId xmlns:a16="http://schemas.microsoft.com/office/drawing/2014/main" id="{EE83C16C-9F13-461A-B335-54FEB0102F33}"/>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3888055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F1D42-7077-4203-99E4-ED8864426B81}"/>
              </a:ext>
            </a:extLst>
          </p:cNvPr>
          <p:cNvSpPr>
            <a:spLocks noGrp="1"/>
          </p:cNvSpPr>
          <p:nvPr>
            <p:ph type="title"/>
          </p:nvPr>
        </p:nvSpPr>
        <p:spPr/>
        <p:txBody>
          <a:bodyPr/>
          <a:lstStyle/>
          <a:p>
            <a:r>
              <a:rPr lang="en-US"/>
              <a:t>Click to edit Master title style</a:t>
            </a:r>
            <a:endParaRPr lang="pt-PT"/>
          </a:p>
        </p:txBody>
      </p:sp>
      <p:sp>
        <p:nvSpPr>
          <p:cNvPr id="3" name="Date Placeholder 2">
            <a:extLst>
              <a:ext uri="{FF2B5EF4-FFF2-40B4-BE49-F238E27FC236}">
                <a16:creationId xmlns:a16="http://schemas.microsoft.com/office/drawing/2014/main" id="{A68DD1A3-6FF5-496D-86B1-77DADE2EB6EE}"/>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4" name="Footer Placeholder 3">
            <a:extLst>
              <a:ext uri="{FF2B5EF4-FFF2-40B4-BE49-F238E27FC236}">
                <a16:creationId xmlns:a16="http://schemas.microsoft.com/office/drawing/2014/main" id="{A63253B9-D4E4-4725-B143-4A1E354C5B6B}"/>
              </a:ext>
            </a:extLst>
          </p:cNvPr>
          <p:cNvSpPr>
            <a:spLocks noGrp="1"/>
          </p:cNvSpPr>
          <p:nvPr>
            <p:ph type="ftr" sz="quarter" idx="11"/>
          </p:nvPr>
        </p:nvSpPr>
        <p:spPr/>
        <p:txBody>
          <a:bodyPr/>
          <a:lstStyle/>
          <a:p>
            <a:endParaRPr lang="pt-PT"/>
          </a:p>
        </p:txBody>
      </p:sp>
      <p:sp>
        <p:nvSpPr>
          <p:cNvPr id="5" name="Slide Number Placeholder 4">
            <a:extLst>
              <a:ext uri="{FF2B5EF4-FFF2-40B4-BE49-F238E27FC236}">
                <a16:creationId xmlns:a16="http://schemas.microsoft.com/office/drawing/2014/main" id="{DF1FC549-5CB1-4284-930D-3622977E96BB}"/>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469701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D58E6E-5F82-4FEC-AABE-D5C39E168466}"/>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3" name="Footer Placeholder 2">
            <a:extLst>
              <a:ext uri="{FF2B5EF4-FFF2-40B4-BE49-F238E27FC236}">
                <a16:creationId xmlns:a16="http://schemas.microsoft.com/office/drawing/2014/main" id="{FAE18A05-FC63-47E2-90E3-F995ED2901E6}"/>
              </a:ext>
            </a:extLst>
          </p:cNvPr>
          <p:cNvSpPr>
            <a:spLocks noGrp="1"/>
          </p:cNvSpPr>
          <p:nvPr>
            <p:ph type="ftr" sz="quarter" idx="11"/>
          </p:nvPr>
        </p:nvSpPr>
        <p:spPr/>
        <p:txBody>
          <a:bodyPr/>
          <a:lstStyle/>
          <a:p>
            <a:endParaRPr lang="pt-PT"/>
          </a:p>
        </p:txBody>
      </p:sp>
      <p:sp>
        <p:nvSpPr>
          <p:cNvPr id="4" name="Slide Number Placeholder 3">
            <a:extLst>
              <a:ext uri="{FF2B5EF4-FFF2-40B4-BE49-F238E27FC236}">
                <a16:creationId xmlns:a16="http://schemas.microsoft.com/office/drawing/2014/main" id="{C7174A15-DE59-4148-99B7-8DEC141F06D4}"/>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1816571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EBAB7-1884-472B-9037-EB8DB1E210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t-PT"/>
          </a:p>
        </p:txBody>
      </p:sp>
      <p:sp>
        <p:nvSpPr>
          <p:cNvPr id="3" name="Content Placeholder 2">
            <a:extLst>
              <a:ext uri="{FF2B5EF4-FFF2-40B4-BE49-F238E27FC236}">
                <a16:creationId xmlns:a16="http://schemas.microsoft.com/office/drawing/2014/main" id="{698646D7-7BF7-4A6F-9527-E73DE307E6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4" name="Text Placeholder 3">
            <a:extLst>
              <a:ext uri="{FF2B5EF4-FFF2-40B4-BE49-F238E27FC236}">
                <a16:creationId xmlns:a16="http://schemas.microsoft.com/office/drawing/2014/main" id="{92EE37B3-60EE-4D4D-8714-5FABAD42D3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CB381D-2476-4716-980A-19B3F936729D}"/>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6" name="Footer Placeholder 5">
            <a:extLst>
              <a:ext uri="{FF2B5EF4-FFF2-40B4-BE49-F238E27FC236}">
                <a16:creationId xmlns:a16="http://schemas.microsoft.com/office/drawing/2014/main" id="{99DAEFC3-380F-422A-ACB2-B42D22306267}"/>
              </a:ext>
            </a:extLst>
          </p:cNvPr>
          <p:cNvSpPr>
            <a:spLocks noGrp="1"/>
          </p:cNvSpPr>
          <p:nvPr>
            <p:ph type="ftr" sz="quarter" idx="11"/>
          </p:nvPr>
        </p:nvSpPr>
        <p:spPr/>
        <p:txBody>
          <a:bodyPr/>
          <a:lstStyle/>
          <a:p>
            <a:endParaRPr lang="pt-PT"/>
          </a:p>
        </p:txBody>
      </p:sp>
      <p:sp>
        <p:nvSpPr>
          <p:cNvPr id="7" name="Slide Number Placeholder 6">
            <a:extLst>
              <a:ext uri="{FF2B5EF4-FFF2-40B4-BE49-F238E27FC236}">
                <a16:creationId xmlns:a16="http://schemas.microsoft.com/office/drawing/2014/main" id="{713872E2-71BA-4830-BAB0-1EDB340AFE6A}"/>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1844336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E4642-99B5-4532-9F6E-FF7BD9C59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t-PT"/>
          </a:p>
        </p:txBody>
      </p:sp>
      <p:sp>
        <p:nvSpPr>
          <p:cNvPr id="3" name="Picture Placeholder 2">
            <a:extLst>
              <a:ext uri="{FF2B5EF4-FFF2-40B4-BE49-F238E27FC236}">
                <a16:creationId xmlns:a16="http://schemas.microsoft.com/office/drawing/2014/main" id="{88897C45-6691-4378-BBD4-FEE5FA6B04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PT"/>
          </a:p>
        </p:txBody>
      </p:sp>
      <p:sp>
        <p:nvSpPr>
          <p:cNvPr id="4" name="Text Placeholder 3">
            <a:extLst>
              <a:ext uri="{FF2B5EF4-FFF2-40B4-BE49-F238E27FC236}">
                <a16:creationId xmlns:a16="http://schemas.microsoft.com/office/drawing/2014/main" id="{2BD50601-2A6A-4171-8B1A-13869DB57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47B3D6-8E64-4BEC-84BF-6B77C292C7B3}"/>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6" name="Footer Placeholder 5">
            <a:extLst>
              <a:ext uri="{FF2B5EF4-FFF2-40B4-BE49-F238E27FC236}">
                <a16:creationId xmlns:a16="http://schemas.microsoft.com/office/drawing/2014/main" id="{D0FFB3B5-F497-4CAB-880B-D39F034D1F43}"/>
              </a:ext>
            </a:extLst>
          </p:cNvPr>
          <p:cNvSpPr>
            <a:spLocks noGrp="1"/>
          </p:cNvSpPr>
          <p:nvPr>
            <p:ph type="ftr" sz="quarter" idx="11"/>
          </p:nvPr>
        </p:nvSpPr>
        <p:spPr/>
        <p:txBody>
          <a:bodyPr/>
          <a:lstStyle/>
          <a:p>
            <a:endParaRPr lang="pt-PT"/>
          </a:p>
        </p:txBody>
      </p:sp>
      <p:sp>
        <p:nvSpPr>
          <p:cNvPr id="7" name="Slide Number Placeholder 6">
            <a:extLst>
              <a:ext uri="{FF2B5EF4-FFF2-40B4-BE49-F238E27FC236}">
                <a16:creationId xmlns:a16="http://schemas.microsoft.com/office/drawing/2014/main" id="{86430C97-A638-48FD-BE5E-0DFC67B2C29F}"/>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1625275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73719-BA94-4325-BA76-F97D85BCEEB2}"/>
              </a:ext>
            </a:extLst>
          </p:cNvPr>
          <p:cNvSpPr>
            <a:spLocks noGrp="1"/>
          </p:cNvSpPr>
          <p:nvPr>
            <p:ph type="title"/>
          </p:nvPr>
        </p:nvSpPr>
        <p:spPr/>
        <p:txBody>
          <a:bodyPr/>
          <a:lstStyle/>
          <a:p>
            <a:r>
              <a:rPr lang="en-US"/>
              <a:t>Click to edit Master title style</a:t>
            </a:r>
            <a:endParaRPr lang="pt-PT"/>
          </a:p>
        </p:txBody>
      </p:sp>
      <p:sp>
        <p:nvSpPr>
          <p:cNvPr id="3" name="Vertical Text Placeholder 2">
            <a:extLst>
              <a:ext uri="{FF2B5EF4-FFF2-40B4-BE49-F238E27FC236}">
                <a16:creationId xmlns:a16="http://schemas.microsoft.com/office/drawing/2014/main" id="{8C1BFC58-D9EC-46C3-826C-C252ED36CF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4" name="Date Placeholder 3">
            <a:extLst>
              <a:ext uri="{FF2B5EF4-FFF2-40B4-BE49-F238E27FC236}">
                <a16:creationId xmlns:a16="http://schemas.microsoft.com/office/drawing/2014/main" id="{1513B062-DB9D-4BE7-81F0-78078273318A}"/>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5" name="Footer Placeholder 4">
            <a:extLst>
              <a:ext uri="{FF2B5EF4-FFF2-40B4-BE49-F238E27FC236}">
                <a16:creationId xmlns:a16="http://schemas.microsoft.com/office/drawing/2014/main" id="{9F9B4F20-CEFA-48EE-97FF-02B27B6CAAB6}"/>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30BFBFA1-7B0D-4ECC-81A7-65B9889B74AF}"/>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3654091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2DF475-1B5D-4F8E-A597-04AB2474FC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pt-PT"/>
          </a:p>
        </p:txBody>
      </p:sp>
      <p:sp>
        <p:nvSpPr>
          <p:cNvPr id="3" name="Vertical Text Placeholder 2">
            <a:extLst>
              <a:ext uri="{FF2B5EF4-FFF2-40B4-BE49-F238E27FC236}">
                <a16:creationId xmlns:a16="http://schemas.microsoft.com/office/drawing/2014/main" id="{637EBADD-EE38-4A08-8651-F3C05230BD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4" name="Date Placeholder 3">
            <a:extLst>
              <a:ext uri="{FF2B5EF4-FFF2-40B4-BE49-F238E27FC236}">
                <a16:creationId xmlns:a16="http://schemas.microsoft.com/office/drawing/2014/main" id="{190D3F0A-B1A0-42E5-80D0-10C5B8EDEEAF}"/>
              </a:ext>
            </a:extLst>
          </p:cNvPr>
          <p:cNvSpPr>
            <a:spLocks noGrp="1"/>
          </p:cNvSpPr>
          <p:nvPr>
            <p:ph type="dt" sz="half" idx="10"/>
          </p:nvPr>
        </p:nvSpPr>
        <p:spPr/>
        <p:txBody>
          <a:bodyPr/>
          <a:lstStyle/>
          <a:p>
            <a:fld id="{006604D3-31E7-455B-AE12-59CFA48BEC96}" type="datetimeFigureOut">
              <a:rPr lang="pt-PT" smtClean="0"/>
              <a:t>11/10/2025</a:t>
            </a:fld>
            <a:endParaRPr lang="pt-PT"/>
          </a:p>
        </p:txBody>
      </p:sp>
      <p:sp>
        <p:nvSpPr>
          <p:cNvPr id="5" name="Footer Placeholder 4">
            <a:extLst>
              <a:ext uri="{FF2B5EF4-FFF2-40B4-BE49-F238E27FC236}">
                <a16:creationId xmlns:a16="http://schemas.microsoft.com/office/drawing/2014/main" id="{E6AFDBDF-EB5D-49BB-B108-812DDD774EFE}"/>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12C53830-2A26-463B-8D0C-428592367D34}"/>
              </a:ext>
            </a:extLst>
          </p:cNvPr>
          <p:cNvSpPr>
            <a:spLocks noGrp="1"/>
          </p:cNvSpPr>
          <p:nvPr>
            <p:ph type="sldNum" sz="quarter" idx="12"/>
          </p:nvPr>
        </p:nvSpPr>
        <p:spPr/>
        <p:txBody>
          <a:bodyPr/>
          <a:lstStyle/>
          <a:p>
            <a:fld id="{47E80AD7-FBF9-4D7E-8ACD-00DD66EDD99D}" type="slidenum">
              <a:rPr lang="pt-PT" smtClean="0"/>
              <a:t>‹#›</a:t>
            </a:fld>
            <a:endParaRPr lang="pt-PT"/>
          </a:p>
        </p:txBody>
      </p:sp>
    </p:spTree>
    <p:extLst>
      <p:ext uri="{BB962C8B-B14F-4D97-AF65-F5344CB8AC3E}">
        <p14:creationId xmlns:p14="http://schemas.microsoft.com/office/powerpoint/2010/main" val="2459638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E11413-448C-4A1D-9F0C-CCE5014F89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pt-PT"/>
          </a:p>
        </p:txBody>
      </p:sp>
      <p:sp>
        <p:nvSpPr>
          <p:cNvPr id="3" name="Text Placeholder 2">
            <a:extLst>
              <a:ext uri="{FF2B5EF4-FFF2-40B4-BE49-F238E27FC236}">
                <a16:creationId xmlns:a16="http://schemas.microsoft.com/office/drawing/2014/main" id="{1866AF09-7AB8-4773-A39C-673C82C9A8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PT"/>
          </a:p>
        </p:txBody>
      </p:sp>
      <p:sp>
        <p:nvSpPr>
          <p:cNvPr id="4" name="Date Placeholder 3">
            <a:extLst>
              <a:ext uri="{FF2B5EF4-FFF2-40B4-BE49-F238E27FC236}">
                <a16:creationId xmlns:a16="http://schemas.microsoft.com/office/drawing/2014/main" id="{AAB85EE3-E111-4D66-B542-F6D9D56D8C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6604D3-31E7-455B-AE12-59CFA48BEC96}" type="datetimeFigureOut">
              <a:rPr lang="pt-PT" smtClean="0"/>
              <a:t>11/10/2025</a:t>
            </a:fld>
            <a:endParaRPr lang="pt-PT"/>
          </a:p>
        </p:txBody>
      </p:sp>
      <p:sp>
        <p:nvSpPr>
          <p:cNvPr id="5" name="Footer Placeholder 4">
            <a:extLst>
              <a:ext uri="{FF2B5EF4-FFF2-40B4-BE49-F238E27FC236}">
                <a16:creationId xmlns:a16="http://schemas.microsoft.com/office/drawing/2014/main" id="{9E539F8B-C072-4E1C-8F1C-E628F94C4E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PT"/>
          </a:p>
        </p:txBody>
      </p:sp>
      <p:sp>
        <p:nvSpPr>
          <p:cNvPr id="6" name="Slide Number Placeholder 5">
            <a:extLst>
              <a:ext uri="{FF2B5EF4-FFF2-40B4-BE49-F238E27FC236}">
                <a16:creationId xmlns:a16="http://schemas.microsoft.com/office/drawing/2014/main" id="{03D5AD08-98AC-4592-99E9-A305640AA3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E80AD7-FBF9-4D7E-8ACD-00DD66EDD99D}" type="slidenum">
              <a:rPr lang="pt-PT" smtClean="0"/>
              <a:t>‹#›</a:t>
            </a:fld>
            <a:endParaRPr lang="pt-PT"/>
          </a:p>
        </p:txBody>
      </p:sp>
    </p:spTree>
    <p:extLst>
      <p:ext uri="{BB962C8B-B14F-4D97-AF65-F5344CB8AC3E}">
        <p14:creationId xmlns:p14="http://schemas.microsoft.com/office/powerpoint/2010/main" val="1501999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peoplematters.in/article/hr-technology/digital-technologies-new-source-value-growth-11786"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popularmechanics.com/technology/design/a33549357/human-genes-renamed-microsoft-excel-auto-format-dates/" TargetMode="Externa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ogle.com/search?sca_esv=17635d6d8e54f4f2&amp;sxsrf=AE3TifNSqj8bQIHyHYJ84w6pWXoBk9HKzQ:1760094852840&amp;udm=2&amp;fbs=AIIjpHxU7SXXniUZfeShr2fp4giZ1Y6MJ25_tmWITc7uy4KIeqDdErwP5rACeJAty2zADJjYuUnSkczEhozYdaq1wZrEWeBTRRMkGx8PE2F9zI9kP0W9slwfD0e_E2SCYpxxEsC_BrWJwexl-O9EWcJokLfolidtcXxvW99MwkbO-wb4MAKMfrgJXRv1udcTEvX7muF0uB0QmZ1f0PFcGGpV6k0vi_XqFw&amp;q=Security+and+Data+Protection+Risks&amp;sa=X&amp;ved=2ahUKEwjW2OWjwJmQAxXzWEEAHdCHPQcQtKgLegQIFRAB&amp;biw=1280&amp;bih=685&amp;dpr=1.5#vhid=qEaXIzQ7x4LN3M&amp;vssid=mosai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upload.wikimedia.org/wikipedia/commons/c/c9/Microsoft_Office_Teams_%282018%E2%80%93present%29.sv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paubox.com/blog/common-misconceptions-about-email-securit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ogle.com/search?q=Firewall+protection&amp;sca_esv=17635d6d8e54f4f2&amp;sxsrf=AE3TifMBodM7CvuF9Ok6X6cBLFguLJ9CEA%3A1760095450138&amp;source=hp&amp;ei=2uzoaL6SBpDOhbIP_fvY6Aw&amp;iflsig=AOw8s4IAAAAAaOj66s6RMJOY4KlwWFBDGoMv02G1G6-3&amp;ved=0ahUKEwi-58vAwpmQAxUQZ0EAHf09Fs0Q4dUDCBo&amp;uact=5&amp;oq=Firewall+protection&amp;gs_lp=Egdnd3Mtd2l6IhNGaXJld2FsbCBwcm90ZWN0aW9uMgoQIxjwBRjJAhgnMgUQABiABDIFEAAYgAQyBRAAGIAEMgUQABiABDIFEAAYgAQyBRAAGIAEMgYQABgWGB4yBhAAGBYYHjIGEAAYFhgeSJsPUIIIWIIIcAF4AJABAJgBjgGgAY4BqgEDMC4xuAEDyAEA-AEC-AEBmAICoAKvAagCCsICDRAjGPAFGMkCGOoCGCfCAgcQIxjqAhgnwgIKECMY8AUY6gIYJ5gDGJIHAzEuMaAHxwayBwMwLjG4B5cBwgcFMi0xLjHIBxg&amp;sclient=gws-wiz#vhid=0p1CfR9LMNu-cM&amp;vssid=_3uzoaMS2ArjBhbIPv7T46AE_43"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ogle.com/search?sca_esv=17635d6d8e54f4f2&amp;sxsrf=AE3TifOuhPaQblioHoNkz4x-oVs1YfmTCg:1760095517407&amp;udm=2&amp;fbs=AIIjpHxU7SXXniUZfeShr2fp4giZ1Y6MJ25_tmWITc7uy4KIeqDdErwP5rACeJAty2zADJjYuUnSkczEhozYdaq1wZrEWeBTRRMkGx8PE2F9zI9kP0W9slwfD0e_E2SCYpxxEsC_BrWJwexl-O9EWcJokLfolidtcXxvW99MwkbO-wb4MAKMfrgJXRv1udcTEvX7muF0uB0QmZ1f0PFcGGpV6k0vi_XqFw&amp;q=Network+vulnerability&amp;sa=X&amp;ved=2ahUKEwjF1NfgwpmQAxXjTEEAHUlbNIUQtKgLegQIExAB&amp;biw=1280&amp;bih=685&amp;dpr=1.5"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www.google.com/search?q=Phishing+awareness&amp;sca_esv=17635d6d8e54f4f2&amp;udm=2&amp;biw=1280&amp;bih=685&amp;sxsrf=AE3TifNMtqElXfzFyAibsEXzZUDcnzucvA%3A1760095520818&amp;ei=IO3oaMnXMd2RhbIP9dLJMQ&amp;ved=0ahUKEwjJ56fiwpmQAxXdSEEAHXVpMgYQ4dUDCBE&amp;uact=5&amp;oq=Phishing+awareness&amp;gs_lp=Egtnd3Mtd2l6LWltZyISUGhpc2hpbmcgYXdhcmVuZXNzMgcQIxjJAhgnMgUQABiABDIFEAAYgAQyBRAAGIAEMgUQABiABDIFEAAYgAQyBRAAGIAEMgUQABiABDIFEAAYgAQyBRAAGIAESOUgUOgDWMsacAJ4AJABAZgBTKAB6QqqAQIyMbgBA8gBAPgBAfgBApgCCKACkgOoAgrCAgYQABgHGB7CAgoQABiABBiKBRhDwgIKECMYyQIY6gIYJ5gDCIgGAZIHATigB6OFAbIHATa4B_wCwgcFMi03LjHIBzc&amp;sclient=gws-wiz-im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opularmechanics.com/technology/design/a33549357/human-genes-renamed-microsoft-excel-auto-format-dates/" TargetMode="External"/><Relationship Id="rId2" Type="http://schemas.openxmlformats.org/officeDocument/2006/relationships/hyperlink" Target="https://www.peoplematters.in/article/hr-technology/digital-technologies-new-source-value-growth-11786" TargetMode="External"/><Relationship Id="rId1" Type="http://schemas.openxmlformats.org/officeDocument/2006/relationships/slideLayout" Target="../slideLayouts/slideLayout2.xml"/><Relationship Id="rId5" Type="http://schemas.openxmlformats.org/officeDocument/2006/relationships/hyperlink" Target="https://support.microsoft.com/en-au/office/do-your-one-on-ones-in-microsoft-teams-8b8486f0-55ac-4421-9cf6-53024c67590d#:~:text=Use%20Microsoft%20Teams%20to%20conduct%20one-on-one%20meetings,face-to-face,%20Teams%20can%20help%20keep%20things%20organized." TargetMode="External"/><Relationship Id="rId4" Type="http://schemas.openxmlformats.org/officeDocument/2006/relationships/hyperlink" Target="https://insightsoftware.com/blog/why-do-we-use-excel/#:~:text=Data%20Organization%3A%20Excel%20allows%20you,Excel's%20powerful%20functions%20and%20tool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719C6-E224-45DB-8BB5-D6B63C982CFC}"/>
              </a:ext>
            </a:extLst>
          </p:cNvPr>
          <p:cNvSpPr>
            <a:spLocks noGrp="1"/>
          </p:cNvSpPr>
          <p:nvPr>
            <p:ph type="ctrTitle"/>
          </p:nvPr>
        </p:nvSpPr>
        <p:spPr>
          <a:xfrm>
            <a:off x="1071127" y="1675523"/>
            <a:ext cx="9331287" cy="649995"/>
          </a:xfrm>
        </p:spPr>
        <p:txBody>
          <a:bodyPr>
            <a:normAutofit fontScale="90000"/>
          </a:bodyPr>
          <a:lstStyle/>
          <a:p>
            <a:br>
              <a:rPr lang="pt-PT" sz="3600" dirty="0">
                <a:latin typeface="Arial" panose="020B0604020202020204" pitchFamily="34" charset="0"/>
                <a:cs typeface="Arial" panose="020B0604020202020204" pitchFamily="34" charset="0"/>
              </a:rPr>
            </a:br>
            <a:r>
              <a:rPr lang="pt-PT" sz="3100" dirty="0"/>
              <a:t>Microsoft soft Excel </a:t>
            </a:r>
          </a:p>
        </p:txBody>
      </p:sp>
      <p:sp>
        <p:nvSpPr>
          <p:cNvPr id="3" name="Subtitle 2">
            <a:extLst>
              <a:ext uri="{FF2B5EF4-FFF2-40B4-BE49-F238E27FC236}">
                <a16:creationId xmlns:a16="http://schemas.microsoft.com/office/drawing/2014/main" id="{FE7347DD-901B-4EE8-81A4-5B083F7C9BDE}"/>
              </a:ext>
            </a:extLst>
          </p:cNvPr>
          <p:cNvSpPr>
            <a:spLocks noGrp="1"/>
          </p:cNvSpPr>
          <p:nvPr>
            <p:ph type="subTitle" idx="1"/>
          </p:nvPr>
        </p:nvSpPr>
        <p:spPr>
          <a:xfrm>
            <a:off x="940528" y="2696513"/>
            <a:ext cx="9798305" cy="3745830"/>
          </a:xfrm>
        </p:spPr>
        <p:txBody>
          <a:bodyPr>
            <a:normAutofit/>
          </a:bodyPr>
          <a:lstStyle/>
          <a:p>
            <a:r>
              <a:rPr lang="pt-PT" dirty="0"/>
              <a:t>Work Carried:</a:t>
            </a:r>
          </a:p>
          <a:p>
            <a:pPr algn="l"/>
            <a:r>
              <a:rPr lang="pt-PT" i="1" dirty="0"/>
              <a:t>Catarina Ngunza                                                                    ID </a:t>
            </a:r>
            <a:r>
              <a:rPr lang="pt-PT" dirty="0"/>
              <a:t>2509011</a:t>
            </a:r>
          </a:p>
          <a:p>
            <a:pPr algn="l"/>
            <a:r>
              <a:rPr lang="pt-PT" i="1" dirty="0"/>
              <a:t>Tania Costa                                                                              ID </a:t>
            </a:r>
            <a:r>
              <a:rPr lang="pt-PT" dirty="0"/>
              <a:t>2435112</a:t>
            </a:r>
          </a:p>
          <a:p>
            <a:pPr algn="l"/>
            <a:r>
              <a:rPr lang="pt-PT" i="1" dirty="0"/>
              <a:t>Marceline Moya                                                                      ID </a:t>
            </a:r>
            <a:r>
              <a:rPr lang="pt-PT" dirty="0"/>
              <a:t>2506111</a:t>
            </a:r>
          </a:p>
          <a:p>
            <a:pPr algn="l"/>
            <a:endParaRPr lang="pt-PT" dirty="0"/>
          </a:p>
          <a:p>
            <a:pPr algn="l"/>
            <a:endParaRPr lang="pt-PT" dirty="0"/>
          </a:p>
          <a:p>
            <a:pPr algn="l"/>
            <a:endParaRPr lang="pt-PT" dirty="0"/>
          </a:p>
        </p:txBody>
      </p:sp>
      <p:sp>
        <p:nvSpPr>
          <p:cNvPr id="6" name="TextBox 5">
            <a:extLst>
              <a:ext uri="{FF2B5EF4-FFF2-40B4-BE49-F238E27FC236}">
                <a16:creationId xmlns:a16="http://schemas.microsoft.com/office/drawing/2014/main" id="{8379EE3E-8446-4161-AFB3-F5E9EE1CA58B}"/>
              </a:ext>
            </a:extLst>
          </p:cNvPr>
          <p:cNvSpPr txBox="1"/>
          <p:nvPr/>
        </p:nvSpPr>
        <p:spPr>
          <a:xfrm>
            <a:off x="445273" y="258706"/>
            <a:ext cx="12192000" cy="1144929"/>
          </a:xfrm>
          <a:prstGeom prst="rect">
            <a:avLst/>
          </a:prstGeom>
          <a:noFill/>
        </p:spPr>
        <p:txBody>
          <a:bodyPr wrap="square" rtlCol="0">
            <a:spAutoFit/>
          </a:bodyPr>
          <a:lstStyle/>
          <a:p>
            <a:pPr>
              <a:lnSpc>
                <a:spcPct val="90000"/>
              </a:lnSpc>
              <a:spcBef>
                <a:spcPct val="0"/>
              </a:spcBef>
            </a:pPr>
            <a:r>
              <a:rPr lang="en-US" sz="2800" dirty="0">
                <a:latin typeface="+mj-lt"/>
                <a:ea typeface="+mj-ea"/>
                <a:cs typeface="+mj-cs"/>
              </a:rPr>
              <a:t>LCHS4007_BIRM Digital and research methods, CertHe&amp;SC: Justin Okoli</a:t>
            </a:r>
          </a:p>
          <a:p>
            <a:pPr>
              <a:lnSpc>
                <a:spcPct val="90000"/>
              </a:lnSpc>
              <a:spcBef>
                <a:spcPct val="0"/>
              </a:spcBef>
            </a:pPr>
            <a:r>
              <a:rPr lang="en-US" sz="2800" dirty="0">
                <a:latin typeface="+mj-lt"/>
                <a:ea typeface="+mj-ea"/>
                <a:cs typeface="+mj-cs"/>
              </a:rPr>
              <a:t> </a:t>
            </a:r>
            <a:endParaRPr lang="pt-PT" sz="2800" dirty="0">
              <a:latin typeface="+mj-lt"/>
              <a:ea typeface="+mj-ea"/>
              <a:cs typeface="+mj-cs"/>
            </a:endParaRPr>
          </a:p>
          <a:p>
            <a:endParaRPr lang="pt-PT" dirty="0"/>
          </a:p>
        </p:txBody>
      </p:sp>
      <p:sp>
        <p:nvSpPr>
          <p:cNvPr id="4" name="TextBox 3">
            <a:extLst>
              <a:ext uri="{FF2B5EF4-FFF2-40B4-BE49-F238E27FC236}">
                <a16:creationId xmlns:a16="http://schemas.microsoft.com/office/drawing/2014/main" id="{F416E2AA-3C40-4C9A-A076-1C6C49045E2D}"/>
              </a:ext>
            </a:extLst>
          </p:cNvPr>
          <p:cNvSpPr txBox="1"/>
          <p:nvPr/>
        </p:nvSpPr>
        <p:spPr>
          <a:xfrm>
            <a:off x="1013355" y="1956186"/>
            <a:ext cx="1389979" cy="461665"/>
          </a:xfrm>
          <a:prstGeom prst="rect">
            <a:avLst/>
          </a:prstGeom>
          <a:noFill/>
        </p:spPr>
        <p:txBody>
          <a:bodyPr wrap="square" rtlCol="0">
            <a:spAutoFit/>
          </a:bodyPr>
          <a:lstStyle/>
          <a:p>
            <a:r>
              <a:rPr lang="pt-PT" sz="2400" i="1" dirty="0"/>
              <a:t>Group 4</a:t>
            </a:r>
          </a:p>
        </p:txBody>
      </p:sp>
    </p:spTree>
    <p:extLst>
      <p:ext uri="{BB962C8B-B14F-4D97-AF65-F5344CB8AC3E}">
        <p14:creationId xmlns:p14="http://schemas.microsoft.com/office/powerpoint/2010/main" val="1684080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2D567-D87D-43DC-9202-1FC9FE857CCD}"/>
              </a:ext>
            </a:extLst>
          </p:cNvPr>
          <p:cNvSpPr>
            <a:spLocks noGrp="1"/>
          </p:cNvSpPr>
          <p:nvPr>
            <p:ph type="title"/>
          </p:nvPr>
        </p:nvSpPr>
        <p:spPr/>
        <p:txBody>
          <a:bodyPr/>
          <a:lstStyle/>
          <a:p>
            <a:r>
              <a:rPr lang="pt-PT" dirty="0"/>
              <a:t>Introduction</a:t>
            </a:r>
          </a:p>
        </p:txBody>
      </p:sp>
      <p:sp>
        <p:nvSpPr>
          <p:cNvPr id="3" name="Content Placeholder 2">
            <a:extLst>
              <a:ext uri="{FF2B5EF4-FFF2-40B4-BE49-F238E27FC236}">
                <a16:creationId xmlns:a16="http://schemas.microsoft.com/office/drawing/2014/main" id="{0E72988D-C417-433F-BFD6-BB9C4E2C848F}"/>
              </a:ext>
            </a:extLst>
          </p:cNvPr>
          <p:cNvSpPr>
            <a:spLocks noGrp="1"/>
          </p:cNvSpPr>
          <p:nvPr>
            <p:ph idx="1"/>
          </p:nvPr>
        </p:nvSpPr>
        <p:spPr>
          <a:xfrm>
            <a:off x="-1087" y="2541242"/>
            <a:ext cx="5737529" cy="2340859"/>
          </a:xfrm>
        </p:spPr>
        <p:txBody>
          <a:bodyPr/>
          <a:lstStyle/>
          <a:p>
            <a:pPr marL="0" indent="0">
              <a:lnSpc>
                <a:spcPct val="100000"/>
              </a:lnSpc>
              <a:buNone/>
            </a:pPr>
            <a:r>
              <a:rPr lang="pt-PT" sz="1700" dirty="0"/>
              <a:t>The  Implementation  of digital tools based on Microsoft 365 is expected to help Sunrise Residential Care Home enhance its effciency.</a:t>
            </a:r>
          </a:p>
          <a:p>
            <a:pPr marL="0" indent="0">
              <a:lnSpc>
                <a:spcPct val="100000"/>
              </a:lnSpc>
              <a:buNone/>
            </a:pPr>
            <a:r>
              <a:rPr lang="pt-PT" sz="1700" dirty="0"/>
              <a:t>Using Excel facilitates the process of data organisation, planning and maintaining records in health care activities.</a:t>
            </a:r>
          </a:p>
        </p:txBody>
      </p:sp>
      <p:pic>
        <p:nvPicPr>
          <p:cNvPr id="5" name="Picture 4">
            <a:hlinkClick r:id="rId2"/>
            <a:extLst>
              <a:ext uri="{FF2B5EF4-FFF2-40B4-BE49-F238E27FC236}">
                <a16:creationId xmlns:a16="http://schemas.microsoft.com/office/drawing/2014/main" id="{D9DA6BAF-8518-44E4-BA53-AB3088B5C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6442" y="1486895"/>
            <a:ext cx="6035921" cy="3395206"/>
          </a:xfrm>
          <a:prstGeom prst="rect">
            <a:avLst/>
          </a:prstGeom>
        </p:spPr>
      </p:pic>
    </p:spTree>
    <p:extLst>
      <p:ext uri="{BB962C8B-B14F-4D97-AF65-F5344CB8AC3E}">
        <p14:creationId xmlns:p14="http://schemas.microsoft.com/office/powerpoint/2010/main" val="2016368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B675-F2A3-465D-96BD-B34DF713F946}"/>
              </a:ext>
            </a:extLst>
          </p:cNvPr>
          <p:cNvSpPr>
            <a:spLocks noGrp="1"/>
          </p:cNvSpPr>
          <p:nvPr>
            <p:ph type="title"/>
          </p:nvPr>
        </p:nvSpPr>
        <p:spPr/>
        <p:txBody>
          <a:bodyPr/>
          <a:lstStyle/>
          <a:p>
            <a:r>
              <a:rPr lang="pt-PT" dirty="0"/>
              <a:t>Whta is Microsoft Excel?</a:t>
            </a:r>
          </a:p>
        </p:txBody>
      </p:sp>
      <p:sp>
        <p:nvSpPr>
          <p:cNvPr id="4" name="Text Placeholder 3">
            <a:extLst>
              <a:ext uri="{FF2B5EF4-FFF2-40B4-BE49-F238E27FC236}">
                <a16:creationId xmlns:a16="http://schemas.microsoft.com/office/drawing/2014/main" id="{682C375E-7152-4332-8BCA-D62DB9D0472D}"/>
              </a:ext>
            </a:extLst>
          </p:cNvPr>
          <p:cNvSpPr>
            <a:spLocks noGrp="1"/>
          </p:cNvSpPr>
          <p:nvPr>
            <p:ph type="body" sz="half" idx="2"/>
          </p:nvPr>
        </p:nvSpPr>
        <p:spPr>
          <a:xfrm>
            <a:off x="776178" y="2057400"/>
            <a:ext cx="5075982" cy="4240033"/>
          </a:xfrm>
        </p:spPr>
        <p:txBody>
          <a:bodyPr>
            <a:normAutofit/>
          </a:bodyPr>
          <a:lstStyle/>
          <a:p>
            <a:endParaRPr lang="pt-PT" dirty="0"/>
          </a:p>
          <a:p>
            <a:pPr>
              <a:lnSpc>
                <a:spcPct val="100000"/>
              </a:lnSpc>
            </a:pPr>
            <a:endParaRPr lang="pt-PT" sz="1700" dirty="0"/>
          </a:p>
          <a:p>
            <a:pPr>
              <a:lnSpc>
                <a:spcPct val="100000"/>
              </a:lnSpc>
            </a:pPr>
            <a:r>
              <a:rPr lang="pt-PT" sz="1700" dirty="0"/>
              <a:t>Excel is a incredibly powerful tool for analysing and understanding large volumes of data.</a:t>
            </a:r>
            <a:r>
              <a:rPr lang="pt-PT" sz="1700" strike="sngStrike" dirty="0">
                <a:highlight>
                  <a:srgbClr val="FFFF00"/>
                </a:highlight>
              </a:rPr>
              <a:t> </a:t>
            </a:r>
          </a:p>
          <a:p>
            <a:pPr>
              <a:lnSpc>
                <a:spcPct val="100000"/>
              </a:lnSpc>
            </a:pPr>
            <a:r>
              <a:rPr lang="pt-PT" sz="1700" dirty="0"/>
              <a:t>It is often used in nursing environments, particularly, nursing homes that may not have  dedicated and specialised care management software.</a:t>
            </a:r>
          </a:p>
          <a:p>
            <a:endParaRPr lang="pt-PT" dirty="0"/>
          </a:p>
        </p:txBody>
      </p:sp>
      <p:pic>
        <p:nvPicPr>
          <p:cNvPr id="7" name="Picture Placeholder 6">
            <a:hlinkClick r:id="rId2"/>
            <a:extLst>
              <a:ext uri="{FF2B5EF4-FFF2-40B4-BE49-F238E27FC236}">
                <a16:creationId xmlns:a16="http://schemas.microsoft.com/office/drawing/2014/main" id="{67409E08-8562-4C90-BEB8-8DBE18F6F558}"/>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8339" r="18339"/>
          <a:stretch>
            <a:fillRect/>
          </a:stretch>
        </p:blipFill>
        <p:spPr>
          <a:xfrm>
            <a:off x="6096000" y="1708190"/>
            <a:ext cx="5259388" cy="4152860"/>
          </a:xfrm>
        </p:spPr>
      </p:pic>
    </p:spTree>
    <p:extLst>
      <p:ext uri="{BB962C8B-B14F-4D97-AF65-F5344CB8AC3E}">
        <p14:creationId xmlns:p14="http://schemas.microsoft.com/office/powerpoint/2010/main" val="3285708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66349-36C4-4E6D-A3C2-716F9E57CD39}"/>
              </a:ext>
            </a:extLst>
          </p:cNvPr>
          <p:cNvSpPr>
            <a:spLocks noGrp="1"/>
          </p:cNvSpPr>
          <p:nvPr>
            <p:ph type="title"/>
          </p:nvPr>
        </p:nvSpPr>
        <p:spPr>
          <a:xfrm>
            <a:off x="687125" y="174294"/>
            <a:ext cx="10515600" cy="1325563"/>
          </a:xfrm>
        </p:spPr>
        <p:txBody>
          <a:bodyPr/>
          <a:lstStyle/>
          <a:p>
            <a:r>
              <a:rPr lang="pt-PT" sz="3200" dirty="0"/>
              <a:t>Why Use Microsoft Excel  In Care Home Settings? </a:t>
            </a:r>
          </a:p>
        </p:txBody>
      </p:sp>
      <p:sp>
        <p:nvSpPr>
          <p:cNvPr id="3" name="Content Placeholder 2">
            <a:extLst>
              <a:ext uri="{FF2B5EF4-FFF2-40B4-BE49-F238E27FC236}">
                <a16:creationId xmlns:a16="http://schemas.microsoft.com/office/drawing/2014/main" id="{C0ECF866-955E-4B17-9E6E-07BD32736168}"/>
              </a:ext>
            </a:extLst>
          </p:cNvPr>
          <p:cNvSpPr>
            <a:spLocks noGrp="1"/>
          </p:cNvSpPr>
          <p:nvPr>
            <p:ph idx="1"/>
          </p:nvPr>
        </p:nvSpPr>
        <p:spPr>
          <a:xfrm>
            <a:off x="377024" y="1276986"/>
            <a:ext cx="10515600" cy="4351338"/>
          </a:xfrm>
        </p:spPr>
        <p:txBody>
          <a:bodyPr/>
          <a:lstStyle/>
          <a:p>
            <a:pPr marL="0" indent="0">
              <a:buNone/>
            </a:pPr>
            <a:endParaRPr lang="pt-PT" sz="1600" dirty="0"/>
          </a:p>
          <a:p>
            <a:pPr marL="0" indent="0">
              <a:buNone/>
            </a:pPr>
            <a:endParaRPr lang="pt-PT" sz="1600" dirty="0"/>
          </a:p>
          <a:p>
            <a:pPr marL="0" indent="0">
              <a:buNone/>
            </a:pPr>
            <a:endParaRPr lang="pt-PT" sz="1600" dirty="0"/>
          </a:p>
          <a:p>
            <a:pPr marL="0" indent="0">
              <a:buNone/>
            </a:pPr>
            <a:endParaRPr lang="pt-PT" sz="1600" dirty="0"/>
          </a:p>
          <a:p>
            <a:pPr marL="0" indent="0">
              <a:lnSpc>
                <a:spcPct val="100000"/>
              </a:lnSpc>
              <a:buNone/>
            </a:pPr>
            <a:r>
              <a:rPr lang="pt-PT" sz="1700" dirty="0"/>
              <a:t>Because it is a tool that can be used in homes that may not have dedicated and specialised care management software. It serves as versatile tool to organise, analyse and manage various administrative and operational aspects of the house.</a:t>
            </a:r>
          </a:p>
          <a:p>
            <a:pPr marL="0" indent="0">
              <a:lnSpc>
                <a:spcPct val="100000"/>
              </a:lnSpc>
              <a:buNone/>
            </a:pPr>
            <a:r>
              <a:rPr lang="pt-PT" sz="1700" dirty="0"/>
              <a:t>Optimise work time, facilitate task organisation, project management and collaboration between teans.</a:t>
            </a:r>
          </a:p>
        </p:txBody>
      </p:sp>
    </p:spTree>
    <p:extLst>
      <p:ext uri="{BB962C8B-B14F-4D97-AF65-F5344CB8AC3E}">
        <p14:creationId xmlns:p14="http://schemas.microsoft.com/office/powerpoint/2010/main" val="470279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DDAA-7F38-4820-BACE-A4E913107B7B}"/>
              </a:ext>
            </a:extLst>
          </p:cNvPr>
          <p:cNvSpPr>
            <a:spLocks noGrp="1"/>
          </p:cNvSpPr>
          <p:nvPr>
            <p:ph type="title"/>
          </p:nvPr>
        </p:nvSpPr>
        <p:spPr/>
        <p:txBody>
          <a:bodyPr/>
          <a:lstStyle/>
          <a:p>
            <a:r>
              <a:rPr lang="pt-PT" sz="3200" dirty="0"/>
              <a:t>Benefits of Using Excel in Care Homes</a:t>
            </a:r>
          </a:p>
        </p:txBody>
      </p:sp>
      <p:sp>
        <p:nvSpPr>
          <p:cNvPr id="3" name="Content Placeholder 2">
            <a:extLst>
              <a:ext uri="{FF2B5EF4-FFF2-40B4-BE49-F238E27FC236}">
                <a16:creationId xmlns:a16="http://schemas.microsoft.com/office/drawing/2014/main" id="{61D976D0-5CAB-46CC-A040-2C442441CD35}"/>
              </a:ext>
            </a:extLst>
          </p:cNvPr>
          <p:cNvSpPr>
            <a:spLocks noGrp="1"/>
          </p:cNvSpPr>
          <p:nvPr>
            <p:ph idx="1"/>
          </p:nvPr>
        </p:nvSpPr>
        <p:spPr/>
        <p:txBody>
          <a:bodyPr>
            <a:normAutofit/>
          </a:bodyPr>
          <a:lstStyle/>
          <a:p>
            <a:pPr>
              <a:lnSpc>
                <a:spcPct val="110000"/>
              </a:lnSpc>
            </a:pPr>
            <a:r>
              <a:rPr lang="pt-PT" sz="1700" dirty="0"/>
              <a:t>Date management - Manage and organise large volumes of patient information, ensuring data is easily accessible and appointments can be easily booked.</a:t>
            </a:r>
          </a:p>
          <a:p>
            <a:pPr>
              <a:lnSpc>
                <a:spcPct val="110000"/>
              </a:lnSpc>
            </a:pPr>
            <a:r>
              <a:rPr lang="pt-PT" sz="1700" dirty="0"/>
              <a:t>Compatability - Excel is supported by different platforms making it easy to share with other people.</a:t>
            </a:r>
          </a:p>
          <a:p>
            <a:pPr>
              <a:lnSpc>
                <a:spcPct val="110000"/>
              </a:lnSpc>
            </a:pPr>
            <a:r>
              <a:rPr lang="pt-PT" sz="1700" dirty="0"/>
              <a:t>Patient care  -E</a:t>
            </a:r>
            <a:r>
              <a:rPr lang="en-GB" sz="1700" dirty="0"/>
              <a:t>xcel simplifies patient records, allows effective tracking of inventory and supplies.</a:t>
            </a:r>
            <a:endParaRPr lang="pt-PT" sz="1700" dirty="0"/>
          </a:p>
          <a:p>
            <a:pPr>
              <a:lnSpc>
                <a:spcPct val="110000"/>
              </a:lnSpc>
            </a:pPr>
            <a:r>
              <a:rPr lang="pt-PT" sz="1700" dirty="0"/>
              <a:t>User- friendly- Excel allows people with limited experience to perform basic tasks. </a:t>
            </a:r>
          </a:p>
          <a:p>
            <a:pPr>
              <a:lnSpc>
                <a:spcPct val="110000"/>
              </a:lnSpc>
            </a:pPr>
            <a:r>
              <a:rPr lang="pt-PT" sz="1700" dirty="0"/>
              <a:t>Date visualization- Excel can be used to create charts and graphs that can easily highlight trends and patients in patient records/information.</a:t>
            </a:r>
          </a:p>
        </p:txBody>
      </p:sp>
    </p:spTree>
    <p:extLst>
      <p:ext uri="{BB962C8B-B14F-4D97-AF65-F5344CB8AC3E}">
        <p14:creationId xmlns:p14="http://schemas.microsoft.com/office/powerpoint/2010/main" val="2477489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BD031-A149-4A29-8FED-0B4A755B513F}"/>
              </a:ext>
            </a:extLst>
          </p:cNvPr>
          <p:cNvSpPr>
            <a:spLocks noGrp="1"/>
          </p:cNvSpPr>
          <p:nvPr>
            <p:ph type="title"/>
          </p:nvPr>
        </p:nvSpPr>
        <p:spPr/>
        <p:txBody>
          <a:bodyPr>
            <a:normAutofit/>
          </a:bodyPr>
          <a:lstStyle/>
          <a:p>
            <a:r>
              <a:rPr lang="pt-PT" sz="3200" dirty="0"/>
              <a:t>Segurity and Data Protection Risks</a:t>
            </a:r>
          </a:p>
        </p:txBody>
      </p:sp>
      <p:sp>
        <p:nvSpPr>
          <p:cNvPr id="3" name="Content Placeholder 2">
            <a:extLst>
              <a:ext uri="{FF2B5EF4-FFF2-40B4-BE49-F238E27FC236}">
                <a16:creationId xmlns:a16="http://schemas.microsoft.com/office/drawing/2014/main" id="{B42AE170-7BAF-4817-B699-15271D7A34F8}"/>
              </a:ext>
            </a:extLst>
          </p:cNvPr>
          <p:cNvSpPr>
            <a:spLocks noGrp="1"/>
          </p:cNvSpPr>
          <p:nvPr>
            <p:ph idx="1"/>
          </p:nvPr>
        </p:nvSpPr>
        <p:spPr>
          <a:xfrm>
            <a:off x="198783" y="1825624"/>
            <a:ext cx="5041127" cy="4964789"/>
          </a:xfrm>
        </p:spPr>
        <p:txBody>
          <a:bodyPr/>
          <a:lstStyle/>
          <a:p>
            <a:pPr>
              <a:lnSpc>
                <a:spcPct val="100000"/>
              </a:lnSpc>
            </a:pPr>
            <a:r>
              <a:rPr lang="pt-PT" sz="1700" dirty="0"/>
              <a:t>Excel spreadsheets to not have build in security features to protect sensitive data. </a:t>
            </a:r>
          </a:p>
          <a:p>
            <a:pPr>
              <a:lnSpc>
                <a:spcPct val="100000"/>
              </a:lnSpc>
            </a:pPr>
            <a:endParaRPr lang="pt-PT" sz="1700" dirty="0"/>
          </a:p>
          <a:p>
            <a:pPr>
              <a:lnSpc>
                <a:spcPct val="100000"/>
              </a:lnSpc>
            </a:pPr>
            <a:r>
              <a:rPr lang="pt-PT" sz="1700" dirty="0"/>
              <a:t>Excel does not have the advantage of real-time collaboration, unlike more sophiscated systems.</a:t>
            </a:r>
          </a:p>
        </p:txBody>
      </p:sp>
      <p:pic>
        <p:nvPicPr>
          <p:cNvPr id="6" name="Picture 5">
            <a:hlinkClick r:id="rId2"/>
            <a:extLst>
              <a:ext uri="{FF2B5EF4-FFF2-40B4-BE49-F238E27FC236}">
                <a16:creationId xmlns:a16="http://schemas.microsoft.com/office/drawing/2014/main" id="{A8F1CAEF-83F2-4E0B-A5DE-0661E19048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5324" y="1624261"/>
            <a:ext cx="6479601" cy="3388602"/>
          </a:xfrm>
          <a:prstGeom prst="rect">
            <a:avLst/>
          </a:prstGeom>
        </p:spPr>
      </p:pic>
    </p:spTree>
    <p:extLst>
      <p:ext uri="{BB962C8B-B14F-4D97-AF65-F5344CB8AC3E}">
        <p14:creationId xmlns:p14="http://schemas.microsoft.com/office/powerpoint/2010/main" val="227051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D1BDB19B-1347-4C7B-B09D-B62716665E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2591" y="826936"/>
            <a:ext cx="5334967" cy="5334967"/>
          </a:xfrm>
          <a:prstGeom prst="rect">
            <a:avLst/>
          </a:prstGeom>
        </p:spPr>
      </p:pic>
      <p:sp>
        <p:nvSpPr>
          <p:cNvPr id="2" name="Title 1">
            <a:extLst>
              <a:ext uri="{FF2B5EF4-FFF2-40B4-BE49-F238E27FC236}">
                <a16:creationId xmlns:a16="http://schemas.microsoft.com/office/drawing/2014/main" id="{0DC1EE18-CFC3-4CCF-A565-D328A427ABD9}"/>
              </a:ext>
            </a:extLst>
          </p:cNvPr>
          <p:cNvSpPr>
            <a:spLocks noGrp="1"/>
          </p:cNvSpPr>
          <p:nvPr>
            <p:ph type="title"/>
          </p:nvPr>
        </p:nvSpPr>
        <p:spPr/>
        <p:txBody>
          <a:bodyPr/>
          <a:lstStyle/>
          <a:p>
            <a:r>
              <a:rPr lang="pt-PT" sz="3200" dirty="0"/>
              <a:t> What is Microsoft Teams?</a:t>
            </a:r>
          </a:p>
        </p:txBody>
      </p:sp>
      <p:sp>
        <p:nvSpPr>
          <p:cNvPr id="3" name="Content Placeholder 2">
            <a:extLst>
              <a:ext uri="{FF2B5EF4-FFF2-40B4-BE49-F238E27FC236}">
                <a16:creationId xmlns:a16="http://schemas.microsoft.com/office/drawing/2014/main" id="{6C8EADBF-8F04-4737-A191-E20162E3A67E}"/>
              </a:ext>
            </a:extLst>
          </p:cNvPr>
          <p:cNvSpPr>
            <a:spLocks noGrp="1"/>
          </p:cNvSpPr>
          <p:nvPr>
            <p:ph idx="1"/>
          </p:nvPr>
        </p:nvSpPr>
        <p:spPr>
          <a:xfrm>
            <a:off x="985962" y="1339615"/>
            <a:ext cx="6003235" cy="4309607"/>
          </a:xfrm>
        </p:spPr>
        <p:txBody>
          <a:bodyPr>
            <a:normAutofit/>
          </a:bodyPr>
          <a:lstStyle/>
          <a:p>
            <a:pPr marL="0" indent="0">
              <a:lnSpc>
                <a:spcPct val="110000"/>
              </a:lnSpc>
              <a:buFont typeface="Arial" panose="020B0604020202020204" pitchFamily="34" charset="0"/>
              <a:buNone/>
            </a:pPr>
            <a:endParaRPr lang="pt-PT" sz="1700" dirty="0"/>
          </a:p>
          <a:p>
            <a:pPr marL="0" indent="0">
              <a:lnSpc>
                <a:spcPct val="110000"/>
              </a:lnSpc>
              <a:buFont typeface="Arial" panose="020B0604020202020204" pitchFamily="34" charset="0"/>
              <a:buNone/>
            </a:pPr>
            <a:endParaRPr lang="pt-PT" sz="1700" dirty="0"/>
          </a:p>
          <a:p>
            <a:pPr marL="0" indent="0">
              <a:lnSpc>
                <a:spcPct val="110000"/>
              </a:lnSpc>
              <a:buFont typeface="Arial" panose="020B0604020202020204" pitchFamily="34" charset="0"/>
              <a:buNone/>
            </a:pPr>
            <a:endParaRPr lang="pt-PT" sz="1700" dirty="0"/>
          </a:p>
          <a:p>
            <a:pPr marL="0" indent="0">
              <a:lnSpc>
                <a:spcPct val="110000"/>
              </a:lnSpc>
              <a:buFont typeface="Arial" panose="020B0604020202020204" pitchFamily="34" charset="0"/>
              <a:buNone/>
            </a:pPr>
            <a:endParaRPr lang="pt-PT" sz="1700" dirty="0"/>
          </a:p>
          <a:p>
            <a:pPr marL="0" indent="0">
              <a:lnSpc>
                <a:spcPct val="110000"/>
              </a:lnSpc>
              <a:buFont typeface="Arial" panose="020B0604020202020204" pitchFamily="34" charset="0"/>
              <a:buNone/>
            </a:pPr>
            <a:r>
              <a:rPr lang="pt-PT" sz="1700" dirty="0"/>
              <a:t>Microsoft Teams is the ultimate messaging app for care home.  A workspace for real time collaboration and communication, meetings, and information sharing.</a:t>
            </a:r>
          </a:p>
        </p:txBody>
      </p:sp>
    </p:spTree>
    <p:extLst>
      <p:ext uri="{BB962C8B-B14F-4D97-AF65-F5344CB8AC3E}">
        <p14:creationId xmlns:p14="http://schemas.microsoft.com/office/powerpoint/2010/main" val="3327366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9CE4-F5C4-44C3-9472-715162F2B70E}"/>
              </a:ext>
            </a:extLst>
          </p:cNvPr>
          <p:cNvSpPr>
            <a:spLocks noGrp="1"/>
          </p:cNvSpPr>
          <p:nvPr>
            <p:ph type="title"/>
          </p:nvPr>
        </p:nvSpPr>
        <p:spPr/>
        <p:txBody>
          <a:bodyPr/>
          <a:lstStyle/>
          <a:p>
            <a:r>
              <a:rPr lang="pt-PT" sz="3200" dirty="0"/>
              <a:t>Why use Microsoft Teams In the Care Home Setting? </a:t>
            </a:r>
          </a:p>
        </p:txBody>
      </p:sp>
      <p:sp>
        <p:nvSpPr>
          <p:cNvPr id="3" name="Content Placeholder 2">
            <a:extLst>
              <a:ext uri="{FF2B5EF4-FFF2-40B4-BE49-F238E27FC236}">
                <a16:creationId xmlns:a16="http://schemas.microsoft.com/office/drawing/2014/main" id="{5E690DB3-3B40-489D-92BE-F6C990DA58CD}"/>
              </a:ext>
            </a:extLst>
          </p:cNvPr>
          <p:cNvSpPr>
            <a:spLocks noGrp="1"/>
          </p:cNvSpPr>
          <p:nvPr>
            <p:ph idx="1"/>
          </p:nvPr>
        </p:nvSpPr>
        <p:spPr>
          <a:xfrm>
            <a:off x="591709" y="2016456"/>
            <a:ext cx="10515600" cy="4351338"/>
          </a:xfrm>
        </p:spPr>
        <p:txBody>
          <a:bodyPr>
            <a:normAutofit/>
          </a:bodyPr>
          <a:lstStyle/>
          <a:p>
            <a:pPr marL="0" indent="0" algn="l" rtl="0" fontAlgn="base">
              <a:buNone/>
            </a:pPr>
            <a:endParaRPr lang="en-US" sz="1200" b="0" i="0" strike="sngStrike" dirty="0">
              <a:solidFill>
                <a:srgbClr val="000000"/>
              </a:solidFill>
              <a:effectLst/>
              <a:highlight>
                <a:srgbClr val="FFFF00"/>
              </a:highlight>
              <a:latin typeface="Segoe UI" panose="020B0502040204020203" pitchFamily="34" charset="0"/>
            </a:endParaRPr>
          </a:p>
          <a:p>
            <a:pPr algn="l" rtl="0" fontAlgn="base"/>
            <a:r>
              <a:rPr lang="en-US" sz="1800" b="0" i="0" dirty="0">
                <a:solidFill>
                  <a:srgbClr val="000000"/>
                </a:solidFill>
                <a:effectLst/>
                <a:latin typeface="Aptos"/>
              </a:rPr>
              <a:t>Internal staff communication – </a:t>
            </a:r>
            <a:r>
              <a:rPr lang="en-US" sz="1800" dirty="0">
                <a:solidFill>
                  <a:srgbClr val="000000"/>
                </a:solidFill>
                <a:latin typeface="Aptos"/>
              </a:rPr>
              <a:t>Facilitates communication in real time among staff, including nurses and administrative teams through group chats. Replacing traditional emails and test messages.</a:t>
            </a:r>
            <a:endParaRPr lang="en-US" sz="12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ptos"/>
              </a:rPr>
              <a:t>Team meetings- Allows staff such as nurses, doctors, social workers to hold virtual meetings to discuss resident cases and review the residents care plans. </a:t>
            </a:r>
          </a:p>
          <a:p>
            <a:pPr marL="0" indent="0" algn="l" rtl="0" fontAlgn="base">
              <a:buNone/>
            </a:pPr>
            <a:endParaRPr lang="en-US" sz="1200" b="0" i="0" dirty="0">
              <a:solidFill>
                <a:srgbClr val="000000"/>
              </a:solidFill>
              <a:effectLst/>
              <a:highlight>
                <a:srgbClr val="FFFF00"/>
              </a:highlight>
              <a:latin typeface="Segoe UI" panose="020B0502040204020203" pitchFamily="34" charset="0"/>
            </a:endParaRPr>
          </a:p>
          <a:p>
            <a:pPr algn="l" rtl="0" fontAlgn="base"/>
            <a:r>
              <a:rPr lang="en-US" sz="1800" b="0" i="0" dirty="0">
                <a:solidFill>
                  <a:srgbClr val="000000"/>
                </a:solidFill>
                <a:effectLst/>
                <a:latin typeface="Aptos"/>
              </a:rPr>
              <a:t>Residents and family communication- Teams can facilitate video calls between residents and their families to help reduce social isolation and help families feel more connected. </a:t>
            </a:r>
            <a:endParaRPr lang="en-US" sz="1200"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ptos"/>
              </a:rPr>
              <a:t>Document</a:t>
            </a:r>
            <a:r>
              <a:rPr lang="en-US" sz="1800" dirty="0">
                <a:solidFill>
                  <a:srgbClr val="000000"/>
                </a:solidFill>
                <a:latin typeface="Aptos"/>
              </a:rPr>
              <a:t> </a:t>
            </a:r>
            <a:r>
              <a:rPr lang="en-US" sz="1800" b="0" i="0" dirty="0">
                <a:solidFill>
                  <a:srgbClr val="000000"/>
                </a:solidFill>
                <a:effectLst/>
                <a:latin typeface="Aptos"/>
              </a:rPr>
              <a:t>management- </a:t>
            </a:r>
            <a:r>
              <a:rPr lang="en-GB" sz="1800" dirty="0">
                <a:solidFill>
                  <a:srgbClr val="000000"/>
                </a:solidFill>
                <a:latin typeface="Segoe UI" panose="020B0502040204020203" pitchFamily="34" charset="0"/>
              </a:rPr>
              <a:t>S</a:t>
            </a:r>
            <a:r>
              <a:rPr lang="en-GB" sz="1800" b="0" i="0" dirty="0">
                <a:solidFill>
                  <a:srgbClr val="000000"/>
                </a:solidFill>
                <a:effectLst/>
                <a:latin typeface="Segoe UI" panose="020B0502040204020203" pitchFamily="34" charset="0"/>
              </a:rPr>
              <a:t>taff can securely store and share documents such as  residents’ care plans, medical history and ensure version control to maintain up to date records.</a:t>
            </a:r>
          </a:p>
          <a:p>
            <a:pPr algn="l" rtl="0" fontAlgn="base"/>
            <a:endParaRPr lang="en-US" sz="1800" b="0" i="0" dirty="0">
              <a:solidFill>
                <a:srgbClr val="000000"/>
              </a:solidFill>
              <a:effectLst/>
              <a:latin typeface="Segoe UI" panose="020B0502040204020203" pitchFamily="34" charset="0"/>
            </a:endParaRPr>
          </a:p>
          <a:p>
            <a:pPr marL="0" indent="0">
              <a:lnSpc>
                <a:spcPct val="110000"/>
              </a:lnSpc>
              <a:buNone/>
            </a:pPr>
            <a:endParaRPr lang="en-US" sz="1700" dirty="0"/>
          </a:p>
        </p:txBody>
      </p:sp>
    </p:spTree>
    <p:extLst>
      <p:ext uri="{BB962C8B-B14F-4D97-AF65-F5344CB8AC3E}">
        <p14:creationId xmlns:p14="http://schemas.microsoft.com/office/powerpoint/2010/main" val="684647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4EA-C8E7-4BE9-B137-E336F67FBE44}"/>
              </a:ext>
            </a:extLst>
          </p:cNvPr>
          <p:cNvSpPr>
            <a:spLocks noGrp="1"/>
          </p:cNvSpPr>
          <p:nvPr>
            <p:ph type="title"/>
          </p:nvPr>
        </p:nvSpPr>
        <p:spPr>
          <a:xfrm>
            <a:off x="838200" y="365125"/>
            <a:ext cx="10841966" cy="1325563"/>
          </a:xfrm>
        </p:spPr>
        <p:txBody>
          <a:bodyPr>
            <a:normAutofit/>
          </a:bodyPr>
          <a:lstStyle/>
          <a:p>
            <a:r>
              <a:rPr lang="pt-PT" sz="4000" dirty="0"/>
              <a:t>Benefits and Challenges of using Teams in Care Homes</a:t>
            </a:r>
          </a:p>
        </p:txBody>
      </p:sp>
      <p:sp>
        <p:nvSpPr>
          <p:cNvPr id="3" name="Content Placeholder 2">
            <a:extLst>
              <a:ext uri="{FF2B5EF4-FFF2-40B4-BE49-F238E27FC236}">
                <a16:creationId xmlns:a16="http://schemas.microsoft.com/office/drawing/2014/main" id="{2FD96827-C93B-4827-B59D-FBCBD33BADCA}"/>
              </a:ext>
            </a:extLst>
          </p:cNvPr>
          <p:cNvSpPr>
            <a:spLocks noGrp="1"/>
          </p:cNvSpPr>
          <p:nvPr>
            <p:ph idx="1"/>
          </p:nvPr>
        </p:nvSpPr>
        <p:spPr/>
        <p:txBody>
          <a:bodyPr>
            <a:normAutofit fontScale="85000" lnSpcReduction="20000"/>
          </a:bodyPr>
          <a:lstStyle/>
          <a:p>
            <a:pPr fontAlgn="base">
              <a:lnSpc>
                <a:spcPct val="110000"/>
              </a:lnSpc>
            </a:pPr>
            <a:r>
              <a:rPr lang="en-US" sz="2100" dirty="0"/>
              <a:t>Increased efficiency- Staff can access documents communicate with colleagues and update information in real time when attending  to patients/residents.</a:t>
            </a:r>
          </a:p>
          <a:p>
            <a:pPr fontAlgn="base">
              <a:lnSpc>
                <a:spcPct val="110000"/>
              </a:lnSpc>
            </a:pPr>
            <a:r>
              <a:rPr lang="en-US" sz="2100" dirty="0"/>
              <a:t>Secure information- Teams offers a secure environment for sharing sensitive information, complying with data protection requirements.</a:t>
            </a:r>
          </a:p>
          <a:p>
            <a:pPr fontAlgn="base">
              <a:lnSpc>
                <a:spcPct val="110000"/>
              </a:lnSpc>
            </a:pPr>
            <a:r>
              <a:rPr lang="en-US" sz="2100" dirty="0"/>
              <a:t>Cost of travel- Virtual consultations can save time and cost for residents, staff and other healthcare providers. </a:t>
            </a:r>
          </a:p>
          <a:p>
            <a:pPr marL="0" indent="0" fontAlgn="base">
              <a:lnSpc>
                <a:spcPct val="110000"/>
              </a:lnSpc>
              <a:buNone/>
            </a:pPr>
            <a:r>
              <a:rPr lang="en-US" sz="2100" dirty="0"/>
              <a:t>But MS Teams does present some limitations and challenges such as: </a:t>
            </a:r>
          </a:p>
          <a:p>
            <a:pPr fontAlgn="base">
              <a:lnSpc>
                <a:spcPct val="110000"/>
              </a:lnSpc>
            </a:pPr>
            <a:r>
              <a:rPr lang="en-US" sz="2100" dirty="0"/>
              <a:t>Digital literacy –</a:t>
            </a:r>
            <a:r>
              <a:rPr lang="en-GB" sz="2100" dirty="0"/>
              <a:t>Some elderly staff may find it difficult to adapt to these digital tools resulting in the need for more extensive training and support which can lead to frustration. </a:t>
            </a:r>
            <a:endParaRPr lang="en-US" sz="2100" dirty="0"/>
          </a:p>
          <a:p>
            <a:pPr fontAlgn="base">
              <a:lnSpc>
                <a:spcPct val="110000"/>
              </a:lnSpc>
            </a:pPr>
            <a:r>
              <a:rPr lang="en-US" sz="2100" dirty="0"/>
              <a:t>Technical and connectivity issues- a reliable and fast internet is essential for a good communication special when have meeting or video calls. </a:t>
            </a:r>
            <a:endParaRPr lang="en-US" sz="2100" strike="sngStrike" dirty="0">
              <a:highlight>
                <a:srgbClr val="FFFF00"/>
              </a:highlight>
            </a:endParaRPr>
          </a:p>
          <a:p>
            <a:pPr fontAlgn="base">
              <a:lnSpc>
                <a:spcPct val="110000"/>
              </a:lnSpc>
            </a:pPr>
            <a:r>
              <a:rPr lang="en-US" sz="2100" dirty="0"/>
              <a:t>Potential for information overload-With multiple chats and channels, there is a risk of information overload and important messages and updates can be missed.</a:t>
            </a:r>
          </a:p>
          <a:p>
            <a:pPr marL="0" indent="0" fontAlgn="base">
              <a:lnSpc>
                <a:spcPct val="100000"/>
              </a:lnSpc>
              <a:buFont typeface="Arial" panose="020B0604020202020204" pitchFamily="34" charset="0"/>
              <a:buNone/>
            </a:pPr>
            <a:endParaRPr lang="en-US" sz="1700" dirty="0"/>
          </a:p>
          <a:p>
            <a:pPr marL="0" indent="0" algn="l" rtl="0" fontAlgn="base">
              <a:buNone/>
            </a:pPr>
            <a:endParaRPr lang="en-US" sz="1800" dirty="0"/>
          </a:p>
          <a:p>
            <a:endParaRPr lang="pt-PT" dirty="0"/>
          </a:p>
        </p:txBody>
      </p:sp>
    </p:spTree>
    <p:extLst>
      <p:ext uri="{BB962C8B-B14F-4D97-AF65-F5344CB8AC3E}">
        <p14:creationId xmlns:p14="http://schemas.microsoft.com/office/powerpoint/2010/main" val="1059132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1595DA-C84F-407F-9203-31DA4B8B20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8277" y="1526063"/>
            <a:ext cx="4330148" cy="4330148"/>
          </a:xfrm>
          <a:prstGeom prst="rect">
            <a:avLst/>
          </a:prstGeom>
        </p:spPr>
      </p:pic>
      <p:sp>
        <p:nvSpPr>
          <p:cNvPr id="2" name="TextBox 1">
            <a:extLst>
              <a:ext uri="{FF2B5EF4-FFF2-40B4-BE49-F238E27FC236}">
                <a16:creationId xmlns:a16="http://schemas.microsoft.com/office/drawing/2014/main" id="{BFED3B47-97AF-49C0-8B10-2B8673DDDED6}"/>
              </a:ext>
            </a:extLst>
          </p:cNvPr>
          <p:cNvSpPr txBox="1"/>
          <p:nvPr/>
        </p:nvSpPr>
        <p:spPr>
          <a:xfrm>
            <a:off x="803081" y="79513"/>
            <a:ext cx="10774017" cy="1446550"/>
          </a:xfrm>
          <a:prstGeom prst="rect">
            <a:avLst/>
          </a:prstGeom>
          <a:noFill/>
        </p:spPr>
        <p:txBody>
          <a:bodyPr wrap="square" rtlCol="0">
            <a:spAutoFit/>
          </a:bodyPr>
          <a:lstStyle/>
          <a:p>
            <a:r>
              <a:rPr lang="pt-PT" sz="4400" dirty="0">
                <a:latin typeface="+mj-lt"/>
                <a:ea typeface="+mj-ea"/>
                <a:cs typeface="+mj-cs"/>
              </a:rPr>
              <a:t>A Checklist of the digital safety practices in Sunrise Residential Care Home.</a:t>
            </a:r>
          </a:p>
        </p:txBody>
      </p:sp>
    </p:spTree>
    <p:extLst>
      <p:ext uri="{BB962C8B-B14F-4D97-AF65-F5344CB8AC3E}">
        <p14:creationId xmlns:p14="http://schemas.microsoft.com/office/powerpoint/2010/main" val="3570912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255C3D8B-7725-44C4-8701-1949F5838B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98374" y="1916065"/>
            <a:ext cx="5456264" cy="3411152"/>
          </a:xfrm>
          <a:prstGeom prst="rect">
            <a:avLst/>
          </a:prstGeom>
        </p:spPr>
      </p:pic>
      <p:sp>
        <p:nvSpPr>
          <p:cNvPr id="2" name="Title 1">
            <a:extLst>
              <a:ext uri="{FF2B5EF4-FFF2-40B4-BE49-F238E27FC236}">
                <a16:creationId xmlns:a16="http://schemas.microsoft.com/office/drawing/2014/main" id="{42F352A9-8B65-4916-AD14-5AA01535F674}"/>
              </a:ext>
            </a:extLst>
          </p:cNvPr>
          <p:cNvSpPr>
            <a:spLocks noGrp="1"/>
          </p:cNvSpPr>
          <p:nvPr>
            <p:ph type="title"/>
          </p:nvPr>
        </p:nvSpPr>
        <p:spPr/>
        <p:txBody>
          <a:bodyPr/>
          <a:lstStyle/>
          <a:p>
            <a:r>
              <a:rPr lang="pt-PT" dirty="0"/>
              <a:t>                 </a:t>
            </a:r>
            <a:r>
              <a:rPr lang="pt-PT" sz="3200" dirty="0"/>
              <a:t>Email security</a:t>
            </a:r>
          </a:p>
        </p:txBody>
      </p:sp>
      <p:sp>
        <p:nvSpPr>
          <p:cNvPr id="3" name="Content Placeholder 2">
            <a:extLst>
              <a:ext uri="{FF2B5EF4-FFF2-40B4-BE49-F238E27FC236}">
                <a16:creationId xmlns:a16="http://schemas.microsoft.com/office/drawing/2014/main" id="{7EB8BF04-A516-402B-82F4-511124359469}"/>
              </a:ext>
            </a:extLst>
          </p:cNvPr>
          <p:cNvSpPr>
            <a:spLocks noGrp="1"/>
          </p:cNvSpPr>
          <p:nvPr>
            <p:ph idx="1"/>
          </p:nvPr>
        </p:nvSpPr>
        <p:spPr>
          <a:xfrm>
            <a:off x="207966" y="2062584"/>
            <a:ext cx="6061012" cy="4031673"/>
          </a:xfrm>
        </p:spPr>
        <p:txBody>
          <a:bodyPr/>
          <a:lstStyle/>
          <a:p>
            <a:pPr marL="0" indent="0">
              <a:buNone/>
            </a:pPr>
            <a:r>
              <a:rPr lang="en-GB" sz="1800" dirty="0"/>
              <a:t>Block emails from suspicious senders and domains and remove links that point to malicious websites.</a:t>
            </a:r>
            <a:endParaRPr lang="pt-PT" sz="1700" dirty="0"/>
          </a:p>
        </p:txBody>
      </p:sp>
    </p:spTree>
    <p:extLst>
      <p:ext uri="{BB962C8B-B14F-4D97-AF65-F5344CB8AC3E}">
        <p14:creationId xmlns:p14="http://schemas.microsoft.com/office/powerpoint/2010/main" val="2825819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18230-92B4-42D9-A26B-720BCE0E4B60}"/>
              </a:ext>
            </a:extLst>
          </p:cNvPr>
          <p:cNvSpPr>
            <a:spLocks noGrp="1"/>
          </p:cNvSpPr>
          <p:nvPr>
            <p:ph type="title"/>
          </p:nvPr>
        </p:nvSpPr>
        <p:spPr/>
        <p:txBody>
          <a:bodyPr/>
          <a:lstStyle/>
          <a:p>
            <a:r>
              <a:rPr lang="pt-PT" dirty="0"/>
              <a:t>Firewall protection</a:t>
            </a:r>
          </a:p>
        </p:txBody>
      </p:sp>
      <p:sp>
        <p:nvSpPr>
          <p:cNvPr id="3" name="Content Placeholder 2">
            <a:extLst>
              <a:ext uri="{FF2B5EF4-FFF2-40B4-BE49-F238E27FC236}">
                <a16:creationId xmlns:a16="http://schemas.microsoft.com/office/drawing/2014/main" id="{1F87BDB8-6C6B-4F4F-9A1F-DA295B3A609F}"/>
              </a:ext>
            </a:extLst>
          </p:cNvPr>
          <p:cNvSpPr>
            <a:spLocks noGrp="1"/>
          </p:cNvSpPr>
          <p:nvPr>
            <p:ph idx="1"/>
          </p:nvPr>
        </p:nvSpPr>
        <p:spPr/>
        <p:txBody>
          <a:bodyPr/>
          <a:lstStyle/>
          <a:p>
            <a:pPr marL="0" indent="0">
              <a:buNone/>
            </a:pPr>
            <a:endParaRPr lang="en-US" dirty="0"/>
          </a:p>
          <a:p>
            <a:pPr marL="0" indent="0">
              <a:buNone/>
            </a:pPr>
            <a:r>
              <a:rPr lang="en-US" sz="1700" dirty="0"/>
              <a:t>Install and maintain firewalls to prevent unauthorised</a:t>
            </a:r>
          </a:p>
          <a:p>
            <a:pPr marL="0" indent="0">
              <a:buNone/>
            </a:pPr>
            <a:r>
              <a:rPr lang="en-US" sz="1700" dirty="0"/>
              <a:t>access.</a:t>
            </a:r>
          </a:p>
          <a:p>
            <a:pPr marL="0" indent="0">
              <a:buNone/>
            </a:pPr>
            <a:endParaRPr lang="pt-PT" dirty="0"/>
          </a:p>
        </p:txBody>
      </p:sp>
      <p:pic>
        <p:nvPicPr>
          <p:cNvPr id="5" name="Picture 4">
            <a:hlinkClick r:id="rId2"/>
            <a:extLst>
              <a:ext uri="{FF2B5EF4-FFF2-40B4-BE49-F238E27FC236}">
                <a16:creationId xmlns:a16="http://schemas.microsoft.com/office/drawing/2014/main" id="{A9C4792C-3940-4A69-A51B-202F1B8D6D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863274"/>
            <a:ext cx="5394917" cy="2943802"/>
          </a:xfrm>
          <a:prstGeom prst="rect">
            <a:avLst/>
          </a:prstGeom>
        </p:spPr>
      </p:pic>
    </p:spTree>
    <p:extLst>
      <p:ext uri="{BB962C8B-B14F-4D97-AF65-F5344CB8AC3E}">
        <p14:creationId xmlns:p14="http://schemas.microsoft.com/office/powerpoint/2010/main" val="2819967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7852F-C49A-4B83-AF93-0487B3957CDE}"/>
              </a:ext>
            </a:extLst>
          </p:cNvPr>
          <p:cNvSpPr>
            <a:spLocks noGrp="1"/>
          </p:cNvSpPr>
          <p:nvPr>
            <p:ph type="title"/>
          </p:nvPr>
        </p:nvSpPr>
        <p:spPr/>
        <p:txBody>
          <a:bodyPr/>
          <a:lstStyle/>
          <a:p>
            <a:r>
              <a:rPr lang="en-US" sz="3200" dirty="0"/>
              <a:t>Network vulnerability</a:t>
            </a:r>
            <a:endParaRPr lang="pt-PT" sz="3200" dirty="0"/>
          </a:p>
        </p:txBody>
      </p:sp>
      <p:sp>
        <p:nvSpPr>
          <p:cNvPr id="3" name="Content Placeholder 2">
            <a:extLst>
              <a:ext uri="{FF2B5EF4-FFF2-40B4-BE49-F238E27FC236}">
                <a16:creationId xmlns:a16="http://schemas.microsoft.com/office/drawing/2014/main" id="{996E7657-02E1-40FA-B071-63EE9BCAC726}"/>
              </a:ext>
            </a:extLst>
          </p:cNvPr>
          <p:cNvSpPr>
            <a:spLocks noGrp="1"/>
          </p:cNvSpPr>
          <p:nvPr>
            <p:ph idx="1"/>
          </p:nvPr>
        </p:nvSpPr>
        <p:spPr>
          <a:xfrm>
            <a:off x="283597" y="2259171"/>
            <a:ext cx="4208890" cy="4351338"/>
          </a:xfrm>
        </p:spPr>
        <p:txBody>
          <a:bodyPr/>
          <a:lstStyle/>
          <a:p>
            <a:pPr marL="0" indent="0">
              <a:buNone/>
            </a:pPr>
            <a:r>
              <a:rPr lang="en-US" sz="1700" dirty="0"/>
              <a:t>Regularly update software and hardware to reduce risk.</a:t>
            </a:r>
            <a:endParaRPr lang="pt-PT" sz="1700" dirty="0"/>
          </a:p>
        </p:txBody>
      </p:sp>
      <p:pic>
        <p:nvPicPr>
          <p:cNvPr id="5" name="Picture 4">
            <a:hlinkClick r:id="rId2"/>
            <a:extLst>
              <a:ext uri="{FF2B5EF4-FFF2-40B4-BE49-F238E27FC236}">
                <a16:creationId xmlns:a16="http://schemas.microsoft.com/office/drawing/2014/main" id="{3FB63359-3A8E-42CD-926E-FC271193AF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7636" y="2874817"/>
            <a:ext cx="6959601" cy="3479801"/>
          </a:xfrm>
          <a:prstGeom prst="rect">
            <a:avLst/>
          </a:prstGeom>
        </p:spPr>
      </p:pic>
    </p:spTree>
    <p:extLst>
      <p:ext uri="{BB962C8B-B14F-4D97-AF65-F5344CB8AC3E}">
        <p14:creationId xmlns:p14="http://schemas.microsoft.com/office/powerpoint/2010/main" val="1579957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FD44A-324F-40B8-97B7-BF7A325073A9}"/>
              </a:ext>
            </a:extLst>
          </p:cNvPr>
          <p:cNvSpPr>
            <a:spLocks noGrp="1"/>
          </p:cNvSpPr>
          <p:nvPr>
            <p:ph type="title"/>
          </p:nvPr>
        </p:nvSpPr>
        <p:spPr>
          <a:xfrm>
            <a:off x="671946" y="641928"/>
            <a:ext cx="10515600" cy="1325563"/>
          </a:xfrm>
        </p:spPr>
        <p:txBody>
          <a:bodyPr/>
          <a:lstStyle/>
          <a:p>
            <a:r>
              <a:rPr lang="pt-PT" sz="3200" dirty="0"/>
              <a:t>Phishing awareness</a:t>
            </a:r>
          </a:p>
        </p:txBody>
      </p:sp>
      <p:sp>
        <p:nvSpPr>
          <p:cNvPr id="3" name="Content Placeholder 2">
            <a:extLst>
              <a:ext uri="{FF2B5EF4-FFF2-40B4-BE49-F238E27FC236}">
                <a16:creationId xmlns:a16="http://schemas.microsoft.com/office/drawing/2014/main" id="{856CC63C-B7B3-4495-8C50-5DD7AB24ED71}"/>
              </a:ext>
            </a:extLst>
          </p:cNvPr>
          <p:cNvSpPr>
            <a:spLocks noGrp="1"/>
          </p:cNvSpPr>
          <p:nvPr>
            <p:ph idx="1"/>
          </p:nvPr>
        </p:nvSpPr>
        <p:spPr>
          <a:xfrm>
            <a:off x="838200" y="2983343"/>
            <a:ext cx="4999182" cy="3232729"/>
          </a:xfrm>
        </p:spPr>
        <p:txBody>
          <a:bodyPr/>
          <a:lstStyle/>
          <a:p>
            <a:pPr marL="0" indent="0">
              <a:buNone/>
            </a:pPr>
            <a:r>
              <a:rPr lang="en-GB" sz="1800" dirty="0"/>
              <a:t>Educate staff and residents about online scams and how to protect themselves from fraudulent emails and messages.</a:t>
            </a:r>
          </a:p>
          <a:p>
            <a:pPr marL="0" indent="0">
              <a:buNone/>
            </a:pPr>
            <a:endParaRPr lang="pt-PT" sz="1700" dirty="0"/>
          </a:p>
        </p:txBody>
      </p:sp>
      <p:pic>
        <p:nvPicPr>
          <p:cNvPr id="5" name="Picture 4">
            <a:hlinkClick r:id="rId2"/>
            <a:extLst>
              <a:ext uri="{FF2B5EF4-FFF2-40B4-BE49-F238E27FC236}">
                <a16:creationId xmlns:a16="http://schemas.microsoft.com/office/drawing/2014/main" id="{89B16EE8-0744-4EFC-802F-74E14EF112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1689" y="2983344"/>
            <a:ext cx="5191904" cy="2918691"/>
          </a:xfrm>
          <a:prstGeom prst="rect">
            <a:avLst/>
          </a:prstGeom>
        </p:spPr>
      </p:pic>
    </p:spTree>
    <p:extLst>
      <p:ext uri="{BB962C8B-B14F-4D97-AF65-F5344CB8AC3E}">
        <p14:creationId xmlns:p14="http://schemas.microsoft.com/office/powerpoint/2010/main" val="4269971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85B3B-CBC2-4142-BB2F-6E7896A32B2D}"/>
              </a:ext>
            </a:extLst>
          </p:cNvPr>
          <p:cNvSpPr>
            <a:spLocks noGrp="1"/>
          </p:cNvSpPr>
          <p:nvPr>
            <p:ph type="title"/>
          </p:nvPr>
        </p:nvSpPr>
        <p:spPr/>
        <p:txBody>
          <a:bodyPr/>
          <a:lstStyle/>
          <a:p>
            <a:r>
              <a:rPr lang="pt-PT" dirty="0"/>
              <a:t>Conclusion</a:t>
            </a:r>
          </a:p>
        </p:txBody>
      </p:sp>
      <p:sp>
        <p:nvSpPr>
          <p:cNvPr id="3" name="Content Placeholder 2">
            <a:extLst>
              <a:ext uri="{FF2B5EF4-FFF2-40B4-BE49-F238E27FC236}">
                <a16:creationId xmlns:a16="http://schemas.microsoft.com/office/drawing/2014/main" id="{A6F129B8-86FA-442B-B8FB-8721CC9DAFBC}"/>
              </a:ext>
            </a:extLst>
          </p:cNvPr>
          <p:cNvSpPr>
            <a:spLocks noGrp="1"/>
          </p:cNvSpPr>
          <p:nvPr>
            <p:ph idx="1"/>
          </p:nvPr>
        </p:nvSpPr>
        <p:spPr/>
        <p:txBody>
          <a:bodyPr/>
          <a:lstStyle/>
          <a:p>
            <a:pPr marL="0" indent="0">
              <a:buNone/>
            </a:pPr>
            <a:r>
              <a:rPr lang="en-US" sz="1700" dirty="0"/>
              <a:t>Microsoft Teams and Excel together create a powerful environment for teamwork and productivity. Teams allows members to communicate, share files, and collaborate in real time, while Excel provides the tools for data analysis, planning, and reporting. By integrating Excel within Teams, users can co-author spreadsheets, track progress, and make informed decisions without switching between apps.</a:t>
            </a:r>
          </a:p>
          <a:p>
            <a:pPr marL="0" indent="0">
              <a:buNone/>
            </a:pPr>
            <a:br>
              <a:rPr lang="en-US" sz="1700" dirty="0"/>
            </a:br>
            <a:endParaRPr lang="en-US" sz="1700" dirty="0"/>
          </a:p>
          <a:p>
            <a:pPr marL="0" indent="0">
              <a:buNone/>
            </a:pPr>
            <a:r>
              <a:rPr lang="en-US" sz="1700" dirty="0"/>
              <a:t>This integration promotes efficiency, transparency, and collaboration, helping teams stay organized and aligned toward common goals. In short, Microsoft Teams and Excel together strengthen teamwork and make data-driven collaboration easier .</a:t>
            </a:r>
          </a:p>
          <a:p>
            <a:pPr marL="0" indent="0">
              <a:buNone/>
            </a:pPr>
            <a:endParaRPr lang="pt-PT" sz="1700" dirty="0"/>
          </a:p>
        </p:txBody>
      </p:sp>
    </p:spTree>
    <p:extLst>
      <p:ext uri="{BB962C8B-B14F-4D97-AF65-F5344CB8AC3E}">
        <p14:creationId xmlns:p14="http://schemas.microsoft.com/office/powerpoint/2010/main" val="707378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7CB4D-4926-4FD8-B191-F57043911F37}"/>
              </a:ext>
            </a:extLst>
          </p:cNvPr>
          <p:cNvSpPr>
            <a:spLocks noGrp="1"/>
          </p:cNvSpPr>
          <p:nvPr>
            <p:ph type="title"/>
          </p:nvPr>
        </p:nvSpPr>
        <p:spPr/>
        <p:txBody>
          <a:bodyPr/>
          <a:lstStyle/>
          <a:p>
            <a:r>
              <a:rPr lang="pt-PT" dirty="0"/>
              <a:t>References </a:t>
            </a:r>
          </a:p>
        </p:txBody>
      </p:sp>
      <p:sp>
        <p:nvSpPr>
          <p:cNvPr id="3" name="Content Placeholder 2">
            <a:extLst>
              <a:ext uri="{FF2B5EF4-FFF2-40B4-BE49-F238E27FC236}">
                <a16:creationId xmlns:a16="http://schemas.microsoft.com/office/drawing/2014/main" id="{838F323B-5686-466B-8402-D4FF774C46C6}"/>
              </a:ext>
            </a:extLst>
          </p:cNvPr>
          <p:cNvSpPr>
            <a:spLocks noGrp="1"/>
          </p:cNvSpPr>
          <p:nvPr>
            <p:ph idx="1"/>
          </p:nvPr>
        </p:nvSpPr>
        <p:spPr/>
        <p:txBody>
          <a:bodyPr>
            <a:normAutofit fontScale="77500" lnSpcReduction="20000"/>
          </a:bodyPr>
          <a:lstStyle/>
          <a:p>
            <a:pPr marL="0" indent="0">
              <a:buNone/>
            </a:pPr>
            <a:r>
              <a:rPr lang="pt-PT" dirty="0">
                <a:hlinkClick r:id="rId2"/>
              </a:rPr>
              <a:t>https://www.peoplematters.in/article/hr-technology/digital-technologies-new-source-value-growth-11786</a:t>
            </a:r>
            <a:endParaRPr lang="pt-PT" dirty="0"/>
          </a:p>
          <a:p>
            <a:pPr marL="0" indent="0">
              <a:buNone/>
            </a:pPr>
            <a:endParaRPr lang="pt-PT" dirty="0"/>
          </a:p>
          <a:p>
            <a:pPr marL="0" indent="0">
              <a:buNone/>
            </a:pPr>
            <a:r>
              <a:rPr lang="pt-PT" dirty="0">
                <a:hlinkClick r:id="rId3"/>
              </a:rPr>
              <a:t>https://www.popularmechanics.com/technology/design/a33549357/human-genes-renamed-microsoft-excel-auto-format-dates/</a:t>
            </a:r>
            <a:endParaRPr lang="pt-PT" dirty="0"/>
          </a:p>
          <a:p>
            <a:pPr marL="0" indent="0">
              <a:buNone/>
            </a:pPr>
            <a:endParaRPr lang="pt-PT" dirty="0"/>
          </a:p>
          <a:p>
            <a:pPr marL="0" indent="0">
              <a:buNone/>
            </a:pPr>
            <a:r>
              <a:rPr lang="pt-PT" dirty="0">
                <a:hlinkClick r:id="rId4"/>
              </a:rPr>
              <a:t>https://insightsoftware.com/blog/why-do-we-use-excel/#:~:text=Data%20Organization%3A%20Excel%20allows%20you,Excel's%20powerful%20functions%20and%20tools</a:t>
            </a:r>
            <a:r>
              <a:rPr lang="pt-PT" dirty="0"/>
              <a:t>.</a:t>
            </a:r>
          </a:p>
          <a:p>
            <a:pPr marL="0" indent="0">
              <a:buNone/>
            </a:pPr>
            <a:r>
              <a:rPr lang="pt-PT" b="0" i="0" dirty="0">
                <a:solidFill>
                  <a:srgbClr val="000000"/>
                </a:solidFill>
                <a:effectLst/>
                <a:latin typeface="Arial" panose="020B0604020202020204" pitchFamily="34" charset="0"/>
              </a:rPr>
              <a:t> </a:t>
            </a:r>
            <a:r>
              <a:rPr lang="pt-PT" b="0" i="0" dirty="0">
                <a:solidFill>
                  <a:srgbClr val="681DA8"/>
                </a:solidFill>
                <a:effectLst/>
                <a:latin typeface="Arial" panose="020B0604020202020204" pitchFamily="34" charset="0"/>
                <a:hlinkClick r:id="rId5"/>
              </a:rPr>
              <a:t>https://support.microsoft.com/en-au/office/do-your-one-on-ones-in-microsoft-teams-8b8486f0-55ac-4421-9cf6-53024c67590d#:~:text=Use%20Microsoft%20Teams%20to%20conduct%20one-on-one%20meetings,face-to-face,%20Teams%20can%20help%20keep%20things%20organized.</a:t>
            </a:r>
            <a:r>
              <a:rPr lang="pt-PT" b="0" i="0" dirty="0">
                <a:solidFill>
                  <a:srgbClr val="000000"/>
                </a:solidFill>
                <a:effectLst/>
                <a:latin typeface="Arial" panose="020B0604020202020204" pitchFamily="34" charset="0"/>
              </a:rPr>
              <a:t>.</a:t>
            </a:r>
            <a:br>
              <a:rPr lang="pt-PT" dirty="0"/>
            </a:br>
            <a:endParaRPr lang="pt-PT" dirty="0"/>
          </a:p>
          <a:p>
            <a:pPr marL="0" indent="0">
              <a:buNone/>
            </a:pPr>
            <a:endParaRPr lang="pt-PT" dirty="0"/>
          </a:p>
          <a:p>
            <a:pPr marL="0" indent="0">
              <a:buNone/>
            </a:pPr>
            <a:endParaRPr lang="pt-PT" dirty="0"/>
          </a:p>
          <a:p>
            <a:pPr marL="0" indent="0">
              <a:buNone/>
            </a:pPr>
            <a:endParaRPr lang="pt-PT" dirty="0"/>
          </a:p>
        </p:txBody>
      </p:sp>
    </p:spTree>
    <p:extLst>
      <p:ext uri="{BB962C8B-B14F-4D97-AF65-F5344CB8AC3E}">
        <p14:creationId xmlns:p14="http://schemas.microsoft.com/office/powerpoint/2010/main" val="1112836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9AD21D-68EB-4D4D-AFE4-D950252B2488}"/>
              </a:ext>
            </a:extLst>
          </p:cNvPr>
          <p:cNvSpPr txBox="1"/>
          <p:nvPr/>
        </p:nvSpPr>
        <p:spPr>
          <a:xfrm>
            <a:off x="1597891" y="2782669"/>
            <a:ext cx="8525163" cy="1292662"/>
          </a:xfrm>
          <a:prstGeom prst="rect">
            <a:avLst/>
          </a:prstGeom>
          <a:noFill/>
        </p:spPr>
        <p:txBody>
          <a:bodyPr wrap="square" rtlCol="0">
            <a:spAutoFit/>
          </a:bodyPr>
          <a:lstStyle/>
          <a:p>
            <a:pPr algn="ctr"/>
            <a:r>
              <a:rPr lang="pt-PT" sz="6000" b="1" dirty="0"/>
              <a:t>THE END! </a:t>
            </a:r>
          </a:p>
          <a:p>
            <a:pPr algn="ctr"/>
            <a:endParaRPr lang="pt-PT" dirty="0"/>
          </a:p>
        </p:txBody>
      </p:sp>
    </p:spTree>
    <p:extLst>
      <p:ext uri="{BB962C8B-B14F-4D97-AF65-F5344CB8AC3E}">
        <p14:creationId xmlns:p14="http://schemas.microsoft.com/office/powerpoint/2010/main" val="3632171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597</TotalTime>
  <Words>924</Words>
  <Application>Microsoft Office PowerPoint</Application>
  <PresentationFormat>Widescreen</PresentationFormat>
  <Paragraphs>80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Calibri</vt:lpstr>
      <vt:lpstr>Calibri Light</vt:lpstr>
      <vt:lpstr>Segoe UI</vt:lpstr>
      <vt:lpstr>Office Theme</vt:lpstr>
      <vt:lpstr> Microsoft soft Excel </vt:lpstr>
      <vt:lpstr>Introduction</vt:lpstr>
      <vt:lpstr>Whta is Microsoft Excel?</vt:lpstr>
      <vt:lpstr>Why Use Microsoft Excel  In Care Home Settings? </vt:lpstr>
      <vt:lpstr>Benefits of Using Excel in Care Homes</vt:lpstr>
      <vt:lpstr>Segurity and Data Protection Risks</vt:lpstr>
      <vt:lpstr> What is Microsoft Teams?</vt:lpstr>
      <vt:lpstr>Why use Microsoft Teams In the Care Home Setting? </vt:lpstr>
      <vt:lpstr>Benefits and Challenges of using Teams in Care Homes</vt:lpstr>
      <vt:lpstr>PowerPoint Presentation</vt:lpstr>
      <vt:lpstr>                 Email security</vt:lpstr>
      <vt:lpstr>Firewall protection</vt:lpstr>
      <vt:lpstr>Network vulnerability</vt:lpstr>
      <vt:lpstr>Phishing awareness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4</dc:title>
  <dc:creator>Catarina Ngunza José</dc:creator>
  <cp:lastModifiedBy>Catarina Ngunza José</cp:lastModifiedBy>
  <cp:revision>57</cp:revision>
  <dcterms:created xsi:type="dcterms:W3CDTF">2025-09-28T17:07:35Z</dcterms:created>
  <dcterms:modified xsi:type="dcterms:W3CDTF">2025-10-11T19:48:27Z</dcterms:modified>
</cp:coreProperties>
</file>