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57" r:id="rId3"/>
    <p:sldId id="265"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lviu-Nicolae Comanescu" userId="091464a39cc17964" providerId="LiveId" clId="{9E5B1483-7EBC-4251-A9D1-D993BBBF64D9}"/>
    <pc:docChg chg="modSld">
      <pc:chgData name="Silviu-Nicolae Comanescu" userId="091464a39cc17964" providerId="LiveId" clId="{9E5B1483-7EBC-4251-A9D1-D993BBBF64D9}" dt="2023-05-15T13:57:11.733" v="42" actId="20577"/>
      <pc:docMkLst>
        <pc:docMk/>
      </pc:docMkLst>
      <pc:sldChg chg="modSp mod">
        <pc:chgData name="Silviu-Nicolae Comanescu" userId="091464a39cc17964" providerId="LiveId" clId="{9E5B1483-7EBC-4251-A9D1-D993BBBF64D9}" dt="2023-05-15T13:57:11.733" v="42" actId="20577"/>
        <pc:sldMkLst>
          <pc:docMk/>
          <pc:sldMk cId="109857222" sldId="256"/>
        </pc:sldMkLst>
        <pc:spChg chg="mod">
          <ac:chgData name="Silviu-Nicolae Comanescu" userId="091464a39cc17964" providerId="LiveId" clId="{9E5B1483-7EBC-4251-A9D1-D993BBBF64D9}" dt="2023-05-15T13:57:11.733" v="42" actId="20577"/>
          <ac:spMkLst>
            <pc:docMk/>
            <pc:sldMk cId="109857222" sldId="25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03F804-3255-4110-9504-DBBC450C171C}" type="datetimeFigureOut">
              <a:t>5/15/2023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9C0C73-E4A6-46D2-99AE-9BFEA139DC71}" type="slidenum">
              <a:t>‹#›</a:t>
            </a:fld>
            <a:endParaRPr lang="en-US"/>
          </a:p>
        </p:txBody>
      </p:sp>
    </p:spTree>
    <p:extLst>
      <p:ext uri="{BB962C8B-B14F-4D97-AF65-F5344CB8AC3E}">
        <p14:creationId xmlns:p14="http://schemas.microsoft.com/office/powerpoint/2010/main" val="27197569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impossible to exaggerate the significance of hospitality to the hotel industry. Knowing how to provide exceptional service, create a welcoming environment, and foresee and exceed guests' expectations are all part of the art of being hospitable. We will talk about the importance of hospitality and how hotels work to satisfy and exceed visitors' expectations in this conversation. To give their visitors unique experiences, hotels place a high priority on individualized service, knowledgeable employees, and a variety of amenities. The importance of customer feedback in promoting ongoing improvement and the effects of superior service on client satisfaction, loyalty, and good word-of-mouth will also be discussed. Hotels can raise their profile, develop relationships with guests, and prosper in the cutthroat hospitality sector.</a:t>
            </a:r>
          </a:p>
          <a:p>
            <a:endParaRPr lang="en-US" dirty="0">
              <a:cs typeface="Calibri"/>
            </a:endParaRPr>
          </a:p>
        </p:txBody>
      </p:sp>
      <p:sp>
        <p:nvSpPr>
          <p:cNvPr id="4" name="Slide Number Placeholder 3"/>
          <p:cNvSpPr>
            <a:spLocks noGrp="1"/>
          </p:cNvSpPr>
          <p:nvPr>
            <p:ph type="sldNum" sz="quarter" idx="5"/>
          </p:nvPr>
        </p:nvSpPr>
        <p:spPr/>
        <p:txBody>
          <a:bodyPr/>
          <a:lstStyle/>
          <a:p>
            <a:fld id="{F69C0C73-E4A6-46D2-99AE-9BFEA139DC71}" type="slidenum">
              <a:t>2</a:t>
            </a:fld>
            <a:endParaRPr lang="en-US"/>
          </a:p>
        </p:txBody>
      </p:sp>
    </p:spTree>
    <p:extLst>
      <p:ext uri="{BB962C8B-B14F-4D97-AF65-F5344CB8AC3E}">
        <p14:creationId xmlns:p14="http://schemas.microsoft.com/office/powerpoint/2010/main" val="3720263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Ritz-Carlton has a storied past and a reputation for impeccable service and opulent accommodation, making it a well-known name in the luxury hotel sector. After Marriott International acquired the prior Ritz-Carlton Hotel Company, it was established in 1983. The founding of the Ritz-Carlton brand and the start of the 20th century were both marked by the 1911 opening of the first Ritz-Carlton in New York City by Swiss hotelier Cesar Ritz and architect Albert Keller. Since then, The Ritz-Carlton has expanded tremendously and has become known for offering exceptional experiences in opulent settings (Sucher, 2001). It is recognized for its meticulousness, fine decor, and commitment to individualized service. The slogan of the company, "Ladies and Gentlemen serving Ladies and Gentlemen," captures its dedication to giving visitors truly exceptional experiences.</a:t>
            </a:r>
          </a:p>
          <a:p>
            <a:endParaRPr lang="en-US" dirty="0">
              <a:cs typeface="Calibri"/>
            </a:endParaRPr>
          </a:p>
        </p:txBody>
      </p:sp>
      <p:sp>
        <p:nvSpPr>
          <p:cNvPr id="4" name="Slide Number Placeholder 3"/>
          <p:cNvSpPr>
            <a:spLocks noGrp="1"/>
          </p:cNvSpPr>
          <p:nvPr>
            <p:ph type="sldNum" sz="quarter" idx="5"/>
          </p:nvPr>
        </p:nvSpPr>
        <p:spPr/>
        <p:txBody>
          <a:bodyPr/>
          <a:lstStyle/>
          <a:p>
            <a:fld id="{F69C0C73-E4A6-46D2-99AE-9BFEA139DC71}" type="slidenum">
              <a:t>3</a:t>
            </a:fld>
            <a:endParaRPr lang="en-US"/>
          </a:p>
        </p:txBody>
      </p:sp>
    </p:spTree>
    <p:extLst>
      <p:ext uri="{BB962C8B-B14F-4D97-AF65-F5344CB8AC3E}">
        <p14:creationId xmlns:p14="http://schemas.microsoft.com/office/powerpoint/2010/main" val="39210921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Most tourists to The Ritz-Carlton are wealthy tourists looking for opulent and sophisticated rooms and experiences. The brand appeals to wealthy individuals who value superior customer service, meticulous attention to detail, and opulent surroundings. visitors who often visit Ritz-Carlton hotels for both personal and professional purposes include luxury visitors, high-net-worth individuals, and corporate leaders. The company is well-liked by individuals who value luxury and exceptional hospitality because of its dedication to delivering customized and proactive service (Dev and </a:t>
            </a:r>
            <a:r>
              <a:rPr lang="en-US" dirty="0" err="1"/>
              <a:t>anderson</a:t>
            </a:r>
            <a:r>
              <a:rPr lang="en-US" dirty="0"/>
              <a:t>, 2010). Ritz-Carlton locations typically provide a range of amenities, such as fine dining, spa services, and access to upscale facilities, to further tempt its target audience. Thanks to its loyalty programmed, Marriott Rewards and Ritz-Carlton Rewards, which offer supplementary advantages and privileges to frequent visitors, Ritz-Carlton has also amassed a devoted clientele.</a:t>
            </a:r>
          </a:p>
          <a:p>
            <a:endParaRPr lang="en-US" dirty="0">
              <a:cs typeface="Calibri"/>
            </a:endParaRPr>
          </a:p>
        </p:txBody>
      </p:sp>
      <p:sp>
        <p:nvSpPr>
          <p:cNvPr id="4" name="Slide Number Placeholder 3"/>
          <p:cNvSpPr>
            <a:spLocks noGrp="1"/>
          </p:cNvSpPr>
          <p:nvPr>
            <p:ph type="sldNum" sz="quarter" idx="5"/>
          </p:nvPr>
        </p:nvSpPr>
        <p:spPr/>
        <p:txBody>
          <a:bodyPr/>
          <a:lstStyle/>
          <a:p>
            <a:fld id="{F69C0C73-E4A6-46D2-99AE-9BFEA139DC71}" type="slidenum">
              <a:t>4</a:t>
            </a:fld>
            <a:endParaRPr lang="en-US"/>
          </a:p>
        </p:txBody>
      </p:sp>
    </p:spTree>
    <p:extLst>
      <p:ext uri="{BB962C8B-B14F-4D97-AF65-F5344CB8AC3E}">
        <p14:creationId xmlns:p14="http://schemas.microsoft.com/office/powerpoint/2010/main" val="5847833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Ritz-Carlton is renowned for providing outstanding guest service and luxurious accommodation. To anticipate and meet the needs of its discerning visitors, the business strives to offer painstaking attention to detail and customized care. The Ritz-Carlton sites offer a wide range of services to visitors. These services include 24-hour concierge assistance, valet parking, and luggage handling to ensure a smooth arrival and exit (Barsky and Nash, 2003). The renowned service that the company is recognized for includes personalized welcomes, turndown services, and expert concierge teams. The world-class services and facilities found in Ritz-Carlton hotels include opulent spas, fitness </a:t>
            </a:r>
            <a:r>
              <a:rPr lang="en-US" dirty="0" err="1"/>
              <a:t>centres</a:t>
            </a:r>
            <a:r>
              <a:rPr lang="en-US" dirty="0"/>
              <a:t>, and swimming pools for unwinding and rejuvenation. Fine restaurants and pubs with a variety of menus and experiences are available as gourmet dining alternatives. Additionally, the company frequently provides affluent visitors with opulent services including private butlers, chauffeur-driven limos, and access to opulent lounges (Birmingham, 1996).</a:t>
            </a:r>
          </a:p>
          <a:p>
            <a:endParaRPr lang="en-US" dirty="0">
              <a:cs typeface="Calibri"/>
            </a:endParaRPr>
          </a:p>
        </p:txBody>
      </p:sp>
      <p:sp>
        <p:nvSpPr>
          <p:cNvPr id="4" name="Slide Number Placeholder 3"/>
          <p:cNvSpPr>
            <a:spLocks noGrp="1"/>
          </p:cNvSpPr>
          <p:nvPr>
            <p:ph type="sldNum" sz="quarter" idx="5"/>
          </p:nvPr>
        </p:nvSpPr>
        <p:spPr/>
        <p:txBody>
          <a:bodyPr/>
          <a:lstStyle/>
          <a:p>
            <a:fld id="{F69C0C73-E4A6-46D2-99AE-9BFEA139DC71}" type="slidenum">
              <a:t>5</a:t>
            </a:fld>
            <a:endParaRPr lang="en-US"/>
          </a:p>
        </p:txBody>
      </p:sp>
    </p:spTree>
    <p:extLst>
      <p:ext uri="{BB962C8B-B14F-4D97-AF65-F5344CB8AC3E}">
        <p14:creationId xmlns:p14="http://schemas.microsoft.com/office/powerpoint/2010/main" val="22382796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amenities and services provided by The Ritz-Carlton to its guests have a significant impact on making their stay memorable and exceptional. When developing these services and facilities, considerable consideration is given to the preferences of discerning tourists (Enz, 200). The most lauded feature of The Ritz-Carlton is its renowned, attentive personal service. Every visitor is given the utmost respect, and committed staff members see to it that their needs are understood and satisfied. The goal is to exceed customers' expectations and provide a sense of luxury and comfort. This includes customized greetings, advice, and support. The amenities at The Ritz-Carlton are designed to enhance the visitor's experience. These include lavish spas, fitness centers, swimming pools, and other places to unwind and recharge. At gourmet dining facilities that provide a variety of culinary experiences, guests can savor exquisite cuisine. The Ritz-Carlton also improves the luxury experience by giving VIP visitors access to exclusive lounges, personal butlers, and chauffeur-driven vehicles. The Ritz-Carlton's guest facilities and services combine to provide visitors with a sense of refinement, luxury, and world-class hospitality (Chapman, 2012).</a:t>
            </a:r>
          </a:p>
          <a:p>
            <a:endParaRPr lang="en-US" dirty="0">
              <a:cs typeface="Calibri"/>
            </a:endParaRPr>
          </a:p>
        </p:txBody>
      </p:sp>
      <p:sp>
        <p:nvSpPr>
          <p:cNvPr id="4" name="Slide Number Placeholder 3"/>
          <p:cNvSpPr>
            <a:spLocks noGrp="1"/>
          </p:cNvSpPr>
          <p:nvPr>
            <p:ph type="sldNum" sz="quarter" idx="5"/>
          </p:nvPr>
        </p:nvSpPr>
        <p:spPr/>
        <p:txBody>
          <a:bodyPr/>
          <a:lstStyle/>
          <a:p>
            <a:fld id="{F69C0C73-E4A6-46D2-99AE-9BFEA139DC71}" type="slidenum">
              <a:t>6</a:t>
            </a:fld>
            <a:endParaRPr lang="en-US"/>
          </a:p>
        </p:txBody>
      </p:sp>
    </p:spTree>
    <p:extLst>
      <p:ext uri="{BB962C8B-B14F-4D97-AF65-F5344CB8AC3E}">
        <p14:creationId xmlns:p14="http://schemas.microsoft.com/office/powerpoint/2010/main" val="30788846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Hospitality is of the biggest importance in the hotel sector since it encompasses the art of giving excellent service, creating a welcome environment, and attending to customers' wishes and expectations. The success of hotels depends on their capacity to deliver outstanding guest experiences that foster customer satisfaction, loyalty, and positive word-of-mouth. To meet and exceed tourist expectations, hotels focus on a few key areas (Kotler, 2013). They value individualized service highly because they are aware that every guest has unique preferences and wants. By anticipating and meeting each visitor's needs, hotels may give them a special and unforgettable experience, leaving a good impression. Hotels also spend money on employing attentive staff members with excellent communication skills who want to provide first-rate service. Staff members act as brand ambassadors by providing warm welcomes, prompt service, and helpful advice throughout a visitor's stay. By going beyond what is expected of them, hotels foster connections with a sense of comfort, trust, and satisfaction. Hotels also aim to provide a wide range of amenities and services to cater to different tourist tastes and enhance their overall experience. This could include lavish spas, fitness centers, fine dining options, concierge services, and contemporary comforts. By offering top-notch amenities and services, hotels can consistently meet and surpass the expectations of their patrons. In addition, hotels pay attention to customer feedback and consider it when making changes. Hotels show their dedication to continual improvement and guest pleasure by aggressively seeking out customer feedback and acting on its (Sherman, 2007).</a:t>
            </a:r>
          </a:p>
          <a:p>
            <a:endParaRPr lang="en-US" dirty="0">
              <a:cs typeface="Calibri"/>
            </a:endParaRPr>
          </a:p>
        </p:txBody>
      </p:sp>
      <p:sp>
        <p:nvSpPr>
          <p:cNvPr id="4" name="Slide Number Placeholder 3"/>
          <p:cNvSpPr>
            <a:spLocks noGrp="1"/>
          </p:cNvSpPr>
          <p:nvPr>
            <p:ph type="sldNum" sz="quarter" idx="5"/>
          </p:nvPr>
        </p:nvSpPr>
        <p:spPr/>
        <p:txBody>
          <a:bodyPr/>
          <a:lstStyle/>
          <a:p>
            <a:fld id="{F69C0C73-E4A6-46D2-99AE-9BFEA139DC71}" type="slidenum">
              <a:t>8</a:t>
            </a:fld>
            <a:endParaRPr lang="en-US"/>
          </a:p>
        </p:txBody>
      </p:sp>
    </p:spTree>
    <p:extLst>
      <p:ext uri="{BB962C8B-B14F-4D97-AF65-F5344CB8AC3E}">
        <p14:creationId xmlns:p14="http://schemas.microsoft.com/office/powerpoint/2010/main" val="2046564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importance of hospitality in the hotel industry cannot be overstated. If hotels give individualized service, qualified staff, and a selection of amenities of top importance, they may successfully meet and exceed tourist expectations. Hotels foster satisfaction, adherence, and positive word-of-mouth by giving each visitor a friendly and tailored experience. For hotels, ongoing growth is essential since it allows them to enhance their amenities and services. The bottom line is that hotels that succeed at offering first-rate hospitality are more likely to build a solid reputation and gain a competitive edge in the market. By consistently going beyond for their visitors, hotels can establish solid relationships with them, ensure repeat business, and run a profitable hospitality business.</a:t>
            </a:r>
          </a:p>
          <a:p>
            <a:endParaRPr lang="en-US" dirty="0">
              <a:cs typeface="Calibri"/>
            </a:endParaRPr>
          </a:p>
        </p:txBody>
      </p:sp>
      <p:sp>
        <p:nvSpPr>
          <p:cNvPr id="4" name="Slide Number Placeholder 3"/>
          <p:cNvSpPr>
            <a:spLocks noGrp="1"/>
          </p:cNvSpPr>
          <p:nvPr>
            <p:ph type="sldNum" sz="quarter" idx="5"/>
          </p:nvPr>
        </p:nvSpPr>
        <p:spPr/>
        <p:txBody>
          <a:bodyPr/>
          <a:lstStyle/>
          <a:p>
            <a:fld id="{F69C0C73-E4A6-46D2-99AE-9BFEA139DC71}" type="slidenum">
              <a:t>9</a:t>
            </a:fld>
            <a:endParaRPr lang="en-US"/>
          </a:p>
        </p:txBody>
      </p:sp>
    </p:spTree>
    <p:extLst>
      <p:ext uri="{BB962C8B-B14F-4D97-AF65-F5344CB8AC3E}">
        <p14:creationId xmlns:p14="http://schemas.microsoft.com/office/powerpoint/2010/main" val="7546007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Kotler, P., Bowen, J. T., &amp; Makens, J. (2013). Marketing for hospitality and tourism. Pearson Education.</a:t>
            </a:r>
          </a:p>
          <a:p>
            <a:r>
              <a:rPr lang="en-US" dirty="0" err="1"/>
              <a:t>Kusluvan</a:t>
            </a:r>
            <a:r>
              <a:rPr lang="en-US" dirty="0"/>
              <a:t>, S. (2003). Managing employee attitudes and behaviors in the tourism and hospitality industry. Nova Science Publishers.</a:t>
            </a:r>
            <a:endParaRPr lang="en-US" dirty="0">
              <a:cs typeface="Calibri"/>
            </a:endParaRPr>
          </a:p>
          <a:p>
            <a:r>
              <a:rPr lang="en-US" dirty="0"/>
              <a:t>Enz, C.A. and </a:t>
            </a:r>
            <a:r>
              <a:rPr lang="en-US" dirty="0" err="1"/>
              <a:t>Siguaw</a:t>
            </a:r>
            <a:r>
              <a:rPr lang="en-US" dirty="0"/>
              <a:t>, J.A., 2000. Best practices in service quality. </a:t>
            </a:r>
            <a:r>
              <a:rPr lang="en-US" i="1" dirty="0"/>
              <a:t>Cornell Hotel and Restaurant Administration Quarterly</a:t>
            </a:r>
            <a:r>
              <a:rPr lang="en-US" dirty="0"/>
              <a:t>, </a:t>
            </a:r>
            <a:r>
              <a:rPr lang="en-US" i="1" dirty="0"/>
              <a:t>41</a:t>
            </a:r>
            <a:r>
              <a:rPr lang="en-US" dirty="0"/>
              <a:t>(5), pp.20-29.</a:t>
            </a:r>
            <a:endParaRPr lang="en-US" dirty="0">
              <a:cs typeface="Calibri"/>
            </a:endParaRPr>
          </a:p>
          <a:p>
            <a:r>
              <a:rPr lang="en-US" dirty="0"/>
              <a:t>Barsky, J. and Nash, L., 2003. Customer satisfaction: Applying concepts to industry-wide measures. </a:t>
            </a:r>
            <a:r>
              <a:rPr lang="en-US" i="1" dirty="0"/>
              <a:t>Cornell Hotel and Restaurant Administration Quarterly</a:t>
            </a:r>
            <a:r>
              <a:rPr lang="en-US" dirty="0"/>
              <a:t>, </a:t>
            </a:r>
            <a:r>
              <a:rPr lang="en-US" i="1" dirty="0"/>
              <a:t>44</a:t>
            </a:r>
            <a:r>
              <a:rPr lang="en-US" dirty="0"/>
              <a:t>(5-6), pp.173-183.</a:t>
            </a:r>
            <a:endParaRPr lang="en-US" dirty="0">
              <a:cs typeface="Calibri"/>
            </a:endParaRPr>
          </a:p>
          <a:p>
            <a:r>
              <a:rPr lang="en-US" dirty="0"/>
              <a:t>Dev, C.S., Thomas, J.H., Buschman, J. and Anderson, E., 2010. Brand rights and hotel management agreements: lessons from Ritz-Carlton Bali’s lawsuit against the Ritz-Carlton hotel company. </a:t>
            </a:r>
            <a:r>
              <a:rPr lang="en-US" i="1" dirty="0"/>
              <a:t>Cornell Hospitality Quarterly</a:t>
            </a:r>
            <a:r>
              <a:rPr lang="en-US" dirty="0"/>
              <a:t>, </a:t>
            </a:r>
            <a:r>
              <a:rPr lang="en-US" i="1" dirty="0"/>
              <a:t>51</a:t>
            </a:r>
            <a:r>
              <a:rPr lang="en-US" dirty="0"/>
              <a:t>(2), pp.215-230.</a:t>
            </a:r>
            <a:endParaRPr lang="en-US" dirty="0">
              <a:cs typeface="Calibri"/>
            </a:endParaRPr>
          </a:p>
          <a:p>
            <a:r>
              <a:rPr lang="en-US" dirty="0"/>
              <a:t>Sucher, S.J. and McManus, S.E., 2001. The Ritz-Carlton Hotel Company.</a:t>
            </a:r>
          </a:p>
          <a:p>
            <a:r>
              <a:rPr lang="en-US" dirty="0"/>
              <a:t>Birmingham, S., 1996. </a:t>
            </a:r>
            <a:r>
              <a:rPr lang="en-US" i="1" dirty="0"/>
              <a:t>Life at the Dakota: New York's Most Unusual Address</a:t>
            </a:r>
            <a:r>
              <a:rPr lang="en-US" dirty="0"/>
              <a:t>. Syracuse University Press.</a:t>
            </a:r>
            <a:endParaRPr lang="en-US" dirty="0">
              <a:cs typeface="Calibri"/>
            </a:endParaRPr>
          </a:p>
          <a:p>
            <a:r>
              <a:rPr lang="en-US" dirty="0"/>
              <a:t>Chapman, J., 2012. </a:t>
            </a:r>
            <a:r>
              <a:rPr lang="en-US" i="1" dirty="0"/>
              <a:t>Ultimate Spa: Asia's Best Spas and Spa Treatments</a:t>
            </a:r>
            <a:r>
              <a:rPr lang="en-US" dirty="0"/>
              <a:t>. Tuttle Publishing.</a:t>
            </a:r>
            <a:endParaRPr lang="en-US" dirty="0">
              <a:cs typeface="Calibri"/>
            </a:endParaRPr>
          </a:p>
          <a:p>
            <a:r>
              <a:rPr lang="en-US" dirty="0"/>
              <a:t>Day, G.S., 2000. Managing market relationships. </a:t>
            </a:r>
            <a:r>
              <a:rPr lang="en-US" i="1" dirty="0"/>
              <a:t>Journal of the academy of marketing science</a:t>
            </a:r>
            <a:r>
              <a:rPr lang="en-US" dirty="0"/>
              <a:t>, </a:t>
            </a:r>
            <a:r>
              <a:rPr lang="en-US" i="1" dirty="0"/>
              <a:t>28</a:t>
            </a:r>
            <a:r>
              <a:rPr lang="en-US" dirty="0"/>
              <a:t>, pp.24-30.</a:t>
            </a:r>
            <a:endParaRPr lang="en-US" dirty="0">
              <a:cs typeface="Calibri"/>
            </a:endParaRPr>
          </a:p>
          <a:p>
            <a:r>
              <a:rPr lang="en-US" dirty="0"/>
              <a:t>Sherman, R., 2007. </a:t>
            </a:r>
            <a:r>
              <a:rPr lang="en-US" i="1" dirty="0"/>
              <a:t>Class acts: Service and inequality in luxury hotels</a:t>
            </a:r>
            <a:r>
              <a:rPr lang="en-US" dirty="0"/>
              <a:t>. Univ of California Press.</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F69C0C73-E4A6-46D2-99AE-9BFEA139DC71}" type="slidenum">
              <a:t>10</a:t>
            </a:fld>
            <a:endParaRPr lang="en-US"/>
          </a:p>
        </p:txBody>
      </p:sp>
    </p:spTree>
    <p:extLst>
      <p:ext uri="{BB962C8B-B14F-4D97-AF65-F5344CB8AC3E}">
        <p14:creationId xmlns:p14="http://schemas.microsoft.com/office/powerpoint/2010/main" val="36235313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5/15/2023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327489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5/15/2023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206379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5/15/2023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714295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5/15/2023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090900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5/15/2023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89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5/15/2023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40848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5/15/2023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5063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5/15/2023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08825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5/15/2023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603386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5/15/2023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374947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338705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047346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640349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5/15/2023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96830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5/15/2023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116861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5/15/2023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69831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5/15/2023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266803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5/15/2023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91983780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4.jpeg"/></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20.jpe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3.jpeg"/><Relationship Id="rId4" Type="http://schemas.openxmlformats.org/officeDocument/2006/relationships/image" Target="../media/image2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cs typeface="Calibri Light"/>
              </a:rPr>
              <a:t>Hospitality guest and services</a:t>
            </a:r>
            <a:endParaRPr lang="en-US" dirty="0"/>
          </a:p>
        </p:txBody>
      </p:sp>
      <p:sp>
        <p:nvSpPr>
          <p:cNvPr id="3" name="Subtitle 2"/>
          <p:cNvSpPr>
            <a:spLocks noGrp="1"/>
          </p:cNvSpPr>
          <p:nvPr>
            <p:ph type="subTitle" idx="1"/>
          </p:nvPr>
        </p:nvSpPr>
        <p:spPr/>
        <p:txBody>
          <a:bodyPr vert="horz" lIns="91440" tIns="45720" rIns="91440" bIns="45720" rtlCol="0" anchor="t">
            <a:normAutofit/>
          </a:bodyPr>
          <a:lstStyle/>
          <a:p>
            <a:r>
              <a:rPr lang="en-US" dirty="0">
                <a:cs typeface="Calibri"/>
              </a:rPr>
              <a:t>Student name:  Silviu-Nicolae Comanescu</a:t>
            </a:r>
          </a:p>
          <a:p>
            <a:r>
              <a:rPr lang="en-US" dirty="0">
                <a:cs typeface="Calibri"/>
              </a:rPr>
              <a:t>Student number:  2226638</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5CEC3D32-D2E8-9CCF-61EC-D158CDA13E08}"/>
              </a:ext>
            </a:extLst>
          </p:cNvPr>
          <p:cNvSpPr>
            <a:spLocks noGrp="1"/>
          </p:cNvSpPr>
          <p:nvPr>
            <p:ph type="title"/>
          </p:nvPr>
        </p:nvSpPr>
        <p:spPr>
          <a:xfrm>
            <a:off x="648930" y="629266"/>
            <a:ext cx="6188190" cy="999843"/>
          </a:xfrm>
        </p:spPr>
        <p:txBody>
          <a:bodyPr>
            <a:normAutofit/>
          </a:bodyPr>
          <a:lstStyle/>
          <a:p>
            <a:r>
              <a:rPr lang="en-US" dirty="0">
                <a:solidFill>
                  <a:srgbClr val="EBEBEB"/>
                </a:solidFill>
              </a:rPr>
              <a:t>Introduction</a:t>
            </a:r>
          </a:p>
        </p:txBody>
      </p:sp>
      <p:sp>
        <p:nvSpPr>
          <p:cNvPr id="3" name="Content Placeholder 2">
            <a:extLst>
              <a:ext uri="{FF2B5EF4-FFF2-40B4-BE49-F238E27FC236}">
                <a16:creationId xmlns:a16="http://schemas.microsoft.com/office/drawing/2014/main" id="{96093C4C-C6D6-E22B-4708-69AD2E70FB41}"/>
              </a:ext>
            </a:extLst>
          </p:cNvPr>
          <p:cNvSpPr>
            <a:spLocks noGrp="1"/>
          </p:cNvSpPr>
          <p:nvPr>
            <p:ph idx="1"/>
          </p:nvPr>
        </p:nvSpPr>
        <p:spPr>
          <a:xfrm>
            <a:off x="648930" y="1590541"/>
            <a:ext cx="6574555" cy="4633278"/>
          </a:xfrm>
        </p:spPr>
        <p:txBody>
          <a:bodyPr vert="horz" lIns="91440" tIns="45720" rIns="91440" bIns="45720" rtlCol="0">
            <a:normAutofit lnSpcReduction="10000"/>
          </a:bodyPr>
          <a:lstStyle/>
          <a:p>
            <a:pPr>
              <a:lnSpc>
                <a:spcPct val="90000"/>
              </a:lnSpc>
              <a:spcBef>
                <a:spcPts val="0"/>
              </a:spcBef>
            </a:pPr>
            <a:r>
              <a:rPr lang="en-US" dirty="0">
                <a:solidFill>
                  <a:srgbClr val="FFFFFF"/>
                </a:solidFill>
                <a:latin typeface="Calibri"/>
                <a:cs typeface="Calibri"/>
              </a:rPr>
              <a:t>It is impossible to exaggerate the significance of hospitality to the hotel industry. Knowing how to provide exceptional service, create a welcoming environment, and foresee and exceed guests' expectations are all part of the art of being hospitable. </a:t>
            </a:r>
          </a:p>
          <a:p>
            <a:pPr>
              <a:lnSpc>
                <a:spcPct val="90000"/>
              </a:lnSpc>
              <a:spcBef>
                <a:spcPts val="0"/>
              </a:spcBef>
            </a:pPr>
            <a:r>
              <a:rPr lang="en-US" dirty="0">
                <a:solidFill>
                  <a:srgbClr val="FFFFFF"/>
                </a:solidFill>
                <a:latin typeface="Calibri"/>
                <a:cs typeface="Calibri"/>
              </a:rPr>
              <a:t>We will talk about the importance of hospitality and how hotels work to satisfy and exceed visitors' expectations in this conversation. </a:t>
            </a:r>
          </a:p>
          <a:p>
            <a:pPr>
              <a:lnSpc>
                <a:spcPct val="90000"/>
              </a:lnSpc>
              <a:spcBef>
                <a:spcPts val="0"/>
              </a:spcBef>
            </a:pPr>
            <a:r>
              <a:rPr lang="en-US" dirty="0">
                <a:solidFill>
                  <a:srgbClr val="FFFFFF"/>
                </a:solidFill>
                <a:latin typeface="Calibri"/>
                <a:cs typeface="Calibri"/>
              </a:rPr>
              <a:t>To give their visitors unique experiences, hotels place a high priority on individualized service, knowledgeable employees, and a variety of amenities. </a:t>
            </a:r>
          </a:p>
          <a:p>
            <a:pPr>
              <a:lnSpc>
                <a:spcPct val="90000"/>
              </a:lnSpc>
              <a:spcBef>
                <a:spcPts val="0"/>
              </a:spcBef>
            </a:pPr>
            <a:r>
              <a:rPr lang="en-US" dirty="0">
                <a:solidFill>
                  <a:srgbClr val="FFFFFF"/>
                </a:solidFill>
                <a:latin typeface="Calibri"/>
                <a:cs typeface="Calibri"/>
              </a:rPr>
              <a:t>The importance of customer feedback in promoting ongoing improvement and the effects of superior service on client satisfaction, loyalty, and good word-of-mouth will also be discussed. Hotels can raise their profile, develop relationships with guests, and prosper in the cutthroat hospitality sector.</a:t>
            </a:r>
          </a:p>
        </p:txBody>
      </p:sp>
      <p:sp>
        <p:nvSpPr>
          <p:cNvPr id="1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5" name="Picture 5" descr="A picture containing text, floor, indoor&#10;&#10;Description automatically generated">
            <a:extLst>
              <a:ext uri="{FF2B5EF4-FFF2-40B4-BE49-F238E27FC236}">
                <a16:creationId xmlns:a16="http://schemas.microsoft.com/office/drawing/2014/main" id="{B1DD26BB-6405-96CD-2B9C-A015001B0473}"/>
              </a:ext>
            </a:extLst>
          </p:cNvPr>
          <p:cNvPicPr>
            <a:picLocks noChangeAspect="1"/>
          </p:cNvPicPr>
          <p:nvPr/>
        </p:nvPicPr>
        <p:blipFill rotWithShape="1">
          <a:blip r:embed="rId4"/>
          <a:srcRect r="3704" b="2"/>
          <a:stretch/>
        </p:blipFill>
        <p:spPr>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p:spPr>
      </p:pic>
      <p:pic>
        <p:nvPicPr>
          <p:cNvPr id="4" name="Picture 4" descr="A picture containing text, building, subway&#10;&#10;Description automatically generated">
            <a:extLst>
              <a:ext uri="{FF2B5EF4-FFF2-40B4-BE49-F238E27FC236}">
                <a16:creationId xmlns:a16="http://schemas.microsoft.com/office/drawing/2014/main" id="{84C944D5-045D-870E-BF30-869C5901B9A5}"/>
              </a:ext>
            </a:extLst>
          </p:cNvPr>
          <p:cNvPicPr>
            <a:picLocks noChangeAspect="1"/>
          </p:cNvPicPr>
          <p:nvPr/>
        </p:nvPicPr>
        <p:blipFill rotWithShape="1">
          <a:blip r:embed="rId5"/>
          <a:srcRect l="9867" r="8806" b="1"/>
          <a:stretch/>
        </p:blipFill>
        <p:spPr>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p:spPr>
      </p:pic>
    </p:spTree>
    <p:extLst>
      <p:ext uri="{BB962C8B-B14F-4D97-AF65-F5344CB8AC3E}">
        <p14:creationId xmlns:p14="http://schemas.microsoft.com/office/powerpoint/2010/main" val="26471182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4EFED6A4-C2B1-0C78-0F01-542DD58512F6}"/>
              </a:ext>
            </a:extLst>
          </p:cNvPr>
          <p:cNvSpPr>
            <a:spLocks noGrp="1"/>
          </p:cNvSpPr>
          <p:nvPr>
            <p:ph type="title"/>
          </p:nvPr>
        </p:nvSpPr>
        <p:spPr>
          <a:xfrm>
            <a:off x="648930" y="629266"/>
            <a:ext cx="6188190" cy="1622321"/>
          </a:xfrm>
        </p:spPr>
        <p:txBody>
          <a:bodyPr>
            <a:normAutofit/>
          </a:bodyPr>
          <a:lstStyle/>
          <a:p>
            <a:r>
              <a:rPr lang="en-US">
                <a:solidFill>
                  <a:srgbClr val="EBEBEB"/>
                </a:solidFill>
                <a:latin typeface="Times New Roman"/>
                <a:cs typeface="Times New Roman"/>
              </a:rPr>
              <a:t>Background of Ritz-Carlton</a:t>
            </a:r>
          </a:p>
          <a:p>
            <a:endParaRPr lang="en-US">
              <a:solidFill>
                <a:srgbClr val="EBEBEB"/>
              </a:solidFill>
            </a:endParaRPr>
          </a:p>
        </p:txBody>
      </p:sp>
      <p:sp>
        <p:nvSpPr>
          <p:cNvPr id="3" name="Content Placeholder 2">
            <a:extLst>
              <a:ext uri="{FF2B5EF4-FFF2-40B4-BE49-F238E27FC236}">
                <a16:creationId xmlns:a16="http://schemas.microsoft.com/office/drawing/2014/main" id="{30B80E56-3199-AA2C-3074-41952028B8DE}"/>
              </a:ext>
            </a:extLst>
          </p:cNvPr>
          <p:cNvSpPr>
            <a:spLocks noGrp="1"/>
          </p:cNvSpPr>
          <p:nvPr>
            <p:ph idx="1"/>
          </p:nvPr>
        </p:nvSpPr>
        <p:spPr>
          <a:xfrm>
            <a:off x="648930" y="1666240"/>
            <a:ext cx="6188189" cy="4557579"/>
          </a:xfrm>
        </p:spPr>
        <p:txBody>
          <a:bodyPr vert="horz" lIns="91440" tIns="45720" rIns="91440" bIns="45720" rtlCol="0">
            <a:normAutofit/>
          </a:bodyPr>
          <a:lstStyle/>
          <a:p>
            <a:pPr>
              <a:lnSpc>
                <a:spcPct val="90000"/>
              </a:lnSpc>
              <a:spcBef>
                <a:spcPts val="0"/>
              </a:spcBef>
            </a:pPr>
            <a:r>
              <a:rPr lang="en-US" sz="1800" dirty="0">
                <a:solidFill>
                  <a:srgbClr val="FFFFFF"/>
                </a:solidFill>
                <a:latin typeface="Calibri"/>
                <a:cs typeface="Calibri"/>
              </a:rPr>
              <a:t>The Ritz-Carlton has a storied past and a reputation for impeccable service and opulent accommodation, making it a well-known name in the luxury hotel sector. After Marriott International acquired the prior Ritz-Carlton Hotel Company, it was established in 1983. </a:t>
            </a:r>
          </a:p>
          <a:p>
            <a:pPr>
              <a:lnSpc>
                <a:spcPct val="90000"/>
              </a:lnSpc>
              <a:spcBef>
                <a:spcPts val="0"/>
              </a:spcBef>
            </a:pPr>
            <a:r>
              <a:rPr lang="en-US" sz="1800" dirty="0">
                <a:solidFill>
                  <a:srgbClr val="FFFFFF"/>
                </a:solidFill>
                <a:latin typeface="Calibri"/>
                <a:cs typeface="Calibri"/>
              </a:rPr>
              <a:t>The founding of the Ritz-Carlton brand and the start of the 20th century were both marked by the 1911 opening of the first Ritz-Carlton in New York City by Swiss hotelier Cesar Ritz and architect Albert Keller. </a:t>
            </a:r>
          </a:p>
          <a:p>
            <a:pPr>
              <a:lnSpc>
                <a:spcPct val="90000"/>
              </a:lnSpc>
              <a:spcBef>
                <a:spcPts val="0"/>
              </a:spcBef>
            </a:pPr>
            <a:r>
              <a:rPr lang="en-US" sz="1800" dirty="0">
                <a:solidFill>
                  <a:srgbClr val="FFFFFF"/>
                </a:solidFill>
                <a:latin typeface="Calibri"/>
                <a:cs typeface="Calibri"/>
              </a:rPr>
              <a:t>Since then, The Ritz-Carlton has expanded tremendously and has become known for offering exceptional experiences in opulent settings (Sucher, 2001). </a:t>
            </a:r>
          </a:p>
          <a:p>
            <a:pPr>
              <a:lnSpc>
                <a:spcPct val="90000"/>
              </a:lnSpc>
              <a:spcBef>
                <a:spcPts val="0"/>
              </a:spcBef>
            </a:pPr>
            <a:r>
              <a:rPr lang="en-US" sz="1800" dirty="0">
                <a:solidFill>
                  <a:srgbClr val="FFFFFF"/>
                </a:solidFill>
                <a:latin typeface="Calibri"/>
                <a:cs typeface="Calibri"/>
              </a:rPr>
              <a:t>It is recognized for its meticulousness, fine decor, and commitment to individualized service. The slogan of the company, "Ladies and Gentlemen serving Ladies and Gentlemen," captures its dedication to giving visitors truly exceptional experiences.</a:t>
            </a:r>
          </a:p>
        </p:txBody>
      </p:sp>
      <p:sp>
        <p:nvSpPr>
          <p:cNvPr id="1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5" name="Picture 5" descr="A picture containing text, indoor&#10;&#10;Description automatically generated">
            <a:extLst>
              <a:ext uri="{FF2B5EF4-FFF2-40B4-BE49-F238E27FC236}">
                <a16:creationId xmlns:a16="http://schemas.microsoft.com/office/drawing/2014/main" id="{6663C904-D77C-B946-7407-1731DDA43BDC}"/>
              </a:ext>
            </a:extLst>
          </p:cNvPr>
          <p:cNvPicPr>
            <a:picLocks noChangeAspect="1"/>
          </p:cNvPicPr>
          <p:nvPr/>
        </p:nvPicPr>
        <p:blipFill rotWithShape="1">
          <a:blip r:embed="rId4"/>
          <a:srcRect l="946" r="2758" b="2"/>
          <a:stretch/>
        </p:blipFill>
        <p:spPr>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p:spPr>
      </p:pic>
      <p:pic>
        <p:nvPicPr>
          <p:cNvPr id="4" name="Picture 4">
            <a:extLst>
              <a:ext uri="{FF2B5EF4-FFF2-40B4-BE49-F238E27FC236}">
                <a16:creationId xmlns:a16="http://schemas.microsoft.com/office/drawing/2014/main" id="{6D947613-AE17-1D99-DE44-1779442A4381}"/>
              </a:ext>
            </a:extLst>
          </p:cNvPr>
          <p:cNvPicPr>
            <a:picLocks noChangeAspect="1"/>
          </p:cNvPicPr>
          <p:nvPr/>
        </p:nvPicPr>
        <p:blipFill rotWithShape="1">
          <a:blip r:embed="rId5"/>
          <a:srcRect l="12350" r="6595" b="1"/>
          <a:stretch/>
        </p:blipFill>
        <p:spPr>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p:spPr>
      </p:pic>
    </p:spTree>
    <p:extLst>
      <p:ext uri="{BB962C8B-B14F-4D97-AF65-F5344CB8AC3E}">
        <p14:creationId xmlns:p14="http://schemas.microsoft.com/office/powerpoint/2010/main" val="36764309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00C1653D-C871-EF4E-D70F-18CA89D7EA04}"/>
              </a:ext>
            </a:extLst>
          </p:cNvPr>
          <p:cNvSpPr>
            <a:spLocks noGrp="1"/>
          </p:cNvSpPr>
          <p:nvPr>
            <p:ph type="title"/>
          </p:nvPr>
        </p:nvSpPr>
        <p:spPr>
          <a:xfrm>
            <a:off x="648930" y="629266"/>
            <a:ext cx="6188190" cy="1174953"/>
          </a:xfrm>
        </p:spPr>
        <p:txBody>
          <a:bodyPr>
            <a:normAutofit fontScale="90000"/>
          </a:bodyPr>
          <a:lstStyle/>
          <a:p>
            <a:r>
              <a:rPr lang="en-US" b="1" dirty="0">
                <a:solidFill>
                  <a:srgbClr val="EBEBEB"/>
                </a:solidFill>
                <a:latin typeface="Times New Roman"/>
                <a:cs typeface="Times New Roman"/>
              </a:rPr>
              <a:t>Ritz-Carlton main consumers</a:t>
            </a:r>
            <a:endParaRPr lang="en-US" dirty="0">
              <a:solidFill>
                <a:srgbClr val="EBEBEB"/>
              </a:solidFill>
            </a:endParaRPr>
          </a:p>
        </p:txBody>
      </p:sp>
      <p:sp>
        <p:nvSpPr>
          <p:cNvPr id="3" name="Content Placeholder 2">
            <a:extLst>
              <a:ext uri="{FF2B5EF4-FFF2-40B4-BE49-F238E27FC236}">
                <a16:creationId xmlns:a16="http://schemas.microsoft.com/office/drawing/2014/main" id="{FA2C33C1-1550-08E8-D305-70B824F5BD82}"/>
              </a:ext>
            </a:extLst>
          </p:cNvPr>
          <p:cNvSpPr>
            <a:spLocks noGrp="1"/>
          </p:cNvSpPr>
          <p:nvPr>
            <p:ph idx="1"/>
          </p:nvPr>
        </p:nvSpPr>
        <p:spPr>
          <a:xfrm>
            <a:off x="648930" y="2052320"/>
            <a:ext cx="6188189" cy="4171499"/>
          </a:xfrm>
        </p:spPr>
        <p:txBody>
          <a:bodyPr vert="horz" lIns="91440" tIns="45720" rIns="91440" bIns="45720" rtlCol="0">
            <a:normAutofit fontScale="92500"/>
          </a:bodyPr>
          <a:lstStyle/>
          <a:p>
            <a:pPr>
              <a:lnSpc>
                <a:spcPct val="90000"/>
              </a:lnSpc>
              <a:spcBef>
                <a:spcPts val="0"/>
              </a:spcBef>
            </a:pPr>
            <a:r>
              <a:rPr lang="en-US" sz="1800" dirty="0">
                <a:solidFill>
                  <a:srgbClr val="FFFFFF"/>
                </a:solidFill>
                <a:latin typeface="Calibri"/>
                <a:cs typeface="Calibri"/>
              </a:rPr>
              <a:t>Most tourists to The Ritz-Carlton are wealthy tourists looking for opulent and sophisticated rooms and experiences. The brand appeals to wealthy individuals who value superior customer service, meticulous attention to detail, and opulent surroundings. </a:t>
            </a:r>
          </a:p>
          <a:p>
            <a:pPr>
              <a:lnSpc>
                <a:spcPct val="90000"/>
              </a:lnSpc>
              <a:spcBef>
                <a:spcPts val="0"/>
              </a:spcBef>
            </a:pPr>
            <a:r>
              <a:rPr lang="en-US" sz="1800" dirty="0">
                <a:solidFill>
                  <a:srgbClr val="FFFFFF"/>
                </a:solidFill>
                <a:latin typeface="Calibri"/>
                <a:cs typeface="Calibri"/>
              </a:rPr>
              <a:t>Visitors who often visit Ritz-Carlton hotels for both personal and professional purposes include luxury visitors, high-net-worth individuals, and corporate leaders. </a:t>
            </a:r>
          </a:p>
          <a:p>
            <a:pPr>
              <a:lnSpc>
                <a:spcPct val="90000"/>
              </a:lnSpc>
              <a:spcBef>
                <a:spcPts val="0"/>
              </a:spcBef>
            </a:pPr>
            <a:r>
              <a:rPr lang="en-US" sz="1800" dirty="0">
                <a:solidFill>
                  <a:srgbClr val="FFFFFF"/>
                </a:solidFill>
                <a:latin typeface="Calibri"/>
                <a:cs typeface="Calibri"/>
              </a:rPr>
              <a:t>The company is well-liked by individuals who value luxury and exceptional hospitality because of its dedication to delivering customized and proactive service (Dev and </a:t>
            </a:r>
            <a:r>
              <a:rPr lang="en-US" sz="1800" dirty="0" err="1">
                <a:solidFill>
                  <a:srgbClr val="FFFFFF"/>
                </a:solidFill>
                <a:latin typeface="Calibri"/>
                <a:cs typeface="Calibri"/>
              </a:rPr>
              <a:t>anderson</a:t>
            </a:r>
            <a:r>
              <a:rPr lang="en-US" sz="1800" dirty="0">
                <a:solidFill>
                  <a:srgbClr val="FFFFFF"/>
                </a:solidFill>
                <a:latin typeface="Calibri"/>
                <a:cs typeface="Calibri"/>
              </a:rPr>
              <a:t>, 2010). </a:t>
            </a:r>
          </a:p>
          <a:p>
            <a:pPr>
              <a:lnSpc>
                <a:spcPct val="90000"/>
              </a:lnSpc>
              <a:spcBef>
                <a:spcPts val="0"/>
              </a:spcBef>
            </a:pPr>
            <a:r>
              <a:rPr lang="en-US" sz="1800" dirty="0">
                <a:solidFill>
                  <a:srgbClr val="FFFFFF"/>
                </a:solidFill>
                <a:latin typeface="Calibri"/>
                <a:cs typeface="Calibri"/>
              </a:rPr>
              <a:t>Ritz-Carlton locations typically provide a range of amenities, such as fine dining, spa services, and access to upscale facilities, to further tempt its target audience. Thanks to its loyalty programmed, Marriott Rewards and Ritz-Carlton Rewards, which offer supplementary advantages and privileges to frequent visitors, Ritz-Carlton has also amassed a devoted clientele.</a:t>
            </a:r>
          </a:p>
        </p:txBody>
      </p:sp>
      <p:sp>
        <p:nvSpPr>
          <p:cNvPr id="1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5" name="Picture 5">
            <a:extLst>
              <a:ext uri="{FF2B5EF4-FFF2-40B4-BE49-F238E27FC236}">
                <a16:creationId xmlns:a16="http://schemas.microsoft.com/office/drawing/2014/main" id="{51E0F454-B936-8119-DBE3-8A1A070A72BB}"/>
              </a:ext>
            </a:extLst>
          </p:cNvPr>
          <p:cNvPicPr>
            <a:picLocks noChangeAspect="1"/>
          </p:cNvPicPr>
          <p:nvPr/>
        </p:nvPicPr>
        <p:blipFill rotWithShape="1">
          <a:blip r:embed="rId4"/>
          <a:srcRect l="3583" r="22914" b="-1"/>
          <a:stretch/>
        </p:blipFill>
        <p:spPr>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p:spPr>
      </p:pic>
      <p:pic>
        <p:nvPicPr>
          <p:cNvPr id="4" name="Picture 4" descr="A picture containing text, building&#10;&#10;Description automatically generated">
            <a:extLst>
              <a:ext uri="{FF2B5EF4-FFF2-40B4-BE49-F238E27FC236}">
                <a16:creationId xmlns:a16="http://schemas.microsoft.com/office/drawing/2014/main" id="{F01E5D46-A439-CE69-F10A-8E2E8392AFEF}"/>
              </a:ext>
            </a:extLst>
          </p:cNvPr>
          <p:cNvPicPr>
            <a:picLocks noChangeAspect="1"/>
          </p:cNvPicPr>
          <p:nvPr/>
        </p:nvPicPr>
        <p:blipFill rotWithShape="1">
          <a:blip r:embed="rId5"/>
          <a:srcRect l="15912" r="12399" b="2"/>
          <a:stretch/>
        </p:blipFill>
        <p:spPr>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p:spPr>
      </p:pic>
    </p:spTree>
    <p:extLst>
      <p:ext uri="{BB962C8B-B14F-4D97-AF65-F5344CB8AC3E}">
        <p14:creationId xmlns:p14="http://schemas.microsoft.com/office/powerpoint/2010/main" val="33610520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E18367F6-E6AE-1E03-B6B5-3AE78ABF16D5}"/>
              </a:ext>
            </a:extLst>
          </p:cNvPr>
          <p:cNvSpPr>
            <a:spLocks noGrp="1"/>
          </p:cNvSpPr>
          <p:nvPr>
            <p:ph type="title"/>
          </p:nvPr>
        </p:nvSpPr>
        <p:spPr>
          <a:xfrm>
            <a:off x="648930" y="629266"/>
            <a:ext cx="6188190" cy="1622321"/>
          </a:xfrm>
        </p:spPr>
        <p:txBody>
          <a:bodyPr>
            <a:normAutofit/>
          </a:bodyPr>
          <a:lstStyle/>
          <a:p>
            <a:pPr>
              <a:lnSpc>
                <a:spcPct val="90000"/>
              </a:lnSpc>
            </a:pPr>
            <a:r>
              <a:rPr lang="en-US" sz="2900" b="1">
                <a:solidFill>
                  <a:srgbClr val="EBEBEB"/>
                </a:solidFill>
                <a:latin typeface="Times New Roman"/>
                <a:cs typeface="Times New Roman"/>
              </a:rPr>
              <a:t>Nature and scope of the guest services and facilities that are provided to these guests by the Ritz-Carlton</a:t>
            </a:r>
            <a:endParaRPr lang="en-US" sz="2900">
              <a:solidFill>
                <a:srgbClr val="EBEBEB"/>
              </a:solidFill>
            </a:endParaRPr>
          </a:p>
        </p:txBody>
      </p:sp>
      <p:sp>
        <p:nvSpPr>
          <p:cNvPr id="3" name="Content Placeholder 2">
            <a:extLst>
              <a:ext uri="{FF2B5EF4-FFF2-40B4-BE49-F238E27FC236}">
                <a16:creationId xmlns:a16="http://schemas.microsoft.com/office/drawing/2014/main" id="{2524021F-5F0E-277E-8A99-D0DF9111CCD9}"/>
              </a:ext>
            </a:extLst>
          </p:cNvPr>
          <p:cNvSpPr>
            <a:spLocks noGrp="1"/>
          </p:cNvSpPr>
          <p:nvPr>
            <p:ph idx="1"/>
          </p:nvPr>
        </p:nvSpPr>
        <p:spPr>
          <a:xfrm>
            <a:off x="648930" y="2133600"/>
            <a:ext cx="6188189" cy="4090219"/>
          </a:xfrm>
        </p:spPr>
        <p:txBody>
          <a:bodyPr vert="horz" lIns="91440" tIns="45720" rIns="91440" bIns="45720" rtlCol="0">
            <a:normAutofit fontScale="92500" lnSpcReduction="10000"/>
          </a:bodyPr>
          <a:lstStyle/>
          <a:p>
            <a:pPr>
              <a:lnSpc>
                <a:spcPct val="90000"/>
              </a:lnSpc>
              <a:spcBef>
                <a:spcPts val="0"/>
              </a:spcBef>
            </a:pPr>
            <a:r>
              <a:rPr lang="en-US" sz="1800" dirty="0">
                <a:solidFill>
                  <a:srgbClr val="FFFFFF"/>
                </a:solidFill>
                <a:latin typeface="Calibri"/>
                <a:cs typeface="Calibri"/>
              </a:rPr>
              <a:t>The Ritz-Carlton is renowned for providing outstanding guest service and luxurious accommodation. To anticipate and meet the needs of its discerning visitors, the business strives to offer painstaking attention to detail and customized care. The Ritz-Carlton sites offer a wide range of services to visitors. </a:t>
            </a:r>
          </a:p>
          <a:p>
            <a:pPr>
              <a:lnSpc>
                <a:spcPct val="90000"/>
              </a:lnSpc>
              <a:spcBef>
                <a:spcPts val="0"/>
              </a:spcBef>
            </a:pPr>
            <a:r>
              <a:rPr lang="en-US" sz="1800" dirty="0">
                <a:solidFill>
                  <a:srgbClr val="FFFFFF"/>
                </a:solidFill>
                <a:latin typeface="Calibri"/>
                <a:cs typeface="Calibri"/>
              </a:rPr>
              <a:t>These services include 24-hour concierge assistance, valet parking, and luggage handling to ensure a smooth arrival and exit (Barsky and Nash, 2003). The renowned service that the company is recognized for includes personalized welcomes, turndown services, and expert concierge teams. </a:t>
            </a:r>
          </a:p>
          <a:p>
            <a:pPr>
              <a:lnSpc>
                <a:spcPct val="90000"/>
              </a:lnSpc>
              <a:spcBef>
                <a:spcPts val="0"/>
              </a:spcBef>
            </a:pPr>
            <a:r>
              <a:rPr lang="en-US" sz="1800" dirty="0">
                <a:solidFill>
                  <a:srgbClr val="FFFFFF"/>
                </a:solidFill>
                <a:latin typeface="Calibri"/>
                <a:cs typeface="Calibri"/>
              </a:rPr>
              <a:t>The world-class services and facilities found in Ritz-Carlton hotels include opulent spas, fitness </a:t>
            </a:r>
            <a:r>
              <a:rPr lang="en-US" sz="1800" dirty="0" err="1">
                <a:solidFill>
                  <a:srgbClr val="FFFFFF"/>
                </a:solidFill>
                <a:latin typeface="Calibri"/>
                <a:cs typeface="Calibri"/>
              </a:rPr>
              <a:t>centres</a:t>
            </a:r>
            <a:r>
              <a:rPr lang="en-US" sz="1800" dirty="0">
                <a:solidFill>
                  <a:srgbClr val="FFFFFF"/>
                </a:solidFill>
                <a:latin typeface="Calibri"/>
                <a:cs typeface="Calibri"/>
              </a:rPr>
              <a:t>, and swimming pools for unwinding and rejuvenation. Fine restaurants and pubs with a variety of menus and experiences are available as gourmet dining alternatives. </a:t>
            </a:r>
          </a:p>
          <a:p>
            <a:pPr>
              <a:lnSpc>
                <a:spcPct val="90000"/>
              </a:lnSpc>
              <a:spcBef>
                <a:spcPts val="0"/>
              </a:spcBef>
            </a:pPr>
            <a:r>
              <a:rPr lang="en-US" sz="1800" dirty="0">
                <a:solidFill>
                  <a:srgbClr val="FFFFFF"/>
                </a:solidFill>
                <a:latin typeface="Calibri"/>
                <a:cs typeface="Calibri"/>
              </a:rPr>
              <a:t>Additionally, the company frequently provides affluent visitors with opulent services including private butlers, chauffeur-driven limos, and access to opulent lounges (Birmingham, 1996).</a:t>
            </a:r>
          </a:p>
        </p:txBody>
      </p:sp>
      <p:sp>
        <p:nvSpPr>
          <p:cNvPr id="20"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5" name="Picture 5" descr="A picture containing text, resort, colorful, several&#10;&#10;Description automatically generated">
            <a:extLst>
              <a:ext uri="{FF2B5EF4-FFF2-40B4-BE49-F238E27FC236}">
                <a16:creationId xmlns:a16="http://schemas.microsoft.com/office/drawing/2014/main" id="{FFA3E11C-3886-1115-9DF3-EA688AFBD268}"/>
              </a:ext>
            </a:extLst>
          </p:cNvPr>
          <p:cNvPicPr>
            <a:picLocks noChangeAspect="1"/>
          </p:cNvPicPr>
          <p:nvPr/>
        </p:nvPicPr>
        <p:blipFill rotWithShape="1">
          <a:blip r:embed="rId4"/>
          <a:srcRect l="3169" r="536" b="2"/>
          <a:stretch/>
        </p:blipFill>
        <p:spPr>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p:spPr>
      </p:pic>
      <p:pic>
        <p:nvPicPr>
          <p:cNvPr id="4" name="Picture 4" descr="A picture containing text, indoor, shelf&#10;&#10;Description automatically generated">
            <a:extLst>
              <a:ext uri="{FF2B5EF4-FFF2-40B4-BE49-F238E27FC236}">
                <a16:creationId xmlns:a16="http://schemas.microsoft.com/office/drawing/2014/main" id="{167125B1-4609-3F12-DF6F-02012BB8F898}"/>
              </a:ext>
            </a:extLst>
          </p:cNvPr>
          <p:cNvPicPr>
            <a:picLocks noChangeAspect="1"/>
          </p:cNvPicPr>
          <p:nvPr/>
        </p:nvPicPr>
        <p:blipFill rotWithShape="1">
          <a:blip r:embed="rId5"/>
          <a:srcRect l="9446" r="8468"/>
          <a:stretch/>
        </p:blipFill>
        <p:spPr>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p:spPr>
      </p:pic>
    </p:spTree>
    <p:extLst>
      <p:ext uri="{BB962C8B-B14F-4D97-AF65-F5344CB8AC3E}">
        <p14:creationId xmlns:p14="http://schemas.microsoft.com/office/powerpoint/2010/main" val="3086318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5B3DA2B7-3FF8-8842-22E6-6B663724220D}"/>
              </a:ext>
            </a:extLst>
          </p:cNvPr>
          <p:cNvSpPr>
            <a:spLocks noGrp="1"/>
          </p:cNvSpPr>
          <p:nvPr>
            <p:ph type="title"/>
          </p:nvPr>
        </p:nvSpPr>
        <p:spPr>
          <a:xfrm>
            <a:off x="5411931" y="452718"/>
            <a:ext cx="4638903" cy="1400530"/>
          </a:xfrm>
        </p:spPr>
        <p:txBody>
          <a:bodyPr>
            <a:normAutofit/>
          </a:bodyPr>
          <a:lstStyle/>
          <a:p>
            <a:pPr>
              <a:lnSpc>
                <a:spcPct val="90000"/>
              </a:lnSpc>
            </a:pPr>
            <a:r>
              <a:rPr lang="en-US" sz="2300" b="1">
                <a:latin typeface="Times New Roman"/>
                <a:cs typeface="Times New Roman"/>
              </a:rPr>
              <a:t>Role of the guest services and facilities that are provided to these guests by the Ritz-Carlton</a:t>
            </a:r>
            <a:endParaRPr lang="en-US" sz="2300">
              <a:latin typeface="Times New Roman"/>
              <a:cs typeface="Times New Roman"/>
            </a:endParaRPr>
          </a:p>
          <a:p>
            <a:pPr>
              <a:lnSpc>
                <a:spcPct val="90000"/>
              </a:lnSpc>
            </a:pPr>
            <a:endParaRPr lang="en-US" sz="2300"/>
          </a:p>
        </p:txBody>
      </p:sp>
      <p:sp>
        <p:nvSpPr>
          <p:cNvPr id="1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4" name="Picture 4">
            <a:extLst>
              <a:ext uri="{FF2B5EF4-FFF2-40B4-BE49-F238E27FC236}">
                <a16:creationId xmlns:a16="http://schemas.microsoft.com/office/drawing/2014/main" id="{CE82CBE5-6C8C-6C1D-66B6-2F2D0A6E0DC1}"/>
              </a:ext>
            </a:extLst>
          </p:cNvPr>
          <p:cNvPicPr>
            <a:picLocks noChangeAspect="1"/>
          </p:cNvPicPr>
          <p:nvPr/>
        </p:nvPicPr>
        <p:blipFill rotWithShape="1">
          <a:blip r:embed="rId4"/>
          <a:srcRect r="3513" b="2"/>
          <a:stretch/>
        </p:blipFill>
        <p:spPr>
          <a:xfrm>
            <a:off x="3" y="10"/>
            <a:ext cx="4971922" cy="3428990"/>
          </a:xfrm>
          <a:custGeom>
            <a:avLst/>
            <a:gdLst/>
            <a:ahLst/>
            <a:cxnLst/>
            <a:rect l="l" t="t" r="r" b="b"/>
            <a:pathLst>
              <a:path w="4971922" h="3429000">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29000"/>
                </a:lnTo>
                <a:lnTo>
                  <a:pt x="0" y="3429000"/>
                </a:lnTo>
                <a:lnTo>
                  <a:pt x="0" y="1"/>
                </a:lnTo>
                <a:lnTo>
                  <a:pt x="3628384" y="1"/>
                </a:lnTo>
                <a:close/>
              </a:path>
            </a:pathLst>
          </a:custGeom>
        </p:spPr>
      </p:pic>
      <p:sp>
        <p:nvSpPr>
          <p:cNvPr id="14" name="Rectangle 13">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B7F8E10-EE4A-3542-E79F-4788DC97E915}"/>
              </a:ext>
            </a:extLst>
          </p:cNvPr>
          <p:cNvSpPr>
            <a:spLocks noGrp="1"/>
          </p:cNvSpPr>
          <p:nvPr>
            <p:ph idx="1"/>
          </p:nvPr>
        </p:nvSpPr>
        <p:spPr>
          <a:xfrm>
            <a:off x="5410950" y="1625600"/>
            <a:ext cx="5717298" cy="4622799"/>
          </a:xfrm>
        </p:spPr>
        <p:txBody>
          <a:bodyPr vert="horz" lIns="91440" tIns="45720" rIns="91440" bIns="45720" rtlCol="0">
            <a:normAutofit fontScale="92500" lnSpcReduction="20000"/>
          </a:bodyPr>
          <a:lstStyle/>
          <a:p>
            <a:pPr>
              <a:lnSpc>
                <a:spcPct val="90000"/>
              </a:lnSpc>
              <a:spcBef>
                <a:spcPts val="0"/>
              </a:spcBef>
            </a:pPr>
            <a:r>
              <a:rPr lang="en-US" sz="1800" dirty="0">
                <a:latin typeface="Calibri"/>
                <a:cs typeface="Calibri"/>
              </a:rPr>
              <a:t>The amenities and services provided by The Ritz-Carlton to its guests have a significant impact on making their stay memorable and exceptional. When developing these services and facilities, considerable consideration is given to the preferences of discerning tourists (</a:t>
            </a:r>
            <a:r>
              <a:rPr lang="en-US" sz="1800" dirty="0" err="1">
                <a:latin typeface="Calibri"/>
                <a:cs typeface="Calibri"/>
              </a:rPr>
              <a:t>Enz</a:t>
            </a:r>
            <a:r>
              <a:rPr lang="en-US" sz="1800" dirty="0">
                <a:latin typeface="Calibri"/>
                <a:cs typeface="Calibri"/>
              </a:rPr>
              <a:t>, 200). </a:t>
            </a:r>
          </a:p>
          <a:p>
            <a:pPr>
              <a:lnSpc>
                <a:spcPct val="90000"/>
              </a:lnSpc>
              <a:spcBef>
                <a:spcPts val="0"/>
              </a:spcBef>
            </a:pPr>
            <a:r>
              <a:rPr lang="en-US" sz="1800" dirty="0">
                <a:latin typeface="Calibri"/>
                <a:cs typeface="Calibri"/>
              </a:rPr>
              <a:t>The most lauded feature of The Ritz-Carlton is its renowned, attentive personal service. Every visitor is given the utmost respect, and committed staff members see to it that their needs are understood and satisfied. The goal is to exceed customers' expectations and provide a sense of luxury and comfort. </a:t>
            </a:r>
          </a:p>
          <a:p>
            <a:pPr>
              <a:lnSpc>
                <a:spcPct val="90000"/>
              </a:lnSpc>
              <a:spcBef>
                <a:spcPts val="0"/>
              </a:spcBef>
            </a:pPr>
            <a:r>
              <a:rPr lang="en-US" sz="1800" dirty="0">
                <a:latin typeface="Calibri"/>
                <a:cs typeface="Calibri"/>
              </a:rPr>
              <a:t>This includes customized greetings, advice, and support. The amenities at The Ritz-Carlton are designed to enhance the visitor's experience. These include lavish spas, fitness centers, swimming pools, and other places to unwind and recharge. </a:t>
            </a:r>
          </a:p>
          <a:p>
            <a:pPr>
              <a:lnSpc>
                <a:spcPct val="90000"/>
              </a:lnSpc>
              <a:spcBef>
                <a:spcPts val="0"/>
              </a:spcBef>
            </a:pPr>
            <a:r>
              <a:rPr lang="en-US" sz="1800" dirty="0">
                <a:latin typeface="Calibri"/>
                <a:cs typeface="Calibri"/>
              </a:rPr>
              <a:t>At gourmet dining facilities that provide a variety of culinary experiences, guests can savor exquisite cuisine. The Ritz-Carlton also improves the luxury experience by giving VIP visitors access to exclusive lounges, personal butlers, and chauffeur-driven vehicles. </a:t>
            </a:r>
          </a:p>
          <a:p>
            <a:pPr>
              <a:lnSpc>
                <a:spcPct val="90000"/>
              </a:lnSpc>
              <a:spcBef>
                <a:spcPts val="0"/>
              </a:spcBef>
            </a:pPr>
            <a:r>
              <a:rPr lang="en-US" sz="1800" dirty="0">
                <a:latin typeface="Calibri"/>
                <a:cs typeface="Calibri"/>
              </a:rPr>
              <a:t>The Ritz-Carlton's guest facilities and services combine to provide visitors with a sense of refinement, luxury, and world-class hospitality (Chapman, 2012).</a:t>
            </a:r>
          </a:p>
        </p:txBody>
      </p:sp>
      <p:pic>
        <p:nvPicPr>
          <p:cNvPr id="5" name="Picture 5" descr="A picture containing text, indoor, window, furniture&#10;&#10;Description automatically generated">
            <a:extLst>
              <a:ext uri="{FF2B5EF4-FFF2-40B4-BE49-F238E27FC236}">
                <a16:creationId xmlns:a16="http://schemas.microsoft.com/office/drawing/2014/main" id="{73040BD9-A724-6F64-EE47-6CBF31F4CF77}"/>
              </a:ext>
            </a:extLst>
          </p:cNvPr>
          <p:cNvPicPr>
            <a:picLocks noChangeAspect="1"/>
          </p:cNvPicPr>
          <p:nvPr/>
        </p:nvPicPr>
        <p:blipFill rotWithShape="1">
          <a:blip r:embed="rId5"/>
          <a:srcRect t="15764" r="1" b="1"/>
          <a:stretch/>
        </p:blipFill>
        <p:spPr>
          <a:xfrm>
            <a:off x="20" y="3428999"/>
            <a:ext cx="4973079" cy="3429001"/>
          </a:xfrm>
          <a:custGeom>
            <a:avLst/>
            <a:gdLst/>
            <a:ahLst/>
            <a:cxnLst/>
            <a:rect l="l" t="t" r="r" b="b"/>
            <a:pathLst>
              <a:path w="4973099" h="3429001">
                <a:moveTo>
                  <a:pt x="0" y="0"/>
                </a:moveTo>
                <a:lnTo>
                  <a:pt x="4720965" y="0"/>
                </a:lnTo>
                <a:lnTo>
                  <a:pt x="4720965" y="56236"/>
                </a:lnTo>
                <a:lnTo>
                  <a:pt x="4722982" y="196139"/>
                </a:lnTo>
                <a:lnTo>
                  <a:pt x="4726007" y="333299"/>
                </a:lnTo>
                <a:lnTo>
                  <a:pt x="4728865" y="469087"/>
                </a:lnTo>
                <a:lnTo>
                  <a:pt x="4732059" y="602133"/>
                </a:lnTo>
                <a:lnTo>
                  <a:pt x="4736933" y="734492"/>
                </a:lnTo>
                <a:lnTo>
                  <a:pt x="4742144" y="864793"/>
                </a:lnTo>
                <a:lnTo>
                  <a:pt x="4746850" y="992352"/>
                </a:lnTo>
                <a:lnTo>
                  <a:pt x="4760130" y="1241298"/>
                </a:lnTo>
                <a:lnTo>
                  <a:pt x="4774249" y="1479956"/>
                </a:lnTo>
                <a:lnTo>
                  <a:pt x="4789041" y="1709013"/>
                </a:lnTo>
                <a:lnTo>
                  <a:pt x="4805346" y="1925726"/>
                </a:lnTo>
                <a:lnTo>
                  <a:pt x="4822323" y="2132838"/>
                </a:lnTo>
                <a:lnTo>
                  <a:pt x="4840644" y="2324862"/>
                </a:lnTo>
                <a:lnTo>
                  <a:pt x="4858630" y="2505227"/>
                </a:lnTo>
                <a:lnTo>
                  <a:pt x="4876615" y="2671191"/>
                </a:lnTo>
                <a:lnTo>
                  <a:pt x="4893592" y="2823438"/>
                </a:lnTo>
                <a:lnTo>
                  <a:pt x="4909729" y="2958541"/>
                </a:lnTo>
                <a:lnTo>
                  <a:pt x="4925025" y="3080613"/>
                </a:lnTo>
                <a:lnTo>
                  <a:pt x="4937800" y="3183483"/>
                </a:lnTo>
                <a:lnTo>
                  <a:pt x="4949902" y="3269894"/>
                </a:lnTo>
                <a:lnTo>
                  <a:pt x="4967216" y="3388538"/>
                </a:lnTo>
                <a:lnTo>
                  <a:pt x="4973099" y="3429000"/>
                </a:lnTo>
                <a:lnTo>
                  <a:pt x="4075210" y="3429000"/>
                </a:lnTo>
                <a:lnTo>
                  <a:pt x="4075210" y="3429001"/>
                </a:lnTo>
                <a:lnTo>
                  <a:pt x="0" y="3429001"/>
                </a:lnTo>
                <a:close/>
              </a:path>
            </a:pathLst>
          </a:custGeom>
        </p:spPr>
      </p:pic>
    </p:spTree>
    <p:extLst>
      <p:ext uri="{BB962C8B-B14F-4D97-AF65-F5344CB8AC3E}">
        <p14:creationId xmlns:p14="http://schemas.microsoft.com/office/powerpoint/2010/main" val="32967111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892D3360-EBA5-9F88-1A3D-9DCA21100400}"/>
              </a:ext>
            </a:extLst>
          </p:cNvPr>
          <p:cNvSpPr>
            <a:spLocks noGrp="1"/>
          </p:cNvSpPr>
          <p:nvPr>
            <p:ph type="title"/>
          </p:nvPr>
        </p:nvSpPr>
        <p:spPr>
          <a:xfrm>
            <a:off x="648930" y="629267"/>
            <a:ext cx="6188190" cy="859992"/>
          </a:xfrm>
        </p:spPr>
        <p:txBody>
          <a:bodyPr>
            <a:noAutofit/>
          </a:bodyPr>
          <a:lstStyle/>
          <a:p>
            <a:pPr>
              <a:lnSpc>
                <a:spcPct val="90000"/>
              </a:lnSpc>
            </a:pPr>
            <a:r>
              <a:rPr lang="en-US" sz="2800" b="1" dirty="0">
                <a:solidFill>
                  <a:srgbClr val="EBEBEB"/>
                </a:solidFill>
                <a:latin typeface="Times New Roman"/>
                <a:cs typeface="Times New Roman"/>
              </a:rPr>
              <a:t>Need to consider the role and function of guest services in general</a:t>
            </a:r>
            <a:endParaRPr lang="en-US" sz="2800" dirty="0">
              <a:solidFill>
                <a:srgbClr val="EBEBEB"/>
              </a:solidFill>
              <a:latin typeface="Times New Roman"/>
              <a:cs typeface="Times New Roman"/>
            </a:endParaRPr>
          </a:p>
        </p:txBody>
      </p:sp>
      <p:sp>
        <p:nvSpPr>
          <p:cNvPr id="3" name="Content Placeholder 2">
            <a:extLst>
              <a:ext uri="{FF2B5EF4-FFF2-40B4-BE49-F238E27FC236}">
                <a16:creationId xmlns:a16="http://schemas.microsoft.com/office/drawing/2014/main" id="{BD0DF85D-B8AA-35CB-BDEC-5EF9992C426F}"/>
              </a:ext>
            </a:extLst>
          </p:cNvPr>
          <p:cNvSpPr>
            <a:spLocks noGrp="1"/>
          </p:cNvSpPr>
          <p:nvPr>
            <p:ph idx="1"/>
          </p:nvPr>
        </p:nvSpPr>
        <p:spPr>
          <a:xfrm>
            <a:off x="648930" y="1656080"/>
            <a:ext cx="6366624" cy="4567739"/>
          </a:xfrm>
        </p:spPr>
        <p:txBody>
          <a:bodyPr vert="horz" lIns="91440" tIns="45720" rIns="91440" bIns="45720" rtlCol="0">
            <a:normAutofit fontScale="92500" lnSpcReduction="10000"/>
          </a:bodyPr>
          <a:lstStyle/>
          <a:p>
            <a:pPr>
              <a:lnSpc>
                <a:spcPct val="90000"/>
              </a:lnSpc>
            </a:pPr>
            <a:r>
              <a:rPr lang="en-US" sz="1400" dirty="0">
                <a:solidFill>
                  <a:srgbClr val="FFFFFF"/>
                </a:solidFill>
                <a:latin typeface="Times New Roman"/>
                <a:cs typeface="Times New Roman"/>
              </a:rPr>
              <a:t>The hotel sector must carefully analyze the nature and function of guest services to ensure client satisfaction, loyalty, and repeat business. The effectiveness of the hotel's guest services is critical in determining the overall guest experience and has a significant impact on the business's success and reputation. Guest services serve as the first point of contact between guests and hotel staff. </a:t>
            </a:r>
          </a:p>
          <a:p>
            <a:pPr>
              <a:lnSpc>
                <a:spcPct val="90000"/>
              </a:lnSpc>
            </a:pPr>
            <a:r>
              <a:rPr lang="en-US" sz="1400" dirty="0">
                <a:solidFill>
                  <a:srgbClr val="FFFFFF"/>
                </a:solidFill>
                <a:latin typeface="Times New Roman"/>
                <a:cs typeface="Times New Roman"/>
              </a:rPr>
              <a:t>They act as ambassadors for the hotel's standing and guiding ideals (</a:t>
            </a:r>
            <a:r>
              <a:rPr lang="en-US" sz="1400" dirty="0" err="1">
                <a:solidFill>
                  <a:srgbClr val="FFFFFF"/>
                </a:solidFill>
                <a:latin typeface="Times New Roman"/>
                <a:cs typeface="Times New Roman"/>
              </a:rPr>
              <a:t>Kusluvan</a:t>
            </a:r>
            <a:r>
              <a:rPr lang="en-US" sz="1400" dirty="0">
                <a:solidFill>
                  <a:srgbClr val="FFFFFF"/>
                </a:solidFill>
                <a:latin typeface="Times New Roman"/>
                <a:cs typeface="Times New Roman"/>
              </a:rPr>
              <a:t>, 2003). By providing guests with attentive, courteous, and efficient service and making them feel valued and appreciated, guest services contribute to the creation of a positive and welcoming environment. </a:t>
            </a:r>
          </a:p>
          <a:p>
            <a:pPr>
              <a:lnSpc>
                <a:spcPct val="90000"/>
              </a:lnSpc>
            </a:pPr>
            <a:r>
              <a:rPr lang="en-US" sz="1400" dirty="0">
                <a:solidFill>
                  <a:srgbClr val="FFFFFF"/>
                </a:solidFill>
                <a:latin typeface="Times New Roman"/>
                <a:cs typeface="Times New Roman"/>
              </a:rPr>
              <a:t>Guest services, which includes check-in and check-out procedures as well as informative requirements, travel requirements, reservation requirements, and special requests, is the second role. Additionally, guest services support rapid and efficient resolution of customer complaints or problems. </a:t>
            </a:r>
          </a:p>
          <a:p>
            <a:pPr>
              <a:lnSpc>
                <a:spcPct val="90000"/>
              </a:lnSpc>
            </a:pPr>
            <a:r>
              <a:rPr lang="en-US" sz="1400" dirty="0">
                <a:solidFill>
                  <a:srgbClr val="FFFFFF"/>
                </a:solidFill>
                <a:latin typeface="Times New Roman"/>
                <a:cs typeface="Times New Roman"/>
              </a:rPr>
              <a:t>Guest services may transform a potentially terrible experience into a good one by actively listening, </a:t>
            </a:r>
            <a:r>
              <a:rPr lang="en-US" sz="1400" dirty="0" err="1">
                <a:solidFill>
                  <a:srgbClr val="FFFFFF"/>
                </a:solidFill>
                <a:latin typeface="Times New Roman"/>
                <a:cs typeface="Times New Roman"/>
              </a:rPr>
              <a:t>empathising</a:t>
            </a:r>
            <a:r>
              <a:rPr lang="en-US" sz="1400" dirty="0">
                <a:solidFill>
                  <a:srgbClr val="FFFFFF"/>
                </a:solidFill>
                <a:latin typeface="Times New Roman"/>
                <a:cs typeface="Times New Roman"/>
              </a:rPr>
              <a:t>, and offering suitable solutions, leaving customers feeling heard and happy. To stay competitive in the market, hotels must constantly assess and enhance their guest offerings. </a:t>
            </a:r>
          </a:p>
          <a:p>
            <a:pPr>
              <a:lnSpc>
                <a:spcPct val="90000"/>
              </a:lnSpc>
            </a:pPr>
            <a:r>
              <a:rPr lang="en-US" sz="1400" dirty="0">
                <a:solidFill>
                  <a:srgbClr val="FFFFFF"/>
                </a:solidFill>
                <a:latin typeface="Times New Roman"/>
                <a:cs typeface="Times New Roman"/>
              </a:rPr>
              <a:t>This can be accomplished by providing personnel with the necessary training, giving them the freedom to go beyond, and utilizing technology to improve guest service procedures. Providing outstanding guest experiences, increasing guest happiness, and encouraging guest loyalty all depend on the role and function of guest services. </a:t>
            </a:r>
          </a:p>
          <a:p>
            <a:pPr>
              <a:lnSpc>
                <a:spcPct val="90000"/>
              </a:lnSpc>
            </a:pPr>
            <a:r>
              <a:rPr lang="en-US" sz="1400" dirty="0">
                <a:solidFill>
                  <a:srgbClr val="FFFFFF"/>
                </a:solidFill>
                <a:latin typeface="Times New Roman"/>
                <a:cs typeface="Times New Roman"/>
              </a:rPr>
              <a:t>Hotels may establish a solid reputation and set themselves apart from rivals by putting a high priority on guest services (Day, 2000).</a:t>
            </a:r>
          </a:p>
        </p:txBody>
      </p:sp>
      <p:sp>
        <p:nvSpPr>
          <p:cNvPr id="17"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4" name="Picture 4">
            <a:extLst>
              <a:ext uri="{FF2B5EF4-FFF2-40B4-BE49-F238E27FC236}">
                <a16:creationId xmlns:a16="http://schemas.microsoft.com/office/drawing/2014/main" id="{F0C33B08-06F8-9B15-B0E2-F9AC6BCC591A}"/>
              </a:ext>
            </a:extLst>
          </p:cNvPr>
          <p:cNvPicPr>
            <a:picLocks noChangeAspect="1"/>
          </p:cNvPicPr>
          <p:nvPr/>
        </p:nvPicPr>
        <p:blipFill rotWithShape="1">
          <a:blip r:embed="rId3"/>
          <a:srcRect l="10513" r="8180" b="1"/>
          <a:stretch/>
        </p:blipFill>
        <p:spPr>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p:spPr>
      </p:pic>
      <p:pic>
        <p:nvPicPr>
          <p:cNvPr id="5" name="Picture 5" descr="A picture containing indoor, wall, floor, room&#10;&#10;Description automatically generated">
            <a:extLst>
              <a:ext uri="{FF2B5EF4-FFF2-40B4-BE49-F238E27FC236}">
                <a16:creationId xmlns:a16="http://schemas.microsoft.com/office/drawing/2014/main" id="{F561E9B6-923E-7E63-946A-472A531FD262}"/>
              </a:ext>
            </a:extLst>
          </p:cNvPr>
          <p:cNvPicPr>
            <a:picLocks noChangeAspect="1"/>
          </p:cNvPicPr>
          <p:nvPr/>
        </p:nvPicPr>
        <p:blipFill rotWithShape="1">
          <a:blip r:embed="rId4"/>
          <a:srcRect l="370" r="3312" b="2"/>
          <a:stretch/>
        </p:blipFill>
        <p:spPr>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p:spPr>
      </p:pic>
    </p:spTree>
    <p:extLst>
      <p:ext uri="{BB962C8B-B14F-4D97-AF65-F5344CB8AC3E}">
        <p14:creationId xmlns:p14="http://schemas.microsoft.com/office/powerpoint/2010/main" val="14157459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ED0183CE-A93B-91DE-2DC8-2F11FB959E4A}"/>
              </a:ext>
            </a:extLst>
          </p:cNvPr>
          <p:cNvSpPr>
            <a:spLocks noGrp="1"/>
          </p:cNvSpPr>
          <p:nvPr>
            <p:ph type="title"/>
          </p:nvPr>
        </p:nvSpPr>
        <p:spPr>
          <a:xfrm>
            <a:off x="648930" y="629267"/>
            <a:ext cx="6188190" cy="915053"/>
          </a:xfrm>
        </p:spPr>
        <p:txBody>
          <a:bodyPr>
            <a:normAutofit/>
          </a:bodyPr>
          <a:lstStyle/>
          <a:p>
            <a:pPr>
              <a:lnSpc>
                <a:spcPct val="90000"/>
              </a:lnSpc>
            </a:pPr>
            <a:r>
              <a:rPr lang="en-US" sz="2800" b="1" dirty="0">
                <a:solidFill>
                  <a:srgbClr val="EBEBEB"/>
                </a:solidFill>
                <a:latin typeface="Times New Roman"/>
                <a:cs typeface="Times New Roman"/>
              </a:rPr>
              <a:t>Importance of hospitality and how hotels meet/exceed guest expectations</a:t>
            </a:r>
            <a:endParaRPr lang="en-US" sz="2800" dirty="0">
              <a:solidFill>
                <a:srgbClr val="EBEBEB"/>
              </a:solidFill>
              <a:latin typeface="Times New Roman"/>
              <a:cs typeface="Times New Roman"/>
            </a:endParaRPr>
          </a:p>
        </p:txBody>
      </p:sp>
      <p:sp>
        <p:nvSpPr>
          <p:cNvPr id="3" name="Content Placeholder 2">
            <a:extLst>
              <a:ext uri="{FF2B5EF4-FFF2-40B4-BE49-F238E27FC236}">
                <a16:creationId xmlns:a16="http://schemas.microsoft.com/office/drawing/2014/main" id="{6531513B-82FF-9CBF-00F0-403E0E9560FB}"/>
              </a:ext>
            </a:extLst>
          </p:cNvPr>
          <p:cNvSpPr>
            <a:spLocks noGrp="1"/>
          </p:cNvSpPr>
          <p:nvPr>
            <p:ph idx="1"/>
          </p:nvPr>
        </p:nvSpPr>
        <p:spPr>
          <a:xfrm>
            <a:off x="648930" y="1544320"/>
            <a:ext cx="6290350" cy="4856480"/>
          </a:xfrm>
        </p:spPr>
        <p:txBody>
          <a:bodyPr vert="horz" lIns="91440" tIns="45720" rIns="91440" bIns="45720" rtlCol="0">
            <a:normAutofit fontScale="92500"/>
          </a:bodyPr>
          <a:lstStyle/>
          <a:p>
            <a:pPr>
              <a:lnSpc>
                <a:spcPct val="90000"/>
              </a:lnSpc>
            </a:pPr>
            <a:r>
              <a:rPr lang="en-US" sz="1400" dirty="0">
                <a:solidFill>
                  <a:srgbClr val="FFFFFF"/>
                </a:solidFill>
                <a:latin typeface="Times New Roman"/>
                <a:cs typeface="Times New Roman"/>
              </a:rPr>
              <a:t>Hospitality is of the biggest importance in the hotel sector since it encompasses the art of giving excellent service, creating a welcome environment, and attending to customers' wishes and expectations. The success of hotels depends on their capacity to deliver outstanding guest experiences that foster customer satisfaction, loyalty, and positive word-of-mouth. </a:t>
            </a:r>
          </a:p>
          <a:p>
            <a:pPr>
              <a:lnSpc>
                <a:spcPct val="90000"/>
              </a:lnSpc>
            </a:pPr>
            <a:r>
              <a:rPr lang="en-US" sz="1400" dirty="0">
                <a:solidFill>
                  <a:srgbClr val="FFFFFF"/>
                </a:solidFill>
                <a:latin typeface="Times New Roman"/>
                <a:cs typeface="Times New Roman"/>
              </a:rPr>
              <a:t>To meet and exceed tourist expectations, hotels focus on a few key areas (Kotler, 2013). They value individualized service highly because they are aware that every guest has unique preferences and wants. By anticipating and meeting each visitor's needs, hotels may give them a special and unforgettable experience, leaving a good impression. </a:t>
            </a:r>
          </a:p>
          <a:p>
            <a:pPr>
              <a:lnSpc>
                <a:spcPct val="90000"/>
              </a:lnSpc>
            </a:pPr>
            <a:r>
              <a:rPr lang="en-US" sz="1400" dirty="0">
                <a:solidFill>
                  <a:srgbClr val="FFFFFF"/>
                </a:solidFill>
                <a:latin typeface="Times New Roman"/>
                <a:cs typeface="Times New Roman"/>
              </a:rPr>
              <a:t>Hotels also spend money on employing attentive staff members with excellent communication skills who want to provide first-rate service. Staff members act as brand ambassadors by providing warm welcomes, prompt service, and helpful advice throughout a visitor's stay. </a:t>
            </a:r>
          </a:p>
          <a:p>
            <a:pPr>
              <a:lnSpc>
                <a:spcPct val="90000"/>
              </a:lnSpc>
            </a:pPr>
            <a:r>
              <a:rPr lang="en-US" sz="1400" dirty="0">
                <a:solidFill>
                  <a:srgbClr val="FFFFFF"/>
                </a:solidFill>
                <a:latin typeface="Times New Roman"/>
                <a:cs typeface="Times New Roman"/>
              </a:rPr>
              <a:t>By going beyond what is expected of them, hotels foster connections with a sense of comfort, trust, and satisfaction. Hotels also aim to provide a wide range of amenities and services to cater to different tourist tastes and enhance their overall experience. </a:t>
            </a:r>
          </a:p>
          <a:p>
            <a:pPr>
              <a:lnSpc>
                <a:spcPct val="90000"/>
              </a:lnSpc>
            </a:pPr>
            <a:r>
              <a:rPr lang="en-US" sz="1400" dirty="0">
                <a:solidFill>
                  <a:srgbClr val="FFFFFF"/>
                </a:solidFill>
                <a:latin typeface="Times New Roman"/>
                <a:cs typeface="Times New Roman"/>
              </a:rPr>
              <a:t>This could include lavish spas, fitness centers, fine dining options, concierge services, and contemporary comforts. By offering top-notch amenities and services, hotels can consistently meet and surpass the expectations of their patrons. In addition, hotels pay attention to customer feedback and consider it when making changes. Hotels show their dedication to continual improvement and guest pleasure by aggressively seeking out customer feedback and acting on its (Sherman, 2007).</a:t>
            </a:r>
          </a:p>
        </p:txBody>
      </p:sp>
      <p:sp>
        <p:nvSpPr>
          <p:cNvPr id="1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5" name="Picture 5" descr="A picture containing indoor, ceiling, floor, room&#10;&#10;Description automatically generated">
            <a:extLst>
              <a:ext uri="{FF2B5EF4-FFF2-40B4-BE49-F238E27FC236}">
                <a16:creationId xmlns:a16="http://schemas.microsoft.com/office/drawing/2014/main" id="{C00993F2-53E6-18BD-D7C0-D62786303B47}"/>
              </a:ext>
            </a:extLst>
          </p:cNvPr>
          <p:cNvPicPr>
            <a:picLocks noChangeAspect="1"/>
          </p:cNvPicPr>
          <p:nvPr/>
        </p:nvPicPr>
        <p:blipFill rotWithShape="1">
          <a:blip r:embed="rId4"/>
          <a:srcRect t="7604" r="-1" b="6101"/>
          <a:stretch/>
        </p:blipFill>
        <p:spPr>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p:spPr>
      </p:pic>
      <p:pic>
        <p:nvPicPr>
          <p:cNvPr id="4" name="Picture 4">
            <a:extLst>
              <a:ext uri="{FF2B5EF4-FFF2-40B4-BE49-F238E27FC236}">
                <a16:creationId xmlns:a16="http://schemas.microsoft.com/office/drawing/2014/main" id="{5CC47221-8F11-9CCA-3262-DCFDDBB01690}"/>
              </a:ext>
            </a:extLst>
          </p:cNvPr>
          <p:cNvPicPr>
            <a:picLocks noChangeAspect="1"/>
          </p:cNvPicPr>
          <p:nvPr/>
        </p:nvPicPr>
        <p:blipFill rotWithShape="1">
          <a:blip r:embed="rId5"/>
          <a:srcRect t="4817" r="-1" b="2946"/>
          <a:stretch/>
        </p:blipFill>
        <p:spPr>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p:spPr>
      </p:pic>
    </p:spTree>
    <p:extLst>
      <p:ext uri="{BB962C8B-B14F-4D97-AF65-F5344CB8AC3E}">
        <p14:creationId xmlns:p14="http://schemas.microsoft.com/office/powerpoint/2010/main" val="2990141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B87A3838-EFF5-D5CF-78F0-7FC0F82808E2}"/>
              </a:ext>
            </a:extLst>
          </p:cNvPr>
          <p:cNvSpPr>
            <a:spLocks noGrp="1"/>
          </p:cNvSpPr>
          <p:nvPr>
            <p:ph type="title"/>
          </p:nvPr>
        </p:nvSpPr>
        <p:spPr>
          <a:xfrm>
            <a:off x="5411931" y="452718"/>
            <a:ext cx="4638903" cy="1400530"/>
          </a:xfrm>
        </p:spPr>
        <p:txBody>
          <a:bodyPr vert="horz" lIns="91440" tIns="45720" rIns="91440" bIns="45720" rtlCol="0" anchor="t">
            <a:normAutofit/>
          </a:bodyPr>
          <a:lstStyle/>
          <a:p>
            <a:r>
              <a:rPr lang="en-US"/>
              <a:t>Conclusion</a:t>
            </a:r>
          </a:p>
          <a:p>
            <a:endParaRPr lang="en-US"/>
          </a:p>
        </p:txBody>
      </p:sp>
      <p:sp>
        <p:nvSpPr>
          <p:cNvPr id="1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6" name="Picture 6">
            <a:extLst>
              <a:ext uri="{FF2B5EF4-FFF2-40B4-BE49-F238E27FC236}">
                <a16:creationId xmlns:a16="http://schemas.microsoft.com/office/drawing/2014/main" id="{25468B1F-E123-8EFA-51DD-AE66A1A41019}"/>
              </a:ext>
            </a:extLst>
          </p:cNvPr>
          <p:cNvPicPr>
            <a:picLocks noChangeAspect="1"/>
          </p:cNvPicPr>
          <p:nvPr/>
        </p:nvPicPr>
        <p:blipFill rotWithShape="1">
          <a:blip r:embed="rId4"/>
          <a:srcRect r="3513" b="2"/>
          <a:stretch/>
        </p:blipFill>
        <p:spPr>
          <a:xfrm>
            <a:off x="3" y="10"/>
            <a:ext cx="4971922" cy="3428990"/>
          </a:xfrm>
          <a:custGeom>
            <a:avLst/>
            <a:gdLst/>
            <a:ahLst/>
            <a:cxnLst/>
            <a:rect l="l" t="t" r="r" b="b"/>
            <a:pathLst>
              <a:path w="4971922" h="3429000">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29000"/>
                </a:lnTo>
                <a:lnTo>
                  <a:pt x="0" y="3429000"/>
                </a:lnTo>
                <a:lnTo>
                  <a:pt x="0" y="1"/>
                </a:lnTo>
                <a:lnTo>
                  <a:pt x="3628384" y="1"/>
                </a:lnTo>
                <a:close/>
              </a:path>
            </a:pathLst>
          </a:custGeom>
        </p:spPr>
      </p:pic>
      <p:sp>
        <p:nvSpPr>
          <p:cNvPr id="15" name="Rectangle 14">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5DCFA52D-C489-D140-1A60-718116F51D2D}"/>
              </a:ext>
            </a:extLst>
          </p:cNvPr>
          <p:cNvSpPr txBox="1"/>
          <p:nvPr/>
        </p:nvSpPr>
        <p:spPr>
          <a:xfrm>
            <a:off x="5410950" y="1595120"/>
            <a:ext cx="6201930" cy="465327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92500" lnSpcReduction="20000"/>
          </a:bodyPr>
          <a:lstStyle/>
          <a:p>
            <a:pPr marL="285750" indent="-285750" defTabSz="457200">
              <a:lnSpc>
                <a:spcPct val="90000"/>
              </a:lnSpc>
              <a:spcBef>
                <a:spcPts val="1000"/>
              </a:spcBef>
              <a:buClr>
                <a:schemeClr val="bg2">
                  <a:lumMod val="40000"/>
                  <a:lumOff val="60000"/>
                </a:schemeClr>
              </a:buClr>
              <a:buSzPct val="80000"/>
              <a:buFont typeface="Wingdings" panose="05000000000000000000" pitchFamily="2" charset="2"/>
              <a:buChar char="Ø"/>
            </a:pPr>
            <a:r>
              <a:rPr lang="en-US" sz="2000" dirty="0">
                <a:latin typeface="+mj-lt"/>
                <a:ea typeface="+mj-ea"/>
                <a:cs typeface="+mj-cs"/>
              </a:rPr>
              <a:t>The importance of hospitality in the hotel industry cannot be overstated. If hotels give individualized service, qualified staff, and a selection of amenities of top importance, they may successfully meet and exceed tourist expectations. </a:t>
            </a:r>
          </a:p>
          <a:p>
            <a:pPr marL="285750" indent="-285750" defTabSz="457200">
              <a:lnSpc>
                <a:spcPct val="90000"/>
              </a:lnSpc>
              <a:spcBef>
                <a:spcPts val="1000"/>
              </a:spcBef>
              <a:buClr>
                <a:schemeClr val="bg2">
                  <a:lumMod val="40000"/>
                  <a:lumOff val="60000"/>
                </a:schemeClr>
              </a:buClr>
              <a:buSzPct val="80000"/>
              <a:buFont typeface="Wingdings" panose="05000000000000000000" pitchFamily="2" charset="2"/>
              <a:buChar char="Ø"/>
            </a:pPr>
            <a:r>
              <a:rPr lang="en-US" sz="2000" dirty="0">
                <a:latin typeface="+mj-lt"/>
                <a:ea typeface="+mj-ea"/>
                <a:cs typeface="+mj-cs"/>
              </a:rPr>
              <a:t>Hotels foster satisfaction, adherence, and positive word-of-mouth by giving each visitor a friendly and tailored experience. For hotels, ongoing growth is essential since it allows them to enhance their amenities and services. </a:t>
            </a:r>
          </a:p>
          <a:p>
            <a:pPr marL="285750" indent="-285750" defTabSz="457200">
              <a:lnSpc>
                <a:spcPct val="90000"/>
              </a:lnSpc>
              <a:spcBef>
                <a:spcPts val="1000"/>
              </a:spcBef>
              <a:buClr>
                <a:schemeClr val="bg2">
                  <a:lumMod val="40000"/>
                  <a:lumOff val="60000"/>
                </a:schemeClr>
              </a:buClr>
              <a:buSzPct val="80000"/>
              <a:buFont typeface="Wingdings" panose="05000000000000000000" pitchFamily="2" charset="2"/>
              <a:buChar char="Ø"/>
            </a:pPr>
            <a:r>
              <a:rPr lang="en-US" sz="2000" dirty="0">
                <a:latin typeface="+mj-lt"/>
                <a:ea typeface="+mj-ea"/>
                <a:cs typeface="+mj-cs"/>
              </a:rPr>
              <a:t>The bottom line is that hotels that succeed at offering first-rate hospitality are more likely to build a solid reputation and gain a competitive edge in the market.</a:t>
            </a:r>
          </a:p>
          <a:p>
            <a:pPr marL="285750" indent="-285750" defTabSz="457200">
              <a:lnSpc>
                <a:spcPct val="90000"/>
              </a:lnSpc>
              <a:spcBef>
                <a:spcPts val="1000"/>
              </a:spcBef>
              <a:buClr>
                <a:schemeClr val="bg2">
                  <a:lumMod val="40000"/>
                  <a:lumOff val="60000"/>
                </a:schemeClr>
              </a:buClr>
              <a:buSzPct val="80000"/>
              <a:buFont typeface="Wingdings" panose="05000000000000000000" pitchFamily="2" charset="2"/>
              <a:buChar char="Ø"/>
            </a:pPr>
            <a:r>
              <a:rPr lang="en-US" sz="2000" dirty="0">
                <a:latin typeface="+mj-lt"/>
                <a:ea typeface="+mj-ea"/>
                <a:cs typeface="+mj-cs"/>
              </a:rPr>
              <a:t>By consistently going beyond for their visitors, hotels can establish solid relationships with them, ensure repeat business, and run a profitable hospitality business.​</a:t>
            </a:r>
          </a:p>
        </p:txBody>
      </p:sp>
      <p:pic>
        <p:nvPicPr>
          <p:cNvPr id="4" name="Picture 4">
            <a:extLst>
              <a:ext uri="{FF2B5EF4-FFF2-40B4-BE49-F238E27FC236}">
                <a16:creationId xmlns:a16="http://schemas.microsoft.com/office/drawing/2014/main" id="{80A1A9E0-D2F3-82E3-FCD1-FEC51B8E94BF}"/>
              </a:ext>
            </a:extLst>
          </p:cNvPr>
          <p:cNvPicPr>
            <a:picLocks noGrp="1" noChangeAspect="1"/>
          </p:cNvPicPr>
          <p:nvPr>
            <p:ph idx="1"/>
          </p:nvPr>
        </p:nvPicPr>
        <p:blipFill rotWithShape="1">
          <a:blip r:embed="rId5"/>
          <a:srcRect l="5378" r="13134" b="1"/>
          <a:stretch/>
        </p:blipFill>
        <p:spPr>
          <a:xfrm>
            <a:off x="20" y="3428999"/>
            <a:ext cx="4973079" cy="3429001"/>
          </a:xfrm>
          <a:custGeom>
            <a:avLst/>
            <a:gdLst/>
            <a:ahLst/>
            <a:cxnLst/>
            <a:rect l="l" t="t" r="r" b="b"/>
            <a:pathLst>
              <a:path w="4973099" h="3429001">
                <a:moveTo>
                  <a:pt x="0" y="0"/>
                </a:moveTo>
                <a:lnTo>
                  <a:pt x="4720965" y="0"/>
                </a:lnTo>
                <a:lnTo>
                  <a:pt x="4720965" y="56236"/>
                </a:lnTo>
                <a:lnTo>
                  <a:pt x="4722982" y="196139"/>
                </a:lnTo>
                <a:lnTo>
                  <a:pt x="4726007" y="333299"/>
                </a:lnTo>
                <a:lnTo>
                  <a:pt x="4728865" y="469087"/>
                </a:lnTo>
                <a:lnTo>
                  <a:pt x="4732059" y="602133"/>
                </a:lnTo>
                <a:lnTo>
                  <a:pt x="4736933" y="734492"/>
                </a:lnTo>
                <a:lnTo>
                  <a:pt x="4742144" y="864793"/>
                </a:lnTo>
                <a:lnTo>
                  <a:pt x="4746850" y="992352"/>
                </a:lnTo>
                <a:lnTo>
                  <a:pt x="4760130" y="1241298"/>
                </a:lnTo>
                <a:lnTo>
                  <a:pt x="4774249" y="1479956"/>
                </a:lnTo>
                <a:lnTo>
                  <a:pt x="4789041" y="1709013"/>
                </a:lnTo>
                <a:lnTo>
                  <a:pt x="4805346" y="1925726"/>
                </a:lnTo>
                <a:lnTo>
                  <a:pt x="4822323" y="2132838"/>
                </a:lnTo>
                <a:lnTo>
                  <a:pt x="4840644" y="2324862"/>
                </a:lnTo>
                <a:lnTo>
                  <a:pt x="4858630" y="2505227"/>
                </a:lnTo>
                <a:lnTo>
                  <a:pt x="4876615" y="2671191"/>
                </a:lnTo>
                <a:lnTo>
                  <a:pt x="4893592" y="2823438"/>
                </a:lnTo>
                <a:lnTo>
                  <a:pt x="4909729" y="2958541"/>
                </a:lnTo>
                <a:lnTo>
                  <a:pt x="4925025" y="3080613"/>
                </a:lnTo>
                <a:lnTo>
                  <a:pt x="4937800" y="3183483"/>
                </a:lnTo>
                <a:lnTo>
                  <a:pt x="4949902" y="3269894"/>
                </a:lnTo>
                <a:lnTo>
                  <a:pt x="4967216" y="3388538"/>
                </a:lnTo>
                <a:lnTo>
                  <a:pt x="4973099" y="3429000"/>
                </a:lnTo>
                <a:lnTo>
                  <a:pt x="4075210" y="3429000"/>
                </a:lnTo>
                <a:lnTo>
                  <a:pt x="4075210" y="3429001"/>
                </a:lnTo>
                <a:lnTo>
                  <a:pt x="0" y="3429001"/>
                </a:lnTo>
                <a:close/>
              </a:path>
            </a:pathLst>
          </a:custGeom>
        </p:spPr>
      </p:pic>
    </p:spTree>
    <p:extLst>
      <p:ext uri="{BB962C8B-B14F-4D97-AF65-F5344CB8AC3E}">
        <p14:creationId xmlns:p14="http://schemas.microsoft.com/office/powerpoint/2010/main" val="32460258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EED4547B-0AB7-E42F-190A-268C6C6EDA1F}"/>
              </a:ext>
            </a:extLst>
          </p:cNvPr>
          <p:cNvSpPr>
            <a:spLocks noGrp="1"/>
          </p:cNvSpPr>
          <p:nvPr>
            <p:ph type="title"/>
          </p:nvPr>
        </p:nvSpPr>
        <p:spPr>
          <a:xfrm>
            <a:off x="648930" y="629266"/>
            <a:ext cx="6188190" cy="1622321"/>
          </a:xfrm>
        </p:spPr>
        <p:txBody>
          <a:bodyPr>
            <a:normAutofit/>
          </a:bodyPr>
          <a:lstStyle/>
          <a:p>
            <a:r>
              <a:rPr lang="en-US">
                <a:solidFill>
                  <a:srgbClr val="EBEBEB"/>
                </a:solidFill>
              </a:rPr>
              <a:t>Reference</a:t>
            </a:r>
            <a:br>
              <a:rPr lang="en-US">
                <a:solidFill>
                  <a:srgbClr val="EBEBEB"/>
                </a:solidFill>
              </a:rPr>
            </a:br>
            <a:endParaRPr lang="en-US">
              <a:solidFill>
                <a:srgbClr val="EBEBEB"/>
              </a:solidFill>
            </a:endParaRPr>
          </a:p>
        </p:txBody>
      </p:sp>
      <p:sp>
        <p:nvSpPr>
          <p:cNvPr id="3" name="Content Placeholder 2">
            <a:extLst>
              <a:ext uri="{FF2B5EF4-FFF2-40B4-BE49-F238E27FC236}">
                <a16:creationId xmlns:a16="http://schemas.microsoft.com/office/drawing/2014/main" id="{A6FCF2F0-B270-6C61-0029-416933561F70}"/>
              </a:ext>
            </a:extLst>
          </p:cNvPr>
          <p:cNvSpPr>
            <a:spLocks noGrp="1"/>
          </p:cNvSpPr>
          <p:nvPr>
            <p:ph idx="1"/>
          </p:nvPr>
        </p:nvSpPr>
        <p:spPr>
          <a:xfrm>
            <a:off x="648930" y="1524000"/>
            <a:ext cx="6188189" cy="4699819"/>
          </a:xfrm>
        </p:spPr>
        <p:txBody>
          <a:bodyPr vert="horz" lIns="91440" tIns="45720" rIns="91440" bIns="45720" rtlCol="0">
            <a:normAutofit fontScale="92500"/>
          </a:bodyPr>
          <a:lstStyle/>
          <a:p>
            <a:pPr>
              <a:lnSpc>
                <a:spcPct val="90000"/>
              </a:lnSpc>
              <a:spcBef>
                <a:spcPts val="0"/>
              </a:spcBef>
            </a:pPr>
            <a:r>
              <a:rPr lang="en-US" sz="1600" dirty="0">
                <a:solidFill>
                  <a:srgbClr val="FFFFFF"/>
                </a:solidFill>
                <a:latin typeface="Calibri"/>
                <a:cs typeface="Calibri"/>
              </a:rPr>
              <a:t>Kotler, P., Bowen, J. T., &amp; Makens, J. (2013). Marketing for hospitality and tourism. Pearson Education.</a:t>
            </a:r>
          </a:p>
          <a:p>
            <a:pPr>
              <a:lnSpc>
                <a:spcPct val="90000"/>
              </a:lnSpc>
              <a:spcBef>
                <a:spcPts val="0"/>
              </a:spcBef>
              <a:buClr>
                <a:srgbClr val="8AD0D6"/>
              </a:buClr>
            </a:pPr>
            <a:r>
              <a:rPr lang="en-US" sz="1600" dirty="0" err="1">
                <a:solidFill>
                  <a:srgbClr val="FFFFFF"/>
                </a:solidFill>
                <a:latin typeface="Calibri"/>
                <a:cs typeface="Calibri"/>
              </a:rPr>
              <a:t>Kusluvan</a:t>
            </a:r>
            <a:r>
              <a:rPr lang="en-US" sz="1600" dirty="0">
                <a:solidFill>
                  <a:srgbClr val="FFFFFF"/>
                </a:solidFill>
                <a:latin typeface="Calibri"/>
                <a:cs typeface="Calibri"/>
              </a:rPr>
              <a:t>, S. (2003). Managing employee attitudes and behaviors in the tourism and hospitality industry. Nova Science Publishers.</a:t>
            </a:r>
          </a:p>
          <a:p>
            <a:pPr>
              <a:lnSpc>
                <a:spcPct val="90000"/>
              </a:lnSpc>
              <a:spcBef>
                <a:spcPts val="0"/>
              </a:spcBef>
              <a:buClr>
                <a:srgbClr val="8AD0D6"/>
              </a:buClr>
            </a:pPr>
            <a:r>
              <a:rPr lang="en-US" sz="1600" dirty="0" err="1">
                <a:solidFill>
                  <a:srgbClr val="FFFFFF"/>
                </a:solidFill>
                <a:latin typeface="Calibri"/>
                <a:cs typeface="Calibri"/>
              </a:rPr>
              <a:t>Enz</a:t>
            </a:r>
            <a:r>
              <a:rPr lang="en-US" sz="1600" dirty="0">
                <a:solidFill>
                  <a:srgbClr val="FFFFFF"/>
                </a:solidFill>
                <a:latin typeface="Calibri"/>
                <a:cs typeface="Calibri"/>
              </a:rPr>
              <a:t>, C.A. and </a:t>
            </a:r>
            <a:r>
              <a:rPr lang="en-US" sz="1600" dirty="0" err="1">
                <a:solidFill>
                  <a:srgbClr val="FFFFFF"/>
                </a:solidFill>
                <a:latin typeface="Calibri"/>
                <a:cs typeface="Calibri"/>
              </a:rPr>
              <a:t>Siguaw</a:t>
            </a:r>
            <a:r>
              <a:rPr lang="en-US" sz="1600" dirty="0">
                <a:solidFill>
                  <a:srgbClr val="FFFFFF"/>
                </a:solidFill>
                <a:latin typeface="Calibri"/>
                <a:cs typeface="Calibri"/>
              </a:rPr>
              <a:t>, J.A., 2000. Best practices in service quality. </a:t>
            </a:r>
            <a:r>
              <a:rPr lang="en-US" sz="1600" i="1" dirty="0">
                <a:solidFill>
                  <a:srgbClr val="FFFFFF"/>
                </a:solidFill>
                <a:latin typeface="Calibri"/>
                <a:cs typeface="Calibri"/>
              </a:rPr>
              <a:t>Cornell Hotel and Restaurant Administration Quarterly</a:t>
            </a:r>
            <a:r>
              <a:rPr lang="en-US" sz="1600" dirty="0">
                <a:solidFill>
                  <a:srgbClr val="FFFFFF"/>
                </a:solidFill>
                <a:latin typeface="Calibri"/>
                <a:cs typeface="Calibri"/>
              </a:rPr>
              <a:t>, </a:t>
            </a:r>
            <a:r>
              <a:rPr lang="en-US" sz="1600" i="1" dirty="0">
                <a:solidFill>
                  <a:srgbClr val="FFFFFF"/>
                </a:solidFill>
                <a:latin typeface="Calibri"/>
                <a:cs typeface="Calibri"/>
              </a:rPr>
              <a:t>41</a:t>
            </a:r>
            <a:r>
              <a:rPr lang="en-US" sz="1600" dirty="0">
                <a:solidFill>
                  <a:srgbClr val="FFFFFF"/>
                </a:solidFill>
                <a:latin typeface="Calibri"/>
                <a:cs typeface="Calibri"/>
              </a:rPr>
              <a:t>(5), pp.20-29.</a:t>
            </a:r>
          </a:p>
          <a:p>
            <a:pPr>
              <a:lnSpc>
                <a:spcPct val="90000"/>
              </a:lnSpc>
              <a:spcBef>
                <a:spcPts val="0"/>
              </a:spcBef>
              <a:buClr>
                <a:srgbClr val="8AD0D6"/>
              </a:buClr>
            </a:pPr>
            <a:r>
              <a:rPr lang="en-US" sz="1600" dirty="0">
                <a:solidFill>
                  <a:srgbClr val="FFFFFF"/>
                </a:solidFill>
                <a:latin typeface="Calibri"/>
                <a:cs typeface="Calibri"/>
              </a:rPr>
              <a:t>Barsky, J. and Nash, L., 2003. Customer satisfaction: Applying concepts to industry-wide measures. </a:t>
            </a:r>
            <a:r>
              <a:rPr lang="en-US" sz="1600" i="1" dirty="0">
                <a:solidFill>
                  <a:srgbClr val="FFFFFF"/>
                </a:solidFill>
                <a:latin typeface="Calibri"/>
                <a:cs typeface="Calibri"/>
              </a:rPr>
              <a:t>Cornell Hotel and Restaurant Administration Quarterly</a:t>
            </a:r>
            <a:r>
              <a:rPr lang="en-US" sz="1600" dirty="0">
                <a:solidFill>
                  <a:srgbClr val="FFFFFF"/>
                </a:solidFill>
                <a:latin typeface="Calibri"/>
                <a:cs typeface="Calibri"/>
              </a:rPr>
              <a:t>, </a:t>
            </a:r>
            <a:r>
              <a:rPr lang="en-US" sz="1600" i="1" dirty="0">
                <a:solidFill>
                  <a:srgbClr val="FFFFFF"/>
                </a:solidFill>
                <a:latin typeface="Calibri"/>
                <a:cs typeface="Calibri"/>
              </a:rPr>
              <a:t>44</a:t>
            </a:r>
            <a:r>
              <a:rPr lang="en-US" sz="1600" dirty="0">
                <a:solidFill>
                  <a:srgbClr val="FFFFFF"/>
                </a:solidFill>
                <a:latin typeface="Calibri"/>
                <a:cs typeface="Calibri"/>
              </a:rPr>
              <a:t>(5-6), pp.173-183.</a:t>
            </a:r>
          </a:p>
          <a:p>
            <a:pPr>
              <a:lnSpc>
                <a:spcPct val="90000"/>
              </a:lnSpc>
              <a:spcBef>
                <a:spcPts val="0"/>
              </a:spcBef>
              <a:buClr>
                <a:srgbClr val="8AD0D6"/>
              </a:buClr>
            </a:pPr>
            <a:r>
              <a:rPr lang="en-US" sz="1600" dirty="0">
                <a:solidFill>
                  <a:srgbClr val="FFFFFF"/>
                </a:solidFill>
                <a:latin typeface="Calibri"/>
                <a:cs typeface="Calibri"/>
              </a:rPr>
              <a:t>Dev, C.S., Thomas, J.H., </a:t>
            </a:r>
            <a:r>
              <a:rPr lang="en-US" sz="1600" dirty="0" err="1">
                <a:solidFill>
                  <a:srgbClr val="FFFFFF"/>
                </a:solidFill>
                <a:latin typeface="Calibri"/>
                <a:cs typeface="Calibri"/>
              </a:rPr>
              <a:t>Buschman</a:t>
            </a:r>
            <a:r>
              <a:rPr lang="en-US" sz="1600" dirty="0">
                <a:solidFill>
                  <a:srgbClr val="FFFFFF"/>
                </a:solidFill>
                <a:latin typeface="Calibri"/>
                <a:cs typeface="Calibri"/>
              </a:rPr>
              <a:t>, J. and Anderson, E., 2010. Brand rights and hotel management agreements: lessons from Ritz-Carlton Bali’s lawsuit against the Ritz-Carlton hotel company. </a:t>
            </a:r>
            <a:r>
              <a:rPr lang="en-US" sz="1600" i="1" dirty="0">
                <a:solidFill>
                  <a:srgbClr val="FFFFFF"/>
                </a:solidFill>
                <a:latin typeface="Calibri"/>
                <a:cs typeface="Calibri"/>
              </a:rPr>
              <a:t>Cornell Hospitality Quarterly</a:t>
            </a:r>
            <a:r>
              <a:rPr lang="en-US" sz="1600" dirty="0">
                <a:solidFill>
                  <a:srgbClr val="FFFFFF"/>
                </a:solidFill>
                <a:latin typeface="Calibri"/>
                <a:cs typeface="Calibri"/>
              </a:rPr>
              <a:t>, </a:t>
            </a:r>
            <a:r>
              <a:rPr lang="en-US" sz="1600" i="1" dirty="0">
                <a:solidFill>
                  <a:srgbClr val="FFFFFF"/>
                </a:solidFill>
                <a:latin typeface="Calibri"/>
                <a:cs typeface="Calibri"/>
              </a:rPr>
              <a:t>51</a:t>
            </a:r>
            <a:r>
              <a:rPr lang="en-US" sz="1600" dirty="0">
                <a:solidFill>
                  <a:srgbClr val="FFFFFF"/>
                </a:solidFill>
                <a:latin typeface="Calibri"/>
                <a:cs typeface="Calibri"/>
              </a:rPr>
              <a:t>(2), pp.215-230.</a:t>
            </a:r>
          </a:p>
          <a:p>
            <a:pPr>
              <a:lnSpc>
                <a:spcPct val="90000"/>
              </a:lnSpc>
              <a:spcBef>
                <a:spcPts val="0"/>
              </a:spcBef>
              <a:buClr>
                <a:srgbClr val="8AD0D6"/>
              </a:buClr>
            </a:pPr>
            <a:r>
              <a:rPr lang="en-US" sz="1600" dirty="0">
                <a:solidFill>
                  <a:srgbClr val="FFFFFF"/>
                </a:solidFill>
                <a:latin typeface="Calibri"/>
                <a:cs typeface="Calibri"/>
              </a:rPr>
              <a:t>Sucher, S.J. and McManus, S.E., 2001. The Ritz-Carlton Hotel Company.</a:t>
            </a:r>
          </a:p>
          <a:p>
            <a:pPr>
              <a:lnSpc>
                <a:spcPct val="90000"/>
              </a:lnSpc>
              <a:spcBef>
                <a:spcPts val="0"/>
              </a:spcBef>
              <a:buClr>
                <a:srgbClr val="8AD0D6"/>
              </a:buClr>
            </a:pPr>
            <a:r>
              <a:rPr lang="en-US" sz="1600" dirty="0">
                <a:solidFill>
                  <a:srgbClr val="FFFFFF"/>
                </a:solidFill>
                <a:latin typeface="Calibri"/>
                <a:cs typeface="Calibri"/>
              </a:rPr>
              <a:t>Birmingham, S., 1996. </a:t>
            </a:r>
            <a:r>
              <a:rPr lang="en-US" sz="1600" i="1" dirty="0">
                <a:solidFill>
                  <a:srgbClr val="FFFFFF"/>
                </a:solidFill>
                <a:latin typeface="Calibri"/>
                <a:cs typeface="Calibri"/>
              </a:rPr>
              <a:t>Life at the Dakota: New York's Most Unusual Address</a:t>
            </a:r>
            <a:r>
              <a:rPr lang="en-US" sz="1600" dirty="0">
                <a:solidFill>
                  <a:srgbClr val="FFFFFF"/>
                </a:solidFill>
                <a:latin typeface="Calibri"/>
                <a:cs typeface="Calibri"/>
              </a:rPr>
              <a:t>. Syracuse University Press.</a:t>
            </a:r>
          </a:p>
          <a:p>
            <a:pPr>
              <a:lnSpc>
                <a:spcPct val="90000"/>
              </a:lnSpc>
              <a:spcBef>
                <a:spcPts val="0"/>
              </a:spcBef>
              <a:buClr>
                <a:srgbClr val="8AD0D6"/>
              </a:buClr>
            </a:pPr>
            <a:r>
              <a:rPr lang="en-US" sz="1600" dirty="0">
                <a:solidFill>
                  <a:srgbClr val="FFFFFF"/>
                </a:solidFill>
                <a:latin typeface="Calibri"/>
                <a:cs typeface="Calibri"/>
              </a:rPr>
              <a:t>Chapman, J., 2012. </a:t>
            </a:r>
            <a:r>
              <a:rPr lang="en-US" sz="1600" i="1" dirty="0">
                <a:solidFill>
                  <a:srgbClr val="FFFFFF"/>
                </a:solidFill>
                <a:latin typeface="Calibri"/>
                <a:cs typeface="Calibri"/>
              </a:rPr>
              <a:t>Ultimate Spa: Asia's Best Spas and Spa Treatments</a:t>
            </a:r>
            <a:r>
              <a:rPr lang="en-US" sz="1600" dirty="0">
                <a:solidFill>
                  <a:srgbClr val="FFFFFF"/>
                </a:solidFill>
                <a:latin typeface="Calibri"/>
                <a:cs typeface="Calibri"/>
              </a:rPr>
              <a:t>. Tuttle Publishing.</a:t>
            </a:r>
          </a:p>
          <a:p>
            <a:pPr>
              <a:lnSpc>
                <a:spcPct val="90000"/>
              </a:lnSpc>
              <a:spcBef>
                <a:spcPts val="0"/>
              </a:spcBef>
              <a:buClr>
                <a:srgbClr val="8AD0D6"/>
              </a:buClr>
            </a:pPr>
            <a:r>
              <a:rPr lang="en-US" sz="1600" dirty="0">
                <a:solidFill>
                  <a:srgbClr val="FFFFFF"/>
                </a:solidFill>
                <a:latin typeface="Calibri"/>
                <a:cs typeface="Calibri"/>
              </a:rPr>
              <a:t>Day, G.S., 2000. Managing market relationships. </a:t>
            </a:r>
            <a:r>
              <a:rPr lang="en-US" sz="1600" i="1" dirty="0">
                <a:solidFill>
                  <a:srgbClr val="FFFFFF"/>
                </a:solidFill>
                <a:latin typeface="Calibri"/>
                <a:cs typeface="Calibri"/>
              </a:rPr>
              <a:t>Journal of the academy of marketing science</a:t>
            </a:r>
            <a:r>
              <a:rPr lang="en-US" sz="1600" dirty="0">
                <a:solidFill>
                  <a:srgbClr val="FFFFFF"/>
                </a:solidFill>
                <a:latin typeface="Calibri"/>
                <a:cs typeface="Calibri"/>
              </a:rPr>
              <a:t>, </a:t>
            </a:r>
            <a:r>
              <a:rPr lang="en-US" sz="1600" i="1" dirty="0">
                <a:solidFill>
                  <a:srgbClr val="FFFFFF"/>
                </a:solidFill>
                <a:latin typeface="Calibri"/>
                <a:cs typeface="Calibri"/>
              </a:rPr>
              <a:t>28</a:t>
            </a:r>
            <a:r>
              <a:rPr lang="en-US" sz="1600" dirty="0">
                <a:solidFill>
                  <a:srgbClr val="FFFFFF"/>
                </a:solidFill>
                <a:latin typeface="Calibri"/>
                <a:cs typeface="Calibri"/>
              </a:rPr>
              <a:t>, pp.24-30.</a:t>
            </a:r>
          </a:p>
          <a:p>
            <a:pPr>
              <a:lnSpc>
                <a:spcPct val="90000"/>
              </a:lnSpc>
              <a:spcBef>
                <a:spcPts val="0"/>
              </a:spcBef>
              <a:buClr>
                <a:srgbClr val="8AD0D6"/>
              </a:buClr>
            </a:pPr>
            <a:r>
              <a:rPr lang="en-US" sz="1600" dirty="0">
                <a:solidFill>
                  <a:srgbClr val="FFFFFF"/>
                </a:solidFill>
                <a:latin typeface="Calibri"/>
                <a:cs typeface="Calibri"/>
              </a:rPr>
              <a:t>Sherman, R., 2007. </a:t>
            </a:r>
            <a:r>
              <a:rPr lang="en-US" sz="1600" i="1" dirty="0">
                <a:solidFill>
                  <a:srgbClr val="FFFFFF"/>
                </a:solidFill>
                <a:latin typeface="Calibri"/>
                <a:cs typeface="Calibri"/>
              </a:rPr>
              <a:t>Class acts: Service and inequality in luxury hotels</a:t>
            </a:r>
            <a:r>
              <a:rPr lang="en-US" sz="1600" dirty="0">
                <a:solidFill>
                  <a:srgbClr val="FFFFFF"/>
                </a:solidFill>
                <a:latin typeface="Calibri"/>
                <a:cs typeface="Calibri"/>
              </a:rPr>
              <a:t>. Univ of California Press.</a:t>
            </a:r>
          </a:p>
        </p:txBody>
      </p:sp>
      <p:sp>
        <p:nvSpPr>
          <p:cNvPr id="1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5" name="Picture 5" descr="A picture containing sky, outdoor, resort&#10;&#10;Description automatically generated">
            <a:extLst>
              <a:ext uri="{FF2B5EF4-FFF2-40B4-BE49-F238E27FC236}">
                <a16:creationId xmlns:a16="http://schemas.microsoft.com/office/drawing/2014/main" id="{010D5D69-1EE6-CD03-A078-C6F01F3DD7F0}"/>
              </a:ext>
            </a:extLst>
          </p:cNvPr>
          <p:cNvPicPr>
            <a:picLocks noChangeAspect="1"/>
          </p:cNvPicPr>
          <p:nvPr/>
        </p:nvPicPr>
        <p:blipFill rotWithShape="1">
          <a:blip r:embed="rId4"/>
          <a:srcRect r="2824" b="1"/>
          <a:stretch/>
        </p:blipFill>
        <p:spPr>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p:spPr>
      </p:pic>
      <p:pic>
        <p:nvPicPr>
          <p:cNvPr id="4" name="Picture 4" descr="A picture containing text&#10;&#10;Description automatically generated">
            <a:extLst>
              <a:ext uri="{FF2B5EF4-FFF2-40B4-BE49-F238E27FC236}">
                <a16:creationId xmlns:a16="http://schemas.microsoft.com/office/drawing/2014/main" id="{8F1F1908-3B0A-58E4-D297-3194FE59E5A3}"/>
              </a:ext>
            </a:extLst>
          </p:cNvPr>
          <p:cNvPicPr>
            <a:picLocks noChangeAspect="1"/>
          </p:cNvPicPr>
          <p:nvPr/>
        </p:nvPicPr>
        <p:blipFill rotWithShape="1">
          <a:blip r:embed="rId5"/>
          <a:srcRect l="15357" r="15613" b="2"/>
          <a:stretch/>
        </p:blipFill>
        <p:spPr>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p:spPr>
      </p:pic>
    </p:spTree>
    <p:extLst>
      <p:ext uri="{BB962C8B-B14F-4D97-AF65-F5344CB8AC3E}">
        <p14:creationId xmlns:p14="http://schemas.microsoft.com/office/powerpoint/2010/main" val="24402272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TotalTime>
  <Words>3383</Words>
  <Application>Microsoft Office PowerPoint</Application>
  <PresentationFormat>Widescreen</PresentationFormat>
  <Paragraphs>83</Paragraphs>
  <Slides>10</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Century Gothic</vt:lpstr>
      <vt:lpstr>Times New Roman</vt:lpstr>
      <vt:lpstr>Wingdings</vt:lpstr>
      <vt:lpstr>Wingdings 3</vt:lpstr>
      <vt:lpstr>Ion</vt:lpstr>
      <vt:lpstr>Hospitality guest and services</vt:lpstr>
      <vt:lpstr>Introduction</vt:lpstr>
      <vt:lpstr>Background of Ritz-Carlton </vt:lpstr>
      <vt:lpstr>Ritz-Carlton main consumers</vt:lpstr>
      <vt:lpstr>Nature and scope of the guest services and facilities that are provided to these guests by the Ritz-Carlton</vt:lpstr>
      <vt:lpstr>Role of the guest services and facilities that are provided to these guests by the Ritz-Carlton </vt:lpstr>
      <vt:lpstr>Need to consider the role and function of guest services in general</vt:lpstr>
      <vt:lpstr>Importance of hospitality and how hotels meet/exceed guest expectations</vt:lpstr>
      <vt:lpstr>Conclusion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Langat Enock</dc:creator>
  <cp:lastModifiedBy>Silviu Nicolae Comanescu (2226638)</cp:lastModifiedBy>
  <cp:revision>126</cp:revision>
  <dcterms:created xsi:type="dcterms:W3CDTF">2023-05-15T08:32:35Z</dcterms:created>
  <dcterms:modified xsi:type="dcterms:W3CDTF">2023-05-15T13:57:15Z</dcterms:modified>
</cp:coreProperties>
</file>