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handoutMasterIdLst>
    <p:handoutMasterId r:id="rId14"/>
  </p:handoutMasterIdLst>
  <p:sldIdLst>
    <p:sldId id="257" r:id="rId2"/>
    <p:sldId id="271" r:id="rId3"/>
    <p:sldId id="258" r:id="rId4"/>
    <p:sldId id="272"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FF6E8"/>
          </a:solidFill>
        </a:fill>
      </a:tcStyle>
    </a:wholeTbl>
    <a:band1H>
      <a:tcStyle>
        <a:tcBdr/>
        <a:fill>
          <a:solidFill>
            <a:srgbClr val="DEECCE"/>
          </a:solidFill>
        </a:fill>
      </a:tcStyle>
    </a:band1H>
    <a:band2H>
      <a:tcStyle>
        <a:tcBdr/>
      </a:tcStyle>
    </a:band2H>
    <a:band1V>
      <a:tcStyle>
        <a:tcBdr/>
        <a:fill>
          <a:solidFill>
            <a:srgbClr val="DEECCE"/>
          </a:solidFill>
        </a:fill>
      </a:tcStyle>
    </a:band1V>
    <a:band2V>
      <a:tcStyle>
        <a:tcBdr/>
      </a:tcStyle>
    </a:band2V>
    <a:lastCol>
      <a:tcTxStyle b="on">
        <a:font>
          <a:latin typeface="+mn-lt"/>
          <a:ea typeface="+mn-ea"/>
          <a:cs typeface="+mn-cs"/>
        </a:font>
        <a:srgbClr val="FFFFFF"/>
      </a:tcTxStyle>
      <a:tcStyle>
        <a:tcBdr/>
        <a:fill>
          <a:solidFill>
            <a:srgbClr val="99CB38"/>
          </a:solidFill>
        </a:fill>
      </a:tcStyle>
    </a:lastCol>
    <a:firstCol>
      <a:tcTxStyle b="on">
        <a:font>
          <a:latin typeface="+mn-lt"/>
          <a:ea typeface="+mn-ea"/>
          <a:cs typeface="+mn-cs"/>
        </a:font>
        <a:srgbClr val="FFFFFF"/>
      </a:tcTxStyle>
      <a:tcStyle>
        <a:tcBdr/>
        <a:fill>
          <a:solidFill>
            <a:srgbClr val="99CB38"/>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99CB38"/>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99CB38"/>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AF0E8"/>
          </a:solidFill>
        </a:fill>
      </a:tcStyle>
    </a:wholeTbl>
    <a:band1H>
      <a:tcStyle>
        <a:tcBdr/>
        <a:fill>
          <a:solidFill>
            <a:srgbClr val="D3E1CE"/>
          </a:solidFill>
        </a:fill>
      </a:tcStyle>
    </a:band1H>
    <a:band2H>
      <a:tcStyle>
        <a:tcBdr/>
      </a:tcStyle>
    </a:band2H>
    <a:band1V>
      <a:tcStyle>
        <a:tcBdr/>
        <a:fill>
          <a:solidFill>
            <a:srgbClr val="D3E1CE"/>
          </a:solidFill>
        </a:fill>
      </a:tcStyle>
    </a:band1V>
    <a:band2V>
      <a:tcStyle>
        <a:tcBdr/>
      </a:tcStyle>
    </a:band2V>
    <a:lastCol>
      <a:tcTxStyle b="on">
        <a:font>
          <a:latin typeface="+mn-lt"/>
          <a:ea typeface="+mn-ea"/>
          <a:cs typeface="+mn-cs"/>
        </a:font>
        <a:srgbClr val="FFFFFF"/>
      </a:tcTxStyle>
      <a:tcStyle>
        <a:tcBdr/>
        <a:fill>
          <a:solidFill>
            <a:srgbClr val="63A537"/>
          </a:solidFill>
        </a:fill>
      </a:tcStyle>
    </a:lastCol>
    <a:firstCol>
      <a:tcTxStyle b="on">
        <a:font>
          <a:latin typeface="+mn-lt"/>
          <a:ea typeface="+mn-ea"/>
          <a:cs typeface="+mn-cs"/>
        </a:font>
        <a:srgbClr val="FFFFFF"/>
      </a:tcTxStyle>
      <a:tcStyle>
        <a:tcBdr/>
        <a:fill>
          <a:solidFill>
            <a:srgbClr val="63A53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63A53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63A537"/>
          </a:solidFill>
        </a:fill>
      </a:tcStyle>
    </a:firstRow>
  </a:tblStyle>
  <a:tblStyle styleId="{3B4B98B0-60AC-42C2-AFA5-B58CD77FA1E5}" styleName="">
    <a:wholeTbl>
      <a:tcTxStyle>
        <a:font>
          <a:latin typeface="+mn-lt"/>
          <a:ea typeface="+mn-ea"/>
          <a:cs typeface="+mn-cs"/>
        </a:font>
        <a:srgbClr val="000000"/>
      </a:tcTxStyle>
      <a:tcStyle>
        <a:tcBdr>
          <a:top>
            <a:ln w="12701" cap="flat" cmpd="sng" algn="ctr">
              <a:solidFill>
                <a:srgbClr val="99CB38"/>
              </a:solidFill>
              <a:prstDash val="solid"/>
              <a:round/>
              <a:headEnd type="none" w="med" len="med"/>
              <a:tailEnd type="none" w="med" len="med"/>
            </a:ln>
          </a:top>
          <a:bottom>
            <a:ln w="12701" cap="flat" cmpd="sng" algn="ctr">
              <a:solidFill>
                <a:srgbClr val="99CB38"/>
              </a:solidFill>
              <a:prstDash val="solid"/>
              <a:round/>
              <a:headEnd type="none" w="med" len="med"/>
              <a:tailEnd type="none" w="med" len="med"/>
            </a:ln>
          </a:bottom>
        </a:tcBdr>
      </a:tcStyle>
    </a:wholeTbl>
    <a:band1H>
      <a:tcStyle>
        <a:tcBdr/>
        <a:fill>
          <a:solidFill>
            <a:srgbClr val="99CB38"/>
          </a:solidFill>
        </a:fill>
      </a:tcStyle>
    </a:band1H>
    <a:band2H>
      <a:tcStyle>
        <a:tcBdr/>
      </a:tcStyle>
    </a:band2H>
    <a:band1V>
      <a:tcStyle>
        <a:tcBdr/>
        <a:fill>
          <a:solidFill>
            <a:srgbClr val="99CB38"/>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99CB38"/>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99CB38"/>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3" d="100"/>
          <a:sy n="73" d="100"/>
        </p:scale>
        <p:origin x="38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94D397-2C5D-687A-14C9-8F6BCD34E21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5B77DBF7-6612-DE4D-1A86-3DE3B864C4C0}"/>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1FC7CE5-2FD3-44B0-BED2-FC071B74B268}"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05/12/2025</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4BBD1014-C6E9-9545-427C-D070F6C96D80}"/>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D14B6FED-2463-4A78-B562-E9937B6659C6}"/>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57BFE26-8207-481E-938C-E1D2F456BA41}"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79039084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5EE717-8AD3-04CD-E416-D32B46B4AFBD}"/>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0B2D184E-EF96-717C-C9C5-504D3FF2C158}"/>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B0EF14D-48E9-4CA4-BC79-D430D6630B15}" type="datetime1">
              <a:rPr lang="en-GB"/>
              <a:pPr lvl="0"/>
              <a:t>05/12/2025</a:t>
            </a:fld>
            <a:endParaRPr lang="en-GB"/>
          </a:p>
        </p:txBody>
      </p:sp>
      <p:sp>
        <p:nvSpPr>
          <p:cNvPr id="4" name="Slide Image Placeholder 3">
            <a:extLst>
              <a:ext uri="{FF2B5EF4-FFF2-40B4-BE49-F238E27FC236}">
                <a16:creationId xmlns:a16="http://schemas.microsoft.com/office/drawing/2014/main" id="{42253768-B92A-4936-DE71-D761424C543E}"/>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92B0958-FA8D-A0F7-26EB-C1BAA0F7576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9CDEF1B0-03DC-F630-B64E-B46E53F3B7D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DEACABA2-01AF-CAD4-0B22-62EEF618F365}"/>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DB26FA0-3D91-407F-A944-B32D8783F87E}" type="slidenum">
              <a:t>‹#›</a:t>
            </a:fld>
            <a:endParaRPr lang="en-GB"/>
          </a:p>
        </p:txBody>
      </p:sp>
    </p:spTree>
    <p:extLst>
      <p:ext uri="{BB962C8B-B14F-4D97-AF65-F5344CB8AC3E}">
        <p14:creationId xmlns:p14="http://schemas.microsoft.com/office/powerpoint/2010/main" val="398630319"/>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FEDB65-5507-F678-2650-083FA3CDF24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0D91A7-0FD6-2AA3-127F-40A6D7D55E6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17D6B19-D8A9-70F0-7C68-EB64286E185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EC38629-1A79-4F48-9AC3-D50E32BDC824}"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8247A0-276C-EDAA-05A2-C32A063CEB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8FD3E9-4ACF-8EC4-6365-91812AE5A74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256FE65-2BB0-B6E0-20AD-1CD08103BEB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C8FD3E5-28AD-45ED-9DAA-4A29E1FFCF0E}"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594039-D08A-3D7F-0CA6-F684D8667F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7C5A1C-897D-5324-18DF-5C39EE7DC64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C57BCD5-A06B-9FBC-DABF-A571481AD21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06C2184-0388-45B8-8DA8-737839B06B1B}"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1B3D50-DFD8-0BAA-14B5-9654E67AE4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118E76-E4B1-9C4B-6D08-62B72F446BEE}"/>
              </a:ext>
            </a:extLst>
          </p:cNvPr>
          <p:cNvSpPr txBox="1">
            <a:spLocks noGrp="1"/>
          </p:cNvSpPr>
          <p:nvPr>
            <p:ph type="body" sz="quarter" idx="1"/>
          </p:nvPr>
        </p:nvSpPr>
        <p:spPr/>
        <p:txBody>
          <a:bodyPr/>
          <a:lstStyle/>
          <a:p>
            <a:pPr lvl="0"/>
            <a:r>
              <a:rPr lang="en-GB" b="1"/>
              <a:t>Example objectives</a:t>
            </a:r>
          </a:p>
          <a:p>
            <a:pPr lvl="0"/>
            <a:r>
              <a:rPr lang="en-GB"/>
              <a:t>At the end of this lesson, you will be able to:</a:t>
            </a:r>
          </a:p>
          <a:p>
            <a:pPr marL="171450" lvl="0" indent="-171450">
              <a:buSzPct val="100000"/>
              <a:buFont typeface="Arial" pitchFamily="34"/>
              <a:buChar char="•"/>
            </a:pPr>
            <a:r>
              <a:rPr lang="en-GB"/>
              <a:t>Save files to the team Web server.</a:t>
            </a:r>
          </a:p>
          <a:p>
            <a:pPr marL="171450" lvl="0" indent="-171450">
              <a:buSzPct val="100000"/>
              <a:buFont typeface="Arial" pitchFamily="34"/>
              <a:buChar char="•"/>
            </a:pPr>
            <a:r>
              <a:rPr lang="en-GB"/>
              <a:t>Move files to different locations on the team Web server.</a:t>
            </a:r>
          </a:p>
          <a:p>
            <a:pPr marL="171450" lvl="0" indent="-171450">
              <a:buSzPct val="100000"/>
              <a:buFont typeface="Arial" pitchFamily="34"/>
              <a:buChar char="•"/>
            </a:pPr>
            <a:r>
              <a:rPr lang="en-GB"/>
              <a:t>Share files on the team Web server.</a:t>
            </a:r>
          </a:p>
          <a:p>
            <a:pPr lvl="0"/>
            <a:endParaRPr lang="en-GB"/>
          </a:p>
          <a:p>
            <a:pPr lvl="0"/>
            <a:endParaRPr lang="en-GB"/>
          </a:p>
        </p:txBody>
      </p:sp>
      <p:sp>
        <p:nvSpPr>
          <p:cNvPr id="4" name="Slide Number Placeholder 3">
            <a:extLst>
              <a:ext uri="{FF2B5EF4-FFF2-40B4-BE49-F238E27FC236}">
                <a16:creationId xmlns:a16="http://schemas.microsoft.com/office/drawing/2014/main" id="{D50D7677-3392-C3FF-B4C1-20A942F2DF5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BC82B6F-B114-4A97-B854-FCB32D190394}"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694504-9FA5-35B5-496E-FF1F3EB976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98E5AD-B7B4-B4A3-7768-81F0D754031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48BBA1F-03F0-E532-D147-70DB2663E82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AB368A7-F954-4531-B83A-13A6B7FA52AE}"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FD5A17-017E-C53D-85A0-86B11EAF5A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6D0FF7-5AAC-9AA2-3C37-64458A28ADF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C5BA3D4-5155-9692-7B36-23ADC605D60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FAD77EF-ED6D-4CC9-A671-93CBA0ED2C18}"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D6FA14-82F2-103B-77D3-145283AD651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3CAFDD-2028-CECF-AA6F-F971F0386125}"/>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2C22A55-FA06-6601-369E-49443BD7D70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1133107-20DF-496F-A71E-D5D33FEC7147}"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6AFC1E-B724-5687-E0CA-231E482F11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5F0C32-28E9-9BAD-8190-CE28C4939A9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F9EFC44-600B-F818-1FDF-CE76FFCB665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C43400B-861F-4143-8132-62812ABF7515}"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E55E79-4360-E99F-C8AD-5958E9CBFC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84EB22-0F30-FA93-AB23-40DE923C378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8C62CEAC-ABAC-A683-F327-CBC7B7E78BD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1D3A15-2E58-4D20-A280-535F4F114D1D}"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D42AD0-C314-8082-E8A2-58A51D0841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3A03AE-301C-8CC8-8D2D-1728506EB47A}"/>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ED7F76A-332F-73B9-9A6F-A004B80F4ED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7F8C14E-61DB-4401-BF3A-E2919E29BBE2}"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44F05E77-AAEF-0B53-80B7-A18FE80C16AC}"/>
              </a:ext>
            </a:extLst>
          </p:cNvPr>
          <p:cNvSpPr/>
          <p:nvPr/>
        </p:nvSpPr>
        <p:spPr>
          <a:xfrm>
            <a:off x="0" y="0"/>
            <a:ext cx="12191996" cy="3701701"/>
          </a:xfrm>
          <a:prstGeom prst="rect">
            <a:avLst/>
          </a:prstGeom>
          <a:solidFill>
            <a:srgbClr val="455F5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Rectangle 22">
            <a:extLst>
              <a:ext uri="{FF2B5EF4-FFF2-40B4-BE49-F238E27FC236}">
                <a16:creationId xmlns:a16="http://schemas.microsoft.com/office/drawing/2014/main" id="{D20CADBB-7F62-CC36-C83F-FDAE976D73A1}"/>
              </a:ext>
            </a:extLst>
          </p:cNvPr>
          <p:cNvSpPr/>
          <p:nvPr/>
        </p:nvSpPr>
        <p:spPr>
          <a:xfrm flipV="1">
            <a:off x="7213573" y="3810003"/>
            <a:ext cx="4978423" cy="91083"/>
          </a:xfrm>
          <a:prstGeom prst="rect">
            <a:avLst/>
          </a:prstGeom>
          <a:solidFill>
            <a:srgbClr val="63A53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Rectangle 23">
            <a:extLst>
              <a:ext uri="{FF2B5EF4-FFF2-40B4-BE49-F238E27FC236}">
                <a16:creationId xmlns:a16="http://schemas.microsoft.com/office/drawing/2014/main" id="{EBCD474D-9680-6DF9-4DF2-4511D6FACD38}"/>
              </a:ext>
            </a:extLst>
          </p:cNvPr>
          <p:cNvSpPr/>
          <p:nvPr/>
        </p:nvSpPr>
        <p:spPr>
          <a:xfrm flipV="1">
            <a:off x="7213601" y="3897008"/>
            <a:ext cx="4978405" cy="192024"/>
          </a:xfrm>
          <a:prstGeom prst="rect">
            <a:avLst/>
          </a:prstGeom>
          <a:solidFill>
            <a:srgbClr val="63A537">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Rectangle 24">
            <a:extLst>
              <a:ext uri="{FF2B5EF4-FFF2-40B4-BE49-F238E27FC236}">
                <a16:creationId xmlns:a16="http://schemas.microsoft.com/office/drawing/2014/main" id="{C9B34470-398C-67F0-6760-A215D414C1C2}"/>
              </a:ext>
            </a:extLst>
          </p:cNvPr>
          <p:cNvSpPr/>
          <p:nvPr/>
        </p:nvSpPr>
        <p:spPr>
          <a:xfrm flipV="1">
            <a:off x="7213601" y="4115165"/>
            <a:ext cx="4978405" cy="9144"/>
          </a:xfrm>
          <a:prstGeom prst="rect">
            <a:avLst/>
          </a:prstGeom>
          <a:solidFill>
            <a:srgbClr val="63A537">
              <a:alpha val="6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Rectangle 25">
            <a:extLst>
              <a:ext uri="{FF2B5EF4-FFF2-40B4-BE49-F238E27FC236}">
                <a16:creationId xmlns:a16="http://schemas.microsoft.com/office/drawing/2014/main" id="{A9BD61C0-0D23-C632-2395-DBD6746A49F6}"/>
              </a:ext>
            </a:extLst>
          </p:cNvPr>
          <p:cNvSpPr/>
          <p:nvPr/>
        </p:nvSpPr>
        <p:spPr>
          <a:xfrm flipV="1">
            <a:off x="7213601" y="4164406"/>
            <a:ext cx="2621283" cy="18288"/>
          </a:xfrm>
          <a:prstGeom prst="rect">
            <a:avLst/>
          </a:prstGeom>
          <a:solidFill>
            <a:srgbClr val="63A537">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7" name="Rectangle 26">
            <a:extLst>
              <a:ext uri="{FF2B5EF4-FFF2-40B4-BE49-F238E27FC236}">
                <a16:creationId xmlns:a16="http://schemas.microsoft.com/office/drawing/2014/main" id="{293B8CFA-5458-B321-677E-50DEE71E8246}"/>
              </a:ext>
            </a:extLst>
          </p:cNvPr>
          <p:cNvSpPr/>
          <p:nvPr/>
        </p:nvSpPr>
        <p:spPr>
          <a:xfrm flipV="1">
            <a:off x="7213601" y="4199574"/>
            <a:ext cx="2621283" cy="9144"/>
          </a:xfrm>
          <a:prstGeom prst="rect">
            <a:avLst/>
          </a:prstGeom>
          <a:solidFill>
            <a:srgbClr val="63A537">
              <a:alpha val="6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Rounded Rectangle 29">
            <a:extLst>
              <a:ext uri="{FF2B5EF4-FFF2-40B4-BE49-F238E27FC236}">
                <a16:creationId xmlns:a16="http://schemas.microsoft.com/office/drawing/2014/main" id="{CA7252FE-C5A2-70A7-D16C-53521763E93B}"/>
              </a:ext>
            </a:extLst>
          </p:cNvPr>
          <p:cNvSpPr/>
          <p:nvPr/>
        </p:nvSpPr>
        <p:spPr>
          <a:xfrm>
            <a:off x="7213601" y="3962396"/>
            <a:ext cx="4084323" cy="27432"/>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9" name="Rounded Rectangle 30">
            <a:extLst>
              <a:ext uri="{FF2B5EF4-FFF2-40B4-BE49-F238E27FC236}">
                <a16:creationId xmlns:a16="http://schemas.microsoft.com/office/drawing/2014/main" id="{6D050DD5-7B69-0FA3-A8D6-4764F490081A}"/>
              </a:ext>
            </a:extLst>
          </p:cNvPr>
          <p:cNvSpPr/>
          <p:nvPr/>
        </p:nvSpPr>
        <p:spPr>
          <a:xfrm>
            <a:off x="9835341" y="4060987"/>
            <a:ext cx="2133596" cy="36576"/>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0" name="Rectangle 6">
            <a:extLst>
              <a:ext uri="{FF2B5EF4-FFF2-40B4-BE49-F238E27FC236}">
                <a16:creationId xmlns:a16="http://schemas.microsoft.com/office/drawing/2014/main" id="{B531BDC2-5C9F-CC23-3976-1C41274BFDCD}"/>
              </a:ext>
            </a:extLst>
          </p:cNvPr>
          <p:cNvSpPr/>
          <p:nvPr/>
        </p:nvSpPr>
        <p:spPr>
          <a:xfrm>
            <a:off x="0" y="3649663"/>
            <a:ext cx="12191996" cy="244172"/>
          </a:xfrm>
          <a:prstGeom prst="rect">
            <a:avLst/>
          </a:prstGeom>
          <a:solidFill>
            <a:srgbClr val="63A537">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1" name="Rectangle 9">
            <a:extLst>
              <a:ext uri="{FF2B5EF4-FFF2-40B4-BE49-F238E27FC236}">
                <a16:creationId xmlns:a16="http://schemas.microsoft.com/office/drawing/2014/main" id="{2276E7DF-7203-0D5A-2320-E027A58CAFCD}"/>
              </a:ext>
            </a:extLst>
          </p:cNvPr>
          <p:cNvSpPr/>
          <p:nvPr/>
        </p:nvSpPr>
        <p:spPr>
          <a:xfrm>
            <a:off x="0" y="3675531"/>
            <a:ext cx="12191996" cy="140680"/>
          </a:xfrm>
          <a:prstGeom prst="rect">
            <a:avLst/>
          </a:prstGeom>
          <a:solidFill>
            <a:srgbClr val="63A53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2" name="Rectangle 10">
            <a:extLst>
              <a:ext uri="{FF2B5EF4-FFF2-40B4-BE49-F238E27FC236}">
                <a16:creationId xmlns:a16="http://schemas.microsoft.com/office/drawing/2014/main" id="{D7959448-6B2C-B558-3EBA-76F35544AA23}"/>
              </a:ext>
            </a:extLst>
          </p:cNvPr>
          <p:cNvSpPr/>
          <p:nvPr/>
        </p:nvSpPr>
        <p:spPr>
          <a:xfrm flipV="1">
            <a:off x="8552072" y="3643088"/>
            <a:ext cx="3639933" cy="248433"/>
          </a:xfrm>
          <a:prstGeom prst="rect">
            <a:avLst/>
          </a:prstGeom>
          <a:solidFill>
            <a:srgbClr val="63A53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3" name="Title 7">
            <a:extLst>
              <a:ext uri="{FF2B5EF4-FFF2-40B4-BE49-F238E27FC236}">
                <a16:creationId xmlns:a16="http://schemas.microsoft.com/office/drawing/2014/main" id="{84C3DA8B-CEB4-87A9-E930-0CD8189086C9}"/>
              </a:ext>
            </a:extLst>
          </p:cNvPr>
          <p:cNvSpPr txBox="1">
            <a:spLocks noGrp="1"/>
          </p:cNvSpPr>
          <p:nvPr>
            <p:ph type="ctrTitle"/>
          </p:nvPr>
        </p:nvSpPr>
        <p:spPr>
          <a:xfrm>
            <a:off x="609603" y="2389007"/>
            <a:ext cx="11277596" cy="1470026"/>
          </a:xfrm>
        </p:spPr>
        <p:txBody>
          <a:bodyPr anchor="b"/>
          <a:lstStyle>
            <a:lvl1pPr>
              <a:defRPr sz="4400">
                <a:solidFill>
                  <a:srgbClr val="FFFFFF"/>
                </a:solidFill>
              </a:defRPr>
            </a:lvl1pPr>
          </a:lstStyle>
          <a:p>
            <a:pPr lvl="0"/>
            <a:r>
              <a:rPr lang="en-US"/>
              <a:t>Click to edit Master title style</a:t>
            </a:r>
            <a:endParaRPr lang="en-GB"/>
          </a:p>
        </p:txBody>
      </p:sp>
      <p:sp>
        <p:nvSpPr>
          <p:cNvPr id="14" name="Subtitle 8">
            <a:extLst>
              <a:ext uri="{FF2B5EF4-FFF2-40B4-BE49-F238E27FC236}">
                <a16:creationId xmlns:a16="http://schemas.microsoft.com/office/drawing/2014/main" id="{842EEE45-730A-E8E2-BAFB-AA45207BF7E9}"/>
              </a:ext>
            </a:extLst>
          </p:cNvPr>
          <p:cNvSpPr txBox="1">
            <a:spLocks noGrp="1"/>
          </p:cNvSpPr>
          <p:nvPr>
            <p:ph type="subTitle" idx="1"/>
          </p:nvPr>
        </p:nvSpPr>
        <p:spPr>
          <a:xfrm>
            <a:off x="609603" y="3899934"/>
            <a:ext cx="6603997" cy="1752603"/>
          </a:xfrm>
        </p:spPr>
        <p:txBody>
          <a:bodyPr/>
          <a:lstStyle>
            <a:lvl1pPr marL="64008" indent="0">
              <a:buNone/>
              <a:defRPr sz="2400"/>
            </a:lvl1pPr>
          </a:lstStyle>
          <a:p>
            <a:pPr lvl="0"/>
            <a:r>
              <a:rPr lang="en-US"/>
              <a:t>Click to edit Master subtitle style</a:t>
            </a:r>
            <a:endParaRPr lang="en-GB"/>
          </a:p>
        </p:txBody>
      </p:sp>
      <p:sp>
        <p:nvSpPr>
          <p:cNvPr id="15" name="Footer Placeholder 16">
            <a:extLst>
              <a:ext uri="{FF2B5EF4-FFF2-40B4-BE49-F238E27FC236}">
                <a16:creationId xmlns:a16="http://schemas.microsoft.com/office/drawing/2014/main" id="{58F01D9A-13AB-A484-25BE-80C9210A1494}"/>
              </a:ext>
            </a:extLst>
          </p:cNvPr>
          <p:cNvSpPr txBox="1">
            <a:spLocks noGrp="1"/>
          </p:cNvSpPr>
          <p:nvPr>
            <p:ph type="ftr" sz="quarter" idx="9"/>
          </p:nvPr>
        </p:nvSpPr>
        <p:spPr>
          <a:xfrm>
            <a:off x="7265118" y="4205289"/>
            <a:ext cx="1727201" cy="457200"/>
          </a:xfrm>
        </p:spPr>
        <p:txBody>
          <a:bodyPr/>
          <a:lstStyle>
            <a:lvl1pPr>
              <a:defRPr/>
            </a:lvl1pPr>
          </a:lstStyle>
          <a:p>
            <a:pPr lvl="0"/>
            <a:r>
              <a:rPr lang="en-GB"/>
              <a:t>Add a footer</a:t>
            </a:r>
          </a:p>
        </p:txBody>
      </p:sp>
      <p:sp>
        <p:nvSpPr>
          <p:cNvPr id="16" name="Date Placeholder 27">
            <a:extLst>
              <a:ext uri="{FF2B5EF4-FFF2-40B4-BE49-F238E27FC236}">
                <a16:creationId xmlns:a16="http://schemas.microsoft.com/office/drawing/2014/main" id="{BDFC903E-EE58-F730-B272-731B1F13EEC2}"/>
              </a:ext>
            </a:extLst>
          </p:cNvPr>
          <p:cNvSpPr txBox="1">
            <a:spLocks noGrp="1"/>
          </p:cNvSpPr>
          <p:nvPr>
            <p:ph type="dt" sz="half" idx="7"/>
          </p:nvPr>
        </p:nvSpPr>
        <p:spPr>
          <a:xfrm>
            <a:off x="9043827" y="4206240"/>
            <a:ext cx="1280160" cy="457200"/>
          </a:xfrm>
        </p:spPr>
        <p:txBody>
          <a:bodyPr/>
          <a:lstStyle>
            <a:lvl1pPr>
              <a:defRPr/>
            </a:lvl1pPr>
          </a:lstStyle>
          <a:p>
            <a:pPr lvl="0"/>
            <a:fld id="{93949890-0164-48C1-A537-44C5895E690E}" type="datetime1">
              <a:rPr lang="en-GB"/>
              <a:pPr lvl="0"/>
              <a:t>05/12/2025</a:t>
            </a:fld>
            <a:endParaRPr lang="en-GB"/>
          </a:p>
        </p:txBody>
      </p:sp>
      <p:sp>
        <p:nvSpPr>
          <p:cNvPr id="17" name="Slide Number Placeholder 28">
            <a:extLst>
              <a:ext uri="{FF2B5EF4-FFF2-40B4-BE49-F238E27FC236}">
                <a16:creationId xmlns:a16="http://schemas.microsoft.com/office/drawing/2014/main" id="{095CDDE8-0005-2626-E411-486842CFC59F}"/>
              </a:ext>
            </a:extLst>
          </p:cNvPr>
          <p:cNvSpPr txBox="1">
            <a:spLocks noGrp="1"/>
          </p:cNvSpPr>
          <p:nvPr>
            <p:ph type="sldNum" sz="quarter" idx="8"/>
          </p:nvPr>
        </p:nvSpPr>
        <p:spPr>
          <a:xfrm>
            <a:off x="11093455" y="1133"/>
            <a:ext cx="996952" cy="365760"/>
          </a:xfrm>
        </p:spPr>
        <p:txBody>
          <a:bodyPr/>
          <a:lstStyle>
            <a:lvl1pPr>
              <a:defRPr/>
            </a:lvl1pPr>
          </a:lstStyle>
          <a:p>
            <a:pPr lvl="0"/>
            <a:fld id="{54918B30-223D-4752-A5E3-E1CFF8D219EF}" type="slidenum">
              <a:t>‹#›</a:t>
            </a:fld>
            <a:endParaRPr lang="en-GB"/>
          </a:p>
        </p:txBody>
      </p:sp>
    </p:spTree>
    <p:extLst>
      <p:ext uri="{BB962C8B-B14F-4D97-AF65-F5344CB8AC3E}">
        <p14:creationId xmlns:p14="http://schemas.microsoft.com/office/powerpoint/2010/main" val="1659779809"/>
      </p:ext>
    </p:extLst>
  </p:cSld>
  <p:clrMapOvr>
    <a:masterClrMapping/>
  </p:clrMapOvr>
  <p:transition spd="med">
    <p:fade/>
  </p:transition>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15D87-7185-97B2-B002-986EA5D9F6C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51C2BB21-78B5-2EC8-2E21-E5893B8B2FC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4">
            <a:extLst>
              <a:ext uri="{FF2B5EF4-FFF2-40B4-BE49-F238E27FC236}">
                <a16:creationId xmlns:a16="http://schemas.microsoft.com/office/drawing/2014/main" id="{0F7FC007-716C-3D5C-DC17-3A9753A50910}"/>
              </a:ext>
            </a:extLst>
          </p:cNvPr>
          <p:cNvSpPr txBox="1">
            <a:spLocks noGrp="1"/>
          </p:cNvSpPr>
          <p:nvPr>
            <p:ph type="ftr" sz="quarter" idx="9"/>
          </p:nvPr>
        </p:nvSpPr>
        <p:spPr/>
        <p:txBody>
          <a:bodyPr/>
          <a:lstStyle>
            <a:lvl1pPr>
              <a:defRPr/>
            </a:lvl1pPr>
          </a:lstStyle>
          <a:p>
            <a:pPr lvl="0"/>
            <a:r>
              <a:rPr lang="en-GB"/>
              <a:t>Add a footer</a:t>
            </a:r>
          </a:p>
        </p:txBody>
      </p:sp>
      <p:sp>
        <p:nvSpPr>
          <p:cNvPr id="5" name="Date Placeholder 3">
            <a:extLst>
              <a:ext uri="{FF2B5EF4-FFF2-40B4-BE49-F238E27FC236}">
                <a16:creationId xmlns:a16="http://schemas.microsoft.com/office/drawing/2014/main" id="{31F5617D-58C6-3A16-D59F-B665340B2E42}"/>
              </a:ext>
            </a:extLst>
          </p:cNvPr>
          <p:cNvSpPr txBox="1">
            <a:spLocks noGrp="1"/>
          </p:cNvSpPr>
          <p:nvPr>
            <p:ph type="dt" sz="half" idx="7"/>
          </p:nvPr>
        </p:nvSpPr>
        <p:spPr/>
        <p:txBody>
          <a:bodyPr/>
          <a:lstStyle>
            <a:lvl1pPr>
              <a:defRPr/>
            </a:lvl1pPr>
          </a:lstStyle>
          <a:p>
            <a:pPr lvl="0"/>
            <a:fld id="{44D18397-20B5-445B-9C51-A71293BBBF74}" type="datetime1">
              <a:rPr lang="en-GB"/>
              <a:pPr lvl="0"/>
              <a:t>05/12/2025</a:t>
            </a:fld>
            <a:endParaRPr lang="en-GB"/>
          </a:p>
        </p:txBody>
      </p:sp>
      <p:sp>
        <p:nvSpPr>
          <p:cNvPr id="6" name="Slide Number Placeholder 5">
            <a:extLst>
              <a:ext uri="{FF2B5EF4-FFF2-40B4-BE49-F238E27FC236}">
                <a16:creationId xmlns:a16="http://schemas.microsoft.com/office/drawing/2014/main" id="{BFD9EF66-A74F-9CF9-A2FE-F0B9A4563941}"/>
              </a:ext>
            </a:extLst>
          </p:cNvPr>
          <p:cNvSpPr txBox="1">
            <a:spLocks noGrp="1"/>
          </p:cNvSpPr>
          <p:nvPr>
            <p:ph type="sldNum" sz="quarter" idx="8"/>
          </p:nvPr>
        </p:nvSpPr>
        <p:spPr/>
        <p:txBody>
          <a:bodyPr/>
          <a:lstStyle>
            <a:lvl1pPr>
              <a:defRPr/>
            </a:lvl1pPr>
          </a:lstStyle>
          <a:p>
            <a:pPr lvl="0"/>
            <a:fld id="{35C0A99A-F0E9-46EE-8E52-807E4EE7AA40}" type="slidenum">
              <a:t>‹#›</a:t>
            </a:fld>
            <a:endParaRPr lang="en-GB"/>
          </a:p>
        </p:txBody>
      </p:sp>
    </p:spTree>
    <p:extLst>
      <p:ext uri="{BB962C8B-B14F-4D97-AF65-F5344CB8AC3E}">
        <p14:creationId xmlns:p14="http://schemas.microsoft.com/office/powerpoint/2010/main" val="116931132"/>
      </p:ext>
    </p:extLst>
  </p:cSld>
  <p:clrMapOvr>
    <a:masterClrMapping/>
  </p:clrMapOvr>
  <p:transition spd="med">
    <p:fade/>
  </p:transition>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1EB10-AB4E-50F1-BE60-7EEC1D9D7D29}"/>
              </a:ext>
            </a:extLst>
          </p:cNvPr>
          <p:cNvSpPr txBox="1">
            <a:spLocks noGrp="1"/>
          </p:cNvSpPr>
          <p:nvPr>
            <p:ph type="title"/>
          </p:nvPr>
        </p:nvSpPr>
        <p:spPr>
          <a:xfrm>
            <a:off x="963082" y="1968319"/>
            <a:ext cx="10363196" cy="1362071"/>
          </a:xfrm>
        </p:spPr>
        <p:txBody>
          <a:bodyPr anchor="b">
            <a:noAutofit/>
          </a:bodyPr>
          <a:lstStyle>
            <a:lvl1pPr>
              <a:defRPr sz="4300" b="1">
                <a:solidFill>
                  <a:srgbClr val="63A537"/>
                </a:solidFill>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668D84E8-F735-D60B-1F4F-DA63F31E2F51}"/>
              </a:ext>
            </a:extLst>
          </p:cNvPr>
          <p:cNvSpPr txBox="1">
            <a:spLocks noGrp="1"/>
          </p:cNvSpPr>
          <p:nvPr>
            <p:ph type="body" idx="1"/>
          </p:nvPr>
        </p:nvSpPr>
        <p:spPr>
          <a:xfrm>
            <a:off x="963082" y="3367085"/>
            <a:ext cx="10363196" cy="1509710"/>
          </a:xfrm>
        </p:spPr>
        <p:txBody>
          <a:bodyPr/>
          <a:lstStyle>
            <a:lvl1pPr marL="45720" indent="0">
              <a:buNone/>
              <a:defRPr sz="2100"/>
            </a:lvl1pPr>
          </a:lstStyle>
          <a:p>
            <a:pPr lvl="0"/>
            <a:r>
              <a:rPr lang="en-US"/>
              <a:t>Click to edit Master text styles</a:t>
            </a:r>
          </a:p>
        </p:txBody>
      </p:sp>
      <p:sp>
        <p:nvSpPr>
          <p:cNvPr id="4" name="Footer Placeholder 4">
            <a:extLst>
              <a:ext uri="{FF2B5EF4-FFF2-40B4-BE49-F238E27FC236}">
                <a16:creationId xmlns:a16="http://schemas.microsoft.com/office/drawing/2014/main" id="{5C9CDCA3-DE53-3D2C-EDD7-9973B3399EB5}"/>
              </a:ext>
            </a:extLst>
          </p:cNvPr>
          <p:cNvSpPr txBox="1">
            <a:spLocks noGrp="1"/>
          </p:cNvSpPr>
          <p:nvPr>
            <p:ph type="ftr" sz="quarter" idx="9"/>
          </p:nvPr>
        </p:nvSpPr>
        <p:spPr/>
        <p:txBody>
          <a:bodyPr/>
          <a:lstStyle>
            <a:lvl1pPr>
              <a:defRPr/>
            </a:lvl1pPr>
          </a:lstStyle>
          <a:p>
            <a:pPr lvl="0"/>
            <a:r>
              <a:rPr lang="en-GB"/>
              <a:t>Add a footer</a:t>
            </a:r>
          </a:p>
        </p:txBody>
      </p:sp>
      <p:sp>
        <p:nvSpPr>
          <p:cNvPr id="5" name="Date Placeholder 3">
            <a:extLst>
              <a:ext uri="{FF2B5EF4-FFF2-40B4-BE49-F238E27FC236}">
                <a16:creationId xmlns:a16="http://schemas.microsoft.com/office/drawing/2014/main" id="{D437A6BF-3A25-6AA1-B9B7-2DC0679227B8}"/>
              </a:ext>
            </a:extLst>
          </p:cNvPr>
          <p:cNvSpPr txBox="1">
            <a:spLocks noGrp="1"/>
          </p:cNvSpPr>
          <p:nvPr>
            <p:ph type="dt" sz="half" idx="7"/>
          </p:nvPr>
        </p:nvSpPr>
        <p:spPr/>
        <p:txBody>
          <a:bodyPr/>
          <a:lstStyle>
            <a:lvl1pPr>
              <a:defRPr/>
            </a:lvl1pPr>
          </a:lstStyle>
          <a:p>
            <a:pPr lvl="0"/>
            <a:fld id="{1A5CDCAF-2BF6-4790-B0A3-4E37CB1A6571}" type="datetime1">
              <a:rPr lang="en-GB"/>
              <a:pPr lvl="0"/>
              <a:t>05/12/2025</a:t>
            </a:fld>
            <a:endParaRPr lang="en-GB"/>
          </a:p>
        </p:txBody>
      </p:sp>
      <p:sp>
        <p:nvSpPr>
          <p:cNvPr id="6" name="Slide Number Placeholder 5">
            <a:extLst>
              <a:ext uri="{FF2B5EF4-FFF2-40B4-BE49-F238E27FC236}">
                <a16:creationId xmlns:a16="http://schemas.microsoft.com/office/drawing/2014/main" id="{EAB84F28-CDBB-96B2-4B70-73C43405CEC8}"/>
              </a:ext>
            </a:extLst>
          </p:cNvPr>
          <p:cNvSpPr txBox="1">
            <a:spLocks noGrp="1"/>
          </p:cNvSpPr>
          <p:nvPr>
            <p:ph type="sldNum" sz="quarter" idx="8"/>
          </p:nvPr>
        </p:nvSpPr>
        <p:spPr/>
        <p:txBody>
          <a:bodyPr/>
          <a:lstStyle>
            <a:lvl1pPr>
              <a:defRPr/>
            </a:lvl1pPr>
          </a:lstStyle>
          <a:p>
            <a:pPr lvl="0"/>
            <a:fld id="{BA7454AB-EAC1-46C5-9556-CF7290E720E4}" type="slidenum">
              <a:t>‹#›</a:t>
            </a:fld>
            <a:endParaRPr lang="en-GB"/>
          </a:p>
        </p:txBody>
      </p:sp>
    </p:spTree>
    <p:extLst>
      <p:ext uri="{BB962C8B-B14F-4D97-AF65-F5344CB8AC3E}">
        <p14:creationId xmlns:p14="http://schemas.microsoft.com/office/powerpoint/2010/main" val="689141252"/>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AACD5-3A7F-4667-8881-3CE396541E4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74467288-DDBA-89FE-390B-B0B3C3DBD17B}"/>
              </a:ext>
            </a:extLst>
          </p:cNvPr>
          <p:cNvSpPr txBox="1">
            <a:spLocks noGrp="1"/>
          </p:cNvSpPr>
          <p:nvPr>
            <p:ph idx="1"/>
          </p:nvPr>
        </p:nvSpPr>
        <p:spPr>
          <a:xfrm>
            <a:off x="609603" y="2249424"/>
            <a:ext cx="5384801" cy="4341872"/>
          </a:xfrm>
        </p:spPr>
        <p:txBody>
          <a:bodyPr/>
          <a:lstStyle>
            <a:lvl1pPr>
              <a:defRPr sz="2000"/>
            </a:lvl1pPr>
            <a:lvl2pPr>
              <a:defRPr sz="19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C9D429-2960-D049-9F38-D1F02DB2AB63}"/>
              </a:ext>
            </a:extLst>
          </p:cNvPr>
          <p:cNvSpPr txBox="1">
            <a:spLocks noGrp="1"/>
          </p:cNvSpPr>
          <p:nvPr>
            <p:ph idx="2"/>
          </p:nvPr>
        </p:nvSpPr>
        <p:spPr>
          <a:xfrm>
            <a:off x="6197602" y="2249424"/>
            <a:ext cx="5384801" cy="4341872"/>
          </a:xfrm>
        </p:spPr>
        <p:txBody>
          <a:bodyPr/>
          <a:lstStyle>
            <a:lvl1pPr>
              <a:defRPr sz="2000"/>
            </a:lvl1pPr>
            <a:lvl2pPr>
              <a:defRPr sz="19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5">
            <a:extLst>
              <a:ext uri="{FF2B5EF4-FFF2-40B4-BE49-F238E27FC236}">
                <a16:creationId xmlns:a16="http://schemas.microsoft.com/office/drawing/2014/main" id="{7E61AF8B-4C27-2443-D784-D2265FBAE2DA}"/>
              </a:ext>
            </a:extLst>
          </p:cNvPr>
          <p:cNvSpPr txBox="1">
            <a:spLocks noGrp="1"/>
          </p:cNvSpPr>
          <p:nvPr>
            <p:ph type="ftr" sz="quarter" idx="9"/>
          </p:nvPr>
        </p:nvSpPr>
        <p:spPr/>
        <p:txBody>
          <a:bodyPr/>
          <a:lstStyle>
            <a:lvl1pPr>
              <a:defRPr/>
            </a:lvl1pPr>
          </a:lstStyle>
          <a:p>
            <a:pPr lvl="0"/>
            <a:r>
              <a:rPr lang="en-GB"/>
              <a:t>Add a footer</a:t>
            </a:r>
          </a:p>
        </p:txBody>
      </p:sp>
      <p:sp>
        <p:nvSpPr>
          <p:cNvPr id="6" name="Date Placeholder 4">
            <a:extLst>
              <a:ext uri="{FF2B5EF4-FFF2-40B4-BE49-F238E27FC236}">
                <a16:creationId xmlns:a16="http://schemas.microsoft.com/office/drawing/2014/main" id="{C3577E21-6A52-65DF-4783-B34A5EE5F6E8}"/>
              </a:ext>
            </a:extLst>
          </p:cNvPr>
          <p:cNvSpPr txBox="1">
            <a:spLocks noGrp="1"/>
          </p:cNvSpPr>
          <p:nvPr>
            <p:ph type="dt" sz="half" idx="7"/>
          </p:nvPr>
        </p:nvSpPr>
        <p:spPr/>
        <p:txBody>
          <a:bodyPr/>
          <a:lstStyle>
            <a:lvl1pPr>
              <a:defRPr/>
            </a:lvl1pPr>
          </a:lstStyle>
          <a:p>
            <a:pPr lvl="0"/>
            <a:fld id="{A637CE67-CCFC-414D-8DCF-44C0221DE75D}" type="datetime1">
              <a:rPr lang="en-GB"/>
              <a:pPr lvl="0"/>
              <a:t>05/12/2025</a:t>
            </a:fld>
            <a:endParaRPr lang="en-GB"/>
          </a:p>
        </p:txBody>
      </p:sp>
      <p:sp>
        <p:nvSpPr>
          <p:cNvPr id="7" name="Slide Number Placeholder 6">
            <a:extLst>
              <a:ext uri="{FF2B5EF4-FFF2-40B4-BE49-F238E27FC236}">
                <a16:creationId xmlns:a16="http://schemas.microsoft.com/office/drawing/2014/main" id="{4CE85274-C03C-7FD0-5409-197028DD9B9A}"/>
              </a:ext>
            </a:extLst>
          </p:cNvPr>
          <p:cNvSpPr txBox="1">
            <a:spLocks noGrp="1"/>
          </p:cNvSpPr>
          <p:nvPr>
            <p:ph type="sldNum" sz="quarter" idx="8"/>
          </p:nvPr>
        </p:nvSpPr>
        <p:spPr/>
        <p:txBody>
          <a:bodyPr/>
          <a:lstStyle>
            <a:lvl1pPr>
              <a:defRPr/>
            </a:lvl1pPr>
          </a:lstStyle>
          <a:p>
            <a:pPr lvl="0"/>
            <a:fld id="{4F2FADB7-B8E7-47D1-B324-DB5035EDE565}" type="slidenum">
              <a:t>‹#›</a:t>
            </a:fld>
            <a:endParaRPr lang="en-GB"/>
          </a:p>
        </p:txBody>
      </p:sp>
    </p:spTree>
    <p:extLst>
      <p:ext uri="{BB962C8B-B14F-4D97-AF65-F5344CB8AC3E}">
        <p14:creationId xmlns:p14="http://schemas.microsoft.com/office/powerpoint/2010/main" val="2397988367"/>
      </p:ext>
    </p:extLst>
  </p:cSld>
  <p:clrMapOvr>
    <a:masterClrMapping/>
  </p:clrMapOvr>
  <p:transition spd="med">
    <p:fade/>
  </p:transition>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0912E-52CA-975C-B271-013611045BB4}"/>
              </a:ext>
            </a:extLst>
          </p:cNvPr>
          <p:cNvSpPr txBox="1">
            <a:spLocks noGrp="1"/>
          </p:cNvSpPr>
          <p:nvPr>
            <p:ph type="title"/>
          </p:nvPr>
        </p:nvSpPr>
        <p:spPr>
          <a:xfrm>
            <a:off x="508004" y="1143000"/>
            <a:ext cx="11175997" cy="1069848"/>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5A441F8-52F4-01D6-AD53-1EAF98438D52}"/>
              </a:ext>
            </a:extLst>
          </p:cNvPr>
          <p:cNvSpPr txBox="1">
            <a:spLocks noGrp="1"/>
          </p:cNvSpPr>
          <p:nvPr>
            <p:ph type="body" idx="1"/>
          </p:nvPr>
        </p:nvSpPr>
        <p:spPr>
          <a:xfrm>
            <a:off x="508004" y="2244970"/>
            <a:ext cx="5388860" cy="457200"/>
          </a:xfrm>
          <a:solidFill>
            <a:srgbClr val="9FD47C">
              <a:alpha val="25000"/>
            </a:srgbClr>
          </a:solidFill>
          <a:ln w="12701">
            <a:solidFill>
              <a:srgbClr val="63A537"/>
            </a:solidFill>
            <a:prstDash val="solid"/>
          </a:ln>
        </p:spPr>
        <p:txBody>
          <a:bodyPr anchor="ctr">
            <a:noAutofit/>
          </a:bodyPr>
          <a:lstStyle>
            <a:lvl1pPr marL="45720" indent="0">
              <a:buNone/>
              <a:defRPr sz="1900" b="1">
                <a:solidFill>
                  <a:srgbClr val="3F3F3F"/>
                </a:solidFill>
              </a:defRPr>
            </a:lvl1pPr>
          </a:lstStyle>
          <a:p>
            <a:pPr lvl="0"/>
            <a:r>
              <a:rPr lang="en-US"/>
              <a:t>Click to edit Master text styles</a:t>
            </a:r>
          </a:p>
        </p:txBody>
      </p:sp>
      <p:sp>
        <p:nvSpPr>
          <p:cNvPr id="4" name="Content Placeholder 4">
            <a:extLst>
              <a:ext uri="{FF2B5EF4-FFF2-40B4-BE49-F238E27FC236}">
                <a16:creationId xmlns:a16="http://schemas.microsoft.com/office/drawing/2014/main" id="{5D43B7AD-CF0B-38A6-64A5-1C0637B62DEC}"/>
              </a:ext>
            </a:extLst>
          </p:cNvPr>
          <p:cNvSpPr txBox="1">
            <a:spLocks noGrp="1"/>
          </p:cNvSpPr>
          <p:nvPr>
            <p:ph idx="2"/>
          </p:nvPr>
        </p:nvSpPr>
        <p:spPr>
          <a:xfrm>
            <a:off x="508004" y="2708516"/>
            <a:ext cx="5388860" cy="3886200"/>
          </a:xfrm>
        </p:spPr>
        <p:txBody>
          <a:bodyPr/>
          <a:lstStyle>
            <a:lvl1pPr>
              <a:defRPr sz="20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3">
            <a:extLst>
              <a:ext uri="{FF2B5EF4-FFF2-40B4-BE49-F238E27FC236}">
                <a16:creationId xmlns:a16="http://schemas.microsoft.com/office/drawing/2014/main" id="{BBB1D404-974F-EEA1-12CB-8BB06993B4EB}"/>
              </a:ext>
            </a:extLst>
          </p:cNvPr>
          <p:cNvSpPr txBox="1">
            <a:spLocks noGrp="1"/>
          </p:cNvSpPr>
          <p:nvPr>
            <p:ph type="body" idx="3"/>
          </p:nvPr>
        </p:nvSpPr>
        <p:spPr>
          <a:xfrm>
            <a:off x="6294967" y="2244970"/>
            <a:ext cx="5389034" cy="457200"/>
          </a:xfrm>
          <a:solidFill>
            <a:srgbClr val="9FD47C">
              <a:alpha val="25000"/>
            </a:srgbClr>
          </a:solidFill>
          <a:ln w="12701">
            <a:solidFill>
              <a:srgbClr val="63A537"/>
            </a:solidFill>
            <a:prstDash val="solid"/>
          </a:ln>
        </p:spPr>
        <p:txBody>
          <a:bodyPr anchor="ctr">
            <a:noAutofit/>
          </a:bodyPr>
          <a:lstStyle>
            <a:lvl1pPr marL="45720" indent="0">
              <a:buNone/>
              <a:defRPr sz="1900" b="1">
                <a:solidFill>
                  <a:srgbClr val="3F3F3F"/>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BE9D947A-984B-8EA1-3457-4907C097C173}"/>
              </a:ext>
            </a:extLst>
          </p:cNvPr>
          <p:cNvSpPr txBox="1">
            <a:spLocks noGrp="1"/>
          </p:cNvSpPr>
          <p:nvPr>
            <p:ph idx="4"/>
          </p:nvPr>
        </p:nvSpPr>
        <p:spPr>
          <a:xfrm>
            <a:off x="6291072" y="2708516"/>
            <a:ext cx="5389034" cy="3886200"/>
          </a:xfrm>
        </p:spPr>
        <p:txBody>
          <a:bodyPr/>
          <a:lstStyle>
            <a:lvl1pPr>
              <a:defRPr sz="20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Footer Placeholder 27">
            <a:extLst>
              <a:ext uri="{FF2B5EF4-FFF2-40B4-BE49-F238E27FC236}">
                <a16:creationId xmlns:a16="http://schemas.microsoft.com/office/drawing/2014/main" id="{ED228F55-DE88-F88C-4D37-9E61974A7437}"/>
              </a:ext>
            </a:extLst>
          </p:cNvPr>
          <p:cNvSpPr txBox="1">
            <a:spLocks noGrp="1"/>
          </p:cNvSpPr>
          <p:nvPr>
            <p:ph type="ftr" sz="quarter" idx="9"/>
          </p:nvPr>
        </p:nvSpPr>
        <p:spPr/>
        <p:txBody>
          <a:bodyPr/>
          <a:lstStyle>
            <a:lvl1pPr>
              <a:defRPr/>
            </a:lvl1pPr>
          </a:lstStyle>
          <a:p>
            <a:pPr lvl="0"/>
            <a:r>
              <a:rPr lang="en-GB"/>
              <a:t>Add a footer</a:t>
            </a:r>
          </a:p>
        </p:txBody>
      </p:sp>
      <p:sp>
        <p:nvSpPr>
          <p:cNvPr id="8" name="Date Placeholder 25">
            <a:extLst>
              <a:ext uri="{FF2B5EF4-FFF2-40B4-BE49-F238E27FC236}">
                <a16:creationId xmlns:a16="http://schemas.microsoft.com/office/drawing/2014/main" id="{F8AE599B-D30E-39CC-31BD-D369DC8C4CAF}"/>
              </a:ext>
            </a:extLst>
          </p:cNvPr>
          <p:cNvSpPr txBox="1">
            <a:spLocks noGrp="1"/>
          </p:cNvSpPr>
          <p:nvPr>
            <p:ph type="dt" sz="half" idx="7"/>
          </p:nvPr>
        </p:nvSpPr>
        <p:spPr/>
        <p:txBody>
          <a:bodyPr/>
          <a:lstStyle>
            <a:lvl1pPr>
              <a:defRPr/>
            </a:lvl1pPr>
          </a:lstStyle>
          <a:p>
            <a:pPr lvl="0"/>
            <a:fld id="{A4C8C518-408C-471A-B2F7-C4663BB1A43A}" type="datetime1">
              <a:rPr lang="en-GB"/>
              <a:pPr lvl="0"/>
              <a:t>05/12/2025</a:t>
            </a:fld>
            <a:endParaRPr lang="en-GB"/>
          </a:p>
        </p:txBody>
      </p:sp>
      <p:sp>
        <p:nvSpPr>
          <p:cNvPr id="9" name="Slide Number Placeholder 26">
            <a:extLst>
              <a:ext uri="{FF2B5EF4-FFF2-40B4-BE49-F238E27FC236}">
                <a16:creationId xmlns:a16="http://schemas.microsoft.com/office/drawing/2014/main" id="{9BF4D3F5-18D6-2191-583B-8D97DFFA147A}"/>
              </a:ext>
            </a:extLst>
          </p:cNvPr>
          <p:cNvSpPr txBox="1">
            <a:spLocks noGrp="1"/>
          </p:cNvSpPr>
          <p:nvPr>
            <p:ph type="sldNum" sz="quarter" idx="8"/>
          </p:nvPr>
        </p:nvSpPr>
        <p:spPr/>
        <p:txBody>
          <a:bodyPr/>
          <a:lstStyle>
            <a:lvl1pPr>
              <a:defRPr/>
            </a:lvl1pPr>
          </a:lstStyle>
          <a:p>
            <a:pPr lvl="0"/>
            <a:fld id="{6577FF03-151A-4E31-ABFA-8B73D6B11820}" type="slidenum">
              <a:t>‹#›</a:t>
            </a:fld>
            <a:endParaRPr lang="en-GB"/>
          </a:p>
        </p:txBody>
      </p:sp>
    </p:spTree>
    <p:extLst>
      <p:ext uri="{BB962C8B-B14F-4D97-AF65-F5344CB8AC3E}">
        <p14:creationId xmlns:p14="http://schemas.microsoft.com/office/powerpoint/2010/main" val="3723807183"/>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7151C-0002-D1A5-5AC8-49725D1A530B}"/>
              </a:ext>
            </a:extLst>
          </p:cNvPr>
          <p:cNvSpPr txBox="1">
            <a:spLocks noGrp="1"/>
          </p:cNvSpPr>
          <p:nvPr>
            <p:ph type="title"/>
          </p:nvPr>
        </p:nvSpPr>
        <p:spPr>
          <a:xfrm>
            <a:off x="609603" y="1143000"/>
            <a:ext cx="10972800" cy="1069848"/>
          </a:xfrm>
        </p:spPr>
        <p:txBody>
          <a:bodyPr/>
          <a:lstStyle>
            <a:lvl1pPr>
              <a:defRPr/>
            </a:lvl1pPr>
          </a:lstStyle>
          <a:p>
            <a:pPr lvl="0"/>
            <a:r>
              <a:rPr lang="en-US"/>
              <a:t>Click to edit Master title style</a:t>
            </a:r>
            <a:endParaRPr lang="en-GB"/>
          </a:p>
        </p:txBody>
      </p:sp>
      <p:sp>
        <p:nvSpPr>
          <p:cNvPr id="3" name="Footer Placeholder 3">
            <a:extLst>
              <a:ext uri="{FF2B5EF4-FFF2-40B4-BE49-F238E27FC236}">
                <a16:creationId xmlns:a16="http://schemas.microsoft.com/office/drawing/2014/main" id="{CE5B8EBD-4809-3339-E365-BE2063F27E6A}"/>
              </a:ext>
            </a:extLst>
          </p:cNvPr>
          <p:cNvSpPr txBox="1">
            <a:spLocks noGrp="1"/>
          </p:cNvSpPr>
          <p:nvPr>
            <p:ph type="ftr" sz="quarter" idx="9"/>
          </p:nvPr>
        </p:nvSpPr>
        <p:spPr/>
        <p:txBody>
          <a:bodyPr/>
          <a:lstStyle>
            <a:lvl1pPr>
              <a:defRPr/>
            </a:lvl1pPr>
          </a:lstStyle>
          <a:p>
            <a:pPr lvl="0"/>
            <a:r>
              <a:rPr lang="en-GB"/>
              <a:t>Add a footer</a:t>
            </a:r>
          </a:p>
        </p:txBody>
      </p:sp>
      <p:sp>
        <p:nvSpPr>
          <p:cNvPr id="4" name="Date Placeholder 2">
            <a:extLst>
              <a:ext uri="{FF2B5EF4-FFF2-40B4-BE49-F238E27FC236}">
                <a16:creationId xmlns:a16="http://schemas.microsoft.com/office/drawing/2014/main" id="{3F240DE7-EABD-F4F6-737B-190567416AA2}"/>
              </a:ext>
            </a:extLst>
          </p:cNvPr>
          <p:cNvSpPr txBox="1">
            <a:spLocks noGrp="1"/>
          </p:cNvSpPr>
          <p:nvPr>
            <p:ph type="dt" sz="half" idx="7"/>
          </p:nvPr>
        </p:nvSpPr>
        <p:spPr>
          <a:xfrm>
            <a:off x="8778240" y="612648"/>
            <a:ext cx="1276356" cy="457200"/>
          </a:xfrm>
        </p:spPr>
        <p:txBody>
          <a:bodyPr/>
          <a:lstStyle>
            <a:lvl1pPr>
              <a:defRPr/>
            </a:lvl1pPr>
          </a:lstStyle>
          <a:p>
            <a:pPr lvl="0"/>
            <a:fld id="{AD10CE55-CE34-4D66-A638-71CED051D578}" type="datetime1">
              <a:rPr lang="en-GB"/>
              <a:pPr lvl="0"/>
              <a:t>05/12/2025</a:t>
            </a:fld>
            <a:endParaRPr lang="en-GB"/>
          </a:p>
        </p:txBody>
      </p:sp>
      <p:sp>
        <p:nvSpPr>
          <p:cNvPr id="5" name="Slide Number Placeholder 4">
            <a:extLst>
              <a:ext uri="{FF2B5EF4-FFF2-40B4-BE49-F238E27FC236}">
                <a16:creationId xmlns:a16="http://schemas.microsoft.com/office/drawing/2014/main" id="{37DDCF07-7F03-1E37-0C79-0FCB2339C9DA}"/>
              </a:ext>
            </a:extLst>
          </p:cNvPr>
          <p:cNvSpPr txBox="1">
            <a:spLocks noGrp="1"/>
          </p:cNvSpPr>
          <p:nvPr>
            <p:ph type="sldNum" sz="quarter" idx="8"/>
          </p:nvPr>
        </p:nvSpPr>
        <p:spPr/>
        <p:txBody>
          <a:bodyPr/>
          <a:lstStyle>
            <a:lvl1pPr>
              <a:defRPr/>
            </a:lvl1pPr>
          </a:lstStyle>
          <a:p>
            <a:pPr lvl="0"/>
            <a:fld id="{1BA5AC4B-03A4-40FB-9FD1-E1D039E89E24}" type="slidenum">
              <a:t>‹#›</a:t>
            </a:fld>
            <a:endParaRPr lang="en-GB"/>
          </a:p>
        </p:txBody>
      </p:sp>
    </p:spTree>
    <p:extLst>
      <p:ext uri="{BB962C8B-B14F-4D97-AF65-F5344CB8AC3E}">
        <p14:creationId xmlns:p14="http://schemas.microsoft.com/office/powerpoint/2010/main" val="2961890450"/>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8964904D-1BD0-FB84-1B1F-B739F159D5DC}"/>
              </a:ext>
            </a:extLst>
          </p:cNvPr>
          <p:cNvSpPr txBox="1">
            <a:spLocks noGrp="1"/>
          </p:cNvSpPr>
          <p:nvPr>
            <p:ph type="ftr" sz="quarter" idx="9"/>
          </p:nvPr>
        </p:nvSpPr>
        <p:spPr/>
        <p:txBody>
          <a:bodyPr/>
          <a:lstStyle>
            <a:lvl1pPr>
              <a:defRPr/>
            </a:lvl1pPr>
          </a:lstStyle>
          <a:p>
            <a:pPr lvl="0"/>
            <a:r>
              <a:rPr lang="en-GB"/>
              <a:t>Add a footer</a:t>
            </a:r>
          </a:p>
        </p:txBody>
      </p:sp>
      <p:sp>
        <p:nvSpPr>
          <p:cNvPr id="3" name="Date Placeholder 1">
            <a:extLst>
              <a:ext uri="{FF2B5EF4-FFF2-40B4-BE49-F238E27FC236}">
                <a16:creationId xmlns:a16="http://schemas.microsoft.com/office/drawing/2014/main" id="{13812A8E-6915-A545-B945-FC3475513428}"/>
              </a:ext>
            </a:extLst>
          </p:cNvPr>
          <p:cNvSpPr txBox="1">
            <a:spLocks noGrp="1"/>
          </p:cNvSpPr>
          <p:nvPr>
            <p:ph type="dt" sz="half" idx="7"/>
          </p:nvPr>
        </p:nvSpPr>
        <p:spPr/>
        <p:txBody>
          <a:bodyPr/>
          <a:lstStyle>
            <a:lvl1pPr>
              <a:defRPr/>
            </a:lvl1pPr>
          </a:lstStyle>
          <a:p>
            <a:pPr lvl="0"/>
            <a:fld id="{C54BFB77-51B6-4FCB-A2B5-9B7035371C90}" type="datetime1">
              <a:rPr lang="en-GB"/>
              <a:pPr lvl="0"/>
              <a:t>05/12/2025</a:t>
            </a:fld>
            <a:endParaRPr lang="en-GB"/>
          </a:p>
        </p:txBody>
      </p:sp>
      <p:sp>
        <p:nvSpPr>
          <p:cNvPr id="4" name="Slide Number Placeholder 3">
            <a:extLst>
              <a:ext uri="{FF2B5EF4-FFF2-40B4-BE49-F238E27FC236}">
                <a16:creationId xmlns:a16="http://schemas.microsoft.com/office/drawing/2014/main" id="{C04BF340-C8B9-621F-6FA2-1DDB3144E322}"/>
              </a:ext>
            </a:extLst>
          </p:cNvPr>
          <p:cNvSpPr txBox="1">
            <a:spLocks noGrp="1"/>
          </p:cNvSpPr>
          <p:nvPr>
            <p:ph type="sldNum" sz="quarter" idx="8"/>
          </p:nvPr>
        </p:nvSpPr>
        <p:spPr/>
        <p:txBody>
          <a:bodyPr/>
          <a:lstStyle>
            <a:lvl1pPr>
              <a:defRPr/>
            </a:lvl1pPr>
          </a:lstStyle>
          <a:p>
            <a:pPr lvl="0"/>
            <a:fld id="{B99DAB3D-4C0F-4CF0-823E-F0CB64DAD0A7}" type="slidenum">
              <a:t>‹#›</a:t>
            </a:fld>
            <a:endParaRPr lang="en-GB"/>
          </a:p>
        </p:txBody>
      </p:sp>
    </p:spTree>
    <p:extLst>
      <p:ext uri="{BB962C8B-B14F-4D97-AF65-F5344CB8AC3E}">
        <p14:creationId xmlns:p14="http://schemas.microsoft.com/office/powerpoint/2010/main" val="4123640752"/>
      </p:ext>
    </p:extLst>
  </p:cSld>
  <p:clrMapOvr>
    <a:masterClrMapping/>
  </p:clrMapOvr>
  <p:transition spd="med">
    <p:fade/>
  </p:transition>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54741-E6E1-4E49-E8E6-0D6810B388EB}"/>
              </a:ext>
            </a:extLst>
          </p:cNvPr>
          <p:cNvSpPr txBox="1">
            <a:spLocks noGrp="1"/>
          </p:cNvSpPr>
          <p:nvPr>
            <p:ph type="title"/>
          </p:nvPr>
        </p:nvSpPr>
        <p:spPr>
          <a:xfrm>
            <a:off x="7137998" y="1101970"/>
            <a:ext cx="4511036" cy="877824"/>
          </a:xfrm>
        </p:spPr>
        <p:txBody>
          <a:bodyPr anchor="b"/>
          <a:lstStyle>
            <a:lvl1pPr>
              <a:defRPr lang="en-GB" sz="1800" b="1"/>
            </a:lvl1pPr>
          </a:lstStyle>
          <a:p>
            <a:pPr lvl="0"/>
            <a:r>
              <a:rPr lang="en-GB"/>
              <a:t>Edit Master title style</a:t>
            </a:r>
          </a:p>
        </p:txBody>
      </p:sp>
      <p:sp>
        <p:nvSpPr>
          <p:cNvPr id="3" name="Content Placeholder 3">
            <a:extLst>
              <a:ext uri="{FF2B5EF4-FFF2-40B4-BE49-F238E27FC236}">
                <a16:creationId xmlns:a16="http://schemas.microsoft.com/office/drawing/2014/main" id="{D883E452-5A2E-293D-F613-EAC69553EC28}"/>
              </a:ext>
            </a:extLst>
          </p:cNvPr>
          <p:cNvSpPr txBox="1">
            <a:spLocks noGrp="1"/>
          </p:cNvSpPr>
          <p:nvPr>
            <p:ph idx="1"/>
          </p:nvPr>
        </p:nvSpPr>
        <p:spPr>
          <a:xfrm>
            <a:off x="203197" y="776289"/>
            <a:ext cx="6803136" cy="5805086"/>
          </a:xfrm>
        </p:spPr>
        <p:txBody>
          <a:bodyPr/>
          <a:lstStyle>
            <a:lvl1pPr>
              <a:defRPr sz="3200"/>
            </a:lvl1pPr>
            <a:lvl2pPr>
              <a:defRPr sz="2800"/>
            </a:lvl2pPr>
            <a:lvl3pPr>
              <a:defRPr/>
            </a:lvl3pPr>
            <a:lvl4pPr>
              <a:defRPr sz="2000"/>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2">
            <a:extLst>
              <a:ext uri="{FF2B5EF4-FFF2-40B4-BE49-F238E27FC236}">
                <a16:creationId xmlns:a16="http://schemas.microsoft.com/office/drawing/2014/main" id="{8F112B3A-7564-494F-F63F-9F634ADAE290}"/>
              </a:ext>
            </a:extLst>
          </p:cNvPr>
          <p:cNvSpPr txBox="1">
            <a:spLocks noGrp="1"/>
          </p:cNvSpPr>
          <p:nvPr>
            <p:ph type="body" idx="2"/>
          </p:nvPr>
        </p:nvSpPr>
        <p:spPr>
          <a:xfrm>
            <a:off x="7137998" y="2010729"/>
            <a:ext cx="4511036" cy="4580577"/>
          </a:xfrm>
        </p:spPr>
        <p:txBody>
          <a:bodyPr/>
          <a:lstStyle>
            <a:lvl1pPr marL="9144" indent="0">
              <a:buNone/>
              <a:defRPr sz="1400"/>
            </a:lvl1pPr>
          </a:lstStyle>
          <a:p>
            <a:pPr lvl="0"/>
            <a:r>
              <a:rPr lang="en-US"/>
              <a:t>Click to edit Master text styles</a:t>
            </a:r>
          </a:p>
        </p:txBody>
      </p:sp>
      <p:sp>
        <p:nvSpPr>
          <p:cNvPr id="5" name="Footer Placeholder 5">
            <a:extLst>
              <a:ext uri="{FF2B5EF4-FFF2-40B4-BE49-F238E27FC236}">
                <a16:creationId xmlns:a16="http://schemas.microsoft.com/office/drawing/2014/main" id="{E82DFD12-DCF9-2DD0-3D22-822416838CE7}"/>
              </a:ext>
            </a:extLst>
          </p:cNvPr>
          <p:cNvSpPr txBox="1">
            <a:spLocks noGrp="1"/>
          </p:cNvSpPr>
          <p:nvPr>
            <p:ph type="ftr" sz="quarter" idx="9"/>
          </p:nvPr>
        </p:nvSpPr>
        <p:spPr/>
        <p:txBody>
          <a:bodyPr/>
          <a:lstStyle>
            <a:lvl1pPr>
              <a:defRPr/>
            </a:lvl1pPr>
          </a:lstStyle>
          <a:p>
            <a:pPr lvl="0"/>
            <a:r>
              <a:rPr lang="en-GB"/>
              <a:t>Add a footer</a:t>
            </a:r>
          </a:p>
        </p:txBody>
      </p:sp>
      <p:sp>
        <p:nvSpPr>
          <p:cNvPr id="6" name="Date Placeholder 4">
            <a:extLst>
              <a:ext uri="{FF2B5EF4-FFF2-40B4-BE49-F238E27FC236}">
                <a16:creationId xmlns:a16="http://schemas.microsoft.com/office/drawing/2014/main" id="{4AC7CD67-8C5C-F178-F680-548E4C62CBFE}"/>
              </a:ext>
            </a:extLst>
          </p:cNvPr>
          <p:cNvSpPr txBox="1">
            <a:spLocks noGrp="1"/>
          </p:cNvSpPr>
          <p:nvPr>
            <p:ph type="dt" sz="half" idx="7"/>
          </p:nvPr>
        </p:nvSpPr>
        <p:spPr/>
        <p:txBody>
          <a:bodyPr/>
          <a:lstStyle>
            <a:lvl1pPr>
              <a:defRPr/>
            </a:lvl1pPr>
          </a:lstStyle>
          <a:p>
            <a:pPr lvl="0"/>
            <a:fld id="{F815CFA0-881E-433B-8BF9-907D7AB9D943}" type="datetime1">
              <a:rPr lang="en-GB"/>
              <a:pPr lvl="0"/>
              <a:t>05/12/2025</a:t>
            </a:fld>
            <a:endParaRPr lang="en-GB"/>
          </a:p>
        </p:txBody>
      </p:sp>
      <p:sp>
        <p:nvSpPr>
          <p:cNvPr id="7" name="Slide Number Placeholder 6">
            <a:extLst>
              <a:ext uri="{FF2B5EF4-FFF2-40B4-BE49-F238E27FC236}">
                <a16:creationId xmlns:a16="http://schemas.microsoft.com/office/drawing/2014/main" id="{E7A2B1A4-1E81-4093-FCBA-B37E3A51C484}"/>
              </a:ext>
            </a:extLst>
          </p:cNvPr>
          <p:cNvSpPr txBox="1">
            <a:spLocks noGrp="1"/>
          </p:cNvSpPr>
          <p:nvPr>
            <p:ph type="sldNum" sz="quarter" idx="8"/>
          </p:nvPr>
        </p:nvSpPr>
        <p:spPr/>
        <p:txBody>
          <a:bodyPr/>
          <a:lstStyle>
            <a:lvl1pPr>
              <a:defRPr/>
            </a:lvl1pPr>
          </a:lstStyle>
          <a:p>
            <a:pPr lvl="0"/>
            <a:fld id="{73F81E92-0266-4F2B-B825-2583422C53D0}" type="slidenum">
              <a:t>‹#›</a:t>
            </a:fld>
            <a:endParaRPr lang="en-GB"/>
          </a:p>
        </p:txBody>
      </p:sp>
    </p:spTree>
    <p:extLst>
      <p:ext uri="{BB962C8B-B14F-4D97-AF65-F5344CB8AC3E}">
        <p14:creationId xmlns:p14="http://schemas.microsoft.com/office/powerpoint/2010/main" val="2956473668"/>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B61CB-9ED4-2A40-6FF0-25B50FCAB921}"/>
              </a:ext>
            </a:extLst>
          </p:cNvPr>
          <p:cNvSpPr txBox="1">
            <a:spLocks noGrp="1"/>
          </p:cNvSpPr>
          <p:nvPr>
            <p:ph type="title"/>
          </p:nvPr>
        </p:nvSpPr>
        <p:spPr>
          <a:xfrm>
            <a:off x="7253916" y="1109158"/>
            <a:ext cx="782406" cy="4681636"/>
          </a:xfrm>
        </p:spPr>
        <p:txBody>
          <a:bodyPr vert="vert270" lIns="45720" tIns="0" rIns="45720" anchor="t" anchorCtr="1"/>
          <a:lstStyle>
            <a:lvl1pPr algn="ctr">
              <a:defRPr sz="2000" b="1"/>
            </a:lvl1pPr>
          </a:lstStyle>
          <a:p>
            <a:pPr lvl="0"/>
            <a:r>
              <a:rPr lang="en-US"/>
              <a:t>Click to edit Master title style</a:t>
            </a:r>
            <a:endParaRPr lang="en-GB"/>
          </a:p>
        </p:txBody>
      </p:sp>
      <p:sp>
        <p:nvSpPr>
          <p:cNvPr id="3" name="Picture Placeholder 2" descr="An empty placeholder to add an image. Click on the placeholder and select the image that you wish to add">
            <a:extLst>
              <a:ext uri="{FF2B5EF4-FFF2-40B4-BE49-F238E27FC236}">
                <a16:creationId xmlns:a16="http://schemas.microsoft.com/office/drawing/2014/main" id="{4BF6EB0B-CEC9-68B0-E0F8-0CF32233383D}"/>
              </a:ext>
            </a:extLst>
          </p:cNvPr>
          <p:cNvSpPr txBox="1">
            <a:spLocks noGrp="1"/>
          </p:cNvSpPr>
          <p:nvPr>
            <p:ph type="pic" idx="1"/>
          </p:nvPr>
        </p:nvSpPr>
        <p:spPr>
          <a:xfrm>
            <a:off x="538224" y="1143000"/>
            <a:ext cx="6096003" cy="4572000"/>
          </a:xfrm>
          <a:solidFill>
            <a:srgbClr val="EAEAEA"/>
          </a:solidFill>
          <a:ln w="50804">
            <a:solidFill>
              <a:srgbClr val="FFFFFF"/>
            </a:solidFill>
            <a:prstDash val="solid"/>
            <a:miter/>
          </a:ln>
          <a:effectLst>
            <a:outerShdw dist="31754" dir="4800117" algn="tl">
              <a:srgbClr val="000000">
                <a:alpha val="25000"/>
              </a:srgbClr>
            </a:outerShdw>
          </a:effectLst>
        </p:spPr>
        <p:txBody>
          <a:bodyPr/>
          <a:lstStyle>
            <a:lvl1pPr marL="0" indent="0">
              <a:buNone/>
              <a:defRPr sz="3200"/>
            </a:lvl1pPr>
          </a:lstStyle>
          <a:p>
            <a:pPr lvl="0"/>
            <a:r>
              <a:rPr lang="en-US"/>
              <a:t>Click icon to add picture</a:t>
            </a:r>
            <a:endParaRPr lang="en-GB"/>
          </a:p>
        </p:txBody>
      </p:sp>
      <p:sp>
        <p:nvSpPr>
          <p:cNvPr id="4" name="Text Placeholder 3">
            <a:extLst>
              <a:ext uri="{FF2B5EF4-FFF2-40B4-BE49-F238E27FC236}">
                <a16:creationId xmlns:a16="http://schemas.microsoft.com/office/drawing/2014/main" id="{BDE973F0-1EFD-21EE-8A49-E5FC1D21BA97}"/>
              </a:ext>
            </a:extLst>
          </p:cNvPr>
          <p:cNvSpPr txBox="1">
            <a:spLocks noGrp="1"/>
          </p:cNvSpPr>
          <p:nvPr>
            <p:ph type="body" idx="2"/>
          </p:nvPr>
        </p:nvSpPr>
        <p:spPr>
          <a:xfrm>
            <a:off x="8117924" y="3274310"/>
            <a:ext cx="3454402" cy="2516492"/>
          </a:xfrm>
        </p:spPr>
        <p:txBody>
          <a:bodyPr lIns="0" tIns="0" rIns="45720"/>
          <a:lstStyle>
            <a:lvl1pPr marL="0" indent="0">
              <a:spcBef>
                <a:spcPts val="0"/>
              </a:spcBef>
              <a:buNone/>
              <a:defRPr sz="1300"/>
            </a:lvl1pPr>
          </a:lstStyle>
          <a:p>
            <a:pPr lvl="0"/>
            <a:r>
              <a:rPr lang="en-US"/>
              <a:t>Click to edit Master text styles</a:t>
            </a:r>
          </a:p>
        </p:txBody>
      </p:sp>
      <p:sp>
        <p:nvSpPr>
          <p:cNvPr id="5" name="Footer Placeholder 5">
            <a:extLst>
              <a:ext uri="{FF2B5EF4-FFF2-40B4-BE49-F238E27FC236}">
                <a16:creationId xmlns:a16="http://schemas.microsoft.com/office/drawing/2014/main" id="{74AEA878-A4FB-F50C-6607-19DFFB04B295}"/>
              </a:ext>
            </a:extLst>
          </p:cNvPr>
          <p:cNvSpPr txBox="1">
            <a:spLocks noGrp="1"/>
          </p:cNvSpPr>
          <p:nvPr>
            <p:ph type="ftr" sz="quarter" idx="9"/>
          </p:nvPr>
        </p:nvSpPr>
        <p:spPr/>
        <p:txBody>
          <a:bodyPr/>
          <a:lstStyle>
            <a:lvl1pPr>
              <a:defRPr/>
            </a:lvl1pPr>
          </a:lstStyle>
          <a:p>
            <a:pPr lvl="0"/>
            <a:r>
              <a:rPr lang="en-GB"/>
              <a:t>Add a footer</a:t>
            </a:r>
          </a:p>
        </p:txBody>
      </p:sp>
      <p:sp>
        <p:nvSpPr>
          <p:cNvPr id="6" name="Date Placeholder 4">
            <a:extLst>
              <a:ext uri="{FF2B5EF4-FFF2-40B4-BE49-F238E27FC236}">
                <a16:creationId xmlns:a16="http://schemas.microsoft.com/office/drawing/2014/main" id="{215EEAB5-054D-C414-97F3-9974565A0F40}"/>
              </a:ext>
            </a:extLst>
          </p:cNvPr>
          <p:cNvSpPr txBox="1">
            <a:spLocks noGrp="1"/>
          </p:cNvSpPr>
          <p:nvPr>
            <p:ph type="dt" sz="half" idx="7"/>
          </p:nvPr>
        </p:nvSpPr>
        <p:spPr/>
        <p:txBody>
          <a:bodyPr/>
          <a:lstStyle>
            <a:lvl1pPr>
              <a:defRPr/>
            </a:lvl1pPr>
          </a:lstStyle>
          <a:p>
            <a:pPr lvl="0"/>
            <a:fld id="{79C5EA9D-7904-4DD1-8DDB-BD9BB6D7D450}" type="datetime1">
              <a:rPr lang="en-GB"/>
              <a:pPr lvl="0"/>
              <a:t>05/12/2025</a:t>
            </a:fld>
            <a:endParaRPr lang="en-GB"/>
          </a:p>
        </p:txBody>
      </p:sp>
      <p:sp>
        <p:nvSpPr>
          <p:cNvPr id="7" name="Slide Number Placeholder 6">
            <a:extLst>
              <a:ext uri="{FF2B5EF4-FFF2-40B4-BE49-F238E27FC236}">
                <a16:creationId xmlns:a16="http://schemas.microsoft.com/office/drawing/2014/main" id="{40AD33AA-925E-71F4-6F8D-CCBB8FBFA929}"/>
              </a:ext>
            </a:extLst>
          </p:cNvPr>
          <p:cNvSpPr txBox="1">
            <a:spLocks noGrp="1"/>
          </p:cNvSpPr>
          <p:nvPr>
            <p:ph type="sldNum" sz="quarter" idx="8"/>
          </p:nvPr>
        </p:nvSpPr>
        <p:spPr/>
        <p:txBody>
          <a:bodyPr/>
          <a:lstStyle>
            <a:lvl1pPr>
              <a:defRPr/>
            </a:lvl1pPr>
          </a:lstStyle>
          <a:p>
            <a:pPr lvl="0"/>
            <a:fld id="{CAC85B35-1DA6-4474-B0A8-FDCCEA1F0307}" type="slidenum">
              <a:t>‹#›</a:t>
            </a:fld>
            <a:endParaRPr lang="en-GB"/>
          </a:p>
        </p:txBody>
      </p:sp>
    </p:spTree>
    <p:extLst>
      <p:ext uri="{BB962C8B-B14F-4D97-AF65-F5344CB8AC3E}">
        <p14:creationId xmlns:p14="http://schemas.microsoft.com/office/powerpoint/2010/main" val="1922547166"/>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708A8-CEDA-F081-99FB-4E56C9BB9CD8}"/>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73221F8B-65F8-38DC-73EF-E98E9117EEF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4">
            <a:extLst>
              <a:ext uri="{FF2B5EF4-FFF2-40B4-BE49-F238E27FC236}">
                <a16:creationId xmlns:a16="http://schemas.microsoft.com/office/drawing/2014/main" id="{A2974DAF-46E0-EB4E-9995-F00048F5A6B7}"/>
              </a:ext>
            </a:extLst>
          </p:cNvPr>
          <p:cNvSpPr txBox="1">
            <a:spLocks noGrp="1"/>
          </p:cNvSpPr>
          <p:nvPr>
            <p:ph type="ftr" sz="quarter" idx="9"/>
          </p:nvPr>
        </p:nvSpPr>
        <p:spPr/>
        <p:txBody>
          <a:bodyPr/>
          <a:lstStyle>
            <a:lvl1pPr>
              <a:defRPr/>
            </a:lvl1pPr>
          </a:lstStyle>
          <a:p>
            <a:pPr lvl="0"/>
            <a:r>
              <a:rPr lang="en-GB"/>
              <a:t>Add a footer</a:t>
            </a:r>
          </a:p>
        </p:txBody>
      </p:sp>
      <p:sp>
        <p:nvSpPr>
          <p:cNvPr id="5" name="Date Placeholder 3">
            <a:extLst>
              <a:ext uri="{FF2B5EF4-FFF2-40B4-BE49-F238E27FC236}">
                <a16:creationId xmlns:a16="http://schemas.microsoft.com/office/drawing/2014/main" id="{B9119A9C-5741-297D-A8DA-29B91E4DD8B0}"/>
              </a:ext>
            </a:extLst>
          </p:cNvPr>
          <p:cNvSpPr txBox="1">
            <a:spLocks noGrp="1"/>
          </p:cNvSpPr>
          <p:nvPr>
            <p:ph type="dt" sz="half" idx="7"/>
          </p:nvPr>
        </p:nvSpPr>
        <p:spPr/>
        <p:txBody>
          <a:bodyPr/>
          <a:lstStyle>
            <a:lvl1pPr>
              <a:defRPr/>
            </a:lvl1pPr>
          </a:lstStyle>
          <a:p>
            <a:pPr lvl="0"/>
            <a:fld id="{08D34CE2-9090-45A2-9921-A6885C662992}" type="datetime1">
              <a:rPr lang="en-GB"/>
              <a:pPr lvl="0"/>
              <a:t>05/12/2025</a:t>
            </a:fld>
            <a:endParaRPr lang="en-GB"/>
          </a:p>
        </p:txBody>
      </p:sp>
      <p:sp>
        <p:nvSpPr>
          <p:cNvPr id="6" name="Slide Number Placeholder 5">
            <a:extLst>
              <a:ext uri="{FF2B5EF4-FFF2-40B4-BE49-F238E27FC236}">
                <a16:creationId xmlns:a16="http://schemas.microsoft.com/office/drawing/2014/main" id="{FA06D515-46A6-51E5-CED8-8EE714BCB565}"/>
              </a:ext>
            </a:extLst>
          </p:cNvPr>
          <p:cNvSpPr txBox="1">
            <a:spLocks noGrp="1"/>
          </p:cNvSpPr>
          <p:nvPr>
            <p:ph type="sldNum" sz="quarter" idx="8"/>
          </p:nvPr>
        </p:nvSpPr>
        <p:spPr/>
        <p:txBody>
          <a:bodyPr/>
          <a:lstStyle>
            <a:lvl1pPr>
              <a:defRPr/>
            </a:lvl1pPr>
          </a:lstStyle>
          <a:p>
            <a:pPr lvl="0"/>
            <a:fld id="{D56564AD-917C-444E-B3BF-A275514ABD53}" type="slidenum">
              <a:t>‹#›</a:t>
            </a:fld>
            <a:endParaRPr lang="en-GB"/>
          </a:p>
        </p:txBody>
      </p:sp>
    </p:spTree>
    <p:extLst>
      <p:ext uri="{BB962C8B-B14F-4D97-AF65-F5344CB8AC3E}">
        <p14:creationId xmlns:p14="http://schemas.microsoft.com/office/powerpoint/2010/main" val="1469574598"/>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AD45AE-9EA3-FBEB-C473-937352FD9A6F}"/>
              </a:ext>
            </a:extLst>
          </p:cNvPr>
          <p:cNvSpPr txBox="1">
            <a:spLocks noGrp="1"/>
          </p:cNvSpPr>
          <p:nvPr>
            <p:ph type="title" orient="vert"/>
          </p:nvPr>
        </p:nvSpPr>
        <p:spPr>
          <a:xfrm>
            <a:off x="9042401" y="1143000"/>
            <a:ext cx="2540002" cy="5448296"/>
          </a:xfrm>
        </p:spPr>
        <p:txBody>
          <a:bodyPr vert="eaVert"/>
          <a:lstStyle>
            <a:lvl1pPr>
              <a:defRPr lang="en-GB"/>
            </a:lvl1pPr>
          </a:lstStyle>
          <a:p>
            <a:pPr lvl="0"/>
            <a:r>
              <a:rPr lang="en-GB"/>
              <a:t>Edit Master title style</a:t>
            </a:r>
          </a:p>
        </p:txBody>
      </p:sp>
      <p:sp>
        <p:nvSpPr>
          <p:cNvPr id="3" name="Vertical Text Placeholder 2">
            <a:extLst>
              <a:ext uri="{FF2B5EF4-FFF2-40B4-BE49-F238E27FC236}">
                <a16:creationId xmlns:a16="http://schemas.microsoft.com/office/drawing/2014/main" id="{EC64AA6C-7915-BB75-5E59-D324AB210F8B}"/>
              </a:ext>
            </a:extLst>
          </p:cNvPr>
          <p:cNvSpPr txBox="1">
            <a:spLocks noGrp="1"/>
          </p:cNvSpPr>
          <p:nvPr>
            <p:ph type="body" orient="vert" idx="1"/>
          </p:nvPr>
        </p:nvSpPr>
        <p:spPr>
          <a:xfrm>
            <a:off x="609603" y="1143000"/>
            <a:ext cx="8331198" cy="5448296"/>
          </a:xfrm>
        </p:spPr>
        <p:txBody>
          <a:bodyPr vert="eaVert"/>
          <a:lstStyle>
            <a:lvl1pPr>
              <a:defRPr lang="en-GB"/>
            </a:lvl1pPr>
            <a:lvl2pPr>
              <a:defRPr lang="en-GB"/>
            </a:lvl2pPr>
            <a:lvl3pPr>
              <a:defRPr lang="en-GB"/>
            </a:lvl3pPr>
            <a:lvl4pPr>
              <a:defRPr lang="en-GB"/>
            </a:lvl4pPr>
            <a:lvl5pPr>
              <a:defRPr lang="en-GB"/>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Footer Placeholder 4">
            <a:extLst>
              <a:ext uri="{FF2B5EF4-FFF2-40B4-BE49-F238E27FC236}">
                <a16:creationId xmlns:a16="http://schemas.microsoft.com/office/drawing/2014/main" id="{20E363D3-8AC6-08CE-F8C5-3821B50E792B}"/>
              </a:ext>
            </a:extLst>
          </p:cNvPr>
          <p:cNvSpPr txBox="1">
            <a:spLocks noGrp="1"/>
          </p:cNvSpPr>
          <p:nvPr>
            <p:ph type="ftr" sz="quarter" idx="9"/>
          </p:nvPr>
        </p:nvSpPr>
        <p:spPr/>
        <p:txBody>
          <a:bodyPr/>
          <a:lstStyle>
            <a:lvl1pPr>
              <a:defRPr/>
            </a:lvl1pPr>
          </a:lstStyle>
          <a:p>
            <a:pPr lvl="0"/>
            <a:r>
              <a:rPr lang="en-GB"/>
              <a:t>Add a footer</a:t>
            </a:r>
          </a:p>
        </p:txBody>
      </p:sp>
      <p:sp>
        <p:nvSpPr>
          <p:cNvPr id="5" name="Date Placeholder 3">
            <a:extLst>
              <a:ext uri="{FF2B5EF4-FFF2-40B4-BE49-F238E27FC236}">
                <a16:creationId xmlns:a16="http://schemas.microsoft.com/office/drawing/2014/main" id="{C0095383-CE7F-7F1E-7DD4-60FAB066DBC5}"/>
              </a:ext>
            </a:extLst>
          </p:cNvPr>
          <p:cNvSpPr txBox="1">
            <a:spLocks noGrp="1"/>
          </p:cNvSpPr>
          <p:nvPr>
            <p:ph type="dt" sz="half" idx="7"/>
          </p:nvPr>
        </p:nvSpPr>
        <p:spPr/>
        <p:txBody>
          <a:bodyPr/>
          <a:lstStyle>
            <a:lvl1pPr>
              <a:defRPr/>
            </a:lvl1pPr>
          </a:lstStyle>
          <a:p>
            <a:pPr lvl="0"/>
            <a:fld id="{C4738E75-1BAD-4A2A-A879-67211F9595DE}" type="datetime1">
              <a:rPr lang="en-GB"/>
              <a:pPr lvl="0"/>
              <a:t>05/12/2025</a:t>
            </a:fld>
            <a:endParaRPr lang="en-GB"/>
          </a:p>
        </p:txBody>
      </p:sp>
      <p:sp>
        <p:nvSpPr>
          <p:cNvPr id="6" name="Slide Number Placeholder 5">
            <a:extLst>
              <a:ext uri="{FF2B5EF4-FFF2-40B4-BE49-F238E27FC236}">
                <a16:creationId xmlns:a16="http://schemas.microsoft.com/office/drawing/2014/main" id="{F09F657F-6488-5F57-BA0B-3194A6E481AB}"/>
              </a:ext>
            </a:extLst>
          </p:cNvPr>
          <p:cNvSpPr txBox="1">
            <a:spLocks noGrp="1"/>
          </p:cNvSpPr>
          <p:nvPr>
            <p:ph type="sldNum" sz="quarter" idx="8"/>
          </p:nvPr>
        </p:nvSpPr>
        <p:spPr/>
        <p:txBody>
          <a:bodyPr/>
          <a:lstStyle>
            <a:lvl1pPr>
              <a:defRPr/>
            </a:lvl1pPr>
          </a:lstStyle>
          <a:p>
            <a:pPr lvl="0"/>
            <a:fld id="{DD93EAAA-188D-4C52-BC6C-FBFF547E9845}" type="slidenum">
              <a:t>‹#›</a:t>
            </a:fld>
            <a:endParaRPr lang="en-GB"/>
          </a:p>
        </p:txBody>
      </p:sp>
    </p:spTree>
    <p:extLst>
      <p:ext uri="{BB962C8B-B14F-4D97-AF65-F5344CB8AC3E}">
        <p14:creationId xmlns:p14="http://schemas.microsoft.com/office/powerpoint/2010/main" val="1777232597"/>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27">
            <a:extLst>
              <a:ext uri="{FF2B5EF4-FFF2-40B4-BE49-F238E27FC236}">
                <a16:creationId xmlns:a16="http://schemas.microsoft.com/office/drawing/2014/main" id="{9EAED5A1-7850-B0BC-F705-800980A10DF1}"/>
              </a:ext>
            </a:extLst>
          </p:cNvPr>
          <p:cNvSpPr/>
          <p:nvPr/>
        </p:nvSpPr>
        <p:spPr>
          <a:xfrm>
            <a:off x="0" y="366820"/>
            <a:ext cx="12191996" cy="84408"/>
          </a:xfrm>
          <a:prstGeom prst="rect">
            <a:avLst/>
          </a:prstGeom>
          <a:solidFill>
            <a:srgbClr val="63A537">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Rectangle 28">
            <a:extLst>
              <a:ext uri="{FF2B5EF4-FFF2-40B4-BE49-F238E27FC236}">
                <a16:creationId xmlns:a16="http://schemas.microsoft.com/office/drawing/2014/main" id="{6D9A29A3-AD99-8B19-5702-633087EC1661}"/>
              </a:ext>
            </a:extLst>
          </p:cNvPr>
          <p:cNvSpPr/>
          <p:nvPr/>
        </p:nvSpPr>
        <p:spPr>
          <a:xfrm>
            <a:off x="0" y="0"/>
            <a:ext cx="12191996" cy="310667"/>
          </a:xfrm>
          <a:prstGeom prst="rect">
            <a:avLst/>
          </a:prstGeom>
          <a:solidFill>
            <a:srgbClr val="455F5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Rectangle 29">
            <a:extLst>
              <a:ext uri="{FF2B5EF4-FFF2-40B4-BE49-F238E27FC236}">
                <a16:creationId xmlns:a16="http://schemas.microsoft.com/office/drawing/2014/main" id="{9B07FC3F-92AB-D1AA-DC7C-7FACFEF64D6D}"/>
              </a:ext>
            </a:extLst>
          </p:cNvPr>
          <p:cNvSpPr/>
          <p:nvPr/>
        </p:nvSpPr>
        <p:spPr>
          <a:xfrm>
            <a:off x="0" y="308280"/>
            <a:ext cx="12191996" cy="91440"/>
          </a:xfrm>
          <a:prstGeom prst="rect">
            <a:avLst/>
          </a:prstGeom>
          <a:solidFill>
            <a:srgbClr val="63A53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Rectangle 30">
            <a:extLst>
              <a:ext uri="{FF2B5EF4-FFF2-40B4-BE49-F238E27FC236}">
                <a16:creationId xmlns:a16="http://schemas.microsoft.com/office/drawing/2014/main" id="{DDC91FD4-C0CF-B0D9-C4CA-78E2ABAC53E9}"/>
              </a:ext>
            </a:extLst>
          </p:cNvPr>
          <p:cNvSpPr/>
          <p:nvPr/>
        </p:nvSpPr>
        <p:spPr>
          <a:xfrm flipV="1">
            <a:off x="7213573" y="360246"/>
            <a:ext cx="4978423" cy="91083"/>
          </a:xfrm>
          <a:prstGeom prst="rect">
            <a:avLst/>
          </a:prstGeom>
          <a:solidFill>
            <a:srgbClr val="63A53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Rectangle 31">
            <a:extLst>
              <a:ext uri="{FF2B5EF4-FFF2-40B4-BE49-F238E27FC236}">
                <a16:creationId xmlns:a16="http://schemas.microsoft.com/office/drawing/2014/main" id="{9E32587D-0FEC-0224-0063-90B3004137F1}"/>
              </a:ext>
            </a:extLst>
          </p:cNvPr>
          <p:cNvSpPr/>
          <p:nvPr/>
        </p:nvSpPr>
        <p:spPr>
          <a:xfrm flipV="1">
            <a:off x="7213601" y="440109"/>
            <a:ext cx="4978405" cy="180036"/>
          </a:xfrm>
          <a:prstGeom prst="rect">
            <a:avLst/>
          </a:prstGeom>
          <a:solidFill>
            <a:srgbClr val="63A537">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7" name="Rounded Rectangle 32">
            <a:extLst>
              <a:ext uri="{FF2B5EF4-FFF2-40B4-BE49-F238E27FC236}">
                <a16:creationId xmlns:a16="http://schemas.microsoft.com/office/drawing/2014/main" id="{E1ED6120-3E52-5DB7-4339-331503F8D3A3}"/>
              </a:ext>
            </a:extLst>
          </p:cNvPr>
          <p:cNvSpPr/>
          <p:nvPr/>
        </p:nvSpPr>
        <p:spPr>
          <a:xfrm>
            <a:off x="7209787" y="497506"/>
            <a:ext cx="4084323" cy="27432"/>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Rounded Rectangle 33">
            <a:extLst>
              <a:ext uri="{FF2B5EF4-FFF2-40B4-BE49-F238E27FC236}">
                <a16:creationId xmlns:a16="http://schemas.microsoft.com/office/drawing/2014/main" id="{206CF221-EB5F-6A5B-4580-C884BC2B389E}"/>
              </a:ext>
            </a:extLst>
          </p:cNvPr>
          <p:cNvSpPr/>
          <p:nvPr/>
        </p:nvSpPr>
        <p:spPr>
          <a:xfrm>
            <a:off x="9831528" y="588946"/>
            <a:ext cx="2133596" cy="36576"/>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9" name="Rectangle 34">
            <a:extLst>
              <a:ext uri="{FF2B5EF4-FFF2-40B4-BE49-F238E27FC236}">
                <a16:creationId xmlns:a16="http://schemas.microsoft.com/office/drawing/2014/main" id="{3F60439B-67AE-12E9-9F40-F76E40EF6F41}"/>
              </a:ext>
            </a:extLst>
          </p:cNvPr>
          <p:cNvSpPr/>
          <p:nvPr/>
        </p:nvSpPr>
        <p:spPr>
          <a:xfrm>
            <a:off x="12113285" y="-2002"/>
            <a:ext cx="76837" cy="621792"/>
          </a:xfrm>
          <a:prstGeom prst="rect">
            <a:avLst/>
          </a:prstGeom>
          <a:solidFill>
            <a:srgbClr val="FFFFFF">
              <a:alpha val="65098"/>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0" name="Rectangle 35">
            <a:extLst>
              <a:ext uri="{FF2B5EF4-FFF2-40B4-BE49-F238E27FC236}">
                <a16:creationId xmlns:a16="http://schemas.microsoft.com/office/drawing/2014/main" id="{FC136305-D4BC-7F27-D1CD-9D0F5DBE880E}"/>
              </a:ext>
            </a:extLst>
          </p:cNvPr>
          <p:cNvSpPr/>
          <p:nvPr/>
        </p:nvSpPr>
        <p:spPr>
          <a:xfrm>
            <a:off x="12059308" y="-2002"/>
            <a:ext cx="36576" cy="621792"/>
          </a:xfrm>
          <a:prstGeom prst="rect">
            <a:avLst/>
          </a:prstGeom>
          <a:solidFill>
            <a:srgbClr val="FFFFFF">
              <a:alpha val="65098"/>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1" name="Rectangle 36">
            <a:extLst>
              <a:ext uri="{FF2B5EF4-FFF2-40B4-BE49-F238E27FC236}">
                <a16:creationId xmlns:a16="http://schemas.microsoft.com/office/drawing/2014/main" id="{9019A0ED-1B9C-11BB-CA3E-12CE2690F535}"/>
              </a:ext>
            </a:extLst>
          </p:cNvPr>
          <p:cNvSpPr/>
          <p:nvPr/>
        </p:nvSpPr>
        <p:spPr>
          <a:xfrm>
            <a:off x="12033906" y="-2002"/>
            <a:ext cx="12188" cy="621792"/>
          </a:xfrm>
          <a:prstGeom prst="rect">
            <a:avLst/>
          </a:prstGeom>
          <a:solidFill>
            <a:srgbClr val="FFFF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2" name="Rectangle 37">
            <a:extLst>
              <a:ext uri="{FF2B5EF4-FFF2-40B4-BE49-F238E27FC236}">
                <a16:creationId xmlns:a16="http://schemas.microsoft.com/office/drawing/2014/main" id="{54737CE6-FCFF-ACAD-0EEB-B3DA9B9F8E98}"/>
              </a:ext>
            </a:extLst>
          </p:cNvPr>
          <p:cNvSpPr/>
          <p:nvPr/>
        </p:nvSpPr>
        <p:spPr>
          <a:xfrm>
            <a:off x="11967228" y="-2002"/>
            <a:ext cx="36576" cy="621792"/>
          </a:xfrm>
          <a:prstGeom prst="rect">
            <a:avLst/>
          </a:pr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3" name="Rectangle 38">
            <a:extLst>
              <a:ext uri="{FF2B5EF4-FFF2-40B4-BE49-F238E27FC236}">
                <a16:creationId xmlns:a16="http://schemas.microsoft.com/office/drawing/2014/main" id="{781219E1-C841-591B-E3F7-119A7F593895}"/>
              </a:ext>
            </a:extLst>
          </p:cNvPr>
          <p:cNvSpPr/>
          <p:nvPr/>
        </p:nvSpPr>
        <p:spPr>
          <a:xfrm>
            <a:off x="11887565" y="384"/>
            <a:ext cx="73152" cy="585216"/>
          </a:xfrm>
          <a:prstGeom prst="rect">
            <a:avLst/>
          </a:pr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4" name="Rectangle 39">
            <a:extLst>
              <a:ext uri="{FF2B5EF4-FFF2-40B4-BE49-F238E27FC236}">
                <a16:creationId xmlns:a16="http://schemas.microsoft.com/office/drawing/2014/main" id="{812F7D73-FCC0-3A52-764E-2087267F7592}"/>
              </a:ext>
            </a:extLst>
          </p:cNvPr>
          <p:cNvSpPr/>
          <p:nvPr/>
        </p:nvSpPr>
        <p:spPr>
          <a:xfrm>
            <a:off x="11831302" y="384"/>
            <a:ext cx="12188" cy="585216"/>
          </a:xfrm>
          <a:prstGeom prst="rect">
            <a:avLst/>
          </a:prstGeom>
          <a:solidFill>
            <a:srgbClr val="FFFFFF">
              <a:alpha val="30196"/>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5" name="Title Placeholder 21">
            <a:extLst>
              <a:ext uri="{FF2B5EF4-FFF2-40B4-BE49-F238E27FC236}">
                <a16:creationId xmlns:a16="http://schemas.microsoft.com/office/drawing/2014/main" id="{B03BF368-7EC0-600C-2995-A81B0794966D}"/>
              </a:ext>
            </a:extLst>
          </p:cNvPr>
          <p:cNvSpPr txBox="1">
            <a:spLocks noGrp="1"/>
          </p:cNvSpPr>
          <p:nvPr>
            <p:ph type="title"/>
          </p:nvPr>
        </p:nvSpPr>
        <p:spPr>
          <a:xfrm>
            <a:off x="609603" y="1143000"/>
            <a:ext cx="10972800" cy="1066803"/>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16" name="Text Placeholder 12">
            <a:extLst>
              <a:ext uri="{FF2B5EF4-FFF2-40B4-BE49-F238E27FC236}">
                <a16:creationId xmlns:a16="http://schemas.microsoft.com/office/drawing/2014/main" id="{066FC11C-E1EF-2B00-B7EC-04E7BFB4516A}"/>
              </a:ext>
            </a:extLst>
          </p:cNvPr>
          <p:cNvSpPr txBox="1">
            <a:spLocks noGrp="1"/>
          </p:cNvSpPr>
          <p:nvPr>
            <p:ph type="body" idx="1"/>
          </p:nvPr>
        </p:nvSpPr>
        <p:spPr>
          <a:xfrm>
            <a:off x="609603" y="2249424"/>
            <a:ext cx="10972800" cy="4325112"/>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7" name="Footer Placeholder 2">
            <a:extLst>
              <a:ext uri="{FF2B5EF4-FFF2-40B4-BE49-F238E27FC236}">
                <a16:creationId xmlns:a16="http://schemas.microsoft.com/office/drawing/2014/main" id="{557D9EB0-3B24-F406-7FDB-0BA0BE3444BE}"/>
              </a:ext>
            </a:extLst>
          </p:cNvPr>
          <p:cNvSpPr txBox="1">
            <a:spLocks noGrp="1"/>
          </p:cNvSpPr>
          <p:nvPr>
            <p:ph type="ftr" sz="quarter" idx="3"/>
          </p:nvPr>
        </p:nvSpPr>
        <p:spPr>
          <a:xfrm>
            <a:off x="7010403" y="612648"/>
            <a:ext cx="1767836" cy="457200"/>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100" b="0" i="0" u="none" strike="noStrike" kern="1200" cap="none" spc="0" baseline="0">
                <a:solidFill>
                  <a:srgbClr val="4A7C29"/>
                </a:solidFill>
                <a:uFillTx/>
                <a:latin typeface="Calibri"/>
              </a:defRPr>
            </a:lvl1pPr>
          </a:lstStyle>
          <a:p>
            <a:pPr lvl="0"/>
            <a:r>
              <a:rPr lang="en-GB"/>
              <a:t>Add a footer</a:t>
            </a:r>
          </a:p>
        </p:txBody>
      </p:sp>
      <p:sp>
        <p:nvSpPr>
          <p:cNvPr id="18" name="Date Placeholder 13">
            <a:extLst>
              <a:ext uri="{FF2B5EF4-FFF2-40B4-BE49-F238E27FC236}">
                <a16:creationId xmlns:a16="http://schemas.microsoft.com/office/drawing/2014/main" id="{5D4A413E-9383-4C33-A833-59985D928A7D}"/>
              </a:ext>
            </a:extLst>
          </p:cNvPr>
          <p:cNvSpPr txBox="1">
            <a:spLocks noGrp="1"/>
          </p:cNvSpPr>
          <p:nvPr>
            <p:ph type="dt" sz="half" idx="2"/>
          </p:nvPr>
        </p:nvSpPr>
        <p:spPr>
          <a:xfrm>
            <a:off x="8782043" y="612648"/>
            <a:ext cx="1276356" cy="457200"/>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100" b="0" i="0" u="none" strike="noStrike" kern="1200" cap="none" spc="0" baseline="0">
                <a:solidFill>
                  <a:srgbClr val="4A7C29"/>
                </a:solidFill>
                <a:uFillTx/>
                <a:latin typeface="Calibri"/>
              </a:defRPr>
            </a:lvl1pPr>
          </a:lstStyle>
          <a:p>
            <a:pPr lvl="0"/>
            <a:fld id="{D7950DC0-2B2D-48DE-B097-502819064C29}" type="datetime1">
              <a:rPr lang="en-GB"/>
              <a:pPr lvl="0"/>
              <a:t>05/12/2025</a:t>
            </a:fld>
            <a:endParaRPr lang="en-GB"/>
          </a:p>
        </p:txBody>
      </p:sp>
      <p:sp>
        <p:nvSpPr>
          <p:cNvPr id="19" name="Slide Number Placeholder 22">
            <a:extLst>
              <a:ext uri="{FF2B5EF4-FFF2-40B4-BE49-F238E27FC236}">
                <a16:creationId xmlns:a16="http://schemas.microsoft.com/office/drawing/2014/main" id="{3D234E88-6F2D-DC20-BB0C-03786549B109}"/>
              </a:ext>
            </a:extLst>
          </p:cNvPr>
          <p:cNvSpPr txBox="1">
            <a:spLocks noGrp="1"/>
          </p:cNvSpPr>
          <p:nvPr>
            <p:ph type="sldNum" sz="quarter" idx="4"/>
          </p:nvPr>
        </p:nvSpPr>
        <p:spPr>
          <a:xfrm>
            <a:off x="10899648" y="2267"/>
            <a:ext cx="1015998" cy="365760"/>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800" b="0" i="0" u="none" strike="noStrike" kern="1200" cap="none" spc="0" baseline="0">
                <a:solidFill>
                  <a:srgbClr val="FFFFFF"/>
                </a:solidFill>
                <a:uFillTx/>
                <a:latin typeface="Calibri"/>
              </a:defRPr>
            </a:lvl1pPr>
          </a:lstStyle>
          <a:p>
            <a:pPr lvl="0"/>
            <a:fld id="{83701BDA-3B73-4CB2-9A66-DCA1918F4CC5}"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fade/>
  </p:transition>
  <p:txStyles>
    <p:titleStyle>
      <a:lvl1pPr marL="0" marR="0" lvl="0" indent="0" algn="l" defTabSz="914400" rtl="0" fontAlgn="auto" hangingPunct="1">
        <a:lnSpc>
          <a:spcPct val="100000"/>
        </a:lnSpc>
        <a:spcBef>
          <a:spcPts val="0"/>
        </a:spcBef>
        <a:spcAft>
          <a:spcPts val="0"/>
        </a:spcAft>
        <a:buNone/>
        <a:tabLst/>
        <a:defRPr lang="en-US" sz="4000" b="0" i="0" u="none" strike="noStrike" kern="1200" cap="none" spc="0" baseline="0">
          <a:solidFill>
            <a:srgbClr val="455F51"/>
          </a:solidFill>
          <a:uFillTx/>
          <a:latin typeface="Calibri"/>
        </a:defRPr>
      </a:lvl1pPr>
    </p:titleStyle>
    <p:bodyStyle>
      <a:lvl1pPr marL="365760" marR="0" lvl="0" indent="-256032" algn="l" defTabSz="914400" rtl="0" fontAlgn="auto" hangingPunct="1">
        <a:lnSpc>
          <a:spcPct val="100000"/>
        </a:lnSpc>
        <a:spcBef>
          <a:spcPts val="300"/>
        </a:spcBef>
        <a:spcAft>
          <a:spcPts val="0"/>
        </a:spcAft>
        <a:buClr>
          <a:srgbClr val="297D53"/>
        </a:buClr>
        <a:buSzPct val="100000"/>
        <a:buFont typeface="Georgia"/>
        <a:buChar char="•"/>
        <a:tabLst/>
        <a:defRPr lang="en-US" sz="2800" b="0" i="0" u="none" strike="noStrike" kern="1200" cap="none" spc="0" baseline="0">
          <a:solidFill>
            <a:srgbClr val="455F51"/>
          </a:solidFill>
          <a:uFillTx/>
          <a:latin typeface="Calibri"/>
        </a:defRPr>
      </a:lvl1pPr>
      <a:lvl2pPr marL="658368" marR="0" lvl="1" indent="-246888" algn="l" defTabSz="914400" rtl="0" fontAlgn="auto" hangingPunct="1">
        <a:lnSpc>
          <a:spcPct val="100000"/>
        </a:lnSpc>
        <a:spcBef>
          <a:spcPts val="300"/>
        </a:spcBef>
        <a:spcAft>
          <a:spcPts val="0"/>
        </a:spcAft>
        <a:buClr>
          <a:srgbClr val="4A7C29"/>
        </a:buClr>
        <a:buSzPct val="100000"/>
        <a:buFont typeface="Georgia"/>
        <a:buChar char="▫"/>
        <a:tabLst/>
        <a:defRPr lang="en-US" sz="2600" b="0" i="0" u="none" strike="noStrike" kern="1200" cap="none" spc="0" baseline="0">
          <a:solidFill>
            <a:srgbClr val="455F51"/>
          </a:solidFill>
          <a:uFillTx/>
          <a:latin typeface="Calibri"/>
        </a:defRPr>
      </a:lvl2pPr>
      <a:lvl3pPr marL="923544" marR="0" lvl="2" indent="-219456" algn="l" defTabSz="914400" rtl="0" fontAlgn="auto" hangingPunct="1">
        <a:lnSpc>
          <a:spcPct val="100000"/>
        </a:lnSpc>
        <a:spcBef>
          <a:spcPts val="300"/>
        </a:spcBef>
        <a:spcAft>
          <a:spcPts val="0"/>
        </a:spcAft>
        <a:buClr>
          <a:srgbClr val="4D671B"/>
        </a:buClr>
        <a:buSzPct val="100000"/>
        <a:buFont typeface="Wingdings 2" pitchFamily="18"/>
        <a:buChar char=""/>
        <a:tabLst/>
        <a:defRPr lang="en-US" sz="2400" b="0" i="0" u="none" strike="noStrike" kern="1200" cap="none" spc="0" baseline="0">
          <a:solidFill>
            <a:srgbClr val="455F51"/>
          </a:solidFill>
          <a:uFillTx/>
          <a:latin typeface="Calibri"/>
        </a:defRPr>
      </a:lvl3pPr>
      <a:lvl4pPr marL="1179576" marR="0" lvl="3" indent="-201168" algn="l" defTabSz="914400" rtl="0" fontAlgn="auto" hangingPunct="1">
        <a:lnSpc>
          <a:spcPct val="100000"/>
        </a:lnSpc>
        <a:spcBef>
          <a:spcPts val="300"/>
        </a:spcBef>
        <a:spcAft>
          <a:spcPts val="0"/>
        </a:spcAft>
        <a:buClr>
          <a:srgbClr val="4D671B"/>
        </a:buClr>
        <a:buSzPct val="100000"/>
        <a:buFont typeface="Wingdings 2" pitchFamily="18"/>
        <a:buChar char=""/>
        <a:tabLst/>
        <a:defRPr lang="en-US" sz="2200" b="0" i="0" u="none" strike="noStrike" kern="1200" cap="none" spc="0" baseline="0">
          <a:solidFill>
            <a:srgbClr val="455F51"/>
          </a:solidFill>
          <a:uFillTx/>
          <a:latin typeface="Calibri"/>
        </a:defRPr>
      </a:lvl4pPr>
      <a:lvl5pPr marL="1389888" marR="0" lvl="4" indent="-182880" algn="l" defTabSz="914400" rtl="0" fontAlgn="auto" hangingPunct="1">
        <a:lnSpc>
          <a:spcPct val="100000"/>
        </a:lnSpc>
        <a:spcBef>
          <a:spcPts val="300"/>
        </a:spcBef>
        <a:spcAft>
          <a:spcPts val="0"/>
        </a:spcAft>
        <a:buClr>
          <a:srgbClr val="4D671B"/>
        </a:buClr>
        <a:buSzPct val="100000"/>
        <a:buFont typeface="Wingdings 2" pitchFamily="18"/>
        <a:buChar char=""/>
        <a:tabLst/>
        <a:defRPr lang="en-US" sz="2000" b="0" i="0" u="none" strike="noStrike" kern="1200" cap="none" spc="0" baseline="0">
          <a:solidFill>
            <a:srgbClr val="455F51"/>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oxehealth.com/" TargetMode="External"/><Relationship Id="rId13" Type="http://schemas.openxmlformats.org/officeDocument/2006/relationships/hyperlink" Target="https://www.rdash.nhs.uk/services/adult-mental-health-inpatient/oxehealth-on-the-brodsworth-and-cusworth-wards/(Accessed:28" TargetMode="External"/><Relationship Id="rId3" Type="http://schemas.openxmlformats.org/officeDocument/2006/relationships/hyperlink" Target="https://www.combined.nhs.uk/" TargetMode="External"/><Relationship Id="rId7" Type="http://schemas.openxmlformats.org/officeDocument/2006/relationships/hyperlink" Target="https://www.nsun.org.uk/news/open-letter-on-the-use-of-oxevision-in-inpatient-settings?utm_source=chatgpt.com" TargetMode="External"/><Relationship Id="rId12" Type="http://schemas.openxmlformats.org/officeDocument/2006/relationships/hyperlink" Target="https://www.penninecare.nhs.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eput.nhs.uk/news/patient-safety-enhanced-as-eput-expands-use-of-innovative-technology-on-mental-health-wards-2/?utm_source=chatgpt.com" TargetMode="External"/><Relationship Id="rId11" Type="http://schemas.openxmlformats.org/officeDocument/2006/relationships/hyperlink" Target="https://www.oxfordhealth.nhs.uk/news/new-technology-changes-the-face-of-patient-care-at-oxford-health/" TargetMode="External"/><Relationship Id="rId5" Type="http://schemas.openxmlformats.org/officeDocument/2006/relationships/hyperlink" Target="https://digitalhealth.london/innovation-directory/profile/oxehealth?utm_source=chatgpt.com" TargetMode="External"/><Relationship Id="rId15" Type="http://schemas.openxmlformats.org/officeDocument/2006/relationships/hyperlink" Target="https://www.theguardian.com/society/2025/mar/30/mental-health-surveillance-camera-oxevision-nhs?utm_source=chatgpt.com" TargetMode="External"/><Relationship Id="rId10" Type="http://schemas.openxmlformats.org/officeDocument/2006/relationships/hyperlink" Target="https://eng.ox.ac.uk/case-studies/oxehealth-supporting-safer-patient-care/?utm_source=chatgpt.com" TargetMode="External"/><Relationship Id="rId4" Type="http://schemas.openxmlformats.org/officeDocument/2006/relationships/hyperlink" Target="https://digitalhealth.london/" TargetMode="External"/><Relationship Id="rId9" Type="http://schemas.openxmlformats.org/officeDocument/2006/relationships/hyperlink" Target="https://innovation.ox.ac.uk/wp-content/uploads/2024/11/OUI_Impact-Report-2024_Final.pdf" TargetMode="External"/><Relationship Id="rId14" Type="http://schemas.openxmlformats.org/officeDocument/2006/relationships/hyperlink" Target="https://www.theguardian.com/society/2021/dec/13/nhs-trusts-urged-to-ditch-oxevision-system-covert-surveillance-mental-health-patient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69BB3-8C8E-4DB4-99B8-E9DF03F9639D}"/>
              </a:ext>
            </a:extLst>
          </p:cNvPr>
          <p:cNvSpPr txBox="1">
            <a:spLocks noGrp="1"/>
          </p:cNvSpPr>
          <p:nvPr>
            <p:ph type="ctrTitle"/>
          </p:nvPr>
        </p:nvSpPr>
        <p:spPr/>
        <p:txBody>
          <a:bodyPr/>
          <a:lstStyle/>
          <a:p>
            <a:pPr lvl="0"/>
            <a:r>
              <a:rPr lang="en-GB" sz="4000" b="1">
                <a:solidFill>
                  <a:srgbClr val="DFF1D3"/>
                </a:solidFill>
              </a:rPr>
              <a:t>Digital Transformation in the Health and Care Professions (BMHP6026)</a:t>
            </a:r>
            <a:br>
              <a:rPr lang="en-GB" sz="4000" b="1">
                <a:solidFill>
                  <a:srgbClr val="DFF1D3"/>
                </a:solidFill>
              </a:rPr>
            </a:br>
            <a:br>
              <a:rPr lang="en-GB" sz="3200" b="1">
                <a:solidFill>
                  <a:srgbClr val="DFF1D3"/>
                </a:solidFill>
              </a:rPr>
            </a:br>
            <a:r>
              <a:rPr lang="en-GB" sz="3200" b="1">
                <a:solidFill>
                  <a:srgbClr val="DFF1D3"/>
                </a:solidFill>
              </a:rPr>
              <a:t>Component 2 Assessment : Oxevision</a:t>
            </a:r>
            <a:br>
              <a:rPr lang="en-GB" sz="3200" b="1">
                <a:solidFill>
                  <a:srgbClr val="DFF1D3"/>
                </a:solidFill>
              </a:rPr>
            </a:br>
            <a:br>
              <a:rPr lang="en-GB" sz="3200" b="1">
                <a:solidFill>
                  <a:srgbClr val="DFF1D3"/>
                </a:solidFill>
              </a:rPr>
            </a:br>
            <a:endParaRPr lang="en-GB" sz="4000"/>
          </a:p>
        </p:txBody>
      </p:sp>
      <p:sp>
        <p:nvSpPr>
          <p:cNvPr id="3" name="Subtitle 2">
            <a:extLst>
              <a:ext uri="{FF2B5EF4-FFF2-40B4-BE49-F238E27FC236}">
                <a16:creationId xmlns:a16="http://schemas.microsoft.com/office/drawing/2014/main" id="{A41B5EF2-B394-4CCD-10D1-C6346B08AF50}"/>
              </a:ext>
            </a:extLst>
          </p:cNvPr>
          <p:cNvSpPr txBox="1">
            <a:spLocks noGrp="1"/>
          </p:cNvSpPr>
          <p:nvPr>
            <p:ph type="subTitle" idx="1"/>
          </p:nvPr>
        </p:nvSpPr>
        <p:spPr/>
        <p:txBody>
          <a:bodyPr/>
          <a:lstStyle/>
          <a:p>
            <a:pPr lvl="0"/>
            <a:endParaRPr lang="en-GB" b="1">
              <a:solidFill>
                <a:srgbClr val="4A7C29"/>
              </a:solidFill>
            </a:endParaRPr>
          </a:p>
          <a:p>
            <a:pPr lvl="0"/>
            <a:endParaRPr lang="en-GB" b="1">
              <a:solidFill>
                <a:srgbClr val="4A7C29"/>
              </a:solidFill>
            </a:endParaRPr>
          </a:p>
          <a:p>
            <a:pPr lvl="0"/>
            <a:r>
              <a:rPr lang="en-GB" b="1">
                <a:solidFill>
                  <a:srgbClr val="4A7C29"/>
                </a:solidFill>
              </a:rPr>
              <a:t>Student name: Petra Stankova</a:t>
            </a:r>
            <a:br>
              <a:rPr lang="en-GB" b="1">
                <a:solidFill>
                  <a:srgbClr val="4A7C29"/>
                </a:solidFill>
              </a:rPr>
            </a:br>
            <a:r>
              <a:rPr lang="en-GB" b="1">
                <a:solidFill>
                  <a:srgbClr val="4A7C29"/>
                </a:solidFill>
              </a:rPr>
              <a:t>Student ID: 2216986</a:t>
            </a:r>
            <a:endParaRPr lang="en-GB">
              <a:solidFill>
                <a:srgbClr val="4A7C29"/>
              </a:solidFill>
            </a:endParaRPr>
          </a:p>
        </p:txBody>
      </p:sp>
    </p:spTree>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name="Slide16">
    <p:bg>
      <p:bgPr>
        <a:gradFill>
          <a:gsLst>
            <a:gs pos="0">
              <a:srgbClr val="FAFCF5"/>
            </a:gs>
            <a:gs pos="100000">
              <a:srgbClr val="D1E8A5"/>
            </a:gs>
          </a:gsLst>
          <a:lin ang="5400000"/>
        </a:gradFill>
        <a:effectLst/>
      </p:bgPr>
    </p:bg>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0E4FF1F8-D0BD-BF91-6E06-D4D28AD276D7}"/>
              </a:ext>
            </a:extLst>
          </p:cNvPr>
          <p:cNvSpPr txBox="1"/>
          <p:nvPr/>
        </p:nvSpPr>
        <p:spPr>
          <a:xfrm>
            <a:off x="89446" y="4353339"/>
            <a:ext cx="11579083"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Acknowledgement of the use of AI tools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188D1-9E2C-8DD3-1BCD-AF4451B9A7CF}"/>
              </a:ext>
            </a:extLst>
          </p:cNvPr>
          <p:cNvSpPr txBox="1">
            <a:spLocks noGrp="1"/>
          </p:cNvSpPr>
          <p:nvPr>
            <p:ph type="title"/>
          </p:nvPr>
        </p:nvSpPr>
        <p:spPr>
          <a:xfrm>
            <a:off x="342900" y="-114300"/>
            <a:ext cx="8025844" cy="1853653"/>
          </a:xfrm>
        </p:spPr>
        <p:txBody>
          <a:bodyPr/>
          <a:lstStyle/>
          <a:p>
            <a:pPr lvl="0"/>
            <a:r>
              <a:rPr lang="en-GB">
                <a:solidFill>
                  <a:srgbClr val="000000"/>
                </a:solidFill>
              </a:rPr>
              <a:t>   </a:t>
            </a:r>
            <a:r>
              <a:rPr lang="en-GB" b="1">
                <a:solidFill>
                  <a:srgbClr val="000000"/>
                </a:solidFill>
              </a:rPr>
              <a:t>Introduction</a:t>
            </a:r>
          </a:p>
        </p:txBody>
      </p:sp>
      <p:sp>
        <p:nvSpPr>
          <p:cNvPr id="3" name="Content Placeholder 2">
            <a:extLst>
              <a:ext uri="{FF2B5EF4-FFF2-40B4-BE49-F238E27FC236}">
                <a16:creationId xmlns:a16="http://schemas.microsoft.com/office/drawing/2014/main" id="{96D417E8-D689-CB5F-EFB4-66E6F7E5E5B9}"/>
              </a:ext>
            </a:extLst>
          </p:cNvPr>
          <p:cNvSpPr txBox="1">
            <a:spLocks noGrp="1"/>
          </p:cNvSpPr>
          <p:nvPr>
            <p:ph idx="1"/>
          </p:nvPr>
        </p:nvSpPr>
        <p:spPr>
          <a:xfrm>
            <a:off x="427381" y="1739353"/>
            <a:ext cx="5567013" cy="4851952"/>
          </a:xfrm>
          <a:blipFill>
            <a:blip r:embed="rId3"/>
            <a:tile/>
          </a:blipFill>
        </p:spPr>
        <p:txBody>
          <a:bodyPr/>
          <a:lstStyle/>
          <a:p>
            <a:pPr lvl="0">
              <a:lnSpc>
                <a:spcPct val="90000"/>
              </a:lnSpc>
            </a:pPr>
            <a:r>
              <a:rPr lang="en-GB">
                <a:solidFill>
                  <a:srgbClr val="000000"/>
                </a:solidFill>
              </a:rPr>
              <a:t>Oxevision is a camera-based system used in many mental-health hospitals in England. It was created by Oxehealth, a company that started at the University of Oxford (Oxford University Department of Engineering Science 2024). Oxevision was launched in summer 2019.</a:t>
            </a:r>
          </a:p>
          <a:p>
            <a:pPr marL="109728" lvl="0" indent="0">
              <a:lnSpc>
                <a:spcPct val="90000"/>
              </a:lnSpc>
              <a:buNone/>
            </a:pPr>
            <a:r>
              <a:rPr lang="en-GB">
                <a:solidFill>
                  <a:srgbClr val="000000"/>
                </a:solidFill>
              </a:rPr>
              <a:t> </a:t>
            </a:r>
          </a:p>
          <a:p>
            <a:pPr lvl="0">
              <a:lnSpc>
                <a:spcPct val="90000"/>
              </a:lnSpc>
            </a:pPr>
            <a:r>
              <a:rPr lang="en-GB">
                <a:solidFill>
                  <a:srgbClr val="000000"/>
                </a:solidFill>
              </a:rPr>
              <a:t>The device uses a special camera with infrared lights and computer software to check a patient’s breathing, pulse, movements and safety without touching them (Oxehealth Academy 2024). It can work even when a patient is covered by blankets (Pennine Care NHS Foundation Trust 2024).</a:t>
            </a:r>
          </a:p>
          <a:p>
            <a:pPr marL="2057400" lvl="8" indent="0">
              <a:spcBef>
                <a:spcPts val="300"/>
              </a:spcBef>
              <a:buNone/>
            </a:pPr>
            <a:endParaRPr lang="en-GB" sz="2000">
              <a:solidFill>
                <a:srgbClr val="455F51"/>
              </a:solidFill>
              <a:latin typeface="Calibri"/>
            </a:endParaRPr>
          </a:p>
        </p:txBody>
      </p:sp>
      <p:pic>
        <p:nvPicPr>
          <p:cNvPr id="4" name="Picture 2">
            <a:extLst>
              <a:ext uri="{FF2B5EF4-FFF2-40B4-BE49-F238E27FC236}">
                <a16:creationId xmlns:a16="http://schemas.microsoft.com/office/drawing/2014/main" id="{921BC2A1-6186-B284-C4EA-BB51E312E8D5}"/>
              </a:ext>
            </a:extLst>
          </p:cNvPr>
          <p:cNvPicPr>
            <a:picLocks noGrp="1" noChangeAspect="1"/>
          </p:cNvPicPr>
          <p:nvPr>
            <p:ph idx="2"/>
          </p:nvPr>
        </p:nvPicPr>
        <p:blipFill>
          <a:blip r:embed="rId4"/>
          <a:srcRect/>
          <a:stretch>
            <a:fillRect/>
          </a:stretch>
        </p:blipFill>
        <p:spPr>
          <a:xfrm>
            <a:off x="6096003" y="1739353"/>
            <a:ext cx="5850834" cy="4812322"/>
          </a:xfrm>
        </p:spPr>
      </p:pic>
    </p:spTree>
  </p:cSld>
  <p:clrMapOvr>
    <a:masterClrMapping/>
  </p:clrMapOvr>
  <p:transition spd="med">
    <p:fade/>
  </p:transition>
</p:sld>
</file>

<file path=ppt/slides/slide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38BDD-CC9A-8D92-F33E-5C8A3EA80E9C}"/>
              </a:ext>
            </a:extLst>
          </p:cNvPr>
          <p:cNvSpPr txBox="1">
            <a:spLocks noGrp="1"/>
          </p:cNvSpPr>
          <p:nvPr>
            <p:ph type="title"/>
          </p:nvPr>
        </p:nvSpPr>
        <p:spPr>
          <a:xfrm>
            <a:off x="288237" y="-202109"/>
            <a:ext cx="13338316" cy="1798981"/>
          </a:xfrm>
        </p:spPr>
        <p:txBody>
          <a:bodyPr/>
          <a:lstStyle/>
          <a:p>
            <a:pPr lvl="0"/>
            <a:r>
              <a:rPr lang="en-GB">
                <a:solidFill>
                  <a:srgbClr val="000000"/>
                </a:solidFill>
              </a:rPr>
              <a:t>Impact Oxevision on Workforce</a:t>
            </a:r>
          </a:p>
        </p:txBody>
      </p:sp>
      <p:sp>
        <p:nvSpPr>
          <p:cNvPr id="3" name="AutoShape 15" descr="Image result for oxevision">
            <a:extLst>
              <a:ext uri="{FF2B5EF4-FFF2-40B4-BE49-F238E27FC236}">
                <a16:creationId xmlns:a16="http://schemas.microsoft.com/office/drawing/2014/main" id="{D0D32C6C-5951-A83A-FC2B-7DAFED692078}"/>
              </a:ext>
            </a:extLst>
          </p:cNvPr>
          <p:cNvSpPr/>
          <p:nvPr/>
        </p:nvSpPr>
        <p:spPr>
          <a:xfrm>
            <a:off x="4757742" y="3134106"/>
            <a:ext cx="2676521" cy="1152144"/>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Rectangle 18">
            <a:extLst>
              <a:ext uri="{FF2B5EF4-FFF2-40B4-BE49-F238E27FC236}">
                <a16:creationId xmlns:a16="http://schemas.microsoft.com/office/drawing/2014/main" id="{FAAB09DE-2FA6-2871-9730-7B63A5D4501E}"/>
              </a:ext>
            </a:extLst>
          </p:cNvPr>
          <p:cNvSpPr/>
          <p:nvPr/>
        </p:nvSpPr>
        <p:spPr>
          <a:xfrm>
            <a:off x="0" y="0"/>
            <a:ext cx="457200" cy="0"/>
          </a:xfrm>
          <a:prstGeom prst="rect">
            <a:avLst/>
          </a:prstGeom>
          <a:solidFill>
            <a:srgbClr val="292827"/>
          </a:solidFill>
          <a:ln cap="flat">
            <a:noFill/>
            <a:prstDash val="solid"/>
          </a:ln>
        </p:spPr>
        <p:txBody>
          <a:bodyPr vert="horz" wrap="none" lIns="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Rectangle 28">
            <a:extLst>
              <a:ext uri="{FF2B5EF4-FFF2-40B4-BE49-F238E27FC236}">
                <a16:creationId xmlns:a16="http://schemas.microsoft.com/office/drawing/2014/main" id="{5338A6B6-F609-8596-8FCE-3F0847CD69C9}"/>
              </a:ext>
            </a:extLst>
          </p:cNvPr>
          <p:cNvSpPr/>
          <p:nvPr/>
        </p:nvSpPr>
        <p:spPr>
          <a:xfrm>
            <a:off x="200153" y="0"/>
            <a:ext cx="322947" cy="0"/>
          </a:xfrm>
          <a:prstGeom prst="rect">
            <a:avLst/>
          </a:prstGeom>
          <a:solidFill>
            <a:srgbClr val="292827"/>
          </a:solidFill>
          <a:ln cap="flat">
            <a:noFill/>
            <a:prstDash val="solid"/>
          </a:ln>
        </p:spPr>
        <p:txBody>
          <a:bodyPr vert="horz" wrap="square" lIns="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6" name="Picture 27" descr="Oxehealth’s Oxevision: Transforming Mental Health Care – Fast Growth 50">
            <a:extLst>
              <a:ext uri="{FF2B5EF4-FFF2-40B4-BE49-F238E27FC236}">
                <a16:creationId xmlns:a16="http://schemas.microsoft.com/office/drawing/2014/main" id="{AF8D0232-96F5-C14A-B54E-9F0050D09192}"/>
              </a:ext>
            </a:extLst>
          </p:cNvPr>
          <p:cNvPicPr>
            <a:picLocks noChangeAspect="1"/>
          </p:cNvPicPr>
          <p:nvPr/>
        </p:nvPicPr>
        <p:blipFill>
          <a:blip r:embed="rId3"/>
          <a:srcRect/>
          <a:stretch>
            <a:fillRect/>
          </a:stretch>
        </p:blipFill>
        <p:spPr>
          <a:xfrm>
            <a:off x="6502398" y="1858618"/>
            <a:ext cx="5265526" cy="4179000"/>
          </a:xfrm>
          <a:prstGeom prst="rect">
            <a:avLst/>
          </a:prstGeom>
          <a:noFill/>
          <a:ln cap="flat">
            <a:noFill/>
          </a:ln>
        </p:spPr>
      </p:pic>
      <p:sp>
        <p:nvSpPr>
          <p:cNvPr id="7" name="Content Placeholder 30">
            <a:extLst>
              <a:ext uri="{FF2B5EF4-FFF2-40B4-BE49-F238E27FC236}">
                <a16:creationId xmlns:a16="http://schemas.microsoft.com/office/drawing/2014/main" id="{A22FBB2A-C332-B4D4-FEB8-5B0820E133FA}"/>
              </a:ext>
            </a:extLst>
          </p:cNvPr>
          <p:cNvSpPr txBox="1">
            <a:spLocks noGrp="1"/>
          </p:cNvSpPr>
          <p:nvPr>
            <p:ph idx="1"/>
          </p:nvPr>
        </p:nvSpPr>
        <p:spPr>
          <a:xfrm>
            <a:off x="288237" y="1162888"/>
            <a:ext cx="5807765" cy="5428417"/>
          </a:xfrm>
          <a:gradFill>
            <a:gsLst>
              <a:gs pos="0">
                <a:srgbClr val="FAFCF5"/>
              </a:gs>
              <a:gs pos="100000">
                <a:srgbClr val="D1E8A5"/>
              </a:gs>
            </a:gsLst>
            <a:lin ang="5400000"/>
          </a:gradFill>
        </p:spPr>
        <p:txBody>
          <a:bodyPr/>
          <a:lstStyle/>
          <a:p>
            <a:pPr marL="109728" lvl="0" indent="0">
              <a:lnSpc>
                <a:spcPct val="90000"/>
              </a:lnSpc>
              <a:buNone/>
            </a:pPr>
            <a:r>
              <a:rPr lang="en-GB" sz="1700" b="1">
                <a:solidFill>
                  <a:srgbClr val="000000"/>
                </a:solidFill>
              </a:rPr>
              <a:t>Positive impacts</a:t>
            </a:r>
          </a:p>
          <a:p>
            <a:pPr lvl="0">
              <a:lnSpc>
                <a:spcPct val="90000"/>
              </a:lnSpc>
            </a:pPr>
            <a:r>
              <a:rPr lang="en-GB" sz="1700">
                <a:solidFill>
                  <a:srgbClr val="000000"/>
                </a:solidFill>
              </a:rPr>
              <a:t>Helps staff feel safer because risks (falls, self-harm, physical decline) are detected earlier (Oxehealth 2021).</a:t>
            </a:r>
          </a:p>
          <a:p>
            <a:pPr lvl="0">
              <a:lnSpc>
                <a:spcPct val="90000"/>
              </a:lnSpc>
            </a:pPr>
            <a:r>
              <a:rPr lang="en-GB" sz="1700">
                <a:solidFill>
                  <a:srgbClr val="000000"/>
                </a:solidFill>
              </a:rPr>
              <a:t>Saves staff time during night checks, reducing workload (DigitalHealth.London 2023).</a:t>
            </a:r>
          </a:p>
          <a:p>
            <a:pPr lvl="0">
              <a:lnSpc>
                <a:spcPct val="90000"/>
              </a:lnSpc>
            </a:pPr>
            <a:r>
              <a:rPr lang="en-GB" sz="1700">
                <a:solidFill>
                  <a:srgbClr val="000000"/>
                </a:solidFill>
              </a:rPr>
              <a:t>Gives staff better information through digital vital signs and behaviour data (Oxehealth 2021).</a:t>
            </a:r>
          </a:p>
          <a:p>
            <a:pPr lvl="0">
              <a:lnSpc>
                <a:spcPct val="90000"/>
              </a:lnSpc>
            </a:pPr>
            <a:r>
              <a:rPr lang="en-GB" sz="1700">
                <a:solidFill>
                  <a:srgbClr val="000000"/>
                </a:solidFill>
              </a:rPr>
              <a:t>May reduce pressure on staffing by lowering the need for constant 1-to-1 observations (Combined Healthcare NHS Trust 2025).</a:t>
            </a:r>
          </a:p>
          <a:p>
            <a:pPr marL="109728" lvl="0" indent="0">
              <a:lnSpc>
                <a:spcPct val="90000"/>
              </a:lnSpc>
              <a:buNone/>
            </a:pPr>
            <a:r>
              <a:rPr lang="en-GB" sz="1700" b="1">
                <a:solidFill>
                  <a:srgbClr val="000000"/>
                </a:solidFill>
              </a:rPr>
              <a:t>Challenges</a:t>
            </a:r>
          </a:p>
          <a:p>
            <a:pPr lvl="0">
              <a:lnSpc>
                <a:spcPct val="90000"/>
              </a:lnSpc>
            </a:pPr>
            <a:r>
              <a:rPr lang="en-GB" sz="1700">
                <a:solidFill>
                  <a:srgbClr val="000000"/>
                </a:solidFill>
              </a:rPr>
              <a:t>Staff need training and must change routines, which can be difficult (Combined Healthcare NHS Trust 2025).</a:t>
            </a:r>
          </a:p>
          <a:p>
            <a:pPr lvl="0">
              <a:lnSpc>
                <a:spcPct val="90000"/>
              </a:lnSpc>
            </a:pPr>
            <a:r>
              <a:rPr lang="en-GB" sz="1700">
                <a:solidFill>
                  <a:srgbClr val="000000"/>
                </a:solidFill>
              </a:rPr>
              <a:t>Some staff feel uncomfortable about the ethical issues of surveillance in bedrooms (NSUN 2023).</a:t>
            </a:r>
          </a:p>
          <a:p>
            <a:pPr lvl="0">
              <a:lnSpc>
                <a:spcPct val="90000"/>
              </a:lnSpc>
            </a:pPr>
            <a:r>
              <a:rPr lang="en-GB" sz="1700">
                <a:solidFill>
                  <a:srgbClr val="000000"/>
                </a:solidFill>
              </a:rPr>
              <a:t>May reduce face-to-face checking if staff rely too much on technology (Combined Healthcare NHS Trust 2025).</a:t>
            </a:r>
          </a:p>
          <a:p>
            <a:pPr lvl="0">
              <a:lnSpc>
                <a:spcPct val="90000"/>
              </a:lnSpc>
            </a:pPr>
            <a:r>
              <a:rPr lang="en-GB" sz="1700">
                <a:solidFill>
                  <a:srgbClr val="000000"/>
                </a:solidFill>
              </a:rPr>
              <a:t>Tension can occur when patients dislike or distrust the system, affecting staff–patient relationships (The Guardian 2021).</a:t>
            </a:r>
          </a:p>
          <a:p>
            <a:pPr lvl="0">
              <a:lnSpc>
                <a:spcPct val="90000"/>
              </a:lnSpc>
            </a:pPr>
            <a:endParaRPr lang="en-GB" sz="1700"/>
          </a:p>
        </p:txBody>
      </p:sp>
    </p:spTree>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name="Slide5">
    <p:bg>
      <p:bgPr>
        <a:blipFill>
          <a:blip r:embed="rId3"/>
          <a:tile/>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31AB6-A85C-64A7-8B5D-FCE611304B58}"/>
              </a:ext>
            </a:extLst>
          </p:cNvPr>
          <p:cNvSpPr txBox="1">
            <a:spLocks noGrp="1"/>
          </p:cNvSpPr>
          <p:nvPr>
            <p:ph type="title"/>
          </p:nvPr>
        </p:nvSpPr>
        <p:spPr>
          <a:xfrm>
            <a:off x="609603" y="0"/>
            <a:ext cx="10972800" cy="1496287"/>
          </a:xfrm>
        </p:spPr>
        <p:txBody>
          <a:bodyPr/>
          <a:lstStyle/>
          <a:p>
            <a:pPr lvl="0"/>
            <a:r>
              <a:rPr lang="en-GB" b="1">
                <a:solidFill>
                  <a:srgbClr val="000000"/>
                </a:solidFill>
              </a:rPr>
              <a:t>Impact on service delivery </a:t>
            </a:r>
            <a:endParaRPr lang="en-GB">
              <a:solidFill>
                <a:srgbClr val="000000"/>
              </a:solidFill>
            </a:endParaRPr>
          </a:p>
        </p:txBody>
      </p:sp>
      <p:sp>
        <p:nvSpPr>
          <p:cNvPr id="3" name="Content Placeholder 2">
            <a:extLst>
              <a:ext uri="{FF2B5EF4-FFF2-40B4-BE49-F238E27FC236}">
                <a16:creationId xmlns:a16="http://schemas.microsoft.com/office/drawing/2014/main" id="{FF6B0F58-CE9E-6C86-CF4D-AE842AF3D5AF}"/>
              </a:ext>
              <a:ext uri="{C183D7F6-B498-43B3-948B-1728B52AA6E4}">
                <adec:decorative xmlns:adec="http://schemas.microsoft.com/office/drawing/2017/decorative" val="1"/>
              </a:ext>
            </a:extLst>
          </p:cNvPr>
          <p:cNvSpPr txBox="1">
            <a:spLocks noGrp="1"/>
          </p:cNvSpPr>
          <p:nvPr>
            <p:ph idx="1"/>
          </p:nvPr>
        </p:nvSpPr>
        <p:spPr>
          <a:xfrm>
            <a:off x="193962" y="1265273"/>
            <a:ext cx="11379195" cy="5253840"/>
          </a:xfrm>
          <a:ln w="22229">
            <a:solidFill>
              <a:srgbClr val="99CB38"/>
            </a:solidFill>
            <a:prstDash val="solid"/>
          </a:ln>
        </p:spPr>
        <p:txBody>
          <a:bodyPr/>
          <a:lstStyle/>
          <a:p>
            <a:pPr marL="109728" lvl="0" indent="0">
              <a:lnSpc>
                <a:spcPct val="80000"/>
              </a:lnSpc>
              <a:buNone/>
            </a:pPr>
            <a:endParaRPr lang="en-GB" sz="1300" b="1"/>
          </a:p>
          <a:p>
            <a:pPr marL="109728" lvl="0" indent="0">
              <a:lnSpc>
                <a:spcPct val="80000"/>
              </a:lnSpc>
              <a:buNone/>
            </a:pPr>
            <a:r>
              <a:rPr lang="en-GB" sz="2000" b="1">
                <a:solidFill>
                  <a:srgbClr val="000000"/>
                </a:solidFill>
              </a:rPr>
              <a:t>Positive impacts</a:t>
            </a:r>
          </a:p>
          <a:p>
            <a:pPr lvl="0">
              <a:lnSpc>
                <a:spcPct val="80000"/>
              </a:lnSpc>
            </a:pPr>
            <a:r>
              <a:rPr lang="en-GB" sz="2000" b="1">
                <a:solidFill>
                  <a:srgbClr val="000000"/>
                </a:solidFill>
              </a:rPr>
              <a:t>Faster and safer responses:</a:t>
            </a:r>
            <a:r>
              <a:rPr lang="en-GB" sz="2000">
                <a:solidFill>
                  <a:srgbClr val="000000"/>
                </a:solidFill>
              </a:rPr>
              <a:t> Oxevision gives early alerts about falls, self-harm, or changes in physical health, helping services respond quickly and prevent harm (Oxehealth 2021).</a:t>
            </a:r>
          </a:p>
          <a:p>
            <a:pPr lvl="0">
              <a:lnSpc>
                <a:spcPct val="80000"/>
              </a:lnSpc>
            </a:pPr>
            <a:r>
              <a:rPr lang="en-GB" sz="2000" b="1">
                <a:solidFill>
                  <a:srgbClr val="000000"/>
                </a:solidFill>
              </a:rPr>
              <a:t>Smoother ward routines:</a:t>
            </a:r>
            <a:r>
              <a:rPr lang="en-GB" sz="2000">
                <a:solidFill>
                  <a:srgbClr val="000000"/>
                </a:solidFill>
              </a:rPr>
              <a:t> Night-time checks become less disruptive because staff do not need to enter rooms as often. This improves the flow of night shifts and helps services maintain calmer wards (DigitalHealth.London 2023).</a:t>
            </a:r>
          </a:p>
          <a:p>
            <a:pPr lvl="0">
              <a:lnSpc>
                <a:spcPct val="80000"/>
              </a:lnSpc>
            </a:pPr>
            <a:r>
              <a:rPr lang="en-GB" sz="2000" b="1">
                <a:solidFill>
                  <a:srgbClr val="000000"/>
                </a:solidFill>
              </a:rPr>
              <a:t>Better quality data:</a:t>
            </a:r>
            <a:r>
              <a:rPr lang="en-GB" sz="2000">
                <a:solidFill>
                  <a:srgbClr val="000000"/>
                </a:solidFill>
              </a:rPr>
              <a:t> The system generates clear digital records of breathing rate, movement and activity, which supports audits, risk reviews, and service improvement plans (Oxehealth 2021).</a:t>
            </a:r>
          </a:p>
          <a:p>
            <a:pPr lvl="0">
              <a:lnSpc>
                <a:spcPct val="80000"/>
              </a:lnSpc>
            </a:pPr>
            <a:r>
              <a:rPr lang="en-GB" sz="2000" b="1">
                <a:solidFill>
                  <a:srgbClr val="000000"/>
                </a:solidFill>
              </a:rPr>
              <a:t>Reduced demand on staffing:</a:t>
            </a:r>
            <a:r>
              <a:rPr lang="en-GB" sz="2000">
                <a:solidFill>
                  <a:srgbClr val="000000"/>
                </a:solidFill>
              </a:rPr>
              <a:t> In some wards, Oxevision reduces the need for constant 1-to-1 observations, helping services manage staffing pressures and reducing reliance on agency staff (Combined Healthcare NHS Trust 2025).</a:t>
            </a:r>
          </a:p>
          <a:p>
            <a:pPr marL="109728" lvl="0" indent="0">
              <a:lnSpc>
                <a:spcPct val="80000"/>
              </a:lnSpc>
              <a:buNone/>
            </a:pPr>
            <a:r>
              <a:rPr lang="en-GB" sz="2000" b="1">
                <a:solidFill>
                  <a:srgbClr val="000000"/>
                </a:solidFill>
              </a:rPr>
              <a:t>Challenges</a:t>
            </a:r>
          </a:p>
          <a:p>
            <a:pPr lvl="0">
              <a:lnSpc>
                <a:spcPct val="80000"/>
              </a:lnSpc>
            </a:pPr>
            <a:r>
              <a:rPr lang="en-GB" sz="2000" b="1">
                <a:solidFill>
                  <a:srgbClr val="000000"/>
                </a:solidFill>
              </a:rPr>
              <a:t>Service-wide changes required:</a:t>
            </a:r>
            <a:r>
              <a:rPr lang="en-GB" sz="2000">
                <a:solidFill>
                  <a:srgbClr val="000000"/>
                </a:solidFill>
              </a:rPr>
              <a:t> Organisations must update policies, train staff, and change how observations are done, which takes time, money, and planning (Combined Healthcare NHS Trust 2025).</a:t>
            </a:r>
          </a:p>
          <a:p>
            <a:pPr lvl="0">
              <a:lnSpc>
                <a:spcPct val="80000"/>
              </a:lnSpc>
            </a:pPr>
            <a:r>
              <a:rPr lang="en-GB" sz="2000" b="1">
                <a:solidFill>
                  <a:srgbClr val="000000"/>
                </a:solidFill>
              </a:rPr>
              <a:t>Privacy and consent concerns:</a:t>
            </a:r>
            <a:r>
              <a:rPr lang="en-GB" sz="2000">
                <a:solidFill>
                  <a:srgbClr val="000000"/>
                </a:solidFill>
              </a:rPr>
              <a:t> Some patients object to being monitored by a camera, leading to complaints and lower satisfaction, which services must address carefully (NSUN 2023).</a:t>
            </a:r>
          </a:p>
          <a:p>
            <a:pPr lvl="0">
              <a:lnSpc>
                <a:spcPct val="80000"/>
              </a:lnSpc>
            </a:pPr>
            <a:r>
              <a:rPr lang="en-GB" sz="2000" b="1">
                <a:solidFill>
                  <a:srgbClr val="000000"/>
                </a:solidFill>
              </a:rPr>
              <a:t>Risk of over-reliance:</a:t>
            </a:r>
            <a:r>
              <a:rPr lang="en-GB" sz="2000">
                <a:solidFill>
                  <a:srgbClr val="000000"/>
                </a:solidFill>
              </a:rPr>
              <a:t> If services depend too much on the technology, there is a danger that normal staff checks may decrease, especially if alerts are missed or the system fails (The Guardian 2021).</a:t>
            </a:r>
            <a:br>
              <a:rPr lang="en-GB" sz="2000"/>
            </a:br>
            <a:endParaRPr lang="en-GB" sz="2000"/>
          </a:p>
          <a:p>
            <a:pPr marL="109728" lvl="0" indent="0">
              <a:lnSpc>
                <a:spcPct val="80000"/>
              </a:lnSpc>
              <a:buNone/>
            </a:pPr>
            <a:endParaRPr lang="en-GB" sz="1300"/>
          </a:p>
        </p:txBody>
      </p:sp>
    </p:spTree>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name="Slide6">
    <p:bg>
      <p:bgPr>
        <a:gradFill>
          <a:gsLst>
            <a:gs pos="0">
              <a:srgbClr val="FAFCF5"/>
            </a:gs>
            <a:gs pos="100000">
              <a:srgbClr val="D1E8A5"/>
            </a:gs>
          </a:gsLst>
          <a:lin ang="5400000"/>
        </a:gradFill>
        <a:effectLst/>
      </p:bgPr>
    </p:bg>
    <p:spTree>
      <p:nvGrpSpPr>
        <p:cNvPr id="1" name=""/>
        <p:cNvGrpSpPr/>
        <p:nvPr/>
      </p:nvGrpSpPr>
      <p:grpSpPr>
        <a:xfrm>
          <a:off x="0" y="0"/>
          <a:ext cx="0" cy="0"/>
          <a:chOff x="0" y="0"/>
          <a:chExt cx="0" cy="0"/>
        </a:xfrm>
      </p:grpSpPr>
      <p:sp>
        <p:nvSpPr>
          <p:cNvPr id="2" name="Title 8">
            <a:extLst>
              <a:ext uri="{FF2B5EF4-FFF2-40B4-BE49-F238E27FC236}">
                <a16:creationId xmlns:a16="http://schemas.microsoft.com/office/drawing/2014/main" id="{BC0C0399-E356-9C92-5BE6-F60F1008E2FC}"/>
              </a:ext>
            </a:extLst>
          </p:cNvPr>
          <p:cNvSpPr txBox="1">
            <a:spLocks noGrp="1"/>
          </p:cNvSpPr>
          <p:nvPr>
            <p:ph type="title"/>
          </p:nvPr>
        </p:nvSpPr>
        <p:spPr>
          <a:xfrm>
            <a:off x="735497" y="367744"/>
            <a:ext cx="9303023" cy="934279"/>
          </a:xfrm>
        </p:spPr>
        <p:txBody>
          <a:bodyPr/>
          <a:lstStyle/>
          <a:p>
            <a:pPr lvl="0"/>
            <a:r>
              <a:rPr lang="en-GB" b="1">
                <a:solidFill>
                  <a:srgbClr val="000000"/>
                </a:solidFill>
              </a:rPr>
              <a:t>Impact on patients </a:t>
            </a:r>
            <a:endParaRPr lang="en-GB">
              <a:solidFill>
                <a:srgbClr val="000000"/>
              </a:solidFill>
            </a:endParaRPr>
          </a:p>
        </p:txBody>
      </p:sp>
      <p:sp>
        <p:nvSpPr>
          <p:cNvPr id="3" name="Text Placeholder 5">
            <a:extLst>
              <a:ext uri="{FF2B5EF4-FFF2-40B4-BE49-F238E27FC236}">
                <a16:creationId xmlns:a16="http://schemas.microsoft.com/office/drawing/2014/main" id="{6BCC495A-C61E-D679-D6AB-862606EB7966}"/>
              </a:ext>
              <a:ext uri="{C183D7F6-B498-43B3-948B-1728B52AA6E4}">
                <adec:decorative xmlns:adec="http://schemas.microsoft.com/office/drawing/2017/decorative" val="0"/>
              </a:ext>
            </a:extLst>
          </p:cNvPr>
          <p:cNvSpPr txBox="1">
            <a:spLocks noGrp="1"/>
          </p:cNvSpPr>
          <p:nvPr>
            <p:ph idx="1"/>
          </p:nvPr>
        </p:nvSpPr>
        <p:spPr>
          <a:xfrm>
            <a:off x="208720" y="1302023"/>
            <a:ext cx="11131823" cy="2951920"/>
          </a:xfrm>
        </p:spPr>
        <p:txBody>
          <a:bodyPr/>
          <a:lstStyle/>
          <a:p>
            <a:pPr marL="109728" lvl="0" indent="0">
              <a:lnSpc>
                <a:spcPct val="80000"/>
              </a:lnSpc>
              <a:buNone/>
            </a:pPr>
            <a:r>
              <a:rPr lang="en-GB" b="1" u="sng">
                <a:solidFill>
                  <a:srgbClr val="000000"/>
                </a:solidFill>
              </a:rPr>
              <a:t>Positive impact </a:t>
            </a:r>
          </a:p>
          <a:p>
            <a:pPr lvl="0">
              <a:lnSpc>
                <a:spcPct val="80000"/>
              </a:lnSpc>
            </a:pPr>
            <a:r>
              <a:rPr lang="en-GB" b="1">
                <a:solidFill>
                  <a:srgbClr val="000000"/>
                </a:solidFill>
              </a:rPr>
              <a:t>Improved safety</a:t>
            </a:r>
            <a:r>
              <a:rPr lang="en-GB">
                <a:solidFill>
                  <a:srgbClr val="000000"/>
                </a:solidFill>
              </a:rPr>
              <a:t> — Some wards report decreased self-harm, fewer falls, and better detection of risks thanks to continuous monitoring of vital signs and behaviour (Oxehealth 2021).</a:t>
            </a:r>
            <a:endParaRPr lang="en-GB" b="1">
              <a:solidFill>
                <a:srgbClr val="000000"/>
              </a:solidFill>
            </a:endParaRPr>
          </a:p>
          <a:p>
            <a:pPr lvl="0">
              <a:lnSpc>
                <a:spcPct val="80000"/>
              </a:lnSpc>
            </a:pPr>
            <a:r>
              <a:rPr lang="en-GB" b="1">
                <a:solidFill>
                  <a:srgbClr val="000000"/>
                </a:solidFill>
              </a:rPr>
              <a:t>Faster staff response &amp; prevention of harm</a:t>
            </a:r>
            <a:r>
              <a:rPr lang="en-GB">
                <a:solidFill>
                  <a:srgbClr val="000000"/>
                </a:solidFill>
              </a:rPr>
              <a:t> — Patients and staff in some trusts say alerts from     Oxevision help staff respond quickly if something goes wrong (Combined Healthcare NHS Trust 2025).</a:t>
            </a:r>
            <a:endParaRPr lang="en-GB" b="1">
              <a:solidFill>
                <a:srgbClr val="000000"/>
              </a:solidFill>
            </a:endParaRPr>
          </a:p>
          <a:p>
            <a:pPr lvl="0">
              <a:lnSpc>
                <a:spcPct val="80000"/>
              </a:lnSpc>
            </a:pPr>
            <a:r>
              <a:rPr lang="en-GB" b="1">
                <a:solidFill>
                  <a:srgbClr val="000000"/>
                </a:solidFill>
              </a:rPr>
              <a:t>Less disruption at night </a:t>
            </a:r>
            <a:r>
              <a:rPr lang="en-GB">
                <a:solidFill>
                  <a:srgbClr val="000000"/>
                </a:solidFill>
              </a:rPr>
              <a:t>— Because observations can be done without entering the room, patients may be disturbed less during the night, which could help sleep and recovery.</a:t>
            </a:r>
          </a:p>
          <a:p>
            <a:pPr lvl="0">
              <a:lnSpc>
                <a:spcPct val="80000"/>
              </a:lnSpc>
            </a:pPr>
            <a:r>
              <a:rPr lang="en-GB" b="1">
                <a:solidFill>
                  <a:srgbClr val="000000"/>
                </a:solidFill>
              </a:rPr>
              <a:t>Some patients feel safer or more secure</a:t>
            </a:r>
            <a:r>
              <a:rPr lang="en-GB">
                <a:solidFill>
                  <a:srgbClr val="000000"/>
                </a:solidFill>
              </a:rPr>
              <a:t> (Oxehealth 2021).</a:t>
            </a:r>
            <a:endParaRPr lang="en-GB" b="1">
              <a:solidFill>
                <a:srgbClr val="000000"/>
              </a:solidFill>
            </a:endParaRPr>
          </a:p>
          <a:p>
            <a:pPr marL="1143000" lvl="0" indent="-1143000" hangingPunct="0">
              <a:lnSpc>
                <a:spcPct val="80000"/>
              </a:lnSpc>
              <a:spcBef>
                <a:spcPts val="0"/>
              </a:spcBef>
            </a:pPr>
            <a:endParaRPr lang="en-US" b="1">
              <a:solidFill>
                <a:srgbClr val="000000"/>
              </a:solidFill>
            </a:endParaRPr>
          </a:p>
          <a:p>
            <a:pPr marL="0" lvl="0" indent="0" hangingPunct="0">
              <a:lnSpc>
                <a:spcPct val="80000"/>
              </a:lnSpc>
              <a:spcBef>
                <a:spcPts val="0"/>
              </a:spcBef>
              <a:buNone/>
            </a:pPr>
            <a:r>
              <a:rPr lang="en-US" b="1">
                <a:solidFill>
                  <a:srgbClr val="000000"/>
                </a:solidFill>
              </a:rPr>
              <a:t>   </a:t>
            </a:r>
            <a:r>
              <a:rPr lang="en-US" b="1" u="sng">
                <a:solidFill>
                  <a:srgbClr val="000000"/>
                </a:solidFill>
              </a:rPr>
              <a:t>Negative impact</a:t>
            </a:r>
          </a:p>
          <a:p>
            <a:pPr marL="0" lvl="0" indent="0" hangingPunct="0">
              <a:lnSpc>
                <a:spcPct val="80000"/>
              </a:lnSpc>
              <a:spcBef>
                <a:spcPts val="0"/>
              </a:spcBef>
            </a:pPr>
            <a:r>
              <a:rPr lang="en-US" b="1">
                <a:solidFill>
                  <a:srgbClr val="000000"/>
                </a:solidFill>
              </a:rPr>
              <a:t>  Loss of privacy and dignity</a:t>
            </a:r>
            <a:r>
              <a:rPr lang="en-US">
                <a:solidFill>
                  <a:srgbClr val="000000"/>
                </a:solidFill>
              </a:rPr>
              <a:t> — Because Oxevision involves cameras or optical sensors in bedrooms many     </a:t>
            </a:r>
          </a:p>
          <a:p>
            <a:pPr marL="0" lvl="0" indent="0" hangingPunct="0">
              <a:lnSpc>
                <a:spcPct val="80000"/>
              </a:lnSpc>
              <a:spcBef>
                <a:spcPts val="0"/>
              </a:spcBef>
              <a:buNone/>
            </a:pPr>
            <a:r>
              <a:rPr lang="en-US">
                <a:solidFill>
                  <a:srgbClr val="000000"/>
                </a:solidFill>
              </a:rPr>
              <a:t>    patients experience it as intrusive, dehumanising or distressing.</a:t>
            </a:r>
          </a:p>
          <a:p>
            <a:pPr marL="0" lvl="0" indent="0" hangingPunct="0">
              <a:lnSpc>
                <a:spcPct val="80000"/>
              </a:lnSpc>
              <a:spcBef>
                <a:spcPts val="0"/>
              </a:spcBef>
            </a:pPr>
            <a:r>
              <a:rPr lang="en-US" b="1">
                <a:solidFill>
                  <a:srgbClr val="000000"/>
                </a:solidFill>
              </a:rPr>
              <a:t>  Psychological distress </a:t>
            </a:r>
            <a:r>
              <a:rPr lang="en-US">
                <a:solidFill>
                  <a:srgbClr val="000000"/>
                </a:solidFill>
              </a:rPr>
              <a:t>— For patients experienced  trauma , constant surveillance can trigger anxiety.</a:t>
            </a:r>
          </a:p>
          <a:p>
            <a:pPr marL="0" lvl="0" indent="0" hangingPunct="0">
              <a:lnSpc>
                <a:spcPct val="80000"/>
              </a:lnSpc>
              <a:spcBef>
                <a:spcPts val="0"/>
              </a:spcBef>
            </a:pPr>
            <a:r>
              <a:rPr lang="en-US" b="1">
                <a:solidFill>
                  <a:srgbClr val="000000"/>
                </a:solidFill>
              </a:rPr>
              <a:t>  Problems with consent and trust</a:t>
            </a:r>
            <a:r>
              <a:rPr lang="en-US">
                <a:solidFill>
                  <a:srgbClr val="000000"/>
                </a:solidFill>
              </a:rPr>
              <a:t> — Many patients report they were not properly informed about the c       </a:t>
            </a:r>
          </a:p>
          <a:p>
            <a:pPr marL="0" lvl="0" indent="0" hangingPunct="0">
              <a:lnSpc>
                <a:spcPct val="80000"/>
              </a:lnSpc>
              <a:spcBef>
                <a:spcPts val="0"/>
              </a:spcBef>
              <a:buNone/>
            </a:pPr>
            <a:r>
              <a:rPr lang="en-US">
                <a:solidFill>
                  <a:srgbClr val="000000"/>
                </a:solidFill>
              </a:rPr>
              <a:t>    camera or not given real choice over its use</a:t>
            </a:r>
            <a:r>
              <a:rPr lang="en-GB">
                <a:solidFill>
                  <a:srgbClr val="000000"/>
                </a:solidFill>
              </a:rPr>
              <a:t> (NSUN 2023).</a:t>
            </a:r>
            <a:endParaRPr lang="en-US">
              <a:solidFill>
                <a:srgbClr val="000000"/>
              </a:solidFill>
            </a:endParaRPr>
          </a:p>
          <a:p>
            <a:pPr marL="0" lvl="0" indent="0" hangingPunct="0">
              <a:lnSpc>
                <a:spcPct val="80000"/>
              </a:lnSpc>
              <a:spcBef>
                <a:spcPts val="0"/>
              </a:spcBef>
            </a:pPr>
            <a:r>
              <a:rPr lang="en-US" b="1">
                <a:solidFill>
                  <a:srgbClr val="000000"/>
                </a:solidFill>
              </a:rPr>
              <a:t>  Potential for neglect or misuse</a:t>
            </a:r>
            <a:r>
              <a:rPr lang="en-US">
                <a:solidFill>
                  <a:srgbClr val="000000"/>
                </a:solidFill>
              </a:rPr>
              <a:t> — There are cases where Oxevision alerts were reportedly ignored or </a:t>
            </a:r>
          </a:p>
          <a:p>
            <a:pPr marL="0" lvl="0" indent="0" hangingPunct="0">
              <a:lnSpc>
                <a:spcPct val="80000"/>
              </a:lnSpc>
              <a:spcBef>
                <a:spcPts val="0"/>
              </a:spcBef>
              <a:buNone/>
            </a:pPr>
            <a:r>
              <a:rPr lang="en-US">
                <a:solidFill>
                  <a:srgbClr val="000000"/>
                </a:solidFill>
              </a:rPr>
              <a:t>     misused, raising concerns that relying on technology might lead to neglect instead of better care </a:t>
            </a:r>
            <a:r>
              <a:rPr lang="en-GB">
                <a:solidFill>
                  <a:srgbClr val="000000"/>
                </a:solidFill>
              </a:rPr>
              <a:t>(The   </a:t>
            </a:r>
          </a:p>
          <a:p>
            <a:pPr marL="0" lvl="0" indent="0" hangingPunct="0">
              <a:lnSpc>
                <a:spcPct val="80000"/>
              </a:lnSpc>
              <a:spcBef>
                <a:spcPts val="0"/>
              </a:spcBef>
              <a:buNone/>
            </a:pPr>
            <a:r>
              <a:rPr lang="en-GB">
                <a:solidFill>
                  <a:srgbClr val="000000"/>
                </a:solidFill>
              </a:rPr>
              <a:t>    Guardian 2025).</a:t>
            </a:r>
            <a:endParaRPr lang="en-US">
              <a:solidFill>
                <a:srgbClr val="000000"/>
              </a:solidFill>
            </a:endParaRPr>
          </a:p>
          <a:p>
            <a:pPr marL="0" lvl="0" indent="0" hangingPunct="0">
              <a:lnSpc>
                <a:spcPct val="80000"/>
              </a:lnSpc>
              <a:spcBef>
                <a:spcPts val="0"/>
              </a:spcBef>
            </a:pPr>
            <a:r>
              <a:rPr lang="en-US" b="1">
                <a:solidFill>
                  <a:srgbClr val="000000"/>
                </a:solidFill>
              </a:rPr>
              <a:t>  Mixed or weak evidence for benefit</a:t>
            </a:r>
            <a:r>
              <a:rPr lang="en-US">
                <a:solidFill>
                  <a:srgbClr val="000000"/>
                </a:solidFill>
              </a:rPr>
              <a:t> — A recent review found limited evidence that surveillance-based  </a:t>
            </a:r>
          </a:p>
          <a:p>
            <a:pPr marL="0" lvl="0" indent="0" hangingPunct="0">
              <a:lnSpc>
                <a:spcPct val="80000"/>
              </a:lnSpc>
              <a:spcBef>
                <a:spcPts val="0"/>
              </a:spcBef>
              <a:buNone/>
            </a:pPr>
            <a:r>
              <a:rPr lang="en-US">
                <a:solidFill>
                  <a:srgbClr val="000000"/>
                </a:solidFill>
              </a:rPr>
              <a:t>     technologies like Oxevision truly improve safety or care quality </a:t>
            </a:r>
            <a:r>
              <a:rPr lang="en-GB">
                <a:solidFill>
                  <a:srgbClr val="000000"/>
                </a:solidFill>
              </a:rPr>
              <a:t>(NSUN 2023).</a:t>
            </a:r>
            <a:endParaRPr lang="en-US">
              <a:solidFill>
                <a:srgbClr val="000000"/>
              </a:solidFill>
            </a:endParaRPr>
          </a:p>
          <a:p>
            <a:pPr lvl="0">
              <a:lnSpc>
                <a:spcPct val="80000"/>
              </a:lnSpc>
            </a:pPr>
            <a:endParaRPr lang="en-GB" sz="500">
              <a:solidFill>
                <a:srgbClr val="000000"/>
              </a:solidFill>
            </a:endParaRPr>
          </a:p>
        </p:txBody>
      </p:sp>
    </p:spTree>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57463-24F1-1D3E-BF25-A829C1BC3223}"/>
              </a:ext>
            </a:extLst>
          </p:cNvPr>
          <p:cNvSpPr txBox="1">
            <a:spLocks noGrp="1"/>
          </p:cNvSpPr>
          <p:nvPr>
            <p:ph type="title"/>
          </p:nvPr>
        </p:nvSpPr>
        <p:spPr>
          <a:solidFill>
            <a:srgbClr val="9FD47C">
              <a:alpha val="94000"/>
            </a:srgbClr>
          </a:solidFill>
        </p:spPr>
        <p:txBody>
          <a:bodyPr/>
          <a:lstStyle/>
          <a:p>
            <a:pPr lvl="0"/>
            <a:r>
              <a:rPr lang="en-GB" b="1">
                <a:solidFill>
                  <a:srgbClr val="000000"/>
                </a:solidFill>
              </a:rPr>
              <a:t>Impact on community </a:t>
            </a:r>
          </a:p>
        </p:txBody>
      </p:sp>
      <p:sp>
        <p:nvSpPr>
          <p:cNvPr id="3" name="Content Placeholder 2">
            <a:extLst>
              <a:ext uri="{FF2B5EF4-FFF2-40B4-BE49-F238E27FC236}">
                <a16:creationId xmlns:a16="http://schemas.microsoft.com/office/drawing/2014/main" id="{CBDCA24F-DD04-13A1-A843-D98288A889B9}"/>
              </a:ext>
            </a:extLst>
          </p:cNvPr>
          <p:cNvSpPr txBox="1">
            <a:spLocks noGrp="1"/>
          </p:cNvSpPr>
          <p:nvPr>
            <p:ph idx="1"/>
          </p:nvPr>
        </p:nvSpPr>
        <p:spPr>
          <a:ln w="9528">
            <a:solidFill>
              <a:srgbClr val="99CB38"/>
            </a:solidFill>
            <a:prstDash val="solid"/>
          </a:ln>
        </p:spPr>
        <p:txBody>
          <a:bodyPr/>
          <a:lstStyle/>
          <a:p>
            <a:pPr lvl="0"/>
            <a:r>
              <a:rPr lang="en-GB">
                <a:solidFill>
                  <a:srgbClr val="000000"/>
                </a:solidFill>
              </a:rPr>
              <a:t>Oxevision has had several effects on the community, especially for people who use mental-health services, their families, and NHS staff.</a:t>
            </a:r>
          </a:p>
          <a:p>
            <a:pPr lvl="0"/>
            <a:r>
              <a:rPr lang="en-GB">
                <a:solidFill>
                  <a:srgbClr val="000000"/>
                </a:solidFill>
              </a:rPr>
              <a:t>This may reduce serious incidents in hospitals, which can also give families and the wider community more confidence in mental-health services (Oxford University Innovation 2024).</a:t>
            </a:r>
          </a:p>
          <a:p>
            <a:pPr lvl="0"/>
            <a:r>
              <a:rPr lang="en-GB">
                <a:solidFill>
                  <a:srgbClr val="000000"/>
                </a:solidFill>
              </a:rPr>
              <a:t>Oxevision can save time by reducing the need for repeated room checks (EPUT 2025). This can help reduce waiting times, improve care on the ward, and support better use of NHS resources that benefit the community.</a:t>
            </a:r>
          </a:p>
        </p:txBody>
      </p:sp>
    </p:spTree>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name="Slide8">
    <p:bg>
      <p:bgPr>
        <a:gradFill>
          <a:gsLst>
            <a:gs pos="0">
              <a:srgbClr val="FAFCF5"/>
            </a:gs>
            <a:gs pos="100000">
              <a:srgbClr val="D1E8A5"/>
            </a:gs>
          </a:gsLst>
          <a:lin ang="54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A196F-3100-B370-968E-622B4BCCA320}"/>
              </a:ext>
            </a:extLst>
          </p:cNvPr>
          <p:cNvSpPr txBox="1">
            <a:spLocks noGrp="1"/>
          </p:cNvSpPr>
          <p:nvPr>
            <p:ph type="title"/>
          </p:nvPr>
        </p:nvSpPr>
        <p:spPr/>
        <p:txBody>
          <a:bodyPr/>
          <a:lstStyle/>
          <a:p>
            <a:pPr lvl="0"/>
            <a:r>
              <a:rPr lang="en-GB" b="1" u="sng">
                <a:solidFill>
                  <a:srgbClr val="000000"/>
                </a:solidFill>
              </a:rPr>
              <a:t>Challenges of Oxevision</a:t>
            </a:r>
            <a:endParaRPr lang="en-GB">
              <a:solidFill>
                <a:srgbClr val="000000"/>
              </a:solidFill>
            </a:endParaRPr>
          </a:p>
        </p:txBody>
      </p:sp>
      <p:sp>
        <p:nvSpPr>
          <p:cNvPr id="3" name="Content Placeholder 2">
            <a:extLst>
              <a:ext uri="{FF2B5EF4-FFF2-40B4-BE49-F238E27FC236}">
                <a16:creationId xmlns:a16="http://schemas.microsoft.com/office/drawing/2014/main" id="{2984739A-7CC2-077E-8C31-80C8179975B5}"/>
              </a:ext>
            </a:extLst>
          </p:cNvPr>
          <p:cNvSpPr txBox="1">
            <a:spLocks noGrp="1"/>
          </p:cNvSpPr>
          <p:nvPr>
            <p:ph idx="1"/>
          </p:nvPr>
        </p:nvSpPr>
        <p:spPr>
          <a:xfrm>
            <a:off x="609603" y="1708730"/>
            <a:ext cx="10972800" cy="4865805"/>
          </a:xfrm>
        </p:spPr>
        <p:txBody>
          <a:bodyPr/>
          <a:lstStyle/>
          <a:p>
            <a:pPr marL="109728" lvl="0" indent="0">
              <a:lnSpc>
                <a:spcPct val="80000"/>
              </a:lnSpc>
              <a:buNone/>
            </a:pPr>
            <a:endParaRPr lang="en-GB" sz="2600" b="1">
              <a:solidFill>
                <a:srgbClr val="000000"/>
              </a:solidFill>
            </a:endParaRPr>
          </a:p>
          <a:p>
            <a:pPr lvl="0">
              <a:lnSpc>
                <a:spcPct val="80000"/>
              </a:lnSpc>
            </a:pPr>
            <a:r>
              <a:rPr lang="en-GB" sz="2600">
                <a:solidFill>
                  <a:srgbClr val="000000"/>
                </a:solidFill>
              </a:rPr>
              <a:t>Some patients feel it is constant surveillance, which can affect privacy and dignity.</a:t>
            </a:r>
          </a:p>
          <a:p>
            <a:pPr lvl="0">
              <a:lnSpc>
                <a:spcPct val="80000"/>
              </a:lnSpc>
            </a:pPr>
            <a:r>
              <a:rPr lang="en-GB" sz="2600">
                <a:solidFill>
                  <a:srgbClr val="000000"/>
                </a:solidFill>
              </a:rPr>
              <a:t>Advocacy groups say patients are not always properly informed or able to give real consent (NSUN 2023).</a:t>
            </a:r>
          </a:p>
          <a:p>
            <a:pPr lvl="0">
              <a:lnSpc>
                <a:spcPct val="80000"/>
              </a:lnSpc>
            </a:pPr>
            <a:r>
              <a:rPr lang="en-GB" sz="2600">
                <a:solidFill>
                  <a:srgbClr val="000000"/>
                </a:solidFill>
              </a:rPr>
              <a:t>Cameras in bedrooms may make some people feel watched or anxious, causing emotional stress.</a:t>
            </a:r>
          </a:p>
          <a:p>
            <a:pPr lvl="0">
              <a:lnSpc>
                <a:spcPct val="80000"/>
              </a:lnSpc>
            </a:pPr>
            <a:r>
              <a:rPr lang="en-GB" sz="2600">
                <a:solidFill>
                  <a:srgbClr val="000000"/>
                </a:solidFill>
              </a:rPr>
              <a:t>There is a risk that staff may rely too much on technology instead of spending time with patients (The Canary 2025).</a:t>
            </a:r>
          </a:p>
          <a:p>
            <a:pPr lvl="0">
              <a:lnSpc>
                <a:spcPct val="80000"/>
              </a:lnSpc>
            </a:pPr>
            <a:r>
              <a:rPr lang="en-GB" sz="2600">
                <a:solidFill>
                  <a:srgbClr val="000000"/>
                </a:solidFill>
              </a:rPr>
              <a:t>Concerns about data use and who can access video or monitoring information.</a:t>
            </a:r>
          </a:p>
          <a:p>
            <a:pPr lvl="0">
              <a:lnSpc>
                <a:spcPct val="80000"/>
              </a:lnSpc>
            </a:pPr>
            <a:r>
              <a:rPr lang="en-GB" sz="2600">
                <a:solidFill>
                  <a:srgbClr val="000000"/>
                </a:solidFill>
              </a:rPr>
              <a:t>Not all patients understand why the system is used, which can reduce trust in mental-health services (NSUN 2023).</a:t>
            </a:r>
          </a:p>
        </p:txBody>
      </p:sp>
    </p:spTree>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name="Slide9">
    <p:bg>
      <p:bgPr>
        <a:gradFill>
          <a:gsLst>
            <a:gs pos="0">
              <a:srgbClr val="FAFCF5"/>
            </a:gs>
            <a:gs pos="100000">
              <a:srgbClr val="D1E8A5"/>
            </a:gs>
          </a:gsLst>
          <a:lin ang="54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D6CE-7613-D6ED-A0B4-4F713A988020}"/>
              </a:ext>
            </a:extLst>
          </p:cNvPr>
          <p:cNvSpPr txBox="1">
            <a:spLocks noGrp="1"/>
          </p:cNvSpPr>
          <p:nvPr>
            <p:ph type="title"/>
          </p:nvPr>
        </p:nvSpPr>
        <p:spPr>
          <a:xfrm>
            <a:off x="905164" y="498759"/>
            <a:ext cx="7952509" cy="868222"/>
          </a:xfrm>
        </p:spPr>
        <p:txBody>
          <a:bodyPr/>
          <a:lstStyle/>
          <a:p>
            <a:pPr lvl="0"/>
            <a:r>
              <a:rPr lang="en-GB" b="1">
                <a:solidFill>
                  <a:srgbClr val="000000"/>
                </a:solidFill>
              </a:rPr>
              <a:t>Recommendations</a:t>
            </a:r>
            <a:endParaRPr lang="en-GB">
              <a:solidFill>
                <a:srgbClr val="000000"/>
              </a:solidFill>
            </a:endParaRPr>
          </a:p>
        </p:txBody>
      </p:sp>
      <p:sp>
        <p:nvSpPr>
          <p:cNvPr id="3" name="Text Placeholder 3">
            <a:extLst>
              <a:ext uri="{FF2B5EF4-FFF2-40B4-BE49-F238E27FC236}">
                <a16:creationId xmlns:a16="http://schemas.microsoft.com/office/drawing/2014/main" id="{11C81AF1-EC5D-9040-0516-5C41D2E6B595}"/>
              </a:ext>
            </a:extLst>
          </p:cNvPr>
          <p:cNvSpPr txBox="1">
            <a:spLocks noGrp="1"/>
          </p:cNvSpPr>
          <p:nvPr>
            <p:ph idx="1"/>
          </p:nvPr>
        </p:nvSpPr>
        <p:spPr>
          <a:xfrm>
            <a:off x="609603" y="1366982"/>
            <a:ext cx="7278258" cy="5061524"/>
          </a:xfrm>
        </p:spPr>
        <p:txBody>
          <a:bodyPr/>
          <a:lstStyle/>
          <a:p>
            <a:pPr lvl="0">
              <a:lnSpc>
                <a:spcPct val="80000"/>
              </a:lnSpc>
            </a:pPr>
            <a:r>
              <a:rPr lang="en-GB" sz="1700" b="1">
                <a:solidFill>
                  <a:srgbClr val="000000"/>
                </a:solidFill>
              </a:rPr>
              <a:t>Give clearer information and real consent options</a:t>
            </a:r>
            <a:br>
              <a:rPr lang="en-GB" sz="1700">
                <a:solidFill>
                  <a:srgbClr val="000000"/>
                </a:solidFill>
              </a:rPr>
            </a:br>
            <a:r>
              <a:rPr lang="en-GB" sz="1700">
                <a:solidFill>
                  <a:srgbClr val="000000"/>
                </a:solidFill>
              </a:rPr>
              <a:t>Services should explain Oxevision in simple language and make sure patients understand how the camera works (NSUN 2023).</a:t>
            </a:r>
          </a:p>
          <a:p>
            <a:pPr lvl="0">
              <a:lnSpc>
                <a:spcPct val="80000"/>
              </a:lnSpc>
            </a:pPr>
            <a:r>
              <a:rPr lang="en-GB" sz="1700" b="1">
                <a:solidFill>
                  <a:srgbClr val="000000"/>
                </a:solidFill>
              </a:rPr>
              <a:t>Strengthen privacy and data protection</a:t>
            </a:r>
            <a:br>
              <a:rPr lang="en-GB" sz="1700">
                <a:solidFill>
                  <a:srgbClr val="000000"/>
                </a:solidFill>
              </a:rPr>
            </a:br>
            <a:r>
              <a:rPr lang="en-GB" sz="1700">
                <a:solidFill>
                  <a:srgbClr val="000000"/>
                </a:solidFill>
              </a:rPr>
              <a:t>Oxevision should continue improving privacy settings, such as limiting video access and avoiding unnecessary recording (The Guardian 2021; NSUN 2023).</a:t>
            </a:r>
          </a:p>
          <a:p>
            <a:pPr lvl="0">
              <a:lnSpc>
                <a:spcPct val="80000"/>
              </a:lnSpc>
            </a:pPr>
            <a:r>
              <a:rPr lang="en-GB" sz="1700" b="1">
                <a:solidFill>
                  <a:srgbClr val="000000"/>
                </a:solidFill>
              </a:rPr>
              <a:t>Give staff more training</a:t>
            </a:r>
            <a:br>
              <a:rPr lang="en-GB" sz="1700">
                <a:solidFill>
                  <a:srgbClr val="000000"/>
                </a:solidFill>
              </a:rPr>
            </a:br>
            <a:r>
              <a:rPr lang="en-GB" sz="1700">
                <a:solidFill>
                  <a:srgbClr val="000000"/>
                </a:solidFill>
              </a:rPr>
              <a:t>Staff need training not only on how to use the system, but also how to balance it with personal care (Combined Healthcare NHS Trust 2025).</a:t>
            </a:r>
          </a:p>
          <a:p>
            <a:pPr lvl="0">
              <a:lnSpc>
                <a:spcPct val="80000"/>
              </a:lnSpc>
            </a:pPr>
            <a:r>
              <a:rPr lang="en-GB" sz="1700" b="1">
                <a:solidFill>
                  <a:srgbClr val="000000"/>
                </a:solidFill>
              </a:rPr>
              <a:t>Use Oxevision as support, not a replacement for human contact</a:t>
            </a:r>
            <a:br>
              <a:rPr lang="en-GB" sz="1700">
                <a:solidFill>
                  <a:srgbClr val="000000"/>
                </a:solidFill>
              </a:rPr>
            </a:br>
            <a:r>
              <a:rPr lang="en-GB" sz="1700">
                <a:solidFill>
                  <a:srgbClr val="000000"/>
                </a:solidFill>
              </a:rPr>
              <a:t>Staff should still complete regular in-person checks and maintain strong therapeutic conversations (Combined Healthcare NHS Trust 2025).</a:t>
            </a:r>
          </a:p>
          <a:p>
            <a:pPr lvl="0">
              <a:lnSpc>
                <a:spcPct val="80000"/>
              </a:lnSpc>
            </a:pPr>
            <a:r>
              <a:rPr lang="en-GB" sz="1700" b="1">
                <a:solidFill>
                  <a:srgbClr val="000000"/>
                </a:solidFill>
              </a:rPr>
              <a:t>Monitor service outcomes</a:t>
            </a:r>
            <a:br>
              <a:rPr lang="en-GB" sz="1700">
                <a:solidFill>
                  <a:srgbClr val="000000"/>
                </a:solidFill>
              </a:rPr>
            </a:br>
            <a:r>
              <a:rPr lang="en-GB" sz="1700">
                <a:solidFill>
                  <a:srgbClr val="000000"/>
                </a:solidFill>
              </a:rPr>
              <a:t>Services should compare data before and after Oxevision, such as incidents, staffing pressure, and quality of care. Reports show some positive outcomes, but evidence is mixed (DigitalHealth.London 2023; Oxehealth 2021).</a:t>
            </a:r>
          </a:p>
          <a:p>
            <a:pPr lvl="0">
              <a:lnSpc>
                <a:spcPct val="80000"/>
              </a:lnSpc>
            </a:pPr>
            <a:r>
              <a:rPr lang="en-GB" sz="1700" b="1">
                <a:solidFill>
                  <a:srgbClr val="000000"/>
                </a:solidFill>
              </a:rPr>
              <a:t>Ensure strong ethical and safeguarding oversight</a:t>
            </a:r>
            <a:br>
              <a:rPr lang="en-GB" sz="1700">
                <a:solidFill>
                  <a:srgbClr val="000000"/>
                </a:solidFill>
              </a:rPr>
            </a:br>
            <a:r>
              <a:rPr lang="en-GB" sz="1700">
                <a:solidFill>
                  <a:srgbClr val="000000"/>
                </a:solidFill>
              </a:rPr>
              <a:t>Regular reviews can help ensure the system is used safely and fairly, especially because cameras in bedrooms raise ethical concerns (The Guardian 2021; NSUN 2023).</a:t>
            </a:r>
          </a:p>
          <a:p>
            <a:pPr lvl="0">
              <a:lnSpc>
                <a:spcPct val="80000"/>
              </a:lnSpc>
            </a:pPr>
            <a:endParaRPr lang="en-GB" sz="1700"/>
          </a:p>
        </p:txBody>
      </p:sp>
      <p:pic>
        <p:nvPicPr>
          <p:cNvPr id="4" name="Content Placeholder 5" descr="A medical personnel in a room">
            <a:extLst>
              <a:ext uri="{FF2B5EF4-FFF2-40B4-BE49-F238E27FC236}">
                <a16:creationId xmlns:a16="http://schemas.microsoft.com/office/drawing/2014/main" id="{9614EBD6-C92E-9A1D-1A12-2346F4E8099F}"/>
              </a:ext>
            </a:extLst>
          </p:cNvPr>
          <p:cNvPicPr>
            <a:picLocks noGrp="1" noChangeAspect="1"/>
          </p:cNvPicPr>
          <p:nvPr>
            <p:ph idx="2"/>
          </p:nvPr>
        </p:nvPicPr>
        <p:blipFill>
          <a:blip r:embed="rId3"/>
          <a:stretch>
            <a:fillRect/>
          </a:stretch>
        </p:blipFill>
        <p:spPr>
          <a:xfrm>
            <a:off x="7887852" y="897383"/>
            <a:ext cx="4180097" cy="5061524"/>
          </a:xfrm>
        </p:spPr>
      </p:pic>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name="Slide10">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0183-1EF8-F9C9-B543-1330A88CE320}"/>
              </a:ext>
            </a:extLst>
          </p:cNvPr>
          <p:cNvSpPr txBox="1">
            <a:spLocks noGrp="1"/>
          </p:cNvSpPr>
          <p:nvPr>
            <p:ph type="title"/>
          </p:nvPr>
        </p:nvSpPr>
        <p:spPr>
          <a:xfrm>
            <a:off x="609603" y="1033765"/>
            <a:ext cx="10972800" cy="1066803"/>
          </a:xfrm>
          <a:solidFill>
            <a:srgbClr val="9FD47C"/>
          </a:solidFill>
        </p:spPr>
        <p:txBody>
          <a:bodyPr/>
          <a:lstStyle/>
          <a:p>
            <a:pPr lvl="0"/>
            <a:r>
              <a:rPr lang="en-GB" b="1">
                <a:solidFill>
                  <a:srgbClr val="000000"/>
                </a:solidFill>
              </a:rPr>
              <a:t>Conclusion</a:t>
            </a:r>
            <a:endParaRPr lang="en-GB">
              <a:solidFill>
                <a:srgbClr val="000000"/>
              </a:solidFill>
            </a:endParaRPr>
          </a:p>
        </p:txBody>
      </p:sp>
      <p:sp>
        <p:nvSpPr>
          <p:cNvPr id="3" name="Text Placeholder 2">
            <a:extLst>
              <a:ext uri="{FF2B5EF4-FFF2-40B4-BE49-F238E27FC236}">
                <a16:creationId xmlns:a16="http://schemas.microsoft.com/office/drawing/2014/main" id="{7D4CD5D4-C5D5-5C06-7328-2AA53F6ACED0}"/>
              </a:ext>
            </a:extLst>
          </p:cNvPr>
          <p:cNvSpPr txBox="1">
            <a:spLocks noGrp="1"/>
          </p:cNvSpPr>
          <p:nvPr>
            <p:ph idx="1"/>
          </p:nvPr>
        </p:nvSpPr>
        <p:spPr>
          <a:xfrm>
            <a:off x="609603" y="2249424"/>
            <a:ext cx="11088755" cy="4325112"/>
          </a:xfrm>
          <a:gradFill>
            <a:gsLst>
              <a:gs pos="0">
                <a:srgbClr val="FAFCF5"/>
              </a:gs>
              <a:gs pos="100000">
                <a:srgbClr val="D1E8A5"/>
              </a:gs>
            </a:gsLst>
            <a:lin ang="5400000"/>
          </a:gradFill>
        </p:spPr>
        <p:txBody>
          <a:bodyPr/>
          <a:lstStyle/>
          <a:p>
            <a:pPr marL="109728" lvl="0" indent="0">
              <a:buNone/>
            </a:pPr>
            <a:endParaRPr lang="en-GB"/>
          </a:p>
          <a:p>
            <a:pPr marL="109728" lvl="0" indent="0">
              <a:buNone/>
            </a:pPr>
            <a:endParaRPr lang="en-GB"/>
          </a:p>
          <a:p>
            <a:pPr marL="109728" lvl="0" indent="0">
              <a:buNone/>
            </a:pPr>
            <a:r>
              <a:rPr lang="en-GB"/>
              <a:t>Oxevision has potential to improve safety and care, but its value depends on how it is used. Its benefits are maximised, and harms minimised, when technology complements — rather than substitutes — compassionate, person-centred human care.</a:t>
            </a:r>
          </a:p>
          <a:p>
            <a:pPr marL="109728" lvl="0" indent="0">
              <a:buNone/>
            </a:pPr>
            <a:endParaRPr lang="en-GB"/>
          </a:p>
        </p:txBody>
      </p:sp>
      <p:sp>
        <p:nvSpPr>
          <p:cNvPr id="4" name="AutoShape 2" descr="Image result for oxevision">
            <a:extLst>
              <a:ext uri="{FF2B5EF4-FFF2-40B4-BE49-F238E27FC236}">
                <a16:creationId xmlns:a16="http://schemas.microsoft.com/office/drawing/2014/main" id="{947E3593-4A6E-45BE-0C26-C1D8D9B66258}"/>
              </a:ext>
            </a:extLst>
          </p:cNvPr>
          <p:cNvSpPr/>
          <p:nvPr/>
        </p:nvSpPr>
        <p:spPr>
          <a:xfrm flipH="1">
            <a:off x="6453963" y="2571749"/>
            <a:ext cx="3806455" cy="1714500"/>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C35A6-C59D-9BCF-D622-987901328F33}"/>
              </a:ext>
            </a:extLst>
          </p:cNvPr>
          <p:cNvSpPr txBox="1">
            <a:spLocks noGrp="1"/>
          </p:cNvSpPr>
          <p:nvPr>
            <p:ph type="title"/>
          </p:nvPr>
        </p:nvSpPr>
        <p:spPr>
          <a:xfrm>
            <a:off x="609603" y="-715618"/>
            <a:ext cx="10641494" cy="2965042"/>
          </a:xfrm>
        </p:spPr>
        <p:txBody>
          <a:bodyPr/>
          <a:lstStyle/>
          <a:p>
            <a:pPr lvl="0"/>
            <a:r>
              <a:rPr lang="en-GB" b="1">
                <a:solidFill>
                  <a:srgbClr val="000000"/>
                </a:solidFill>
              </a:rPr>
              <a:t>References</a:t>
            </a:r>
            <a:endParaRPr lang="en-GB">
              <a:solidFill>
                <a:srgbClr val="000000"/>
              </a:solidFill>
            </a:endParaRPr>
          </a:p>
        </p:txBody>
      </p:sp>
      <p:sp>
        <p:nvSpPr>
          <p:cNvPr id="3" name="Content Placeholder 2">
            <a:extLst>
              <a:ext uri="{FF2B5EF4-FFF2-40B4-BE49-F238E27FC236}">
                <a16:creationId xmlns:a16="http://schemas.microsoft.com/office/drawing/2014/main" id="{30734E38-0F0C-267B-1A81-4F1725D91550}"/>
              </a:ext>
            </a:extLst>
          </p:cNvPr>
          <p:cNvSpPr txBox="1">
            <a:spLocks noGrp="1"/>
          </p:cNvSpPr>
          <p:nvPr>
            <p:ph idx="1"/>
          </p:nvPr>
        </p:nvSpPr>
        <p:spPr>
          <a:xfrm>
            <a:off x="609603" y="1262274"/>
            <a:ext cx="10972800" cy="5312261"/>
          </a:xfrm>
          <a:ln w="9528">
            <a:solidFill>
              <a:srgbClr val="37A76F"/>
            </a:solidFill>
            <a:prstDash val="solid"/>
          </a:ln>
        </p:spPr>
        <p:txBody>
          <a:bodyPr/>
          <a:lstStyle/>
          <a:p>
            <a:pPr marL="109728" lvl="0" indent="0">
              <a:lnSpc>
                <a:spcPct val="80000"/>
              </a:lnSpc>
              <a:buNone/>
            </a:pPr>
            <a:r>
              <a:rPr lang="en-GB" sz="1100">
                <a:solidFill>
                  <a:srgbClr val="000000"/>
                </a:solidFill>
              </a:rPr>
              <a:t>Combined Healthcare NHS Trust (2025) </a:t>
            </a:r>
            <a:r>
              <a:rPr lang="en-GB" sz="1100" i="1">
                <a:solidFill>
                  <a:srgbClr val="000000"/>
                </a:solidFill>
              </a:rPr>
              <a:t>Oxevision rollout update</a:t>
            </a:r>
            <a:r>
              <a:rPr lang="en-GB" sz="1100">
                <a:solidFill>
                  <a:srgbClr val="000000"/>
                </a:solidFill>
              </a:rPr>
              <a:t>. Available at: </a:t>
            </a:r>
            <a:r>
              <a:rPr lang="en-GB" sz="1100" u="sng">
                <a:solidFill>
                  <a:srgbClr val="000000"/>
                </a:solidFill>
                <a:hlinkClick r:id="rId3">
                  <a:extLst>
                    <a:ext uri="{A12FA001-AC4F-418D-AE19-62706E023703}">
                      <ahyp:hlinkClr xmlns:ahyp="http://schemas.microsoft.com/office/drawing/2018/hyperlinkcolor" val="tx"/>
                    </a:ext>
                  </a:extLst>
                </a:hlinkClick>
              </a:rPr>
              <a:t>https://www.combined.nhs.uk</a:t>
            </a:r>
            <a:br>
              <a:rPr lang="en-GB" sz="1100">
                <a:solidFill>
                  <a:srgbClr val="000000"/>
                </a:solidFill>
              </a:rPr>
            </a:br>
            <a:r>
              <a:rPr lang="en-GB" sz="1100">
                <a:solidFill>
                  <a:srgbClr val="000000"/>
                </a:solidFill>
              </a:rPr>
              <a:t>(Accessed: 1 December 2025).</a:t>
            </a:r>
          </a:p>
          <a:p>
            <a:pPr marL="109728" lvl="0" indent="0">
              <a:lnSpc>
                <a:spcPct val="80000"/>
              </a:lnSpc>
              <a:buNone/>
            </a:pPr>
            <a:r>
              <a:rPr lang="en-GB" sz="1100">
                <a:solidFill>
                  <a:srgbClr val="000000"/>
                </a:solidFill>
              </a:rPr>
              <a:t>DigitalHealth.London (2023) </a:t>
            </a:r>
            <a:r>
              <a:rPr lang="en-GB" sz="1100" i="1">
                <a:solidFill>
                  <a:srgbClr val="000000"/>
                </a:solidFill>
              </a:rPr>
              <a:t>Improving safety and patient experience on mental health wards</a:t>
            </a:r>
            <a:r>
              <a:rPr lang="en-GB" sz="1100">
                <a:solidFill>
                  <a:srgbClr val="000000"/>
                </a:solidFill>
              </a:rPr>
              <a:t>. Available at: </a:t>
            </a:r>
            <a:r>
              <a:rPr lang="en-GB" sz="1100" u="sng">
                <a:solidFill>
                  <a:srgbClr val="000000"/>
                </a:solidFill>
                <a:hlinkClick r:id="rId4">
                  <a:extLst>
                    <a:ext uri="{A12FA001-AC4F-418D-AE19-62706E023703}">
                      <ahyp:hlinkClr xmlns:ahyp="http://schemas.microsoft.com/office/drawing/2018/hyperlinkcolor" val="tx"/>
                    </a:ext>
                  </a:extLst>
                </a:hlinkClick>
              </a:rPr>
              <a:t>https://digitalhealth.london</a:t>
            </a:r>
            <a:br>
              <a:rPr lang="en-GB" sz="1100">
                <a:solidFill>
                  <a:srgbClr val="000000"/>
                </a:solidFill>
              </a:rPr>
            </a:br>
            <a:r>
              <a:rPr lang="en-GB" sz="1100">
                <a:solidFill>
                  <a:srgbClr val="000000"/>
                </a:solidFill>
              </a:rPr>
              <a:t>(Accessed: 1 December 2025).</a:t>
            </a:r>
          </a:p>
          <a:p>
            <a:pPr marL="109728" lvl="0" indent="0">
              <a:lnSpc>
                <a:spcPct val="80000"/>
              </a:lnSpc>
              <a:buNone/>
            </a:pPr>
            <a:r>
              <a:rPr lang="en-GB" sz="1100">
                <a:solidFill>
                  <a:srgbClr val="000000"/>
                </a:solidFill>
              </a:rPr>
              <a:t>DigitalHealth.London (2023) </a:t>
            </a:r>
            <a:r>
              <a:rPr lang="en-GB" sz="1100" i="1">
                <a:solidFill>
                  <a:srgbClr val="000000"/>
                </a:solidFill>
              </a:rPr>
              <a:t>Oxehealth – improving safety and patient experience on mental health wards</a:t>
            </a:r>
            <a:r>
              <a:rPr lang="en-GB" sz="1100">
                <a:solidFill>
                  <a:srgbClr val="000000"/>
                </a:solidFill>
              </a:rPr>
              <a:t>. Available at: </a:t>
            </a:r>
            <a:r>
              <a:rPr lang="en-GB" sz="1100" u="sng">
                <a:solidFill>
                  <a:srgbClr val="000000"/>
                </a:solidFill>
                <a:hlinkClick r:id="rId5">
                  <a:extLst>
                    <a:ext uri="{A12FA001-AC4F-418D-AE19-62706E023703}">
                      <ahyp:hlinkClr xmlns:ahyp="http://schemas.microsoft.com/office/drawing/2018/hyperlinkcolor" val="tx"/>
                    </a:ext>
                  </a:extLst>
                </a:hlinkClick>
              </a:rPr>
              <a:t>https://digitalhealth.london/innovation-directory/profile/oxehealth</a:t>
            </a:r>
            <a:br>
              <a:rPr lang="en-GB" sz="1100">
                <a:solidFill>
                  <a:srgbClr val="000000"/>
                </a:solidFill>
              </a:rPr>
            </a:br>
            <a:r>
              <a:rPr lang="en-GB" sz="1100">
                <a:solidFill>
                  <a:srgbClr val="000000"/>
                </a:solidFill>
              </a:rPr>
              <a:t>(Accessed: 2 December 2025).</a:t>
            </a:r>
          </a:p>
          <a:p>
            <a:pPr marL="109728" lvl="0" indent="0">
              <a:lnSpc>
                <a:spcPct val="80000"/>
              </a:lnSpc>
              <a:buNone/>
            </a:pPr>
            <a:r>
              <a:rPr lang="en-GB" sz="1100">
                <a:solidFill>
                  <a:srgbClr val="000000"/>
                </a:solidFill>
              </a:rPr>
              <a:t>Essex Partnership University NHS Foundation Trust (EPUT) (2025) </a:t>
            </a:r>
            <a:r>
              <a:rPr lang="en-GB" sz="1100" i="1">
                <a:solidFill>
                  <a:srgbClr val="000000"/>
                </a:solidFill>
              </a:rPr>
              <a:t>Patient safety enhanced as EPUT expands use of innovative technology on mental health wards</a:t>
            </a:r>
            <a:r>
              <a:rPr lang="en-GB" sz="1100">
                <a:solidFill>
                  <a:srgbClr val="000000"/>
                </a:solidFill>
              </a:rPr>
              <a:t>. Available at:</a:t>
            </a:r>
            <a:br>
              <a:rPr lang="en-GB" sz="1100">
                <a:solidFill>
                  <a:srgbClr val="000000"/>
                </a:solidFill>
              </a:rPr>
            </a:br>
            <a:r>
              <a:rPr lang="en-GB" sz="1100" u="sng">
                <a:solidFill>
                  <a:srgbClr val="000000"/>
                </a:solidFill>
                <a:hlinkClick r:id="rId6">
                  <a:extLst>
                    <a:ext uri="{A12FA001-AC4F-418D-AE19-62706E023703}">
                      <ahyp:hlinkClr xmlns:ahyp="http://schemas.microsoft.com/office/drawing/2018/hyperlinkcolor" val="tx"/>
                    </a:ext>
                  </a:extLst>
                </a:hlinkClick>
              </a:rPr>
              <a:t>https://www.eput.nhs.uk/news/patient-safety-enhanced-as-eput-expands-use-of-innovative-technology-on-mental-health-wards-2/</a:t>
            </a:r>
            <a:br>
              <a:rPr lang="en-GB" sz="1100">
                <a:solidFill>
                  <a:srgbClr val="000000"/>
                </a:solidFill>
              </a:rPr>
            </a:br>
            <a:r>
              <a:rPr lang="en-GB" sz="1100">
                <a:solidFill>
                  <a:srgbClr val="000000"/>
                </a:solidFill>
              </a:rPr>
              <a:t>(Accessed: 2 December 2025).</a:t>
            </a:r>
          </a:p>
          <a:p>
            <a:pPr marL="109728" lvl="0" indent="0">
              <a:lnSpc>
                <a:spcPct val="80000"/>
              </a:lnSpc>
              <a:buNone/>
            </a:pPr>
            <a:r>
              <a:rPr lang="en-GB" sz="1100">
                <a:solidFill>
                  <a:srgbClr val="000000"/>
                </a:solidFill>
              </a:rPr>
              <a:t>NSUN – National Survivor User Network (2023) </a:t>
            </a:r>
            <a:r>
              <a:rPr lang="en-GB" sz="1100" i="1">
                <a:solidFill>
                  <a:srgbClr val="000000"/>
                </a:solidFill>
              </a:rPr>
              <a:t>Open letter on the use of Oxevision in inpatient settings</a:t>
            </a:r>
            <a:r>
              <a:rPr lang="en-GB" sz="1100">
                <a:solidFill>
                  <a:srgbClr val="000000"/>
                </a:solidFill>
              </a:rPr>
              <a:t>. Available at:</a:t>
            </a:r>
            <a:br>
              <a:rPr lang="en-GB" sz="1100">
                <a:solidFill>
                  <a:srgbClr val="000000"/>
                </a:solidFill>
              </a:rPr>
            </a:br>
            <a:r>
              <a:rPr lang="en-GB" sz="1100" u="sng">
                <a:solidFill>
                  <a:srgbClr val="000000"/>
                </a:solidFill>
                <a:hlinkClick r:id="rId7">
                  <a:extLst>
                    <a:ext uri="{A12FA001-AC4F-418D-AE19-62706E023703}">
                      <ahyp:hlinkClr xmlns:ahyp="http://schemas.microsoft.com/office/drawing/2018/hyperlinkcolor" val="tx"/>
                    </a:ext>
                  </a:extLst>
                </a:hlinkClick>
              </a:rPr>
              <a:t>https://www.nsun.org.uk/news/open-letter-on-the-use-of-oxevision-in-inpatient-settings</a:t>
            </a:r>
            <a:br>
              <a:rPr lang="en-GB" sz="1100">
                <a:solidFill>
                  <a:srgbClr val="000000"/>
                </a:solidFill>
              </a:rPr>
            </a:br>
            <a:r>
              <a:rPr lang="en-GB" sz="1100">
                <a:solidFill>
                  <a:srgbClr val="000000"/>
                </a:solidFill>
              </a:rPr>
              <a:t>(Accessed: 1 December 2025).</a:t>
            </a:r>
          </a:p>
          <a:p>
            <a:pPr marL="109728" lvl="0" indent="0">
              <a:lnSpc>
                <a:spcPct val="80000"/>
              </a:lnSpc>
              <a:buNone/>
            </a:pPr>
            <a:r>
              <a:rPr lang="en-GB" sz="1100">
                <a:solidFill>
                  <a:srgbClr val="000000"/>
                </a:solidFill>
              </a:rPr>
              <a:t>Oxehealth (2021) </a:t>
            </a:r>
            <a:r>
              <a:rPr lang="en-GB" sz="1100" i="1">
                <a:solidFill>
                  <a:srgbClr val="000000"/>
                </a:solidFill>
              </a:rPr>
              <a:t>Oxevision: Supporting safer, more efficient mental health care</a:t>
            </a:r>
            <a:r>
              <a:rPr lang="en-GB" sz="1100">
                <a:solidFill>
                  <a:srgbClr val="000000"/>
                </a:solidFill>
              </a:rPr>
              <a:t>. Available at: </a:t>
            </a:r>
            <a:r>
              <a:rPr lang="en-GB" sz="1100" u="sng">
                <a:solidFill>
                  <a:srgbClr val="000000"/>
                </a:solidFill>
                <a:hlinkClick r:id="rId8">
                  <a:extLst>
                    <a:ext uri="{A12FA001-AC4F-418D-AE19-62706E023703}">
                      <ahyp:hlinkClr xmlns:ahyp="http://schemas.microsoft.com/office/drawing/2018/hyperlinkcolor" val="tx"/>
                    </a:ext>
                  </a:extLst>
                </a:hlinkClick>
              </a:rPr>
              <a:t>https://www.oxehealth.com</a:t>
            </a:r>
            <a:br>
              <a:rPr lang="en-GB" sz="1100">
                <a:solidFill>
                  <a:srgbClr val="000000"/>
                </a:solidFill>
              </a:rPr>
            </a:br>
            <a:r>
              <a:rPr lang="en-GB" sz="1100">
                <a:solidFill>
                  <a:srgbClr val="000000"/>
                </a:solidFill>
              </a:rPr>
              <a:t>(Accessed: 1 December 2025).</a:t>
            </a:r>
          </a:p>
          <a:p>
            <a:pPr marL="109728" lvl="0" indent="0">
              <a:lnSpc>
                <a:spcPct val="80000"/>
              </a:lnSpc>
              <a:buNone/>
            </a:pPr>
            <a:r>
              <a:rPr lang="en-GB" sz="1100">
                <a:solidFill>
                  <a:srgbClr val="000000"/>
                </a:solidFill>
              </a:rPr>
              <a:t>Oxehealth (2023) </a:t>
            </a:r>
            <a:r>
              <a:rPr lang="en-GB" sz="1100" i="1">
                <a:solidFill>
                  <a:srgbClr val="000000"/>
                </a:solidFill>
              </a:rPr>
              <a:t>Oxevision – Safer, smarter mental health care</a:t>
            </a:r>
            <a:r>
              <a:rPr lang="en-GB" sz="1100">
                <a:solidFill>
                  <a:srgbClr val="000000"/>
                </a:solidFill>
              </a:rPr>
              <a:t>. Available at: </a:t>
            </a:r>
            <a:r>
              <a:rPr lang="en-GB" sz="1100" u="sng">
                <a:solidFill>
                  <a:srgbClr val="000000"/>
                </a:solidFill>
                <a:hlinkClick r:id="rId8">
                  <a:extLst>
                    <a:ext uri="{A12FA001-AC4F-418D-AE19-62706E023703}">
                      <ahyp:hlinkClr xmlns:ahyp="http://schemas.microsoft.com/office/drawing/2018/hyperlinkcolor" val="tx"/>
                    </a:ext>
                  </a:extLst>
                </a:hlinkClick>
              </a:rPr>
              <a:t>https://www.oxehealth.com</a:t>
            </a:r>
            <a:br>
              <a:rPr lang="en-GB" sz="1100">
                <a:solidFill>
                  <a:srgbClr val="000000"/>
                </a:solidFill>
              </a:rPr>
            </a:br>
            <a:r>
              <a:rPr lang="en-GB" sz="1100">
                <a:solidFill>
                  <a:srgbClr val="000000"/>
                </a:solidFill>
              </a:rPr>
              <a:t>(Accessed: 29 November 2025).</a:t>
            </a:r>
          </a:p>
          <a:p>
            <a:pPr marL="109728" lvl="0" indent="0">
              <a:lnSpc>
                <a:spcPct val="80000"/>
              </a:lnSpc>
              <a:buNone/>
            </a:pPr>
            <a:r>
              <a:rPr lang="en-GB" sz="1100">
                <a:solidFill>
                  <a:srgbClr val="000000"/>
                </a:solidFill>
              </a:rPr>
              <a:t>Oxehealth (2024) </a:t>
            </a:r>
            <a:r>
              <a:rPr lang="en-GB" sz="1100" i="1">
                <a:solidFill>
                  <a:srgbClr val="000000"/>
                </a:solidFill>
              </a:rPr>
              <a:t>Impact Report 2024: supporting safer patient care with Oxevision</a:t>
            </a:r>
            <a:r>
              <a:rPr lang="en-GB" sz="1100">
                <a:solidFill>
                  <a:srgbClr val="000000"/>
                </a:solidFill>
              </a:rPr>
              <a:t>. Available at:</a:t>
            </a:r>
            <a:r>
              <a:rPr lang="en-GB" sz="1100" u="sng">
                <a:solidFill>
                  <a:srgbClr val="000000"/>
                </a:solidFill>
                <a:hlinkClick r:id="rId9">
                  <a:extLst>
                    <a:ext uri="{A12FA001-AC4F-418D-AE19-62706E023703}">
                      <ahyp:hlinkClr xmlns:ahyp="http://schemas.microsoft.com/office/drawing/2018/hyperlinkcolor" val="tx"/>
                    </a:ext>
                  </a:extLst>
                </a:hlinkClick>
              </a:rPr>
              <a:t>https://innovation.ox.ac.uk/wp-content/uploads/2024/11/OUI_Impact-Report-2024_Final.pdf</a:t>
            </a:r>
            <a:br>
              <a:rPr lang="en-GB" sz="1100">
                <a:solidFill>
                  <a:srgbClr val="000000"/>
                </a:solidFill>
              </a:rPr>
            </a:br>
            <a:r>
              <a:rPr lang="en-GB" sz="1100">
                <a:solidFill>
                  <a:srgbClr val="000000"/>
                </a:solidFill>
              </a:rPr>
              <a:t>(Accessed: 2 December 2025).</a:t>
            </a:r>
          </a:p>
          <a:p>
            <a:pPr marL="109728" lvl="0" indent="0">
              <a:lnSpc>
                <a:spcPct val="80000"/>
              </a:lnSpc>
              <a:buNone/>
            </a:pPr>
            <a:r>
              <a:rPr lang="en-GB" sz="1100">
                <a:solidFill>
                  <a:srgbClr val="000000"/>
                </a:solidFill>
              </a:rPr>
              <a:t>Oxehealth / Oxford University (2024) </a:t>
            </a:r>
            <a:r>
              <a:rPr lang="en-GB" sz="1100" i="1">
                <a:solidFill>
                  <a:srgbClr val="000000"/>
                </a:solidFill>
              </a:rPr>
              <a:t>Case study: Oxehealth – supporting safer patient care</a:t>
            </a:r>
            <a:r>
              <a:rPr lang="en-GB" sz="1100">
                <a:solidFill>
                  <a:srgbClr val="000000"/>
                </a:solidFill>
              </a:rPr>
              <a:t>. Available at:</a:t>
            </a:r>
            <a:br>
              <a:rPr lang="en-GB" sz="1100">
                <a:solidFill>
                  <a:srgbClr val="000000"/>
                </a:solidFill>
              </a:rPr>
            </a:br>
            <a:r>
              <a:rPr lang="en-GB" sz="1100" u="sng">
                <a:solidFill>
                  <a:srgbClr val="000000"/>
                </a:solidFill>
                <a:hlinkClick r:id="rId10">
                  <a:extLst>
                    <a:ext uri="{A12FA001-AC4F-418D-AE19-62706E023703}">
                      <ahyp:hlinkClr xmlns:ahyp="http://schemas.microsoft.com/office/drawing/2018/hyperlinkcolor" val="tx"/>
                    </a:ext>
                  </a:extLst>
                </a:hlinkClick>
              </a:rPr>
              <a:t>https://eng.ox.ac.uk/case-studies/oxehealth-supporting-safer-patient-care/</a:t>
            </a:r>
            <a:br>
              <a:rPr lang="en-GB" sz="1100">
                <a:solidFill>
                  <a:srgbClr val="000000"/>
                </a:solidFill>
              </a:rPr>
            </a:br>
            <a:r>
              <a:rPr lang="en-GB" sz="1100">
                <a:solidFill>
                  <a:srgbClr val="000000"/>
                </a:solidFill>
              </a:rPr>
              <a:t>(Accessed: 2 December 2025).</a:t>
            </a:r>
          </a:p>
          <a:p>
            <a:pPr marL="109728" lvl="0" indent="0">
              <a:lnSpc>
                <a:spcPct val="80000"/>
              </a:lnSpc>
              <a:buNone/>
            </a:pPr>
            <a:r>
              <a:rPr lang="en-GB" sz="1100">
                <a:solidFill>
                  <a:srgbClr val="000000"/>
                </a:solidFill>
              </a:rPr>
              <a:t>Oxford Health NHS Foundation Trust (2021) </a:t>
            </a:r>
            <a:r>
              <a:rPr lang="en-GB" sz="1100" i="1">
                <a:solidFill>
                  <a:srgbClr val="000000"/>
                </a:solidFill>
              </a:rPr>
              <a:t>New technology changes the face of patient care at Oxford Health</a:t>
            </a:r>
            <a:r>
              <a:rPr lang="en-GB" sz="1100">
                <a:solidFill>
                  <a:srgbClr val="000000"/>
                </a:solidFill>
              </a:rPr>
              <a:t>. Available at:</a:t>
            </a:r>
            <a:br>
              <a:rPr lang="en-GB" sz="1100">
                <a:solidFill>
                  <a:srgbClr val="000000"/>
                </a:solidFill>
              </a:rPr>
            </a:br>
            <a:r>
              <a:rPr lang="en-GB" sz="1100" u="sng">
                <a:solidFill>
                  <a:srgbClr val="000000"/>
                </a:solidFill>
                <a:hlinkClick r:id="rId11">
                  <a:extLst>
                    <a:ext uri="{A12FA001-AC4F-418D-AE19-62706E023703}">
                      <ahyp:hlinkClr xmlns:ahyp="http://schemas.microsoft.com/office/drawing/2018/hyperlinkcolor" val="tx"/>
                    </a:ext>
                  </a:extLst>
                </a:hlinkClick>
              </a:rPr>
              <a:t>https://www.oxfordhealth.nhs.uk/news/new-technology-changes-the-face-of-patient-care-at-oxford-health/</a:t>
            </a:r>
            <a:br>
              <a:rPr lang="en-GB" sz="1100">
                <a:solidFill>
                  <a:srgbClr val="000000"/>
                </a:solidFill>
              </a:rPr>
            </a:br>
            <a:r>
              <a:rPr lang="en-GB" sz="1100">
                <a:solidFill>
                  <a:srgbClr val="000000"/>
                </a:solidFill>
              </a:rPr>
              <a:t>(Accessed: 2 December 2025). </a:t>
            </a:r>
          </a:p>
          <a:p>
            <a:pPr marL="109728" lvl="0" indent="0">
              <a:lnSpc>
                <a:spcPct val="80000"/>
              </a:lnSpc>
              <a:buNone/>
            </a:pPr>
            <a:r>
              <a:rPr lang="en-GB" sz="1100">
                <a:solidFill>
                  <a:srgbClr val="000000"/>
                </a:solidFill>
              </a:rPr>
              <a:t>Pennine Care NHS Foundation Trust (2024) </a:t>
            </a:r>
            <a:r>
              <a:rPr lang="en-GB" sz="1100" i="1">
                <a:solidFill>
                  <a:srgbClr val="000000"/>
                </a:solidFill>
              </a:rPr>
              <a:t>High-tech sensors improve patient safety</a:t>
            </a:r>
            <a:r>
              <a:rPr lang="en-GB" sz="1100">
                <a:solidFill>
                  <a:srgbClr val="000000"/>
                </a:solidFill>
              </a:rPr>
              <a:t>. Available at: </a:t>
            </a:r>
            <a:r>
              <a:rPr lang="en-GB" sz="1100">
                <a:solidFill>
                  <a:srgbClr val="000000"/>
                </a:solidFill>
                <a:hlinkClick r:id="rId12">
                  <a:extLst>
                    <a:ext uri="{A12FA001-AC4F-418D-AE19-62706E023703}">
                      <ahyp:hlinkClr xmlns:ahyp="http://schemas.microsoft.com/office/drawing/2018/hyperlinkcolor" val="tx"/>
                    </a:ext>
                  </a:extLst>
                </a:hlinkClick>
              </a:rPr>
              <a:t>https://www.penninecare.nhs.uk</a:t>
            </a:r>
            <a:r>
              <a:rPr lang="en-GB" sz="1100">
                <a:solidFill>
                  <a:srgbClr val="000000"/>
                </a:solidFill>
              </a:rPr>
              <a:t> (Accessed: 29 November 2025).</a:t>
            </a:r>
          </a:p>
          <a:p>
            <a:pPr marL="109728" lvl="0" indent="0">
              <a:lnSpc>
                <a:spcPct val="80000"/>
              </a:lnSpc>
              <a:buNone/>
            </a:pPr>
            <a:r>
              <a:rPr lang="en-GB" sz="1100">
                <a:solidFill>
                  <a:srgbClr val="000000"/>
                </a:solidFill>
              </a:rPr>
              <a:t>Rdash.nhs.uk. (2025). </a:t>
            </a:r>
            <a:r>
              <a:rPr lang="en-GB" sz="1100" i="1">
                <a:solidFill>
                  <a:srgbClr val="000000"/>
                </a:solidFill>
              </a:rPr>
              <a:t>Oxehealth on the Brodsworth and Cusworth wards – Rotherham Doncaster and South Humber NHS Foundation Trust (RDaSH)</a:t>
            </a:r>
            <a:r>
              <a:rPr lang="en-GB" sz="1100">
                <a:solidFill>
                  <a:srgbClr val="000000"/>
                </a:solidFill>
              </a:rPr>
              <a:t>. Available at: </a:t>
            </a:r>
            <a:r>
              <a:rPr lang="en-GB" sz="1100">
                <a:solidFill>
                  <a:srgbClr val="000000"/>
                </a:solidFill>
                <a:hlinkClick r:id="rId13">
                  <a:extLst>
                    <a:ext uri="{A12FA001-AC4F-418D-AE19-62706E023703}">
                      <ahyp:hlinkClr xmlns:ahyp="http://schemas.microsoft.com/office/drawing/2018/hyperlinkcolor" val="tx"/>
                    </a:ext>
                  </a:extLst>
                </a:hlinkClick>
              </a:rPr>
              <a:t>https://www.rdash.nhs.uk/services/adult-mental-health-inpatient/oxehealth-on-the-brodsworth-and-cusworth-wards/ (Accessed: 28</a:t>
            </a:r>
            <a:r>
              <a:rPr lang="en-GB" sz="1100">
                <a:solidFill>
                  <a:srgbClr val="000000"/>
                </a:solidFill>
              </a:rPr>
              <a:t> November 2025).</a:t>
            </a:r>
          </a:p>
          <a:p>
            <a:pPr marL="109728" lvl="0" indent="0">
              <a:lnSpc>
                <a:spcPct val="80000"/>
              </a:lnSpc>
              <a:buNone/>
            </a:pPr>
            <a:r>
              <a:rPr lang="en-GB" sz="1100">
                <a:solidFill>
                  <a:srgbClr val="000000"/>
                </a:solidFill>
              </a:rPr>
              <a:t>The Guardian (2021) ‘NHS trusts criticised over system that films mental health patients in their bedrooms’, </a:t>
            </a:r>
            <a:r>
              <a:rPr lang="en-GB" sz="1100" i="1">
                <a:solidFill>
                  <a:srgbClr val="000000"/>
                </a:solidFill>
              </a:rPr>
              <a:t>The Guardian</a:t>
            </a:r>
            <a:r>
              <a:rPr lang="en-GB" sz="1100">
                <a:solidFill>
                  <a:srgbClr val="000000"/>
                </a:solidFill>
              </a:rPr>
              <a:t>, 13 December. Available at:</a:t>
            </a:r>
            <a:br>
              <a:rPr lang="en-GB" sz="1100">
                <a:solidFill>
                  <a:srgbClr val="000000"/>
                </a:solidFill>
              </a:rPr>
            </a:br>
            <a:r>
              <a:rPr lang="en-GB" sz="1100" u="sng">
                <a:solidFill>
                  <a:srgbClr val="000000"/>
                </a:solidFill>
                <a:hlinkClick r:id="rId14">
                  <a:extLst>
                    <a:ext uri="{A12FA001-AC4F-418D-AE19-62706E023703}">
                      <ahyp:hlinkClr xmlns:ahyp="http://schemas.microsoft.com/office/drawing/2018/hyperlinkcolor" val="tx"/>
                    </a:ext>
                  </a:extLst>
                </a:hlinkClick>
              </a:rPr>
              <a:t>https://www.theguardian.com/society/2021/dec/13/nhs-trusts-urged-to-ditch-oxevision-system-covert-surveillance-mental-health-patients</a:t>
            </a:r>
            <a:br>
              <a:rPr lang="en-GB" sz="1100">
                <a:solidFill>
                  <a:srgbClr val="000000"/>
                </a:solidFill>
              </a:rPr>
            </a:br>
            <a:r>
              <a:rPr lang="en-GB" sz="1100">
                <a:solidFill>
                  <a:srgbClr val="000000"/>
                </a:solidFill>
              </a:rPr>
              <a:t>(Accessed: 1 December 2025).</a:t>
            </a:r>
          </a:p>
          <a:p>
            <a:pPr marL="109728" lvl="0" indent="0">
              <a:lnSpc>
                <a:spcPct val="80000"/>
              </a:lnSpc>
              <a:buNone/>
            </a:pPr>
            <a:r>
              <a:rPr lang="en-GB" sz="1100">
                <a:solidFill>
                  <a:srgbClr val="000000"/>
                </a:solidFill>
              </a:rPr>
              <a:t>The Guardian (2025) ‘Is it safe? Is it spying? Disquiet over NHS “magic eye” surveillance camera in mental health units’, </a:t>
            </a:r>
            <a:r>
              <a:rPr lang="en-GB" sz="1100" i="1">
                <a:solidFill>
                  <a:srgbClr val="000000"/>
                </a:solidFill>
              </a:rPr>
              <a:t>The Guardian</a:t>
            </a:r>
            <a:r>
              <a:rPr lang="en-GB" sz="1100">
                <a:solidFill>
                  <a:srgbClr val="000000"/>
                </a:solidFill>
              </a:rPr>
              <a:t>, 30 March. Available at:</a:t>
            </a:r>
            <a:br>
              <a:rPr lang="en-GB" sz="1100">
                <a:solidFill>
                  <a:srgbClr val="000000"/>
                </a:solidFill>
              </a:rPr>
            </a:br>
            <a:r>
              <a:rPr lang="en-GB" sz="1100" u="sng">
                <a:solidFill>
                  <a:srgbClr val="000000"/>
                </a:solidFill>
                <a:hlinkClick r:id="rId15">
                  <a:extLst>
                    <a:ext uri="{A12FA001-AC4F-418D-AE19-62706E023703}">
                      <ahyp:hlinkClr xmlns:ahyp="http://schemas.microsoft.com/office/drawing/2018/hyperlinkcolor" val="tx"/>
                    </a:ext>
                  </a:extLst>
                </a:hlinkClick>
              </a:rPr>
              <a:t>https://www.theguardian.com/society/2025/mar/30/mental-health-surveillance-camera-oxevision-nhs</a:t>
            </a:r>
            <a:br>
              <a:rPr lang="en-GB" sz="1100">
                <a:solidFill>
                  <a:srgbClr val="000000"/>
                </a:solidFill>
              </a:rPr>
            </a:br>
            <a:r>
              <a:rPr lang="en-GB" sz="1100">
                <a:solidFill>
                  <a:srgbClr val="000000"/>
                </a:solidFill>
              </a:rPr>
              <a:t>(Accessed: 1 December 2025).</a:t>
            </a:r>
          </a:p>
          <a:p>
            <a:pPr marL="109728" lvl="0" indent="0">
              <a:lnSpc>
                <a:spcPct val="80000"/>
              </a:lnSpc>
              <a:buNone/>
            </a:pPr>
            <a:r>
              <a:rPr lang="en-GB" sz="1000">
                <a:solidFill>
                  <a:srgbClr val="000000"/>
                </a:solidFill>
              </a:rPr>
              <a:t> </a:t>
            </a:r>
          </a:p>
          <a:p>
            <a:pPr marL="109728" lvl="0" indent="0">
              <a:lnSpc>
                <a:spcPct val="80000"/>
              </a:lnSpc>
              <a:buNone/>
            </a:pPr>
            <a:endParaRPr lang="en-GB" sz="1000">
              <a:solidFill>
                <a:srgbClr val="000000"/>
              </a:solidFill>
            </a:endParaRPr>
          </a:p>
          <a:p>
            <a:pPr marL="109728" lvl="0" indent="0">
              <a:lnSpc>
                <a:spcPct val="80000"/>
              </a:lnSpc>
              <a:buNone/>
            </a:pPr>
            <a:endParaRPr lang="en-GB" sz="900">
              <a:solidFill>
                <a:srgbClr val="000000"/>
              </a:solidFill>
            </a:endParaRPr>
          </a:p>
          <a:p>
            <a:pPr marL="109728" lvl="0" indent="0">
              <a:lnSpc>
                <a:spcPct val="80000"/>
              </a:lnSpc>
              <a:buNone/>
            </a:pPr>
            <a:endParaRPr lang="en-GB" sz="900">
              <a:solidFill>
                <a:srgbClr val="000000"/>
              </a:solidFill>
            </a:endParaRPr>
          </a:p>
        </p:txBody>
      </p:sp>
    </p:spTree>
  </p:cSld>
  <p:clrMapOvr>
    <a:masterClrMapping/>
  </p:clrMapOvr>
  <p:transition spd="med">
    <p:fade/>
  </p:transition>
</p:sld>
</file>

<file path=ppt/theme/theme1.xml><?xml version="1.0" encoding="utf-8"?>
<a:theme xmlns:a="http://schemas.openxmlformats.org/drawingml/2006/main" name="Training presentatio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%7b7CA3A598-DDBD-4016-A24A-2C43C83F1D0B%7dtf03460604_win32</Template>
  <TotalTime>10789</TotalTime>
  <Words>1970</Words>
  <Application>Microsoft Office PowerPoint</Application>
  <PresentationFormat>Widescreen</PresentationFormat>
  <Paragraphs>106</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Georgia</vt:lpstr>
      <vt:lpstr>Wingdings 2</vt:lpstr>
      <vt:lpstr>Training presentation</vt:lpstr>
      <vt:lpstr>Digital Transformation in the Health and Care Professions (BMHP6026)  Component 2 Assessment : Oxevision  </vt:lpstr>
      <vt:lpstr>PowerPoint Presentation</vt:lpstr>
      <vt:lpstr>   Introduction</vt:lpstr>
      <vt:lpstr>Impact Oxevision on Workforce</vt:lpstr>
      <vt:lpstr>Impact on service delivery </vt:lpstr>
      <vt:lpstr>Impact on patients </vt:lpstr>
      <vt:lpstr>Impact on community </vt:lpstr>
      <vt:lpstr>Challenges of Oxevision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Petra Stankova</dc:creator>
  <cp:lastModifiedBy>Petra Stankova</cp:lastModifiedBy>
  <cp:revision>1</cp:revision>
  <dcterms:created xsi:type="dcterms:W3CDTF">2025-11-28T01:02:58Z</dcterms:created>
  <dcterms:modified xsi:type="dcterms:W3CDTF">2025-12-05T12:57:24Z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