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sldIdLst>
    <p:sldId id="256" r:id="rId5"/>
    <p:sldId id="257" r:id="rId6"/>
    <p:sldId id="261" r:id="rId7"/>
    <p:sldId id="262" r:id="rId8"/>
    <p:sldId id="263" r:id="rId9"/>
    <p:sldId id="258" r:id="rId10"/>
    <p:sldId id="259" r:id="rId11"/>
    <p:sldId id="26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BEA209A1-4165-44F3-828D-AC7B8A001198}">
          <p14:sldIdLst>
            <p14:sldId id="256"/>
            <p14:sldId id="257"/>
            <p14:sldId id="261"/>
            <p14:sldId id="262"/>
            <p14:sldId id="263"/>
            <p14:sldId id="258"/>
            <p14:sldId id="259"/>
            <p14:sldId id="26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FF"/>
    <a:srgbClr val="FF66FF"/>
    <a:srgbClr val="FF33CC"/>
    <a:srgbClr val="FFFFCD"/>
    <a:srgbClr val="FFFFDD"/>
    <a:srgbClr val="1B90B5"/>
    <a:srgbClr val="FFFFCC"/>
    <a:srgbClr val="B11B30"/>
    <a:srgbClr val="FF0066"/>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405B9D-7704-416B-930F-1E836F93C149}" v="309" dt="2026-05-24T00:57:58.7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75" d="100"/>
          <a:sy n="75" d="100"/>
        </p:scale>
        <p:origin x="97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0CF709-116E-4FD3-A0E8-43ED34A2F670}" type="datetimeFigureOut">
              <a:rPr lang="en-GB" smtClean="0"/>
              <a:t>21/05/2026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61C11E-8FEE-40D4-87F3-83B4843666EA}" type="slidenum">
              <a:rPr lang="en-GB" smtClean="0"/>
              <a:t>‹#›</a:t>
            </a:fld>
            <a:endParaRPr lang="en-GB"/>
          </a:p>
        </p:txBody>
      </p:sp>
    </p:spTree>
    <p:extLst>
      <p:ext uri="{BB962C8B-B14F-4D97-AF65-F5344CB8AC3E}">
        <p14:creationId xmlns:p14="http://schemas.microsoft.com/office/powerpoint/2010/main" val="14253069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61C11E-8FEE-40D4-87F3-83B4843666EA}" type="slidenum">
              <a:rPr lang="en-GB" smtClean="0"/>
              <a:t>2</a:t>
            </a:fld>
            <a:endParaRPr lang="en-GB"/>
          </a:p>
        </p:txBody>
      </p:sp>
    </p:spTree>
    <p:extLst>
      <p:ext uri="{BB962C8B-B14F-4D97-AF65-F5344CB8AC3E}">
        <p14:creationId xmlns:p14="http://schemas.microsoft.com/office/powerpoint/2010/main" val="9403018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FF38F7-C6FB-2BA3-0E89-51BEB6E9C4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9569A6-B86D-E57E-0EE7-0CC9219470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A36B3C-025D-6F8D-99C7-FD40D6225E9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Sans Serif Collection" panose="020B0502040504020204" pitchFamily="34" charset="0"/>
                <a:ea typeface="Sans Serif Collection" panose="020B0502040504020204" pitchFamily="34" charset="0"/>
                <a:cs typeface="Sans Serif Collection" panose="020B0502040504020204" pitchFamily="34" charset="0"/>
              </a:rPr>
              <a:t>This can be particularly challenging for transgender teens when they are not accepted in their home or among their friend group due to their gender identity.  </a:t>
            </a:r>
            <a:endParaRPr lang="en-GB" dirty="0"/>
          </a:p>
          <a:p>
            <a:endParaRPr lang="en-GB" dirty="0"/>
          </a:p>
        </p:txBody>
      </p:sp>
      <p:sp>
        <p:nvSpPr>
          <p:cNvPr id="4" name="Slide Number Placeholder 3">
            <a:extLst>
              <a:ext uri="{FF2B5EF4-FFF2-40B4-BE49-F238E27FC236}">
                <a16:creationId xmlns:a16="http://schemas.microsoft.com/office/drawing/2014/main" id="{A129D212-B8DE-300D-7FCB-46DB2385563E}"/>
              </a:ext>
            </a:extLst>
          </p:cNvPr>
          <p:cNvSpPr>
            <a:spLocks noGrp="1"/>
          </p:cNvSpPr>
          <p:nvPr>
            <p:ph type="sldNum" sz="quarter" idx="5"/>
          </p:nvPr>
        </p:nvSpPr>
        <p:spPr/>
        <p:txBody>
          <a:bodyPr/>
          <a:lstStyle/>
          <a:p>
            <a:fld id="{F561C11E-8FEE-40D4-87F3-83B4843666EA}" type="slidenum">
              <a:rPr lang="en-GB" smtClean="0"/>
              <a:t>3</a:t>
            </a:fld>
            <a:endParaRPr lang="en-GB"/>
          </a:p>
        </p:txBody>
      </p:sp>
    </p:spTree>
    <p:extLst>
      <p:ext uri="{BB962C8B-B14F-4D97-AF65-F5344CB8AC3E}">
        <p14:creationId xmlns:p14="http://schemas.microsoft.com/office/powerpoint/2010/main" val="3972971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286C52-CAAB-087F-8271-6E71A00C84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95EB40-DC9E-23B2-395D-E2191CEC86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F2C932-BCCE-9F06-F8B3-E85D97E2D3A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Sans Serif Collection" panose="020B0502040504020204" pitchFamily="34" charset="0"/>
                <a:ea typeface="Sans Serif Collection" panose="020B0502040504020204" pitchFamily="34" charset="0"/>
                <a:cs typeface="Sans Serif Collection" panose="020B0502040504020204" pitchFamily="34" charset="0"/>
              </a:rPr>
              <a:t>This can be particularly challenging for transgender teens when they are not accepted in their home or among their friend group due to their gender identity.  </a:t>
            </a:r>
            <a:endParaRPr lang="en-GB" dirty="0"/>
          </a:p>
          <a:p>
            <a:endParaRPr lang="en-GB" dirty="0"/>
          </a:p>
        </p:txBody>
      </p:sp>
      <p:sp>
        <p:nvSpPr>
          <p:cNvPr id="4" name="Slide Number Placeholder 3">
            <a:extLst>
              <a:ext uri="{FF2B5EF4-FFF2-40B4-BE49-F238E27FC236}">
                <a16:creationId xmlns:a16="http://schemas.microsoft.com/office/drawing/2014/main" id="{C1703BE8-557A-A2BC-D57F-285EE50045A5}"/>
              </a:ext>
            </a:extLst>
          </p:cNvPr>
          <p:cNvSpPr>
            <a:spLocks noGrp="1"/>
          </p:cNvSpPr>
          <p:nvPr>
            <p:ph type="sldNum" sz="quarter" idx="5"/>
          </p:nvPr>
        </p:nvSpPr>
        <p:spPr/>
        <p:txBody>
          <a:bodyPr/>
          <a:lstStyle/>
          <a:p>
            <a:fld id="{F561C11E-8FEE-40D4-87F3-83B4843666EA}" type="slidenum">
              <a:rPr lang="en-GB" smtClean="0"/>
              <a:t>4</a:t>
            </a:fld>
            <a:endParaRPr lang="en-GB"/>
          </a:p>
        </p:txBody>
      </p:sp>
    </p:spTree>
    <p:extLst>
      <p:ext uri="{BB962C8B-B14F-4D97-AF65-F5344CB8AC3E}">
        <p14:creationId xmlns:p14="http://schemas.microsoft.com/office/powerpoint/2010/main" val="3034736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9C8D7F-FF23-A8B4-8F72-81BAC8F305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181038-5D4B-5AF1-613A-AD6CFD7D08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97518C-8133-8784-35B2-5971B23F012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Sans Serif Collection" panose="020B0502040504020204" pitchFamily="34" charset="0"/>
                <a:ea typeface="Sans Serif Collection" panose="020B0502040504020204" pitchFamily="34" charset="0"/>
                <a:cs typeface="Sans Serif Collection" panose="020B0502040504020204" pitchFamily="34" charset="0"/>
              </a:rPr>
              <a:t>This can be particularly challenging for transgender teens when they are not accepted in their home or among their friend group due to their gender identity.  </a:t>
            </a:r>
            <a:endParaRPr lang="en-GB" dirty="0"/>
          </a:p>
          <a:p>
            <a:endParaRPr lang="en-GB" dirty="0"/>
          </a:p>
        </p:txBody>
      </p:sp>
      <p:sp>
        <p:nvSpPr>
          <p:cNvPr id="4" name="Slide Number Placeholder 3">
            <a:extLst>
              <a:ext uri="{FF2B5EF4-FFF2-40B4-BE49-F238E27FC236}">
                <a16:creationId xmlns:a16="http://schemas.microsoft.com/office/drawing/2014/main" id="{2326C151-4769-5F0A-BFB1-2B26127CFD55}"/>
              </a:ext>
            </a:extLst>
          </p:cNvPr>
          <p:cNvSpPr>
            <a:spLocks noGrp="1"/>
          </p:cNvSpPr>
          <p:nvPr>
            <p:ph type="sldNum" sz="quarter" idx="5"/>
          </p:nvPr>
        </p:nvSpPr>
        <p:spPr/>
        <p:txBody>
          <a:bodyPr/>
          <a:lstStyle/>
          <a:p>
            <a:fld id="{F561C11E-8FEE-40D4-87F3-83B4843666EA}" type="slidenum">
              <a:rPr lang="en-GB" smtClean="0"/>
              <a:t>5</a:t>
            </a:fld>
            <a:endParaRPr lang="en-GB"/>
          </a:p>
        </p:txBody>
      </p:sp>
    </p:spTree>
    <p:extLst>
      <p:ext uri="{BB962C8B-B14F-4D97-AF65-F5344CB8AC3E}">
        <p14:creationId xmlns:p14="http://schemas.microsoft.com/office/powerpoint/2010/main" val="38525304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DCF54-17B5-7D33-C0D3-60568EAB633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46D816-7FA8-81F6-3C65-7EFA691790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B2B6EF-864B-941D-8F83-A4C7C53A3159}"/>
              </a:ext>
            </a:extLst>
          </p:cNvPr>
          <p:cNvSpPr>
            <a:spLocks noGrp="1"/>
          </p:cNvSpPr>
          <p:nvPr>
            <p:ph type="dt" sz="half" idx="10"/>
          </p:nvPr>
        </p:nvSpPr>
        <p:spPr/>
        <p:txBody>
          <a:bodyPr/>
          <a:lstStyle/>
          <a:p>
            <a:fld id="{FE62F2B6-2CA4-47EC-B233-BF1E41580BEA}" type="datetimeFigureOut">
              <a:rPr lang="en-GB" smtClean="0"/>
              <a:t>21/05/2026</a:t>
            </a:fld>
            <a:endParaRPr lang="en-GB"/>
          </a:p>
        </p:txBody>
      </p:sp>
      <p:sp>
        <p:nvSpPr>
          <p:cNvPr id="5" name="Footer Placeholder 4">
            <a:extLst>
              <a:ext uri="{FF2B5EF4-FFF2-40B4-BE49-F238E27FC236}">
                <a16:creationId xmlns:a16="http://schemas.microsoft.com/office/drawing/2014/main" id="{2369081A-8C57-DABB-C5A2-78DD96A161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B102A1-63EA-A9C1-883A-9A295C1409F5}"/>
              </a:ext>
            </a:extLst>
          </p:cNvPr>
          <p:cNvSpPr>
            <a:spLocks noGrp="1"/>
          </p:cNvSpPr>
          <p:nvPr>
            <p:ph type="sldNum" sz="quarter" idx="12"/>
          </p:nvPr>
        </p:nvSpPr>
        <p:spPr/>
        <p:txBody>
          <a:bodyPr/>
          <a:lstStyle/>
          <a:p>
            <a:fld id="{C40854DA-3523-4F57-B752-C58C771C4DF8}" type="slidenum">
              <a:rPr lang="en-GB" smtClean="0"/>
              <a:t>‹#›</a:t>
            </a:fld>
            <a:endParaRPr lang="en-GB"/>
          </a:p>
        </p:txBody>
      </p:sp>
    </p:spTree>
    <p:extLst>
      <p:ext uri="{BB962C8B-B14F-4D97-AF65-F5344CB8AC3E}">
        <p14:creationId xmlns:p14="http://schemas.microsoft.com/office/powerpoint/2010/main" val="2262791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0D2DD-C06E-0DF7-C15F-2D653225BD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627711-CE19-F25E-B92E-89BD5D56F7F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1A442B-2241-C567-11E2-57FD3F87CC9E}"/>
              </a:ext>
            </a:extLst>
          </p:cNvPr>
          <p:cNvSpPr>
            <a:spLocks noGrp="1"/>
          </p:cNvSpPr>
          <p:nvPr>
            <p:ph type="dt" sz="half" idx="10"/>
          </p:nvPr>
        </p:nvSpPr>
        <p:spPr/>
        <p:txBody>
          <a:bodyPr/>
          <a:lstStyle/>
          <a:p>
            <a:fld id="{FE62F2B6-2CA4-47EC-B233-BF1E41580BEA}" type="datetimeFigureOut">
              <a:rPr lang="en-GB" smtClean="0"/>
              <a:t>21/05/2026</a:t>
            </a:fld>
            <a:endParaRPr lang="en-GB"/>
          </a:p>
        </p:txBody>
      </p:sp>
      <p:sp>
        <p:nvSpPr>
          <p:cNvPr id="5" name="Footer Placeholder 4">
            <a:extLst>
              <a:ext uri="{FF2B5EF4-FFF2-40B4-BE49-F238E27FC236}">
                <a16:creationId xmlns:a16="http://schemas.microsoft.com/office/drawing/2014/main" id="{46A373F6-A434-323F-85B2-11406B458C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4E5EDC-25C5-5803-BEF3-E3C50C25EDA7}"/>
              </a:ext>
            </a:extLst>
          </p:cNvPr>
          <p:cNvSpPr>
            <a:spLocks noGrp="1"/>
          </p:cNvSpPr>
          <p:nvPr>
            <p:ph type="sldNum" sz="quarter" idx="12"/>
          </p:nvPr>
        </p:nvSpPr>
        <p:spPr/>
        <p:txBody>
          <a:bodyPr/>
          <a:lstStyle/>
          <a:p>
            <a:fld id="{C40854DA-3523-4F57-B752-C58C771C4DF8}" type="slidenum">
              <a:rPr lang="en-GB" smtClean="0"/>
              <a:t>‹#›</a:t>
            </a:fld>
            <a:endParaRPr lang="en-GB"/>
          </a:p>
        </p:txBody>
      </p:sp>
    </p:spTree>
    <p:extLst>
      <p:ext uri="{BB962C8B-B14F-4D97-AF65-F5344CB8AC3E}">
        <p14:creationId xmlns:p14="http://schemas.microsoft.com/office/powerpoint/2010/main" val="549949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D20A8-ADF0-1CEE-121B-AE81AD2D4FC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A93E9A4-D174-0868-C06C-D09FF90F6A5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240B80-B82E-37DC-BF53-33AF7D8A86AF}"/>
              </a:ext>
            </a:extLst>
          </p:cNvPr>
          <p:cNvSpPr>
            <a:spLocks noGrp="1"/>
          </p:cNvSpPr>
          <p:nvPr>
            <p:ph type="dt" sz="half" idx="10"/>
          </p:nvPr>
        </p:nvSpPr>
        <p:spPr/>
        <p:txBody>
          <a:bodyPr/>
          <a:lstStyle/>
          <a:p>
            <a:fld id="{FE62F2B6-2CA4-47EC-B233-BF1E41580BEA}" type="datetimeFigureOut">
              <a:rPr lang="en-GB" smtClean="0"/>
              <a:t>21/05/2026</a:t>
            </a:fld>
            <a:endParaRPr lang="en-GB"/>
          </a:p>
        </p:txBody>
      </p:sp>
      <p:sp>
        <p:nvSpPr>
          <p:cNvPr id="5" name="Footer Placeholder 4">
            <a:extLst>
              <a:ext uri="{FF2B5EF4-FFF2-40B4-BE49-F238E27FC236}">
                <a16:creationId xmlns:a16="http://schemas.microsoft.com/office/drawing/2014/main" id="{E0FFC0B8-8A62-57B9-941B-3499530CA0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3E8EFE-DD26-7DB1-FD33-9C8BE73E0FC9}"/>
              </a:ext>
            </a:extLst>
          </p:cNvPr>
          <p:cNvSpPr>
            <a:spLocks noGrp="1"/>
          </p:cNvSpPr>
          <p:nvPr>
            <p:ph type="sldNum" sz="quarter" idx="12"/>
          </p:nvPr>
        </p:nvSpPr>
        <p:spPr/>
        <p:txBody>
          <a:bodyPr/>
          <a:lstStyle/>
          <a:p>
            <a:fld id="{C40854DA-3523-4F57-B752-C58C771C4DF8}" type="slidenum">
              <a:rPr lang="en-GB" smtClean="0"/>
              <a:t>‹#›</a:t>
            </a:fld>
            <a:endParaRPr lang="en-GB"/>
          </a:p>
        </p:txBody>
      </p:sp>
    </p:spTree>
    <p:extLst>
      <p:ext uri="{BB962C8B-B14F-4D97-AF65-F5344CB8AC3E}">
        <p14:creationId xmlns:p14="http://schemas.microsoft.com/office/powerpoint/2010/main" val="5467493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393FB-1607-1CFA-9951-6FDCD545C3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2DB023-4545-B375-B78E-2006F5F642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E4E60C3-2E53-35C7-C981-4B8601C663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AA2F3C7-1374-F3AB-41D4-8FD49F3B3EC9}"/>
              </a:ext>
            </a:extLst>
          </p:cNvPr>
          <p:cNvSpPr>
            <a:spLocks noGrp="1"/>
          </p:cNvSpPr>
          <p:nvPr>
            <p:ph type="dt" sz="half" idx="10"/>
          </p:nvPr>
        </p:nvSpPr>
        <p:spPr/>
        <p:txBody>
          <a:bodyPr/>
          <a:lstStyle/>
          <a:p>
            <a:fld id="{FE62F2B6-2CA4-47EC-B233-BF1E41580BEA}" type="datetimeFigureOut">
              <a:rPr lang="en-GB" smtClean="0"/>
              <a:t>21/05/2026</a:t>
            </a:fld>
            <a:endParaRPr lang="en-GB"/>
          </a:p>
        </p:txBody>
      </p:sp>
      <p:sp>
        <p:nvSpPr>
          <p:cNvPr id="6" name="Footer Placeholder 5">
            <a:extLst>
              <a:ext uri="{FF2B5EF4-FFF2-40B4-BE49-F238E27FC236}">
                <a16:creationId xmlns:a16="http://schemas.microsoft.com/office/drawing/2014/main" id="{354BE0C0-EE2B-9759-16CD-A20A8F1B0B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62EB17-812A-B5E5-D1D9-66782C24678B}"/>
              </a:ext>
            </a:extLst>
          </p:cNvPr>
          <p:cNvSpPr>
            <a:spLocks noGrp="1"/>
          </p:cNvSpPr>
          <p:nvPr>
            <p:ph type="sldNum" sz="quarter" idx="12"/>
          </p:nvPr>
        </p:nvSpPr>
        <p:spPr/>
        <p:txBody>
          <a:bodyPr/>
          <a:lstStyle/>
          <a:p>
            <a:fld id="{C40854DA-3523-4F57-B752-C58C771C4DF8}" type="slidenum">
              <a:rPr lang="en-GB" smtClean="0"/>
              <a:t>‹#›</a:t>
            </a:fld>
            <a:endParaRPr lang="en-GB"/>
          </a:p>
        </p:txBody>
      </p:sp>
    </p:spTree>
    <p:extLst>
      <p:ext uri="{BB962C8B-B14F-4D97-AF65-F5344CB8AC3E}">
        <p14:creationId xmlns:p14="http://schemas.microsoft.com/office/powerpoint/2010/main" val="41755092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F4943-D765-087E-1F82-159E3CE6382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0EE1B8-B30B-C813-0E1E-A91E7EFC21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C8A5D97-A685-86E2-F038-6CA1B4CEE34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AAF0B74-E557-E494-9622-0DD84CB61BC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163D8BB-4BD9-102C-8443-461330C596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CEE981-3D66-9305-70DE-971D135F8427}"/>
              </a:ext>
            </a:extLst>
          </p:cNvPr>
          <p:cNvSpPr>
            <a:spLocks noGrp="1"/>
          </p:cNvSpPr>
          <p:nvPr>
            <p:ph type="dt" sz="half" idx="10"/>
          </p:nvPr>
        </p:nvSpPr>
        <p:spPr/>
        <p:txBody>
          <a:bodyPr/>
          <a:lstStyle/>
          <a:p>
            <a:fld id="{FE62F2B6-2CA4-47EC-B233-BF1E41580BEA}" type="datetimeFigureOut">
              <a:rPr lang="en-GB" smtClean="0"/>
              <a:t>21/05/2026</a:t>
            </a:fld>
            <a:endParaRPr lang="en-GB"/>
          </a:p>
        </p:txBody>
      </p:sp>
      <p:sp>
        <p:nvSpPr>
          <p:cNvPr id="8" name="Footer Placeholder 7">
            <a:extLst>
              <a:ext uri="{FF2B5EF4-FFF2-40B4-BE49-F238E27FC236}">
                <a16:creationId xmlns:a16="http://schemas.microsoft.com/office/drawing/2014/main" id="{E6EAC0D4-67C1-8A84-22EC-20CD152DA9F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D60DA24-C82E-7527-DE65-EA2C313B6C44}"/>
              </a:ext>
            </a:extLst>
          </p:cNvPr>
          <p:cNvSpPr>
            <a:spLocks noGrp="1"/>
          </p:cNvSpPr>
          <p:nvPr>
            <p:ph type="sldNum" sz="quarter" idx="12"/>
          </p:nvPr>
        </p:nvSpPr>
        <p:spPr/>
        <p:txBody>
          <a:bodyPr/>
          <a:lstStyle/>
          <a:p>
            <a:fld id="{C40854DA-3523-4F57-B752-C58C771C4DF8}" type="slidenum">
              <a:rPr lang="en-GB" smtClean="0"/>
              <a:t>‹#›</a:t>
            </a:fld>
            <a:endParaRPr lang="en-GB"/>
          </a:p>
        </p:txBody>
      </p:sp>
    </p:spTree>
    <p:extLst>
      <p:ext uri="{BB962C8B-B14F-4D97-AF65-F5344CB8AC3E}">
        <p14:creationId xmlns:p14="http://schemas.microsoft.com/office/powerpoint/2010/main" val="467812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3260-2D1F-7E0D-6C97-D3885B55DD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A59C1D-CC63-FC54-2426-63DACEEFA888}"/>
              </a:ext>
            </a:extLst>
          </p:cNvPr>
          <p:cNvSpPr>
            <a:spLocks noGrp="1"/>
          </p:cNvSpPr>
          <p:nvPr>
            <p:ph type="dt" sz="half" idx="10"/>
          </p:nvPr>
        </p:nvSpPr>
        <p:spPr/>
        <p:txBody>
          <a:bodyPr/>
          <a:lstStyle/>
          <a:p>
            <a:fld id="{FE62F2B6-2CA4-47EC-B233-BF1E41580BEA}" type="datetimeFigureOut">
              <a:rPr lang="en-GB" smtClean="0"/>
              <a:t>21/05/2026</a:t>
            </a:fld>
            <a:endParaRPr lang="en-GB"/>
          </a:p>
        </p:txBody>
      </p:sp>
      <p:sp>
        <p:nvSpPr>
          <p:cNvPr id="4" name="Footer Placeholder 3">
            <a:extLst>
              <a:ext uri="{FF2B5EF4-FFF2-40B4-BE49-F238E27FC236}">
                <a16:creationId xmlns:a16="http://schemas.microsoft.com/office/drawing/2014/main" id="{7D8BDD02-C833-4EE0-696A-9B727E8A989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2AAC342-C84A-396E-D5FE-25C1C6AC0072}"/>
              </a:ext>
            </a:extLst>
          </p:cNvPr>
          <p:cNvSpPr>
            <a:spLocks noGrp="1"/>
          </p:cNvSpPr>
          <p:nvPr>
            <p:ph type="sldNum" sz="quarter" idx="12"/>
          </p:nvPr>
        </p:nvSpPr>
        <p:spPr/>
        <p:txBody>
          <a:bodyPr/>
          <a:lstStyle/>
          <a:p>
            <a:fld id="{C40854DA-3523-4F57-B752-C58C771C4DF8}" type="slidenum">
              <a:rPr lang="en-GB" smtClean="0"/>
              <a:t>‹#›</a:t>
            </a:fld>
            <a:endParaRPr lang="en-GB"/>
          </a:p>
        </p:txBody>
      </p:sp>
    </p:spTree>
    <p:extLst>
      <p:ext uri="{BB962C8B-B14F-4D97-AF65-F5344CB8AC3E}">
        <p14:creationId xmlns:p14="http://schemas.microsoft.com/office/powerpoint/2010/main" val="2847668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3CF577-714F-1940-C05C-943801F4B323}"/>
              </a:ext>
            </a:extLst>
          </p:cNvPr>
          <p:cNvSpPr>
            <a:spLocks noGrp="1"/>
          </p:cNvSpPr>
          <p:nvPr>
            <p:ph type="dt" sz="half" idx="10"/>
          </p:nvPr>
        </p:nvSpPr>
        <p:spPr/>
        <p:txBody>
          <a:bodyPr/>
          <a:lstStyle/>
          <a:p>
            <a:fld id="{FE62F2B6-2CA4-47EC-B233-BF1E41580BEA}" type="datetimeFigureOut">
              <a:rPr lang="en-GB" smtClean="0"/>
              <a:t>21/05/2026</a:t>
            </a:fld>
            <a:endParaRPr lang="en-GB"/>
          </a:p>
        </p:txBody>
      </p:sp>
      <p:sp>
        <p:nvSpPr>
          <p:cNvPr id="3" name="Footer Placeholder 2">
            <a:extLst>
              <a:ext uri="{FF2B5EF4-FFF2-40B4-BE49-F238E27FC236}">
                <a16:creationId xmlns:a16="http://schemas.microsoft.com/office/drawing/2014/main" id="{687F0947-CC56-B1C4-4103-D68D1572B6C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28AD4C-E819-9C33-63CC-8533D05AD326}"/>
              </a:ext>
            </a:extLst>
          </p:cNvPr>
          <p:cNvSpPr>
            <a:spLocks noGrp="1"/>
          </p:cNvSpPr>
          <p:nvPr>
            <p:ph type="sldNum" sz="quarter" idx="12"/>
          </p:nvPr>
        </p:nvSpPr>
        <p:spPr/>
        <p:txBody>
          <a:bodyPr/>
          <a:lstStyle/>
          <a:p>
            <a:fld id="{C40854DA-3523-4F57-B752-C58C771C4DF8}" type="slidenum">
              <a:rPr lang="en-GB" smtClean="0"/>
              <a:t>‹#›</a:t>
            </a:fld>
            <a:endParaRPr lang="en-GB"/>
          </a:p>
        </p:txBody>
      </p:sp>
    </p:spTree>
    <p:extLst>
      <p:ext uri="{BB962C8B-B14F-4D97-AF65-F5344CB8AC3E}">
        <p14:creationId xmlns:p14="http://schemas.microsoft.com/office/powerpoint/2010/main" val="796608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58CCF-ACDB-9C7C-747F-DFECEE319F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D26986C-EA4A-5282-E56D-7C09FC74D5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5E845D5-58C1-6625-D873-0BBE73DDC8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8A1C44-3470-7161-5DDC-4A23C725A69A}"/>
              </a:ext>
            </a:extLst>
          </p:cNvPr>
          <p:cNvSpPr>
            <a:spLocks noGrp="1"/>
          </p:cNvSpPr>
          <p:nvPr>
            <p:ph type="dt" sz="half" idx="10"/>
          </p:nvPr>
        </p:nvSpPr>
        <p:spPr/>
        <p:txBody>
          <a:bodyPr/>
          <a:lstStyle/>
          <a:p>
            <a:fld id="{FE62F2B6-2CA4-47EC-B233-BF1E41580BEA}" type="datetimeFigureOut">
              <a:rPr lang="en-GB" smtClean="0"/>
              <a:t>21/05/2026</a:t>
            </a:fld>
            <a:endParaRPr lang="en-GB"/>
          </a:p>
        </p:txBody>
      </p:sp>
      <p:sp>
        <p:nvSpPr>
          <p:cNvPr id="6" name="Footer Placeholder 5">
            <a:extLst>
              <a:ext uri="{FF2B5EF4-FFF2-40B4-BE49-F238E27FC236}">
                <a16:creationId xmlns:a16="http://schemas.microsoft.com/office/drawing/2014/main" id="{BB312A1A-FA05-B53F-08BA-95A7142903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F070B3-E0E3-A785-723F-F8C952257E5C}"/>
              </a:ext>
            </a:extLst>
          </p:cNvPr>
          <p:cNvSpPr>
            <a:spLocks noGrp="1"/>
          </p:cNvSpPr>
          <p:nvPr>
            <p:ph type="sldNum" sz="quarter" idx="12"/>
          </p:nvPr>
        </p:nvSpPr>
        <p:spPr/>
        <p:txBody>
          <a:bodyPr/>
          <a:lstStyle/>
          <a:p>
            <a:fld id="{C40854DA-3523-4F57-B752-C58C771C4DF8}" type="slidenum">
              <a:rPr lang="en-GB" smtClean="0"/>
              <a:t>‹#›</a:t>
            </a:fld>
            <a:endParaRPr lang="en-GB"/>
          </a:p>
        </p:txBody>
      </p:sp>
    </p:spTree>
    <p:extLst>
      <p:ext uri="{BB962C8B-B14F-4D97-AF65-F5344CB8AC3E}">
        <p14:creationId xmlns:p14="http://schemas.microsoft.com/office/powerpoint/2010/main" val="579879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26E09-E901-7EF5-4634-A7B015FD95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3B4F84B-BF67-15BC-C1E9-44EA884910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4E0722-79C7-618D-2F8B-3E65EC1D40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7DDE31-1DC0-813C-F195-CFC0180CCE07}"/>
              </a:ext>
            </a:extLst>
          </p:cNvPr>
          <p:cNvSpPr>
            <a:spLocks noGrp="1"/>
          </p:cNvSpPr>
          <p:nvPr>
            <p:ph type="dt" sz="half" idx="10"/>
          </p:nvPr>
        </p:nvSpPr>
        <p:spPr/>
        <p:txBody>
          <a:bodyPr/>
          <a:lstStyle/>
          <a:p>
            <a:fld id="{FE62F2B6-2CA4-47EC-B233-BF1E41580BEA}" type="datetimeFigureOut">
              <a:rPr lang="en-GB" smtClean="0"/>
              <a:t>21/05/2026</a:t>
            </a:fld>
            <a:endParaRPr lang="en-GB"/>
          </a:p>
        </p:txBody>
      </p:sp>
      <p:sp>
        <p:nvSpPr>
          <p:cNvPr id="6" name="Footer Placeholder 5">
            <a:extLst>
              <a:ext uri="{FF2B5EF4-FFF2-40B4-BE49-F238E27FC236}">
                <a16:creationId xmlns:a16="http://schemas.microsoft.com/office/drawing/2014/main" id="{6C58C954-B357-EAA5-DAF8-056CB74691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F27D95-680E-FF80-CA46-E6F4F188FF51}"/>
              </a:ext>
            </a:extLst>
          </p:cNvPr>
          <p:cNvSpPr>
            <a:spLocks noGrp="1"/>
          </p:cNvSpPr>
          <p:nvPr>
            <p:ph type="sldNum" sz="quarter" idx="12"/>
          </p:nvPr>
        </p:nvSpPr>
        <p:spPr/>
        <p:txBody>
          <a:bodyPr/>
          <a:lstStyle/>
          <a:p>
            <a:fld id="{C40854DA-3523-4F57-B752-C58C771C4DF8}" type="slidenum">
              <a:rPr lang="en-GB" smtClean="0"/>
              <a:t>‹#›</a:t>
            </a:fld>
            <a:endParaRPr lang="en-GB"/>
          </a:p>
        </p:txBody>
      </p:sp>
    </p:spTree>
    <p:extLst>
      <p:ext uri="{BB962C8B-B14F-4D97-AF65-F5344CB8AC3E}">
        <p14:creationId xmlns:p14="http://schemas.microsoft.com/office/powerpoint/2010/main" val="253555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9F3-AA5E-62FE-9444-D55DC938CB4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3C2743-1A5F-B89F-638F-B1DCD8359A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338045-EAC0-ED61-56EF-16DC2606D358}"/>
              </a:ext>
            </a:extLst>
          </p:cNvPr>
          <p:cNvSpPr>
            <a:spLocks noGrp="1"/>
          </p:cNvSpPr>
          <p:nvPr>
            <p:ph type="dt" sz="half" idx="10"/>
          </p:nvPr>
        </p:nvSpPr>
        <p:spPr/>
        <p:txBody>
          <a:bodyPr/>
          <a:lstStyle/>
          <a:p>
            <a:fld id="{FE62F2B6-2CA4-47EC-B233-BF1E41580BEA}" type="datetimeFigureOut">
              <a:rPr lang="en-GB" smtClean="0"/>
              <a:t>21/05/2026</a:t>
            </a:fld>
            <a:endParaRPr lang="en-GB"/>
          </a:p>
        </p:txBody>
      </p:sp>
      <p:sp>
        <p:nvSpPr>
          <p:cNvPr id="5" name="Footer Placeholder 4">
            <a:extLst>
              <a:ext uri="{FF2B5EF4-FFF2-40B4-BE49-F238E27FC236}">
                <a16:creationId xmlns:a16="http://schemas.microsoft.com/office/drawing/2014/main" id="{5CD1D19D-B5BC-FA10-12DF-717615A83B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18E85D-3B71-910A-6EEE-07A9C59B6ED9}"/>
              </a:ext>
            </a:extLst>
          </p:cNvPr>
          <p:cNvSpPr>
            <a:spLocks noGrp="1"/>
          </p:cNvSpPr>
          <p:nvPr>
            <p:ph type="sldNum" sz="quarter" idx="12"/>
          </p:nvPr>
        </p:nvSpPr>
        <p:spPr/>
        <p:txBody>
          <a:bodyPr/>
          <a:lstStyle/>
          <a:p>
            <a:fld id="{C40854DA-3523-4F57-B752-C58C771C4DF8}" type="slidenum">
              <a:rPr lang="en-GB" smtClean="0"/>
              <a:t>‹#›</a:t>
            </a:fld>
            <a:endParaRPr lang="en-GB"/>
          </a:p>
        </p:txBody>
      </p:sp>
    </p:spTree>
    <p:extLst>
      <p:ext uri="{BB962C8B-B14F-4D97-AF65-F5344CB8AC3E}">
        <p14:creationId xmlns:p14="http://schemas.microsoft.com/office/powerpoint/2010/main" val="1436127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AF6D5A-93FD-348D-7C6A-E79015EA7C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61D0FE-5BD4-D832-C6E7-B536E26F85F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5D5C6A-AA9B-CBF4-FC38-48AC46D409CE}"/>
              </a:ext>
            </a:extLst>
          </p:cNvPr>
          <p:cNvSpPr>
            <a:spLocks noGrp="1"/>
          </p:cNvSpPr>
          <p:nvPr>
            <p:ph type="dt" sz="half" idx="10"/>
          </p:nvPr>
        </p:nvSpPr>
        <p:spPr/>
        <p:txBody>
          <a:bodyPr/>
          <a:lstStyle/>
          <a:p>
            <a:fld id="{FE62F2B6-2CA4-47EC-B233-BF1E41580BEA}" type="datetimeFigureOut">
              <a:rPr lang="en-GB" smtClean="0"/>
              <a:t>21/05/2026</a:t>
            </a:fld>
            <a:endParaRPr lang="en-GB"/>
          </a:p>
        </p:txBody>
      </p:sp>
      <p:sp>
        <p:nvSpPr>
          <p:cNvPr id="5" name="Footer Placeholder 4">
            <a:extLst>
              <a:ext uri="{FF2B5EF4-FFF2-40B4-BE49-F238E27FC236}">
                <a16:creationId xmlns:a16="http://schemas.microsoft.com/office/drawing/2014/main" id="{C4EC68A3-2852-681F-EFBA-4E7BBEDE1F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5E0856-64AC-E27B-412B-BB32AAF49F3A}"/>
              </a:ext>
            </a:extLst>
          </p:cNvPr>
          <p:cNvSpPr>
            <a:spLocks noGrp="1"/>
          </p:cNvSpPr>
          <p:nvPr>
            <p:ph type="sldNum" sz="quarter" idx="12"/>
          </p:nvPr>
        </p:nvSpPr>
        <p:spPr/>
        <p:txBody>
          <a:bodyPr/>
          <a:lstStyle/>
          <a:p>
            <a:fld id="{C40854DA-3523-4F57-B752-C58C771C4DF8}" type="slidenum">
              <a:rPr lang="en-GB" smtClean="0"/>
              <a:t>‹#›</a:t>
            </a:fld>
            <a:endParaRPr lang="en-GB"/>
          </a:p>
        </p:txBody>
      </p:sp>
    </p:spTree>
    <p:extLst>
      <p:ext uri="{BB962C8B-B14F-4D97-AF65-F5344CB8AC3E}">
        <p14:creationId xmlns:p14="http://schemas.microsoft.com/office/powerpoint/2010/main" val="3057806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5C5A77-665B-6C61-E7E0-DA513D7FEA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7FD4247-BC3D-0464-AB66-2E289BFC9B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AAFCC-4DE2-B653-CAD8-3195AF5D5C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E62F2B6-2CA4-47EC-B233-BF1E41580BEA}" type="datetimeFigureOut">
              <a:rPr lang="en-GB" smtClean="0"/>
              <a:t>21/05/2026</a:t>
            </a:fld>
            <a:endParaRPr lang="en-GB"/>
          </a:p>
        </p:txBody>
      </p:sp>
      <p:sp>
        <p:nvSpPr>
          <p:cNvPr id="5" name="Footer Placeholder 4">
            <a:extLst>
              <a:ext uri="{FF2B5EF4-FFF2-40B4-BE49-F238E27FC236}">
                <a16:creationId xmlns:a16="http://schemas.microsoft.com/office/drawing/2014/main" id="{710411C3-103E-1827-D840-0055816DD6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D9EEB1A-85D0-2CCA-CE58-E81A52D913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40854DA-3523-4F57-B752-C58C771C4DF8}" type="slidenum">
              <a:rPr lang="en-GB" smtClean="0"/>
              <a:t>‹#›</a:t>
            </a:fld>
            <a:endParaRPr lang="en-GB"/>
          </a:p>
        </p:txBody>
      </p:sp>
    </p:spTree>
    <p:extLst>
      <p:ext uri="{BB962C8B-B14F-4D97-AF65-F5344CB8AC3E}">
        <p14:creationId xmlns:p14="http://schemas.microsoft.com/office/powerpoint/2010/main" val="15947787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hyperlink" Target="https://www.nhs.uk/conditions/gender-dysphoria/how-get-help-and-support/" TargetMode="External"/><Relationship Id="rId7"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gov.uk/apply-gender-recognition-certificate/what-documents-you-need" TargetMode="External"/><Relationship Id="rId5" Type="http://schemas.openxmlformats.org/officeDocument/2006/relationships/hyperlink" Target="https://www.gov.uk/apply-gender-recognition-certificate" TargetMode="External"/><Relationship Id="rId10" Type="http://schemas.microsoft.com/office/2007/relationships/hdphoto" Target="../media/hdphoto2.wdp"/><Relationship Id="rId4" Type="http://schemas.openxmlformats.org/officeDocument/2006/relationships/hyperlink" Target="https://www.nhs.uk/conditions/gender-dysphoria/treatment/" TargetMode="External"/><Relationship Id="rId9"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microsoft.com/office/2007/relationships/hdphoto" Target="../media/hdphoto4.wdp"/><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microsoft.com/office/2007/relationships/hdphoto" Target="../media/hdphoto3.wdp"/></Relationships>
</file>

<file path=ppt/slides/_rels/slide3.xml.rels><?xml version="1.0" encoding="UTF-8" standalone="yes"?>
<Relationships xmlns="http://schemas.openxmlformats.org/package/2006/relationships"><Relationship Id="rId8" Type="http://schemas.microsoft.com/office/2007/relationships/hdphoto" Target="../media/hdphoto6.wdp"/><Relationship Id="rId3" Type="http://schemas.openxmlformats.org/officeDocument/2006/relationships/image" Target="../media/image7.png"/><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microsoft.com/office/2007/relationships/hdphoto" Target="../media/hdphoto5.wdp"/><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microsoft.com/office/2007/relationships/hdphoto" Target="../media/hdphoto7.wdp"/><Relationship Id="rId5" Type="http://schemas.openxmlformats.org/officeDocument/2006/relationships/image" Target="../media/image13.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8" Type="http://schemas.microsoft.com/office/2007/relationships/hdphoto" Target="../media/hdphoto10.wdp"/><Relationship Id="rId3" Type="http://schemas.openxmlformats.org/officeDocument/2006/relationships/image" Target="../media/image15.png"/><Relationship Id="rId7"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microsoft.com/office/2007/relationships/hdphoto" Target="../media/hdphoto9.wdp"/><Relationship Id="rId5" Type="http://schemas.openxmlformats.org/officeDocument/2006/relationships/image" Target="../media/image16.png"/><Relationship Id="rId10" Type="http://schemas.microsoft.com/office/2007/relationships/hdphoto" Target="../media/hdphoto11.wdp"/><Relationship Id="rId4" Type="http://schemas.microsoft.com/office/2007/relationships/hdphoto" Target="../media/hdphoto8.wdp"/><Relationship Id="rId9" Type="http://schemas.openxmlformats.org/officeDocument/2006/relationships/image" Target="../media/image18.png"/></Relationships>
</file>

<file path=ppt/slides/_rels/slide6.xml.rels><?xml version="1.0" encoding="UTF-8" standalone="yes"?>
<Relationships xmlns="http://schemas.openxmlformats.org/package/2006/relationships"><Relationship Id="rId8" Type="http://schemas.openxmlformats.org/officeDocument/2006/relationships/hyperlink" Target="https://chiidhealth.com/binge-eating-disorder/" TargetMode="External"/><Relationship Id="rId13" Type="http://schemas.openxmlformats.org/officeDocument/2006/relationships/hyperlink" Target="https://journals.sagepub.com/doi/10.1177/1059840516689705" TargetMode="External"/><Relationship Id="rId3" Type="http://schemas.openxmlformats.org/officeDocument/2006/relationships/hyperlink" Target="https://www.frontiersin.org/journals/psychology/articles/10.3389/fpsyg.2024.1373508/full" TargetMode="External"/><Relationship Id="rId7" Type="http://schemas.openxmlformats.org/officeDocument/2006/relationships/hyperlink" Target="https://sylod.com/about-ins.html" TargetMode="External"/><Relationship Id="rId12" Type="http://schemas.openxmlformats.org/officeDocument/2006/relationships/hyperlink" Target="https://www.omicsonline.org/open-access-pdfs/exploring-the-interplay-of-biological-psychological-and-social-factors-in-eating-disorders-a-comprehensive-review.pdf" TargetMode="External"/><Relationship Id="rId2" Type="http://schemas.openxmlformats.org/officeDocument/2006/relationships/hyperlink" Target="https://www.tandfonline.com/doi/epdf/10.1080/26895269.2024.2359934?needAccess=true" TargetMode="External"/><Relationship Id="rId1" Type="http://schemas.openxmlformats.org/officeDocument/2006/relationships/slideLayout" Target="../slideLayouts/slideLayout2.xml"/><Relationship Id="rId6" Type="http://schemas.openxmlformats.org/officeDocument/2006/relationships/hyperlink" Target="http://candlab.yale.edu/sites/default/files/publications/Casey%20et%20al%202019%20NeuroLetters.pdf" TargetMode="External"/><Relationship Id="rId11" Type="http://schemas.openxmlformats.org/officeDocument/2006/relationships/hyperlink" Target="https://www.istockphoto.com/vector/wavy-transgender-pride-flag-isolated-in-white-gm2155370024-576191705" TargetMode="External"/><Relationship Id="rId5" Type="http://schemas.openxmlformats.org/officeDocument/2006/relationships/hyperlink" Target="https://www.apa.org/topics/lgbtq/transgender-people-gender-identity-gender-expression" TargetMode="External"/><Relationship Id="rId10" Type="http://schemas.openxmlformats.org/officeDocument/2006/relationships/hyperlink" Target="file:///C:\Users\Danny\Downloads\PsychosocialStagesofDevelopment.pdf" TargetMode="External"/><Relationship Id="rId4" Type="http://schemas.openxmlformats.org/officeDocument/2006/relationships/hyperlink" Target="https://www.psychiatry.org/patients-families/gender-dysphoria/what-is-gender-dysphoria" TargetMode="External"/><Relationship Id="rId9" Type="http://schemas.openxmlformats.org/officeDocument/2006/relationships/hyperlink" Target="https://www.vecteezy.com/vector-art/40197601-blue-pink-and-white-colored-background-as-the-colors-of-the-transgender-flag-pride-month-concept-flat-vector-illustration" TargetMode="External"/><Relationship Id="rId14" Type="http://schemas.openxmlformats.org/officeDocument/2006/relationships/hyperlink" Target="https://www.mdpi.com/2076-328X/13/3/234"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neu.org.uk/advice/equality/lgbt-equality/neu-statement-transphobia#:~:text=Transphobia%20is%20the%20fear%20or%20dislike%20of%20someone,or%20hatred%20or%20in%20discriminatory%20practices%20and%20behaviours." TargetMode="External"/><Relationship Id="rId3" Type="http://schemas.openxmlformats.org/officeDocument/2006/relationships/hyperlink" Target="https://librarysearch.uwtsd.ac.uk/permalink/44WHELF_UWTSD/1bmis16/cdi_projectmuse_journals_619147_S1913483515400278" TargetMode="External"/><Relationship Id="rId7" Type="http://schemas.openxmlformats.org/officeDocument/2006/relationships/hyperlink" Target="https://www.child-encyclopedia.com/gender-early-socialization/according-experts/gender-self-socialization-early-childhood" TargetMode="External"/><Relationship Id="rId2" Type="http://schemas.openxmlformats.org/officeDocument/2006/relationships/hyperlink" Target="https://www.birketts.co.uk/legal-update/transgender-children-and-exercising-parental-responsibility/" TargetMode="External"/><Relationship Id="rId1" Type="http://schemas.openxmlformats.org/officeDocument/2006/relationships/slideLayout" Target="../slideLayouts/slideLayout2.xml"/><Relationship Id="rId6" Type="http://schemas.openxmlformats.org/officeDocument/2006/relationships/hyperlink" Target="https://mermaidsuk.org.uk/news/newresearch-transyouth-wellbeing/" TargetMode="External"/><Relationship Id="rId5" Type="http://schemas.openxmlformats.org/officeDocument/2006/relationships/hyperlink" Target="https://www.magnific.com/premium-vector/student-who-is-feeling-left-out-excluded-from-their-classmates-finds-comfort-belonging_202501132.htm" TargetMode="External"/><Relationship Id="rId10" Type="http://schemas.openxmlformats.org/officeDocument/2006/relationships/hyperlink" Target="https://www.nhs.uk/conditions/gender-dysphoria/" TargetMode="External"/><Relationship Id="rId4" Type="http://schemas.openxmlformats.org/officeDocument/2006/relationships/hyperlink" Target="https://partners.actualizeos.com/the-science-of-self-actualization/" TargetMode="External"/><Relationship Id="rId9" Type="http://schemas.openxmlformats.org/officeDocument/2006/relationships/hyperlink" Target="https://www.vectorstock.com/royalty-free-vector/dandelion-blooms-on-white-vector-5877738"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journals.sagepub.com/doi/full/10.1177/0044118X231223245" TargetMode="External"/><Relationship Id="rId2" Type="http://schemas.openxmlformats.org/officeDocument/2006/relationships/hyperlink" Target="https://academic.oup.com/analysis/article/83/4/801/7204699" TargetMode="External"/><Relationship Id="rId1" Type="http://schemas.openxmlformats.org/officeDocument/2006/relationships/slideLayout" Target="../slideLayouts/slideLayout2.xml"/><Relationship Id="rId5" Type="http://schemas.openxmlformats.org/officeDocument/2006/relationships/hyperlink" Target="https://educationwales.blog.gov.wales/2024/05/01/welsh-government-consultation-on-draft-trans-guidance-for-schools-update/" TargetMode="External"/><Relationship Id="rId4" Type="http://schemas.openxmlformats.org/officeDocument/2006/relationships/hyperlink" Target="https://www.thetrevorproject.org/survey-international/assets/static/2024_UK_National_Survey_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A9368BC-6BE5-3334-2E6F-A851587A71CB}"/>
              </a:ext>
            </a:extLst>
          </p:cNvPr>
          <p:cNvGraphicFramePr>
            <a:graphicFrameLocks noGrp="1"/>
          </p:cNvGraphicFramePr>
          <p:nvPr>
            <p:extLst>
              <p:ext uri="{D42A27DB-BD31-4B8C-83A1-F6EECF244321}">
                <p14:modId xmlns:p14="http://schemas.microsoft.com/office/powerpoint/2010/main" val="2110961021"/>
              </p:ext>
            </p:extLst>
          </p:nvPr>
        </p:nvGraphicFramePr>
        <p:xfrm>
          <a:off x="0" y="0"/>
          <a:ext cx="12260826" cy="6858000"/>
        </p:xfrm>
        <a:graphic>
          <a:graphicData uri="http://schemas.openxmlformats.org/drawingml/2006/table">
            <a:tbl>
              <a:tblPr firstRow="1" bandRow="1">
                <a:tableStyleId>{5C22544A-7EE6-4342-B048-85BDC9FD1C3A}</a:tableStyleId>
              </a:tblPr>
              <a:tblGrid>
                <a:gridCol w="4086942">
                  <a:extLst>
                    <a:ext uri="{9D8B030D-6E8A-4147-A177-3AD203B41FA5}">
                      <a16:colId xmlns:a16="http://schemas.microsoft.com/office/drawing/2014/main" val="637269285"/>
                    </a:ext>
                  </a:extLst>
                </a:gridCol>
                <a:gridCol w="4086942">
                  <a:extLst>
                    <a:ext uri="{9D8B030D-6E8A-4147-A177-3AD203B41FA5}">
                      <a16:colId xmlns:a16="http://schemas.microsoft.com/office/drawing/2014/main" val="2239212988"/>
                    </a:ext>
                  </a:extLst>
                </a:gridCol>
                <a:gridCol w="4086942">
                  <a:extLst>
                    <a:ext uri="{9D8B030D-6E8A-4147-A177-3AD203B41FA5}">
                      <a16:colId xmlns:a16="http://schemas.microsoft.com/office/drawing/2014/main" val="1205229654"/>
                    </a:ext>
                  </a:extLst>
                </a:gridCol>
              </a:tblGrid>
              <a:tr h="6858000">
                <a:tc>
                  <a:txBody>
                    <a:bodyPr/>
                    <a:lstStyle/>
                    <a:p>
                      <a:endParaRPr lang="en-GB" noProof="0" dirty="0"/>
                    </a:p>
                  </a:txBody>
                  <a:tcPr>
                    <a:lnR w="12700" cap="flat" cmpd="sng" algn="ctr">
                      <a:solidFill>
                        <a:schemeClr val="tx1"/>
                      </a:solidFill>
                      <a:prstDash val="solid"/>
                      <a:round/>
                      <a:headEnd type="none" w="med" len="med"/>
                      <a:tailEnd type="none" w="med" len="med"/>
                    </a:lnR>
                    <a:solidFill>
                      <a:srgbClr val="FF99FF"/>
                    </a:solidFill>
                  </a:tcPr>
                </a:tc>
                <a:tc>
                  <a:txBody>
                    <a:bodyPr/>
                    <a:lstStyle/>
                    <a:p>
                      <a:endParaRPr lang="en-GB" noProof="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DD"/>
                    </a:solidFill>
                  </a:tcPr>
                </a:tc>
                <a:tc>
                  <a:txBody>
                    <a:bodyPr/>
                    <a:lstStyle/>
                    <a:p>
                      <a:endParaRPr lang="en-GB" noProof="0" dirty="0"/>
                    </a:p>
                  </a:txBody>
                  <a:tcPr>
                    <a:lnL w="12700" cap="flat" cmpd="sng" algn="ctr">
                      <a:solidFill>
                        <a:schemeClr val="tx1"/>
                      </a:solidFill>
                      <a:prstDash val="solid"/>
                      <a:round/>
                      <a:headEnd type="none" w="med" len="med"/>
                      <a:tailEnd type="none" w="med" len="med"/>
                    </a:lnL>
                    <a:solidFill>
                      <a:schemeClr val="accent1">
                        <a:lumMod val="20000"/>
                        <a:lumOff val="80000"/>
                      </a:schemeClr>
                    </a:solidFill>
                  </a:tcPr>
                </a:tc>
                <a:extLst>
                  <a:ext uri="{0D108BD9-81ED-4DB2-BD59-A6C34878D82A}">
                    <a16:rowId xmlns:a16="http://schemas.microsoft.com/office/drawing/2014/main" val="1534770452"/>
                  </a:ext>
                </a:extLst>
              </a:tr>
            </a:tbl>
          </a:graphicData>
        </a:graphic>
      </p:graphicFrame>
      <p:pic>
        <p:nvPicPr>
          <p:cNvPr id="20" name="Picture 19">
            <a:extLst>
              <a:ext uri="{FF2B5EF4-FFF2-40B4-BE49-F238E27FC236}">
                <a16:creationId xmlns:a16="http://schemas.microsoft.com/office/drawing/2014/main" id="{E268FCBB-D56C-5247-8847-9D366A0DE0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80441" y="0"/>
            <a:ext cx="4080386" cy="6858000"/>
          </a:xfrm>
          <a:prstGeom prst="rect">
            <a:avLst/>
          </a:prstGeom>
        </p:spPr>
      </p:pic>
      <p:sp>
        <p:nvSpPr>
          <p:cNvPr id="21" name="Rectangle 20">
            <a:extLst>
              <a:ext uri="{FF2B5EF4-FFF2-40B4-BE49-F238E27FC236}">
                <a16:creationId xmlns:a16="http://schemas.microsoft.com/office/drawing/2014/main" id="{77E5F854-06CE-BE83-C4BF-358E82E399DE}"/>
              </a:ext>
            </a:extLst>
          </p:cNvPr>
          <p:cNvSpPr/>
          <p:nvPr/>
        </p:nvSpPr>
        <p:spPr>
          <a:xfrm>
            <a:off x="0" y="0"/>
            <a:ext cx="4060722" cy="1077218"/>
          </a:xfrm>
          <a:custGeom>
            <a:avLst/>
            <a:gdLst>
              <a:gd name="csX0" fmla="*/ 0 w 4060722"/>
              <a:gd name="csY0" fmla="*/ 0 h 1077218"/>
              <a:gd name="csX1" fmla="*/ 458281 w 4060722"/>
              <a:gd name="csY1" fmla="*/ 0 h 1077218"/>
              <a:gd name="csX2" fmla="*/ 1038385 w 4060722"/>
              <a:gd name="csY2" fmla="*/ 0 h 1077218"/>
              <a:gd name="csX3" fmla="*/ 1537273 w 4060722"/>
              <a:gd name="csY3" fmla="*/ 0 h 1077218"/>
              <a:gd name="csX4" fmla="*/ 2198591 w 4060722"/>
              <a:gd name="csY4" fmla="*/ 0 h 1077218"/>
              <a:gd name="csX5" fmla="*/ 2697480 w 4060722"/>
              <a:gd name="csY5" fmla="*/ 0 h 1077218"/>
              <a:gd name="csX6" fmla="*/ 3318190 w 4060722"/>
              <a:gd name="csY6" fmla="*/ 0 h 1077218"/>
              <a:gd name="csX7" fmla="*/ 4060722 w 4060722"/>
              <a:gd name="csY7" fmla="*/ 0 h 1077218"/>
              <a:gd name="csX8" fmla="*/ 4060722 w 4060722"/>
              <a:gd name="csY8" fmla="*/ 506292 h 1077218"/>
              <a:gd name="csX9" fmla="*/ 4060722 w 4060722"/>
              <a:gd name="csY9" fmla="*/ 1077218 h 1077218"/>
              <a:gd name="csX10" fmla="*/ 3399404 w 4060722"/>
              <a:gd name="csY10" fmla="*/ 1077218 h 1077218"/>
              <a:gd name="csX11" fmla="*/ 2941123 w 4060722"/>
              <a:gd name="csY11" fmla="*/ 1077218 h 1077218"/>
              <a:gd name="csX12" fmla="*/ 2401627 w 4060722"/>
              <a:gd name="csY12" fmla="*/ 1077218 h 1077218"/>
              <a:gd name="csX13" fmla="*/ 1862131 w 4060722"/>
              <a:gd name="csY13" fmla="*/ 1077218 h 1077218"/>
              <a:gd name="csX14" fmla="*/ 1403850 w 4060722"/>
              <a:gd name="csY14" fmla="*/ 1077218 h 1077218"/>
              <a:gd name="csX15" fmla="*/ 904961 w 4060722"/>
              <a:gd name="csY15" fmla="*/ 1077218 h 1077218"/>
              <a:gd name="csX16" fmla="*/ 0 w 4060722"/>
              <a:gd name="csY16" fmla="*/ 1077218 h 1077218"/>
              <a:gd name="csX17" fmla="*/ 0 w 4060722"/>
              <a:gd name="csY17" fmla="*/ 538609 h 1077218"/>
              <a:gd name="csX18" fmla="*/ 0 w 4060722"/>
              <a:gd name="csY18" fmla="*/ 0 h 10772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4060722" h="1077218" fill="none" extrusionOk="0">
                <a:moveTo>
                  <a:pt x="0" y="0"/>
                </a:moveTo>
                <a:cubicBezTo>
                  <a:pt x="177455" y="-26006"/>
                  <a:pt x="252563" y="23693"/>
                  <a:pt x="458281" y="0"/>
                </a:cubicBezTo>
                <a:cubicBezTo>
                  <a:pt x="663999" y="-23693"/>
                  <a:pt x="874308" y="27767"/>
                  <a:pt x="1038385" y="0"/>
                </a:cubicBezTo>
                <a:cubicBezTo>
                  <a:pt x="1202462" y="-27767"/>
                  <a:pt x="1326840" y="19732"/>
                  <a:pt x="1537273" y="0"/>
                </a:cubicBezTo>
                <a:cubicBezTo>
                  <a:pt x="1747706" y="-19732"/>
                  <a:pt x="1970219" y="7755"/>
                  <a:pt x="2198591" y="0"/>
                </a:cubicBezTo>
                <a:cubicBezTo>
                  <a:pt x="2426963" y="-7755"/>
                  <a:pt x="2570012" y="32358"/>
                  <a:pt x="2697480" y="0"/>
                </a:cubicBezTo>
                <a:cubicBezTo>
                  <a:pt x="2824948" y="-32358"/>
                  <a:pt x="3059024" y="52534"/>
                  <a:pt x="3318190" y="0"/>
                </a:cubicBezTo>
                <a:cubicBezTo>
                  <a:pt x="3577356" y="-52534"/>
                  <a:pt x="3861617" y="73649"/>
                  <a:pt x="4060722" y="0"/>
                </a:cubicBezTo>
                <a:cubicBezTo>
                  <a:pt x="4082264" y="210968"/>
                  <a:pt x="4006576" y="337511"/>
                  <a:pt x="4060722" y="506292"/>
                </a:cubicBezTo>
                <a:cubicBezTo>
                  <a:pt x="4114868" y="675073"/>
                  <a:pt x="4022794" y="897562"/>
                  <a:pt x="4060722" y="1077218"/>
                </a:cubicBezTo>
                <a:cubicBezTo>
                  <a:pt x="3821501" y="1139287"/>
                  <a:pt x="3560930" y="1040462"/>
                  <a:pt x="3399404" y="1077218"/>
                </a:cubicBezTo>
                <a:cubicBezTo>
                  <a:pt x="3237878" y="1113974"/>
                  <a:pt x="3139153" y="1038586"/>
                  <a:pt x="2941123" y="1077218"/>
                </a:cubicBezTo>
                <a:cubicBezTo>
                  <a:pt x="2743093" y="1115850"/>
                  <a:pt x="2662420" y="1025630"/>
                  <a:pt x="2401627" y="1077218"/>
                </a:cubicBezTo>
                <a:cubicBezTo>
                  <a:pt x="2140834" y="1128806"/>
                  <a:pt x="1984195" y="1076609"/>
                  <a:pt x="1862131" y="1077218"/>
                </a:cubicBezTo>
                <a:cubicBezTo>
                  <a:pt x="1740067" y="1077827"/>
                  <a:pt x="1608581" y="1069867"/>
                  <a:pt x="1403850" y="1077218"/>
                </a:cubicBezTo>
                <a:cubicBezTo>
                  <a:pt x="1199119" y="1084569"/>
                  <a:pt x="1113173" y="1023337"/>
                  <a:pt x="904961" y="1077218"/>
                </a:cubicBezTo>
                <a:cubicBezTo>
                  <a:pt x="696749" y="1131099"/>
                  <a:pt x="335825" y="1018312"/>
                  <a:pt x="0" y="1077218"/>
                </a:cubicBezTo>
                <a:cubicBezTo>
                  <a:pt x="-3378" y="888844"/>
                  <a:pt x="334" y="654414"/>
                  <a:pt x="0" y="538609"/>
                </a:cubicBezTo>
                <a:cubicBezTo>
                  <a:pt x="-334" y="422804"/>
                  <a:pt x="30160" y="180934"/>
                  <a:pt x="0" y="0"/>
                </a:cubicBezTo>
                <a:close/>
              </a:path>
              <a:path w="4060722" h="1077218" stroke="0" extrusionOk="0">
                <a:moveTo>
                  <a:pt x="0" y="0"/>
                </a:moveTo>
                <a:cubicBezTo>
                  <a:pt x="179003" y="-17193"/>
                  <a:pt x="263346" y="39584"/>
                  <a:pt x="498889" y="0"/>
                </a:cubicBezTo>
                <a:cubicBezTo>
                  <a:pt x="734432" y="-39584"/>
                  <a:pt x="961177" y="46122"/>
                  <a:pt x="1078992" y="0"/>
                </a:cubicBezTo>
                <a:cubicBezTo>
                  <a:pt x="1196807" y="-46122"/>
                  <a:pt x="1372777" y="52527"/>
                  <a:pt x="1577881" y="0"/>
                </a:cubicBezTo>
                <a:cubicBezTo>
                  <a:pt x="1782985" y="-52527"/>
                  <a:pt x="1942989" y="20317"/>
                  <a:pt x="2239198" y="0"/>
                </a:cubicBezTo>
                <a:cubicBezTo>
                  <a:pt x="2535407" y="-20317"/>
                  <a:pt x="2644165" y="39306"/>
                  <a:pt x="2859908" y="0"/>
                </a:cubicBezTo>
                <a:cubicBezTo>
                  <a:pt x="3075651" y="-39306"/>
                  <a:pt x="3137723" y="30426"/>
                  <a:pt x="3318190" y="0"/>
                </a:cubicBezTo>
                <a:cubicBezTo>
                  <a:pt x="3498657" y="-30426"/>
                  <a:pt x="3840443" y="55838"/>
                  <a:pt x="4060722" y="0"/>
                </a:cubicBezTo>
                <a:cubicBezTo>
                  <a:pt x="4095226" y="142958"/>
                  <a:pt x="4007884" y="254902"/>
                  <a:pt x="4060722" y="506292"/>
                </a:cubicBezTo>
                <a:cubicBezTo>
                  <a:pt x="4113560" y="757682"/>
                  <a:pt x="3999489" y="906797"/>
                  <a:pt x="4060722" y="1077218"/>
                </a:cubicBezTo>
                <a:cubicBezTo>
                  <a:pt x="3862721" y="1088595"/>
                  <a:pt x="3770136" y="1059256"/>
                  <a:pt x="3602441" y="1077218"/>
                </a:cubicBezTo>
                <a:cubicBezTo>
                  <a:pt x="3434746" y="1095180"/>
                  <a:pt x="3247327" y="1038054"/>
                  <a:pt x="3144159" y="1077218"/>
                </a:cubicBezTo>
                <a:cubicBezTo>
                  <a:pt x="3040991" y="1116382"/>
                  <a:pt x="2701149" y="1037547"/>
                  <a:pt x="2564056" y="1077218"/>
                </a:cubicBezTo>
                <a:cubicBezTo>
                  <a:pt x="2426963" y="1116889"/>
                  <a:pt x="2172555" y="1061056"/>
                  <a:pt x="2065167" y="1077218"/>
                </a:cubicBezTo>
                <a:cubicBezTo>
                  <a:pt x="1957779" y="1093380"/>
                  <a:pt x="1801767" y="1025621"/>
                  <a:pt x="1566278" y="1077218"/>
                </a:cubicBezTo>
                <a:cubicBezTo>
                  <a:pt x="1330789" y="1128815"/>
                  <a:pt x="1170359" y="1058421"/>
                  <a:pt x="986175" y="1077218"/>
                </a:cubicBezTo>
                <a:cubicBezTo>
                  <a:pt x="801991" y="1096015"/>
                  <a:pt x="474996" y="988286"/>
                  <a:pt x="0" y="1077218"/>
                </a:cubicBezTo>
                <a:cubicBezTo>
                  <a:pt x="-2167" y="815175"/>
                  <a:pt x="34653" y="711836"/>
                  <a:pt x="0" y="549381"/>
                </a:cubicBezTo>
                <a:cubicBezTo>
                  <a:pt x="-34653" y="386926"/>
                  <a:pt x="9988" y="250944"/>
                  <a:pt x="0" y="0"/>
                </a:cubicBezTo>
                <a:close/>
              </a:path>
            </a:pathLst>
          </a:custGeom>
          <a:gradFill flip="none" rotWithShape="1">
            <a:gsLst>
              <a:gs pos="0">
                <a:srgbClr val="FF99FF">
                  <a:shade val="30000"/>
                  <a:satMod val="115000"/>
                </a:srgbClr>
              </a:gs>
              <a:gs pos="50000">
                <a:srgbClr val="FF99FF">
                  <a:shade val="67500"/>
                  <a:satMod val="115000"/>
                </a:srgbClr>
              </a:gs>
              <a:gs pos="100000">
                <a:srgbClr val="FF99FF">
                  <a:shade val="100000"/>
                  <a:satMod val="115000"/>
                </a:srgbClr>
              </a:gs>
            </a:gsLst>
            <a:lin ang="5400000" scaled="1"/>
            <a:tileRect/>
          </a:gradFill>
          <a:ln>
            <a:solidFill>
              <a:srgbClr val="FF99FF"/>
            </a:solidFill>
            <a:extLst>
              <a:ext uri="{C807C97D-BFC1-408E-A445-0C87EB9F89A2}">
                <ask:lineSketchStyleProps xmlns:ask="http://schemas.microsoft.com/office/drawing/2018/sketchyshapes" sd="3844312185">
                  <a:prstGeom prst="rect">
                    <a:avLst/>
                  </a:prstGeom>
                  <ask:type>
                    <ask:lineSketchScribble/>
                  </ask:type>
                </ask:lineSketchStyleProps>
              </a:ext>
            </a:extLst>
          </a:ln>
        </p:spPr>
        <p:txBody>
          <a:bodyPr wrap="square" lIns="91440" tIns="45720" rIns="91440" bIns="45720">
            <a:spAutoFit/>
          </a:bodyPr>
          <a:lstStyle/>
          <a:p>
            <a:pPr algn="ctr"/>
            <a:r>
              <a:rPr lang="en-GB" sz="3200" b="1" cap="none" spc="0" noProof="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rPr>
              <a:t>Resources to look at with students</a:t>
            </a:r>
          </a:p>
        </p:txBody>
      </p:sp>
      <p:sp>
        <p:nvSpPr>
          <p:cNvPr id="2" name="Rectangle 1">
            <a:extLst>
              <a:ext uri="{FF2B5EF4-FFF2-40B4-BE49-F238E27FC236}">
                <a16:creationId xmlns:a16="http://schemas.microsoft.com/office/drawing/2014/main" id="{2AEC8C1C-0D1C-B3BC-E261-5198F2226DC4}"/>
              </a:ext>
            </a:extLst>
          </p:cNvPr>
          <p:cNvSpPr/>
          <p:nvPr/>
        </p:nvSpPr>
        <p:spPr>
          <a:xfrm>
            <a:off x="4050891" y="-2"/>
            <a:ext cx="4090220" cy="1077218"/>
          </a:xfrm>
          <a:custGeom>
            <a:avLst/>
            <a:gdLst>
              <a:gd name="csX0" fmla="*/ 0 w 4090220"/>
              <a:gd name="csY0" fmla="*/ 0 h 1077218"/>
              <a:gd name="csX1" fmla="*/ 461611 w 4090220"/>
              <a:gd name="csY1" fmla="*/ 0 h 1077218"/>
              <a:gd name="csX2" fmla="*/ 1045928 w 4090220"/>
              <a:gd name="csY2" fmla="*/ 0 h 1077218"/>
              <a:gd name="csX3" fmla="*/ 1548440 w 4090220"/>
              <a:gd name="csY3" fmla="*/ 0 h 1077218"/>
              <a:gd name="csX4" fmla="*/ 2214562 w 4090220"/>
              <a:gd name="csY4" fmla="*/ 0 h 1077218"/>
              <a:gd name="csX5" fmla="*/ 2717075 w 4090220"/>
              <a:gd name="csY5" fmla="*/ 0 h 1077218"/>
              <a:gd name="csX6" fmla="*/ 3342294 w 4090220"/>
              <a:gd name="csY6" fmla="*/ 0 h 1077218"/>
              <a:gd name="csX7" fmla="*/ 4090220 w 4090220"/>
              <a:gd name="csY7" fmla="*/ 0 h 1077218"/>
              <a:gd name="csX8" fmla="*/ 4090220 w 4090220"/>
              <a:gd name="csY8" fmla="*/ 506292 h 1077218"/>
              <a:gd name="csX9" fmla="*/ 4090220 w 4090220"/>
              <a:gd name="csY9" fmla="*/ 1077218 h 1077218"/>
              <a:gd name="csX10" fmla="*/ 3424098 w 4090220"/>
              <a:gd name="csY10" fmla="*/ 1077218 h 1077218"/>
              <a:gd name="csX11" fmla="*/ 2962488 w 4090220"/>
              <a:gd name="csY11" fmla="*/ 1077218 h 1077218"/>
              <a:gd name="csX12" fmla="*/ 2419073 w 4090220"/>
              <a:gd name="csY12" fmla="*/ 1077218 h 1077218"/>
              <a:gd name="csX13" fmla="*/ 1875658 w 4090220"/>
              <a:gd name="csY13" fmla="*/ 1077218 h 1077218"/>
              <a:gd name="csX14" fmla="*/ 1414047 w 4090220"/>
              <a:gd name="csY14" fmla="*/ 1077218 h 1077218"/>
              <a:gd name="csX15" fmla="*/ 911535 w 4090220"/>
              <a:gd name="csY15" fmla="*/ 1077218 h 1077218"/>
              <a:gd name="csX16" fmla="*/ 0 w 4090220"/>
              <a:gd name="csY16" fmla="*/ 1077218 h 1077218"/>
              <a:gd name="csX17" fmla="*/ 0 w 4090220"/>
              <a:gd name="csY17" fmla="*/ 538609 h 1077218"/>
              <a:gd name="csX18" fmla="*/ 0 w 4090220"/>
              <a:gd name="csY18" fmla="*/ 0 h 10772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4090220" h="1077218" fill="none" extrusionOk="0">
                <a:moveTo>
                  <a:pt x="0" y="0"/>
                </a:moveTo>
                <a:cubicBezTo>
                  <a:pt x="168506" y="-53865"/>
                  <a:pt x="363411" y="7902"/>
                  <a:pt x="461611" y="0"/>
                </a:cubicBezTo>
                <a:cubicBezTo>
                  <a:pt x="559811" y="-7902"/>
                  <a:pt x="811040" y="20246"/>
                  <a:pt x="1045928" y="0"/>
                </a:cubicBezTo>
                <a:cubicBezTo>
                  <a:pt x="1280816" y="-20246"/>
                  <a:pt x="1333725" y="18822"/>
                  <a:pt x="1548440" y="0"/>
                </a:cubicBezTo>
                <a:cubicBezTo>
                  <a:pt x="1763155" y="-18822"/>
                  <a:pt x="2019621" y="60757"/>
                  <a:pt x="2214562" y="0"/>
                </a:cubicBezTo>
                <a:cubicBezTo>
                  <a:pt x="2409503" y="-60757"/>
                  <a:pt x="2482106" y="24025"/>
                  <a:pt x="2717075" y="0"/>
                </a:cubicBezTo>
                <a:cubicBezTo>
                  <a:pt x="2952044" y="-24025"/>
                  <a:pt x="3202151" y="49300"/>
                  <a:pt x="3342294" y="0"/>
                </a:cubicBezTo>
                <a:cubicBezTo>
                  <a:pt x="3482437" y="-49300"/>
                  <a:pt x="3810739" y="17526"/>
                  <a:pt x="4090220" y="0"/>
                </a:cubicBezTo>
                <a:cubicBezTo>
                  <a:pt x="4111762" y="210968"/>
                  <a:pt x="4036074" y="337511"/>
                  <a:pt x="4090220" y="506292"/>
                </a:cubicBezTo>
                <a:cubicBezTo>
                  <a:pt x="4144366" y="675073"/>
                  <a:pt x="4052292" y="897562"/>
                  <a:pt x="4090220" y="1077218"/>
                </a:cubicBezTo>
                <a:cubicBezTo>
                  <a:pt x="3809867" y="1140718"/>
                  <a:pt x="3692294" y="1044215"/>
                  <a:pt x="3424098" y="1077218"/>
                </a:cubicBezTo>
                <a:cubicBezTo>
                  <a:pt x="3155902" y="1110221"/>
                  <a:pt x="3123569" y="1043837"/>
                  <a:pt x="2962488" y="1077218"/>
                </a:cubicBezTo>
                <a:cubicBezTo>
                  <a:pt x="2801407" y="1110599"/>
                  <a:pt x="2637737" y="1039792"/>
                  <a:pt x="2419073" y="1077218"/>
                </a:cubicBezTo>
                <a:cubicBezTo>
                  <a:pt x="2200409" y="1114644"/>
                  <a:pt x="2094737" y="1029271"/>
                  <a:pt x="1875658" y="1077218"/>
                </a:cubicBezTo>
                <a:cubicBezTo>
                  <a:pt x="1656579" y="1125165"/>
                  <a:pt x="1549700" y="1053493"/>
                  <a:pt x="1414047" y="1077218"/>
                </a:cubicBezTo>
                <a:cubicBezTo>
                  <a:pt x="1278394" y="1100943"/>
                  <a:pt x="1102118" y="1026655"/>
                  <a:pt x="911535" y="1077218"/>
                </a:cubicBezTo>
                <a:cubicBezTo>
                  <a:pt x="720952" y="1127781"/>
                  <a:pt x="217834" y="1052967"/>
                  <a:pt x="0" y="1077218"/>
                </a:cubicBezTo>
                <a:cubicBezTo>
                  <a:pt x="-3378" y="888844"/>
                  <a:pt x="334" y="654414"/>
                  <a:pt x="0" y="538609"/>
                </a:cubicBezTo>
                <a:cubicBezTo>
                  <a:pt x="-334" y="422804"/>
                  <a:pt x="30160" y="180934"/>
                  <a:pt x="0" y="0"/>
                </a:cubicBezTo>
                <a:close/>
              </a:path>
              <a:path w="4090220" h="1077218" stroke="0" extrusionOk="0">
                <a:moveTo>
                  <a:pt x="0" y="0"/>
                </a:moveTo>
                <a:cubicBezTo>
                  <a:pt x="115666" y="-9229"/>
                  <a:pt x="327586" y="56264"/>
                  <a:pt x="502513" y="0"/>
                </a:cubicBezTo>
                <a:cubicBezTo>
                  <a:pt x="677440" y="-56264"/>
                  <a:pt x="964422" y="42145"/>
                  <a:pt x="1086830" y="0"/>
                </a:cubicBezTo>
                <a:cubicBezTo>
                  <a:pt x="1209238" y="-42145"/>
                  <a:pt x="1344037" y="33360"/>
                  <a:pt x="1589343" y="0"/>
                </a:cubicBezTo>
                <a:cubicBezTo>
                  <a:pt x="1834649" y="-33360"/>
                  <a:pt x="1984912" y="28867"/>
                  <a:pt x="2255464" y="0"/>
                </a:cubicBezTo>
                <a:cubicBezTo>
                  <a:pt x="2526016" y="-28867"/>
                  <a:pt x="2683542" y="15710"/>
                  <a:pt x="2880684" y="0"/>
                </a:cubicBezTo>
                <a:cubicBezTo>
                  <a:pt x="3077826" y="-15710"/>
                  <a:pt x="3243152" y="37045"/>
                  <a:pt x="3342294" y="0"/>
                </a:cubicBezTo>
                <a:cubicBezTo>
                  <a:pt x="3441436" y="-37045"/>
                  <a:pt x="3897706" y="32917"/>
                  <a:pt x="4090220" y="0"/>
                </a:cubicBezTo>
                <a:cubicBezTo>
                  <a:pt x="4124724" y="142958"/>
                  <a:pt x="4037382" y="254902"/>
                  <a:pt x="4090220" y="506292"/>
                </a:cubicBezTo>
                <a:cubicBezTo>
                  <a:pt x="4143058" y="757682"/>
                  <a:pt x="4028987" y="906797"/>
                  <a:pt x="4090220" y="1077218"/>
                </a:cubicBezTo>
                <a:cubicBezTo>
                  <a:pt x="3981219" y="1129648"/>
                  <a:pt x="3820983" y="1028163"/>
                  <a:pt x="3628609" y="1077218"/>
                </a:cubicBezTo>
                <a:cubicBezTo>
                  <a:pt x="3436235" y="1126273"/>
                  <a:pt x="3275648" y="1076497"/>
                  <a:pt x="3166999" y="1077218"/>
                </a:cubicBezTo>
                <a:cubicBezTo>
                  <a:pt x="3058350" y="1077939"/>
                  <a:pt x="2757331" y="1026546"/>
                  <a:pt x="2582682" y="1077218"/>
                </a:cubicBezTo>
                <a:cubicBezTo>
                  <a:pt x="2408033" y="1127890"/>
                  <a:pt x="2302930" y="1052447"/>
                  <a:pt x="2080169" y="1077218"/>
                </a:cubicBezTo>
                <a:cubicBezTo>
                  <a:pt x="1857408" y="1101989"/>
                  <a:pt x="1702319" y="1045704"/>
                  <a:pt x="1577656" y="1077218"/>
                </a:cubicBezTo>
                <a:cubicBezTo>
                  <a:pt x="1452993" y="1108732"/>
                  <a:pt x="1258357" y="1048853"/>
                  <a:pt x="993339" y="1077218"/>
                </a:cubicBezTo>
                <a:cubicBezTo>
                  <a:pt x="728321" y="1105583"/>
                  <a:pt x="435126" y="973703"/>
                  <a:pt x="0" y="1077218"/>
                </a:cubicBezTo>
                <a:cubicBezTo>
                  <a:pt x="-2167" y="815175"/>
                  <a:pt x="34653" y="711836"/>
                  <a:pt x="0" y="549381"/>
                </a:cubicBezTo>
                <a:cubicBezTo>
                  <a:pt x="-34653" y="386926"/>
                  <a:pt x="9988" y="250944"/>
                  <a:pt x="0" y="0"/>
                </a:cubicBezTo>
                <a:close/>
              </a:path>
            </a:pathLst>
          </a:custGeom>
          <a:solidFill>
            <a:srgbClr val="FFFFCD"/>
          </a:solidFill>
          <a:ln>
            <a:solidFill>
              <a:srgbClr val="FFFFCD"/>
            </a:solidFill>
            <a:extLst>
              <a:ext uri="{C807C97D-BFC1-408E-A445-0C87EB9F89A2}">
                <ask:lineSketchStyleProps xmlns:ask="http://schemas.microsoft.com/office/drawing/2018/sketchyshapes" sd="3844312185">
                  <a:prstGeom prst="rect">
                    <a:avLst/>
                  </a:prstGeom>
                  <ask:type>
                    <ask:lineSketchScribble/>
                  </ask:type>
                </ask:lineSketchStyleProps>
              </a:ext>
            </a:extLst>
          </a:ln>
        </p:spPr>
        <p:txBody>
          <a:bodyPr wrap="square" lIns="91440" tIns="45720" rIns="91440" bIns="45720">
            <a:spAutoFit/>
          </a:bodyPr>
          <a:lstStyle/>
          <a:p>
            <a:pPr algn="ctr"/>
            <a:r>
              <a:rPr lang="en-GB" sz="3200" b="1"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rPr>
              <a:t>More on gender studies</a:t>
            </a:r>
            <a:endParaRPr lang="en-GB" sz="3200" b="1" cap="none" spc="0" noProof="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endParaRPr>
          </a:p>
        </p:txBody>
      </p:sp>
      <p:sp>
        <p:nvSpPr>
          <p:cNvPr id="3" name="TextBox 2">
            <a:extLst>
              <a:ext uri="{FF2B5EF4-FFF2-40B4-BE49-F238E27FC236}">
                <a16:creationId xmlns:a16="http://schemas.microsoft.com/office/drawing/2014/main" id="{FC6ED6B8-D993-7DC1-98A8-34BC7C0DCDD2}"/>
              </a:ext>
            </a:extLst>
          </p:cNvPr>
          <p:cNvSpPr txBox="1"/>
          <p:nvPr/>
        </p:nvSpPr>
        <p:spPr>
          <a:xfrm>
            <a:off x="101600" y="1249680"/>
            <a:ext cx="3657600" cy="5078313"/>
          </a:xfrm>
          <a:prstGeom prst="rect">
            <a:avLst/>
          </a:prstGeom>
          <a:noFill/>
        </p:spPr>
        <p:txBody>
          <a:bodyPr wrap="square" rtlCol="0">
            <a:spAutoFit/>
          </a:bodyPr>
          <a:lstStyle/>
          <a:p>
            <a:r>
              <a:rPr lang="en-GB" dirty="0"/>
              <a:t>NHS, how to get help and support with gender dysphoria - </a:t>
            </a:r>
            <a:r>
              <a:rPr lang="en-US" dirty="0">
                <a:hlinkClick r:id="rId3"/>
              </a:rPr>
              <a:t>Gender dysphoria - How to get help and support – NHS</a:t>
            </a:r>
            <a:endParaRPr lang="en-US" dirty="0"/>
          </a:p>
          <a:p>
            <a:r>
              <a:rPr lang="en-US" dirty="0"/>
              <a:t>NHS, treatment for gender dysphoria - </a:t>
            </a:r>
            <a:r>
              <a:rPr lang="en-GB" dirty="0">
                <a:hlinkClick r:id="rId4"/>
              </a:rPr>
              <a:t>Gender dysphoria - Treatment – NHS</a:t>
            </a:r>
            <a:endParaRPr lang="en-GB" dirty="0"/>
          </a:p>
          <a:p>
            <a:r>
              <a:rPr lang="en-GB" dirty="0"/>
              <a:t>Gov.uk, apply for a gender recognition certificate, overview - </a:t>
            </a:r>
            <a:r>
              <a:rPr lang="en-US" dirty="0">
                <a:hlinkClick r:id="rId5"/>
              </a:rPr>
              <a:t>Apply for a Gender Recognition Certificate: Overview - GOV.UK</a:t>
            </a:r>
            <a:endParaRPr lang="en-US" dirty="0"/>
          </a:p>
          <a:p>
            <a:r>
              <a:rPr lang="en-GB" dirty="0"/>
              <a:t>Gov.uk, apply for a gender recognition certificate, what documents you’ll need - </a:t>
            </a:r>
            <a:r>
              <a:rPr lang="en-US" dirty="0">
                <a:hlinkClick r:id="rId6"/>
              </a:rPr>
              <a:t>Apply for a Gender Recognition Certificate: What documents you need - GOV.UK</a:t>
            </a:r>
            <a:endParaRPr lang="en-US" dirty="0"/>
          </a:p>
          <a:p>
            <a:endParaRPr lang="en-GB" dirty="0"/>
          </a:p>
        </p:txBody>
      </p:sp>
      <p:sp>
        <p:nvSpPr>
          <p:cNvPr id="5" name="TextBox 4">
            <a:extLst>
              <a:ext uri="{FF2B5EF4-FFF2-40B4-BE49-F238E27FC236}">
                <a16:creationId xmlns:a16="http://schemas.microsoft.com/office/drawing/2014/main" id="{9E97707D-2D60-95EF-EDDF-16D8F9467730}"/>
              </a:ext>
            </a:extLst>
          </p:cNvPr>
          <p:cNvSpPr txBox="1"/>
          <p:nvPr/>
        </p:nvSpPr>
        <p:spPr>
          <a:xfrm>
            <a:off x="4185920" y="1371600"/>
            <a:ext cx="3850640" cy="5355312"/>
          </a:xfrm>
          <a:prstGeom prst="rect">
            <a:avLst/>
          </a:prstGeom>
          <a:noFill/>
        </p:spPr>
        <p:txBody>
          <a:bodyPr wrap="square" rtlCol="0">
            <a:spAutoFit/>
          </a:bodyPr>
          <a:lstStyle/>
          <a:p>
            <a:r>
              <a:rPr lang="en-GB" dirty="0"/>
              <a:t>Judith butler, a well credited radical gender theorist, claims that gender is a social construct and consists of patterns and acts that create the idea of gender, rather than biology. </a:t>
            </a:r>
          </a:p>
          <a:p>
            <a:r>
              <a:rPr lang="en-GB" dirty="0"/>
              <a:t>They talk about how some people gravitate to the norms and how the opposite sex moves through the world socially in their 1990 book ‘gender troubles: feminism and the subversion of identity’. </a:t>
            </a:r>
          </a:p>
          <a:p>
            <a:endParaRPr lang="en-GB" dirty="0"/>
          </a:p>
          <a:p>
            <a:endParaRPr lang="en-GB" dirty="0"/>
          </a:p>
          <a:p>
            <a:endParaRPr lang="en-GB" dirty="0"/>
          </a:p>
          <a:p>
            <a:r>
              <a:rPr lang="en-GB" dirty="0"/>
              <a:t>Within the last decade, it has been more established in gender theory that the gender spectrum appears as a </a:t>
            </a:r>
            <a:r>
              <a:rPr lang="en-GB" dirty="0" err="1"/>
              <a:t>venn</a:t>
            </a:r>
            <a:r>
              <a:rPr lang="en-GB" dirty="0"/>
              <a:t> diagram rather than a linier symbol (oxford academic, 2023).</a:t>
            </a:r>
          </a:p>
        </p:txBody>
      </p:sp>
      <p:pic>
        <p:nvPicPr>
          <p:cNvPr id="6" name="Picture 5" descr="Gender Spectrum Chart">
            <a:extLst>
              <a:ext uri="{FF2B5EF4-FFF2-40B4-BE49-F238E27FC236}">
                <a16:creationId xmlns:a16="http://schemas.microsoft.com/office/drawing/2014/main" id="{F6ABCFBA-B5B2-A40A-E7E3-2A09922637B7}"/>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2400" b="96400" l="3000" r="97600">
                        <a14:foregroundMark x1="6400" y1="58400" x2="6400" y2="58400"/>
                        <a14:foregroundMark x1="3000" y1="51800" x2="3000" y2="51800"/>
                        <a14:foregroundMark x1="49600" y1="7200" x2="49600" y2="7200"/>
                        <a14:foregroundMark x1="50800" y1="2400" x2="50800" y2="2400"/>
                        <a14:foregroundMark x1="86000" y1="59000" x2="86000" y2="59000"/>
                        <a14:foregroundMark x1="92400" y1="44800" x2="92400" y2="44800"/>
                        <a14:foregroundMark x1="97600" y1="47800" x2="97600" y2="47800"/>
                        <a14:foregroundMark x1="51600" y1="96400" x2="51600" y2="96400"/>
                        <a14:foregroundMark x1="55800" y1="36800" x2="55800" y2="36800"/>
                        <a14:foregroundMark x1="48400" y1="31200" x2="48400" y2="31200"/>
                        <a14:foregroundMark x1="48400" y1="33000" x2="48400" y2="33000"/>
                        <a14:foregroundMark x1="48400" y1="33000" x2="48400" y2="33000"/>
                        <a14:foregroundMark x1="48400" y1="33000" x2="48400" y2="33000"/>
                        <a14:foregroundMark x1="52800" y1="33200" x2="52800" y2="33200"/>
                      </a14:backgroundRemoval>
                    </a14:imgEffect>
                  </a14:imgLayer>
                </a14:imgProps>
              </a:ext>
            </a:extLst>
          </a:blip>
          <a:stretch>
            <a:fillRect/>
          </a:stretch>
        </p:blipFill>
        <p:spPr>
          <a:xfrm>
            <a:off x="6630509" y="4146550"/>
            <a:ext cx="1126490" cy="1126490"/>
          </a:xfrm>
          <a:prstGeom prst="rect">
            <a:avLst/>
          </a:prstGeom>
        </p:spPr>
      </p:pic>
      <p:pic>
        <p:nvPicPr>
          <p:cNvPr id="7" name="Picture 6" descr="We Know Sexuality Is a Spectrum — Here’s What That Means – SheKnows">
            <a:extLst>
              <a:ext uri="{FF2B5EF4-FFF2-40B4-BE49-F238E27FC236}">
                <a16:creationId xmlns:a16="http://schemas.microsoft.com/office/drawing/2014/main" id="{39B911A2-66E1-ED48-BC99-74EEDC42CF10}"/>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9977" b="89946" l="9259" r="90004">
                        <a14:foregroundMark x1="22655" y1="27842" x2="22655" y2="27842"/>
                        <a14:foregroundMark x1="19992" y1="25135" x2="19992" y2="25135"/>
                        <a14:foregroundMark x1="28021" y1="27224" x2="28021" y2="27224"/>
                        <a14:foregroundMark x1="34330" y1="28693" x2="34330" y2="28693"/>
                        <a14:foregroundMark x1="36624" y1="28074" x2="36624" y2="28074"/>
                        <a14:foregroundMark x1="42360" y1="27688" x2="42360" y2="27688"/>
                        <a14:foregroundMark x1="42360" y1="27688" x2="42360" y2="27688"/>
                        <a14:foregroundMark x1="42892" y1="28074" x2="42892" y2="28074"/>
                        <a14:foregroundMark x1="48177" y1="29080" x2="48177" y2="29080"/>
                        <a14:foregroundMark x1="50717" y1="29080" x2="50717" y2="29080"/>
                        <a14:foregroundMark x1="54896" y1="28693" x2="54896" y2="28693"/>
                        <a14:foregroundMark x1="58296" y1="28461" x2="58296" y2="28461"/>
                        <a14:foregroundMark x1="63908" y1="28461" x2="63908" y2="28461"/>
                        <a14:foregroundMark x1="67431" y1="28925" x2="67431" y2="28925"/>
                        <a14:foregroundMark x1="71651" y1="30394" x2="71651" y2="30394"/>
                        <a14:foregroundMark x1="77796" y1="28925" x2="77796" y2="28925"/>
                        <a14:foregroundMark x1="9750" y1="53442" x2="9750" y2="53442"/>
                        <a14:foregroundMark x1="9299" y1="53674" x2="9299" y2="53674"/>
                        <a14:foregroundMark x1="12085" y1="54447" x2="12085" y2="54447"/>
                        <a14:foregroundMark x1="13519" y1="54447" x2="13519" y2="54447"/>
                        <a14:foregroundMark x1="16018" y1="54060" x2="16018" y2="54060"/>
                        <a14:foregroundMark x1="39697" y1="54447" x2="39697" y2="54447"/>
                        <a14:foregroundMark x1="42442" y1="54292" x2="42442" y2="54292"/>
                        <a14:foregroundMark x1="44121" y1="53674" x2="44121" y2="53674"/>
                        <a14:foregroundMark x1="47194" y1="54292" x2="47194" y2="54292"/>
                        <a14:foregroundMark x1="48832" y1="53674" x2="48832" y2="53674"/>
                        <a14:foregroundMark x1="50061" y1="54060" x2="50061" y2="54060"/>
                        <a14:foregroundMark x1="53339" y1="54911" x2="53339" y2="54911"/>
                        <a14:foregroundMark x1="55551" y1="54060" x2="55551" y2="54060"/>
                        <a14:foregroundMark x1="57558" y1="54679" x2="57558" y2="54679"/>
                        <a14:foregroundMark x1="78247" y1="53828" x2="78247" y2="53828"/>
                        <a14:foregroundMark x1="80664" y1="54060" x2="80664" y2="54060"/>
                        <a14:foregroundMark x1="83286" y1="53442" x2="83286" y2="53442"/>
                        <a14:foregroundMark x1="86071" y1="54292" x2="86071" y2="54292"/>
                        <a14:foregroundMark x1="87833" y1="54679" x2="87833" y2="54679"/>
                        <a14:foregroundMark x1="90004" y1="54060" x2="90004" y2="54060"/>
                        <a14:foregroundMark x1="38509" y1="52359" x2="38509" y2="52359"/>
                        <a14:foregroundMark x1="57763" y1="53674" x2="57763" y2="53674"/>
                        <a14:foregroundMark x1="57435" y1="52823" x2="57435" y2="52823"/>
                        <a14:backgroundMark x1="41581" y1="27069" x2="41581" y2="27069"/>
                      </a14:backgroundRemoval>
                    </a14:imgEffect>
                  </a14:imgLayer>
                </a14:imgProps>
              </a:ext>
            </a:extLst>
          </a:blip>
          <a:srcRect l="10748" t="19445" r="7776" b="19445"/>
          <a:stretch>
            <a:fillRect/>
          </a:stretch>
        </p:blipFill>
        <p:spPr>
          <a:xfrm>
            <a:off x="4322291" y="4525526"/>
            <a:ext cx="1881498" cy="747514"/>
          </a:xfrm>
          <a:prstGeom prst="rect">
            <a:avLst/>
          </a:prstGeom>
        </p:spPr>
      </p:pic>
    </p:spTree>
    <p:extLst>
      <p:ext uri="{BB962C8B-B14F-4D97-AF65-F5344CB8AC3E}">
        <p14:creationId xmlns:p14="http://schemas.microsoft.com/office/powerpoint/2010/main" val="2718239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alpha val="55000"/>
          </a:schemeClr>
        </a:solidFill>
        <a:effectLst/>
      </p:bgPr>
    </p:bg>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D99A1CBD-9D3F-3C61-49CA-6807AB8079CE}"/>
              </a:ext>
            </a:extLst>
          </p:cNvPr>
          <p:cNvGraphicFramePr>
            <a:graphicFrameLocks noGrp="1"/>
          </p:cNvGraphicFramePr>
          <p:nvPr>
            <p:extLst>
              <p:ext uri="{D42A27DB-BD31-4B8C-83A1-F6EECF244321}">
                <p14:modId xmlns:p14="http://schemas.microsoft.com/office/powerpoint/2010/main" val="1301813029"/>
              </p:ext>
            </p:extLst>
          </p:nvPr>
        </p:nvGraphicFramePr>
        <p:xfrm>
          <a:off x="0" y="-1"/>
          <a:ext cx="12192000" cy="6961239"/>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1901264966"/>
                    </a:ext>
                  </a:extLst>
                </a:gridCol>
                <a:gridCol w="4064000">
                  <a:extLst>
                    <a:ext uri="{9D8B030D-6E8A-4147-A177-3AD203B41FA5}">
                      <a16:colId xmlns:a16="http://schemas.microsoft.com/office/drawing/2014/main" val="2832044350"/>
                    </a:ext>
                  </a:extLst>
                </a:gridCol>
                <a:gridCol w="4064000">
                  <a:extLst>
                    <a:ext uri="{9D8B030D-6E8A-4147-A177-3AD203B41FA5}">
                      <a16:colId xmlns:a16="http://schemas.microsoft.com/office/drawing/2014/main" val="731752604"/>
                    </a:ext>
                  </a:extLst>
                </a:gridCol>
              </a:tblGrid>
              <a:tr h="6961239">
                <a:tc>
                  <a:txBody>
                    <a:bodyPr/>
                    <a:lstStyle/>
                    <a:p>
                      <a:endParaRPr lang="en-GB" noProof="0" dirty="0"/>
                    </a:p>
                  </a:txBody>
                  <a:tcPr>
                    <a:solidFill>
                      <a:schemeClr val="accent1">
                        <a:lumMod val="20000"/>
                        <a:lumOff val="80000"/>
                      </a:schemeClr>
                    </a:solidFill>
                  </a:tcPr>
                </a:tc>
                <a:tc>
                  <a:txBody>
                    <a:bodyPr/>
                    <a:lstStyle/>
                    <a:p>
                      <a:endParaRPr lang="en-GB" noProof="0" dirty="0"/>
                    </a:p>
                  </a:txBody>
                  <a:tcPr>
                    <a:solidFill>
                      <a:srgbClr val="FFFFDD"/>
                    </a:solidFill>
                  </a:tcPr>
                </a:tc>
                <a:tc>
                  <a:txBody>
                    <a:bodyPr/>
                    <a:lstStyle/>
                    <a:p>
                      <a:endParaRPr lang="en-GB" noProof="0" dirty="0"/>
                    </a:p>
                  </a:txBody>
                  <a:tcPr>
                    <a:solidFill>
                      <a:srgbClr val="FF99FF"/>
                    </a:solidFill>
                  </a:tcPr>
                </a:tc>
                <a:extLst>
                  <a:ext uri="{0D108BD9-81ED-4DB2-BD59-A6C34878D82A}">
                    <a16:rowId xmlns:a16="http://schemas.microsoft.com/office/drawing/2014/main" val="3064271384"/>
                  </a:ext>
                </a:extLst>
              </a:tr>
            </a:tbl>
          </a:graphicData>
        </a:graphic>
      </p:graphicFrame>
      <p:sp>
        <p:nvSpPr>
          <p:cNvPr id="3" name="Rectangle 2">
            <a:extLst>
              <a:ext uri="{FF2B5EF4-FFF2-40B4-BE49-F238E27FC236}">
                <a16:creationId xmlns:a16="http://schemas.microsoft.com/office/drawing/2014/main" id="{FD58FDF6-CB68-5421-2E8E-C979CA5D8DF5}"/>
              </a:ext>
            </a:extLst>
          </p:cNvPr>
          <p:cNvSpPr/>
          <p:nvPr/>
        </p:nvSpPr>
        <p:spPr>
          <a:xfrm>
            <a:off x="0" y="0"/>
            <a:ext cx="4050891" cy="1077218"/>
          </a:xfrm>
          <a:custGeom>
            <a:avLst/>
            <a:gdLst>
              <a:gd name="csX0" fmla="*/ 0 w 4050891"/>
              <a:gd name="csY0" fmla="*/ 0 h 1077218"/>
              <a:gd name="csX1" fmla="*/ 457172 w 4050891"/>
              <a:gd name="csY1" fmla="*/ 0 h 1077218"/>
              <a:gd name="csX2" fmla="*/ 1035871 w 4050891"/>
              <a:gd name="csY2" fmla="*/ 0 h 1077218"/>
              <a:gd name="csX3" fmla="*/ 1533552 w 4050891"/>
              <a:gd name="csY3" fmla="*/ 0 h 1077218"/>
              <a:gd name="csX4" fmla="*/ 2193268 w 4050891"/>
              <a:gd name="csY4" fmla="*/ 0 h 1077218"/>
              <a:gd name="csX5" fmla="*/ 2690949 w 4050891"/>
              <a:gd name="csY5" fmla="*/ 0 h 1077218"/>
              <a:gd name="csX6" fmla="*/ 3310157 w 4050891"/>
              <a:gd name="csY6" fmla="*/ 0 h 1077218"/>
              <a:gd name="csX7" fmla="*/ 4050891 w 4050891"/>
              <a:gd name="csY7" fmla="*/ 0 h 1077218"/>
              <a:gd name="csX8" fmla="*/ 4050891 w 4050891"/>
              <a:gd name="csY8" fmla="*/ 506292 h 1077218"/>
              <a:gd name="csX9" fmla="*/ 4050891 w 4050891"/>
              <a:gd name="csY9" fmla="*/ 1077218 h 1077218"/>
              <a:gd name="csX10" fmla="*/ 3391174 w 4050891"/>
              <a:gd name="csY10" fmla="*/ 1077218 h 1077218"/>
              <a:gd name="csX11" fmla="*/ 2934002 w 4050891"/>
              <a:gd name="csY11" fmla="*/ 1077218 h 1077218"/>
              <a:gd name="csX12" fmla="*/ 2395813 w 4050891"/>
              <a:gd name="csY12" fmla="*/ 1077218 h 1077218"/>
              <a:gd name="csX13" fmla="*/ 1857623 w 4050891"/>
              <a:gd name="csY13" fmla="*/ 1077218 h 1077218"/>
              <a:gd name="csX14" fmla="*/ 1400451 w 4050891"/>
              <a:gd name="csY14" fmla="*/ 1077218 h 1077218"/>
              <a:gd name="csX15" fmla="*/ 902770 w 4050891"/>
              <a:gd name="csY15" fmla="*/ 1077218 h 1077218"/>
              <a:gd name="csX16" fmla="*/ 0 w 4050891"/>
              <a:gd name="csY16" fmla="*/ 1077218 h 1077218"/>
              <a:gd name="csX17" fmla="*/ 0 w 4050891"/>
              <a:gd name="csY17" fmla="*/ 538609 h 1077218"/>
              <a:gd name="csX18" fmla="*/ 0 w 4050891"/>
              <a:gd name="csY18" fmla="*/ 0 h 10772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4050891" h="1077218" fill="none" extrusionOk="0">
                <a:moveTo>
                  <a:pt x="0" y="0"/>
                </a:moveTo>
                <a:cubicBezTo>
                  <a:pt x="204574" y="-39345"/>
                  <a:pt x="301595" y="1127"/>
                  <a:pt x="457172" y="0"/>
                </a:cubicBezTo>
                <a:cubicBezTo>
                  <a:pt x="612749" y="-1127"/>
                  <a:pt x="844024" y="5363"/>
                  <a:pt x="1035871" y="0"/>
                </a:cubicBezTo>
                <a:cubicBezTo>
                  <a:pt x="1227718" y="-5363"/>
                  <a:pt x="1351156" y="44022"/>
                  <a:pt x="1533552" y="0"/>
                </a:cubicBezTo>
                <a:cubicBezTo>
                  <a:pt x="1715948" y="-44022"/>
                  <a:pt x="1939238" y="71083"/>
                  <a:pt x="2193268" y="0"/>
                </a:cubicBezTo>
                <a:cubicBezTo>
                  <a:pt x="2447298" y="-71083"/>
                  <a:pt x="2481901" y="42673"/>
                  <a:pt x="2690949" y="0"/>
                </a:cubicBezTo>
                <a:cubicBezTo>
                  <a:pt x="2899997" y="-42673"/>
                  <a:pt x="3016003" y="26454"/>
                  <a:pt x="3310157" y="0"/>
                </a:cubicBezTo>
                <a:cubicBezTo>
                  <a:pt x="3604311" y="-26454"/>
                  <a:pt x="3838307" y="64165"/>
                  <a:pt x="4050891" y="0"/>
                </a:cubicBezTo>
                <a:cubicBezTo>
                  <a:pt x="4072433" y="210968"/>
                  <a:pt x="3996745" y="337511"/>
                  <a:pt x="4050891" y="506292"/>
                </a:cubicBezTo>
                <a:cubicBezTo>
                  <a:pt x="4105037" y="675073"/>
                  <a:pt x="4012963" y="897562"/>
                  <a:pt x="4050891" y="1077218"/>
                </a:cubicBezTo>
                <a:cubicBezTo>
                  <a:pt x="3875859" y="1112381"/>
                  <a:pt x="3679349" y="1020412"/>
                  <a:pt x="3391174" y="1077218"/>
                </a:cubicBezTo>
                <a:cubicBezTo>
                  <a:pt x="3102999" y="1134024"/>
                  <a:pt x="3098208" y="1037755"/>
                  <a:pt x="2934002" y="1077218"/>
                </a:cubicBezTo>
                <a:cubicBezTo>
                  <a:pt x="2769796" y="1116681"/>
                  <a:pt x="2594824" y="1036620"/>
                  <a:pt x="2395813" y="1077218"/>
                </a:cubicBezTo>
                <a:cubicBezTo>
                  <a:pt x="2196802" y="1117816"/>
                  <a:pt x="1991925" y="1054058"/>
                  <a:pt x="1857623" y="1077218"/>
                </a:cubicBezTo>
                <a:cubicBezTo>
                  <a:pt x="1723321" y="1100378"/>
                  <a:pt x="1543702" y="1037459"/>
                  <a:pt x="1400451" y="1077218"/>
                </a:cubicBezTo>
                <a:cubicBezTo>
                  <a:pt x="1257200" y="1116977"/>
                  <a:pt x="1018460" y="1039696"/>
                  <a:pt x="902770" y="1077218"/>
                </a:cubicBezTo>
                <a:cubicBezTo>
                  <a:pt x="787080" y="1114740"/>
                  <a:pt x="380888" y="1032866"/>
                  <a:pt x="0" y="1077218"/>
                </a:cubicBezTo>
                <a:cubicBezTo>
                  <a:pt x="-3378" y="888844"/>
                  <a:pt x="334" y="654414"/>
                  <a:pt x="0" y="538609"/>
                </a:cubicBezTo>
                <a:cubicBezTo>
                  <a:pt x="-334" y="422804"/>
                  <a:pt x="30160" y="180934"/>
                  <a:pt x="0" y="0"/>
                </a:cubicBezTo>
                <a:close/>
              </a:path>
              <a:path w="4050891" h="1077218" stroke="0" extrusionOk="0">
                <a:moveTo>
                  <a:pt x="0" y="0"/>
                </a:moveTo>
                <a:cubicBezTo>
                  <a:pt x="189004" y="-38788"/>
                  <a:pt x="328909" y="8"/>
                  <a:pt x="497681" y="0"/>
                </a:cubicBezTo>
                <a:cubicBezTo>
                  <a:pt x="666453" y="-8"/>
                  <a:pt x="912181" y="10048"/>
                  <a:pt x="1076380" y="0"/>
                </a:cubicBezTo>
                <a:cubicBezTo>
                  <a:pt x="1240579" y="-10048"/>
                  <a:pt x="1429229" y="57949"/>
                  <a:pt x="1574061" y="0"/>
                </a:cubicBezTo>
                <a:cubicBezTo>
                  <a:pt x="1718893" y="-57949"/>
                  <a:pt x="1981654" y="30362"/>
                  <a:pt x="2233777" y="0"/>
                </a:cubicBezTo>
                <a:cubicBezTo>
                  <a:pt x="2485900" y="-30362"/>
                  <a:pt x="2685076" y="30389"/>
                  <a:pt x="2852985" y="0"/>
                </a:cubicBezTo>
                <a:cubicBezTo>
                  <a:pt x="3020894" y="-30389"/>
                  <a:pt x="3189779" y="31048"/>
                  <a:pt x="3310157" y="0"/>
                </a:cubicBezTo>
                <a:cubicBezTo>
                  <a:pt x="3430535" y="-31048"/>
                  <a:pt x="3798347" y="9401"/>
                  <a:pt x="4050891" y="0"/>
                </a:cubicBezTo>
                <a:cubicBezTo>
                  <a:pt x="4085395" y="142958"/>
                  <a:pt x="3998053" y="254902"/>
                  <a:pt x="4050891" y="506292"/>
                </a:cubicBezTo>
                <a:cubicBezTo>
                  <a:pt x="4103729" y="757682"/>
                  <a:pt x="3989658" y="906797"/>
                  <a:pt x="4050891" y="1077218"/>
                </a:cubicBezTo>
                <a:cubicBezTo>
                  <a:pt x="3935057" y="1122644"/>
                  <a:pt x="3697676" y="1063539"/>
                  <a:pt x="3593719" y="1077218"/>
                </a:cubicBezTo>
                <a:cubicBezTo>
                  <a:pt x="3489762" y="1090897"/>
                  <a:pt x="3323192" y="1056525"/>
                  <a:pt x="3136547" y="1077218"/>
                </a:cubicBezTo>
                <a:cubicBezTo>
                  <a:pt x="2949902" y="1097911"/>
                  <a:pt x="2722331" y="1016798"/>
                  <a:pt x="2557848" y="1077218"/>
                </a:cubicBezTo>
                <a:cubicBezTo>
                  <a:pt x="2393365" y="1137638"/>
                  <a:pt x="2210756" y="1067403"/>
                  <a:pt x="2060167" y="1077218"/>
                </a:cubicBezTo>
                <a:cubicBezTo>
                  <a:pt x="1909578" y="1087033"/>
                  <a:pt x="1770386" y="1018805"/>
                  <a:pt x="1562487" y="1077218"/>
                </a:cubicBezTo>
                <a:cubicBezTo>
                  <a:pt x="1354588" y="1135631"/>
                  <a:pt x="1133754" y="1054147"/>
                  <a:pt x="983788" y="1077218"/>
                </a:cubicBezTo>
                <a:cubicBezTo>
                  <a:pt x="833822" y="1100289"/>
                  <a:pt x="345139" y="1045174"/>
                  <a:pt x="0" y="1077218"/>
                </a:cubicBezTo>
                <a:cubicBezTo>
                  <a:pt x="-2167" y="815175"/>
                  <a:pt x="34653" y="711836"/>
                  <a:pt x="0" y="549381"/>
                </a:cubicBezTo>
                <a:cubicBezTo>
                  <a:pt x="-34653" y="386926"/>
                  <a:pt x="9988" y="250944"/>
                  <a:pt x="0" y="0"/>
                </a:cubicBezTo>
                <a:close/>
              </a:path>
            </a:pathLst>
          </a:custGeom>
          <a:gradFill flip="none" rotWithShape="1">
            <a:gsLst>
              <a:gs pos="0">
                <a:srgbClr val="00B0F0">
                  <a:shade val="30000"/>
                  <a:satMod val="115000"/>
                </a:srgbClr>
              </a:gs>
              <a:gs pos="50000">
                <a:srgbClr val="00B0F0">
                  <a:shade val="67500"/>
                  <a:satMod val="115000"/>
                </a:srgbClr>
              </a:gs>
              <a:gs pos="100000">
                <a:srgbClr val="00B0F0">
                  <a:shade val="100000"/>
                  <a:satMod val="115000"/>
                </a:srgbClr>
              </a:gs>
            </a:gsLst>
            <a:lin ang="5400000" scaled="1"/>
            <a:tileRect/>
          </a:gradFill>
          <a:ln>
            <a:solidFill>
              <a:schemeClr val="accent1">
                <a:lumMod val="20000"/>
                <a:lumOff val="80000"/>
              </a:schemeClr>
            </a:solidFill>
            <a:extLst>
              <a:ext uri="{C807C97D-BFC1-408E-A445-0C87EB9F89A2}">
                <ask:lineSketchStyleProps xmlns:ask="http://schemas.microsoft.com/office/drawing/2018/sketchyshapes" sd="3844312185">
                  <a:prstGeom prst="rect">
                    <a:avLst/>
                  </a:prstGeom>
                  <ask:type>
                    <ask:lineSketchScribble/>
                  </ask:type>
                </ask:lineSketchStyleProps>
              </a:ext>
            </a:extLst>
          </a:ln>
        </p:spPr>
        <p:txBody>
          <a:bodyPr wrap="square" lIns="91440" tIns="45720" rIns="91440" bIns="45720">
            <a:spAutoFit/>
          </a:bodyPr>
          <a:lstStyle/>
          <a:p>
            <a:pPr algn="ctr"/>
            <a:r>
              <a:rPr lang="en-GB" sz="3200" b="1" cap="none" spc="0" noProof="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rPr>
              <a:t>What is being transgender?</a:t>
            </a:r>
          </a:p>
        </p:txBody>
      </p:sp>
      <p:sp>
        <p:nvSpPr>
          <p:cNvPr id="5" name="Rectangle 4">
            <a:extLst>
              <a:ext uri="{FF2B5EF4-FFF2-40B4-BE49-F238E27FC236}">
                <a16:creationId xmlns:a16="http://schemas.microsoft.com/office/drawing/2014/main" id="{C2F5E666-B5F3-4260-E7FD-A91AC210764E}"/>
              </a:ext>
            </a:extLst>
          </p:cNvPr>
          <p:cNvSpPr/>
          <p:nvPr/>
        </p:nvSpPr>
        <p:spPr>
          <a:xfrm>
            <a:off x="4050891" y="-2"/>
            <a:ext cx="4090220" cy="1077218"/>
          </a:xfrm>
          <a:custGeom>
            <a:avLst/>
            <a:gdLst>
              <a:gd name="csX0" fmla="*/ 0 w 4090220"/>
              <a:gd name="csY0" fmla="*/ 0 h 1077218"/>
              <a:gd name="csX1" fmla="*/ 461611 w 4090220"/>
              <a:gd name="csY1" fmla="*/ 0 h 1077218"/>
              <a:gd name="csX2" fmla="*/ 1045928 w 4090220"/>
              <a:gd name="csY2" fmla="*/ 0 h 1077218"/>
              <a:gd name="csX3" fmla="*/ 1548440 w 4090220"/>
              <a:gd name="csY3" fmla="*/ 0 h 1077218"/>
              <a:gd name="csX4" fmla="*/ 2214562 w 4090220"/>
              <a:gd name="csY4" fmla="*/ 0 h 1077218"/>
              <a:gd name="csX5" fmla="*/ 2717075 w 4090220"/>
              <a:gd name="csY5" fmla="*/ 0 h 1077218"/>
              <a:gd name="csX6" fmla="*/ 3342294 w 4090220"/>
              <a:gd name="csY6" fmla="*/ 0 h 1077218"/>
              <a:gd name="csX7" fmla="*/ 4090220 w 4090220"/>
              <a:gd name="csY7" fmla="*/ 0 h 1077218"/>
              <a:gd name="csX8" fmla="*/ 4090220 w 4090220"/>
              <a:gd name="csY8" fmla="*/ 506292 h 1077218"/>
              <a:gd name="csX9" fmla="*/ 4090220 w 4090220"/>
              <a:gd name="csY9" fmla="*/ 1077218 h 1077218"/>
              <a:gd name="csX10" fmla="*/ 3424098 w 4090220"/>
              <a:gd name="csY10" fmla="*/ 1077218 h 1077218"/>
              <a:gd name="csX11" fmla="*/ 2962488 w 4090220"/>
              <a:gd name="csY11" fmla="*/ 1077218 h 1077218"/>
              <a:gd name="csX12" fmla="*/ 2419073 w 4090220"/>
              <a:gd name="csY12" fmla="*/ 1077218 h 1077218"/>
              <a:gd name="csX13" fmla="*/ 1875658 w 4090220"/>
              <a:gd name="csY13" fmla="*/ 1077218 h 1077218"/>
              <a:gd name="csX14" fmla="*/ 1414047 w 4090220"/>
              <a:gd name="csY14" fmla="*/ 1077218 h 1077218"/>
              <a:gd name="csX15" fmla="*/ 911535 w 4090220"/>
              <a:gd name="csY15" fmla="*/ 1077218 h 1077218"/>
              <a:gd name="csX16" fmla="*/ 0 w 4090220"/>
              <a:gd name="csY16" fmla="*/ 1077218 h 1077218"/>
              <a:gd name="csX17" fmla="*/ 0 w 4090220"/>
              <a:gd name="csY17" fmla="*/ 538609 h 1077218"/>
              <a:gd name="csX18" fmla="*/ 0 w 4090220"/>
              <a:gd name="csY18" fmla="*/ 0 h 10772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4090220" h="1077218" fill="none" extrusionOk="0">
                <a:moveTo>
                  <a:pt x="0" y="0"/>
                </a:moveTo>
                <a:cubicBezTo>
                  <a:pt x="168506" y="-53865"/>
                  <a:pt x="363411" y="7902"/>
                  <a:pt x="461611" y="0"/>
                </a:cubicBezTo>
                <a:cubicBezTo>
                  <a:pt x="559811" y="-7902"/>
                  <a:pt x="811040" y="20246"/>
                  <a:pt x="1045928" y="0"/>
                </a:cubicBezTo>
                <a:cubicBezTo>
                  <a:pt x="1280816" y="-20246"/>
                  <a:pt x="1333725" y="18822"/>
                  <a:pt x="1548440" y="0"/>
                </a:cubicBezTo>
                <a:cubicBezTo>
                  <a:pt x="1763155" y="-18822"/>
                  <a:pt x="2019621" y="60757"/>
                  <a:pt x="2214562" y="0"/>
                </a:cubicBezTo>
                <a:cubicBezTo>
                  <a:pt x="2409503" y="-60757"/>
                  <a:pt x="2482106" y="24025"/>
                  <a:pt x="2717075" y="0"/>
                </a:cubicBezTo>
                <a:cubicBezTo>
                  <a:pt x="2952044" y="-24025"/>
                  <a:pt x="3202151" y="49300"/>
                  <a:pt x="3342294" y="0"/>
                </a:cubicBezTo>
                <a:cubicBezTo>
                  <a:pt x="3482437" y="-49300"/>
                  <a:pt x="3810739" y="17526"/>
                  <a:pt x="4090220" y="0"/>
                </a:cubicBezTo>
                <a:cubicBezTo>
                  <a:pt x="4111762" y="210968"/>
                  <a:pt x="4036074" y="337511"/>
                  <a:pt x="4090220" y="506292"/>
                </a:cubicBezTo>
                <a:cubicBezTo>
                  <a:pt x="4144366" y="675073"/>
                  <a:pt x="4052292" y="897562"/>
                  <a:pt x="4090220" y="1077218"/>
                </a:cubicBezTo>
                <a:cubicBezTo>
                  <a:pt x="3809867" y="1140718"/>
                  <a:pt x="3692294" y="1044215"/>
                  <a:pt x="3424098" y="1077218"/>
                </a:cubicBezTo>
                <a:cubicBezTo>
                  <a:pt x="3155902" y="1110221"/>
                  <a:pt x="3123569" y="1043837"/>
                  <a:pt x="2962488" y="1077218"/>
                </a:cubicBezTo>
                <a:cubicBezTo>
                  <a:pt x="2801407" y="1110599"/>
                  <a:pt x="2637737" y="1039792"/>
                  <a:pt x="2419073" y="1077218"/>
                </a:cubicBezTo>
                <a:cubicBezTo>
                  <a:pt x="2200409" y="1114644"/>
                  <a:pt x="2094737" y="1029271"/>
                  <a:pt x="1875658" y="1077218"/>
                </a:cubicBezTo>
                <a:cubicBezTo>
                  <a:pt x="1656579" y="1125165"/>
                  <a:pt x="1549700" y="1053493"/>
                  <a:pt x="1414047" y="1077218"/>
                </a:cubicBezTo>
                <a:cubicBezTo>
                  <a:pt x="1278394" y="1100943"/>
                  <a:pt x="1102118" y="1026655"/>
                  <a:pt x="911535" y="1077218"/>
                </a:cubicBezTo>
                <a:cubicBezTo>
                  <a:pt x="720952" y="1127781"/>
                  <a:pt x="217834" y="1052967"/>
                  <a:pt x="0" y="1077218"/>
                </a:cubicBezTo>
                <a:cubicBezTo>
                  <a:pt x="-3378" y="888844"/>
                  <a:pt x="334" y="654414"/>
                  <a:pt x="0" y="538609"/>
                </a:cubicBezTo>
                <a:cubicBezTo>
                  <a:pt x="-334" y="422804"/>
                  <a:pt x="30160" y="180934"/>
                  <a:pt x="0" y="0"/>
                </a:cubicBezTo>
                <a:close/>
              </a:path>
              <a:path w="4090220" h="1077218" stroke="0" extrusionOk="0">
                <a:moveTo>
                  <a:pt x="0" y="0"/>
                </a:moveTo>
                <a:cubicBezTo>
                  <a:pt x="115666" y="-9229"/>
                  <a:pt x="327586" y="56264"/>
                  <a:pt x="502513" y="0"/>
                </a:cubicBezTo>
                <a:cubicBezTo>
                  <a:pt x="677440" y="-56264"/>
                  <a:pt x="964422" y="42145"/>
                  <a:pt x="1086830" y="0"/>
                </a:cubicBezTo>
                <a:cubicBezTo>
                  <a:pt x="1209238" y="-42145"/>
                  <a:pt x="1344037" y="33360"/>
                  <a:pt x="1589343" y="0"/>
                </a:cubicBezTo>
                <a:cubicBezTo>
                  <a:pt x="1834649" y="-33360"/>
                  <a:pt x="1984912" y="28867"/>
                  <a:pt x="2255464" y="0"/>
                </a:cubicBezTo>
                <a:cubicBezTo>
                  <a:pt x="2526016" y="-28867"/>
                  <a:pt x="2683542" y="15710"/>
                  <a:pt x="2880684" y="0"/>
                </a:cubicBezTo>
                <a:cubicBezTo>
                  <a:pt x="3077826" y="-15710"/>
                  <a:pt x="3243152" y="37045"/>
                  <a:pt x="3342294" y="0"/>
                </a:cubicBezTo>
                <a:cubicBezTo>
                  <a:pt x="3441436" y="-37045"/>
                  <a:pt x="3897706" y="32917"/>
                  <a:pt x="4090220" y="0"/>
                </a:cubicBezTo>
                <a:cubicBezTo>
                  <a:pt x="4124724" y="142958"/>
                  <a:pt x="4037382" y="254902"/>
                  <a:pt x="4090220" y="506292"/>
                </a:cubicBezTo>
                <a:cubicBezTo>
                  <a:pt x="4143058" y="757682"/>
                  <a:pt x="4028987" y="906797"/>
                  <a:pt x="4090220" y="1077218"/>
                </a:cubicBezTo>
                <a:cubicBezTo>
                  <a:pt x="3981219" y="1129648"/>
                  <a:pt x="3820983" y="1028163"/>
                  <a:pt x="3628609" y="1077218"/>
                </a:cubicBezTo>
                <a:cubicBezTo>
                  <a:pt x="3436235" y="1126273"/>
                  <a:pt x="3275648" y="1076497"/>
                  <a:pt x="3166999" y="1077218"/>
                </a:cubicBezTo>
                <a:cubicBezTo>
                  <a:pt x="3058350" y="1077939"/>
                  <a:pt x="2757331" y="1026546"/>
                  <a:pt x="2582682" y="1077218"/>
                </a:cubicBezTo>
                <a:cubicBezTo>
                  <a:pt x="2408033" y="1127890"/>
                  <a:pt x="2302930" y="1052447"/>
                  <a:pt x="2080169" y="1077218"/>
                </a:cubicBezTo>
                <a:cubicBezTo>
                  <a:pt x="1857408" y="1101989"/>
                  <a:pt x="1702319" y="1045704"/>
                  <a:pt x="1577656" y="1077218"/>
                </a:cubicBezTo>
                <a:cubicBezTo>
                  <a:pt x="1452993" y="1108732"/>
                  <a:pt x="1258357" y="1048853"/>
                  <a:pt x="993339" y="1077218"/>
                </a:cubicBezTo>
                <a:cubicBezTo>
                  <a:pt x="728321" y="1105583"/>
                  <a:pt x="435126" y="973703"/>
                  <a:pt x="0" y="1077218"/>
                </a:cubicBezTo>
                <a:cubicBezTo>
                  <a:pt x="-2167" y="815175"/>
                  <a:pt x="34653" y="711836"/>
                  <a:pt x="0" y="549381"/>
                </a:cubicBezTo>
                <a:cubicBezTo>
                  <a:pt x="-34653" y="386926"/>
                  <a:pt x="9988" y="250944"/>
                  <a:pt x="0" y="0"/>
                </a:cubicBezTo>
                <a:close/>
              </a:path>
            </a:pathLst>
          </a:custGeom>
          <a:solidFill>
            <a:srgbClr val="FFFFCD"/>
          </a:solidFill>
          <a:ln>
            <a:solidFill>
              <a:srgbClr val="FFFFCD"/>
            </a:solidFill>
            <a:extLst>
              <a:ext uri="{C807C97D-BFC1-408E-A445-0C87EB9F89A2}">
                <ask:lineSketchStyleProps xmlns:ask="http://schemas.microsoft.com/office/drawing/2018/sketchyshapes" sd="3844312185">
                  <a:prstGeom prst="rect">
                    <a:avLst/>
                  </a:prstGeom>
                  <ask:type>
                    <ask:lineSketchScribble/>
                  </ask:type>
                </ask:lineSketchStyleProps>
              </a:ext>
            </a:extLst>
          </a:ln>
        </p:spPr>
        <p:txBody>
          <a:bodyPr wrap="square" lIns="91440" tIns="45720" rIns="91440" bIns="45720">
            <a:spAutoFit/>
          </a:bodyPr>
          <a:lstStyle/>
          <a:p>
            <a:pPr algn="ctr"/>
            <a:r>
              <a:rPr lang="en-GB" sz="3200" b="1" cap="none" spc="0" noProof="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rPr>
              <a:t>How people know they are transgender</a:t>
            </a:r>
          </a:p>
        </p:txBody>
      </p:sp>
      <p:sp>
        <p:nvSpPr>
          <p:cNvPr id="6" name="Rectangle 5">
            <a:extLst>
              <a:ext uri="{FF2B5EF4-FFF2-40B4-BE49-F238E27FC236}">
                <a16:creationId xmlns:a16="http://schemas.microsoft.com/office/drawing/2014/main" id="{452B7D4D-0FE7-BFA6-DC99-6E61BEFEB60D}"/>
              </a:ext>
            </a:extLst>
          </p:cNvPr>
          <p:cNvSpPr/>
          <p:nvPr/>
        </p:nvSpPr>
        <p:spPr>
          <a:xfrm>
            <a:off x="8150943" y="0"/>
            <a:ext cx="4060722" cy="1200329"/>
          </a:xfrm>
          <a:custGeom>
            <a:avLst/>
            <a:gdLst>
              <a:gd name="csX0" fmla="*/ 0 w 4060722"/>
              <a:gd name="csY0" fmla="*/ 0 h 1200329"/>
              <a:gd name="csX1" fmla="*/ 498889 w 4060722"/>
              <a:gd name="csY1" fmla="*/ 0 h 1200329"/>
              <a:gd name="csX2" fmla="*/ 1160206 w 4060722"/>
              <a:gd name="csY2" fmla="*/ 0 h 1200329"/>
              <a:gd name="csX3" fmla="*/ 1659095 w 4060722"/>
              <a:gd name="csY3" fmla="*/ 0 h 1200329"/>
              <a:gd name="csX4" fmla="*/ 2279805 w 4060722"/>
              <a:gd name="csY4" fmla="*/ 0 h 1200329"/>
              <a:gd name="csX5" fmla="*/ 2778694 w 4060722"/>
              <a:gd name="csY5" fmla="*/ 0 h 1200329"/>
              <a:gd name="csX6" fmla="*/ 3236976 w 4060722"/>
              <a:gd name="csY6" fmla="*/ 0 h 1200329"/>
              <a:gd name="csX7" fmla="*/ 4060722 w 4060722"/>
              <a:gd name="csY7" fmla="*/ 0 h 1200329"/>
              <a:gd name="csX8" fmla="*/ 4060722 w 4060722"/>
              <a:gd name="csY8" fmla="*/ 400110 h 1200329"/>
              <a:gd name="csX9" fmla="*/ 4060722 w 4060722"/>
              <a:gd name="csY9" fmla="*/ 800219 h 1200329"/>
              <a:gd name="csX10" fmla="*/ 4060722 w 4060722"/>
              <a:gd name="csY10" fmla="*/ 1200329 h 1200329"/>
              <a:gd name="csX11" fmla="*/ 3399404 w 4060722"/>
              <a:gd name="csY11" fmla="*/ 1200329 h 1200329"/>
              <a:gd name="csX12" fmla="*/ 2941123 w 4060722"/>
              <a:gd name="csY12" fmla="*/ 1200329 h 1200329"/>
              <a:gd name="csX13" fmla="*/ 2442234 w 4060722"/>
              <a:gd name="csY13" fmla="*/ 1200329 h 1200329"/>
              <a:gd name="csX14" fmla="*/ 1821524 w 4060722"/>
              <a:gd name="csY14" fmla="*/ 1200329 h 1200329"/>
              <a:gd name="csX15" fmla="*/ 1241421 w 4060722"/>
              <a:gd name="csY15" fmla="*/ 1200329 h 1200329"/>
              <a:gd name="csX16" fmla="*/ 783139 w 4060722"/>
              <a:gd name="csY16" fmla="*/ 1200329 h 1200329"/>
              <a:gd name="csX17" fmla="*/ 0 w 4060722"/>
              <a:gd name="csY17" fmla="*/ 1200329 h 1200329"/>
              <a:gd name="csX18" fmla="*/ 0 w 4060722"/>
              <a:gd name="csY18" fmla="*/ 824226 h 1200329"/>
              <a:gd name="csX19" fmla="*/ 0 w 4060722"/>
              <a:gd name="csY19" fmla="*/ 400110 h 1200329"/>
              <a:gd name="csX20" fmla="*/ 0 w 4060722"/>
              <a:gd name="csY20" fmla="*/ 0 h 120032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Lst>
            <a:rect l="l" t="t" r="r" b="b"/>
            <a:pathLst>
              <a:path w="4060722" h="1200329" fill="none" extrusionOk="0">
                <a:moveTo>
                  <a:pt x="0" y="0"/>
                </a:moveTo>
                <a:cubicBezTo>
                  <a:pt x="101027" y="-44023"/>
                  <a:pt x="281258" y="11845"/>
                  <a:pt x="498889" y="0"/>
                </a:cubicBezTo>
                <a:cubicBezTo>
                  <a:pt x="716520" y="-11845"/>
                  <a:pt x="935030" y="12786"/>
                  <a:pt x="1160206" y="0"/>
                </a:cubicBezTo>
                <a:cubicBezTo>
                  <a:pt x="1385382" y="-12786"/>
                  <a:pt x="1531627" y="32358"/>
                  <a:pt x="1659095" y="0"/>
                </a:cubicBezTo>
                <a:cubicBezTo>
                  <a:pt x="1786563" y="-32358"/>
                  <a:pt x="2020639" y="52534"/>
                  <a:pt x="2279805" y="0"/>
                </a:cubicBezTo>
                <a:cubicBezTo>
                  <a:pt x="2538971" y="-52534"/>
                  <a:pt x="2571985" y="9562"/>
                  <a:pt x="2778694" y="0"/>
                </a:cubicBezTo>
                <a:cubicBezTo>
                  <a:pt x="2985403" y="-9562"/>
                  <a:pt x="3092991" y="32337"/>
                  <a:pt x="3236976" y="0"/>
                </a:cubicBezTo>
                <a:cubicBezTo>
                  <a:pt x="3380961" y="-32337"/>
                  <a:pt x="3690135" y="95694"/>
                  <a:pt x="4060722" y="0"/>
                </a:cubicBezTo>
                <a:cubicBezTo>
                  <a:pt x="4095443" y="179944"/>
                  <a:pt x="4035575" y="273988"/>
                  <a:pt x="4060722" y="400110"/>
                </a:cubicBezTo>
                <a:cubicBezTo>
                  <a:pt x="4085869" y="526232"/>
                  <a:pt x="4053302" y="606078"/>
                  <a:pt x="4060722" y="800219"/>
                </a:cubicBezTo>
                <a:cubicBezTo>
                  <a:pt x="4068142" y="994360"/>
                  <a:pt x="4021445" y="1098276"/>
                  <a:pt x="4060722" y="1200329"/>
                </a:cubicBezTo>
                <a:cubicBezTo>
                  <a:pt x="3735446" y="1266632"/>
                  <a:pt x="3627549" y="1172231"/>
                  <a:pt x="3399404" y="1200329"/>
                </a:cubicBezTo>
                <a:cubicBezTo>
                  <a:pt x="3171259" y="1228427"/>
                  <a:pt x="3145854" y="1192978"/>
                  <a:pt x="2941123" y="1200329"/>
                </a:cubicBezTo>
                <a:cubicBezTo>
                  <a:pt x="2736392" y="1207680"/>
                  <a:pt x="2650446" y="1146448"/>
                  <a:pt x="2442234" y="1200329"/>
                </a:cubicBezTo>
                <a:cubicBezTo>
                  <a:pt x="2234022" y="1254210"/>
                  <a:pt x="2091970" y="1175227"/>
                  <a:pt x="1821524" y="1200329"/>
                </a:cubicBezTo>
                <a:cubicBezTo>
                  <a:pt x="1551078" y="1225431"/>
                  <a:pt x="1475484" y="1195985"/>
                  <a:pt x="1241421" y="1200329"/>
                </a:cubicBezTo>
                <a:cubicBezTo>
                  <a:pt x="1007358" y="1204673"/>
                  <a:pt x="1011435" y="1188428"/>
                  <a:pt x="783139" y="1200329"/>
                </a:cubicBezTo>
                <a:cubicBezTo>
                  <a:pt x="554843" y="1212230"/>
                  <a:pt x="196746" y="1139314"/>
                  <a:pt x="0" y="1200329"/>
                </a:cubicBezTo>
                <a:cubicBezTo>
                  <a:pt x="-41511" y="1030206"/>
                  <a:pt x="15687" y="962360"/>
                  <a:pt x="0" y="824226"/>
                </a:cubicBezTo>
                <a:cubicBezTo>
                  <a:pt x="-15687" y="686092"/>
                  <a:pt x="7360" y="505203"/>
                  <a:pt x="0" y="400110"/>
                </a:cubicBezTo>
                <a:cubicBezTo>
                  <a:pt x="-7360" y="295017"/>
                  <a:pt x="43020" y="84464"/>
                  <a:pt x="0" y="0"/>
                </a:cubicBezTo>
                <a:close/>
              </a:path>
              <a:path w="4060722" h="1200329" stroke="0" extrusionOk="0">
                <a:moveTo>
                  <a:pt x="0" y="0"/>
                </a:moveTo>
                <a:cubicBezTo>
                  <a:pt x="179003" y="-17193"/>
                  <a:pt x="263346" y="39584"/>
                  <a:pt x="498889" y="0"/>
                </a:cubicBezTo>
                <a:cubicBezTo>
                  <a:pt x="734432" y="-39584"/>
                  <a:pt x="961177" y="46122"/>
                  <a:pt x="1078992" y="0"/>
                </a:cubicBezTo>
                <a:cubicBezTo>
                  <a:pt x="1196807" y="-46122"/>
                  <a:pt x="1372777" y="52527"/>
                  <a:pt x="1577881" y="0"/>
                </a:cubicBezTo>
                <a:cubicBezTo>
                  <a:pt x="1782985" y="-52527"/>
                  <a:pt x="1942989" y="20317"/>
                  <a:pt x="2239198" y="0"/>
                </a:cubicBezTo>
                <a:cubicBezTo>
                  <a:pt x="2535407" y="-20317"/>
                  <a:pt x="2644165" y="39306"/>
                  <a:pt x="2859908" y="0"/>
                </a:cubicBezTo>
                <a:cubicBezTo>
                  <a:pt x="3075651" y="-39306"/>
                  <a:pt x="3137723" y="30426"/>
                  <a:pt x="3318190" y="0"/>
                </a:cubicBezTo>
                <a:cubicBezTo>
                  <a:pt x="3498657" y="-30426"/>
                  <a:pt x="3840443" y="55838"/>
                  <a:pt x="4060722" y="0"/>
                </a:cubicBezTo>
                <a:cubicBezTo>
                  <a:pt x="4091363" y="159198"/>
                  <a:pt x="4046203" y="196825"/>
                  <a:pt x="4060722" y="364100"/>
                </a:cubicBezTo>
                <a:cubicBezTo>
                  <a:pt x="4075241" y="531375"/>
                  <a:pt x="4041335" y="590809"/>
                  <a:pt x="4060722" y="752206"/>
                </a:cubicBezTo>
                <a:cubicBezTo>
                  <a:pt x="4080109" y="913603"/>
                  <a:pt x="4028714" y="1082243"/>
                  <a:pt x="4060722" y="1200329"/>
                </a:cubicBezTo>
                <a:cubicBezTo>
                  <a:pt x="3780374" y="1217591"/>
                  <a:pt x="3597391" y="1197685"/>
                  <a:pt x="3440012" y="1200329"/>
                </a:cubicBezTo>
                <a:cubicBezTo>
                  <a:pt x="3282633" y="1202973"/>
                  <a:pt x="3002917" y="1166163"/>
                  <a:pt x="2859908" y="1200329"/>
                </a:cubicBezTo>
                <a:cubicBezTo>
                  <a:pt x="2716899" y="1234495"/>
                  <a:pt x="2466837" y="1179327"/>
                  <a:pt x="2361020" y="1200329"/>
                </a:cubicBezTo>
                <a:cubicBezTo>
                  <a:pt x="2255203" y="1221331"/>
                  <a:pt x="2097620" y="1148732"/>
                  <a:pt x="1862131" y="1200329"/>
                </a:cubicBezTo>
                <a:cubicBezTo>
                  <a:pt x="1626642" y="1251926"/>
                  <a:pt x="1466212" y="1181532"/>
                  <a:pt x="1282028" y="1200329"/>
                </a:cubicBezTo>
                <a:cubicBezTo>
                  <a:pt x="1097844" y="1219126"/>
                  <a:pt x="839604" y="1146324"/>
                  <a:pt x="701925" y="1200329"/>
                </a:cubicBezTo>
                <a:cubicBezTo>
                  <a:pt x="564246" y="1254334"/>
                  <a:pt x="231126" y="1132986"/>
                  <a:pt x="0" y="1200329"/>
                </a:cubicBezTo>
                <a:cubicBezTo>
                  <a:pt x="-6118" y="1060642"/>
                  <a:pt x="23003" y="973807"/>
                  <a:pt x="0" y="800219"/>
                </a:cubicBezTo>
                <a:cubicBezTo>
                  <a:pt x="-23003" y="626631"/>
                  <a:pt x="30674" y="539244"/>
                  <a:pt x="0" y="436120"/>
                </a:cubicBezTo>
                <a:cubicBezTo>
                  <a:pt x="-30674" y="332996"/>
                  <a:pt x="24371" y="157652"/>
                  <a:pt x="0" y="0"/>
                </a:cubicBezTo>
                <a:close/>
              </a:path>
            </a:pathLst>
          </a:custGeom>
          <a:gradFill flip="none" rotWithShape="1">
            <a:gsLst>
              <a:gs pos="0">
                <a:srgbClr val="FF99FF">
                  <a:shade val="30000"/>
                  <a:satMod val="115000"/>
                </a:srgbClr>
              </a:gs>
              <a:gs pos="50000">
                <a:srgbClr val="FF99FF">
                  <a:shade val="67500"/>
                  <a:satMod val="115000"/>
                </a:srgbClr>
              </a:gs>
              <a:gs pos="100000">
                <a:srgbClr val="FF99FF">
                  <a:shade val="100000"/>
                  <a:satMod val="115000"/>
                </a:srgbClr>
              </a:gs>
            </a:gsLst>
            <a:lin ang="5400000" scaled="1"/>
            <a:tileRect/>
          </a:gradFill>
          <a:ln>
            <a:solidFill>
              <a:srgbClr val="FF99FF"/>
            </a:solidFill>
            <a:extLst>
              <a:ext uri="{C807C97D-BFC1-408E-A445-0C87EB9F89A2}">
                <ask:lineSketchStyleProps xmlns:ask="http://schemas.microsoft.com/office/drawing/2018/sketchyshapes" sd="3844312185">
                  <a:prstGeom prst="rect">
                    <a:avLst/>
                  </a:prstGeom>
                  <ask:type>
                    <ask:lineSketchScribble/>
                  </ask:type>
                </ask:lineSketchStyleProps>
              </a:ext>
            </a:extLst>
          </a:ln>
        </p:spPr>
        <p:txBody>
          <a:bodyPr wrap="square" lIns="91440" tIns="45720" rIns="91440" bIns="45720">
            <a:spAutoFit/>
          </a:bodyPr>
          <a:lstStyle/>
          <a:p>
            <a:pPr algn="ctr"/>
            <a:r>
              <a:rPr lang="en-GB" sz="2400" b="1" noProof="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rPr>
              <a:t>Why doesn’t everyone know they’re transgender at the same point of life?</a:t>
            </a:r>
            <a:endParaRPr lang="en-GB" sz="2400" b="1" cap="none" spc="0" noProof="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endParaRPr>
          </a:p>
        </p:txBody>
      </p:sp>
      <p:sp>
        <p:nvSpPr>
          <p:cNvPr id="7" name="TextBox 6">
            <a:extLst>
              <a:ext uri="{FF2B5EF4-FFF2-40B4-BE49-F238E27FC236}">
                <a16:creationId xmlns:a16="http://schemas.microsoft.com/office/drawing/2014/main" id="{640D5A39-C650-0323-BF52-1F6227CF0A4F}"/>
              </a:ext>
            </a:extLst>
          </p:cNvPr>
          <p:cNvSpPr txBox="1"/>
          <p:nvPr/>
        </p:nvSpPr>
        <p:spPr>
          <a:xfrm>
            <a:off x="83574" y="1250952"/>
            <a:ext cx="3878826" cy="4401205"/>
          </a:xfrm>
          <a:prstGeom prst="rect">
            <a:avLst/>
          </a:prstGeom>
          <a:noFill/>
        </p:spPr>
        <p:txBody>
          <a:bodyPr wrap="square" rtlCol="0">
            <a:spAutoFit/>
          </a:bodyPr>
          <a:lstStyle/>
          <a:p>
            <a:r>
              <a:rPr lang="en-GB" sz="1400" noProof="0" dirty="0">
                <a:solidFill>
                  <a:schemeClr val="tx2"/>
                </a:solidFill>
                <a:latin typeface="Sans Serif Collection" panose="020B0502040504020204" pitchFamily="34" charset="0"/>
                <a:ea typeface="Sans Serif Collection" panose="020B0502040504020204" pitchFamily="34" charset="0"/>
                <a:cs typeface="Sans Serif Collection" panose="020B0502040504020204" pitchFamily="34" charset="0"/>
              </a:rPr>
              <a:t>Transgender is a term used to describe a person whose gender identity doesn’t align with their sex assigned at birth. This can mean transitioning to the opposite binary gender or identifying somewhere outside of the gender binary (American psychological association, 2023).  </a:t>
            </a:r>
          </a:p>
          <a:p>
            <a:endParaRPr lang="en-GB" sz="1400" noProof="0" dirty="0">
              <a:solidFill>
                <a:schemeClr val="tx2"/>
              </a:solidFill>
              <a:latin typeface="Sans Serif Collection" panose="020B0502040504020204" pitchFamily="34" charset="0"/>
              <a:ea typeface="Sans Serif Collection" panose="020B0502040504020204" pitchFamily="34" charset="0"/>
              <a:cs typeface="Sans Serif Collection" panose="020B0502040504020204" pitchFamily="34" charset="0"/>
            </a:endParaRPr>
          </a:p>
          <a:p>
            <a:r>
              <a:rPr lang="en-GB" sz="1400" noProof="0" dirty="0">
                <a:solidFill>
                  <a:schemeClr val="tx2"/>
                </a:solidFill>
                <a:latin typeface="Sans Serif Collection" panose="020B0502040504020204" pitchFamily="34" charset="0"/>
                <a:ea typeface="Sans Serif Collection" panose="020B0502040504020204" pitchFamily="34" charset="0"/>
                <a:cs typeface="Sans Serif Collection" panose="020B0502040504020204" pitchFamily="34" charset="0"/>
              </a:rPr>
              <a:t>To properly understand what being transgender is, first it is important to build an understanding of gender itself. Gender is a socially construction of patterns and acts, often misinterpreted as gender roles. Gender roles are a specific and rigid idea of what each gender should be, often excluding a large majority of the gendered population even in cisgendered individuals (Judith butler, 1990).</a:t>
            </a:r>
          </a:p>
          <a:p>
            <a:endParaRPr lang="en-GB" sz="1400" noProof="0" dirty="0">
              <a:solidFill>
                <a:schemeClr val="tx2"/>
              </a:solidFill>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noProof="0" dirty="0">
              <a:solidFill>
                <a:schemeClr val="tx2"/>
              </a:solidFill>
              <a:latin typeface="Sans Serif Collection" panose="020B0502040504020204" pitchFamily="34" charset="0"/>
              <a:ea typeface="Sans Serif Collection" panose="020B0502040504020204" pitchFamily="34" charset="0"/>
              <a:cs typeface="Sans Serif Collection" panose="020B0502040504020204" pitchFamily="34" charset="0"/>
            </a:endParaRPr>
          </a:p>
        </p:txBody>
      </p:sp>
      <p:sp>
        <p:nvSpPr>
          <p:cNvPr id="4" name="TextBox 3">
            <a:extLst>
              <a:ext uri="{FF2B5EF4-FFF2-40B4-BE49-F238E27FC236}">
                <a16:creationId xmlns:a16="http://schemas.microsoft.com/office/drawing/2014/main" id="{98C54481-48D8-0D2E-ADF0-8A0B82559E97}"/>
              </a:ext>
            </a:extLst>
          </p:cNvPr>
          <p:cNvSpPr txBox="1"/>
          <p:nvPr/>
        </p:nvSpPr>
        <p:spPr>
          <a:xfrm>
            <a:off x="4218039" y="1250952"/>
            <a:ext cx="3667432" cy="5047536"/>
          </a:xfrm>
          <a:prstGeom prst="rect">
            <a:avLst/>
          </a:prstGeom>
          <a:noFill/>
        </p:spPr>
        <p:txBody>
          <a:bodyPr wrap="square" rtlCol="0">
            <a:spAutoFit/>
          </a:bodyPr>
          <a:lstStyle/>
          <a:p>
            <a:r>
              <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rPr>
              <a:t>There are many different ways in which people know they are transgender ranging from physical, emotional, and social dysphoria. This is stated in the DSM-5 as follows:</a:t>
            </a:r>
          </a:p>
          <a:p>
            <a:pPr marL="285750" indent="-285750">
              <a:buFont typeface="Arial" panose="020B0604020202020204" pitchFamily="34" charset="0"/>
              <a:buChar char="•"/>
            </a:pPr>
            <a:r>
              <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rPr>
              <a:t>A strong desire to be rid of one’s primary and/or secondary sex characteristics (physical)</a:t>
            </a:r>
          </a:p>
          <a:p>
            <a:pPr marL="285750" indent="-285750">
              <a:buFont typeface="Arial" panose="020B0604020202020204" pitchFamily="34" charset="0"/>
              <a:buChar char="•"/>
            </a:pPr>
            <a:r>
              <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rPr>
              <a:t>A strong conviction that one has the typical feelings and reactions of the other gender (emotional)</a:t>
            </a:r>
          </a:p>
          <a:p>
            <a:pPr marL="285750" indent="-285750">
              <a:buFont typeface="Arial" panose="020B0604020202020204" pitchFamily="34" charset="0"/>
              <a:buChar char="•"/>
            </a:pPr>
            <a:r>
              <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rPr>
              <a:t>A strong desire to be treated as the other gender (social). (American psychiatric association, 2025). </a:t>
            </a:r>
          </a:p>
          <a:p>
            <a:endPar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r>
              <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rPr>
              <a:t>Different people come to the understanding that they are transgender at different times in their lives, with some knowing from a very early age and others not knowing until later in life. </a:t>
            </a:r>
          </a:p>
          <a:p>
            <a:pPr marL="285750" indent="-285750">
              <a:buFont typeface="Arial" panose="020B0604020202020204" pitchFamily="34" charset="0"/>
              <a:buChar char="•"/>
            </a:pPr>
            <a:endPar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endParaRPr>
          </a:p>
        </p:txBody>
      </p:sp>
      <p:sp>
        <p:nvSpPr>
          <p:cNvPr id="9" name="TextBox 8">
            <a:extLst>
              <a:ext uri="{FF2B5EF4-FFF2-40B4-BE49-F238E27FC236}">
                <a16:creationId xmlns:a16="http://schemas.microsoft.com/office/drawing/2014/main" id="{1C144FFA-BF4D-349F-1BA3-FCFA931C6550}"/>
              </a:ext>
            </a:extLst>
          </p:cNvPr>
          <p:cNvSpPr txBox="1"/>
          <p:nvPr/>
        </p:nvSpPr>
        <p:spPr>
          <a:xfrm>
            <a:off x="8150942" y="1250952"/>
            <a:ext cx="4041057" cy="3970318"/>
          </a:xfrm>
          <a:prstGeom prst="rect">
            <a:avLst/>
          </a:prstGeom>
          <a:noFill/>
        </p:spPr>
        <p:txBody>
          <a:bodyPr wrap="square" rtlCol="0">
            <a:spAutoFit/>
          </a:bodyPr>
          <a:lstStyle/>
          <a:p>
            <a:r>
              <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rPr>
              <a:t>There are some people who from consciousness feel as though they are in the wrong body, expressing their certainty in being the opposite gender than they are told by the people around them. This is because gender is the first form of social category that children become aware of and it is highly important to most children (encyclopaedia on early childhood development, 2025). </a:t>
            </a:r>
          </a:p>
          <a:p>
            <a:endPar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r>
              <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rPr>
              <a:t>With this in mind, it is not true for all children. If a child feels a disconnect with their assigned gender, they may withdraw from engaging in gendered activity at all, leaving their gender identity development for adolescence, during Erikson’s stage of development ‘identity and role confusion’ as 12-18yo (trinity Washington university, 2013).</a:t>
            </a:r>
          </a:p>
        </p:txBody>
      </p:sp>
      <p:pic>
        <p:nvPicPr>
          <p:cNvPr id="15" name="Picture 14">
            <a:extLst>
              <a:ext uri="{FF2B5EF4-FFF2-40B4-BE49-F238E27FC236}">
                <a16:creationId xmlns:a16="http://schemas.microsoft.com/office/drawing/2014/main" id="{E5EABC8E-5F9A-5E09-60A0-67AB21F35F4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884" b="90698" l="9694" r="89796">
                        <a14:foregroundMark x1="75510" y1="60465" x2="75510" y2="60465"/>
                        <a14:foregroundMark x1="78061" y1="68023" x2="78061" y2="68023"/>
                        <a14:foregroundMark x1="69898" y1="61628" x2="69898" y2="61628"/>
                        <a14:foregroundMark x1="80612" y1="50581" x2="80612" y2="50581"/>
                        <a14:foregroundMark x1="72449" y1="83140" x2="72449" y2="83140"/>
                        <a14:foregroundMark x1="84694" y1="34884" x2="84694" y2="34884"/>
                        <a14:foregroundMark x1="11735" y1="65698" x2="11735" y2="65698"/>
                        <a14:foregroundMark x1="19388" y1="66279" x2="19388" y2="66279"/>
                        <a14:foregroundMark x1="16327" y1="66279" x2="16327" y2="66279"/>
                        <a14:foregroundMark x1="35204" y1="90698" x2="35204" y2="90698"/>
                        <a14:foregroundMark x1="34694" y1="11047" x2="34694" y2="11047"/>
                        <a14:backgroundMark x1="60714" y1="15698" x2="60714" y2="15698"/>
                        <a14:backgroundMark x1="60714" y1="15698" x2="60714" y2="15698"/>
                      </a14:backgroundRemoval>
                    </a14:imgEffect>
                  </a14:imgLayer>
                </a14:imgProps>
              </a:ext>
              <a:ext uri="{28A0092B-C50C-407E-A947-70E740481C1C}">
                <a14:useLocalDpi xmlns:a14="http://schemas.microsoft.com/office/drawing/2010/main" val="0"/>
              </a:ext>
            </a:extLst>
          </a:blip>
          <a:srcRect r="35231"/>
          <a:stretch>
            <a:fillRect/>
          </a:stretch>
        </p:blipFill>
        <p:spPr>
          <a:xfrm>
            <a:off x="28277" y="4973528"/>
            <a:ext cx="1467055" cy="1987710"/>
          </a:xfrm>
          <a:prstGeom prst="rect">
            <a:avLst/>
          </a:prstGeom>
        </p:spPr>
      </p:pic>
      <p:pic>
        <p:nvPicPr>
          <p:cNvPr id="22" name="Picture 21">
            <a:extLst>
              <a:ext uri="{FF2B5EF4-FFF2-40B4-BE49-F238E27FC236}">
                <a16:creationId xmlns:a16="http://schemas.microsoft.com/office/drawing/2014/main" id="{E2F4C397-99D7-A0E4-966C-0ED476A33C04}"/>
              </a:ext>
            </a:extLst>
          </p:cNvPr>
          <p:cNvPicPr>
            <a:picLocks noChangeAspect="1"/>
          </p:cNvPicPr>
          <p:nvPr/>
        </p:nvPicPr>
        <p:blipFill>
          <a:blip r:embed="rId5">
            <a:extLst>
              <a:ext uri="{BEBA8EAE-BF5A-486C-A8C5-ECC9F3942E4B}">
                <a14:imgProps xmlns:a14="http://schemas.microsoft.com/office/drawing/2010/main">
                  <a14:imgLayer r:embed="rId4">
                    <a14:imgEffect>
                      <a14:backgroundRemoval t="9884" b="94186" l="9694" r="89796">
                        <a14:foregroundMark x1="83163" y1="35465" x2="83163" y2="35465"/>
                        <a14:foregroundMark x1="76531" y1="52326" x2="76531" y2="52326"/>
                        <a14:foregroundMark x1="77551" y1="52326" x2="77551" y2="52326"/>
                        <a14:foregroundMark x1="81633" y1="52907" x2="81633" y2="52907"/>
                        <a14:foregroundMark x1="81633" y1="38372" x2="81633" y2="38372"/>
                        <a14:foregroundMark x1="73469" y1="74419" x2="73469" y2="74419"/>
                        <a14:foregroundMark x1="71429" y1="84884" x2="71429" y2="84884"/>
                        <a14:foregroundMark x1="84184" y1="92442" x2="84184" y2="92442"/>
                        <a14:foregroundMark x1="75000" y1="94186" x2="75000" y2="94186"/>
                        <a14:foregroundMark x1="86735" y1="32558" x2="86735" y2="32558"/>
                        <a14:foregroundMark x1="80102" y1="50581" x2="80102" y2="50581"/>
                      </a14:backgroundRemoval>
                    </a14:imgEffect>
                  </a14:imgLayer>
                </a14:imgProps>
              </a:ext>
              <a:ext uri="{28A0092B-C50C-407E-A947-70E740481C1C}">
                <a14:useLocalDpi xmlns:a14="http://schemas.microsoft.com/office/drawing/2010/main" val="0"/>
              </a:ext>
            </a:extLst>
          </a:blip>
          <a:srcRect l="62503" t="21387" r="5291"/>
          <a:stretch>
            <a:fillRect/>
          </a:stretch>
        </p:blipFill>
        <p:spPr>
          <a:xfrm>
            <a:off x="2521685" y="5144285"/>
            <a:ext cx="848223" cy="1816953"/>
          </a:xfrm>
          <a:prstGeom prst="rect">
            <a:avLst/>
          </a:prstGeom>
        </p:spPr>
      </p:pic>
      <p:pic>
        <p:nvPicPr>
          <p:cNvPr id="24" name="Picture 23">
            <a:extLst>
              <a:ext uri="{FF2B5EF4-FFF2-40B4-BE49-F238E27FC236}">
                <a16:creationId xmlns:a16="http://schemas.microsoft.com/office/drawing/2014/main" id="{173B5CAA-C4C4-AE8A-ED18-C62DF5F04D2C}"/>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8547" b="89744" l="9740" r="89610">
                        <a14:foregroundMark x1="35065" y1="88889" x2="35065" y2="88889"/>
                        <a14:foregroundMark x1="31818" y1="8547" x2="31818" y2="8547"/>
                        <a14:foregroundMark x1="35065" y1="10256" x2="35065" y2="10256"/>
                        <a14:backgroundMark x1="36364" y1="10256" x2="36364" y2="10256"/>
                        <a14:backgroundMark x1="32468" y1="6838" x2="32468" y2="6838"/>
                        <a14:backgroundMark x1="31818" y1="7692" x2="31818" y2="7692"/>
                        <a14:backgroundMark x1="35714" y1="9402" x2="35714" y2="9402"/>
                      </a14:backgroundRemoval>
                    </a14:imgEffect>
                  </a14:imgLayer>
                </a14:imgProps>
              </a:ext>
              <a:ext uri="{28A0092B-C50C-407E-A947-70E740481C1C}">
                <a14:useLocalDpi xmlns:a14="http://schemas.microsoft.com/office/drawing/2010/main" val="0"/>
              </a:ext>
            </a:extLst>
          </a:blip>
          <a:srcRect l="11594" t="7532" r="52274" b="4966"/>
          <a:stretch>
            <a:fillRect/>
          </a:stretch>
        </p:blipFill>
        <p:spPr>
          <a:xfrm>
            <a:off x="4442521" y="5531535"/>
            <a:ext cx="736020" cy="1354190"/>
          </a:xfrm>
          <a:prstGeom prst="rect">
            <a:avLst/>
          </a:prstGeom>
        </p:spPr>
      </p:pic>
      <p:pic>
        <p:nvPicPr>
          <p:cNvPr id="25" name="Picture 24">
            <a:extLst>
              <a:ext uri="{FF2B5EF4-FFF2-40B4-BE49-F238E27FC236}">
                <a16:creationId xmlns:a16="http://schemas.microsoft.com/office/drawing/2014/main" id="{BD5BC4FC-D2A5-4C3F-6476-6CDC87FE5577}"/>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884" b="90698" l="9694" r="89796">
                        <a14:foregroundMark x1="75510" y1="60465" x2="75510" y2="60465"/>
                        <a14:foregroundMark x1="78061" y1="68023" x2="78061" y2="68023"/>
                        <a14:foregroundMark x1="69898" y1="61628" x2="69898" y2="61628"/>
                        <a14:foregroundMark x1="80612" y1="50581" x2="80612" y2="50581"/>
                        <a14:foregroundMark x1="72449" y1="83140" x2="72449" y2="83140"/>
                        <a14:foregroundMark x1="84694" y1="34884" x2="84694" y2="34884"/>
                        <a14:foregroundMark x1="11735" y1="65698" x2="11735" y2="65698"/>
                        <a14:foregroundMark x1="19388" y1="66279" x2="19388" y2="66279"/>
                        <a14:foregroundMark x1="16327" y1="66279" x2="16327" y2="66279"/>
                        <a14:foregroundMark x1="35204" y1="90698" x2="35204" y2="90698"/>
                        <a14:foregroundMark x1="34694" y1="11047" x2="34694" y2="11047"/>
                        <a14:backgroundMark x1="60714" y1="15698" x2="60714" y2="15698"/>
                        <a14:backgroundMark x1="60714" y1="15698" x2="60714" y2="15698"/>
                      </a14:backgroundRemoval>
                    </a14:imgEffect>
                  </a14:imgLayer>
                </a14:imgProps>
              </a:ext>
              <a:ext uri="{28A0092B-C50C-407E-A947-70E740481C1C}">
                <a14:useLocalDpi xmlns:a14="http://schemas.microsoft.com/office/drawing/2010/main" val="0"/>
              </a:ext>
            </a:extLst>
          </a:blip>
          <a:srcRect r="35231"/>
          <a:stretch>
            <a:fillRect/>
          </a:stretch>
        </p:blipFill>
        <p:spPr>
          <a:xfrm flipH="1">
            <a:off x="8413866" y="5144284"/>
            <a:ext cx="1367040" cy="1816953"/>
          </a:xfrm>
          <a:prstGeom prst="rect">
            <a:avLst/>
          </a:prstGeom>
        </p:spPr>
      </p:pic>
      <p:pic>
        <p:nvPicPr>
          <p:cNvPr id="26" name="Picture 25">
            <a:extLst>
              <a:ext uri="{FF2B5EF4-FFF2-40B4-BE49-F238E27FC236}">
                <a16:creationId xmlns:a16="http://schemas.microsoft.com/office/drawing/2014/main" id="{36A762BE-4142-7432-5E0A-98D093F844E6}"/>
              </a:ext>
            </a:extLst>
          </p:cNvPr>
          <p:cNvPicPr>
            <a:picLocks noChangeAspect="1"/>
          </p:cNvPicPr>
          <p:nvPr/>
        </p:nvPicPr>
        <p:blipFill>
          <a:blip r:embed="rId5">
            <a:extLst>
              <a:ext uri="{BEBA8EAE-BF5A-486C-A8C5-ECC9F3942E4B}">
                <a14:imgProps xmlns:a14="http://schemas.microsoft.com/office/drawing/2010/main">
                  <a14:imgLayer r:embed="rId4">
                    <a14:imgEffect>
                      <a14:backgroundRemoval t="9884" b="94186" l="9694" r="89796">
                        <a14:foregroundMark x1="83163" y1="35465" x2="83163" y2="35465"/>
                        <a14:foregroundMark x1="76531" y1="52326" x2="76531" y2="52326"/>
                        <a14:foregroundMark x1="77551" y1="52326" x2="77551" y2="52326"/>
                        <a14:foregroundMark x1="81633" y1="52907" x2="81633" y2="52907"/>
                        <a14:foregroundMark x1="81633" y1="38372" x2="81633" y2="38372"/>
                        <a14:foregroundMark x1="73469" y1="74419" x2="73469" y2="74419"/>
                        <a14:foregroundMark x1="71429" y1="84884" x2="71429" y2="84884"/>
                        <a14:foregroundMark x1="84184" y1="92442" x2="84184" y2="92442"/>
                        <a14:foregroundMark x1="75000" y1="94186" x2="75000" y2="94186"/>
                        <a14:foregroundMark x1="86735" y1="32558" x2="86735" y2="32558"/>
                        <a14:foregroundMark x1="80102" y1="50581" x2="80102" y2="50581"/>
                      </a14:backgroundRemoval>
                    </a14:imgEffect>
                  </a14:imgLayer>
                </a14:imgProps>
              </a:ext>
              <a:ext uri="{28A0092B-C50C-407E-A947-70E740481C1C}">
                <a14:useLocalDpi xmlns:a14="http://schemas.microsoft.com/office/drawing/2010/main" val="0"/>
              </a:ext>
            </a:extLst>
          </a:blip>
          <a:srcRect l="62503" t="21387" r="5291"/>
          <a:stretch>
            <a:fillRect/>
          </a:stretch>
        </p:blipFill>
        <p:spPr>
          <a:xfrm flipH="1">
            <a:off x="11082563" y="4992045"/>
            <a:ext cx="937122" cy="1975836"/>
          </a:xfrm>
          <a:prstGeom prst="rect">
            <a:avLst/>
          </a:prstGeom>
        </p:spPr>
      </p:pic>
      <p:pic>
        <p:nvPicPr>
          <p:cNvPr id="27" name="Picture 26">
            <a:extLst>
              <a:ext uri="{FF2B5EF4-FFF2-40B4-BE49-F238E27FC236}">
                <a16:creationId xmlns:a16="http://schemas.microsoft.com/office/drawing/2014/main" id="{33FF51F8-54DD-2A37-5EAC-723059C80884}"/>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8547" b="89744" l="9740" r="89610">
                        <a14:foregroundMark x1="35065" y1="88889" x2="35065" y2="88889"/>
                        <a14:foregroundMark x1="31818" y1="8547" x2="31818" y2="8547"/>
                        <a14:foregroundMark x1="35065" y1="10256" x2="35065" y2="10256"/>
                        <a14:backgroundMark x1="36364" y1="10256" x2="36364" y2="10256"/>
                        <a14:backgroundMark x1="32468" y1="6838" x2="32468" y2="6838"/>
                        <a14:backgroundMark x1="31818" y1="7692" x2="31818" y2="7692"/>
                        <a14:backgroundMark x1="35714" y1="9402" x2="35714" y2="9402"/>
                      </a14:backgroundRemoval>
                    </a14:imgEffect>
                  </a14:imgLayer>
                </a14:imgProps>
              </a:ext>
              <a:ext uri="{28A0092B-C50C-407E-A947-70E740481C1C}">
                <a14:useLocalDpi xmlns:a14="http://schemas.microsoft.com/office/drawing/2010/main" val="0"/>
              </a:ext>
            </a:extLst>
          </a:blip>
          <a:srcRect l="11594" t="7532" r="52274" b="4966"/>
          <a:stretch>
            <a:fillRect/>
          </a:stretch>
        </p:blipFill>
        <p:spPr>
          <a:xfrm flipH="1">
            <a:off x="7013461" y="5531535"/>
            <a:ext cx="736020" cy="1354190"/>
          </a:xfrm>
          <a:prstGeom prst="rect">
            <a:avLst/>
          </a:prstGeom>
        </p:spPr>
      </p:pic>
    </p:spTree>
    <p:extLst>
      <p:ext uri="{BB962C8B-B14F-4D97-AF65-F5344CB8AC3E}">
        <p14:creationId xmlns:p14="http://schemas.microsoft.com/office/powerpoint/2010/main" val="8837594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alpha val="55000"/>
          </a:schemeClr>
        </a:solidFill>
        <a:effectLst/>
      </p:bgPr>
    </p:bg>
    <p:spTree>
      <p:nvGrpSpPr>
        <p:cNvPr id="1" name="">
          <a:extLst>
            <a:ext uri="{FF2B5EF4-FFF2-40B4-BE49-F238E27FC236}">
              <a16:creationId xmlns:a16="http://schemas.microsoft.com/office/drawing/2014/main" id="{7DB2743F-72FC-1664-59C4-FA9265BE8A88}"/>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5C411C0-842D-402D-43B6-9EDEA3842F86}"/>
              </a:ext>
            </a:extLst>
          </p:cNvPr>
          <p:cNvGraphicFramePr>
            <a:graphicFrameLocks noGrp="1"/>
          </p:cNvGraphicFramePr>
          <p:nvPr>
            <p:extLst>
              <p:ext uri="{D42A27DB-BD31-4B8C-83A1-F6EECF244321}">
                <p14:modId xmlns:p14="http://schemas.microsoft.com/office/powerpoint/2010/main" val="615966281"/>
              </p:ext>
            </p:extLst>
          </p:nvPr>
        </p:nvGraphicFramePr>
        <p:xfrm>
          <a:off x="0" y="-1"/>
          <a:ext cx="12192000" cy="6961239"/>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1901264966"/>
                    </a:ext>
                  </a:extLst>
                </a:gridCol>
                <a:gridCol w="4064000">
                  <a:extLst>
                    <a:ext uri="{9D8B030D-6E8A-4147-A177-3AD203B41FA5}">
                      <a16:colId xmlns:a16="http://schemas.microsoft.com/office/drawing/2014/main" val="2832044350"/>
                    </a:ext>
                  </a:extLst>
                </a:gridCol>
                <a:gridCol w="4064000">
                  <a:extLst>
                    <a:ext uri="{9D8B030D-6E8A-4147-A177-3AD203B41FA5}">
                      <a16:colId xmlns:a16="http://schemas.microsoft.com/office/drawing/2014/main" val="731752604"/>
                    </a:ext>
                  </a:extLst>
                </a:gridCol>
              </a:tblGrid>
              <a:tr h="6961239">
                <a:tc>
                  <a:txBody>
                    <a:bodyPr/>
                    <a:lstStyle/>
                    <a:p>
                      <a:endParaRPr lang="en-GB" noProof="0" dirty="0"/>
                    </a:p>
                  </a:txBody>
                  <a:tcPr>
                    <a:solidFill>
                      <a:schemeClr val="accent1">
                        <a:lumMod val="20000"/>
                        <a:lumOff val="80000"/>
                      </a:schemeClr>
                    </a:solidFill>
                  </a:tcPr>
                </a:tc>
                <a:tc>
                  <a:txBody>
                    <a:bodyPr/>
                    <a:lstStyle/>
                    <a:p>
                      <a:endParaRPr lang="en-GB" noProof="0" dirty="0"/>
                    </a:p>
                  </a:txBody>
                  <a:tcPr>
                    <a:solidFill>
                      <a:srgbClr val="FFFFDD"/>
                    </a:solidFill>
                  </a:tcPr>
                </a:tc>
                <a:tc>
                  <a:txBody>
                    <a:bodyPr/>
                    <a:lstStyle/>
                    <a:p>
                      <a:endParaRPr lang="en-GB" noProof="0" dirty="0"/>
                    </a:p>
                  </a:txBody>
                  <a:tcPr>
                    <a:solidFill>
                      <a:srgbClr val="FF99FF"/>
                    </a:solidFill>
                  </a:tcPr>
                </a:tc>
                <a:extLst>
                  <a:ext uri="{0D108BD9-81ED-4DB2-BD59-A6C34878D82A}">
                    <a16:rowId xmlns:a16="http://schemas.microsoft.com/office/drawing/2014/main" val="3064271384"/>
                  </a:ext>
                </a:extLst>
              </a:tr>
            </a:tbl>
          </a:graphicData>
        </a:graphic>
      </p:graphicFrame>
      <p:sp>
        <p:nvSpPr>
          <p:cNvPr id="3" name="Rectangle 2">
            <a:extLst>
              <a:ext uri="{FF2B5EF4-FFF2-40B4-BE49-F238E27FC236}">
                <a16:creationId xmlns:a16="http://schemas.microsoft.com/office/drawing/2014/main" id="{B4968245-46C3-36B6-7DF7-E54F6BE7B04F}"/>
              </a:ext>
            </a:extLst>
          </p:cNvPr>
          <p:cNvSpPr/>
          <p:nvPr/>
        </p:nvSpPr>
        <p:spPr>
          <a:xfrm>
            <a:off x="0" y="0"/>
            <a:ext cx="4050891" cy="1077218"/>
          </a:xfrm>
          <a:custGeom>
            <a:avLst/>
            <a:gdLst>
              <a:gd name="csX0" fmla="*/ 0 w 4050891"/>
              <a:gd name="csY0" fmla="*/ 0 h 1077218"/>
              <a:gd name="csX1" fmla="*/ 457172 w 4050891"/>
              <a:gd name="csY1" fmla="*/ 0 h 1077218"/>
              <a:gd name="csX2" fmla="*/ 1035871 w 4050891"/>
              <a:gd name="csY2" fmla="*/ 0 h 1077218"/>
              <a:gd name="csX3" fmla="*/ 1533552 w 4050891"/>
              <a:gd name="csY3" fmla="*/ 0 h 1077218"/>
              <a:gd name="csX4" fmla="*/ 2193268 w 4050891"/>
              <a:gd name="csY4" fmla="*/ 0 h 1077218"/>
              <a:gd name="csX5" fmla="*/ 2690949 w 4050891"/>
              <a:gd name="csY5" fmla="*/ 0 h 1077218"/>
              <a:gd name="csX6" fmla="*/ 3310157 w 4050891"/>
              <a:gd name="csY6" fmla="*/ 0 h 1077218"/>
              <a:gd name="csX7" fmla="*/ 4050891 w 4050891"/>
              <a:gd name="csY7" fmla="*/ 0 h 1077218"/>
              <a:gd name="csX8" fmla="*/ 4050891 w 4050891"/>
              <a:gd name="csY8" fmla="*/ 506292 h 1077218"/>
              <a:gd name="csX9" fmla="*/ 4050891 w 4050891"/>
              <a:gd name="csY9" fmla="*/ 1077218 h 1077218"/>
              <a:gd name="csX10" fmla="*/ 3391174 w 4050891"/>
              <a:gd name="csY10" fmla="*/ 1077218 h 1077218"/>
              <a:gd name="csX11" fmla="*/ 2934002 w 4050891"/>
              <a:gd name="csY11" fmla="*/ 1077218 h 1077218"/>
              <a:gd name="csX12" fmla="*/ 2395813 w 4050891"/>
              <a:gd name="csY12" fmla="*/ 1077218 h 1077218"/>
              <a:gd name="csX13" fmla="*/ 1857623 w 4050891"/>
              <a:gd name="csY13" fmla="*/ 1077218 h 1077218"/>
              <a:gd name="csX14" fmla="*/ 1400451 w 4050891"/>
              <a:gd name="csY14" fmla="*/ 1077218 h 1077218"/>
              <a:gd name="csX15" fmla="*/ 902770 w 4050891"/>
              <a:gd name="csY15" fmla="*/ 1077218 h 1077218"/>
              <a:gd name="csX16" fmla="*/ 0 w 4050891"/>
              <a:gd name="csY16" fmla="*/ 1077218 h 1077218"/>
              <a:gd name="csX17" fmla="*/ 0 w 4050891"/>
              <a:gd name="csY17" fmla="*/ 538609 h 1077218"/>
              <a:gd name="csX18" fmla="*/ 0 w 4050891"/>
              <a:gd name="csY18" fmla="*/ 0 h 10772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4050891" h="1077218" fill="none" extrusionOk="0">
                <a:moveTo>
                  <a:pt x="0" y="0"/>
                </a:moveTo>
                <a:cubicBezTo>
                  <a:pt x="204574" y="-39345"/>
                  <a:pt x="301595" y="1127"/>
                  <a:pt x="457172" y="0"/>
                </a:cubicBezTo>
                <a:cubicBezTo>
                  <a:pt x="612749" y="-1127"/>
                  <a:pt x="844024" y="5363"/>
                  <a:pt x="1035871" y="0"/>
                </a:cubicBezTo>
                <a:cubicBezTo>
                  <a:pt x="1227718" y="-5363"/>
                  <a:pt x="1351156" y="44022"/>
                  <a:pt x="1533552" y="0"/>
                </a:cubicBezTo>
                <a:cubicBezTo>
                  <a:pt x="1715948" y="-44022"/>
                  <a:pt x="1939238" y="71083"/>
                  <a:pt x="2193268" y="0"/>
                </a:cubicBezTo>
                <a:cubicBezTo>
                  <a:pt x="2447298" y="-71083"/>
                  <a:pt x="2481901" y="42673"/>
                  <a:pt x="2690949" y="0"/>
                </a:cubicBezTo>
                <a:cubicBezTo>
                  <a:pt x="2899997" y="-42673"/>
                  <a:pt x="3016003" y="26454"/>
                  <a:pt x="3310157" y="0"/>
                </a:cubicBezTo>
                <a:cubicBezTo>
                  <a:pt x="3604311" y="-26454"/>
                  <a:pt x="3838307" y="64165"/>
                  <a:pt x="4050891" y="0"/>
                </a:cubicBezTo>
                <a:cubicBezTo>
                  <a:pt x="4072433" y="210968"/>
                  <a:pt x="3996745" y="337511"/>
                  <a:pt x="4050891" y="506292"/>
                </a:cubicBezTo>
                <a:cubicBezTo>
                  <a:pt x="4105037" y="675073"/>
                  <a:pt x="4012963" y="897562"/>
                  <a:pt x="4050891" y="1077218"/>
                </a:cubicBezTo>
                <a:cubicBezTo>
                  <a:pt x="3875859" y="1112381"/>
                  <a:pt x="3679349" y="1020412"/>
                  <a:pt x="3391174" y="1077218"/>
                </a:cubicBezTo>
                <a:cubicBezTo>
                  <a:pt x="3102999" y="1134024"/>
                  <a:pt x="3098208" y="1037755"/>
                  <a:pt x="2934002" y="1077218"/>
                </a:cubicBezTo>
                <a:cubicBezTo>
                  <a:pt x="2769796" y="1116681"/>
                  <a:pt x="2594824" y="1036620"/>
                  <a:pt x="2395813" y="1077218"/>
                </a:cubicBezTo>
                <a:cubicBezTo>
                  <a:pt x="2196802" y="1117816"/>
                  <a:pt x="1991925" y="1054058"/>
                  <a:pt x="1857623" y="1077218"/>
                </a:cubicBezTo>
                <a:cubicBezTo>
                  <a:pt x="1723321" y="1100378"/>
                  <a:pt x="1543702" y="1037459"/>
                  <a:pt x="1400451" y="1077218"/>
                </a:cubicBezTo>
                <a:cubicBezTo>
                  <a:pt x="1257200" y="1116977"/>
                  <a:pt x="1018460" y="1039696"/>
                  <a:pt x="902770" y="1077218"/>
                </a:cubicBezTo>
                <a:cubicBezTo>
                  <a:pt x="787080" y="1114740"/>
                  <a:pt x="380888" y="1032866"/>
                  <a:pt x="0" y="1077218"/>
                </a:cubicBezTo>
                <a:cubicBezTo>
                  <a:pt x="-3378" y="888844"/>
                  <a:pt x="334" y="654414"/>
                  <a:pt x="0" y="538609"/>
                </a:cubicBezTo>
                <a:cubicBezTo>
                  <a:pt x="-334" y="422804"/>
                  <a:pt x="30160" y="180934"/>
                  <a:pt x="0" y="0"/>
                </a:cubicBezTo>
                <a:close/>
              </a:path>
              <a:path w="4050891" h="1077218" stroke="0" extrusionOk="0">
                <a:moveTo>
                  <a:pt x="0" y="0"/>
                </a:moveTo>
                <a:cubicBezTo>
                  <a:pt x="189004" y="-38788"/>
                  <a:pt x="328909" y="8"/>
                  <a:pt x="497681" y="0"/>
                </a:cubicBezTo>
                <a:cubicBezTo>
                  <a:pt x="666453" y="-8"/>
                  <a:pt x="912181" y="10048"/>
                  <a:pt x="1076380" y="0"/>
                </a:cubicBezTo>
                <a:cubicBezTo>
                  <a:pt x="1240579" y="-10048"/>
                  <a:pt x="1429229" y="57949"/>
                  <a:pt x="1574061" y="0"/>
                </a:cubicBezTo>
                <a:cubicBezTo>
                  <a:pt x="1718893" y="-57949"/>
                  <a:pt x="1981654" y="30362"/>
                  <a:pt x="2233777" y="0"/>
                </a:cubicBezTo>
                <a:cubicBezTo>
                  <a:pt x="2485900" y="-30362"/>
                  <a:pt x="2685076" y="30389"/>
                  <a:pt x="2852985" y="0"/>
                </a:cubicBezTo>
                <a:cubicBezTo>
                  <a:pt x="3020894" y="-30389"/>
                  <a:pt x="3189779" y="31048"/>
                  <a:pt x="3310157" y="0"/>
                </a:cubicBezTo>
                <a:cubicBezTo>
                  <a:pt x="3430535" y="-31048"/>
                  <a:pt x="3798347" y="9401"/>
                  <a:pt x="4050891" y="0"/>
                </a:cubicBezTo>
                <a:cubicBezTo>
                  <a:pt x="4085395" y="142958"/>
                  <a:pt x="3998053" y="254902"/>
                  <a:pt x="4050891" y="506292"/>
                </a:cubicBezTo>
                <a:cubicBezTo>
                  <a:pt x="4103729" y="757682"/>
                  <a:pt x="3989658" y="906797"/>
                  <a:pt x="4050891" y="1077218"/>
                </a:cubicBezTo>
                <a:cubicBezTo>
                  <a:pt x="3935057" y="1122644"/>
                  <a:pt x="3697676" y="1063539"/>
                  <a:pt x="3593719" y="1077218"/>
                </a:cubicBezTo>
                <a:cubicBezTo>
                  <a:pt x="3489762" y="1090897"/>
                  <a:pt x="3323192" y="1056525"/>
                  <a:pt x="3136547" y="1077218"/>
                </a:cubicBezTo>
                <a:cubicBezTo>
                  <a:pt x="2949902" y="1097911"/>
                  <a:pt x="2722331" y="1016798"/>
                  <a:pt x="2557848" y="1077218"/>
                </a:cubicBezTo>
                <a:cubicBezTo>
                  <a:pt x="2393365" y="1137638"/>
                  <a:pt x="2210756" y="1067403"/>
                  <a:pt x="2060167" y="1077218"/>
                </a:cubicBezTo>
                <a:cubicBezTo>
                  <a:pt x="1909578" y="1087033"/>
                  <a:pt x="1770386" y="1018805"/>
                  <a:pt x="1562487" y="1077218"/>
                </a:cubicBezTo>
                <a:cubicBezTo>
                  <a:pt x="1354588" y="1135631"/>
                  <a:pt x="1133754" y="1054147"/>
                  <a:pt x="983788" y="1077218"/>
                </a:cubicBezTo>
                <a:cubicBezTo>
                  <a:pt x="833822" y="1100289"/>
                  <a:pt x="345139" y="1045174"/>
                  <a:pt x="0" y="1077218"/>
                </a:cubicBezTo>
                <a:cubicBezTo>
                  <a:pt x="-2167" y="815175"/>
                  <a:pt x="34653" y="711836"/>
                  <a:pt x="0" y="549381"/>
                </a:cubicBezTo>
                <a:cubicBezTo>
                  <a:pt x="-34653" y="386926"/>
                  <a:pt x="9988" y="250944"/>
                  <a:pt x="0" y="0"/>
                </a:cubicBezTo>
                <a:close/>
              </a:path>
            </a:pathLst>
          </a:custGeom>
          <a:gradFill flip="none" rotWithShape="1">
            <a:gsLst>
              <a:gs pos="0">
                <a:srgbClr val="00B0F0">
                  <a:shade val="30000"/>
                  <a:satMod val="115000"/>
                </a:srgbClr>
              </a:gs>
              <a:gs pos="50000">
                <a:srgbClr val="00B0F0">
                  <a:shade val="67500"/>
                  <a:satMod val="115000"/>
                </a:srgbClr>
              </a:gs>
              <a:gs pos="100000">
                <a:srgbClr val="00B0F0">
                  <a:shade val="100000"/>
                  <a:satMod val="115000"/>
                </a:srgbClr>
              </a:gs>
            </a:gsLst>
            <a:lin ang="5400000" scaled="1"/>
            <a:tileRect/>
          </a:gradFill>
          <a:ln>
            <a:solidFill>
              <a:schemeClr val="accent1">
                <a:lumMod val="20000"/>
                <a:lumOff val="80000"/>
              </a:schemeClr>
            </a:solidFill>
            <a:extLst>
              <a:ext uri="{C807C97D-BFC1-408E-A445-0C87EB9F89A2}">
                <ask:lineSketchStyleProps xmlns:ask="http://schemas.microsoft.com/office/drawing/2018/sketchyshapes" sd="3844312185">
                  <a:prstGeom prst="rect">
                    <a:avLst/>
                  </a:prstGeom>
                  <ask:type>
                    <ask:lineSketchScribble/>
                  </ask:type>
                </ask:lineSketchStyleProps>
              </a:ext>
            </a:extLst>
          </a:ln>
        </p:spPr>
        <p:txBody>
          <a:bodyPr wrap="square" lIns="91440" tIns="45720" rIns="91440" bIns="45720">
            <a:spAutoFit/>
          </a:bodyPr>
          <a:lstStyle/>
          <a:p>
            <a:pPr algn="ctr"/>
            <a:r>
              <a:rPr lang="en-GB" sz="3200" b="1" cap="none" spc="0" noProof="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rPr>
              <a:t>Feeling accepted as a transgender teen</a:t>
            </a:r>
          </a:p>
        </p:txBody>
      </p:sp>
      <p:sp>
        <p:nvSpPr>
          <p:cNvPr id="5" name="Rectangle 4">
            <a:extLst>
              <a:ext uri="{FF2B5EF4-FFF2-40B4-BE49-F238E27FC236}">
                <a16:creationId xmlns:a16="http://schemas.microsoft.com/office/drawing/2014/main" id="{0FBBC038-B63B-F2A9-AA5A-889D424DAC98}"/>
              </a:ext>
            </a:extLst>
          </p:cNvPr>
          <p:cNvSpPr/>
          <p:nvPr/>
        </p:nvSpPr>
        <p:spPr>
          <a:xfrm>
            <a:off x="4050891" y="-2"/>
            <a:ext cx="4090220" cy="1034129"/>
          </a:xfrm>
          <a:custGeom>
            <a:avLst/>
            <a:gdLst>
              <a:gd name="csX0" fmla="*/ 0 w 4090220"/>
              <a:gd name="csY0" fmla="*/ 0 h 1034129"/>
              <a:gd name="csX1" fmla="*/ 461611 w 4090220"/>
              <a:gd name="csY1" fmla="*/ 0 h 1034129"/>
              <a:gd name="csX2" fmla="*/ 1045928 w 4090220"/>
              <a:gd name="csY2" fmla="*/ 0 h 1034129"/>
              <a:gd name="csX3" fmla="*/ 1548440 w 4090220"/>
              <a:gd name="csY3" fmla="*/ 0 h 1034129"/>
              <a:gd name="csX4" fmla="*/ 2214562 w 4090220"/>
              <a:gd name="csY4" fmla="*/ 0 h 1034129"/>
              <a:gd name="csX5" fmla="*/ 2717075 w 4090220"/>
              <a:gd name="csY5" fmla="*/ 0 h 1034129"/>
              <a:gd name="csX6" fmla="*/ 3342294 w 4090220"/>
              <a:gd name="csY6" fmla="*/ 0 h 1034129"/>
              <a:gd name="csX7" fmla="*/ 4090220 w 4090220"/>
              <a:gd name="csY7" fmla="*/ 0 h 1034129"/>
              <a:gd name="csX8" fmla="*/ 4090220 w 4090220"/>
              <a:gd name="csY8" fmla="*/ 486041 h 1034129"/>
              <a:gd name="csX9" fmla="*/ 4090220 w 4090220"/>
              <a:gd name="csY9" fmla="*/ 1034129 h 1034129"/>
              <a:gd name="csX10" fmla="*/ 3424098 w 4090220"/>
              <a:gd name="csY10" fmla="*/ 1034129 h 1034129"/>
              <a:gd name="csX11" fmla="*/ 2962488 w 4090220"/>
              <a:gd name="csY11" fmla="*/ 1034129 h 1034129"/>
              <a:gd name="csX12" fmla="*/ 2419073 w 4090220"/>
              <a:gd name="csY12" fmla="*/ 1034129 h 1034129"/>
              <a:gd name="csX13" fmla="*/ 1875658 w 4090220"/>
              <a:gd name="csY13" fmla="*/ 1034129 h 1034129"/>
              <a:gd name="csX14" fmla="*/ 1414047 w 4090220"/>
              <a:gd name="csY14" fmla="*/ 1034129 h 1034129"/>
              <a:gd name="csX15" fmla="*/ 911535 w 4090220"/>
              <a:gd name="csY15" fmla="*/ 1034129 h 1034129"/>
              <a:gd name="csX16" fmla="*/ 0 w 4090220"/>
              <a:gd name="csY16" fmla="*/ 1034129 h 1034129"/>
              <a:gd name="csX17" fmla="*/ 0 w 4090220"/>
              <a:gd name="csY17" fmla="*/ 517065 h 1034129"/>
              <a:gd name="csX18" fmla="*/ 0 w 4090220"/>
              <a:gd name="csY18" fmla="*/ 0 h 103412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4090220" h="1034129" fill="none" extrusionOk="0">
                <a:moveTo>
                  <a:pt x="0" y="0"/>
                </a:moveTo>
                <a:cubicBezTo>
                  <a:pt x="168506" y="-53865"/>
                  <a:pt x="363411" y="7902"/>
                  <a:pt x="461611" y="0"/>
                </a:cubicBezTo>
                <a:cubicBezTo>
                  <a:pt x="559811" y="-7902"/>
                  <a:pt x="811040" y="20246"/>
                  <a:pt x="1045928" y="0"/>
                </a:cubicBezTo>
                <a:cubicBezTo>
                  <a:pt x="1280816" y="-20246"/>
                  <a:pt x="1333725" y="18822"/>
                  <a:pt x="1548440" y="0"/>
                </a:cubicBezTo>
                <a:cubicBezTo>
                  <a:pt x="1763155" y="-18822"/>
                  <a:pt x="2019621" y="60757"/>
                  <a:pt x="2214562" y="0"/>
                </a:cubicBezTo>
                <a:cubicBezTo>
                  <a:pt x="2409503" y="-60757"/>
                  <a:pt x="2482106" y="24025"/>
                  <a:pt x="2717075" y="0"/>
                </a:cubicBezTo>
                <a:cubicBezTo>
                  <a:pt x="2952044" y="-24025"/>
                  <a:pt x="3202151" y="49300"/>
                  <a:pt x="3342294" y="0"/>
                </a:cubicBezTo>
                <a:cubicBezTo>
                  <a:pt x="3482437" y="-49300"/>
                  <a:pt x="3810739" y="17526"/>
                  <a:pt x="4090220" y="0"/>
                </a:cubicBezTo>
                <a:cubicBezTo>
                  <a:pt x="4101023" y="220215"/>
                  <a:pt x="4036955" y="302987"/>
                  <a:pt x="4090220" y="486041"/>
                </a:cubicBezTo>
                <a:cubicBezTo>
                  <a:pt x="4143485" y="669095"/>
                  <a:pt x="4056302" y="879179"/>
                  <a:pt x="4090220" y="1034129"/>
                </a:cubicBezTo>
                <a:cubicBezTo>
                  <a:pt x="3809867" y="1097629"/>
                  <a:pt x="3692294" y="1001126"/>
                  <a:pt x="3424098" y="1034129"/>
                </a:cubicBezTo>
                <a:cubicBezTo>
                  <a:pt x="3155902" y="1067132"/>
                  <a:pt x="3123569" y="1000748"/>
                  <a:pt x="2962488" y="1034129"/>
                </a:cubicBezTo>
                <a:cubicBezTo>
                  <a:pt x="2801407" y="1067510"/>
                  <a:pt x="2637737" y="996703"/>
                  <a:pt x="2419073" y="1034129"/>
                </a:cubicBezTo>
                <a:cubicBezTo>
                  <a:pt x="2200409" y="1071555"/>
                  <a:pt x="2094737" y="986182"/>
                  <a:pt x="1875658" y="1034129"/>
                </a:cubicBezTo>
                <a:cubicBezTo>
                  <a:pt x="1656579" y="1082076"/>
                  <a:pt x="1549700" y="1010404"/>
                  <a:pt x="1414047" y="1034129"/>
                </a:cubicBezTo>
                <a:cubicBezTo>
                  <a:pt x="1278394" y="1057854"/>
                  <a:pt x="1102118" y="983566"/>
                  <a:pt x="911535" y="1034129"/>
                </a:cubicBezTo>
                <a:cubicBezTo>
                  <a:pt x="720952" y="1084692"/>
                  <a:pt x="217834" y="1009878"/>
                  <a:pt x="0" y="1034129"/>
                </a:cubicBezTo>
                <a:cubicBezTo>
                  <a:pt x="-18750" y="847343"/>
                  <a:pt x="31360" y="741909"/>
                  <a:pt x="0" y="517065"/>
                </a:cubicBezTo>
                <a:cubicBezTo>
                  <a:pt x="-31360" y="292221"/>
                  <a:pt x="25013" y="230728"/>
                  <a:pt x="0" y="0"/>
                </a:cubicBezTo>
                <a:close/>
              </a:path>
              <a:path w="4090220" h="1034129" stroke="0" extrusionOk="0">
                <a:moveTo>
                  <a:pt x="0" y="0"/>
                </a:moveTo>
                <a:cubicBezTo>
                  <a:pt x="115666" y="-9229"/>
                  <a:pt x="327586" y="56264"/>
                  <a:pt x="502513" y="0"/>
                </a:cubicBezTo>
                <a:cubicBezTo>
                  <a:pt x="677440" y="-56264"/>
                  <a:pt x="964422" y="42145"/>
                  <a:pt x="1086830" y="0"/>
                </a:cubicBezTo>
                <a:cubicBezTo>
                  <a:pt x="1209238" y="-42145"/>
                  <a:pt x="1344037" y="33360"/>
                  <a:pt x="1589343" y="0"/>
                </a:cubicBezTo>
                <a:cubicBezTo>
                  <a:pt x="1834649" y="-33360"/>
                  <a:pt x="1984912" y="28867"/>
                  <a:pt x="2255464" y="0"/>
                </a:cubicBezTo>
                <a:cubicBezTo>
                  <a:pt x="2526016" y="-28867"/>
                  <a:pt x="2683542" y="15710"/>
                  <a:pt x="2880684" y="0"/>
                </a:cubicBezTo>
                <a:cubicBezTo>
                  <a:pt x="3077826" y="-15710"/>
                  <a:pt x="3243152" y="37045"/>
                  <a:pt x="3342294" y="0"/>
                </a:cubicBezTo>
                <a:cubicBezTo>
                  <a:pt x="3441436" y="-37045"/>
                  <a:pt x="3897706" y="32917"/>
                  <a:pt x="4090220" y="0"/>
                </a:cubicBezTo>
                <a:cubicBezTo>
                  <a:pt x="4096414" y="132222"/>
                  <a:pt x="4044119" y="341877"/>
                  <a:pt x="4090220" y="486041"/>
                </a:cubicBezTo>
                <a:cubicBezTo>
                  <a:pt x="4136321" y="630205"/>
                  <a:pt x="4065067" y="892655"/>
                  <a:pt x="4090220" y="1034129"/>
                </a:cubicBezTo>
                <a:cubicBezTo>
                  <a:pt x="3981219" y="1086559"/>
                  <a:pt x="3820983" y="985074"/>
                  <a:pt x="3628609" y="1034129"/>
                </a:cubicBezTo>
                <a:cubicBezTo>
                  <a:pt x="3436235" y="1083184"/>
                  <a:pt x="3275648" y="1033408"/>
                  <a:pt x="3166999" y="1034129"/>
                </a:cubicBezTo>
                <a:cubicBezTo>
                  <a:pt x="3058350" y="1034850"/>
                  <a:pt x="2757331" y="983457"/>
                  <a:pt x="2582682" y="1034129"/>
                </a:cubicBezTo>
                <a:cubicBezTo>
                  <a:pt x="2408033" y="1084801"/>
                  <a:pt x="2302930" y="1009358"/>
                  <a:pt x="2080169" y="1034129"/>
                </a:cubicBezTo>
                <a:cubicBezTo>
                  <a:pt x="1857408" y="1058900"/>
                  <a:pt x="1702319" y="1002615"/>
                  <a:pt x="1577656" y="1034129"/>
                </a:cubicBezTo>
                <a:cubicBezTo>
                  <a:pt x="1452993" y="1065643"/>
                  <a:pt x="1258357" y="1005764"/>
                  <a:pt x="993339" y="1034129"/>
                </a:cubicBezTo>
                <a:cubicBezTo>
                  <a:pt x="728321" y="1062494"/>
                  <a:pt x="435126" y="930614"/>
                  <a:pt x="0" y="1034129"/>
                </a:cubicBezTo>
                <a:cubicBezTo>
                  <a:pt x="-39350" y="818027"/>
                  <a:pt x="23055" y="733991"/>
                  <a:pt x="0" y="527406"/>
                </a:cubicBezTo>
                <a:cubicBezTo>
                  <a:pt x="-23055" y="320821"/>
                  <a:pt x="789" y="208316"/>
                  <a:pt x="0" y="0"/>
                </a:cubicBezTo>
                <a:close/>
              </a:path>
            </a:pathLst>
          </a:custGeom>
          <a:solidFill>
            <a:srgbClr val="FFFFCD"/>
          </a:solidFill>
          <a:ln>
            <a:solidFill>
              <a:srgbClr val="FFFFCD"/>
            </a:solidFill>
            <a:extLst>
              <a:ext uri="{C807C97D-BFC1-408E-A445-0C87EB9F89A2}">
                <ask:lineSketchStyleProps xmlns:ask="http://schemas.microsoft.com/office/drawing/2018/sketchyshapes" sd="3844312185">
                  <a:prstGeom prst="rect">
                    <a:avLst/>
                  </a:prstGeom>
                  <ask:type>
                    <ask:lineSketchScribble/>
                  </ask:type>
                </ask:lineSketchStyleProps>
              </a:ext>
            </a:extLst>
          </a:ln>
        </p:spPr>
        <p:txBody>
          <a:bodyPr wrap="square" lIns="91440" tIns="45720" rIns="91440" bIns="45720">
            <a:spAutoFit/>
          </a:bodyPr>
          <a:lstStyle/>
          <a:p>
            <a:pPr algn="ctr"/>
            <a:r>
              <a:rPr lang="en-GB" sz="3060" b="1" cap="none" spc="0" noProof="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rPr>
              <a:t>how does transphobia affect trans teens?</a:t>
            </a:r>
          </a:p>
        </p:txBody>
      </p:sp>
      <p:sp>
        <p:nvSpPr>
          <p:cNvPr id="6" name="Rectangle 5">
            <a:extLst>
              <a:ext uri="{FF2B5EF4-FFF2-40B4-BE49-F238E27FC236}">
                <a16:creationId xmlns:a16="http://schemas.microsoft.com/office/drawing/2014/main" id="{DAD5CA6C-85BA-CC3C-5503-A989FE6C64BB}"/>
              </a:ext>
            </a:extLst>
          </p:cNvPr>
          <p:cNvSpPr/>
          <p:nvPr/>
        </p:nvSpPr>
        <p:spPr>
          <a:xfrm>
            <a:off x="8150943" y="0"/>
            <a:ext cx="4060722" cy="1077218"/>
          </a:xfrm>
          <a:custGeom>
            <a:avLst/>
            <a:gdLst>
              <a:gd name="csX0" fmla="*/ 0 w 4060722"/>
              <a:gd name="csY0" fmla="*/ 0 h 1077218"/>
              <a:gd name="csX1" fmla="*/ 458281 w 4060722"/>
              <a:gd name="csY1" fmla="*/ 0 h 1077218"/>
              <a:gd name="csX2" fmla="*/ 1038385 w 4060722"/>
              <a:gd name="csY2" fmla="*/ 0 h 1077218"/>
              <a:gd name="csX3" fmla="*/ 1537273 w 4060722"/>
              <a:gd name="csY3" fmla="*/ 0 h 1077218"/>
              <a:gd name="csX4" fmla="*/ 2198591 w 4060722"/>
              <a:gd name="csY4" fmla="*/ 0 h 1077218"/>
              <a:gd name="csX5" fmla="*/ 2697480 w 4060722"/>
              <a:gd name="csY5" fmla="*/ 0 h 1077218"/>
              <a:gd name="csX6" fmla="*/ 3318190 w 4060722"/>
              <a:gd name="csY6" fmla="*/ 0 h 1077218"/>
              <a:gd name="csX7" fmla="*/ 4060722 w 4060722"/>
              <a:gd name="csY7" fmla="*/ 0 h 1077218"/>
              <a:gd name="csX8" fmla="*/ 4060722 w 4060722"/>
              <a:gd name="csY8" fmla="*/ 506292 h 1077218"/>
              <a:gd name="csX9" fmla="*/ 4060722 w 4060722"/>
              <a:gd name="csY9" fmla="*/ 1077218 h 1077218"/>
              <a:gd name="csX10" fmla="*/ 3399404 w 4060722"/>
              <a:gd name="csY10" fmla="*/ 1077218 h 1077218"/>
              <a:gd name="csX11" fmla="*/ 2941123 w 4060722"/>
              <a:gd name="csY11" fmla="*/ 1077218 h 1077218"/>
              <a:gd name="csX12" fmla="*/ 2401627 w 4060722"/>
              <a:gd name="csY12" fmla="*/ 1077218 h 1077218"/>
              <a:gd name="csX13" fmla="*/ 1862131 w 4060722"/>
              <a:gd name="csY13" fmla="*/ 1077218 h 1077218"/>
              <a:gd name="csX14" fmla="*/ 1403850 w 4060722"/>
              <a:gd name="csY14" fmla="*/ 1077218 h 1077218"/>
              <a:gd name="csX15" fmla="*/ 904961 w 4060722"/>
              <a:gd name="csY15" fmla="*/ 1077218 h 1077218"/>
              <a:gd name="csX16" fmla="*/ 0 w 4060722"/>
              <a:gd name="csY16" fmla="*/ 1077218 h 1077218"/>
              <a:gd name="csX17" fmla="*/ 0 w 4060722"/>
              <a:gd name="csY17" fmla="*/ 538609 h 1077218"/>
              <a:gd name="csX18" fmla="*/ 0 w 4060722"/>
              <a:gd name="csY18" fmla="*/ 0 h 10772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4060722" h="1077218" fill="none" extrusionOk="0">
                <a:moveTo>
                  <a:pt x="0" y="0"/>
                </a:moveTo>
                <a:cubicBezTo>
                  <a:pt x="177455" y="-26006"/>
                  <a:pt x="252563" y="23693"/>
                  <a:pt x="458281" y="0"/>
                </a:cubicBezTo>
                <a:cubicBezTo>
                  <a:pt x="663999" y="-23693"/>
                  <a:pt x="874308" y="27767"/>
                  <a:pt x="1038385" y="0"/>
                </a:cubicBezTo>
                <a:cubicBezTo>
                  <a:pt x="1202462" y="-27767"/>
                  <a:pt x="1326840" y="19732"/>
                  <a:pt x="1537273" y="0"/>
                </a:cubicBezTo>
                <a:cubicBezTo>
                  <a:pt x="1747706" y="-19732"/>
                  <a:pt x="1970219" y="7755"/>
                  <a:pt x="2198591" y="0"/>
                </a:cubicBezTo>
                <a:cubicBezTo>
                  <a:pt x="2426963" y="-7755"/>
                  <a:pt x="2570012" y="32358"/>
                  <a:pt x="2697480" y="0"/>
                </a:cubicBezTo>
                <a:cubicBezTo>
                  <a:pt x="2824948" y="-32358"/>
                  <a:pt x="3059024" y="52534"/>
                  <a:pt x="3318190" y="0"/>
                </a:cubicBezTo>
                <a:cubicBezTo>
                  <a:pt x="3577356" y="-52534"/>
                  <a:pt x="3861617" y="73649"/>
                  <a:pt x="4060722" y="0"/>
                </a:cubicBezTo>
                <a:cubicBezTo>
                  <a:pt x="4082264" y="210968"/>
                  <a:pt x="4006576" y="337511"/>
                  <a:pt x="4060722" y="506292"/>
                </a:cubicBezTo>
                <a:cubicBezTo>
                  <a:pt x="4114868" y="675073"/>
                  <a:pt x="4022794" y="897562"/>
                  <a:pt x="4060722" y="1077218"/>
                </a:cubicBezTo>
                <a:cubicBezTo>
                  <a:pt x="3821501" y="1139287"/>
                  <a:pt x="3560930" y="1040462"/>
                  <a:pt x="3399404" y="1077218"/>
                </a:cubicBezTo>
                <a:cubicBezTo>
                  <a:pt x="3237878" y="1113974"/>
                  <a:pt x="3139153" y="1038586"/>
                  <a:pt x="2941123" y="1077218"/>
                </a:cubicBezTo>
                <a:cubicBezTo>
                  <a:pt x="2743093" y="1115850"/>
                  <a:pt x="2662420" y="1025630"/>
                  <a:pt x="2401627" y="1077218"/>
                </a:cubicBezTo>
                <a:cubicBezTo>
                  <a:pt x="2140834" y="1128806"/>
                  <a:pt x="1984195" y="1076609"/>
                  <a:pt x="1862131" y="1077218"/>
                </a:cubicBezTo>
                <a:cubicBezTo>
                  <a:pt x="1740067" y="1077827"/>
                  <a:pt x="1608581" y="1069867"/>
                  <a:pt x="1403850" y="1077218"/>
                </a:cubicBezTo>
                <a:cubicBezTo>
                  <a:pt x="1199119" y="1084569"/>
                  <a:pt x="1113173" y="1023337"/>
                  <a:pt x="904961" y="1077218"/>
                </a:cubicBezTo>
                <a:cubicBezTo>
                  <a:pt x="696749" y="1131099"/>
                  <a:pt x="335825" y="1018312"/>
                  <a:pt x="0" y="1077218"/>
                </a:cubicBezTo>
                <a:cubicBezTo>
                  <a:pt x="-3378" y="888844"/>
                  <a:pt x="334" y="654414"/>
                  <a:pt x="0" y="538609"/>
                </a:cubicBezTo>
                <a:cubicBezTo>
                  <a:pt x="-334" y="422804"/>
                  <a:pt x="30160" y="180934"/>
                  <a:pt x="0" y="0"/>
                </a:cubicBezTo>
                <a:close/>
              </a:path>
              <a:path w="4060722" h="1077218" stroke="0" extrusionOk="0">
                <a:moveTo>
                  <a:pt x="0" y="0"/>
                </a:moveTo>
                <a:cubicBezTo>
                  <a:pt x="179003" y="-17193"/>
                  <a:pt x="263346" y="39584"/>
                  <a:pt x="498889" y="0"/>
                </a:cubicBezTo>
                <a:cubicBezTo>
                  <a:pt x="734432" y="-39584"/>
                  <a:pt x="961177" y="46122"/>
                  <a:pt x="1078992" y="0"/>
                </a:cubicBezTo>
                <a:cubicBezTo>
                  <a:pt x="1196807" y="-46122"/>
                  <a:pt x="1372777" y="52527"/>
                  <a:pt x="1577881" y="0"/>
                </a:cubicBezTo>
                <a:cubicBezTo>
                  <a:pt x="1782985" y="-52527"/>
                  <a:pt x="1942989" y="20317"/>
                  <a:pt x="2239198" y="0"/>
                </a:cubicBezTo>
                <a:cubicBezTo>
                  <a:pt x="2535407" y="-20317"/>
                  <a:pt x="2644165" y="39306"/>
                  <a:pt x="2859908" y="0"/>
                </a:cubicBezTo>
                <a:cubicBezTo>
                  <a:pt x="3075651" y="-39306"/>
                  <a:pt x="3137723" y="30426"/>
                  <a:pt x="3318190" y="0"/>
                </a:cubicBezTo>
                <a:cubicBezTo>
                  <a:pt x="3498657" y="-30426"/>
                  <a:pt x="3840443" y="55838"/>
                  <a:pt x="4060722" y="0"/>
                </a:cubicBezTo>
                <a:cubicBezTo>
                  <a:pt x="4095226" y="142958"/>
                  <a:pt x="4007884" y="254902"/>
                  <a:pt x="4060722" y="506292"/>
                </a:cubicBezTo>
                <a:cubicBezTo>
                  <a:pt x="4113560" y="757682"/>
                  <a:pt x="3999489" y="906797"/>
                  <a:pt x="4060722" y="1077218"/>
                </a:cubicBezTo>
                <a:cubicBezTo>
                  <a:pt x="3862721" y="1088595"/>
                  <a:pt x="3770136" y="1059256"/>
                  <a:pt x="3602441" y="1077218"/>
                </a:cubicBezTo>
                <a:cubicBezTo>
                  <a:pt x="3434746" y="1095180"/>
                  <a:pt x="3247327" y="1038054"/>
                  <a:pt x="3144159" y="1077218"/>
                </a:cubicBezTo>
                <a:cubicBezTo>
                  <a:pt x="3040991" y="1116382"/>
                  <a:pt x="2701149" y="1037547"/>
                  <a:pt x="2564056" y="1077218"/>
                </a:cubicBezTo>
                <a:cubicBezTo>
                  <a:pt x="2426963" y="1116889"/>
                  <a:pt x="2172555" y="1061056"/>
                  <a:pt x="2065167" y="1077218"/>
                </a:cubicBezTo>
                <a:cubicBezTo>
                  <a:pt x="1957779" y="1093380"/>
                  <a:pt x="1801767" y="1025621"/>
                  <a:pt x="1566278" y="1077218"/>
                </a:cubicBezTo>
                <a:cubicBezTo>
                  <a:pt x="1330789" y="1128815"/>
                  <a:pt x="1170359" y="1058421"/>
                  <a:pt x="986175" y="1077218"/>
                </a:cubicBezTo>
                <a:cubicBezTo>
                  <a:pt x="801991" y="1096015"/>
                  <a:pt x="474996" y="988286"/>
                  <a:pt x="0" y="1077218"/>
                </a:cubicBezTo>
                <a:cubicBezTo>
                  <a:pt x="-2167" y="815175"/>
                  <a:pt x="34653" y="711836"/>
                  <a:pt x="0" y="549381"/>
                </a:cubicBezTo>
                <a:cubicBezTo>
                  <a:pt x="-34653" y="386926"/>
                  <a:pt x="9988" y="250944"/>
                  <a:pt x="0" y="0"/>
                </a:cubicBezTo>
                <a:close/>
              </a:path>
            </a:pathLst>
          </a:custGeom>
          <a:gradFill flip="none" rotWithShape="1">
            <a:gsLst>
              <a:gs pos="0">
                <a:srgbClr val="FF99FF">
                  <a:shade val="30000"/>
                  <a:satMod val="115000"/>
                </a:srgbClr>
              </a:gs>
              <a:gs pos="50000">
                <a:srgbClr val="FF99FF">
                  <a:shade val="67500"/>
                  <a:satMod val="115000"/>
                </a:srgbClr>
              </a:gs>
              <a:gs pos="100000">
                <a:srgbClr val="FF99FF">
                  <a:shade val="100000"/>
                  <a:satMod val="115000"/>
                </a:srgbClr>
              </a:gs>
            </a:gsLst>
            <a:lin ang="5400000" scaled="1"/>
            <a:tileRect/>
          </a:gradFill>
          <a:ln>
            <a:solidFill>
              <a:srgbClr val="FF99FF"/>
            </a:solidFill>
            <a:extLst>
              <a:ext uri="{C807C97D-BFC1-408E-A445-0C87EB9F89A2}">
                <ask:lineSketchStyleProps xmlns:ask="http://schemas.microsoft.com/office/drawing/2018/sketchyshapes" sd="3844312185">
                  <a:prstGeom prst="rect">
                    <a:avLst/>
                  </a:prstGeom>
                  <ask:type>
                    <ask:lineSketchScribble/>
                  </ask:type>
                </ask:lineSketchStyleProps>
              </a:ext>
            </a:extLst>
          </a:ln>
        </p:spPr>
        <p:txBody>
          <a:bodyPr wrap="square" lIns="91440" tIns="45720" rIns="91440" bIns="45720">
            <a:spAutoFit/>
          </a:bodyPr>
          <a:lstStyle/>
          <a:p>
            <a:pPr algn="ctr"/>
            <a:r>
              <a:rPr lang="en-GB" sz="3200" b="1" cap="none" spc="0" noProof="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rPr>
              <a:t>How does dysphoria affect trans teens?</a:t>
            </a:r>
          </a:p>
        </p:txBody>
      </p:sp>
      <p:sp>
        <p:nvSpPr>
          <p:cNvPr id="7" name="TextBox 6">
            <a:extLst>
              <a:ext uri="{FF2B5EF4-FFF2-40B4-BE49-F238E27FC236}">
                <a16:creationId xmlns:a16="http://schemas.microsoft.com/office/drawing/2014/main" id="{8C3BB16B-6807-A4B4-7A89-CF91959B6769}"/>
              </a:ext>
            </a:extLst>
          </p:cNvPr>
          <p:cNvSpPr txBox="1"/>
          <p:nvPr/>
        </p:nvSpPr>
        <p:spPr>
          <a:xfrm>
            <a:off x="83574" y="1250952"/>
            <a:ext cx="2728452" cy="1600438"/>
          </a:xfrm>
          <a:prstGeom prst="rect">
            <a:avLst/>
          </a:prstGeom>
          <a:noFill/>
        </p:spPr>
        <p:txBody>
          <a:bodyPr wrap="square" rtlCol="0">
            <a:spAutoFit/>
          </a:bodyPr>
          <a:lstStyle/>
          <a:p>
            <a:r>
              <a:rPr lang="en-GB" sz="1400" noProof="0" dirty="0">
                <a:solidFill>
                  <a:schemeClr val="tx2"/>
                </a:solidFill>
                <a:latin typeface="Sans Serif Collection" panose="020B0502040504020204" pitchFamily="34" charset="0"/>
                <a:ea typeface="Sans Serif Collection" panose="020B0502040504020204" pitchFamily="34" charset="0"/>
                <a:cs typeface="Sans Serif Collection" panose="020B0502040504020204" pitchFamily="34" charset="0"/>
              </a:rPr>
              <a:t>Feeling accepted for who you are is a vital part as stated in Maslow’s triangle of self-actualisation.  Without a sense of belonging, it is incredibly difficult to have a sense </a:t>
            </a:r>
          </a:p>
          <a:p>
            <a:r>
              <a:rPr lang="en-GB" sz="1400" noProof="0" dirty="0">
                <a:solidFill>
                  <a:schemeClr val="tx2"/>
                </a:solidFill>
                <a:latin typeface="Sans Serif Collection" panose="020B0502040504020204" pitchFamily="34" charset="0"/>
                <a:ea typeface="Sans Serif Collection" panose="020B0502040504020204" pitchFamily="34" charset="0"/>
                <a:cs typeface="Sans Serif Collection" panose="020B0502040504020204" pitchFamily="34" charset="0"/>
              </a:rPr>
              <a:t>of self-esteem. (Elsevier, </a:t>
            </a:r>
          </a:p>
        </p:txBody>
      </p:sp>
      <p:sp>
        <p:nvSpPr>
          <p:cNvPr id="4" name="TextBox 3">
            <a:extLst>
              <a:ext uri="{FF2B5EF4-FFF2-40B4-BE49-F238E27FC236}">
                <a16:creationId xmlns:a16="http://schemas.microsoft.com/office/drawing/2014/main" id="{4E5B40CF-08AC-08B6-6500-D08E9E66AD14}"/>
              </a:ext>
            </a:extLst>
          </p:cNvPr>
          <p:cNvSpPr txBox="1"/>
          <p:nvPr/>
        </p:nvSpPr>
        <p:spPr>
          <a:xfrm>
            <a:off x="4218039" y="1250952"/>
            <a:ext cx="3667432" cy="6771084"/>
          </a:xfrm>
          <a:prstGeom prst="rect">
            <a:avLst/>
          </a:prstGeom>
          <a:noFill/>
        </p:spPr>
        <p:txBody>
          <a:bodyPr wrap="square" rtlCol="0">
            <a:spAutoFit/>
          </a:bodyPr>
          <a:lstStyle/>
          <a:p>
            <a:r>
              <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rPr>
              <a:t>Transphobia is the discrimination and dislike of a person based on their gender identity (national education union, 2023).  </a:t>
            </a: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When a student is excluded by peers due to transphobia among peers it can harm a person’s ability to feel safe and comfortable in school, and in doing so, affect their ability to learn both academic material and learning social boundaries and systems which are a vital part of adolescent development (trinity Washington university, 2023).</a:t>
            </a: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r>
              <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rPr>
              <a:t>Transphobia outside of school can also negatively affect transgender pupils, such as within the home from family and family friends. This can be very difficult for teens to deal with and can cause further strain on their mental health (the </a:t>
            </a:r>
            <a:r>
              <a:rPr lang="en-GB" sz="1400" noProof="0" dirty="0" err="1">
                <a:latin typeface="Sans Serif Collection" panose="020B0502040504020204" pitchFamily="34" charset="0"/>
                <a:ea typeface="Sans Serif Collection" panose="020B0502040504020204" pitchFamily="34" charset="0"/>
                <a:cs typeface="Sans Serif Collection" panose="020B0502040504020204" pitchFamily="34" charset="0"/>
              </a:rPr>
              <a:t>trevor</a:t>
            </a:r>
            <a:r>
              <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rPr>
              <a:t> project, 2024). </a:t>
            </a: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endParaRPr>
          </a:p>
        </p:txBody>
      </p:sp>
      <p:sp>
        <p:nvSpPr>
          <p:cNvPr id="9" name="TextBox 8">
            <a:extLst>
              <a:ext uri="{FF2B5EF4-FFF2-40B4-BE49-F238E27FC236}">
                <a16:creationId xmlns:a16="http://schemas.microsoft.com/office/drawing/2014/main" id="{AA5E4FD3-112E-6A9E-F297-A8261601DC25}"/>
              </a:ext>
            </a:extLst>
          </p:cNvPr>
          <p:cNvSpPr txBox="1"/>
          <p:nvPr/>
        </p:nvSpPr>
        <p:spPr>
          <a:xfrm>
            <a:off x="8150942" y="1250952"/>
            <a:ext cx="4041057" cy="6124754"/>
          </a:xfrm>
          <a:prstGeom prst="rect">
            <a:avLst/>
          </a:prstGeom>
          <a:noFill/>
        </p:spPr>
        <p:txBody>
          <a:bodyPr wrap="square" rtlCol="0">
            <a:spAutoFit/>
          </a:bodyPr>
          <a:lstStyle/>
          <a:p>
            <a:r>
              <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rPr>
              <a:t>Gender dysphoria can be a constant and tough battle for many transgender teens to navigate. It can present itself in seemingly random instances during the day or be an underlying feeling all day depending on the person. Both can be incredibly exhausting to combat during adolescence especially, since during this period the body is constantly changing in ways transgender people can be very uncomfortable with (sage journals, 2024).</a:t>
            </a: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r>
              <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rPr>
              <a:t>Many events can trigger gender dysphoria in trans teens and it can vary from person to person. Typical triggers can include (but aren’t exclusive to):</a:t>
            </a:r>
          </a:p>
          <a:p>
            <a:pPr marL="285750" indent="-285750">
              <a:buFont typeface="Arial" panose="020B0604020202020204" pitchFamily="34" charset="0"/>
              <a:buChar char="•"/>
            </a:pPr>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Misgendering. When someone uses the wrong pronouns, name, or categorises a trans person in the wrong gender when talking.</a:t>
            </a:r>
          </a:p>
          <a:p>
            <a:pPr marL="285750" indent="-285750">
              <a:buFont typeface="Arial" panose="020B0604020202020204" pitchFamily="34" charset="0"/>
              <a:buChar char="•"/>
            </a:pPr>
            <a:r>
              <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rPr>
              <a:t>Feeling insecure on where to go during gendered events</a:t>
            </a:r>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 “boys on this side, girls on the other”.</a:t>
            </a:r>
          </a:p>
          <a:p>
            <a:pPr marL="285750" indent="-285750">
              <a:buFont typeface="Arial" panose="020B0604020202020204" pitchFamily="34" charset="0"/>
              <a:buChar char="•"/>
            </a:pPr>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Looking at their reflection and seeing their face/body looking more like their sex assigned at birth (NHS, 2024).</a:t>
            </a:r>
            <a:endPar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endParaRPr>
          </a:p>
        </p:txBody>
      </p:sp>
      <p:pic>
        <p:nvPicPr>
          <p:cNvPr id="10" name="Picture 9">
            <a:extLst>
              <a:ext uri="{FF2B5EF4-FFF2-40B4-BE49-F238E27FC236}">
                <a16:creationId xmlns:a16="http://schemas.microsoft.com/office/drawing/2014/main" id="{46AE6D28-A2DB-1D19-4223-FEA6E0C7B8F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28545" y="1404840"/>
            <a:ext cx="1633856" cy="1424250"/>
          </a:xfrm>
          <a:prstGeom prst="rect">
            <a:avLst/>
          </a:prstGeom>
        </p:spPr>
      </p:pic>
      <p:sp>
        <p:nvSpPr>
          <p:cNvPr id="11" name="TextBox 10">
            <a:extLst>
              <a:ext uri="{FF2B5EF4-FFF2-40B4-BE49-F238E27FC236}">
                <a16:creationId xmlns:a16="http://schemas.microsoft.com/office/drawing/2014/main" id="{06A05685-B218-7834-5C93-87CDC3DFE8F6}"/>
              </a:ext>
            </a:extLst>
          </p:cNvPr>
          <p:cNvSpPr txBox="1"/>
          <p:nvPr/>
        </p:nvSpPr>
        <p:spPr>
          <a:xfrm>
            <a:off x="83574" y="2759057"/>
            <a:ext cx="3868994" cy="2246769"/>
          </a:xfrm>
          <a:prstGeom prst="rect">
            <a:avLst/>
          </a:prstGeom>
          <a:noFill/>
        </p:spPr>
        <p:txBody>
          <a:bodyPr wrap="square" rtlCol="0">
            <a:spAutoFit/>
          </a:bodyPr>
          <a:lstStyle/>
          <a:p>
            <a:r>
              <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rPr>
              <a:t>2023). </a:t>
            </a:r>
          </a:p>
          <a:p>
            <a:endPar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r>
              <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rPr>
              <a:t>Accepting yourself can be a difficult process for many transgender people, especially during adolescence going through puberty. Being transgender can feel lonely to many people as they feel isolated in their identity and a lot of people do not understand how they feel and experience the world (the Trevor project, 2024).</a:t>
            </a:r>
          </a:p>
        </p:txBody>
      </p:sp>
      <p:sp>
        <p:nvSpPr>
          <p:cNvPr id="12" name="TextBox 11">
            <a:extLst>
              <a:ext uri="{FF2B5EF4-FFF2-40B4-BE49-F238E27FC236}">
                <a16:creationId xmlns:a16="http://schemas.microsoft.com/office/drawing/2014/main" id="{ABBC3FC8-6BCC-A9FD-F096-D2D99A22581B}"/>
              </a:ext>
            </a:extLst>
          </p:cNvPr>
          <p:cNvSpPr txBox="1"/>
          <p:nvPr/>
        </p:nvSpPr>
        <p:spPr>
          <a:xfrm>
            <a:off x="1739386" y="5078335"/>
            <a:ext cx="2274634" cy="1815882"/>
          </a:xfrm>
          <a:prstGeom prst="rect">
            <a:avLst/>
          </a:prstGeom>
          <a:noFill/>
        </p:spPr>
        <p:txBody>
          <a:bodyPr wrap="square" rtlCol="0">
            <a:spAutoFit/>
          </a:bodyPr>
          <a:lstStyle/>
          <a:p>
            <a:r>
              <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rPr>
              <a:t>It is not only important for transgender teens to be able to accept themselves, it is also vital for them to have people in their lives who accept them for who they are (NHS, 2021).</a:t>
            </a:r>
          </a:p>
        </p:txBody>
      </p:sp>
      <p:pic>
        <p:nvPicPr>
          <p:cNvPr id="14" name="Picture 13">
            <a:extLst>
              <a:ext uri="{FF2B5EF4-FFF2-40B4-BE49-F238E27FC236}">
                <a16:creationId xmlns:a16="http://schemas.microsoft.com/office/drawing/2014/main" id="{5445A300-71CA-4056-F525-1D938B7EA60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4269" y="5183313"/>
            <a:ext cx="1470848" cy="1600438"/>
          </a:xfrm>
          <a:prstGeom prst="rect">
            <a:avLst/>
          </a:prstGeom>
        </p:spPr>
      </p:pic>
      <p:pic>
        <p:nvPicPr>
          <p:cNvPr id="16" name="Picture 15" descr="Premium Vector | A student who is feeling left out or excluded from ...">
            <a:extLst>
              <a:ext uri="{FF2B5EF4-FFF2-40B4-BE49-F238E27FC236}">
                <a16:creationId xmlns:a16="http://schemas.microsoft.com/office/drawing/2014/main" id="{866CCAEC-386C-5A3C-D988-8184D9D0266D}"/>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6250" b="90909" l="3994" r="92971">
                        <a14:foregroundMark x1="10863" y1="48011" x2="10863" y2="48011"/>
                        <a14:foregroundMark x1="7668" y1="43750" x2="7668" y2="43750"/>
                        <a14:foregroundMark x1="9265" y1="65341" x2="9265" y2="65341"/>
                        <a14:foregroundMark x1="9265" y1="66761" x2="9265" y2="66761"/>
                        <a14:foregroundMark x1="8946" y1="87500" x2="8946" y2="87500"/>
                        <a14:foregroundMark x1="15655" y1="88352" x2="15655" y2="88352"/>
                        <a14:foregroundMark x1="12620" y1="44886" x2="12620" y2="44886"/>
                        <a14:foregroundMark x1="14537" y1="42045" x2="14537" y2="42045"/>
                        <a14:foregroundMark x1="11821" y1="23295" x2="11821" y2="23295"/>
                        <a14:foregroundMark x1="12460" y1="19886" x2="12460" y2="19886"/>
                        <a14:foregroundMark x1="5591" y1="46307" x2="5591" y2="46307"/>
                        <a14:foregroundMark x1="11821" y1="43466" x2="11821" y2="43466"/>
                        <a14:foregroundMark x1="4313" y1="48295" x2="4313" y2="48295"/>
                        <a14:foregroundMark x1="5591" y1="49148" x2="5591" y2="49148"/>
                        <a14:foregroundMark x1="7508" y1="85227" x2="7508" y2="85227"/>
                        <a14:foregroundMark x1="55431" y1="34091" x2="55431" y2="34091"/>
                        <a14:foregroundMark x1="49681" y1="38352" x2="49681" y2="38352"/>
                        <a14:foregroundMark x1="49681" y1="38352" x2="49681" y2="38352"/>
                        <a14:foregroundMark x1="49681" y1="38352" x2="49681" y2="38352"/>
                        <a14:foregroundMark x1="46486" y1="34943" x2="46486" y2="34943"/>
                        <a14:foregroundMark x1="46486" y1="34943" x2="46486" y2="34943"/>
                        <a14:foregroundMark x1="46486" y1="34943" x2="46486" y2="34943"/>
                        <a14:foregroundMark x1="46486" y1="34943" x2="46486" y2="34943"/>
                        <a14:foregroundMark x1="50958" y1="28125" x2="50958" y2="28125"/>
                        <a14:foregroundMark x1="47923" y1="39773" x2="47923" y2="39773"/>
                        <a14:foregroundMark x1="47923" y1="39773" x2="47923" y2="39773"/>
                        <a14:foregroundMark x1="57188" y1="38352" x2="57188" y2="38352"/>
                        <a14:foregroundMark x1="57188" y1="38352" x2="57188" y2="38352"/>
                        <a14:foregroundMark x1="57508" y1="34943" x2="57508" y2="34943"/>
                        <a14:foregroundMark x1="90735" y1="34091" x2="90735" y2="34091"/>
                        <a14:foregroundMark x1="91054" y1="27841" x2="91054" y2="27841"/>
                        <a14:foregroundMark x1="88978" y1="21875" x2="88978" y2="21875"/>
                        <a14:foregroundMark x1="91534" y1="62500" x2="91534" y2="62500"/>
                        <a14:foregroundMark x1="52396" y1="37500" x2="52396" y2="37500"/>
                        <a14:foregroundMark x1="42652" y1="33523" x2="42652" y2="33523"/>
                        <a14:foregroundMark x1="43930" y1="34375" x2="43930" y2="34375"/>
                        <a14:foregroundMark x1="45527" y1="35795" x2="45527" y2="35795"/>
                        <a14:foregroundMark x1="44089" y1="32102" x2="44089" y2="32102"/>
                        <a14:foregroundMark x1="43930" y1="30114" x2="43930" y2="30114"/>
                        <a14:foregroundMark x1="36581" y1="21591" x2="36581" y2="21591"/>
                        <a14:foregroundMark x1="27316" y1="30966" x2="27316" y2="30966"/>
                        <a14:foregroundMark x1="27316" y1="30966" x2="27316" y2="30966"/>
                        <a14:foregroundMark x1="19329" y1="30398" x2="19329" y2="30398"/>
                        <a14:foregroundMark x1="5112" y1="68466" x2="5112" y2="68466"/>
                        <a14:foregroundMark x1="8786" y1="72159" x2="8786" y2="72159"/>
                        <a14:foregroundMark x1="9265" y1="73295" x2="9265" y2="73295"/>
                        <a14:foregroundMark x1="8466" y1="80114" x2="8466" y2="80114"/>
                        <a14:foregroundMark x1="8466" y1="87784" x2="8466" y2="87784"/>
                        <a14:foregroundMark x1="15016" y1="85795" x2="15016" y2="85795"/>
                        <a14:foregroundMark x1="12141" y1="59375" x2="12141" y2="59375"/>
                        <a14:foregroundMark x1="4792" y1="50852" x2="4792" y2="50852"/>
                        <a14:foregroundMark x1="8786" y1="37216" x2="8786" y2="37216"/>
                        <a14:foregroundMark x1="32907" y1="78977" x2="32907" y2="78977"/>
                        <a14:foregroundMark x1="32588" y1="76420" x2="32588" y2="76420"/>
                        <a14:foregroundMark x1="32588" y1="76420" x2="32588" y2="76420"/>
                        <a14:foregroundMark x1="35304" y1="76989" x2="35304" y2="76989"/>
                        <a14:foregroundMark x1="36262" y1="83807" x2="36262" y2="83807"/>
                        <a14:foregroundMark x1="37061" y1="87784" x2="37061" y2="87784"/>
                        <a14:foregroundMark x1="31150" y1="88636" x2="31150" y2="88636"/>
                        <a14:foregroundMark x1="31150" y1="88352" x2="31150" y2="88352"/>
                        <a14:foregroundMark x1="53514" y1="88352" x2="53514" y2="88352"/>
                        <a14:foregroundMark x1="54952" y1="86080" x2="54952" y2="86080"/>
                        <a14:foregroundMark x1="57827" y1="90341" x2="57827" y2="90341"/>
                        <a14:foregroundMark x1="50479" y1="57102" x2="50479" y2="57102"/>
                        <a14:foregroundMark x1="42652" y1="90057" x2="42652" y2="90057"/>
                        <a14:foregroundMark x1="77476" y1="86932" x2="77476" y2="86932"/>
                        <a14:foregroundMark x1="42812" y1="91477" x2="42812" y2="91477"/>
                        <a14:foregroundMark x1="57348" y1="90625" x2="57348" y2="90625"/>
                        <a14:foregroundMark x1="54952" y1="90625" x2="54952" y2="90625"/>
                        <a14:foregroundMark x1="56709" y1="89205" x2="56709" y2="89205"/>
                        <a14:foregroundMark x1="58626" y1="88636" x2="58626" y2="88636"/>
                        <a14:foregroundMark x1="42013" y1="88920" x2="42013" y2="88920"/>
                        <a14:foregroundMark x1="55751" y1="85511" x2="55751" y2="85511"/>
                        <a14:foregroundMark x1="55751" y1="85511" x2="55751" y2="85511"/>
                        <a14:foregroundMark x1="55272" y1="84659" x2="55272" y2="84659"/>
                        <a14:foregroundMark x1="92652" y1="87500" x2="92652" y2="87500"/>
                        <a14:foregroundMark x1="92332" y1="72159" x2="92332" y2="72159"/>
                        <a14:foregroundMark x1="92332" y1="72159" x2="92332" y2="72159"/>
                        <a14:foregroundMark x1="86741" y1="63920" x2="86741" y2="63920"/>
                        <a14:foregroundMark x1="92971" y1="77841" x2="92971" y2="77841"/>
                        <a14:foregroundMark x1="11821" y1="18466" x2="11821" y2="18466"/>
                        <a14:foregroundMark x1="65335" y1="82670" x2="65335" y2="82670"/>
                        <a14:foregroundMark x1="64696" y1="82670" x2="64696" y2="82670"/>
                        <a14:foregroundMark x1="64856" y1="87500" x2="64856" y2="87500"/>
                        <a14:foregroundMark x1="64377" y1="88920" x2="64377" y2="88920"/>
                        <a14:foregroundMark x1="64377" y1="88920" x2="64377" y2="88920"/>
                        <a14:foregroundMark x1="31150" y1="86080" x2="31150" y2="86080"/>
                        <a14:foregroundMark x1="32109" y1="82955" x2="32109" y2="82955"/>
                        <a14:foregroundMark x1="42332" y1="34943" x2="42332" y2="34943"/>
                        <a14:foregroundMark x1="42332" y1="32386" x2="42332" y2="32386"/>
                        <a14:foregroundMark x1="43770" y1="28693" x2="43770" y2="28693"/>
                        <a14:foregroundMark x1="40895" y1="40625" x2="40895" y2="40625"/>
                        <a14:foregroundMark x1="41374" y1="32955" x2="41374" y2="32955"/>
                        <a14:foregroundMark x1="42013" y1="30398" x2="42013" y2="30398"/>
                        <a14:foregroundMark x1="40895" y1="33239" x2="40895" y2="33239"/>
                        <a14:backgroundMark x1="26677" y1="32102" x2="26677" y2="32102"/>
                        <a14:backgroundMark x1="19649" y1="30682" x2="19649" y2="30682"/>
                        <a14:backgroundMark x1="28115" y1="15341" x2="28115" y2="15341"/>
                        <a14:backgroundMark x1="18690" y1="12500" x2="33546" y2="10795"/>
                        <a14:backgroundMark x1="33546" y1="10795" x2="21406" y2="11932"/>
                        <a14:backgroundMark x1="21406" y1="11932" x2="31310" y2="15909"/>
                        <a14:backgroundMark x1="31310" y1="15909" x2="24281" y2="16477"/>
                        <a14:backgroundMark x1="38498" y1="33239" x2="37700" y2="36080"/>
                        <a14:backgroundMark x1="38578" y1="32955" x2="38498" y2="33239"/>
                        <a14:backgroundMark x1="39297" y1="30398" x2="38578" y2="32955"/>
                        <a14:backgroundMark x1="41693" y1="21875" x2="39297" y2="30398"/>
                        <a14:backgroundMark x1="39297" y1="30398" x2="41214" y2="23580"/>
                        <a14:backgroundMark x1="38578" y1="32955" x2="39297" y2="30398"/>
                        <a14:backgroundMark x1="38498" y1="33239" x2="38578" y2="32955"/>
                        <a14:backgroundMark x1="37700" y1="36080" x2="38498" y2="33239"/>
                        <a14:backgroundMark x1="84185" y1="12784" x2="84345" y2="14489"/>
                        <a14:backgroundMark x1="84345" y1="15625" x2="82907" y2="20170"/>
                        <a14:backgroundMark x1="27636" y1="30966" x2="29393" y2="34659"/>
                        <a14:backgroundMark x1="36422" y1="21591" x2="36422" y2="21591"/>
                        <a14:backgroundMark x1="27316" y1="30966" x2="27316" y2="30966"/>
                        <a14:backgroundMark x1="19329" y1="30682" x2="19329" y2="30682"/>
                      </a14:backgroundRemoval>
                    </a14:imgEffect>
                  </a14:imgLayer>
                </a14:imgProps>
              </a:ext>
            </a:extLst>
          </a:blip>
          <a:stretch>
            <a:fillRect/>
          </a:stretch>
        </p:blipFill>
        <p:spPr>
          <a:xfrm>
            <a:off x="4890299" y="4032598"/>
            <a:ext cx="2411401" cy="1355932"/>
          </a:xfrm>
          <a:prstGeom prst="rect">
            <a:avLst/>
          </a:prstGeom>
        </p:spPr>
      </p:pic>
      <p:pic>
        <p:nvPicPr>
          <p:cNvPr id="17" name="Picture 16" descr="Blue, pink and white colored background as the colors of the ...">
            <a:extLst>
              <a:ext uri="{FF2B5EF4-FFF2-40B4-BE49-F238E27FC236}">
                <a16:creationId xmlns:a16="http://schemas.microsoft.com/office/drawing/2014/main" id="{F2161C3D-DB2B-4DF7-EAAB-51C1E065AC07}"/>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42" r="98438">
                        <a14:foregroundMark x1="92448" y1="50139" x2="92448" y2="50139"/>
                        <a14:foregroundMark x1="96771" y1="46250" x2="96771" y2="46250"/>
                        <a14:foregroundMark x1="96458" y1="39861" x2="96458" y2="39861"/>
                        <a14:foregroundMark x1="93906" y1="40417" x2="93906" y2="40417"/>
                        <a14:foregroundMark x1="84844" y1="38611" x2="84844" y2="38611"/>
                        <a14:foregroundMark x1="77760" y1="38889" x2="77760" y2="38889"/>
                        <a14:foregroundMark x1="77760" y1="38889" x2="77760" y2="38889"/>
                        <a14:foregroundMark x1="54323" y1="49861" x2="54323" y2="49861"/>
                        <a14:foregroundMark x1="54323" y1="49861" x2="54323" y2="49861"/>
                        <a14:foregroundMark x1="54323" y1="49861" x2="54323" y2="49861"/>
                        <a14:foregroundMark x1="53229" y1="50972" x2="53229" y2="50972"/>
                        <a14:foregroundMark x1="61615" y1="44861" x2="61615" y2="44861"/>
                        <a14:foregroundMark x1="66563" y1="40972" x2="66563" y2="40972"/>
                        <a14:foregroundMark x1="73125" y1="39306" x2="73125" y2="39306"/>
                        <a14:foregroundMark x1="68229" y1="39583" x2="68229" y2="39583"/>
                        <a14:foregroundMark x1="98438" y1="50417" x2="98438" y2="50417"/>
                        <a14:foregroundMark x1="35417" y1="64861" x2="35417" y2="64861"/>
                        <a14:foregroundMark x1="29219" y1="69583" x2="29219" y2="69583"/>
                        <a14:foregroundMark x1="17813" y1="71111" x2="17813" y2="71111"/>
                        <a14:foregroundMark x1="17031" y1="71944" x2="17031" y2="71944"/>
                        <a14:foregroundMark x1="21250" y1="71111" x2="21250" y2="71111"/>
                        <a14:foregroundMark x1="42396" y1="60694" x2="42396" y2="60694"/>
                        <a14:foregroundMark x1="45677" y1="57500" x2="45677" y2="57500"/>
                        <a14:foregroundMark x1="32188" y1="66944" x2="32188" y2="66944"/>
                        <a14:foregroundMark x1="24479" y1="70139" x2="24479" y2="70139"/>
                        <a14:foregroundMark x1="25104" y1="70139" x2="25104" y2="70139"/>
                        <a14:foregroundMark x1="27135" y1="70139" x2="27135" y2="70139"/>
                        <a14:foregroundMark x1="8073" y1="64861" x2="8073" y2="64861"/>
                        <a14:foregroundMark x1="4219" y1="61667" x2="4219" y2="61667"/>
                        <a14:foregroundMark x1="2448" y1="59028" x2="2448" y2="59028"/>
                        <a14:foregroundMark x1="1563" y1="57500" x2="1563" y2="57500"/>
                        <a14:foregroundMark x1="1042" y1="56944" x2="1042" y2="56944"/>
                      </a14:backgroundRemoval>
                    </a14:imgEffect>
                  </a14:imgLayer>
                </a14:imgProps>
              </a:ext>
            </a:extLst>
          </a:blip>
          <a:stretch>
            <a:fillRect/>
          </a:stretch>
        </p:blipFill>
        <p:spPr>
          <a:xfrm rot="152290">
            <a:off x="8103161" y="3195794"/>
            <a:ext cx="4089570" cy="945714"/>
          </a:xfrm>
          <a:prstGeom prst="rect">
            <a:avLst/>
          </a:prstGeom>
        </p:spPr>
      </p:pic>
    </p:spTree>
    <p:extLst>
      <p:ext uri="{BB962C8B-B14F-4D97-AF65-F5344CB8AC3E}">
        <p14:creationId xmlns:p14="http://schemas.microsoft.com/office/powerpoint/2010/main" val="513157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alpha val="55000"/>
          </a:schemeClr>
        </a:solidFill>
        <a:effectLst/>
      </p:bgPr>
    </p:bg>
    <p:spTree>
      <p:nvGrpSpPr>
        <p:cNvPr id="1" name="">
          <a:extLst>
            <a:ext uri="{FF2B5EF4-FFF2-40B4-BE49-F238E27FC236}">
              <a16:creationId xmlns:a16="http://schemas.microsoft.com/office/drawing/2014/main" id="{02F7F7A0-23A5-87BB-9813-42F68CABA94C}"/>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D13D11E-43F4-ECFF-C7F3-5D98AEFE7AAB}"/>
              </a:ext>
            </a:extLst>
          </p:cNvPr>
          <p:cNvGraphicFramePr>
            <a:graphicFrameLocks noGrp="1"/>
          </p:cNvGraphicFramePr>
          <p:nvPr/>
        </p:nvGraphicFramePr>
        <p:xfrm>
          <a:off x="0" y="-1"/>
          <a:ext cx="12192000" cy="6961239"/>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1901264966"/>
                    </a:ext>
                  </a:extLst>
                </a:gridCol>
                <a:gridCol w="4064000">
                  <a:extLst>
                    <a:ext uri="{9D8B030D-6E8A-4147-A177-3AD203B41FA5}">
                      <a16:colId xmlns:a16="http://schemas.microsoft.com/office/drawing/2014/main" val="2832044350"/>
                    </a:ext>
                  </a:extLst>
                </a:gridCol>
                <a:gridCol w="4064000">
                  <a:extLst>
                    <a:ext uri="{9D8B030D-6E8A-4147-A177-3AD203B41FA5}">
                      <a16:colId xmlns:a16="http://schemas.microsoft.com/office/drawing/2014/main" val="731752604"/>
                    </a:ext>
                  </a:extLst>
                </a:gridCol>
              </a:tblGrid>
              <a:tr h="6961239">
                <a:tc>
                  <a:txBody>
                    <a:bodyPr/>
                    <a:lstStyle/>
                    <a:p>
                      <a:endParaRPr lang="en-GB" noProof="0" dirty="0"/>
                    </a:p>
                  </a:txBody>
                  <a:tcPr>
                    <a:solidFill>
                      <a:schemeClr val="accent1">
                        <a:lumMod val="20000"/>
                        <a:lumOff val="80000"/>
                      </a:schemeClr>
                    </a:solidFill>
                  </a:tcPr>
                </a:tc>
                <a:tc>
                  <a:txBody>
                    <a:bodyPr/>
                    <a:lstStyle/>
                    <a:p>
                      <a:endParaRPr lang="en-GB" noProof="0" dirty="0"/>
                    </a:p>
                  </a:txBody>
                  <a:tcPr>
                    <a:solidFill>
                      <a:srgbClr val="FFFFDD"/>
                    </a:solidFill>
                  </a:tcPr>
                </a:tc>
                <a:tc>
                  <a:txBody>
                    <a:bodyPr/>
                    <a:lstStyle/>
                    <a:p>
                      <a:endParaRPr lang="en-GB" noProof="0" dirty="0"/>
                    </a:p>
                  </a:txBody>
                  <a:tcPr>
                    <a:solidFill>
                      <a:srgbClr val="FF99FF"/>
                    </a:solidFill>
                  </a:tcPr>
                </a:tc>
                <a:extLst>
                  <a:ext uri="{0D108BD9-81ED-4DB2-BD59-A6C34878D82A}">
                    <a16:rowId xmlns:a16="http://schemas.microsoft.com/office/drawing/2014/main" val="3064271384"/>
                  </a:ext>
                </a:extLst>
              </a:tr>
            </a:tbl>
          </a:graphicData>
        </a:graphic>
      </p:graphicFrame>
      <p:sp>
        <p:nvSpPr>
          <p:cNvPr id="3" name="Rectangle 2">
            <a:extLst>
              <a:ext uri="{FF2B5EF4-FFF2-40B4-BE49-F238E27FC236}">
                <a16:creationId xmlns:a16="http://schemas.microsoft.com/office/drawing/2014/main" id="{3DEF0CD3-D610-932E-1C48-C0AC400E0E4B}"/>
              </a:ext>
            </a:extLst>
          </p:cNvPr>
          <p:cNvSpPr/>
          <p:nvPr/>
        </p:nvSpPr>
        <p:spPr>
          <a:xfrm>
            <a:off x="0" y="0"/>
            <a:ext cx="4050891" cy="1077218"/>
          </a:xfrm>
          <a:custGeom>
            <a:avLst/>
            <a:gdLst>
              <a:gd name="csX0" fmla="*/ 0 w 4050891"/>
              <a:gd name="csY0" fmla="*/ 0 h 1077218"/>
              <a:gd name="csX1" fmla="*/ 457172 w 4050891"/>
              <a:gd name="csY1" fmla="*/ 0 h 1077218"/>
              <a:gd name="csX2" fmla="*/ 1035871 w 4050891"/>
              <a:gd name="csY2" fmla="*/ 0 h 1077218"/>
              <a:gd name="csX3" fmla="*/ 1533552 w 4050891"/>
              <a:gd name="csY3" fmla="*/ 0 h 1077218"/>
              <a:gd name="csX4" fmla="*/ 2193268 w 4050891"/>
              <a:gd name="csY4" fmla="*/ 0 h 1077218"/>
              <a:gd name="csX5" fmla="*/ 2690949 w 4050891"/>
              <a:gd name="csY5" fmla="*/ 0 h 1077218"/>
              <a:gd name="csX6" fmla="*/ 3310157 w 4050891"/>
              <a:gd name="csY6" fmla="*/ 0 h 1077218"/>
              <a:gd name="csX7" fmla="*/ 4050891 w 4050891"/>
              <a:gd name="csY7" fmla="*/ 0 h 1077218"/>
              <a:gd name="csX8" fmla="*/ 4050891 w 4050891"/>
              <a:gd name="csY8" fmla="*/ 506292 h 1077218"/>
              <a:gd name="csX9" fmla="*/ 4050891 w 4050891"/>
              <a:gd name="csY9" fmla="*/ 1077218 h 1077218"/>
              <a:gd name="csX10" fmla="*/ 3391174 w 4050891"/>
              <a:gd name="csY10" fmla="*/ 1077218 h 1077218"/>
              <a:gd name="csX11" fmla="*/ 2934002 w 4050891"/>
              <a:gd name="csY11" fmla="*/ 1077218 h 1077218"/>
              <a:gd name="csX12" fmla="*/ 2395813 w 4050891"/>
              <a:gd name="csY12" fmla="*/ 1077218 h 1077218"/>
              <a:gd name="csX13" fmla="*/ 1857623 w 4050891"/>
              <a:gd name="csY13" fmla="*/ 1077218 h 1077218"/>
              <a:gd name="csX14" fmla="*/ 1400451 w 4050891"/>
              <a:gd name="csY14" fmla="*/ 1077218 h 1077218"/>
              <a:gd name="csX15" fmla="*/ 902770 w 4050891"/>
              <a:gd name="csY15" fmla="*/ 1077218 h 1077218"/>
              <a:gd name="csX16" fmla="*/ 0 w 4050891"/>
              <a:gd name="csY16" fmla="*/ 1077218 h 1077218"/>
              <a:gd name="csX17" fmla="*/ 0 w 4050891"/>
              <a:gd name="csY17" fmla="*/ 538609 h 1077218"/>
              <a:gd name="csX18" fmla="*/ 0 w 4050891"/>
              <a:gd name="csY18" fmla="*/ 0 h 10772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4050891" h="1077218" fill="none" extrusionOk="0">
                <a:moveTo>
                  <a:pt x="0" y="0"/>
                </a:moveTo>
                <a:cubicBezTo>
                  <a:pt x="204574" y="-39345"/>
                  <a:pt x="301595" y="1127"/>
                  <a:pt x="457172" y="0"/>
                </a:cubicBezTo>
                <a:cubicBezTo>
                  <a:pt x="612749" y="-1127"/>
                  <a:pt x="844024" y="5363"/>
                  <a:pt x="1035871" y="0"/>
                </a:cubicBezTo>
                <a:cubicBezTo>
                  <a:pt x="1227718" y="-5363"/>
                  <a:pt x="1351156" y="44022"/>
                  <a:pt x="1533552" y="0"/>
                </a:cubicBezTo>
                <a:cubicBezTo>
                  <a:pt x="1715948" y="-44022"/>
                  <a:pt x="1939238" y="71083"/>
                  <a:pt x="2193268" y="0"/>
                </a:cubicBezTo>
                <a:cubicBezTo>
                  <a:pt x="2447298" y="-71083"/>
                  <a:pt x="2481901" y="42673"/>
                  <a:pt x="2690949" y="0"/>
                </a:cubicBezTo>
                <a:cubicBezTo>
                  <a:pt x="2899997" y="-42673"/>
                  <a:pt x="3016003" y="26454"/>
                  <a:pt x="3310157" y="0"/>
                </a:cubicBezTo>
                <a:cubicBezTo>
                  <a:pt x="3604311" y="-26454"/>
                  <a:pt x="3838307" y="64165"/>
                  <a:pt x="4050891" y="0"/>
                </a:cubicBezTo>
                <a:cubicBezTo>
                  <a:pt x="4072433" y="210968"/>
                  <a:pt x="3996745" y="337511"/>
                  <a:pt x="4050891" y="506292"/>
                </a:cubicBezTo>
                <a:cubicBezTo>
                  <a:pt x="4105037" y="675073"/>
                  <a:pt x="4012963" y="897562"/>
                  <a:pt x="4050891" y="1077218"/>
                </a:cubicBezTo>
                <a:cubicBezTo>
                  <a:pt x="3875859" y="1112381"/>
                  <a:pt x="3679349" y="1020412"/>
                  <a:pt x="3391174" y="1077218"/>
                </a:cubicBezTo>
                <a:cubicBezTo>
                  <a:pt x="3102999" y="1134024"/>
                  <a:pt x="3098208" y="1037755"/>
                  <a:pt x="2934002" y="1077218"/>
                </a:cubicBezTo>
                <a:cubicBezTo>
                  <a:pt x="2769796" y="1116681"/>
                  <a:pt x="2594824" y="1036620"/>
                  <a:pt x="2395813" y="1077218"/>
                </a:cubicBezTo>
                <a:cubicBezTo>
                  <a:pt x="2196802" y="1117816"/>
                  <a:pt x="1991925" y="1054058"/>
                  <a:pt x="1857623" y="1077218"/>
                </a:cubicBezTo>
                <a:cubicBezTo>
                  <a:pt x="1723321" y="1100378"/>
                  <a:pt x="1543702" y="1037459"/>
                  <a:pt x="1400451" y="1077218"/>
                </a:cubicBezTo>
                <a:cubicBezTo>
                  <a:pt x="1257200" y="1116977"/>
                  <a:pt x="1018460" y="1039696"/>
                  <a:pt x="902770" y="1077218"/>
                </a:cubicBezTo>
                <a:cubicBezTo>
                  <a:pt x="787080" y="1114740"/>
                  <a:pt x="380888" y="1032866"/>
                  <a:pt x="0" y="1077218"/>
                </a:cubicBezTo>
                <a:cubicBezTo>
                  <a:pt x="-3378" y="888844"/>
                  <a:pt x="334" y="654414"/>
                  <a:pt x="0" y="538609"/>
                </a:cubicBezTo>
                <a:cubicBezTo>
                  <a:pt x="-334" y="422804"/>
                  <a:pt x="30160" y="180934"/>
                  <a:pt x="0" y="0"/>
                </a:cubicBezTo>
                <a:close/>
              </a:path>
              <a:path w="4050891" h="1077218" stroke="0" extrusionOk="0">
                <a:moveTo>
                  <a:pt x="0" y="0"/>
                </a:moveTo>
                <a:cubicBezTo>
                  <a:pt x="189004" y="-38788"/>
                  <a:pt x="328909" y="8"/>
                  <a:pt x="497681" y="0"/>
                </a:cubicBezTo>
                <a:cubicBezTo>
                  <a:pt x="666453" y="-8"/>
                  <a:pt x="912181" y="10048"/>
                  <a:pt x="1076380" y="0"/>
                </a:cubicBezTo>
                <a:cubicBezTo>
                  <a:pt x="1240579" y="-10048"/>
                  <a:pt x="1429229" y="57949"/>
                  <a:pt x="1574061" y="0"/>
                </a:cubicBezTo>
                <a:cubicBezTo>
                  <a:pt x="1718893" y="-57949"/>
                  <a:pt x="1981654" y="30362"/>
                  <a:pt x="2233777" y="0"/>
                </a:cubicBezTo>
                <a:cubicBezTo>
                  <a:pt x="2485900" y="-30362"/>
                  <a:pt x="2685076" y="30389"/>
                  <a:pt x="2852985" y="0"/>
                </a:cubicBezTo>
                <a:cubicBezTo>
                  <a:pt x="3020894" y="-30389"/>
                  <a:pt x="3189779" y="31048"/>
                  <a:pt x="3310157" y="0"/>
                </a:cubicBezTo>
                <a:cubicBezTo>
                  <a:pt x="3430535" y="-31048"/>
                  <a:pt x="3798347" y="9401"/>
                  <a:pt x="4050891" y="0"/>
                </a:cubicBezTo>
                <a:cubicBezTo>
                  <a:pt x="4085395" y="142958"/>
                  <a:pt x="3998053" y="254902"/>
                  <a:pt x="4050891" y="506292"/>
                </a:cubicBezTo>
                <a:cubicBezTo>
                  <a:pt x="4103729" y="757682"/>
                  <a:pt x="3989658" y="906797"/>
                  <a:pt x="4050891" y="1077218"/>
                </a:cubicBezTo>
                <a:cubicBezTo>
                  <a:pt x="3935057" y="1122644"/>
                  <a:pt x="3697676" y="1063539"/>
                  <a:pt x="3593719" y="1077218"/>
                </a:cubicBezTo>
                <a:cubicBezTo>
                  <a:pt x="3489762" y="1090897"/>
                  <a:pt x="3323192" y="1056525"/>
                  <a:pt x="3136547" y="1077218"/>
                </a:cubicBezTo>
                <a:cubicBezTo>
                  <a:pt x="2949902" y="1097911"/>
                  <a:pt x="2722331" y="1016798"/>
                  <a:pt x="2557848" y="1077218"/>
                </a:cubicBezTo>
                <a:cubicBezTo>
                  <a:pt x="2393365" y="1137638"/>
                  <a:pt x="2210756" y="1067403"/>
                  <a:pt x="2060167" y="1077218"/>
                </a:cubicBezTo>
                <a:cubicBezTo>
                  <a:pt x="1909578" y="1087033"/>
                  <a:pt x="1770386" y="1018805"/>
                  <a:pt x="1562487" y="1077218"/>
                </a:cubicBezTo>
                <a:cubicBezTo>
                  <a:pt x="1354588" y="1135631"/>
                  <a:pt x="1133754" y="1054147"/>
                  <a:pt x="983788" y="1077218"/>
                </a:cubicBezTo>
                <a:cubicBezTo>
                  <a:pt x="833822" y="1100289"/>
                  <a:pt x="345139" y="1045174"/>
                  <a:pt x="0" y="1077218"/>
                </a:cubicBezTo>
                <a:cubicBezTo>
                  <a:pt x="-2167" y="815175"/>
                  <a:pt x="34653" y="711836"/>
                  <a:pt x="0" y="549381"/>
                </a:cubicBezTo>
                <a:cubicBezTo>
                  <a:pt x="-34653" y="386926"/>
                  <a:pt x="9988" y="250944"/>
                  <a:pt x="0" y="0"/>
                </a:cubicBezTo>
                <a:close/>
              </a:path>
            </a:pathLst>
          </a:custGeom>
          <a:gradFill flip="none" rotWithShape="1">
            <a:gsLst>
              <a:gs pos="0">
                <a:srgbClr val="00B0F0">
                  <a:shade val="30000"/>
                  <a:satMod val="115000"/>
                </a:srgbClr>
              </a:gs>
              <a:gs pos="50000">
                <a:srgbClr val="00B0F0">
                  <a:shade val="67500"/>
                  <a:satMod val="115000"/>
                </a:srgbClr>
              </a:gs>
              <a:gs pos="100000">
                <a:srgbClr val="00B0F0">
                  <a:shade val="100000"/>
                  <a:satMod val="115000"/>
                </a:srgbClr>
              </a:gs>
            </a:gsLst>
            <a:lin ang="5400000" scaled="1"/>
            <a:tileRect/>
          </a:gradFill>
          <a:ln>
            <a:solidFill>
              <a:schemeClr val="accent1">
                <a:lumMod val="20000"/>
                <a:lumOff val="80000"/>
              </a:schemeClr>
            </a:solidFill>
            <a:extLst>
              <a:ext uri="{C807C97D-BFC1-408E-A445-0C87EB9F89A2}">
                <ask:lineSketchStyleProps xmlns:ask="http://schemas.microsoft.com/office/drawing/2018/sketchyshapes" sd="3844312185">
                  <a:prstGeom prst="rect">
                    <a:avLst/>
                  </a:prstGeom>
                  <ask:type>
                    <ask:lineSketchScribble/>
                  </ask:type>
                </ask:lineSketchStyleProps>
              </a:ext>
            </a:extLst>
          </a:ln>
        </p:spPr>
        <p:txBody>
          <a:bodyPr wrap="square" lIns="91440" tIns="45720" rIns="91440" bIns="45720">
            <a:spAutoFit/>
          </a:bodyPr>
          <a:lstStyle/>
          <a:p>
            <a:pPr algn="ctr"/>
            <a:r>
              <a:rPr lang="en-GB" sz="3200" b="1" cap="none" spc="0" noProof="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rPr>
              <a:t>Being trans and mental health</a:t>
            </a:r>
          </a:p>
        </p:txBody>
      </p:sp>
      <p:sp>
        <p:nvSpPr>
          <p:cNvPr id="5" name="Rectangle 4">
            <a:extLst>
              <a:ext uri="{FF2B5EF4-FFF2-40B4-BE49-F238E27FC236}">
                <a16:creationId xmlns:a16="http://schemas.microsoft.com/office/drawing/2014/main" id="{9F8F13E6-5E98-B2C9-A95B-6541904365F1}"/>
              </a:ext>
            </a:extLst>
          </p:cNvPr>
          <p:cNvSpPr/>
          <p:nvPr/>
        </p:nvSpPr>
        <p:spPr>
          <a:xfrm>
            <a:off x="4050891" y="-2"/>
            <a:ext cx="4090220" cy="1034129"/>
          </a:xfrm>
          <a:custGeom>
            <a:avLst/>
            <a:gdLst>
              <a:gd name="csX0" fmla="*/ 0 w 4090220"/>
              <a:gd name="csY0" fmla="*/ 0 h 1034129"/>
              <a:gd name="csX1" fmla="*/ 461611 w 4090220"/>
              <a:gd name="csY1" fmla="*/ 0 h 1034129"/>
              <a:gd name="csX2" fmla="*/ 1045928 w 4090220"/>
              <a:gd name="csY2" fmla="*/ 0 h 1034129"/>
              <a:gd name="csX3" fmla="*/ 1548440 w 4090220"/>
              <a:gd name="csY3" fmla="*/ 0 h 1034129"/>
              <a:gd name="csX4" fmla="*/ 2214562 w 4090220"/>
              <a:gd name="csY4" fmla="*/ 0 h 1034129"/>
              <a:gd name="csX5" fmla="*/ 2717075 w 4090220"/>
              <a:gd name="csY5" fmla="*/ 0 h 1034129"/>
              <a:gd name="csX6" fmla="*/ 3342294 w 4090220"/>
              <a:gd name="csY6" fmla="*/ 0 h 1034129"/>
              <a:gd name="csX7" fmla="*/ 4090220 w 4090220"/>
              <a:gd name="csY7" fmla="*/ 0 h 1034129"/>
              <a:gd name="csX8" fmla="*/ 4090220 w 4090220"/>
              <a:gd name="csY8" fmla="*/ 486041 h 1034129"/>
              <a:gd name="csX9" fmla="*/ 4090220 w 4090220"/>
              <a:gd name="csY9" fmla="*/ 1034129 h 1034129"/>
              <a:gd name="csX10" fmla="*/ 3424098 w 4090220"/>
              <a:gd name="csY10" fmla="*/ 1034129 h 1034129"/>
              <a:gd name="csX11" fmla="*/ 2962488 w 4090220"/>
              <a:gd name="csY11" fmla="*/ 1034129 h 1034129"/>
              <a:gd name="csX12" fmla="*/ 2419073 w 4090220"/>
              <a:gd name="csY12" fmla="*/ 1034129 h 1034129"/>
              <a:gd name="csX13" fmla="*/ 1875658 w 4090220"/>
              <a:gd name="csY13" fmla="*/ 1034129 h 1034129"/>
              <a:gd name="csX14" fmla="*/ 1414047 w 4090220"/>
              <a:gd name="csY14" fmla="*/ 1034129 h 1034129"/>
              <a:gd name="csX15" fmla="*/ 911535 w 4090220"/>
              <a:gd name="csY15" fmla="*/ 1034129 h 1034129"/>
              <a:gd name="csX16" fmla="*/ 0 w 4090220"/>
              <a:gd name="csY16" fmla="*/ 1034129 h 1034129"/>
              <a:gd name="csX17" fmla="*/ 0 w 4090220"/>
              <a:gd name="csY17" fmla="*/ 517065 h 1034129"/>
              <a:gd name="csX18" fmla="*/ 0 w 4090220"/>
              <a:gd name="csY18" fmla="*/ 0 h 103412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4090220" h="1034129" fill="none" extrusionOk="0">
                <a:moveTo>
                  <a:pt x="0" y="0"/>
                </a:moveTo>
                <a:cubicBezTo>
                  <a:pt x="168506" y="-53865"/>
                  <a:pt x="363411" y="7902"/>
                  <a:pt x="461611" y="0"/>
                </a:cubicBezTo>
                <a:cubicBezTo>
                  <a:pt x="559811" y="-7902"/>
                  <a:pt x="811040" y="20246"/>
                  <a:pt x="1045928" y="0"/>
                </a:cubicBezTo>
                <a:cubicBezTo>
                  <a:pt x="1280816" y="-20246"/>
                  <a:pt x="1333725" y="18822"/>
                  <a:pt x="1548440" y="0"/>
                </a:cubicBezTo>
                <a:cubicBezTo>
                  <a:pt x="1763155" y="-18822"/>
                  <a:pt x="2019621" y="60757"/>
                  <a:pt x="2214562" y="0"/>
                </a:cubicBezTo>
                <a:cubicBezTo>
                  <a:pt x="2409503" y="-60757"/>
                  <a:pt x="2482106" y="24025"/>
                  <a:pt x="2717075" y="0"/>
                </a:cubicBezTo>
                <a:cubicBezTo>
                  <a:pt x="2952044" y="-24025"/>
                  <a:pt x="3202151" y="49300"/>
                  <a:pt x="3342294" y="0"/>
                </a:cubicBezTo>
                <a:cubicBezTo>
                  <a:pt x="3482437" y="-49300"/>
                  <a:pt x="3810739" y="17526"/>
                  <a:pt x="4090220" y="0"/>
                </a:cubicBezTo>
                <a:cubicBezTo>
                  <a:pt x="4101023" y="220215"/>
                  <a:pt x="4036955" y="302987"/>
                  <a:pt x="4090220" y="486041"/>
                </a:cubicBezTo>
                <a:cubicBezTo>
                  <a:pt x="4143485" y="669095"/>
                  <a:pt x="4056302" y="879179"/>
                  <a:pt x="4090220" y="1034129"/>
                </a:cubicBezTo>
                <a:cubicBezTo>
                  <a:pt x="3809867" y="1097629"/>
                  <a:pt x="3692294" y="1001126"/>
                  <a:pt x="3424098" y="1034129"/>
                </a:cubicBezTo>
                <a:cubicBezTo>
                  <a:pt x="3155902" y="1067132"/>
                  <a:pt x="3123569" y="1000748"/>
                  <a:pt x="2962488" y="1034129"/>
                </a:cubicBezTo>
                <a:cubicBezTo>
                  <a:pt x="2801407" y="1067510"/>
                  <a:pt x="2637737" y="996703"/>
                  <a:pt x="2419073" y="1034129"/>
                </a:cubicBezTo>
                <a:cubicBezTo>
                  <a:pt x="2200409" y="1071555"/>
                  <a:pt x="2094737" y="986182"/>
                  <a:pt x="1875658" y="1034129"/>
                </a:cubicBezTo>
                <a:cubicBezTo>
                  <a:pt x="1656579" y="1082076"/>
                  <a:pt x="1549700" y="1010404"/>
                  <a:pt x="1414047" y="1034129"/>
                </a:cubicBezTo>
                <a:cubicBezTo>
                  <a:pt x="1278394" y="1057854"/>
                  <a:pt x="1102118" y="983566"/>
                  <a:pt x="911535" y="1034129"/>
                </a:cubicBezTo>
                <a:cubicBezTo>
                  <a:pt x="720952" y="1084692"/>
                  <a:pt x="217834" y="1009878"/>
                  <a:pt x="0" y="1034129"/>
                </a:cubicBezTo>
                <a:cubicBezTo>
                  <a:pt x="-18750" y="847343"/>
                  <a:pt x="31360" y="741909"/>
                  <a:pt x="0" y="517065"/>
                </a:cubicBezTo>
                <a:cubicBezTo>
                  <a:pt x="-31360" y="292221"/>
                  <a:pt x="25013" y="230728"/>
                  <a:pt x="0" y="0"/>
                </a:cubicBezTo>
                <a:close/>
              </a:path>
              <a:path w="4090220" h="1034129" stroke="0" extrusionOk="0">
                <a:moveTo>
                  <a:pt x="0" y="0"/>
                </a:moveTo>
                <a:cubicBezTo>
                  <a:pt x="115666" y="-9229"/>
                  <a:pt x="327586" y="56264"/>
                  <a:pt x="502513" y="0"/>
                </a:cubicBezTo>
                <a:cubicBezTo>
                  <a:pt x="677440" y="-56264"/>
                  <a:pt x="964422" y="42145"/>
                  <a:pt x="1086830" y="0"/>
                </a:cubicBezTo>
                <a:cubicBezTo>
                  <a:pt x="1209238" y="-42145"/>
                  <a:pt x="1344037" y="33360"/>
                  <a:pt x="1589343" y="0"/>
                </a:cubicBezTo>
                <a:cubicBezTo>
                  <a:pt x="1834649" y="-33360"/>
                  <a:pt x="1984912" y="28867"/>
                  <a:pt x="2255464" y="0"/>
                </a:cubicBezTo>
                <a:cubicBezTo>
                  <a:pt x="2526016" y="-28867"/>
                  <a:pt x="2683542" y="15710"/>
                  <a:pt x="2880684" y="0"/>
                </a:cubicBezTo>
                <a:cubicBezTo>
                  <a:pt x="3077826" y="-15710"/>
                  <a:pt x="3243152" y="37045"/>
                  <a:pt x="3342294" y="0"/>
                </a:cubicBezTo>
                <a:cubicBezTo>
                  <a:pt x="3441436" y="-37045"/>
                  <a:pt x="3897706" y="32917"/>
                  <a:pt x="4090220" y="0"/>
                </a:cubicBezTo>
                <a:cubicBezTo>
                  <a:pt x="4096414" y="132222"/>
                  <a:pt x="4044119" y="341877"/>
                  <a:pt x="4090220" y="486041"/>
                </a:cubicBezTo>
                <a:cubicBezTo>
                  <a:pt x="4136321" y="630205"/>
                  <a:pt x="4065067" y="892655"/>
                  <a:pt x="4090220" y="1034129"/>
                </a:cubicBezTo>
                <a:cubicBezTo>
                  <a:pt x="3981219" y="1086559"/>
                  <a:pt x="3820983" y="985074"/>
                  <a:pt x="3628609" y="1034129"/>
                </a:cubicBezTo>
                <a:cubicBezTo>
                  <a:pt x="3436235" y="1083184"/>
                  <a:pt x="3275648" y="1033408"/>
                  <a:pt x="3166999" y="1034129"/>
                </a:cubicBezTo>
                <a:cubicBezTo>
                  <a:pt x="3058350" y="1034850"/>
                  <a:pt x="2757331" y="983457"/>
                  <a:pt x="2582682" y="1034129"/>
                </a:cubicBezTo>
                <a:cubicBezTo>
                  <a:pt x="2408033" y="1084801"/>
                  <a:pt x="2302930" y="1009358"/>
                  <a:pt x="2080169" y="1034129"/>
                </a:cubicBezTo>
                <a:cubicBezTo>
                  <a:pt x="1857408" y="1058900"/>
                  <a:pt x="1702319" y="1002615"/>
                  <a:pt x="1577656" y="1034129"/>
                </a:cubicBezTo>
                <a:cubicBezTo>
                  <a:pt x="1452993" y="1065643"/>
                  <a:pt x="1258357" y="1005764"/>
                  <a:pt x="993339" y="1034129"/>
                </a:cubicBezTo>
                <a:cubicBezTo>
                  <a:pt x="728321" y="1062494"/>
                  <a:pt x="435126" y="930614"/>
                  <a:pt x="0" y="1034129"/>
                </a:cubicBezTo>
                <a:cubicBezTo>
                  <a:pt x="-39350" y="818027"/>
                  <a:pt x="23055" y="733991"/>
                  <a:pt x="0" y="527406"/>
                </a:cubicBezTo>
                <a:cubicBezTo>
                  <a:pt x="-23055" y="320821"/>
                  <a:pt x="789" y="208316"/>
                  <a:pt x="0" y="0"/>
                </a:cubicBezTo>
                <a:close/>
              </a:path>
            </a:pathLst>
          </a:custGeom>
          <a:solidFill>
            <a:srgbClr val="FFFFCD"/>
          </a:solidFill>
          <a:ln>
            <a:solidFill>
              <a:srgbClr val="FFFFCD"/>
            </a:solidFill>
            <a:extLst>
              <a:ext uri="{C807C97D-BFC1-408E-A445-0C87EB9F89A2}">
                <ask:lineSketchStyleProps xmlns:ask="http://schemas.microsoft.com/office/drawing/2018/sketchyshapes" sd="3844312185">
                  <a:prstGeom prst="rect">
                    <a:avLst/>
                  </a:prstGeom>
                  <ask:type>
                    <ask:lineSketchScribble/>
                  </ask:type>
                </ask:lineSketchStyleProps>
              </a:ext>
            </a:extLst>
          </a:ln>
        </p:spPr>
        <p:txBody>
          <a:bodyPr wrap="square" lIns="91440" tIns="45720" rIns="91440" bIns="45720">
            <a:spAutoFit/>
          </a:bodyPr>
          <a:lstStyle/>
          <a:p>
            <a:pPr algn="ctr"/>
            <a:r>
              <a:rPr lang="en-GB" sz="3060" b="1" cap="none" spc="0" noProof="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rPr>
              <a:t>Self-harm and suicidality</a:t>
            </a:r>
          </a:p>
        </p:txBody>
      </p:sp>
      <p:sp>
        <p:nvSpPr>
          <p:cNvPr id="6" name="Rectangle 5">
            <a:extLst>
              <a:ext uri="{FF2B5EF4-FFF2-40B4-BE49-F238E27FC236}">
                <a16:creationId xmlns:a16="http://schemas.microsoft.com/office/drawing/2014/main" id="{3F7BCCE3-E73C-FE2C-5C6F-7E3202920EAB}"/>
              </a:ext>
            </a:extLst>
          </p:cNvPr>
          <p:cNvSpPr/>
          <p:nvPr/>
        </p:nvSpPr>
        <p:spPr>
          <a:xfrm>
            <a:off x="8150943" y="0"/>
            <a:ext cx="4060722" cy="1077218"/>
          </a:xfrm>
          <a:custGeom>
            <a:avLst/>
            <a:gdLst>
              <a:gd name="csX0" fmla="*/ 0 w 4060722"/>
              <a:gd name="csY0" fmla="*/ 0 h 1077218"/>
              <a:gd name="csX1" fmla="*/ 458281 w 4060722"/>
              <a:gd name="csY1" fmla="*/ 0 h 1077218"/>
              <a:gd name="csX2" fmla="*/ 1038385 w 4060722"/>
              <a:gd name="csY2" fmla="*/ 0 h 1077218"/>
              <a:gd name="csX3" fmla="*/ 1537273 w 4060722"/>
              <a:gd name="csY3" fmla="*/ 0 h 1077218"/>
              <a:gd name="csX4" fmla="*/ 2198591 w 4060722"/>
              <a:gd name="csY4" fmla="*/ 0 h 1077218"/>
              <a:gd name="csX5" fmla="*/ 2697480 w 4060722"/>
              <a:gd name="csY5" fmla="*/ 0 h 1077218"/>
              <a:gd name="csX6" fmla="*/ 3318190 w 4060722"/>
              <a:gd name="csY6" fmla="*/ 0 h 1077218"/>
              <a:gd name="csX7" fmla="*/ 4060722 w 4060722"/>
              <a:gd name="csY7" fmla="*/ 0 h 1077218"/>
              <a:gd name="csX8" fmla="*/ 4060722 w 4060722"/>
              <a:gd name="csY8" fmla="*/ 506292 h 1077218"/>
              <a:gd name="csX9" fmla="*/ 4060722 w 4060722"/>
              <a:gd name="csY9" fmla="*/ 1077218 h 1077218"/>
              <a:gd name="csX10" fmla="*/ 3399404 w 4060722"/>
              <a:gd name="csY10" fmla="*/ 1077218 h 1077218"/>
              <a:gd name="csX11" fmla="*/ 2941123 w 4060722"/>
              <a:gd name="csY11" fmla="*/ 1077218 h 1077218"/>
              <a:gd name="csX12" fmla="*/ 2401627 w 4060722"/>
              <a:gd name="csY12" fmla="*/ 1077218 h 1077218"/>
              <a:gd name="csX13" fmla="*/ 1862131 w 4060722"/>
              <a:gd name="csY13" fmla="*/ 1077218 h 1077218"/>
              <a:gd name="csX14" fmla="*/ 1403850 w 4060722"/>
              <a:gd name="csY14" fmla="*/ 1077218 h 1077218"/>
              <a:gd name="csX15" fmla="*/ 904961 w 4060722"/>
              <a:gd name="csY15" fmla="*/ 1077218 h 1077218"/>
              <a:gd name="csX16" fmla="*/ 0 w 4060722"/>
              <a:gd name="csY16" fmla="*/ 1077218 h 1077218"/>
              <a:gd name="csX17" fmla="*/ 0 w 4060722"/>
              <a:gd name="csY17" fmla="*/ 538609 h 1077218"/>
              <a:gd name="csX18" fmla="*/ 0 w 4060722"/>
              <a:gd name="csY18" fmla="*/ 0 h 10772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4060722" h="1077218" fill="none" extrusionOk="0">
                <a:moveTo>
                  <a:pt x="0" y="0"/>
                </a:moveTo>
                <a:cubicBezTo>
                  <a:pt x="177455" y="-26006"/>
                  <a:pt x="252563" y="23693"/>
                  <a:pt x="458281" y="0"/>
                </a:cubicBezTo>
                <a:cubicBezTo>
                  <a:pt x="663999" y="-23693"/>
                  <a:pt x="874308" y="27767"/>
                  <a:pt x="1038385" y="0"/>
                </a:cubicBezTo>
                <a:cubicBezTo>
                  <a:pt x="1202462" y="-27767"/>
                  <a:pt x="1326840" y="19732"/>
                  <a:pt x="1537273" y="0"/>
                </a:cubicBezTo>
                <a:cubicBezTo>
                  <a:pt x="1747706" y="-19732"/>
                  <a:pt x="1970219" y="7755"/>
                  <a:pt x="2198591" y="0"/>
                </a:cubicBezTo>
                <a:cubicBezTo>
                  <a:pt x="2426963" y="-7755"/>
                  <a:pt x="2570012" y="32358"/>
                  <a:pt x="2697480" y="0"/>
                </a:cubicBezTo>
                <a:cubicBezTo>
                  <a:pt x="2824948" y="-32358"/>
                  <a:pt x="3059024" y="52534"/>
                  <a:pt x="3318190" y="0"/>
                </a:cubicBezTo>
                <a:cubicBezTo>
                  <a:pt x="3577356" y="-52534"/>
                  <a:pt x="3861617" y="73649"/>
                  <a:pt x="4060722" y="0"/>
                </a:cubicBezTo>
                <a:cubicBezTo>
                  <a:pt x="4082264" y="210968"/>
                  <a:pt x="4006576" y="337511"/>
                  <a:pt x="4060722" y="506292"/>
                </a:cubicBezTo>
                <a:cubicBezTo>
                  <a:pt x="4114868" y="675073"/>
                  <a:pt x="4022794" y="897562"/>
                  <a:pt x="4060722" y="1077218"/>
                </a:cubicBezTo>
                <a:cubicBezTo>
                  <a:pt x="3821501" y="1139287"/>
                  <a:pt x="3560930" y="1040462"/>
                  <a:pt x="3399404" y="1077218"/>
                </a:cubicBezTo>
                <a:cubicBezTo>
                  <a:pt x="3237878" y="1113974"/>
                  <a:pt x="3139153" y="1038586"/>
                  <a:pt x="2941123" y="1077218"/>
                </a:cubicBezTo>
                <a:cubicBezTo>
                  <a:pt x="2743093" y="1115850"/>
                  <a:pt x="2662420" y="1025630"/>
                  <a:pt x="2401627" y="1077218"/>
                </a:cubicBezTo>
                <a:cubicBezTo>
                  <a:pt x="2140834" y="1128806"/>
                  <a:pt x="1984195" y="1076609"/>
                  <a:pt x="1862131" y="1077218"/>
                </a:cubicBezTo>
                <a:cubicBezTo>
                  <a:pt x="1740067" y="1077827"/>
                  <a:pt x="1608581" y="1069867"/>
                  <a:pt x="1403850" y="1077218"/>
                </a:cubicBezTo>
                <a:cubicBezTo>
                  <a:pt x="1199119" y="1084569"/>
                  <a:pt x="1113173" y="1023337"/>
                  <a:pt x="904961" y="1077218"/>
                </a:cubicBezTo>
                <a:cubicBezTo>
                  <a:pt x="696749" y="1131099"/>
                  <a:pt x="335825" y="1018312"/>
                  <a:pt x="0" y="1077218"/>
                </a:cubicBezTo>
                <a:cubicBezTo>
                  <a:pt x="-3378" y="888844"/>
                  <a:pt x="334" y="654414"/>
                  <a:pt x="0" y="538609"/>
                </a:cubicBezTo>
                <a:cubicBezTo>
                  <a:pt x="-334" y="422804"/>
                  <a:pt x="30160" y="180934"/>
                  <a:pt x="0" y="0"/>
                </a:cubicBezTo>
                <a:close/>
              </a:path>
              <a:path w="4060722" h="1077218" stroke="0" extrusionOk="0">
                <a:moveTo>
                  <a:pt x="0" y="0"/>
                </a:moveTo>
                <a:cubicBezTo>
                  <a:pt x="179003" y="-17193"/>
                  <a:pt x="263346" y="39584"/>
                  <a:pt x="498889" y="0"/>
                </a:cubicBezTo>
                <a:cubicBezTo>
                  <a:pt x="734432" y="-39584"/>
                  <a:pt x="961177" y="46122"/>
                  <a:pt x="1078992" y="0"/>
                </a:cubicBezTo>
                <a:cubicBezTo>
                  <a:pt x="1196807" y="-46122"/>
                  <a:pt x="1372777" y="52527"/>
                  <a:pt x="1577881" y="0"/>
                </a:cubicBezTo>
                <a:cubicBezTo>
                  <a:pt x="1782985" y="-52527"/>
                  <a:pt x="1942989" y="20317"/>
                  <a:pt x="2239198" y="0"/>
                </a:cubicBezTo>
                <a:cubicBezTo>
                  <a:pt x="2535407" y="-20317"/>
                  <a:pt x="2644165" y="39306"/>
                  <a:pt x="2859908" y="0"/>
                </a:cubicBezTo>
                <a:cubicBezTo>
                  <a:pt x="3075651" y="-39306"/>
                  <a:pt x="3137723" y="30426"/>
                  <a:pt x="3318190" y="0"/>
                </a:cubicBezTo>
                <a:cubicBezTo>
                  <a:pt x="3498657" y="-30426"/>
                  <a:pt x="3840443" y="55838"/>
                  <a:pt x="4060722" y="0"/>
                </a:cubicBezTo>
                <a:cubicBezTo>
                  <a:pt x="4095226" y="142958"/>
                  <a:pt x="4007884" y="254902"/>
                  <a:pt x="4060722" y="506292"/>
                </a:cubicBezTo>
                <a:cubicBezTo>
                  <a:pt x="4113560" y="757682"/>
                  <a:pt x="3999489" y="906797"/>
                  <a:pt x="4060722" y="1077218"/>
                </a:cubicBezTo>
                <a:cubicBezTo>
                  <a:pt x="3862721" y="1088595"/>
                  <a:pt x="3770136" y="1059256"/>
                  <a:pt x="3602441" y="1077218"/>
                </a:cubicBezTo>
                <a:cubicBezTo>
                  <a:pt x="3434746" y="1095180"/>
                  <a:pt x="3247327" y="1038054"/>
                  <a:pt x="3144159" y="1077218"/>
                </a:cubicBezTo>
                <a:cubicBezTo>
                  <a:pt x="3040991" y="1116382"/>
                  <a:pt x="2701149" y="1037547"/>
                  <a:pt x="2564056" y="1077218"/>
                </a:cubicBezTo>
                <a:cubicBezTo>
                  <a:pt x="2426963" y="1116889"/>
                  <a:pt x="2172555" y="1061056"/>
                  <a:pt x="2065167" y="1077218"/>
                </a:cubicBezTo>
                <a:cubicBezTo>
                  <a:pt x="1957779" y="1093380"/>
                  <a:pt x="1801767" y="1025621"/>
                  <a:pt x="1566278" y="1077218"/>
                </a:cubicBezTo>
                <a:cubicBezTo>
                  <a:pt x="1330789" y="1128815"/>
                  <a:pt x="1170359" y="1058421"/>
                  <a:pt x="986175" y="1077218"/>
                </a:cubicBezTo>
                <a:cubicBezTo>
                  <a:pt x="801991" y="1096015"/>
                  <a:pt x="474996" y="988286"/>
                  <a:pt x="0" y="1077218"/>
                </a:cubicBezTo>
                <a:cubicBezTo>
                  <a:pt x="-2167" y="815175"/>
                  <a:pt x="34653" y="711836"/>
                  <a:pt x="0" y="549381"/>
                </a:cubicBezTo>
                <a:cubicBezTo>
                  <a:pt x="-34653" y="386926"/>
                  <a:pt x="9988" y="250944"/>
                  <a:pt x="0" y="0"/>
                </a:cubicBezTo>
                <a:close/>
              </a:path>
            </a:pathLst>
          </a:custGeom>
          <a:gradFill flip="none" rotWithShape="1">
            <a:gsLst>
              <a:gs pos="0">
                <a:srgbClr val="FF99FF">
                  <a:shade val="30000"/>
                  <a:satMod val="115000"/>
                </a:srgbClr>
              </a:gs>
              <a:gs pos="50000">
                <a:srgbClr val="FF99FF">
                  <a:shade val="67500"/>
                  <a:satMod val="115000"/>
                </a:srgbClr>
              </a:gs>
              <a:gs pos="100000">
                <a:srgbClr val="FF99FF">
                  <a:shade val="100000"/>
                  <a:satMod val="115000"/>
                </a:srgbClr>
              </a:gs>
            </a:gsLst>
            <a:lin ang="5400000" scaled="1"/>
            <a:tileRect/>
          </a:gradFill>
          <a:ln>
            <a:solidFill>
              <a:srgbClr val="FF99FF"/>
            </a:solidFill>
            <a:extLst>
              <a:ext uri="{C807C97D-BFC1-408E-A445-0C87EB9F89A2}">
                <ask:lineSketchStyleProps xmlns:ask="http://schemas.microsoft.com/office/drawing/2018/sketchyshapes" sd="3844312185">
                  <a:prstGeom prst="rect">
                    <a:avLst/>
                  </a:prstGeom>
                  <ask:type>
                    <ask:lineSketchScribble/>
                  </ask:type>
                </ask:lineSketchStyleProps>
              </a:ext>
            </a:extLst>
          </a:ln>
        </p:spPr>
        <p:txBody>
          <a:bodyPr wrap="square" lIns="91440" tIns="45720" rIns="91440" bIns="45720">
            <a:spAutoFit/>
          </a:bodyPr>
          <a:lstStyle/>
          <a:p>
            <a:pPr algn="ctr"/>
            <a:r>
              <a:rPr lang="en-GB" sz="3200" b="1" cap="none" spc="0" noProof="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rPr>
              <a:t>Eating disorders and </a:t>
            </a:r>
            <a:r>
              <a:rPr lang="en-GB" sz="3200" b="1"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rPr>
              <a:t>being trans</a:t>
            </a:r>
            <a:endParaRPr lang="en-GB" sz="3200" b="1" cap="none" spc="0" noProof="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endParaRPr>
          </a:p>
        </p:txBody>
      </p:sp>
      <p:sp>
        <p:nvSpPr>
          <p:cNvPr id="4" name="TextBox 3">
            <a:extLst>
              <a:ext uri="{FF2B5EF4-FFF2-40B4-BE49-F238E27FC236}">
                <a16:creationId xmlns:a16="http://schemas.microsoft.com/office/drawing/2014/main" id="{642BC97A-237E-8B25-5411-CD0BAC146F82}"/>
              </a:ext>
            </a:extLst>
          </p:cNvPr>
          <p:cNvSpPr txBox="1"/>
          <p:nvPr/>
        </p:nvSpPr>
        <p:spPr>
          <a:xfrm>
            <a:off x="4218039" y="1250952"/>
            <a:ext cx="3667432" cy="2677656"/>
          </a:xfrm>
          <a:prstGeom prst="rect">
            <a:avLst/>
          </a:prstGeom>
          <a:noFill/>
        </p:spPr>
        <p:txBody>
          <a:bodyPr wrap="square" rtlCol="0">
            <a:spAutoFit/>
          </a:bodyPr>
          <a:lstStyle/>
          <a:p>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Studies have also shown that they are at an increased risk of self-harm and suicidal ideation (the Trevor project, 2024).  Trans teens are also more susceptible to these risks if they grow up in unsupportive environments, which is why acceptance and the maintaining of positive relationships are important to adolescent trans people.</a:t>
            </a:r>
          </a:p>
          <a:p>
            <a:endPar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endParaRPr>
          </a:p>
        </p:txBody>
      </p:sp>
      <p:sp>
        <p:nvSpPr>
          <p:cNvPr id="9" name="TextBox 8">
            <a:extLst>
              <a:ext uri="{FF2B5EF4-FFF2-40B4-BE49-F238E27FC236}">
                <a16:creationId xmlns:a16="http://schemas.microsoft.com/office/drawing/2014/main" id="{95B9AB1A-5694-DE5E-FEA1-D69FC11B0F9B}"/>
              </a:ext>
            </a:extLst>
          </p:cNvPr>
          <p:cNvSpPr txBox="1"/>
          <p:nvPr/>
        </p:nvSpPr>
        <p:spPr>
          <a:xfrm>
            <a:off x="9834" y="1250952"/>
            <a:ext cx="4041057" cy="5478423"/>
          </a:xfrm>
          <a:prstGeom prst="rect">
            <a:avLst/>
          </a:prstGeom>
          <a:noFill/>
        </p:spPr>
        <p:txBody>
          <a:bodyPr wrap="square" rtlCol="0">
            <a:spAutoFit/>
          </a:bodyPr>
          <a:lstStyle/>
          <a:p>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Growing up transgender can be an added barrier to good mental health. This is due to the experience of gender dysphoria, along with treatment from others. </a:t>
            </a: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During adolescence, teens commonly find identity confusing to navigate which causes emotional distress at some points during the process of puberty (Elsevier, 2017). There is an additional element of identity that many trans teens find very lonely and misunderstood with, due to their minority gender identity. This can cause teens to become depressed, shown in the statistic that over half of teens who talk to their GP about being trans are recorded to have a record of depression, anxiety and self harm (mermaids, 2025). </a:t>
            </a: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Transgender adolescence have a higher rate of mental health issues like depression, with 55% of 17-19yo trans youth living with a mental health disorder in comparison to 17% in their cisgendered counterparts (mermaids, 2025.</a:t>
            </a:r>
          </a:p>
        </p:txBody>
      </p:sp>
      <p:sp>
        <p:nvSpPr>
          <p:cNvPr id="8" name="TextBox 7">
            <a:extLst>
              <a:ext uri="{FF2B5EF4-FFF2-40B4-BE49-F238E27FC236}">
                <a16:creationId xmlns:a16="http://schemas.microsoft.com/office/drawing/2014/main" id="{1EE436B7-1A26-6B1F-E3E4-11D51C38A21C}"/>
              </a:ext>
            </a:extLst>
          </p:cNvPr>
          <p:cNvSpPr txBox="1"/>
          <p:nvPr/>
        </p:nvSpPr>
        <p:spPr>
          <a:xfrm>
            <a:off x="8160777" y="1250952"/>
            <a:ext cx="4031223" cy="5970865"/>
          </a:xfrm>
          <a:prstGeom prst="rect">
            <a:avLst/>
          </a:prstGeom>
          <a:noFill/>
        </p:spPr>
        <p:txBody>
          <a:bodyPr wrap="square" rtlCol="0">
            <a:spAutoFit/>
          </a:bodyPr>
          <a:lstStyle/>
          <a:p>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It has also been revealed that transgender teens are at a higher risk of eating disorders than cisgendered teens, with trans men being statistically most likely to experience an eating disorder before medically transitioning. It was also noted in this study that eating disorder symptoms were alleviated with gender affirming care (journal of eating disorders, 2023).</a:t>
            </a: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Eating disorders can arise from multiple areas, from hating your body to being a tool for self-harm. This is because not eating has both a physical and psychological aspect, with people viewing food as something they do or do not deserve (journal of child and adolescent behaviour, 2023). On the other hand, binge eating can often help people with dealing with their emotion, using food as a comfort when there aren’t other options around them (behavioural sciences, 2023).</a:t>
            </a:r>
          </a:p>
          <a:p>
            <a:endParaRPr lang="en-GB" dirty="0"/>
          </a:p>
        </p:txBody>
      </p:sp>
      <p:pic>
        <p:nvPicPr>
          <p:cNvPr id="15" name="Picture 14">
            <a:extLst>
              <a:ext uri="{FF2B5EF4-FFF2-40B4-BE49-F238E27FC236}">
                <a16:creationId xmlns:a16="http://schemas.microsoft.com/office/drawing/2014/main" id="{D9184458-28F4-B237-D8F4-490050B5E6DF}"/>
              </a:ext>
            </a:extLst>
          </p:cNvPr>
          <p:cNvPicPr>
            <a:picLocks noChangeAspect="1"/>
          </p:cNvPicPr>
          <p:nvPr/>
        </p:nvPicPr>
        <p:blipFill>
          <a:blip r:embed="rId3"/>
          <a:srcRect l="4334" r="3267"/>
          <a:stretch>
            <a:fillRect/>
          </a:stretch>
        </p:blipFill>
        <p:spPr>
          <a:xfrm>
            <a:off x="5520814" y="3256471"/>
            <a:ext cx="2369574" cy="1251940"/>
          </a:xfrm>
          <a:prstGeom prst="rect">
            <a:avLst/>
          </a:prstGeom>
        </p:spPr>
      </p:pic>
      <p:pic>
        <p:nvPicPr>
          <p:cNvPr id="18" name="Picture 17">
            <a:extLst>
              <a:ext uri="{FF2B5EF4-FFF2-40B4-BE49-F238E27FC236}">
                <a16:creationId xmlns:a16="http://schemas.microsoft.com/office/drawing/2014/main" id="{95EB9339-BA05-CA1E-96E8-E62D9471253B}"/>
              </a:ext>
            </a:extLst>
          </p:cNvPr>
          <p:cNvPicPr>
            <a:picLocks noChangeAspect="1"/>
          </p:cNvPicPr>
          <p:nvPr/>
        </p:nvPicPr>
        <p:blipFill>
          <a:blip r:embed="rId4">
            <a:extLst>
              <a:ext uri="{28A0092B-C50C-407E-A947-70E740481C1C}">
                <a14:useLocalDpi xmlns:a14="http://schemas.microsoft.com/office/drawing/2010/main" val="0"/>
              </a:ext>
            </a:extLst>
          </a:blip>
          <a:srcRect l="5807" t="2679" r="3629" b="1111"/>
          <a:stretch>
            <a:fillRect/>
          </a:stretch>
        </p:blipFill>
        <p:spPr>
          <a:xfrm>
            <a:off x="4218039" y="5510447"/>
            <a:ext cx="2595716" cy="1347553"/>
          </a:xfrm>
          <a:prstGeom prst="rect">
            <a:avLst/>
          </a:prstGeom>
        </p:spPr>
      </p:pic>
      <p:sp>
        <p:nvSpPr>
          <p:cNvPr id="7" name="TextBox 6">
            <a:extLst>
              <a:ext uri="{FF2B5EF4-FFF2-40B4-BE49-F238E27FC236}">
                <a16:creationId xmlns:a16="http://schemas.microsoft.com/office/drawing/2014/main" id="{66D6F87C-D29E-248D-B8B2-5F5A0CB85521}"/>
              </a:ext>
            </a:extLst>
          </p:cNvPr>
          <p:cNvSpPr txBox="1"/>
          <p:nvPr/>
        </p:nvSpPr>
        <p:spPr>
          <a:xfrm>
            <a:off x="4218038" y="4556339"/>
            <a:ext cx="3844413" cy="954107"/>
          </a:xfrm>
          <a:prstGeom prst="rect">
            <a:avLst/>
          </a:prstGeom>
          <a:noFill/>
        </p:spPr>
        <p:txBody>
          <a:bodyPr wrap="square" rtlCol="0">
            <a:spAutoFit/>
          </a:bodyPr>
          <a:lstStyle/>
          <a:p>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Self-harm is also  incredibly common among trans youth, maybe due to confusing or self-hatred around their gender identity (Taylor and Francis, 2026).</a:t>
            </a:r>
          </a:p>
        </p:txBody>
      </p:sp>
      <p:pic>
        <p:nvPicPr>
          <p:cNvPr id="10" name="Picture 9" descr="How Anorexics See Themselves">
            <a:extLst>
              <a:ext uri="{FF2B5EF4-FFF2-40B4-BE49-F238E27FC236}">
                <a16:creationId xmlns:a16="http://schemas.microsoft.com/office/drawing/2014/main" id="{1A3A311B-5147-A8D6-7D1D-55912FCE45FB}"/>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972" b="96510" l="10000" r="91333">
                        <a14:foregroundMark x1="42467" y1="59046" x2="42467" y2="59046"/>
                        <a14:foregroundMark x1="32333" y1="48006" x2="32333" y2="48006"/>
                        <a14:foregroundMark x1="34200" y1="38462" x2="34200" y2="38462"/>
                        <a14:foregroundMark x1="28800" y1="24359" x2="28800" y2="24359"/>
                        <a14:foregroundMark x1="20667" y1="74359" x2="20667" y2="74359"/>
                        <a14:foregroundMark x1="82200" y1="56695" x2="82200" y2="56695"/>
                        <a14:foregroundMark x1="87933" y1="44017" x2="87933" y2="44017"/>
                        <a14:foregroundMark x1="84600" y1="36823" x2="84600" y2="36823"/>
                        <a14:foregroundMark x1="83067" y1="25641" x2="83067" y2="25641"/>
                        <a14:foregroundMark x1="84933" y1="69658" x2="84933" y2="69658"/>
                        <a14:foregroundMark x1="86600" y1="79416" x2="86600" y2="79416"/>
                        <a14:foregroundMark x1="48733" y1="93732" x2="48733" y2="93732"/>
                        <a14:foregroundMark x1="49067" y1="92308" x2="49067" y2="92308"/>
                        <a14:foregroundMark x1="54333" y1="96581" x2="54333" y2="96581"/>
                        <a14:foregroundMark x1="43333" y1="49288" x2="43333" y2="49288"/>
                        <a14:foregroundMark x1="46867" y1="51994" x2="46867" y2="51994"/>
                        <a14:foregroundMark x1="47867" y1="53632" x2="47867" y2="53632"/>
                        <a14:foregroundMark x1="47867" y1="53632" x2="47867" y2="53632"/>
                        <a14:foregroundMark x1="57333" y1="36966" x2="57333" y2="36966"/>
                        <a14:foregroundMark x1="78133" y1="93732" x2="78133" y2="93732"/>
                        <a14:foregroundMark x1="78133" y1="93732" x2="78133" y2="93732"/>
                        <a14:foregroundMark x1="83933" y1="93519" x2="83933" y2="93519"/>
                        <a14:foregroundMark x1="91333" y1="93162" x2="91333" y2="93162"/>
                        <a14:foregroundMark x1="76667" y1="91880" x2="76667" y2="91880"/>
                        <a14:foregroundMark x1="32333" y1="91382" x2="32333" y2="91382"/>
                        <a14:foregroundMark x1="32333" y1="91382" x2="32333" y2="91382"/>
                        <a14:foregroundMark x1="29800" y1="93020" x2="29800" y2="93020"/>
                        <a14:foregroundMark x1="29800" y1="93020" x2="29800" y2="93020"/>
                        <a14:foregroundMark x1="29800" y1="93020" x2="29800" y2="93020"/>
                        <a14:foregroundMark x1="29800" y1="93020" x2="29800" y2="93020"/>
                        <a14:foregroundMark x1="40933" y1="94231" x2="40933" y2="94231"/>
                        <a14:foregroundMark x1="40933" y1="86681" x2="40933" y2="86681"/>
                        <a14:foregroundMark x1="27200" y1="63177" x2="27200" y2="63177"/>
                        <a14:foregroundMark x1="22200" y1="63319" x2="22200" y2="63319"/>
                        <a14:foregroundMark x1="36867" y1="63177" x2="36867" y2="63177"/>
                        <a14:foregroundMark x1="35267" y1="63177" x2="35267" y2="63177"/>
                        <a14:foregroundMark x1="17000" y1="73504" x2="17000" y2="73504"/>
                        <a14:backgroundMark x1="7467" y1="60684" x2="7467" y2="60684"/>
                      </a14:backgroundRemoval>
                    </a14:imgEffect>
                  </a14:imgLayer>
                </a14:imgProps>
              </a:ext>
            </a:extLst>
          </a:blip>
          <a:srcRect l="7665" t="17891" r="7790"/>
          <a:stretch>
            <a:fillRect/>
          </a:stretch>
        </p:blipFill>
        <p:spPr>
          <a:xfrm>
            <a:off x="8252460" y="3181350"/>
            <a:ext cx="1451610" cy="1319540"/>
          </a:xfrm>
          <a:prstGeom prst="rect">
            <a:avLst/>
          </a:prstGeom>
        </p:spPr>
      </p:pic>
      <p:pic>
        <p:nvPicPr>
          <p:cNvPr id="16" name="Picture 15">
            <a:extLst>
              <a:ext uri="{FF2B5EF4-FFF2-40B4-BE49-F238E27FC236}">
                <a16:creationId xmlns:a16="http://schemas.microsoft.com/office/drawing/2014/main" id="{FA792251-3858-1DDF-42B4-8CEFC643C54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106603" y="3215150"/>
            <a:ext cx="1888978" cy="1251940"/>
          </a:xfrm>
          <a:prstGeom prst="rect">
            <a:avLst/>
          </a:prstGeom>
        </p:spPr>
      </p:pic>
    </p:spTree>
    <p:extLst>
      <p:ext uri="{BB962C8B-B14F-4D97-AF65-F5344CB8AC3E}">
        <p14:creationId xmlns:p14="http://schemas.microsoft.com/office/powerpoint/2010/main" val="1248396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4F6AA8-11CA-79B2-F5AE-1198CC0D7A73}"/>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7937822-5C7D-46D9-A63B-E452D7422C8C}"/>
              </a:ext>
            </a:extLst>
          </p:cNvPr>
          <p:cNvGraphicFramePr>
            <a:graphicFrameLocks noGrp="1"/>
          </p:cNvGraphicFramePr>
          <p:nvPr/>
        </p:nvGraphicFramePr>
        <p:xfrm>
          <a:off x="0" y="-1"/>
          <a:ext cx="12192000" cy="6961239"/>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1901264966"/>
                    </a:ext>
                  </a:extLst>
                </a:gridCol>
                <a:gridCol w="4064000">
                  <a:extLst>
                    <a:ext uri="{9D8B030D-6E8A-4147-A177-3AD203B41FA5}">
                      <a16:colId xmlns:a16="http://schemas.microsoft.com/office/drawing/2014/main" val="2832044350"/>
                    </a:ext>
                  </a:extLst>
                </a:gridCol>
                <a:gridCol w="4064000">
                  <a:extLst>
                    <a:ext uri="{9D8B030D-6E8A-4147-A177-3AD203B41FA5}">
                      <a16:colId xmlns:a16="http://schemas.microsoft.com/office/drawing/2014/main" val="731752604"/>
                    </a:ext>
                  </a:extLst>
                </a:gridCol>
              </a:tblGrid>
              <a:tr h="6961239">
                <a:tc>
                  <a:txBody>
                    <a:bodyPr/>
                    <a:lstStyle/>
                    <a:p>
                      <a:endParaRPr lang="en-GB" noProof="0" dirty="0"/>
                    </a:p>
                  </a:txBody>
                  <a:tcPr>
                    <a:solidFill>
                      <a:schemeClr val="accent1">
                        <a:lumMod val="20000"/>
                        <a:lumOff val="80000"/>
                      </a:schemeClr>
                    </a:solidFill>
                  </a:tcPr>
                </a:tc>
                <a:tc>
                  <a:txBody>
                    <a:bodyPr/>
                    <a:lstStyle/>
                    <a:p>
                      <a:endParaRPr lang="en-GB" noProof="0" dirty="0"/>
                    </a:p>
                  </a:txBody>
                  <a:tcPr>
                    <a:solidFill>
                      <a:srgbClr val="FFFFDD"/>
                    </a:solidFill>
                  </a:tcPr>
                </a:tc>
                <a:tc>
                  <a:txBody>
                    <a:bodyPr/>
                    <a:lstStyle/>
                    <a:p>
                      <a:endParaRPr lang="en-GB" noProof="0" dirty="0"/>
                    </a:p>
                  </a:txBody>
                  <a:tcPr>
                    <a:solidFill>
                      <a:srgbClr val="FF99FF"/>
                    </a:solidFill>
                  </a:tcPr>
                </a:tc>
                <a:extLst>
                  <a:ext uri="{0D108BD9-81ED-4DB2-BD59-A6C34878D82A}">
                    <a16:rowId xmlns:a16="http://schemas.microsoft.com/office/drawing/2014/main" val="3064271384"/>
                  </a:ext>
                </a:extLst>
              </a:tr>
            </a:tbl>
          </a:graphicData>
        </a:graphic>
      </p:graphicFrame>
      <p:sp>
        <p:nvSpPr>
          <p:cNvPr id="3" name="Rectangle 2">
            <a:extLst>
              <a:ext uri="{FF2B5EF4-FFF2-40B4-BE49-F238E27FC236}">
                <a16:creationId xmlns:a16="http://schemas.microsoft.com/office/drawing/2014/main" id="{F49C2381-BF33-87DE-E160-207444E5B0C4}"/>
              </a:ext>
            </a:extLst>
          </p:cNvPr>
          <p:cNvSpPr/>
          <p:nvPr/>
        </p:nvSpPr>
        <p:spPr>
          <a:xfrm>
            <a:off x="0" y="0"/>
            <a:ext cx="4050891" cy="1077218"/>
          </a:xfrm>
          <a:custGeom>
            <a:avLst/>
            <a:gdLst>
              <a:gd name="csX0" fmla="*/ 0 w 4050891"/>
              <a:gd name="csY0" fmla="*/ 0 h 1077218"/>
              <a:gd name="csX1" fmla="*/ 457172 w 4050891"/>
              <a:gd name="csY1" fmla="*/ 0 h 1077218"/>
              <a:gd name="csX2" fmla="*/ 1035871 w 4050891"/>
              <a:gd name="csY2" fmla="*/ 0 h 1077218"/>
              <a:gd name="csX3" fmla="*/ 1533552 w 4050891"/>
              <a:gd name="csY3" fmla="*/ 0 h 1077218"/>
              <a:gd name="csX4" fmla="*/ 2193268 w 4050891"/>
              <a:gd name="csY4" fmla="*/ 0 h 1077218"/>
              <a:gd name="csX5" fmla="*/ 2690949 w 4050891"/>
              <a:gd name="csY5" fmla="*/ 0 h 1077218"/>
              <a:gd name="csX6" fmla="*/ 3310157 w 4050891"/>
              <a:gd name="csY6" fmla="*/ 0 h 1077218"/>
              <a:gd name="csX7" fmla="*/ 4050891 w 4050891"/>
              <a:gd name="csY7" fmla="*/ 0 h 1077218"/>
              <a:gd name="csX8" fmla="*/ 4050891 w 4050891"/>
              <a:gd name="csY8" fmla="*/ 506292 h 1077218"/>
              <a:gd name="csX9" fmla="*/ 4050891 w 4050891"/>
              <a:gd name="csY9" fmla="*/ 1077218 h 1077218"/>
              <a:gd name="csX10" fmla="*/ 3391174 w 4050891"/>
              <a:gd name="csY10" fmla="*/ 1077218 h 1077218"/>
              <a:gd name="csX11" fmla="*/ 2934002 w 4050891"/>
              <a:gd name="csY11" fmla="*/ 1077218 h 1077218"/>
              <a:gd name="csX12" fmla="*/ 2395813 w 4050891"/>
              <a:gd name="csY12" fmla="*/ 1077218 h 1077218"/>
              <a:gd name="csX13" fmla="*/ 1857623 w 4050891"/>
              <a:gd name="csY13" fmla="*/ 1077218 h 1077218"/>
              <a:gd name="csX14" fmla="*/ 1400451 w 4050891"/>
              <a:gd name="csY14" fmla="*/ 1077218 h 1077218"/>
              <a:gd name="csX15" fmla="*/ 902770 w 4050891"/>
              <a:gd name="csY15" fmla="*/ 1077218 h 1077218"/>
              <a:gd name="csX16" fmla="*/ 0 w 4050891"/>
              <a:gd name="csY16" fmla="*/ 1077218 h 1077218"/>
              <a:gd name="csX17" fmla="*/ 0 w 4050891"/>
              <a:gd name="csY17" fmla="*/ 538609 h 1077218"/>
              <a:gd name="csX18" fmla="*/ 0 w 4050891"/>
              <a:gd name="csY18" fmla="*/ 0 h 10772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4050891" h="1077218" fill="none" extrusionOk="0">
                <a:moveTo>
                  <a:pt x="0" y="0"/>
                </a:moveTo>
                <a:cubicBezTo>
                  <a:pt x="204574" y="-39345"/>
                  <a:pt x="301595" y="1127"/>
                  <a:pt x="457172" y="0"/>
                </a:cubicBezTo>
                <a:cubicBezTo>
                  <a:pt x="612749" y="-1127"/>
                  <a:pt x="844024" y="5363"/>
                  <a:pt x="1035871" y="0"/>
                </a:cubicBezTo>
                <a:cubicBezTo>
                  <a:pt x="1227718" y="-5363"/>
                  <a:pt x="1351156" y="44022"/>
                  <a:pt x="1533552" y="0"/>
                </a:cubicBezTo>
                <a:cubicBezTo>
                  <a:pt x="1715948" y="-44022"/>
                  <a:pt x="1939238" y="71083"/>
                  <a:pt x="2193268" y="0"/>
                </a:cubicBezTo>
                <a:cubicBezTo>
                  <a:pt x="2447298" y="-71083"/>
                  <a:pt x="2481901" y="42673"/>
                  <a:pt x="2690949" y="0"/>
                </a:cubicBezTo>
                <a:cubicBezTo>
                  <a:pt x="2899997" y="-42673"/>
                  <a:pt x="3016003" y="26454"/>
                  <a:pt x="3310157" y="0"/>
                </a:cubicBezTo>
                <a:cubicBezTo>
                  <a:pt x="3604311" y="-26454"/>
                  <a:pt x="3838307" y="64165"/>
                  <a:pt x="4050891" y="0"/>
                </a:cubicBezTo>
                <a:cubicBezTo>
                  <a:pt x="4072433" y="210968"/>
                  <a:pt x="3996745" y="337511"/>
                  <a:pt x="4050891" y="506292"/>
                </a:cubicBezTo>
                <a:cubicBezTo>
                  <a:pt x="4105037" y="675073"/>
                  <a:pt x="4012963" y="897562"/>
                  <a:pt x="4050891" y="1077218"/>
                </a:cubicBezTo>
                <a:cubicBezTo>
                  <a:pt x="3875859" y="1112381"/>
                  <a:pt x="3679349" y="1020412"/>
                  <a:pt x="3391174" y="1077218"/>
                </a:cubicBezTo>
                <a:cubicBezTo>
                  <a:pt x="3102999" y="1134024"/>
                  <a:pt x="3098208" y="1037755"/>
                  <a:pt x="2934002" y="1077218"/>
                </a:cubicBezTo>
                <a:cubicBezTo>
                  <a:pt x="2769796" y="1116681"/>
                  <a:pt x="2594824" y="1036620"/>
                  <a:pt x="2395813" y="1077218"/>
                </a:cubicBezTo>
                <a:cubicBezTo>
                  <a:pt x="2196802" y="1117816"/>
                  <a:pt x="1991925" y="1054058"/>
                  <a:pt x="1857623" y="1077218"/>
                </a:cubicBezTo>
                <a:cubicBezTo>
                  <a:pt x="1723321" y="1100378"/>
                  <a:pt x="1543702" y="1037459"/>
                  <a:pt x="1400451" y="1077218"/>
                </a:cubicBezTo>
                <a:cubicBezTo>
                  <a:pt x="1257200" y="1116977"/>
                  <a:pt x="1018460" y="1039696"/>
                  <a:pt x="902770" y="1077218"/>
                </a:cubicBezTo>
                <a:cubicBezTo>
                  <a:pt x="787080" y="1114740"/>
                  <a:pt x="380888" y="1032866"/>
                  <a:pt x="0" y="1077218"/>
                </a:cubicBezTo>
                <a:cubicBezTo>
                  <a:pt x="-3378" y="888844"/>
                  <a:pt x="334" y="654414"/>
                  <a:pt x="0" y="538609"/>
                </a:cubicBezTo>
                <a:cubicBezTo>
                  <a:pt x="-334" y="422804"/>
                  <a:pt x="30160" y="180934"/>
                  <a:pt x="0" y="0"/>
                </a:cubicBezTo>
                <a:close/>
              </a:path>
              <a:path w="4050891" h="1077218" stroke="0" extrusionOk="0">
                <a:moveTo>
                  <a:pt x="0" y="0"/>
                </a:moveTo>
                <a:cubicBezTo>
                  <a:pt x="189004" y="-38788"/>
                  <a:pt x="328909" y="8"/>
                  <a:pt x="497681" y="0"/>
                </a:cubicBezTo>
                <a:cubicBezTo>
                  <a:pt x="666453" y="-8"/>
                  <a:pt x="912181" y="10048"/>
                  <a:pt x="1076380" y="0"/>
                </a:cubicBezTo>
                <a:cubicBezTo>
                  <a:pt x="1240579" y="-10048"/>
                  <a:pt x="1429229" y="57949"/>
                  <a:pt x="1574061" y="0"/>
                </a:cubicBezTo>
                <a:cubicBezTo>
                  <a:pt x="1718893" y="-57949"/>
                  <a:pt x="1981654" y="30362"/>
                  <a:pt x="2233777" y="0"/>
                </a:cubicBezTo>
                <a:cubicBezTo>
                  <a:pt x="2485900" y="-30362"/>
                  <a:pt x="2685076" y="30389"/>
                  <a:pt x="2852985" y="0"/>
                </a:cubicBezTo>
                <a:cubicBezTo>
                  <a:pt x="3020894" y="-30389"/>
                  <a:pt x="3189779" y="31048"/>
                  <a:pt x="3310157" y="0"/>
                </a:cubicBezTo>
                <a:cubicBezTo>
                  <a:pt x="3430535" y="-31048"/>
                  <a:pt x="3798347" y="9401"/>
                  <a:pt x="4050891" y="0"/>
                </a:cubicBezTo>
                <a:cubicBezTo>
                  <a:pt x="4085395" y="142958"/>
                  <a:pt x="3998053" y="254902"/>
                  <a:pt x="4050891" y="506292"/>
                </a:cubicBezTo>
                <a:cubicBezTo>
                  <a:pt x="4103729" y="757682"/>
                  <a:pt x="3989658" y="906797"/>
                  <a:pt x="4050891" y="1077218"/>
                </a:cubicBezTo>
                <a:cubicBezTo>
                  <a:pt x="3935057" y="1122644"/>
                  <a:pt x="3697676" y="1063539"/>
                  <a:pt x="3593719" y="1077218"/>
                </a:cubicBezTo>
                <a:cubicBezTo>
                  <a:pt x="3489762" y="1090897"/>
                  <a:pt x="3323192" y="1056525"/>
                  <a:pt x="3136547" y="1077218"/>
                </a:cubicBezTo>
                <a:cubicBezTo>
                  <a:pt x="2949902" y="1097911"/>
                  <a:pt x="2722331" y="1016798"/>
                  <a:pt x="2557848" y="1077218"/>
                </a:cubicBezTo>
                <a:cubicBezTo>
                  <a:pt x="2393365" y="1137638"/>
                  <a:pt x="2210756" y="1067403"/>
                  <a:pt x="2060167" y="1077218"/>
                </a:cubicBezTo>
                <a:cubicBezTo>
                  <a:pt x="1909578" y="1087033"/>
                  <a:pt x="1770386" y="1018805"/>
                  <a:pt x="1562487" y="1077218"/>
                </a:cubicBezTo>
                <a:cubicBezTo>
                  <a:pt x="1354588" y="1135631"/>
                  <a:pt x="1133754" y="1054147"/>
                  <a:pt x="983788" y="1077218"/>
                </a:cubicBezTo>
                <a:cubicBezTo>
                  <a:pt x="833822" y="1100289"/>
                  <a:pt x="345139" y="1045174"/>
                  <a:pt x="0" y="1077218"/>
                </a:cubicBezTo>
                <a:cubicBezTo>
                  <a:pt x="-2167" y="815175"/>
                  <a:pt x="34653" y="711836"/>
                  <a:pt x="0" y="549381"/>
                </a:cubicBezTo>
                <a:cubicBezTo>
                  <a:pt x="-34653" y="386926"/>
                  <a:pt x="9988" y="250944"/>
                  <a:pt x="0" y="0"/>
                </a:cubicBezTo>
                <a:close/>
              </a:path>
            </a:pathLst>
          </a:custGeom>
          <a:gradFill flip="none" rotWithShape="1">
            <a:gsLst>
              <a:gs pos="0">
                <a:srgbClr val="00B0F0">
                  <a:shade val="30000"/>
                  <a:satMod val="115000"/>
                </a:srgbClr>
              </a:gs>
              <a:gs pos="50000">
                <a:srgbClr val="00B0F0">
                  <a:shade val="67500"/>
                  <a:satMod val="115000"/>
                </a:srgbClr>
              </a:gs>
              <a:gs pos="100000">
                <a:srgbClr val="00B0F0">
                  <a:shade val="100000"/>
                  <a:satMod val="115000"/>
                </a:srgbClr>
              </a:gs>
            </a:gsLst>
            <a:lin ang="5400000" scaled="1"/>
            <a:tileRect/>
          </a:gradFill>
          <a:ln>
            <a:solidFill>
              <a:schemeClr val="accent1">
                <a:lumMod val="20000"/>
                <a:lumOff val="80000"/>
              </a:schemeClr>
            </a:solidFill>
            <a:extLst>
              <a:ext uri="{C807C97D-BFC1-408E-A445-0C87EB9F89A2}">
                <ask:lineSketchStyleProps xmlns:ask="http://schemas.microsoft.com/office/drawing/2018/sketchyshapes" sd="3844312185">
                  <a:prstGeom prst="rect">
                    <a:avLst/>
                  </a:prstGeom>
                  <ask:type>
                    <ask:lineSketchScribble/>
                  </ask:type>
                </ask:lineSketchStyleProps>
              </a:ext>
            </a:extLst>
          </a:ln>
        </p:spPr>
        <p:txBody>
          <a:bodyPr wrap="square" lIns="91440" tIns="45720" rIns="91440" bIns="45720">
            <a:spAutoFit/>
          </a:bodyPr>
          <a:lstStyle/>
          <a:p>
            <a:pPr algn="ctr"/>
            <a:r>
              <a:rPr lang="en-GB" sz="3200" b="1" cap="none" spc="0" noProof="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rPr>
              <a:t>How to support trans teens:</a:t>
            </a:r>
          </a:p>
        </p:txBody>
      </p:sp>
      <p:sp>
        <p:nvSpPr>
          <p:cNvPr id="5" name="Rectangle 4">
            <a:extLst>
              <a:ext uri="{FF2B5EF4-FFF2-40B4-BE49-F238E27FC236}">
                <a16:creationId xmlns:a16="http://schemas.microsoft.com/office/drawing/2014/main" id="{512D093C-9E2E-D2E9-EE22-868944F89B9C}"/>
              </a:ext>
            </a:extLst>
          </p:cNvPr>
          <p:cNvSpPr/>
          <p:nvPr/>
        </p:nvSpPr>
        <p:spPr>
          <a:xfrm>
            <a:off x="4050891" y="-2"/>
            <a:ext cx="4090220" cy="1315745"/>
          </a:xfrm>
          <a:custGeom>
            <a:avLst/>
            <a:gdLst>
              <a:gd name="csX0" fmla="*/ 0 w 4090220"/>
              <a:gd name="csY0" fmla="*/ 0 h 1315745"/>
              <a:gd name="csX1" fmla="*/ 502513 w 4090220"/>
              <a:gd name="csY1" fmla="*/ 0 h 1315745"/>
              <a:gd name="csX2" fmla="*/ 1168634 w 4090220"/>
              <a:gd name="csY2" fmla="*/ 0 h 1315745"/>
              <a:gd name="csX3" fmla="*/ 1671147 w 4090220"/>
              <a:gd name="csY3" fmla="*/ 0 h 1315745"/>
              <a:gd name="csX4" fmla="*/ 2296366 w 4090220"/>
              <a:gd name="csY4" fmla="*/ 0 h 1315745"/>
              <a:gd name="csX5" fmla="*/ 2798879 w 4090220"/>
              <a:gd name="csY5" fmla="*/ 0 h 1315745"/>
              <a:gd name="csX6" fmla="*/ 3260490 w 4090220"/>
              <a:gd name="csY6" fmla="*/ 0 h 1315745"/>
              <a:gd name="csX7" fmla="*/ 4090220 w 4090220"/>
              <a:gd name="csY7" fmla="*/ 0 h 1315745"/>
              <a:gd name="csX8" fmla="*/ 4090220 w 4090220"/>
              <a:gd name="csY8" fmla="*/ 438582 h 1315745"/>
              <a:gd name="csX9" fmla="*/ 4090220 w 4090220"/>
              <a:gd name="csY9" fmla="*/ 877163 h 1315745"/>
              <a:gd name="csX10" fmla="*/ 4090220 w 4090220"/>
              <a:gd name="csY10" fmla="*/ 1315745 h 1315745"/>
              <a:gd name="csX11" fmla="*/ 3424098 w 4090220"/>
              <a:gd name="csY11" fmla="*/ 1315745 h 1315745"/>
              <a:gd name="csX12" fmla="*/ 2962488 w 4090220"/>
              <a:gd name="csY12" fmla="*/ 1315745 h 1315745"/>
              <a:gd name="csX13" fmla="*/ 2459975 w 4090220"/>
              <a:gd name="csY13" fmla="*/ 1315745 h 1315745"/>
              <a:gd name="csX14" fmla="*/ 1834756 w 4090220"/>
              <a:gd name="csY14" fmla="*/ 1315745 h 1315745"/>
              <a:gd name="csX15" fmla="*/ 1250439 w 4090220"/>
              <a:gd name="csY15" fmla="*/ 1315745 h 1315745"/>
              <a:gd name="csX16" fmla="*/ 788828 w 4090220"/>
              <a:gd name="csY16" fmla="*/ 1315745 h 1315745"/>
              <a:gd name="csX17" fmla="*/ 0 w 4090220"/>
              <a:gd name="csY17" fmla="*/ 1315745 h 1315745"/>
              <a:gd name="csX18" fmla="*/ 0 w 4090220"/>
              <a:gd name="csY18" fmla="*/ 903478 h 1315745"/>
              <a:gd name="csX19" fmla="*/ 0 w 4090220"/>
              <a:gd name="csY19" fmla="*/ 438582 h 1315745"/>
              <a:gd name="csX20" fmla="*/ 0 w 4090220"/>
              <a:gd name="csY20" fmla="*/ 0 h 131574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Lst>
            <a:rect l="l" t="t" r="r" b="b"/>
            <a:pathLst>
              <a:path w="4090220" h="1315745" fill="none" extrusionOk="0">
                <a:moveTo>
                  <a:pt x="0" y="0"/>
                </a:moveTo>
                <a:cubicBezTo>
                  <a:pt x="166877" y="-37885"/>
                  <a:pt x="280652" y="10992"/>
                  <a:pt x="502513" y="0"/>
                </a:cubicBezTo>
                <a:cubicBezTo>
                  <a:pt x="724374" y="-10992"/>
                  <a:pt x="976866" y="65751"/>
                  <a:pt x="1168634" y="0"/>
                </a:cubicBezTo>
                <a:cubicBezTo>
                  <a:pt x="1360402" y="-65751"/>
                  <a:pt x="1436178" y="24025"/>
                  <a:pt x="1671147" y="0"/>
                </a:cubicBezTo>
                <a:cubicBezTo>
                  <a:pt x="1906116" y="-24025"/>
                  <a:pt x="2156223" y="49300"/>
                  <a:pt x="2296366" y="0"/>
                </a:cubicBezTo>
                <a:cubicBezTo>
                  <a:pt x="2436509" y="-49300"/>
                  <a:pt x="2669838" y="46945"/>
                  <a:pt x="2798879" y="0"/>
                </a:cubicBezTo>
                <a:cubicBezTo>
                  <a:pt x="2927920" y="-46945"/>
                  <a:pt x="3042278" y="27097"/>
                  <a:pt x="3260490" y="0"/>
                </a:cubicBezTo>
                <a:cubicBezTo>
                  <a:pt x="3478702" y="-27097"/>
                  <a:pt x="3870156" y="72069"/>
                  <a:pt x="4090220" y="0"/>
                </a:cubicBezTo>
                <a:cubicBezTo>
                  <a:pt x="4125861" y="133874"/>
                  <a:pt x="4063235" y="234448"/>
                  <a:pt x="4090220" y="438582"/>
                </a:cubicBezTo>
                <a:cubicBezTo>
                  <a:pt x="4117205" y="642716"/>
                  <a:pt x="4052321" y="729059"/>
                  <a:pt x="4090220" y="877163"/>
                </a:cubicBezTo>
                <a:cubicBezTo>
                  <a:pt x="4128119" y="1025267"/>
                  <a:pt x="4046041" y="1193129"/>
                  <a:pt x="4090220" y="1315745"/>
                </a:cubicBezTo>
                <a:cubicBezTo>
                  <a:pt x="3865501" y="1389483"/>
                  <a:pt x="3582042" y="1265674"/>
                  <a:pt x="3424098" y="1315745"/>
                </a:cubicBezTo>
                <a:cubicBezTo>
                  <a:pt x="3266154" y="1365816"/>
                  <a:pt x="3089492" y="1291893"/>
                  <a:pt x="2962488" y="1315745"/>
                </a:cubicBezTo>
                <a:cubicBezTo>
                  <a:pt x="2835484" y="1339597"/>
                  <a:pt x="2658733" y="1273660"/>
                  <a:pt x="2459975" y="1315745"/>
                </a:cubicBezTo>
                <a:cubicBezTo>
                  <a:pt x="2261217" y="1357830"/>
                  <a:pt x="1963368" y="1271495"/>
                  <a:pt x="1834756" y="1315745"/>
                </a:cubicBezTo>
                <a:cubicBezTo>
                  <a:pt x="1706144" y="1359995"/>
                  <a:pt x="1497868" y="1289691"/>
                  <a:pt x="1250439" y="1315745"/>
                </a:cubicBezTo>
                <a:cubicBezTo>
                  <a:pt x="1003010" y="1341799"/>
                  <a:pt x="912722" y="1311691"/>
                  <a:pt x="788828" y="1315745"/>
                </a:cubicBezTo>
                <a:cubicBezTo>
                  <a:pt x="664934" y="1319799"/>
                  <a:pt x="185131" y="1225773"/>
                  <a:pt x="0" y="1315745"/>
                </a:cubicBezTo>
                <a:cubicBezTo>
                  <a:pt x="-639" y="1227181"/>
                  <a:pt x="3870" y="998559"/>
                  <a:pt x="0" y="903478"/>
                </a:cubicBezTo>
                <a:cubicBezTo>
                  <a:pt x="-3870" y="808397"/>
                  <a:pt x="29364" y="541919"/>
                  <a:pt x="0" y="438582"/>
                </a:cubicBezTo>
                <a:cubicBezTo>
                  <a:pt x="-29364" y="335245"/>
                  <a:pt x="551" y="209200"/>
                  <a:pt x="0" y="0"/>
                </a:cubicBezTo>
                <a:close/>
              </a:path>
              <a:path w="4090220" h="1315745" stroke="0" extrusionOk="0">
                <a:moveTo>
                  <a:pt x="0" y="0"/>
                </a:moveTo>
                <a:cubicBezTo>
                  <a:pt x="115666" y="-9229"/>
                  <a:pt x="327586" y="56264"/>
                  <a:pt x="502513" y="0"/>
                </a:cubicBezTo>
                <a:cubicBezTo>
                  <a:pt x="677440" y="-56264"/>
                  <a:pt x="964422" y="42145"/>
                  <a:pt x="1086830" y="0"/>
                </a:cubicBezTo>
                <a:cubicBezTo>
                  <a:pt x="1209238" y="-42145"/>
                  <a:pt x="1344037" y="33360"/>
                  <a:pt x="1589343" y="0"/>
                </a:cubicBezTo>
                <a:cubicBezTo>
                  <a:pt x="1834649" y="-33360"/>
                  <a:pt x="1984912" y="28867"/>
                  <a:pt x="2255464" y="0"/>
                </a:cubicBezTo>
                <a:cubicBezTo>
                  <a:pt x="2526016" y="-28867"/>
                  <a:pt x="2683542" y="15710"/>
                  <a:pt x="2880684" y="0"/>
                </a:cubicBezTo>
                <a:cubicBezTo>
                  <a:pt x="3077826" y="-15710"/>
                  <a:pt x="3243152" y="37045"/>
                  <a:pt x="3342294" y="0"/>
                </a:cubicBezTo>
                <a:cubicBezTo>
                  <a:pt x="3441436" y="-37045"/>
                  <a:pt x="3897706" y="32917"/>
                  <a:pt x="4090220" y="0"/>
                </a:cubicBezTo>
                <a:cubicBezTo>
                  <a:pt x="4091038" y="125154"/>
                  <a:pt x="4076994" y="277610"/>
                  <a:pt x="4090220" y="399109"/>
                </a:cubicBezTo>
                <a:cubicBezTo>
                  <a:pt x="4103446" y="520608"/>
                  <a:pt x="4049697" y="621826"/>
                  <a:pt x="4090220" y="824534"/>
                </a:cubicBezTo>
                <a:cubicBezTo>
                  <a:pt x="4130743" y="1027243"/>
                  <a:pt x="4053262" y="1106369"/>
                  <a:pt x="4090220" y="1315745"/>
                </a:cubicBezTo>
                <a:cubicBezTo>
                  <a:pt x="3821745" y="1361949"/>
                  <a:pt x="3741036" y="1252757"/>
                  <a:pt x="3465001" y="1315745"/>
                </a:cubicBezTo>
                <a:cubicBezTo>
                  <a:pt x="3188966" y="1378733"/>
                  <a:pt x="3055333" y="1265073"/>
                  <a:pt x="2880684" y="1315745"/>
                </a:cubicBezTo>
                <a:cubicBezTo>
                  <a:pt x="2706035" y="1366417"/>
                  <a:pt x="2600932" y="1290974"/>
                  <a:pt x="2378171" y="1315745"/>
                </a:cubicBezTo>
                <a:cubicBezTo>
                  <a:pt x="2155410" y="1340516"/>
                  <a:pt x="2000321" y="1284231"/>
                  <a:pt x="1875658" y="1315745"/>
                </a:cubicBezTo>
                <a:cubicBezTo>
                  <a:pt x="1750995" y="1347259"/>
                  <a:pt x="1556359" y="1287380"/>
                  <a:pt x="1291341" y="1315745"/>
                </a:cubicBezTo>
                <a:cubicBezTo>
                  <a:pt x="1026323" y="1344110"/>
                  <a:pt x="854497" y="1254180"/>
                  <a:pt x="707024" y="1315745"/>
                </a:cubicBezTo>
                <a:cubicBezTo>
                  <a:pt x="559551" y="1377310"/>
                  <a:pt x="154314" y="1291334"/>
                  <a:pt x="0" y="1315745"/>
                </a:cubicBezTo>
                <a:cubicBezTo>
                  <a:pt x="-45549" y="1146552"/>
                  <a:pt x="15437" y="1068131"/>
                  <a:pt x="0" y="877163"/>
                </a:cubicBezTo>
                <a:cubicBezTo>
                  <a:pt x="-15437" y="686195"/>
                  <a:pt x="7620" y="645356"/>
                  <a:pt x="0" y="478054"/>
                </a:cubicBezTo>
                <a:cubicBezTo>
                  <a:pt x="-7620" y="310752"/>
                  <a:pt x="31732" y="188688"/>
                  <a:pt x="0" y="0"/>
                </a:cubicBezTo>
                <a:close/>
              </a:path>
            </a:pathLst>
          </a:custGeom>
          <a:solidFill>
            <a:srgbClr val="FFFFCD"/>
          </a:solidFill>
          <a:ln>
            <a:solidFill>
              <a:srgbClr val="FFFFCD"/>
            </a:solidFill>
            <a:extLst>
              <a:ext uri="{C807C97D-BFC1-408E-A445-0C87EB9F89A2}">
                <ask:lineSketchStyleProps xmlns:ask="http://schemas.microsoft.com/office/drawing/2018/sketchyshapes" sd="3844312185">
                  <a:prstGeom prst="rect">
                    <a:avLst/>
                  </a:prstGeom>
                  <ask:type>
                    <ask:lineSketchScribble/>
                  </ask:type>
                </ask:lineSketchStyleProps>
              </a:ext>
            </a:extLst>
          </a:ln>
        </p:spPr>
        <p:txBody>
          <a:bodyPr wrap="square" lIns="91440" tIns="45720" rIns="91440" bIns="45720">
            <a:spAutoFit/>
          </a:bodyPr>
          <a:lstStyle/>
          <a:p>
            <a:pPr algn="ctr"/>
            <a:r>
              <a:rPr lang="en-GB" sz="2650" b="1"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rPr>
              <a:t>Specific support for teens in unsupportive homes</a:t>
            </a:r>
            <a:endParaRPr lang="en-GB" sz="2650" b="1" cap="none" spc="0" noProof="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endParaRPr>
          </a:p>
        </p:txBody>
      </p:sp>
      <p:sp>
        <p:nvSpPr>
          <p:cNvPr id="6" name="Rectangle 5">
            <a:extLst>
              <a:ext uri="{FF2B5EF4-FFF2-40B4-BE49-F238E27FC236}">
                <a16:creationId xmlns:a16="http://schemas.microsoft.com/office/drawing/2014/main" id="{E5475DE0-3952-50E3-F0FA-7CC7F6DF269D}"/>
              </a:ext>
            </a:extLst>
          </p:cNvPr>
          <p:cNvSpPr/>
          <p:nvPr/>
        </p:nvSpPr>
        <p:spPr>
          <a:xfrm>
            <a:off x="8150943" y="0"/>
            <a:ext cx="4060722" cy="1000274"/>
          </a:xfrm>
          <a:custGeom>
            <a:avLst/>
            <a:gdLst>
              <a:gd name="csX0" fmla="*/ 0 w 4060722"/>
              <a:gd name="csY0" fmla="*/ 0 h 1000274"/>
              <a:gd name="csX1" fmla="*/ 458281 w 4060722"/>
              <a:gd name="csY1" fmla="*/ 0 h 1000274"/>
              <a:gd name="csX2" fmla="*/ 1038385 w 4060722"/>
              <a:gd name="csY2" fmla="*/ 0 h 1000274"/>
              <a:gd name="csX3" fmla="*/ 1537273 w 4060722"/>
              <a:gd name="csY3" fmla="*/ 0 h 1000274"/>
              <a:gd name="csX4" fmla="*/ 2198591 w 4060722"/>
              <a:gd name="csY4" fmla="*/ 0 h 1000274"/>
              <a:gd name="csX5" fmla="*/ 2697480 w 4060722"/>
              <a:gd name="csY5" fmla="*/ 0 h 1000274"/>
              <a:gd name="csX6" fmla="*/ 3318190 w 4060722"/>
              <a:gd name="csY6" fmla="*/ 0 h 1000274"/>
              <a:gd name="csX7" fmla="*/ 4060722 w 4060722"/>
              <a:gd name="csY7" fmla="*/ 0 h 1000274"/>
              <a:gd name="csX8" fmla="*/ 4060722 w 4060722"/>
              <a:gd name="csY8" fmla="*/ 470129 h 1000274"/>
              <a:gd name="csX9" fmla="*/ 4060722 w 4060722"/>
              <a:gd name="csY9" fmla="*/ 1000274 h 1000274"/>
              <a:gd name="csX10" fmla="*/ 3399404 w 4060722"/>
              <a:gd name="csY10" fmla="*/ 1000274 h 1000274"/>
              <a:gd name="csX11" fmla="*/ 2941123 w 4060722"/>
              <a:gd name="csY11" fmla="*/ 1000274 h 1000274"/>
              <a:gd name="csX12" fmla="*/ 2401627 w 4060722"/>
              <a:gd name="csY12" fmla="*/ 1000274 h 1000274"/>
              <a:gd name="csX13" fmla="*/ 1862131 w 4060722"/>
              <a:gd name="csY13" fmla="*/ 1000274 h 1000274"/>
              <a:gd name="csX14" fmla="*/ 1403850 w 4060722"/>
              <a:gd name="csY14" fmla="*/ 1000274 h 1000274"/>
              <a:gd name="csX15" fmla="*/ 904961 w 4060722"/>
              <a:gd name="csY15" fmla="*/ 1000274 h 1000274"/>
              <a:gd name="csX16" fmla="*/ 0 w 4060722"/>
              <a:gd name="csY16" fmla="*/ 1000274 h 1000274"/>
              <a:gd name="csX17" fmla="*/ 0 w 4060722"/>
              <a:gd name="csY17" fmla="*/ 500137 h 1000274"/>
              <a:gd name="csX18" fmla="*/ 0 w 4060722"/>
              <a:gd name="csY18" fmla="*/ 0 h 10002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4060722" h="1000274" fill="none" extrusionOk="0">
                <a:moveTo>
                  <a:pt x="0" y="0"/>
                </a:moveTo>
                <a:cubicBezTo>
                  <a:pt x="177455" y="-26006"/>
                  <a:pt x="252563" y="23693"/>
                  <a:pt x="458281" y="0"/>
                </a:cubicBezTo>
                <a:cubicBezTo>
                  <a:pt x="663999" y="-23693"/>
                  <a:pt x="874308" y="27767"/>
                  <a:pt x="1038385" y="0"/>
                </a:cubicBezTo>
                <a:cubicBezTo>
                  <a:pt x="1202462" y="-27767"/>
                  <a:pt x="1326840" y="19732"/>
                  <a:pt x="1537273" y="0"/>
                </a:cubicBezTo>
                <a:cubicBezTo>
                  <a:pt x="1747706" y="-19732"/>
                  <a:pt x="1970219" y="7755"/>
                  <a:pt x="2198591" y="0"/>
                </a:cubicBezTo>
                <a:cubicBezTo>
                  <a:pt x="2426963" y="-7755"/>
                  <a:pt x="2570012" y="32358"/>
                  <a:pt x="2697480" y="0"/>
                </a:cubicBezTo>
                <a:cubicBezTo>
                  <a:pt x="2824948" y="-32358"/>
                  <a:pt x="3059024" y="52534"/>
                  <a:pt x="3318190" y="0"/>
                </a:cubicBezTo>
                <a:cubicBezTo>
                  <a:pt x="3577356" y="-52534"/>
                  <a:pt x="3861617" y="73649"/>
                  <a:pt x="4060722" y="0"/>
                </a:cubicBezTo>
                <a:cubicBezTo>
                  <a:pt x="4099455" y="186919"/>
                  <a:pt x="4033571" y="351860"/>
                  <a:pt x="4060722" y="470129"/>
                </a:cubicBezTo>
                <a:cubicBezTo>
                  <a:pt x="4087873" y="588398"/>
                  <a:pt x="3998941" y="745818"/>
                  <a:pt x="4060722" y="1000274"/>
                </a:cubicBezTo>
                <a:cubicBezTo>
                  <a:pt x="3821501" y="1062343"/>
                  <a:pt x="3560930" y="963518"/>
                  <a:pt x="3399404" y="1000274"/>
                </a:cubicBezTo>
                <a:cubicBezTo>
                  <a:pt x="3237878" y="1037030"/>
                  <a:pt x="3139153" y="961642"/>
                  <a:pt x="2941123" y="1000274"/>
                </a:cubicBezTo>
                <a:cubicBezTo>
                  <a:pt x="2743093" y="1038906"/>
                  <a:pt x="2662420" y="948686"/>
                  <a:pt x="2401627" y="1000274"/>
                </a:cubicBezTo>
                <a:cubicBezTo>
                  <a:pt x="2140834" y="1051862"/>
                  <a:pt x="1984195" y="999665"/>
                  <a:pt x="1862131" y="1000274"/>
                </a:cubicBezTo>
                <a:cubicBezTo>
                  <a:pt x="1740067" y="1000883"/>
                  <a:pt x="1608581" y="992923"/>
                  <a:pt x="1403850" y="1000274"/>
                </a:cubicBezTo>
                <a:cubicBezTo>
                  <a:pt x="1199119" y="1007625"/>
                  <a:pt x="1113173" y="946393"/>
                  <a:pt x="904961" y="1000274"/>
                </a:cubicBezTo>
                <a:cubicBezTo>
                  <a:pt x="696749" y="1054155"/>
                  <a:pt x="335825" y="941368"/>
                  <a:pt x="0" y="1000274"/>
                </a:cubicBezTo>
                <a:cubicBezTo>
                  <a:pt x="-44944" y="844396"/>
                  <a:pt x="18203" y="702470"/>
                  <a:pt x="0" y="500137"/>
                </a:cubicBezTo>
                <a:cubicBezTo>
                  <a:pt x="-18203" y="297804"/>
                  <a:pt x="29634" y="220960"/>
                  <a:pt x="0" y="0"/>
                </a:cubicBezTo>
                <a:close/>
              </a:path>
              <a:path w="4060722" h="1000274" stroke="0" extrusionOk="0">
                <a:moveTo>
                  <a:pt x="0" y="0"/>
                </a:moveTo>
                <a:cubicBezTo>
                  <a:pt x="179003" y="-17193"/>
                  <a:pt x="263346" y="39584"/>
                  <a:pt x="498889" y="0"/>
                </a:cubicBezTo>
                <a:cubicBezTo>
                  <a:pt x="734432" y="-39584"/>
                  <a:pt x="961177" y="46122"/>
                  <a:pt x="1078992" y="0"/>
                </a:cubicBezTo>
                <a:cubicBezTo>
                  <a:pt x="1196807" y="-46122"/>
                  <a:pt x="1372777" y="52527"/>
                  <a:pt x="1577881" y="0"/>
                </a:cubicBezTo>
                <a:cubicBezTo>
                  <a:pt x="1782985" y="-52527"/>
                  <a:pt x="1942989" y="20317"/>
                  <a:pt x="2239198" y="0"/>
                </a:cubicBezTo>
                <a:cubicBezTo>
                  <a:pt x="2535407" y="-20317"/>
                  <a:pt x="2644165" y="39306"/>
                  <a:pt x="2859908" y="0"/>
                </a:cubicBezTo>
                <a:cubicBezTo>
                  <a:pt x="3075651" y="-39306"/>
                  <a:pt x="3137723" y="30426"/>
                  <a:pt x="3318190" y="0"/>
                </a:cubicBezTo>
                <a:cubicBezTo>
                  <a:pt x="3498657" y="-30426"/>
                  <a:pt x="3840443" y="55838"/>
                  <a:pt x="4060722" y="0"/>
                </a:cubicBezTo>
                <a:cubicBezTo>
                  <a:pt x="4084071" y="181878"/>
                  <a:pt x="4048979" y="294429"/>
                  <a:pt x="4060722" y="470129"/>
                </a:cubicBezTo>
                <a:cubicBezTo>
                  <a:pt x="4072465" y="645829"/>
                  <a:pt x="4045332" y="888541"/>
                  <a:pt x="4060722" y="1000274"/>
                </a:cubicBezTo>
                <a:cubicBezTo>
                  <a:pt x="3862721" y="1011651"/>
                  <a:pt x="3770136" y="982312"/>
                  <a:pt x="3602441" y="1000274"/>
                </a:cubicBezTo>
                <a:cubicBezTo>
                  <a:pt x="3434746" y="1018236"/>
                  <a:pt x="3247327" y="961110"/>
                  <a:pt x="3144159" y="1000274"/>
                </a:cubicBezTo>
                <a:cubicBezTo>
                  <a:pt x="3040991" y="1039438"/>
                  <a:pt x="2701149" y="960603"/>
                  <a:pt x="2564056" y="1000274"/>
                </a:cubicBezTo>
                <a:cubicBezTo>
                  <a:pt x="2426963" y="1039945"/>
                  <a:pt x="2172555" y="984112"/>
                  <a:pt x="2065167" y="1000274"/>
                </a:cubicBezTo>
                <a:cubicBezTo>
                  <a:pt x="1957779" y="1016436"/>
                  <a:pt x="1801767" y="948677"/>
                  <a:pt x="1566278" y="1000274"/>
                </a:cubicBezTo>
                <a:cubicBezTo>
                  <a:pt x="1330789" y="1051871"/>
                  <a:pt x="1170359" y="981477"/>
                  <a:pt x="986175" y="1000274"/>
                </a:cubicBezTo>
                <a:cubicBezTo>
                  <a:pt x="801991" y="1019071"/>
                  <a:pt x="474996" y="911342"/>
                  <a:pt x="0" y="1000274"/>
                </a:cubicBezTo>
                <a:cubicBezTo>
                  <a:pt x="-15156" y="835425"/>
                  <a:pt x="39937" y="619072"/>
                  <a:pt x="0" y="510140"/>
                </a:cubicBezTo>
                <a:cubicBezTo>
                  <a:pt x="-39937" y="401208"/>
                  <a:pt x="49596" y="116301"/>
                  <a:pt x="0" y="0"/>
                </a:cubicBezTo>
                <a:close/>
              </a:path>
            </a:pathLst>
          </a:custGeom>
          <a:gradFill flip="none" rotWithShape="1">
            <a:gsLst>
              <a:gs pos="0">
                <a:srgbClr val="FF99FF">
                  <a:shade val="30000"/>
                  <a:satMod val="115000"/>
                </a:srgbClr>
              </a:gs>
              <a:gs pos="50000">
                <a:srgbClr val="FF99FF">
                  <a:shade val="67500"/>
                  <a:satMod val="115000"/>
                </a:srgbClr>
              </a:gs>
              <a:gs pos="100000">
                <a:srgbClr val="FF99FF">
                  <a:shade val="100000"/>
                  <a:satMod val="115000"/>
                </a:srgbClr>
              </a:gs>
            </a:gsLst>
            <a:lin ang="5400000" scaled="1"/>
            <a:tileRect/>
          </a:gradFill>
          <a:ln>
            <a:solidFill>
              <a:srgbClr val="FF99FF"/>
            </a:solidFill>
            <a:extLst>
              <a:ext uri="{C807C97D-BFC1-408E-A445-0C87EB9F89A2}">
                <ask:lineSketchStyleProps xmlns:ask="http://schemas.microsoft.com/office/drawing/2018/sketchyshapes" sd="3844312185">
                  <a:prstGeom prst="rect">
                    <a:avLst/>
                  </a:prstGeom>
                  <ask:type>
                    <ask:lineSketchScribble/>
                  </ask:type>
                </ask:lineSketchStyleProps>
              </a:ext>
            </a:extLst>
          </a:ln>
        </p:spPr>
        <p:txBody>
          <a:bodyPr wrap="square" lIns="91440" tIns="45720" rIns="91440" bIns="45720">
            <a:spAutoFit/>
          </a:bodyPr>
          <a:lstStyle/>
          <a:p>
            <a:pPr algn="ctr"/>
            <a:r>
              <a:rPr lang="en-GB" sz="3000" b="1" cap="none" spc="0" noProof="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rPr>
              <a:t>Advice for moving </a:t>
            </a:r>
            <a:r>
              <a:rPr lang="en-GB" sz="2900" b="1" cap="none" spc="0" noProof="0" dirty="0">
                <a:ln w="12700">
                  <a:solidFill>
                    <a:schemeClr val="tx2">
                      <a:lumMod val="75000"/>
                    </a:schemeClr>
                  </a:solidFill>
                  <a:prstDash val="solid"/>
                </a:ln>
                <a:solidFill>
                  <a:schemeClr val="bg1"/>
                </a:solidFill>
                <a:effectLst>
                  <a:outerShdw dist="38100" dir="2640000" algn="bl" rotWithShape="0">
                    <a:schemeClr val="tx2">
                      <a:lumMod val="75000"/>
                    </a:schemeClr>
                  </a:outerShdw>
                </a:effectLst>
              </a:rPr>
              <a:t>forward with transition</a:t>
            </a:r>
          </a:p>
        </p:txBody>
      </p:sp>
      <p:sp>
        <p:nvSpPr>
          <p:cNvPr id="4" name="TextBox 3">
            <a:extLst>
              <a:ext uri="{FF2B5EF4-FFF2-40B4-BE49-F238E27FC236}">
                <a16:creationId xmlns:a16="http://schemas.microsoft.com/office/drawing/2014/main" id="{5F863EB7-91E8-581B-CE15-DCF28443AD8E}"/>
              </a:ext>
            </a:extLst>
          </p:cNvPr>
          <p:cNvSpPr txBox="1"/>
          <p:nvPr/>
        </p:nvSpPr>
        <p:spPr>
          <a:xfrm>
            <a:off x="4242618" y="1250952"/>
            <a:ext cx="3720763" cy="5478423"/>
          </a:xfrm>
          <a:prstGeom prst="rect">
            <a:avLst/>
          </a:prstGeom>
          <a:noFill/>
        </p:spPr>
        <p:txBody>
          <a:bodyPr wrap="square" rtlCol="0">
            <a:spAutoFit/>
          </a:bodyPr>
          <a:lstStyle/>
          <a:p>
            <a:r>
              <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rPr>
              <a:t>As of right now, Welsh policy places choices regarding gender recognition and</a:t>
            </a: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homes as they are unable to access any formal support surrounding their gender and may leave them feeling hopeful and trapped in their situation. </a:t>
            </a: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r>
              <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rPr>
              <a:t>It is important to reassure them that things will get better once they are an adult and can make their own medical decisions while also being mindful that it won’t help their current situation and their mental health will suffer during this period (the </a:t>
            </a:r>
            <a:r>
              <a:rPr lang="en-GB" sz="1400" noProof="0" dirty="0" err="1">
                <a:latin typeface="Sans Serif Collection" panose="020B0502040504020204" pitchFamily="34" charset="0"/>
                <a:ea typeface="Sans Serif Collection" panose="020B0502040504020204" pitchFamily="34" charset="0"/>
                <a:cs typeface="Sans Serif Collection" panose="020B0502040504020204" pitchFamily="34" charset="0"/>
              </a:rPr>
              <a:t>trevor</a:t>
            </a:r>
            <a:r>
              <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rPr>
              <a:t> project, 2024). </a:t>
            </a:r>
          </a:p>
          <a:p>
            <a:endPar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noProof="0" dirty="0">
              <a:latin typeface="Sans Serif Collection" panose="020B0502040504020204" pitchFamily="34" charset="0"/>
              <a:ea typeface="Sans Serif Collection" panose="020B0502040504020204" pitchFamily="34" charset="0"/>
              <a:cs typeface="Sans Serif Collection" panose="020B0502040504020204" pitchFamily="34" charset="0"/>
            </a:endParaRPr>
          </a:p>
        </p:txBody>
      </p:sp>
      <p:sp>
        <p:nvSpPr>
          <p:cNvPr id="9" name="TextBox 8">
            <a:extLst>
              <a:ext uri="{FF2B5EF4-FFF2-40B4-BE49-F238E27FC236}">
                <a16:creationId xmlns:a16="http://schemas.microsoft.com/office/drawing/2014/main" id="{7701AE25-AA8D-017A-BDEC-BDB718DD48EF}"/>
              </a:ext>
            </a:extLst>
          </p:cNvPr>
          <p:cNvSpPr txBox="1"/>
          <p:nvPr/>
        </p:nvSpPr>
        <p:spPr>
          <a:xfrm>
            <a:off x="9834" y="1250952"/>
            <a:ext cx="4041057" cy="5693866"/>
          </a:xfrm>
          <a:prstGeom prst="rect">
            <a:avLst/>
          </a:prstGeom>
          <a:noFill/>
        </p:spPr>
        <p:txBody>
          <a:bodyPr wrap="square" rtlCol="0">
            <a:spAutoFit/>
          </a:bodyPr>
          <a:lstStyle/>
          <a:p>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There is currently discussion in the </a:t>
            </a:r>
            <a:r>
              <a:rPr lang="en-GB" sz="1400" dirty="0" err="1">
                <a:latin typeface="Sans Serif Collection" panose="020B0502040504020204" pitchFamily="34" charset="0"/>
                <a:ea typeface="Sans Serif Collection" panose="020B0502040504020204" pitchFamily="34" charset="0"/>
                <a:cs typeface="Sans Serif Collection" panose="020B0502040504020204" pitchFamily="34" charset="0"/>
              </a:rPr>
              <a:t>senedd</a:t>
            </a:r>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 about trans youth and access to basic gender affirming care such as changing the person’s name and pronouns in the system (</a:t>
            </a:r>
            <a:r>
              <a:rPr lang="en-GB" sz="1400" dirty="0" err="1">
                <a:latin typeface="Sans Serif Collection" panose="020B0502040504020204" pitchFamily="34" charset="0"/>
                <a:ea typeface="Sans Serif Collection" panose="020B0502040504020204" pitchFamily="34" charset="0"/>
                <a:cs typeface="Sans Serif Collection" panose="020B0502040504020204" pitchFamily="34" charset="0"/>
              </a:rPr>
              <a:t>welsh</a:t>
            </a:r>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 government, 2024), however, at the moment that decision lays with the parents and whether or not they allow the change to take place (</a:t>
            </a:r>
            <a:r>
              <a:rPr lang="en-GB" sz="1400" dirty="0" err="1">
                <a:latin typeface="Sans Serif Collection" panose="020B0502040504020204" pitchFamily="34" charset="0"/>
                <a:ea typeface="Sans Serif Collection" panose="020B0502040504020204" pitchFamily="34" charset="0"/>
                <a:cs typeface="Sans Serif Collection" panose="020B0502040504020204" pitchFamily="34" charset="0"/>
              </a:rPr>
              <a:t>birkettes</a:t>
            </a:r>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 2023). </a:t>
            </a: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It is important for trans teens to be seen and understood by people around them to better help their social development in adolescence. Listening to their thoughts, feelings, and opinions without judgement shows them that they can be themselves, bettering with their developmental battle with role-confusion (frontiers, 2024). </a:t>
            </a:r>
          </a:p>
        </p:txBody>
      </p:sp>
      <p:sp>
        <p:nvSpPr>
          <p:cNvPr id="8" name="TextBox 7">
            <a:extLst>
              <a:ext uri="{FF2B5EF4-FFF2-40B4-BE49-F238E27FC236}">
                <a16:creationId xmlns:a16="http://schemas.microsoft.com/office/drawing/2014/main" id="{D57E5924-0AE3-BB39-6170-E5C1F80F41F1}"/>
              </a:ext>
            </a:extLst>
          </p:cNvPr>
          <p:cNvSpPr txBox="1"/>
          <p:nvPr/>
        </p:nvSpPr>
        <p:spPr>
          <a:xfrm>
            <a:off x="8160777" y="1250952"/>
            <a:ext cx="4031223" cy="5909310"/>
          </a:xfrm>
          <a:prstGeom prst="rect">
            <a:avLst/>
          </a:prstGeom>
          <a:noFill/>
        </p:spPr>
        <p:txBody>
          <a:bodyPr wrap="square" rtlCol="0">
            <a:spAutoFit/>
          </a:bodyPr>
          <a:lstStyle/>
          <a:p>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It can be difficult to find local and reliable information on gender affirming care online as a young trans person, and it can be very helpful to talk through options for when an adolescent turns 18. </a:t>
            </a: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endPar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endParaRPr>
          </a:p>
          <a:p>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Explaining the legal and medical processes and different options can help teens plan for the future and help them navigate through their teenage years knowing they have a plan for the end of them (the journal of school nursing, 2017). </a:t>
            </a:r>
          </a:p>
          <a:p>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There are a couple of things regarding their transition that could be helpful for them to know, including:</a:t>
            </a:r>
          </a:p>
          <a:p>
            <a:pPr marL="285750" indent="-285750">
              <a:buFont typeface="Arial" panose="020B0604020202020204" pitchFamily="34" charset="0"/>
              <a:buChar char="•"/>
            </a:pPr>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The legal process of changing their name and sex on paper</a:t>
            </a:r>
          </a:p>
          <a:p>
            <a:pPr marL="285750" indent="-285750">
              <a:buFont typeface="Arial" panose="020B0604020202020204" pitchFamily="34" charset="0"/>
              <a:buChar char="•"/>
            </a:pPr>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How the process of getting a gender recognition certificate works</a:t>
            </a:r>
          </a:p>
          <a:p>
            <a:pPr marL="285750" indent="-285750">
              <a:buFont typeface="Arial" panose="020B0604020202020204" pitchFamily="34" charset="0"/>
              <a:buChar char="•"/>
            </a:pPr>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How to access hormone therapy in this country, speaking about public and private options so they are aware</a:t>
            </a:r>
          </a:p>
          <a:p>
            <a:pPr marL="285750" indent="-285750">
              <a:buFont typeface="Arial" panose="020B0604020202020204" pitchFamily="34" charset="0"/>
              <a:buChar char="•"/>
            </a:pPr>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How to access gender reassignment surgery, both publicly and privately</a:t>
            </a:r>
          </a:p>
        </p:txBody>
      </p:sp>
      <p:pic>
        <p:nvPicPr>
          <p:cNvPr id="11" name="Picture 10" descr="What Trans Youth Want You to Know | ACLU">
            <a:extLst>
              <a:ext uri="{FF2B5EF4-FFF2-40B4-BE49-F238E27FC236}">
                <a16:creationId xmlns:a16="http://schemas.microsoft.com/office/drawing/2014/main" id="{B94A4907-19B0-EDCA-5477-C0998598DF9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9500" l="10000" r="90000">
                        <a14:foregroundMark x1="36333" y1="85000" x2="36333" y2="85000"/>
                        <a14:foregroundMark x1="30167" y1="87000" x2="30167" y2="87000"/>
                        <a14:foregroundMark x1="25500" y1="95000" x2="25500" y2="95000"/>
                        <a14:foregroundMark x1="25500" y1="95000" x2="25500" y2="95000"/>
                        <a14:foregroundMark x1="45333" y1="89750" x2="45333" y2="89750"/>
                        <a14:foregroundMark x1="50000" y1="88250" x2="50000" y2="88250"/>
                        <a14:foregroundMark x1="50000" y1="84250" x2="50000" y2="84250"/>
                        <a14:foregroundMark x1="50000" y1="84250" x2="50000" y2="84250"/>
                        <a14:foregroundMark x1="50000" y1="84250" x2="50000" y2="84250"/>
                        <a14:foregroundMark x1="49500" y1="83250" x2="49500" y2="83250"/>
                        <a14:foregroundMark x1="49767" y1="70466" x2="49000" y2="84500"/>
                        <a14:foregroundMark x1="49000" y1="84500" x2="45882" y2="80316"/>
                        <a14:foregroundMark x1="31667" y1="69250" x2="34667" y2="98750"/>
                        <a14:foregroundMark x1="34667" y1="98750" x2="37167" y2="86000"/>
                        <a14:foregroundMark x1="37167" y1="86000" x2="31833" y2="70000"/>
                        <a14:foregroundMark x1="24167" y1="50250" x2="24167" y2="51750"/>
                        <a14:foregroundMark x1="25167" y1="61250" x2="28833" y2="72500"/>
                        <a14:foregroundMark x1="28833" y1="72500" x2="29333" y2="60750"/>
                        <a14:foregroundMark x1="25000" y1="63250" x2="24833" y2="90750"/>
                        <a14:foregroundMark x1="24833" y1="90750" x2="33333" y2="98750"/>
                        <a14:foregroundMark x1="33333" y1="98750" x2="27167" y2="68250"/>
                        <a14:foregroundMark x1="27167" y1="68250" x2="25667" y2="65000"/>
                        <a14:foregroundMark x1="35667" y1="93500" x2="45500" y2="99000"/>
                        <a14:foregroundMark x1="45500" y1="99000" x2="39833" y2="88500"/>
                        <a14:foregroundMark x1="39833" y1="88500" x2="36333" y2="95250"/>
                        <a14:foregroundMark x1="57833" y1="87000" x2="65339" y2="76125"/>
                        <a14:foregroundMark x1="72558" y1="70716" x2="72667" y2="80000"/>
                        <a14:foregroundMark x1="72667" y1="80000" x2="60167" y2="99500"/>
                        <a14:foregroundMark x1="52333" y1="90000" x2="60167" y2="85500"/>
                        <a14:foregroundMark x1="60167" y1="85500" x2="62833" y2="97750"/>
                        <a14:foregroundMark x1="62833" y1="97750" x2="48333" y2="98750"/>
                        <a14:foregroundMark x1="48333" y1="98750" x2="51667" y2="90500"/>
                        <a14:foregroundMark x1="72167" y1="47750" x2="64833" y2="57250"/>
                        <a14:foregroundMark x1="64833" y1="57250" x2="74333" y2="50500"/>
                        <a14:foregroundMark x1="74333" y1="50500" x2="70833" y2="48750"/>
                        <a14:foregroundMark x1="70833" y1="48750" x2="70833" y2="48750"/>
                        <a14:foregroundMark x1="23833" y1="52250" x2="26833" y2="62500"/>
                        <a14:foregroundMark x1="80667" y1="53500" x2="79833" y2="61500"/>
                        <a14:foregroundMark x1="81333" y1="54500" x2="79167" y2="62500"/>
                        <a14:foregroundMark x1="50167" y1="69250" x2="43167" y2="79250"/>
                        <a14:foregroundMark x1="43167" y1="79250" x2="49667" y2="70750"/>
                        <a14:foregroundMark x1="49667" y1="70750" x2="50167" y2="70750"/>
                        <a14:foregroundMark x1="50333" y1="69000" x2="41833" y2="74250"/>
                        <a14:foregroundMark x1="41833" y1="74250" x2="50333" y2="73250"/>
                        <a14:foregroundMark x1="50333" y1="73250" x2="50333" y2="69750"/>
                        <a14:backgroundMark x1="35833" y1="65750" x2="35833" y2="65750"/>
                        <a14:backgroundMark x1="35833" y1="65750" x2="35833" y2="65750"/>
                        <a14:backgroundMark x1="36833" y1="71750" x2="36833" y2="71750"/>
                        <a14:backgroundMark x1="39000" y1="76750" x2="39000" y2="76750"/>
                        <a14:backgroundMark x1="42833" y1="65500" x2="42833" y2="65500"/>
                        <a14:backgroundMark x1="46000" y1="64000" x2="46000" y2="64000"/>
                        <a14:backgroundMark x1="38333" y1="63500" x2="48500" y2="63250"/>
                        <a14:backgroundMark x1="42485" y1="78502" x2="41500" y2="81000"/>
                        <a14:backgroundMark x1="48500" y1="63250" x2="47763" y2="65118"/>
                        <a14:backgroundMark x1="41500" y1="81000" x2="41356" y2="78635"/>
                        <a14:backgroundMark x1="69667" y1="66250" x2="69667" y2="66250"/>
                        <a14:backgroundMark x1="69667" y1="66250" x2="69667" y2="66250"/>
                        <a14:backgroundMark x1="69667" y1="66250" x2="69667" y2="66250"/>
                        <a14:backgroundMark x1="65667" y1="64250" x2="65667" y2="64750"/>
                        <a14:backgroundMark x1="66000" y1="73750" x2="72000" y2="64000"/>
                        <a14:backgroundMark x1="72000" y1="64000" x2="66333" y2="72750"/>
                      </a14:backgroundRemoval>
                    </a14:imgEffect>
                  </a14:imgLayer>
                </a14:imgProps>
              </a:ext>
            </a:extLst>
          </a:blip>
          <a:srcRect l="23665" t="8445" r="15259" b="-8445"/>
          <a:stretch>
            <a:fillRect/>
          </a:stretch>
        </p:blipFill>
        <p:spPr>
          <a:xfrm>
            <a:off x="138856" y="3149515"/>
            <a:ext cx="1593538" cy="1739425"/>
          </a:xfrm>
          <a:prstGeom prst="rect">
            <a:avLst/>
          </a:prstGeom>
        </p:spPr>
      </p:pic>
      <p:pic>
        <p:nvPicPr>
          <p:cNvPr id="12" name="Picture 11">
            <a:extLst>
              <a:ext uri="{FF2B5EF4-FFF2-40B4-BE49-F238E27FC236}">
                <a16:creationId xmlns:a16="http://schemas.microsoft.com/office/drawing/2014/main" id="{B12FEA17-B1B1-4EEB-C22B-D91C0475A8C0}"/>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5938" b="95938" l="5000" r="94167">
                        <a14:foregroundMark x1="43958" y1="18438" x2="43958" y2="18438"/>
                        <a14:foregroundMark x1="48750" y1="14375" x2="48750" y2="14375"/>
                        <a14:foregroundMark x1="48958" y1="5938" x2="48958" y2="5938"/>
                        <a14:foregroundMark x1="94167" y1="42188" x2="94167" y2="42188"/>
                        <a14:foregroundMark x1="9792" y1="43438" x2="9792" y2="43438"/>
                        <a14:foregroundMark x1="5208" y1="58125" x2="5208" y2="58125"/>
                        <a14:foregroundMark x1="66667" y1="91563" x2="66667" y2="91563"/>
                        <a14:foregroundMark x1="59167" y1="93438" x2="59167" y2="93438"/>
                        <a14:foregroundMark x1="56667" y1="93750" x2="56667" y2="93750"/>
                        <a14:foregroundMark x1="57917" y1="94375" x2="57917" y2="94375"/>
                        <a14:foregroundMark x1="73750" y1="95938" x2="73750" y2="95938"/>
                      </a14:backgroundRemoval>
                    </a14:imgEffect>
                  </a14:imgLayer>
                </a14:imgProps>
              </a:ext>
            </a:extLst>
          </a:blip>
          <a:stretch>
            <a:fillRect/>
          </a:stretch>
        </p:blipFill>
        <p:spPr>
          <a:xfrm>
            <a:off x="1638672" y="3429000"/>
            <a:ext cx="2422053" cy="1614702"/>
          </a:xfrm>
          <a:prstGeom prst="rect">
            <a:avLst/>
          </a:prstGeom>
        </p:spPr>
      </p:pic>
      <p:pic>
        <p:nvPicPr>
          <p:cNvPr id="14" name="Picture 13">
            <a:extLst>
              <a:ext uri="{FF2B5EF4-FFF2-40B4-BE49-F238E27FC236}">
                <a16:creationId xmlns:a16="http://schemas.microsoft.com/office/drawing/2014/main" id="{B6CCC708-39E7-7825-D1D4-A4722B105DB9}"/>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7516" b="92276" l="9770" r="90230">
                        <a14:foregroundMark x1="51724" y1="7516" x2="51724" y2="7516"/>
                        <a14:foregroundMark x1="90421" y1="48852" x2="90421" y2="48852"/>
                        <a14:foregroundMark x1="48659" y1="92484" x2="48659" y2="92484"/>
                        <a14:foregroundMark x1="9770" y1="50522" x2="9770" y2="50522"/>
                        <a14:foregroundMark x1="37356" y1="24843" x2="37356" y2="24843"/>
                      </a14:backgroundRemoval>
                    </a14:imgEffect>
                  </a14:imgLayer>
                </a14:imgProps>
              </a:ext>
              <a:ext uri="{28A0092B-C50C-407E-A947-70E740481C1C}">
                <a14:useLocalDpi xmlns:a14="http://schemas.microsoft.com/office/drawing/2010/main" val="0"/>
              </a:ext>
            </a:extLst>
          </a:blip>
          <a:stretch>
            <a:fillRect/>
          </a:stretch>
        </p:blipFill>
        <p:spPr>
          <a:xfrm>
            <a:off x="5803581" y="1606530"/>
            <a:ext cx="2317864" cy="2126929"/>
          </a:xfrm>
          <a:prstGeom prst="rect">
            <a:avLst/>
          </a:prstGeom>
        </p:spPr>
      </p:pic>
      <p:sp>
        <p:nvSpPr>
          <p:cNvPr id="17" name="TextBox 16">
            <a:extLst>
              <a:ext uri="{FF2B5EF4-FFF2-40B4-BE49-F238E27FC236}">
                <a16:creationId xmlns:a16="http://schemas.microsoft.com/office/drawing/2014/main" id="{AC7E7C84-BE2B-774C-E6BA-BA92EE01E894}"/>
              </a:ext>
            </a:extLst>
          </p:cNvPr>
          <p:cNvSpPr txBox="1"/>
          <p:nvPr/>
        </p:nvSpPr>
        <p:spPr>
          <a:xfrm>
            <a:off x="4242618" y="1654333"/>
            <a:ext cx="1843548" cy="2031325"/>
          </a:xfrm>
          <a:prstGeom prst="rect">
            <a:avLst/>
          </a:prstGeom>
          <a:noFill/>
        </p:spPr>
        <p:txBody>
          <a:bodyPr wrap="square" rtlCol="0">
            <a:spAutoFit/>
          </a:bodyPr>
          <a:lstStyle/>
          <a:p>
            <a:r>
              <a:rPr lang="en-GB" sz="1400" dirty="0">
                <a:latin typeface="Sans Serif Collection" panose="020B0502040504020204" pitchFamily="34" charset="0"/>
                <a:ea typeface="Sans Serif Collection" panose="020B0502040504020204" pitchFamily="34" charset="0"/>
                <a:cs typeface="Sans Serif Collection" panose="020B0502040504020204" pitchFamily="34" charset="0"/>
              </a:rPr>
              <a:t>possible hormone blocker treatment on the parents, using their choice for consent above the child. This can be very difficult for young people living in unsupportive</a:t>
            </a:r>
            <a:endParaRPr lang="en-GB" dirty="0"/>
          </a:p>
        </p:txBody>
      </p:sp>
      <p:pic>
        <p:nvPicPr>
          <p:cNvPr id="19" name="Picture 18">
            <a:extLst>
              <a:ext uri="{FF2B5EF4-FFF2-40B4-BE49-F238E27FC236}">
                <a16:creationId xmlns:a16="http://schemas.microsoft.com/office/drawing/2014/main" id="{31F299E3-F9AB-E9F0-1996-9DF9AAA0582F}"/>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10000" b="90000" l="10000" r="90000">
                        <a14:foregroundMark x1="48875" y1="13111" x2="48875" y2="13111"/>
                        <a14:foregroundMark x1="55875" y1="11333" x2="55875" y2="11333"/>
                        <a14:foregroundMark x1="56750" y1="11556" x2="56750" y2="11556"/>
                        <a14:foregroundMark x1="62125" y1="24667" x2="62125" y2="24667"/>
                        <a14:foregroundMark x1="52750" y1="40889" x2="52750" y2="40889"/>
                        <a14:foregroundMark x1="47875" y1="11333" x2="47875" y2="11333"/>
                        <a14:foregroundMark x1="48625" y1="11333" x2="48625" y2="11333"/>
                        <a14:foregroundMark x1="47375" y1="12444" x2="47375" y2="12444"/>
                        <a14:foregroundMark x1="36000" y1="58667" x2="36000" y2="58667"/>
                        <a14:foregroundMark x1="39500" y1="59111" x2="39500" y2="59111"/>
                        <a14:foregroundMark x1="40875" y1="52000" x2="40875" y2="52000"/>
                        <a14:foregroundMark x1="47375" y1="82444" x2="47375" y2="82444"/>
                        <a14:foregroundMark x1="50625" y1="75333" x2="50625" y2="75333"/>
                        <a14:foregroundMark x1="63875" y1="70222" x2="63875" y2="70222"/>
                        <a14:backgroundMark x1="48875" y1="82889" x2="48875" y2="82889"/>
                        <a14:backgroundMark x1="45750" y1="81111" x2="45750" y2="81111"/>
                        <a14:backgroundMark x1="46125" y1="83556" x2="46125" y2="83556"/>
                      </a14:backgroundRemoval>
                    </a14:imgEffect>
                  </a14:imgLayer>
                </a14:imgProps>
              </a:ext>
            </a:extLst>
          </a:blip>
          <a:srcRect l="32000" t="4281" r="25244" b="10681"/>
          <a:stretch>
            <a:fillRect/>
          </a:stretch>
        </p:blipFill>
        <p:spPr>
          <a:xfrm>
            <a:off x="10789643" y="2084955"/>
            <a:ext cx="951546" cy="1064560"/>
          </a:xfrm>
          <a:prstGeom prst="rect">
            <a:avLst/>
          </a:prstGeom>
        </p:spPr>
      </p:pic>
    </p:spTree>
    <p:extLst>
      <p:ext uri="{BB962C8B-B14F-4D97-AF65-F5344CB8AC3E}">
        <p14:creationId xmlns:p14="http://schemas.microsoft.com/office/powerpoint/2010/main" val="23153699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E0D22-C75A-3595-C1F9-6EA119B891B6}"/>
              </a:ext>
            </a:extLst>
          </p:cNvPr>
          <p:cNvSpPr>
            <a:spLocks noGrp="1"/>
          </p:cNvSpPr>
          <p:nvPr>
            <p:ph type="title"/>
          </p:nvPr>
        </p:nvSpPr>
        <p:spPr>
          <a:xfrm>
            <a:off x="838200" y="148815"/>
            <a:ext cx="10515600" cy="696759"/>
          </a:xfrm>
        </p:spPr>
        <p:txBody>
          <a:bodyPr>
            <a:normAutofit fontScale="90000"/>
          </a:bodyPr>
          <a:lstStyle/>
          <a:p>
            <a:pPr algn="ctr"/>
            <a:r>
              <a:rPr lang="en-GB" noProof="0" dirty="0"/>
              <a:t>Reference list</a:t>
            </a:r>
          </a:p>
        </p:txBody>
      </p:sp>
      <p:sp>
        <p:nvSpPr>
          <p:cNvPr id="3" name="Content Placeholder 2">
            <a:extLst>
              <a:ext uri="{FF2B5EF4-FFF2-40B4-BE49-F238E27FC236}">
                <a16:creationId xmlns:a16="http://schemas.microsoft.com/office/drawing/2014/main" id="{B51BDCE4-9D58-60EA-1D4D-B2659F99B429}"/>
              </a:ext>
            </a:extLst>
          </p:cNvPr>
          <p:cNvSpPr>
            <a:spLocks noGrp="1"/>
          </p:cNvSpPr>
          <p:nvPr>
            <p:ph idx="1"/>
          </p:nvPr>
        </p:nvSpPr>
        <p:spPr>
          <a:xfrm>
            <a:off x="838200" y="845574"/>
            <a:ext cx="10515600" cy="6243483"/>
          </a:xfrm>
        </p:spPr>
        <p:txBody>
          <a:bodyPr>
            <a:normAutofit fontScale="77500" lnSpcReduction="20000"/>
          </a:bodyPr>
          <a:lstStyle/>
          <a:p>
            <a:pPr marL="0" indent="0" fontAlgn="base">
              <a:buNone/>
            </a:pPr>
            <a:r>
              <a:rPr lang="en-GB" sz="1600" dirty="0"/>
              <a:t>A. </a:t>
            </a:r>
            <a:r>
              <a:rPr lang="en-GB" sz="1600" dirty="0" err="1"/>
              <a:t>Brömdal</a:t>
            </a:r>
            <a:r>
              <a:rPr lang="en-GB" sz="1600" dirty="0"/>
              <a:t>, M. Day, Taylor and Francis group, international journal of transgender health, 2026, </a:t>
            </a:r>
            <a:r>
              <a:rPr lang="en-US" sz="1600" dirty="0"/>
              <a:t>Mental health outcomes of transgender and gender diverse students in schools: A systematic literature review -</a:t>
            </a:r>
            <a:r>
              <a:rPr lang="en-GB" sz="1600" dirty="0"/>
              <a:t> </a:t>
            </a:r>
            <a:r>
              <a:rPr lang="en-US" sz="1600" dirty="0">
                <a:hlinkClick r:id="rId2"/>
              </a:rPr>
              <a:t>Mental health outcomes of transgender and gender diverse students in schools: A systematic literature review</a:t>
            </a:r>
            <a:endParaRPr lang="en-US" sz="1600" dirty="0"/>
          </a:p>
          <a:p>
            <a:pPr marL="0" indent="0" fontAlgn="base">
              <a:buNone/>
            </a:pPr>
            <a:r>
              <a:rPr lang="en-GB" sz="1600" noProof="0" dirty="0"/>
              <a:t>A. </a:t>
            </a:r>
            <a:r>
              <a:rPr lang="en-GB" sz="1600" dirty="0"/>
              <a:t>L. López-Vélez, et al., frontiers in psychology, frontiers, 2024, vol 15, </a:t>
            </a:r>
            <a:r>
              <a:rPr lang="en-US" sz="1600" dirty="0"/>
              <a:t>Trans narratives on school experiences—This is how we feel - </a:t>
            </a:r>
            <a:r>
              <a:rPr lang="en-US" sz="1600" dirty="0">
                <a:hlinkClick r:id="rId3"/>
              </a:rPr>
              <a:t>Frontiers | Trans narratives on school experiences—This is how we feel</a:t>
            </a:r>
            <a:endParaRPr lang="en-GB" sz="1600" noProof="0" dirty="0"/>
          </a:p>
          <a:p>
            <a:pPr marL="0" indent="0" fontAlgn="base">
              <a:buNone/>
            </a:pPr>
            <a:r>
              <a:rPr lang="en-GB" sz="1600" noProof="0" dirty="0"/>
              <a:t>American Psychiatric association, 2025, what is gender dysphoria - </a:t>
            </a:r>
            <a:r>
              <a:rPr lang="en-GB" sz="1600" noProof="0" dirty="0">
                <a:hlinkClick r:id="rId4"/>
              </a:rPr>
              <a:t>Psychiatry.org - What is Gender Dysphoria?</a:t>
            </a:r>
            <a:endParaRPr lang="en-GB" sz="1600" noProof="0" dirty="0"/>
          </a:p>
          <a:p>
            <a:pPr marL="0" indent="0" fontAlgn="base">
              <a:buNone/>
            </a:pPr>
            <a:r>
              <a:rPr lang="en-GB" sz="1600" noProof="0" dirty="0"/>
              <a:t>American psychological association, 2023, Understanding transgender people, gender identity and gender expression - </a:t>
            </a:r>
            <a:r>
              <a:rPr lang="en-GB" sz="1600" noProof="0" dirty="0">
                <a:hlinkClick r:id="rId5"/>
              </a:rPr>
              <a:t>Answers to your questions about transgender people, gender identity, and gender expression</a:t>
            </a:r>
            <a:endParaRPr lang="en-GB" sz="1600" noProof="0" dirty="0"/>
          </a:p>
          <a:p>
            <a:pPr marL="0" indent="0">
              <a:buNone/>
            </a:pPr>
            <a:r>
              <a:rPr lang="en-GB" sz="1600" noProof="0" dirty="0"/>
              <a:t>B. J. Casey, et al., </a:t>
            </a:r>
            <a:r>
              <a:rPr lang="en-GB" sz="1600" noProof="0" dirty="0" err="1"/>
              <a:t>Eslevier</a:t>
            </a:r>
            <a:r>
              <a:rPr lang="en-GB" sz="1600" noProof="0" dirty="0"/>
              <a:t>, 2017, development of the emotional brain - </a:t>
            </a:r>
            <a:r>
              <a:rPr lang="en-US" sz="1600" dirty="0">
                <a:hlinkClick r:id="rId6"/>
              </a:rPr>
              <a:t>Development of the emotional brain</a:t>
            </a:r>
            <a:r>
              <a:rPr lang="en-GB" sz="1600" noProof="0" dirty="0"/>
              <a:t> </a:t>
            </a:r>
          </a:p>
          <a:p>
            <a:pPr marL="0" indent="0">
              <a:buNone/>
            </a:pPr>
            <a:r>
              <a:rPr lang="en-GB" sz="1600" noProof="0" dirty="0" err="1"/>
              <a:t>Calmerry</a:t>
            </a:r>
            <a:r>
              <a:rPr lang="en-GB" sz="1600" noProof="0" dirty="0"/>
              <a:t>, sylod.com, 2023 - </a:t>
            </a:r>
            <a:r>
              <a:rPr lang="en-US" sz="1600" dirty="0">
                <a:hlinkClick r:id="rId7"/>
              </a:rPr>
              <a:t>12 Wonderful Facts About Instagram</a:t>
            </a:r>
            <a:endParaRPr lang="en-GB" sz="1600" noProof="0" dirty="0"/>
          </a:p>
          <a:p>
            <a:pPr marL="0" indent="0">
              <a:buNone/>
            </a:pPr>
            <a:r>
              <a:rPr lang="en-GB" sz="1600" noProof="0" dirty="0" err="1"/>
              <a:t>Chiid</a:t>
            </a:r>
            <a:r>
              <a:rPr lang="en-GB" sz="1600" noProof="0" dirty="0"/>
              <a:t> Health, 2022, everything you need to know about binge-eating disorder - </a:t>
            </a:r>
            <a:r>
              <a:rPr lang="en-US" sz="1600" dirty="0">
                <a:hlinkClick r:id="rId8"/>
              </a:rPr>
              <a:t>EVERYTHING YOU NEED TO KNOW ABOUT BINGE-EATING DISORDER - </a:t>
            </a:r>
            <a:r>
              <a:rPr lang="en-US" sz="1600" dirty="0" err="1">
                <a:hlinkClick r:id="rId8"/>
              </a:rPr>
              <a:t>Chiid</a:t>
            </a:r>
            <a:r>
              <a:rPr lang="en-US" sz="1600" dirty="0">
                <a:hlinkClick r:id="rId8"/>
              </a:rPr>
              <a:t> Health</a:t>
            </a:r>
            <a:endParaRPr lang="en-GB" sz="1600" noProof="0" dirty="0"/>
          </a:p>
          <a:p>
            <a:pPr marL="0" indent="0">
              <a:buNone/>
            </a:pPr>
            <a:r>
              <a:rPr lang="en-GB" sz="1600" noProof="0" dirty="0"/>
              <a:t>C. </a:t>
            </a:r>
            <a:r>
              <a:rPr lang="en-GB" sz="1600" dirty="0" err="1"/>
              <a:t>Koonthaweelab</a:t>
            </a:r>
            <a:r>
              <a:rPr lang="en-GB" sz="1600" dirty="0"/>
              <a:t>, </a:t>
            </a:r>
            <a:r>
              <a:rPr lang="en-GB" sz="1600" dirty="0" err="1"/>
              <a:t>Vecteezy</a:t>
            </a:r>
            <a:r>
              <a:rPr lang="en-GB" sz="1600" dirty="0"/>
              <a:t>, (</a:t>
            </a:r>
            <a:r>
              <a:rPr lang="en-GB" sz="1600" dirty="0" err="1"/>
              <a:t>n.d</a:t>
            </a:r>
            <a:r>
              <a:rPr lang="en-GB" sz="1600" dirty="0"/>
              <a:t>), </a:t>
            </a:r>
            <a:r>
              <a:rPr lang="en-US" sz="1600" dirty="0"/>
              <a:t>Blue, pink and white colored background as the colors of the transgender flag. Pride month concept - </a:t>
            </a:r>
            <a:r>
              <a:rPr lang="en-US" sz="1600" dirty="0">
                <a:hlinkClick r:id="rId9"/>
              </a:rPr>
              <a:t>Blue, pink and white colored background as the colors of the transgender flag. Pride month concept. Flat vector illustration. 40197601 Vector Art at </a:t>
            </a:r>
            <a:r>
              <a:rPr lang="en-US" sz="1600" dirty="0" err="1">
                <a:hlinkClick r:id="rId9"/>
              </a:rPr>
              <a:t>Vecteezy</a:t>
            </a:r>
            <a:endParaRPr lang="en-GB" sz="1600" noProof="0" dirty="0"/>
          </a:p>
          <a:p>
            <a:pPr marL="0" indent="0">
              <a:buNone/>
            </a:pPr>
            <a:r>
              <a:rPr lang="en-GB" sz="1600" noProof="0" dirty="0"/>
              <a:t>C. L. Bishop, trinity Washington university, 2013, psychological stages of development - </a:t>
            </a:r>
            <a:r>
              <a:rPr lang="en-GB" sz="1600" noProof="0" dirty="0">
                <a:hlinkClick r:id="rId10"/>
              </a:rPr>
              <a:t>PsychosocialStagesofDevelopment.pdf</a:t>
            </a:r>
            <a:endParaRPr lang="en-GB" sz="1600" noProof="0" dirty="0"/>
          </a:p>
          <a:p>
            <a:pPr marL="0" indent="0">
              <a:buNone/>
            </a:pPr>
            <a:r>
              <a:rPr lang="en-GB" sz="1600" noProof="0" dirty="0"/>
              <a:t>C. </a:t>
            </a:r>
            <a:r>
              <a:rPr lang="en-GB" sz="1600" noProof="0" dirty="0" err="1"/>
              <a:t>Ocumen</a:t>
            </a:r>
            <a:r>
              <a:rPr lang="en-GB" sz="1600" noProof="0" dirty="0"/>
              <a:t>-Cadiz, iStock, </a:t>
            </a:r>
            <a:r>
              <a:rPr lang="en-GB" sz="1600" noProof="0" dirty="0" err="1"/>
              <a:t>GettyImages</a:t>
            </a:r>
            <a:r>
              <a:rPr lang="en-GB" sz="1600" noProof="0" dirty="0"/>
              <a:t>, 2024, Wavy Transgender Pride Flag Isolated in White stock illustration - </a:t>
            </a:r>
            <a:r>
              <a:rPr lang="en-GB" sz="1600" noProof="0" dirty="0">
                <a:hlinkClick r:id="rId11"/>
              </a:rPr>
              <a:t>Wavy Transgender Pride Flag Isolated In White Stock Illustration - Download Image Now - Community, Equality, Flag - iStock</a:t>
            </a:r>
            <a:endParaRPr lang="en-GB" sz="1600" noProof="0" dirty="0"/>
          </a:p>
          <a:p>
            <a:pPr marL="0" indent="0">
              <a:buNone/>
            </a:pPr>
            <a:r>
              <a:rPr lang="en-GB" sz="1600" noProof="0" dirty="0"/>
              <a:t>D. Weems, </a:t>
            </a:r>
            <a:r>
              <a:rPr lang="en-US" sz="1600" dirty="0"/>
              <a:t>Department of Mental Health and Human Resilience, Australia, Journal of child and adolescent </a:t>
            </a:r>
            <a:r>
              <a:rPr lang="en-US" sz="1600" dirty="0" err="1"/>
              <a:t>behaviour</a:t>
            </a:r>
            <a:r>
              <a:rPr lang="en-US" sz="1600" dirty="0"/>
              <a:t>, 2023, Exploring the Interplay of Biological Psychological and Social Factors in Eating Disorders a Comprehensive Review - </a:t>
            </a:r>
            <a:r>
              <a:rPr lang="en-US" sz="1600" dirty="0">
                <a:hlinkClick r:id="rId12"/>
              </a:rPr>
              <a:t>Exploring the Interplay of Biological Psychological and Social Factors in Eating Disorders a Comprehensive Review</a:t>
            </a:r>
            <a:endParaRPr lang="en-US" sz="1600" dirty="0"/>
          </a:p>
          <a:p>
            <a:pPr marL="0" indent="0">
              <a:buNone/>
            </a:pPr>
            <a:r>
              <a:rPr lang="en-US" sz="1600" noProof="0" dirty="0"/>
              <a:t>E. </a:t>
            </a:r>
            <a:r>
              <a:rPr lang="en-US" sz="1600" dirty="0"/>
              <a:t>C. Cicero, the journal of school nursing, 2017, supporting the health and wellbeing of transgender students - </a:t>
            </a:r>
            <a:r>
              <a:rPr lang="en-US" sz="1600" dirty="0">
                <a:hlinkClick r:id="rId13"/>
              </a:rPr>
              <a:t>Supporting the Health and Well-Being of Transgender Students - Ethan C. Cicero, Linda M. Wesp, 2017</a:t>
            </a:r>
            <a:endParaRPr lang="en-GB" sz="1600" noProof="0" dirty="0"/>
          </a:p>
          <a:p>
            <a:pPr marL="0" indent="0">
              <a:buNone/>
            </a:pPr>
            <a:r>
              <a:rPr lang="en-GB" sz="1600" noProof="0" dirty="0"/>
              <a:t>E. </a:t>
            </a:r>
            <a:r>
              <a:rPr lang="en-GB" sz="1600" dirty="0"/>
              <a:t>D. Santos, et al., behavioural sciences, </a:t>
            </a:r>
            <a:r>
              <a:rPr lang="en-GB" sz="1600" dirty="0" err="1"/>
              <a:t>mdpi</a:t>
            </a:r>
            <a:r>
              <a:rPr lang="en-GB" sz="1600" dirty="0"/>
              <a:t>, 2023, </a:t>
            </a:r>
            <a:r>
              <a:rPr lang="en-US" sz="1600" dirty="0"/>
              <a:t>An Examination of the Relationships between Eating-Disorder Symptoms, Difficulties with Emotion Regulation, and Mental Health in People with Binge Eating Disorder - </a:t>
            </a:r>
            <a:r>
              <a:rPr lang="en-US" sz="1600" dirty="0">
                <a:hlinkClick r:id="rId14"/>
              </a:rPr>
              <a:t>An Examination of the Relationships between Eating-Disorder Symptoms, Difficulties with Emotion Regulation, and Mental Health in People with Binge Eating Disorder</a:t>
            </a:r>
            <a:endParaRPr lang="en-GB" sz="1600" noProof="0" dirty="0"/>
          </a:p>
          <a:p>
            <a:pPr marL="0" indent="0">
              <a:buNone/>
            </a:pPr>
            <a:r>
              <a:rPr lang="en-GB" sz="1600" noProof="0" dirty="0"/>
              <a:t>F</a:t>
            </a:r>
          </a:p>
          <a:p>
            <a:pPr marL="0" indent="0">
              <a:buNone/>
            </a:pPr>
            <a:r>
              <a:rPr lang="en-GB" sz="1600" noProof="0" dirty="0"/>
              <a:t>G</a:t>
            </a:r>
          </a:p>
          <a:p>
            <a:pPr marL="0" indent="0">
              <a:buNone/>
            </a:pPr>
            <a:r>
              <a:rPr lang="en-GB" sz="1600" noProof="0" dirty="0"/>
              <a:t>H</a:t>
            </a:r>
          </a:p>
        </p:txBody>
      </p:sp>
    </p:spTree>
    <p:extLst>
      <p:ext uri="{BB962C8B-B14F-4D97-AF65-F5344CB8AC3E}">
        <p14:creationId xmlns:p14="http://schemas.microsoft.com/office/powerpoint/2010/main" val="3927956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7B5627-3983-2536-1FD3-8EBFE422858D}"/>
              </a:ext>
            </a:extLst>
          </p:cNvPr>
          <p:cNvSpPr>
            <a:spLocks noGrp="1"/>
          </p:cNvSpPr>
          <p:nvPr>
            <p:ph idx="1"/>
          </p:nvPr>
        </p:nvSpPr>
        <p:spPr>
          <a:xfrm>
            <a:off x="838200" y="235974"/>
            <a:ext cx="10515600" cy="6361471"/>
          </a:xfrm>
        </p:spPr>
        <p:txBody>
          <a:bodyPr>
            <a:normAutofit fontScale="55000" lnSpcReduction="20000"/>
          </a:bodyPr>
          <a:lstStyle/>
          <a:p>
            <a:pPr marL="0" indent="0">
              <a:buNone/>
            </a:pPr>
            <a:r>
              <a:rPr lang="en-GB" noProof="0" dirty="0"/>
              <a:t>I. Inkley, et al., </a:t>
            </a:r>
            <a:r>
              <a:rPr lang="en-GB" noProof="0" dirty="0" err="1"/>
              <a:t>birketts</a:t>
            </a:r>
            <a:r>
              <a:rPr lang="en-GB" noProof="0" dirty="0"/>
              <a:t>, 2023, transgender children and exercising parental responsibility - </a:t>
            </a:r>
            <a:r>
              <a:rPr lang="en-US" dirty="0">
                <a:hlinkClick r:id="rId2"/>
              </a:rPr>
              <a:t>Transgender children and exercising parental responsibility - </a:t>
            </a:r>
            <a:r>
              <a:rPr lang="en-US" dirty="0" err="1">
                <a:hlinkClick r:id="rId2"/>
              </a:rPr>
              <a:t>Birketts</a:t>
            </a:r>
            <a:endParaRPr lang="en-GB" noProof="0" dirty="0"/>
          </a:p>
          <a:p>
            <a:pPr marL="0" indent="0">
              <a:buNone/>
            </a:pPr>
            <a:r>
              <a:rPr lang="en-GB" noProof="0" dirty="0"/>
              <a:t>Judith Butler, Routledge, 1990, gender trouble: feminism and the subversion of identity - </a:t>
            </a:r>
            <a:r>
              <a:rPr lang="en-GB" noProof="0" dirty="0">
                <a:hlinkClick r:id="rId3"/>
              </a:rPr>
              <a:t>https://librarysearch.uwtsd.ac.uk/permalink/44WHELF_UWTSD/1bmis16/cdi_projectmuse_journals_619147_S1913483515400278</a:t>
            </a:r>
            <a:endParaRPr lang="en-GB" noProof="0" dirty="0"/>
          </a:p>
          <a:p>
            <a:pPr marL="0" indent="0">
              <a:buNone/>
            </a:pPr>
            <a:r>
              <a:rPr lang="en-GB" noProof="0" dirty="0"/>
              <a:t>K. Wilber, sacred media, (</a:t>
            </a:r>
            <a:r>
              <a:rPr lang="en-GB" noProof="0" dirty="0" err="1"/>
              <a:t>n.d</a:t>
            </a:r>
            <a:r>
              <a:rPr lang="en-GB" noProof="0" dirty="0"/>
              <a:t>), the science of self-actualization - </a:t>
            </a:r>
            <a:r>
              <a:rPr lang="en-GB" noProof="0" dirty="0">
                <a:hlinkClick r:id="rId4"/>
              </a:rPr>
              <a:t>The Science of Self-Actualization</a:t>
            </a:r>
            <a:endParaRPr lang="en-GB" noProof="0" dirty="0"/>
          </a:p>
          <a:p>
            <a:pPr marL="0" indent="0">
              <a:buNone/>
            </a:pPr>
            <a:r>
              <a:rPr lang="en-GB" noProof="0" dirty="0"/>
              <a:t>L</a:t>
            </a:r>
          </a:p>
          <a:p>
            <a:pPr marL="0" indent="0">
              <a:buNone/>
            </a:pPr>
            <a:r>
              <a:rPr lang="en-GB" noProof="0" dirty="0"/>
              <a:t>Magnific, (</a:t>
            </a:r>
            <a:r>
              <a:rPr lang="en-GB" noProof="0" dirty="0" err="1"/>
              <a:t>n.d</a:t>
            </a:r>
            <a:r>
              <a:rPr lang="en-GB" noProof="0" dirty="0"/>
              <a:t>), </a:t>
            </a:r>
            <a:r>
              <a:rPr lang="en-US" dirty="0"/>
              <a:t>A student who is feeling left out or excluded from their classmates finds comfort and belonging on - </a:t>
            </a:r>
            <a:r>
              <a:rPr lang="en-US" dirty="0">
                <a:hlinkClick r:id="rId5"/>
              </a:rPr>
              <a:t>A student who is feeling left out or excluded from their classmates finds comfort and belonging on | Premium AI-generated vector</a:t>
            </a:r>
            <a:endParaRPr lang="en-US" dirty="0"/>
          </a:p>
          <a:p>
            <a:pPr marL="0" indent="0">
              <a:buNone/>
            </a:pPr>
            <a:r>
              <a:rPr lang="en-US" noProof="0" dirty="0"/>
              <a:t>Mermaids, 2025, new research reveals state of trans youth’s wellbeing - </a:t>
            </a:r>
            <a:r>
              <a:rPr lang="en-US" dirty="0">
                <a:hlinkClick r:id="rId6"/>
              </a:rPr>
              <a:t>New research reveals state of trans youth’s wellbeing  - Mermaids</a:t>
            </a:r>
            <a:endParaRPr lang="en-GB" noProof="0" dirty="0"/>
          </a:p>
          <a:p>
            <a:pPr marL="0" indent="0">
              <a:buNone/>
            </a:pPr>
            <a:r>
              <a:rPr lang="en-GB" noProof="0" dirty="0"/>
              <a:t>M. ling, et al., encyclopaedia of early childhood development, 2025, gender self-socialisation in early childhood - </a:t>
            </a:r>
            <a:r>
              <a:rPr lang="en-GB" u="sng" noProof="0" dirty="0">
                <a:hlinkClick r:id="rId7"/>
              </a:rPr>
              <a:t>Gender: early socialization: Self-socialization | </a:t>
            </a:r>
            <a:r>
              <a:rPr lang="en-GB" u="sng" noProof="0" dirty="0" err="1">
                <a:hlinkClick r:id="rId7"/>
              </a:rPr>
              <a:t>Encyclopedia</a:t>
            </a:r>
            <a:r>
              <a:rPr lang="en-GB" u="sng" noProof="0" dirty="0">
                <a:hlinkClick r:id="rId7"/>
              </a:rPr>
              <a:t> on Early Childhood Development</a:t>
            </a:r>
            <a:endParaRPr lang="en-GB" u="sng" noProof="0" dirty="0"/>
          </a:p>
          <a:p>
            <a:pPr marL="0" indent="0">
              <a:buNone/>
            </a:pPr>
            <a:r>
              <a:rPr lang="en-GB" noProof="0" dirty="0"/>
              <a:t>M. Rojas, et al., Elsevier, 2023, The hierarchy of needs empirical examination of Maslow’s theory and lessons for development - </a:t>
            </a:r>
            <a:r>
              <a:rPr lang="en-GB" noProof="0" dirty="0">
                <a:hlinkClick r:id="" action="ppaction://noaction"/>
              </a:rPr>
              <a:t>main.pdf</a:t>
            </a:r>
            <a:endParaRPr lang="en-GB" noProof="0" dirty="0"/>
          </a:p>
          <a:p>
            <a:pPr marL="0" indent="0">
              <a:buNone/>
            </a:pPr>
            <a:r>
              <a:rPr lang="en-GB" noProof="0" dirty="0"/>
              <a:t>National education union, 2023, NEU statement on transphobia - </a:t>
            </a:r>
            <a:r>
              <a:rPr lang="en-GB" dirty="0">
                <a:hlinkClick r:id="rId8"/>
              </a:rPr>
              <a:t>NEU statement on transphobia | National Education Union</a:t>
            </a:r>
            <a:endParaRPr lang="en-GB" noProof="0" dirty="0"/>
          </a:p>
          <a:p>
            <a:pPr marL="0" indent="0">
              <a:buNone/>
            </a:pPr>
            <a:r>
              <a:rPr lang="en-GB" noProof="0" dirty="0"/>
              <a:t>Natis76, 2021, vectorstock.com, dandelion blooms on white vector image - </a:t>
            </a:r>
            <a:r>
              <a:rPr lang="en-GB" noProof="0" dirty="0">
                <a:hlinkClick r:id="rId9"/>
              </a:rPr>
              <a:t>Dandelion Blooms on White – Royalty-Free Vector | </a:t>
            </a:r>
            <a:r>
              <a:rPr lang="en-GB" noProof="0" dirty="0" err="1">
                <a:hlinkClick r:id="rId9"/>
              </a:rPr>
              <a:t>VectorStock</a:t>
            </a:r>
            <a:endParaRPr lang="en-GB" noProof="0" dirty="0"/>
          </a:p>
          <a:p>
            <a:pPr marL="0" indent="0">
              <a:buNone/>
            </a:pPr>
            <a:r>
              <a:rPr lang="en-GB" noProof="0" dirty="0"/>
              <a:t>NHS, 2024, gender dysphoria - </a:t>
            </a:r>
            <a:r>
              <a:rPr lang="en-GB" dirty="0">
                <a:hlinkClick r:id="rId10"/>
              </a:rPr>
              <a:t>Gender dysphoria - NHS</a:t>
            </a:r>
            <a:endParaRPr lang="en-GB" noProof="0" dirty="0"/>
          </a:p>
          <a:p>
            <a:pPr marL="0" indent="0">
              <a:buNone/>
            </a:pPr>
            <a:r>
              <a:rPr lang="en-GB" noProof="0" dirty="0"/>
              <a:t>O</a:t>
            </a:r>
          </a:p>
          <a:p>
            <a:pPr marL="0" indent="0">
              <a:buNone/>
            </a:pPr>
            <a:r>
              <a:rPr lang="en-GB" noProof="0" dirty="0"/>
              <a:t>P</a:t>
            </a:r>
          </a:p>
          <a:p>
            <a:pPr marL="0" indent="0">
              <a:buNone/>
            </a:pPr>
            <a:r>
              <a:rPr lang="en-GB" noProof="0" dirty="0"/>
              <a:t>Q</a:t>
            </a:r>
          </a:p>
        </p:txBody>
      </p:sp>
    </p:spTree>
    <p:extLst>
      <p:ext uri="{BB962C8B-B14F-4D97-AF65-F5344CB8AC3E}">
        <p14:creationId xmlns:p14="http://schemas.microsoft.com/office/powerpoint/2010/main" val="669796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540FAA-040C-6559-3691-731F239675A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577400-CD1A-1DB5-1599-EDAA3B1A5EBB}"/>
              </a:ext>
            </a:extLst>
          </p:cNvPr>
          <p:cNvSpPr>
            <a:spLocks noGrp="1"/>
          </p:cNvSpPr>
          <p:nvPr>
            <p:ph idx="1"/>
          </p:nvPr>
        </p:nvSpPr>
        <p:spPr>
          <a:xfrm>
            <a:off x="838200" y="235974"/>
            <a:ext cx="10515600" cy="6361471"/>
          </a:xfrm>
        </p:spPr>
        <p:txBody>
          <a:bodyPr>
            <a:normAutofit fontScale="85000" lnSpcReduction="20000"/>
          </a:bodyPr>
          <a:lstStyle/>
          <a:p>
            <a:pPr marL="0" indent="0">
              <a:buNone/>
            </a:pPr>
            <a:r>
              <a:rPr lang="en-GB" noProof="0" dirty="0"/>
              <a:t>R. Cosker-Rowland, oxford academic, 2023, recent work on gender identity and gender - </a:t>
            </a:r>
            <a:r>
              <a:rPr lang="en-US" dirty="0">
                <a:hlinkClick r:id="rId2"/>
              </a:rPr>
              <a:t>Recent Work on Gender Identity and Gender | Analysis | Oxford Academic</a:t>
            </a:r>
            <a:endParaRPr lang="en-GB" noProof="0" dirty="0"/>
          </a:p>
          <a:p>
            <a:pPr marL="0" indent="0">
              <a:buNone/>
            </a:pPr>
            <a:r>
              <a:rPr lang="en-GB" noProof="0" dirty="0"/>
              <a:t>S. </a:t>
            </a:r>
            <a:r>
              <a:rPr lang="en-GB" dirty="0"/>
              <a:t>L. Dube, sage journals, 2024, </a:t>
            </a:r>
            <a:r>
              <a:rPr lang="en-US" dirty="0"/>
              <a:t>“I Feel Like You Don’t Need Dysphoria to be Trans.”: Emerging Understandings of Gender Dysphoria Among Transgender and Gender Diverse Adolescents - </a:t>
            </a:r>
            <a:r>
              <a:rPr lang="en-GB" dirty="0">
                <a:hlinkClick r:id="rId3"/>
              </a:rPr>
              <a:t>“I Feel Like You Don’t Need Dysphoria to be Trans.”: Emerging Understandings of Gender Dysphoria Among Transgender and Gender Diverse Adolescents - Sarahjane L. Dube, Michelle M. Johns, Jack Andrzejewski, Alexandra S. Potter, 2024</a:t>
            </a:r>
            <a:endParaRPr lang="en-GB" noProof="0" dirty="0"/>
          </a:p>
          <a:p>
            <a:pPr marL="0" indent="0">
              <a:buNone/>
            </a:pPr>
            <a:r>
              <a:rPr lang="en-GB" noProof="0" dirty="0"/>
              <a:t>The Trevor project, 2024, 2024 united kingdom survey on the mental health of LGBTQ+ young people - </a:t>
            </a:r>
            <a:r>
              <a:rPr lang="en-GB" noProof="0" dirty="0">
                <a:hlinkClick r:id="rId4"/>
              </a:rPr>
              <a:t>[Report] United Kingdom</a:t>
            </a:r>
            <a:endParaRPr lang="en-GB" noProof="0" dirty="0"/>
          </a:p>
          <a:p>
            <a:pPr marL="0" indent="0">
              <a:buNone/>
            </a:pPr>
            <a:r>
              <a:rPr lang="en-GB" noProof="0" dirty="0"/>
              <a:t>U</a:t>
            </a:r>
          </a:p>
          <a:p>
            <a:pPr marL="0" indent="0">
              <a:buNone/>
            </a:pPr>
            <a:r>
              <a:rPr lang="en-GB" noProof="0" dirty="0"/>
              <a:t>V</a:t>
            </a:r>
          </a:p>
          <a:p>
            <a:pPr marL="0" indent="0">
              <a:buNone/>
            </a:pPr>
            <a:r>
              <a:rPr lang="en-GB" noProof="0" dirty="0"/>
              <a:t>Welsh government, 2024, </a:t>
            </a:r>
            <a:r>
              <a:rPr lang="en-US" dirty="0"/>
              <a:t>Welsh Government consultation on draft trans guidance for schools – update - </a:t>
            </a:r>
            <a:r>
              <a:rPr lang="en-US" dirty="0">
                <a:hlinkClick r:id="rId5"/>
              </a:rPr>
              <a:t>Welsh Government consultation on draft trans guidance for schools – update | Education Wales</a:t>
            </a:r>
            <a:endParaRPr lang="en-GB" noProof="0" dirty="0"/>
          </a:p>
          <a:p>
            <a:pPr marL="0" indent="0">
              <a:buNone/>
            </a:pPr>
            <a:r>
              <a:rPr lang="en-GB" noProof="0" dirty="0"/>
              <a:t>X</a:t>
            </a:r>
          </a:p>
          <a:p>
            <a:pPr marL="0" indent="0">
              <a:buNone/>
            </a:pPr>
            <a:r>
              <a:rPr lang="en-GB" noProof="0" dirty="0"/>
              <a:t>Y</a:t>
            </a:r>
          </a:p>
          <a:p>
            <a:pPr marL="0" indent="0">
              <a:buNone/>
            </a:pPr>
            <a:r>
              <a:rPr lang="en-GB" noProof="0" dirty="0"/>
              <a:t>Z</a:t>
            </a:r>
          </a:p>
          <a:p>
            <a:pPr marL="0" indent="0">
              <a:buNone/>
            </a:pPr>
            <a:endParaRPr lang="en-GB" noProof="0" dirty="0"/>
          </a:p>
        </p:txBody>
      </p:sp>
    </p:spTree>
    <p:extLst>
      <p:ext uri="{BB962C8B-B14F-4D97-AF65-F5344CB8AC3E}">
        <p14:creationId xmlns:p14="http://schemas.microsoft.com/office/powerpoint/2010/main" val="16927653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1a83776d409b20a7523683c1e038df88">
  <xsd:schema xmlns:xsd="http://www.w3.org/2001/XMLSchema" xmlns:xs="http://www.w3.org/2001/XMLSchema" xmlns:p="http://schemas.microsoft.com/office/2006/metadata/properties" xmlns:ns3="b4f9f7ee-5770-4a14-8925-17f3d16e50b7" targetNamespace="http://schemas.microsoft.com/office/2006/metadata/properties" ma:root="true" ma:fieldsID="23882a4989f3b5cbbd574a869f203b54"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DB38BC8F-CE03-4376-9998-D8244BBC2F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99DA3AA-6D4F-48A7-B406-9F8B6CA09D42}">
  <ds:schemaRefs>
    <ds:schemaRef ds:uri="http://schemas.microsoft.com/sharepoint/v3/contenttype/forms"/>
  </ds:schemaRefs>
</ds:datastoreItem>
</file>

<file path=customXml/itemProps3.xml><?xml version="1.0" encoding="utf-8"?>
<ds:datastoreItem xmlns:ds="http://schemas.openxmlformats.org/officeDocument/2006/customXml" ds:itemID="{29CF91EC-23D2-49C0-AEF8-B130420841E0}">
  <ds:schemaRefs>
    <ds:schemaRef ds:uri="http://purl.org/dc/terms/"/>
    <ds:schemaRef ds:uri="http://purl.org/dc/elements/1.1/"/>
    <ds:schemaRef ds:uri="http://schemas.microsoft.com/office/infopath/2007/PartnerControls"/>
    <ds:schemaRef ds:uri="http://schemas.microsoft.com/office/2006/documentManagement/types"/>
    <ds:schemaRef ds:uri="http://www.w3.org/XML/1998/namespace"/>
    <ds:schemaRef ds:uri="b4f9f7ee-5770-4a14-8925-17f3d16e50b7"/>
    <ds:schemaRef ds:uri="http://schemas.microsoft.com/office/2006/metadata/properties"/>
    <ds:schemaRef ds:uri="http://purl.org/dc/dcmitype/"/>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otalTime>6560</TotalTime>
  <Words>2888</Words>
  <Application>Microsoft Office PowerPoint</Application>
  <PresentationFormat>Widescreen</PresentationFormat>
  <Paragraphs>160</Paragraphs>
  <Slides>8</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Sans Serif Collection</vt:lpstr>
      <vt:lpstr>Office Theme</vt:lpstr>
      <vt:lpstr>PowerPoint Presentation</vt:lpstr>
      <vt:lpstr>PowerPoint Presentation</vt:lpstr>
      <vt:lpstr>PowerPoint Presentation</vt:lpstr>
      <vt:lpstr>PowerPoint Presentation</vt:lpstr>
      <vt:lpstr>PowerPoint Presentation</vt:lpstr>
      <vt:lpstr>Reference list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Danny Rees Rees-Stoyles (2501119)</dc:creator>
  <cp:lastModifiedBy>Danny Rees Rees-Stoyles (2501119)</cp:lastModifiedBy>
  <cp:revision>2</cp:revision>
  <dcterms:created xsi:type="dcterms:W3CDTF">2026-05-10T12:41:09Z</dcterms:created>
  <dcterms:modified xsi:type="dcterms:W3CDTF">2026-05-24T01:00:48Z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