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66" r:id="rId4"/>
    <p:sldId id="258" r:id="rId5"/>
    <p:sldId id="270" r:id="rId6"/>
    <p:sldId id="265" r:id="rId7"/>
    <p:sldId id="259" r:id="rId8"/>
    <p:sldId id="263" r:id="rId9"/>
    <p:sldId id="260" r:id="rId10"/>
    <p:sldId id="264" r:id="rId11"/>
    <p:sldId id="261" r:id="rId12"/>
    <p:sldId id="262" r:id="rId13"/>
    <p:sldId id="267" r:id="rId14"/>
    <p:sldId id="269"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5" autoAdjust="0"/>
    <p:restoredTop sz="94660"/>
  </p:normalViewPr>
  <p:slideViewPr>
    <p:cSldViewPr snapToGrid="0">
      <p:cViewPr varScale="1">
        <p:scale>
          <a:sx n="78" d="100"/>
          <a:sy n="78" d="100"/>
        </p:scale>
        <p:origin x="126"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F97CA2-74FB-423F-B682-92210A2D6F54}"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22ABBD-18CE-4629-9914-BCE95C992A7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265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97CA2-74FB-423F-B682-92210A2D6F54}"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22ABBD-18CE-4629-9914-BCE95C992A7B}" type="slidenum">
              <a:rPr lang="en-GB" smtClean="0"/>
              <a:t>‹#›</a:t>
            </a:fld>
            <a:endParaRPr lang="en-GB"/>
          </a:p>
        </p:txBody>
      </p:sp>
    </p:spTree>
    <p:extLst>
      <p:ext uri="{BB962C8B-B14F-4D97-AF65-F5344CB8AC3E}">
        <p14:creationId xmlns:p14="http://schemas.microsoft.com/office/powerpoint/2010/main" val="281154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F97CA2-74FB-423F-B682-92210A2D6F54}"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22ABBD-18CE-4629-9914-BCE95C992A7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7008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F97CA2-74FB-423F-B682-92210A2D6F54}"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22ABBD-18CE-4629-9914-BCE95C992A7B}" type="slidenum">
              <a:rPr lang="en-GB" smtClean="0"/>
              <a:t>‹#›</a:t>
            </a:fld>
            <a:endParaRPr lang="en-GB"/>
          </a:p>
        </p:txBody>
      </p:sp>
    </p:spTree>
    <p:extLst>
      <p:ext uri="{BB962C8B-B14F-4D97-AF65-F5344CB8AC3E}">
        <p14:creationId xmlns:p14="http://schemas.microsoft.com/office/powerpoint/2010/main" val="341409092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F97CA2-74FB-423F-B682-92210A2D6F54}" type="datetimeFigureOut">
              <a:rPr lang="en-GB" smtClean="0"/>
              <a:t>13/02/2017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22ABBD-18CE-4629-9914-BCE95C992A7B}" type="slidenum">
              <a:rPr lang="en-GB" smtClean="0"/>
              <a:t>‹#›</a:t>
            </a:fld>
            <a:endParaRPr lang="en-GB"/>
          </a:p>
        </p:txBody>
      </p:sp>
    </p:spTree>
    <p:extLst>
      <p:ext uri="{BB962C8B-B14F-4D97-AF65-F5344CB8AC3E}">
        <p14:creationId xmlns:p14="http://schemas.microsoft.com/office/powerpoint/2010/main" val="194295167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F97CA2-74FB-423F-B682-92210A2D6F54}" type="datetimeFigureOut">
              <a:rPr lang="en-GB" smtClean="0"/>
              <a:t>13/02/2017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22ABBD-18CE-4629-9914-BCE95C992A7B}" type="slidenum">
              <a:rPr lang="en-GB" smtClean="0"/>
              <a:t>‹#›</a:t>
            </a:fld>
            <a:endParaRPr lang="en-GB"/>
          </a:p>
        </p:txBody>
      </p:sp>
    </p:spTree>
    <p:extLst>
      <p:ext uri="{BB962C8B-B14F-4D97-AF65-F5344CB8AC3E}">
        <p14:creationId xmlns:p14="http://schemas.microsoft.com/office/powerpoint/2010/main" val="2220303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0F97CA2-74FB-423F-B682-92210A2D6F54}" type="datetimeFigureOut">
              <a:rPr lang="en-GB" smtClean="0"/>
              <a:t>13/02/2017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622ABBD-18CE-4629-9914-BCE95C992A7B}" type="slidenum">
              <a:rPr lang="en-GB" smtClean="0"/>
              <a:t>‹#›</a:t>
            </a:fld>
            <a:endParaRPr lang="en-GB"/>
          </a:p>
        </p:txBody>
      </p:sp>
    </p:spTree>
    <p:extLst>
      <p:ext uri="{BB962C8B-B14F-4D97-AF65-F5344CB8AC3E}">
        <p14:creationId xmlns:p14="http://schemas.microsoft.com/office/powerpoint/2010/main" val="249116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0F97CA2-74FB-423F-B682-92210A2D6F54}" type="datetimeFigureOut">
              <a:rPr lang="en-GB" smtClean="0"/>
              <a:t>13/02/2017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622ABBD-18CE-4629-9914-BCE95C992A7B}" type="slidenum">
              <a:rPr lang="en-GB" smtClean="0"/>
              <a:t>‹#›</a:t>
            </a:fld>
            <a:endParaRPr lang="en-GB"/>
          </a:p>
        </p:txBody>
      </p:sp>
    </p:spTree>
    <p:extLst>
      <p:ext uri="{BB962C8B-B14F-4D97-AF65-F5344CB8AC3E}">
        <p14:creationId xmlns:p14="http://schemas.microsoft.com/office/powerpoint/2010/main" val="38028738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0F97CA2-74FB-423F-B682-92210A2D6F54}"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22ABBD-18CE-4629-9914-BCE95C992A7B}" type="slidenum">
              <a:rPr lang="en-GB" smtClean="0"/>
              <a:t>‹#›</a:t>
            </a:fld>
            <a:endParaRPr lang="en-GB"/>
          </a:p>
        </p:txBody>
      </p:sp>
    </p:spTree>
    <p:extLst>
      <p:ext uri="{BB962C8B-B14F-4D97-AF65-F5344CB8AC3E}">
        <p14:creationId xmlns:p14="http://schemas.microsoft.com/office/powerpoint/2010/main" val="3066441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97CA2-74FB-423F-B682-92210A2D6F54}"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22ABBD-18CE-4629-9914-BCE95C992A7B}" type="slidenum">
              <a:rPr lang="en-GB" smtClean="0"/>
              <a:t>‹#›</a:t>
            </a:fld>
            <a:endParaRPr lang="en-GB"/>
          </a:p>
        </p:txBody>
      </p:sp>
    </p:spTree>
    <p:extLst>
      <p:ext uri="{BB962C8B-B14F-4D97-AF65-F5344CB8AC3E}">
        <p14:creationId xmlns:p14="http://schemas.microsoft.com/office/powerpoint/2010/main" val="4036431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F97CA2-74FB-423F-B682-92210A2D6F54}"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22ABBD-18CE-4629-9914-BCE95C992A7B}" type="slidenum">
              <a:rPr lang="en-GB" smtClean="0"/>
              <a:t>‹#›</a:t>
            </a:fld>
            <a:endParaRPr lang="en-GB"/>
          </a:p>
        </p:txBody>
      </p:sp>
    </p:spTree>
    <p:extLst>
      <p:ext uri="{BB962C8B-B14F-4D97-AF65-F5344CB8AC3E}">
        <p14:creationId xmlns:p14="http://schemas.microsoft.com/office/powerpoint/2010/main" val="4104616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0F97CA2-74FB-423F-B682-92210A2D6F54}" type="datetimeFigureOut">
              <a:rPr lang="en-GB" smtClean="0"/>
              <a:t>13/02/2017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622ABBD-18CE-4629-9914-BCE95C992A7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5809442"/>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Seminar 2 notes</a:t>
            </a:r>
          </a:p>
        </p:txBody>
      </p:sp>
      <p:sp>
        <p:nvSpPr>
          <p:cNvPr id="3" name="Subtitle 2"/>
          <p:cNvSpPr>
            <a:spLocks noGrp="1"/>
          </p:cNvSpPr>
          <p:nvPr>
            <p:ph type="subTitle" idx="1"/>
          </p:nvPr>
        </p:nvSpPr>
        <p:spPr/>
        <p:txBody>
          <a:bodyPr>
            <a:normAutofit/>
          </a:bodyPr>
          <a:lstStyle/>
          <a:p>
            <a:r>
              <a:rPr lang="en-GB" dirty="0" err="1"/>
              <a:t>Nb</a:t>
            </a:r>
            <a:r>
              <a:rPr lang="en-GB" dirty="0"/>
              <a:t> distinguish between civil and criminal, ‘gross’ negligence and civil and criminal necessity</a:t>
            </a:r>
          </a:p>
        </p:txBody>
      </p:sp>
    </p:spTree>
    <p:extLst>
      <p:ext uri="{BB962C8B-B14F-4D97-AF65-F5344CB8AC3E}">
        <p14:creationId xmlns:p14="http://schemas.microsoft.com/office/powerpoint/2010/main" val="3186290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Donoghue v Stevenson [1932] AC 562 HL – origin of the Tort of Negligence</a:t>
            </a:r>
          </a:p>
        </p:txBody>
      </p:sp>
      <p:sp>
        <p:nvSpPr>
          <p:cNvPr id="3" name="Content Placeholder 2"/>
          <p:cNvSpPr>
            <a:spLocks noGrp="1"/>
          </p:cNvSpPr>
          <p:nvPr>
            <p:ph idx="1"/>
          </p:nvPr>
        </p:nvSpPr>
        <p:spPr/>
        <p:txBody>
          <a:bodyPr>
            <a:normAutofit fontScale="55000" lnSpcReduction="20000"/>
          </a:bodyPr>
          <a:lstStyle/>
          <a:p>
            <a:endParaRPr lang="en-GB" dirty="0"/>
          </a:p>
          <a:p>
            <a:endParaRPr lang="en-GB" dirty="0"/>
          </a:p>
          <a:p>
            <a:r>
              <a:rPr lang="en-GB" dirty="0"/>
              <a:t>Mrs Donoghue was treated to a bottle of ginger beer and an ice cream at a cafe. The ginger beer came in an opaque bottle so that the contents could not be seen. Mrs Donoghue poured half the contents of the bottle over her ice cream and also drank some from the bottle. After eating part of the ice cream, she then poured the remaining contents of the bottle over the ice cream and a decomposed snail emerged from the bottle. Mrs Donoghue suffered shock and gastroenteritis for which she was admitted to hospital as a result. She commenced a claim against the manufacturer of the ginger beer claiming that he had breached a duty of care to her in failing to establish adequate bottle cleaning measures</a:t>
            </a:r>
          </a:p>
          <a:p>
            <a:r>
              <a:rPr lang="en-GB" dirty="0"/>
              <a:t>Held:  Her claim was successful, establishing the modern law of negligence and established the neighbour test.</a:t>
            </a:r>
          </a:p>
          <a:p>
            <a:pPr marL="0" indent="0">
              <a:buNone/>
            </a:pPr>
            <a:r>
              <a:rPr lang="en-GB" sz="4400" dirty="0"/>
              <a:t>Lord Atkin:  "The rule that you are to love your neighbour becomes in law you must not injure your neighbour; and the lawyer's question " Who is my neighbour ?" receives a restricted reply. You must take reasonable care to avoid acts or omissions which you can reasonably foresee would be likely to injure your neighbour. Who then in law is my neighbour ? The answer seems to be persons who are so closely and directly affected by my act that I ought reasonably to have them in contemplation as being so affected when I am directing my mind to the acts or omissions which are called in question."</a:t>
            </a:r>
            <a:endParaRPr lang="en-GB" sz="4400" dirty="0"/>
          </a:p>
        </p:txBody>
      </p:sp>
    </p:spTree>
    <p:extLst>
      <p:ext uri="{BB962C8B-B14F-4D97-AF65-F5344CB8AC3E}">
        <p14:creationId xmlns:p14="http://schemas.microsoft.com/office/powerpoint/2010/main" val="2257551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Injuries resulting from defective products were normally claimed on the basis of a contract of sale between the seller and the consumer. However, Donoghue had no contractual relationship with </a:t>
            </a:r>
            <a:r>
              <a:rPr lang="en-GB" dirty="0" err="1"/>
              <a:t>Minghella</a:t>
            </a:r>
            <a:r>
              <a:rPr lang="en-GB" dirty="0"/>
              <a:t> the café owner, as she had not purchased the ginger beer; while her friend did have a contract through having placed the order, she had not suffered any injury. Moreover, neither had a contract with Stevenson, the manufacturer. Donoghue was therefore required to claim damages for negligence.</a:t>
            </a:r>
            <a:endParaRPr lang="en-GB" dirty="0"/>
          </a:p>
        </p:txBody>
      </p:sp>
    </p:spTree>
    <p:extLst>
      <p:ext uri="{BB962C8B-B14F-4D97-AF65-F5344CB8AC3E}">
        <p14:creationId xmlns:p14="http://schemas.microsoft.com/office/powerpoint/2010/main" val="4174613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Law of Negligence – Tort Law</a:t>
            </a:r>
          </a:p>
        </p:txBody>
      </p:sp>
      <p:sp>
        <p:nvSpPr>
          <p:cNvPr id="3" name="Content Placeholder 2"/>
          <p:cNvSpPr>
            <a:spLocks noGrp="1"/>
          </p:cNvSpPr>
          <p:nvPr>
            <p:ph idx="1"/>
          </p:nvPr>
        </p:nvSpPr>
        <p:spPr/>
        <p:txBody>
          <a:bodyPr/>
          <a:lstStyle/>
          <a:p>
            <a:r>
              <a:rPr lang="en-GB" dirty="0"/>
              <a:t>1. the defendant owes a duty of care to the plaintiff;</a:t>
            </a:r>
          </a:p>
          <a:p>
            <a:r>
              <a:rPr lang="en-GB" dirty="0"/>
              <a:t> </a:t>
            </a:r>
          </a:p>
          <a:p>
            <a:r>
              <a:rPr lang="en-GB" dirty="0"/>
              <a:t>2. the defendant was in breach of that duty;</a:t>
            </a:r>
          </a:p>
          <a:p>
            <a:r>
              <a:rPr lang="en-GB" dirty="0"/>
              <a:t> </a:t>
            </a:r>
          </a:p>
          <a:p>
            <a:r>
              <a:rPr lang="en-GB" dirty="0"/>
              <a:t>3. the breach of duty caused damage and;</a:t>
            </a:r>
          </a:p>
          <a:p>
            <a:r>
              <a:rPr lang="en-GB" dirty="0"/>
              <a:t> </a:t>
            </a:r>
          </a:p>
          <a:p>
            <a:r>
              <a:rPr lang="en-GB" dirty="0"/>
              <a:t>4. the damage is not too remote.</a:t>
            </a:r>
          </a:p>
          <a:p>
            <a:r>
              <a:rPr lang="en-GB" dirty="0"/>
              <a:t>NB Law and politics – role of insurance/premiums and also the State – ‘no fault’, ‘primary’ or ‘systems’ liability</a:t>
            </a:r>
            <a:endParaRPr lang="en-GB" dirty="0"/>
          </a:p>
        </p:txBody>
      </p:sp>
    </p:spTree>
    <p:extLst>
      <p:ext uri="{BB962C8B-B14F-4D97-AF65-F5344CB8AC3E}">
        <p14:creationId xmlns:p14="http://schemas.microsoft.com/office/powerpoint/2010/main" val="3368020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British Politics, the Welfare State, and Tort Liability of Public Authorities Dan </a:t>
            </a:r>
            <a:r>
              <a:rPr lang="en-GB" sz="2400" dirty="0" err="1"/>
              <a:t>Priel</a:t>
            </a:r>
            <a:r>
              <a:rPr lang="en-GB" sz="2400" dirty="0"/>
              <a:t> 2010 - http://digitalcommons.osgoode.yorku.ca/cgi/viewcontent.cgi?article=1252&amp;context=all_papers</a:t>
            </a:r>
            <a:endParaRPr lang="en-GB" sz="2400" dirty="0"/>
          </a:p>
        </p:txBody>
      </p:sp>
      <p:sp>
        <p:nvSpPr>
          <p:cNvPr id="3" name="Content Placeholder 2"/>
          <p:cNvSpPr>
            <a:spLocks noGrp="1"/>
          </p:cNvSpPr>
          <p:nvPr>
            <p:ph idx="1"/>
          </p:nvPr>
        </p:nvSpPr>
        <p:spPr/>
        <p:txBody>
          <a:bodyPr/>
          <a:lstStyle/>
          <a:p>
            <a:r>
              <a:rPr lang="en-GB" dirty="0"/>
              <a:t>p16 writing in a publication of the Institute of Economic Affairs, the most prominent British New Right think-tank, Graham Mather suggested that public services should be understood in contractual terms, an approach that implies having to pay compensation for ‘breach’.  All this might suggest that if anything, Thatcherism would lead to the expansion of liability on the state, but historically this has not been the case, and for reasons that are not difficult to see. Though some arguments may be associated with fear that such liability may lead to an undesired expansion of state institutions, I believe it is moral arguments that provide a more illuminating explanation. The basic idea is has to do with the perceived detrimental impact that imposing liability on the state will have on personal responsibility. Expanding the scope of tort liability on the state effectively turns it into an insurer of last resort, one that potentially covers all possible activities and has no effective limits on the scope of its liability, thus transforming tort law from a regime that deals with the ‘private’ relations between individuals into one component within the ‘public’ welfare system. This, according to this view, leads to moral bankruptcy. </a:t>
            </a:r>
            <a:endParaRPr lang="en-GB" dirty="0"/>
          </a:p>
        </p:txBody>
      </p:sp>
    </p:spTree>
    <p:extLst>
      <p:ext uri="{BB962C8B-B14F-4D97-AF65-F5344CB8AC3E}">
        <p14:creationId xmlns:p14="http://schemas.microsoft.com/office/powerpoint/2010/main" val="2363181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Clinical/medical negligence</a:t>
            </a:r>
          </a:p>
        </p:txBody>
      </p:sp>
      <p:sp>
        <p:nvSpPr>
          <p:cNvPr id="3" name="Content Placeholder 2"/>
          <p:cNvSpPr>
            <a:spLocks noGrp="1"/>
          </p:cNvSpPr>
          <p:nvPr>
            <p:ph idx="1"/>
          </p:nvPr>
        </p:nvSpPr>
        <p:spPr/>
        <p:txBody>
          <a:bodyPr>
            <a:normAutofit fontScale="25000" lnSpcReduction="20000"/>
          </a:bodyPr>
          <a:lstStyle/>
          <a:p>
            <a:pPr marL="0" indent="0">
              <a:buNone/>
            </a:pPr>
            <a:endParaRPr lang="en-GB" sz="3800" dirty="0"/>
          </a:p>
          <a:p>
            <a:r>
              <a:rPr lang="en-GB" sz="6000" dirty="0"/>
              <a:t>Negligence arising from medical acts may result in a civil action by the injured party (claimant) or a criminal prosecution by the state.</a:t>
            </a:r>
          </a:p>
          <a:p>
            <a:r>
              <a:rPr lang="en-GB" sz="6000" dirty="0"/>
              <a:t>Medical negligence is proved if all components of the three-part test are established on the balance of probabilities (civil suit) or beyond reasonable doubt (criminal prosecution).</a:t>
            </a:r>
          </a:p>
          <a:p>
            <a:r>
              <a:rPr lang="en-GB" sz="6000" dirty="0"/>
              <a:t>The three-part test establishes that the doctor owed a duty of care to the patient, the duty of care was breached, and as a direct result of the breach the patient suffered harm.</a:t>
            </a:r>
          </a:p>
          <a:p>
            <a:r>
              <a:rPr lang="en-GB" sz="6000" dirty="0"/>
              <a:t>Successful civil actions result in monetary compensation to the injured party or dependents which may be paid by the employing trust or the doctor's defence organization.</a:t>
            </a:r>
          </a:p>
          <a:p>
            <a:r>
              <a:rPr lang="en-GB" sz="6000" dirty="0"/>
              <a:t>Importance of ‘informed consent’ and communication of risk as part of this</a:t>
            </a:r>
          </a:p>
          <a:p>
            <a:r>
              <a:rPr lang="en-GB" sz="6000" dirty="0"/>
              <a:t>Consent for medical procedures is different in cases where the claimant does not have the mental capacity to consent. In F v West Berkshire Health Authority, it was held that in such situations the requirements are that there "must be a </a:t>
            </a:r>
            <a:r>
              <a:rPr lang="en-GB" sz="6000" b="1" u="sng" dirty="0"/>
              <a:t>necessity</a:t>
            </a:r>
            <a:r>
              <a:rPr lang="en-GB" sz="6000" dirty="0"/>
              <a:t> to act when it is not practical to communicate with the assisted person ... [and] the action taken must be such as a reasonable person would in all the circumstances take, acting in the best interests of the assisted person".</a:t>
            </a:r>
          </a:p>
          <a:p>
            <a:pPr marL="0" indent="0">
              <a:buNone/>
            </a:pPr>
            <a:endParaRPr lang="en-GB" sz="2300" dirty="0"/>
          </a:p>
          <a:p>
            <a:r>
              <a:rPr lang="en-GB" sz="6400" dirty="0"/>
              <a:t>[Good record keeping and adherence to established practice guidelines are important as negligence cases may take many years to be resolved.  </a:t>
            </a:r>
          </a:p>
          <a:p>
            <a:r>
              <a:rPr lang="en-GB" sz="6400" dirty="0"/>
              <a:t>Successful criminal prosecutions may result in a custodial sentence for the doctor and an additional GMC fitness to practice hearing]</a:t>
            </a:r>
            <a:endParaRPr lang="en-GB" sz="6400" dirty="0"/>
          </a:p>
        </p:txBody>
      </p:sp>
    </p:spTree>
    <p:extLst>
      <p:ext uri="{BB962C8B-B14F-4D97-AF65-F5344CB8AC3E}">
        <p14:creationId xmlns:p14="http://schemas.microsoft.com/office/powerpoint/2010/main" val="4019644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 v Dudley and Stephens [1884] 14QBD 273 – the Doctrine of Necessity</a:t>
            </a:r>
          </a:p>
        </p:txBody>
      </p:sp>
      <p:sp>
        <p:nvSpPr>
          <p:cNvPr id="3" name="Content Placeholder 2"/>
          <p:cNvSpPr>
            <a:spLocks noGrp="1"/>
          </p:cNvSpPr>
          <p:nvPr>
            <p:ph idx="1"/>
          </p:nvPr>
        </p:nvSpPr>
        <p:spPr/>
        <p:txBody>
          <a:bodyPr>
            <a:normAutofit fontScale="85000" lnSpcReduction="20000"/>
          </a:bodyPr>
          <a:lstStyle/>
          <a:p>
            <a:r>
              <a:rPr lang="en-GB" dirty="0"/>
              <a:t>The two defendants became shipwrecked by a storm. They were forced to abandon their ship and were stranded in a small emergency boat with two others including a young cabin boy. They had been stranded for 18 days. The food had ran out 7 days earlier and they had had no water for five days. Dudley and Stephens agreed to draw straws to see which one of them would be killed so that the others could eat him. The third man did not agree and the cabin boy was by this time too weak to take part in any decision. As the third man had not agreed, the defendants decided that it would be better to kill the cabin boy as he was close to death and he had no family. Dudley and Stephens cut the cabin boys throat. He was too ill to put up any resistance. All three men fed on the boy and were rescued four days later.  On their return to England Dudley &amp; Stephens were charged with the boy’s murder.</a:t>
            </a:r>
          </a:p>
          <a:p>
            <a:r>
              <a:rPr lang="en-GB" dirty="0"/>
              <a:t>Held: The defendants were convicted of murder. The defence of necessity was not allowed. They were sentenced to death but then granted a pardon by the Crown and served 6 months imprisonment.</a:t>
            </a:r>
          </a:p>
          <a:p>
            <a:r>
              <a:rPr lang="en-GB" dirty="0"/>
              <a:t>Lord Coleridge CJ: "Now it is admitted that the deliberate killing of this unoffending and unresisting boy was clearly murder, unless the killing can be justified by some well-recognised excuse admitted by the law. It is further admitted that there was in this case no such excuse, unless the killing was justified by what has been called 'necessity'. But the temptation to the act which existed here was not what the law has ever called necessity. Nor is this to be regretted. Though law and morality are not the same, and many things may be immoral which are not necessarily illegal, yet the absolute divorce of law from morality would be of fatal consequence; and such divorce would follow if the temptation to murder in this case were to be held by law an absolute defence of it….." </a:t>
            </a:r>
          </a:p>
          <a:p>
            <a:endParaRPr lang="en-GB" dirty="0"/>
          </a:p>
          <a:p>
            <a:endParaRPr lang="en-GB" dirty="0"/>
          </a:p>
        </p:txBody>
      </p:sp>
    </p:spTree>
    <p:extLst>
      <p:ext uri="{BB962C8B-B14F-4D97-AF65-F5344CB8AC3E}">
        <p14:creationId xmlns:p14="http://schemas.microsoft.com/office/powerpoint/2010/main" val="3364100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Defence barrister, R v Dudley and Stephens:</a:t>
            </a:r>
          </a:p>
        </p:txBody>
      </p:sp>
      <p:sp>
        <p:nvSpPr>
          <p:cNvPr id="3" name="Content Placeholder 2"/>
          <p:cNvSpPr>
            <a:spLocks noGrp="1"/>
          </p:cNvSpPr>
          <p:nvPr>
            <p:ph idx="1"/>
          </p:nvPr>
        </p:nvSpPr>
        <p:spPr/>
        <p:txBody>
          <a:bodyPr>
            <a:normAutofit lnSpcReduction="10000"/>
          </a:bodyPr>
          <a:lstStyle/>
          <a:p>
            <a:r>
              <a:rPr lang="en-GB" dirty="0"/>
              <a:t>In the American case of The </a:t>
            </a:r>
            <a:r>
              <a:rPr lang="en-GB" b="1" u="sng" dirty="0"/>
              <a:t>United States v. Holmes</a:t>
            </a:r>
            <a:r>
              <a:rPr lang="en-GB" dirty="0"/>
              <a:t>, the proposition that a passenger on board a vessel may be thrown overboard to save the others is sanctioned. The law as to inevitable necessity is fully considered in Russell on Crimes, Vol. </a:t>
            </a:r>
            <a:r>
              <a:rPr lang="en-GB" dirty="0" err="1"/>
              <a:t>i</a:t>
            </a:r>
            <a:r>
              <a:rPr lang="en-GB" dirty="0"/>
              <a:t>. p. 847 and there are passages relating to it in </a:t>
            </a:r>
            <a:r>
              <a:rPr lang="en-GB" dirty="0" err="1"/>
              <a:t>Bracton</a:t>
            </a:r>
            <a:r>
              <a:rPr lang="en-GB" dirty="0"/>
              <a:t>, VOL ii. p., 277; Hale's Pleas of the Crown, p. 54 and c. 40; East's Pleas of the Crown, p. 221, citing Dalton, c. 98, Stephens. "Homicide of Necessity," and several cases, amongst others </a:t>
            </a:r>
            <a:r>
              <a:rPr lang="en-GB" dirty="0" err="1"/>
              <a:t>McGrowther's</a:t>
            </a:r>
            <a:r>
              <a:rPr lang="en-GB" dirty="0"/>
              <a:t> case; Stratton's Case. Lord Bacon, Bac. Max., Reg. 5, </a:t>
            </a:r>
            <a:r>
              <a:rPr lang="en-GB" b="1" u="sng" dirty="0"/>
              <a:t>gives the instance of two shipwrecked persons clinging to the same plank and one of them thrusting the other from it, finding that it will not support both, and says that this homicide is excusable through unavoidable necessity and upon the great universal principle of self-preservation, which prompts every man to save his own life in preference to that of another, where one of them must inevitably perish</a:t>
            </a:r>
            <a:r>
              <a:rPr lang="en-GB" dirty="0"/>
              <a:t>. It is true that Hale's Pleas of the Crown, p. 54, states distinctly that hunger is no excuse for theft, but that is on the ground that there can be no such extreme necessity in this country. In the present case the prisoners were in circumstances where no assistance could be given. The essence of the crime of murder is intention, and here the intention of the prisoners was only to preserve their lives.</a:t>
            </a:r>
          </a:p>
          <a:p>
            <a:endParaRPr lang="en-GB" dirty="0"/>
          </a:p>
        </p:txBody>
      </p:sp>
    </p:spTree>
    <p:extLst>
      <p:ext uri="{BB962C8B-B14F-4D97-AF65-F5344CB8AC3E}">
        <p14:creationId xmlns:p14="http://schemas.microsoft.com/office/powerpoint/2010/main" val="4221511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 v Holmes </a:t>
            </a:r>
            <a:r>
              <a:rPr lang="fr-FR" dirty="0"/>
              <a:t>26 F. Cas. 360 (C.C.E.D. Pa. 1842</a:t>
            </a:r>
            <a:endParaRPr lang="en-GB" dirty="0"/>
          </a:p>
        </p:txBody>
      </p:sp>
      <p:sp>
        <p:nvSpPr>
          <p:cNvPr id="3" name="Content Placeholder 2"/>
          <p:cNvSpPr>
            <a:spLocks noGrp="1"/>
          </p:cNvSpPr>
          <p:nvPr>
            <p:ph idx="1"/>
          </p:nvPr>
        </p:nvSpPr>
        <p:spPr/>
        <p:txBody>
          <a:bodyPr>
            <a:normAutofit fontScale="70000" lnSpcReduction="20000"/>
          </a:bodyPr>
          <a:lstStyle/>
          <a:p>
            <a:r>
              <a:rPr lang="en-GB" dirty="0"/>
              <a:t>Under the command of Captain George Harris, the ship departed from Liverpool on March 18, 1841 for Philadelphia with 17 seamen and 65 passengers, mostly poor Scottish and Irish emigrants. At about 10 p.m. on the night of April 19, William Brown struck an iceberg 250 miles (400 km) southeast of Cape Race, Newfoundland and sank. The captain, eight seamen, and one passenger made it to the jolly boat (to be picked up six days later by a French fishing vessel), while nine crewmen and 32 passengers occupied the longboat. One person had died earlier on the voyage, and 31 passengers, many of them children, went down with the ship.</a:t>
            </a:r>
          </a:p>
          <a:p>
            <a:r>
              <a:rPr lang="en-GB" dirty="0"/>
              <a:t>Before the two boats parted ways to increase their chances of being found, Captain Harris placed the first mate, Francis Rhodes, in charge of the crowded, leaking longboat. At about 10 p.m., 24 hours after the sinking, the wind picked up, sending water over the longboat's gunwales, and it began to rain heavily. The first mate shouted, "This . . . won't do. Help me, God. Men, go to work."[1] When the crewmen did nothing, he stated, "Men, you must go to work, or we shall all perish." Then, the seamen, among them Alexander Holmes, forced 12 men out of the boat. Two women also went into the frigid water, though they may have voluntarily followed their brother, Frank </a:t>
            </a:r>
            <a:r>
              <a:rPr lang="en-GB" dirty="0" err="1"/>
              <a:t>Askin</a:t>
            </a:r>
            <a:r>
              <a:rPr lang="en-GB" dirty="0"/>
              <a:t>. Early the next morning, two men were found to be hiding and were also jettisoned. All of the male passengers, except for two married men and a young boy, had been sacrificed,[1] while all of the crewmen remained aboard. Later that day, the survivors were picked up by Crescent and taken to Le Havre.</a:t>
            </a:r>
          </a:p>
          <a:p>
            <a:r>
              <a:rPr lang="en-GB" dirty="0"/>
              <a:t>Trial</a:t>
            </a:r>
          </a:p>
          <a:p>
            <a:r>
              <a:rPr lang="en-GB" dirty="0"/>
              <a:t>When some of the passengers finally reached their destination of Philadelphia, they filed a complaint with the District Attorney. Holmes was the only crewman to be found in the city, so he was the only one charged. He was accused of murdering Frank </a:t>
            </a:r>
            <a:r>
              <a:rPr lang="en-GB" dirty="0" err="1"/>
              <a:t>Askin</a:t>
            </a:r>
            <a:r>
              <a:rPr lang="en-GB" dirty="0"/>
              <a:t>. A grand jury before Supreme Court Justice Henry Baldwin refused to indict him on that charge, so it was reduced to manslaughter. In the case of United States v. Holmes, the defendant was found guilty and sentenced to six months in jail and a $20 fine. None of the other crewmen were ever brought to trial</a:t>
            </a:r>
            <a:endParaRPr lang="en-GB" dirty="0"/>
          </a:p>
        </p:txBody>
      </p:sp>
    </p:spTree>
    <p:extLst>
      <p:ext uri="{BB962C8B-B14F-4D97-AF65-F5344CB8AC3E}">
        <p14:creationId xmlns:p14="http://schemas.microsoft.com/office/powerpoint/2010/main" val="597262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Lord Coleridge: in R v Dudley and Stephens</a:t>
            </a:r>
          </a:p>
        </p:txBody>
      </p:sp>
      <p:sp>
        <p:nvSpPr>
          <p:cNvPr id="3" name="Content Placeholder 2"/>
          <p:cNvSpPr>
            <a:spLocks noGrp="1"/>
          </p:cNvSpPr>
          <p:nvPr>
            <p:ph idx="1"/>
          </p:nvPr>
        </p:nvSpPr>
        <p:spPr/>
        <p:txBody>
          <a:bodyPr>
            <a:normAutofit/>
          </a:bodyPr>
          <a:lstStyle/>
          <a:p>
            <a:r>
              <a:rPr lang="en-GB" dirty="0"/>
              <a:t> Though law and morality are not the same, and many things may be immoral which are not necessarily illegal, yet the absolute divorce of law from morality would be of fatal consequence; and such divorce would follow if the temptation to murder in this case were to be held by law an absolute defence of it.  It is not so.  </a:t>
            </a:r>
            <a:r>
              <a:rPr lang="en-GB" b="1" u="sng" dirty="0"/>
              <a:t>To preserve one's life is generally speaking a duty, but it may be the plainest and the highest duty to sacrifice it</a:t>
            </a:r>
            <a:r>
              <a:rPr lang="en-GB" dirty="0"/>
              <a:t>.  War is full of instances in which it is a man's duty not to live, but to die. The duty, in case of shipwreck, of a captain to his crew, of the crew to the passengers, of soldiers to women and children, as in the noble case of the Birkenhead; these duties impose on men the moral necessity, not of the preservation, but of the sacrifice of their lives for others from which in no country, least of all, it is to be hoped, in England, will men ever shrink, as indeed, they have not shrunk.</a:t>
            </a:r>
            <a:endParaRPr lang="en-GB" dirty="0"/>
          </a:p>
        </p:txBody>
      </p:sp>
    </p:spTree>
    <p:extLst>
      <p:ext uri="{BB962C8B-B14F-4D97-AF65-F5344CB8AC3E}">
        <p14:creationId xmlns:p14="http://schemas.microsoft.com/office/powerpoint/2010/main" val="1766423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365125"/>
            <a:ext cx="10515600" cy="5811838"/>
          </a:xfrm>
        </p:spPr>
        <p:txBody>
          <a:bodyPr>
            <a:normAutofit fontScale="62500" lnSpcReduction="20000"/>
          </a:bodyPr>
          <a:lstStyle/>
          <a:p>
            <a:r>
              <a:rPr lang="en-GB" dirty="0"/>
              <a:t>Re A (conjoined twins) [2001] 2 WLR 480</a:t>
            </a:r>
          </a:p>
          <a:p>
            <a:r>
              <a:rPr lang="en-GB" dirty="0"/>
              <a:t>Mary and Jodie were conjoined twins joined at the pelvis. Jodie was the stronger of the two and capable of living independently. However, Mary was weaker, she was described as having a primitive brain and was completely dependent on Jodie for her survival. According to medical evidence, if the twins were left as they were, Mary would eventually be too much of a strain on Jodie and they would both die. If they operated to separate them, this would inevitably lead to the death of Mary, but Jodie would have a strong chance of living an independent life. The parents refused consent for the operation to separate them. The doctors applied to the court for a declaration that it would be lawful and in the best interests of the children to operate. The High court granted the declaration on the grounds that the operation would be akin to withdrawal of support </a:t>
            </a:r>
            <a:r>
              <a:rPr lang="en-GB" dirty="0" err="1"/>
              <a:t>ie</a:t>
            </a:r>
            <a:r>
              <a:rPr lang="en-GB" dirty="0"/>
              <a:t> an omission rather than a positive act and also the death of Mary, although inevitable, was not the primary purpose of the operation. The parents appealed to the Court of Appeal on the grounds that the learned judge erred in holding that the operation was (</a:t>
            </a:r>
            <a:r>
              <a:rPr lang="en-GB" dirty="0" err="1"/>
              <a:t>i</a:t>
            </a:r>
            <a:r>
              <a:rPr lang="en-GB" dirty="0"/>
              <a:t>) in Mary's best interest, (ii) that it was in Jodie's best interest, and (iii) that in any event it would be legal</a:t>
            </a:r>
          </a:p>
          <a:p>
            <a:r>
              <a:rPr lang="en-GB" dirty="0"/>
              <a:t>Held: The appeal was dismissed. The operation could be lawfully carried out by the doctors.</a:t>
            </a:r>
          </a:p>
          <a:p>
            <a:r>
              <a:rPr lang="en-GB" sz="2600" dirty="0"/>
              <a:t>LJ Robert Walker: (</a:t>
            </a:r>
            <a:r>
              <a:rPr lang="en-GB" sz="2600" dirty="0" err="1"/>
              <a:t>i</a:t>
            </a:r>
            <a:r>
              <a:rPr lang="en-GB" sz="2600" dirty="0"/>
              <a:t>) </a:t>
            </a:r>
            <a:r>
              <a:rPr lang="en-GB" sz="2600" b="1" u="sng" dirty="0"/>
              <a:t>The feelings of the twins' parents </a:t>
            </a:r>
            <a:r>
              <a:rPr lang="en-GB" sz="2600" dirty="0"/>
              <a:t>are entitled to great respect, especially so far as they are based on religious convictions. But as the matter has been referred to the court the court cannot escape the responsibility of deciding the matter to the best of its judgment as to the twins' best interests. (ii) </a:t>
            </a:r>
            <a:r>
              <a:rPr lang="en-GB" sz="2600" b="1" u="sng" dirty="0"/>
              <a:t>The judge erred in law in equating the proposed surgical operation with the discontinuance of medical treatment</a:t>
            </a:r>
            <a:r>
              <a:rPr lang="en-GB" sz="2600" dirty="0"/>
              <a:t> (as by disconnecting a heart-lung machine). Therefore the Court of Appeal must form its own view. (iii) Mary has a right to life, under the common law of England (based as it is on Judeo-Christian foundations) and under the European Convention on Human Rights</a:t>
            </a:r>
            <a:r>
              <a:rPr lang="en-GB" sz="2600" b="1" u="sng" dirty="0"/>
              <a:t>. It would be unlawful to kill Mary intentionally, that is to undertake an operation with the primary purpose of killing her</a:t>
            </a:r>
            <a:r>
              <a:rPr lang="en-GB" sz="2600" dirty="0"/>
              <a:t>. (iv) But Jodie also has a right to life. (v) Every human being's right to life carries with it, as an intrinsic part of it, rights of bodily integrity and autonomy - the right to have one's own body whole and intact and (on reaching an age of understanding) to take decisions about one's own body.(vi) By a rare and tragic mischance, Mary and Jodie have both been deprived of the bodily integrity and autonomy which is their natural right.</a:t>
            </a:r>
            <a:r>
              <a:rPr lang="en-GB" sz="2600" b="1" u="sng" dirty="0"/>
              <a:t> There is a strong presumption that an operation to separate them would be in the best interests of each of them.</a:t>
            </a:r>
            <a:r>
              <a:rPr lang="en-GB" sz="2600" dirty="0"/>
              <a:t> (vii) In this case the purpose of the operation would be to separate the twins and so give Jodie a reasonably good prospect of a long and reasonably normal life. Mary's death would not be the purpose of the operation, although it would be its inevitable consequence. The operation would give her, even in death, bodily integrity as a human being. She would die, not because she was intentionally killed, but because her own body cannot sustain her life.  (viii) Continued life, whether long or short, would hold nothing for Mary except possible pain and discomfort, if indeed she can feel anything at all. (ix) </a:t>
            </a:r>
            <a:r>
              <a:rPr lang="en-GB" sz="2600" b="1" u="sng" dirty="0"/>
              <a:t>The proposed operation would therefore be in the best interests of each of the twins</a:t>
            </a:r>
            <a:r>
              <a:rPr lang="en-GB" sz="2600" dirty="0"/>
              <a:t>. The decision does not require the court to value one life above another. (x) The proposed operation would not be unlawful. It would involve the </a:t>
            </a:r>
            <a:r>
              <a:rPr lang="en-GB" sz="2600" b="1" u="sng" dirty="0"/>
              <a:t>positive act </a:t>
            </a:r>
            <a:r>
              <a:rPr lang="en-GB" sz="2600" dirty="0"/>
              <a:t>of invasive surgery and Mary's death would be foreseen as an inevitable consequence of an operation which is intended, and is necessary, to save Jodie's life. But Mary's death would not be the purpose or intention of the surgery, and she would die because tragically her body, on its own, is not and never has been viable.    I would therefore dismiss this appeal.</a:t>
            </a:r>
            <a:endParaRPr lang="en-GB" sz="2600" dirty="0"/>
          </a:p>
        </p:txBody>
      </p:sp>
    </p:spTree>
    <p:extLst>
      <p:ext uri="{BB962C8B-B14F-4D97-AF65-F5344CB8AC3E}">
        <p14:creationId xmlns:p14="http://schemas.microsoft.com/office/powerpoint/2010/main" val="1477582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Tom Stacy ‘Acts, Omissions and the Necessity of Killing Innocents’ – Am J of Crim Law 2002 29, 3</a:t>
            </a:r>
          </a:p>
        </p:txBody>
      </p:sp>
      <p:sp>
        <p:nvSpPr>
          <p:cNvPr id="3" name="Content Placeholder 2"/>
          <p:cNvSpPr>
            <a:spLocks noGrp="1"/>
          </p:cNvSpPr>
          <p:nvPr>
            <p:ph idx="1"/>
          </p:nvPr>
        </p:nvSpPr>
        <p:spPr/>
        <p:txBody>
          <a:bodyPr>
            <a:normAutofit/>
          </a:bodyPr>
          <a:lstStyle/>
          <a:p>
            <a:r>
              <a:rPr lang="en-GB" dirty="0"/>
              <a:t>Argues the limitations on the doctrine of necessity is erroneously understood by judges and scholars to rely upon the distinction between acts and omissions</a:t>
            </a:r>
          </a:p>
          <a:p>
            <a:r>
              <a:rPr lang="en-GB" dirty="0"/>
              <a:t>States that 520: ‘one has to grapple with the unsettling question of whether an actor may or should act to minimize the loss of innocent life when it is inevitable that she will intentionally kill no matter what she chooses’…Such cases, it becomes apparent, cannot be resolved by resort to Kant’s maxim that one person may never be used as a means to another’s end.  </a:t>
            </a:r>
            <a:r>
              <a:rPr lang="en-GB" i="1" dirty="0"/>
              <a:t>All </a:t>
            </a:r>
            <a:r>
              <a:rPr lang="en-GB" dirty="0"/>
              <a:t>of the available alternatives violate the no means principle.  On the deep level needed to resolve hard cases such as this, the rights-based philosophy inspired by Kant affirmatively supports necessity killing.  Utilitarian precepts do as well.’</a:t>
            </a:r>
          </a:p>
          <a:p>
            <a:r>
              <a:rPr lang="en-GB" dirty="0"/>
              <a:t>[but arguably acts and omissions distinction IS correct guideline – conjoined twins case really about ‘viability’ of one; Dudley and Stephens relates to a maritime custom and murder conviction justified but so too mercy/pardon].</a:t>
            </a:r>
          </a:p>
        </p:txBody>
      </p:sp>
    </p:spTree>
    <p:extLst>
      <p:ext uri="{BB962C8B-B14F-4D97-AF65-F5344CB8AC3E}">
        <p14:creationId xmlns:p14="http://schemas.microsoft.com/office/powerpoint/2010/main" val="2752397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David Hamer ‘Factual causation and ‘scope of liability’ What’s the difference?’ (2014) 77[2] MLR 155-188</a:t>
            </a:r>
          </a:p>
        </p:txBody>
      </p:sp>
      <p:sp>
        <p:nvSpPr>
          <p:cNvPr id="3" name="Content Placeholder 2"/>
          <p:cNvSpPr>
            <a:spLocks noGrp="1"/>
          </p:cNvSpPr>
          <p:nvPr>
            <p:ph idx="1"/>
          </p:nvPr>
        </p:nvSpPr>
        <p:spPr/>
        <p:txBody>
          <a:bodyPr/>
          <a:lstStyle/>
          <a:p>
            <a:r>
              <a:rPr lang="en-GB" dirty="0"/>
              <a:t>Distinguish ‘factual causation’ from ‘legal causation’  - ‘fact/value’ or ‘fact/norm’ distinction</a:t>
            </a:r>
          </a:p>
          <a:p>
            <a:endParaRPr lang="en-GB" dirty="0"/>
          </a:p>
          <a:p>
            <a:r>
              <a:rPr lang="en-GB" dirty="0"/>
              <a:t>NESS [‘necessary element of a sufficient set’] conception</a:t>
            </a:r>
          </a:p>
          <a:p>
            <a:r>
              <a:rPr lang="en-GB" dirty="0"/>
              <a:t>- argue that the two forms of causation are not so clearly distinct, but that nevertheless they are helpful categories</a:t>
            </a:r>
          </a:p>
        </p:txBody>
      </p:sp>
    </p:spTree>
    <p:extLst>
      <p:ext uri="{BB962C8B-B14F-4D97-AF65-F5344CB8AC3E}">
        <p14:creationId xmlns:p14="http://schemas.microsoft.com/office/powerpoint/2010/main" val="2981292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Nils Jansen ‘The Idea of Legal Responsibility’ OJLS Vol 34[2] (2014)221-252</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a:t>Cites case of Vincent v Lake Erie Transportation Co (1910), 109 </a:t>
            </a:r>
            <a:r>
              <a:rPr lang="en-GB" dirty="0" err="1"/>
              <a:t>Minn</a:t>
            </a:r>
            <a:r>
              <a:rPr lang="en-GB" dirty="0"/>
              <a:t> 456, 124 NW 221</a:t>
            </a:r>
          </a:p>
          <a:p>
            <a:pPr marL="0" indent="0">
              <a:buNone/>
            </a:pPr>
            <a:r>
              <a:rPr lang="en-GB" dirty="0"/>
              <a:t>Facts: </a:t>
            </a:r>
          </a:p>
          <a:p>
            <a:pPr marL="0" indent="0">
              <a:buNone/>
            </a:pPr>
            <a:r>
              <a:rPr lang="en-GB" dirty="0"/>
              <a:t>D owned “Steamship Reynolds”, moored in P’s dock to unload cargo. A storm developed, by the time unloading finished, it was violent with 50 mph winds and continued to grow. Navigation was practically suspended for over 24 hrs. D had tried to secure the tug after unloading, but could not due to the storm. The ship was violently rocking. It snapped the ropes and damaged the dock.</a:t>
            </a:r>
          </a:p>
          <a:p>
            <a:pPr marL="0" indent="0">
              <a:buNone/>
            </a:pPr>
            <a:r>
              <a:rPr lang="en-GB" dirty="0"/>
              <a:t>At trial, the jury awarded $500 for damage to dock.</a:t>
            </a:r>
          </a:p>
          <a:p>
            <a:pPr marL="0" indent="0">
              <a:buNone/>
            </a:pPr>
            <a:r>
              <a:rPr lang="en-GB" dirty="0"/>
              <a:t>Issue(s):  Can the appellant invoke the defence of private necessity, claiming its conduct was rendered necessary by prudence and good seamanship under conditions over which it had no control and thus not be held liable for damage to P’s property?</a:t>
            </a:r>
          </a:p>
          <a:p>
            <a:pPr marL="0" indent="0">
              <a:buNone/>
            </a:pPr>
            <a:r>
              <a:rPr lang="en-GB" dirty="0"/>
              <a:t>Ratio:  Necessity is only a defence if peril is imminent; and if you preserve your property at the expense of another person's property, that constitutes trespass and you are liable for the damage.</a:t>
            </a:r>
          </a:p>
          <a:p>
            <a:pPr marL="0" indent="0">
              <a:buNone/>
            </a:pPr>
            <a:r>
              <a:rPr lang="en-GB" dirty="0"/>
              <a:t>If one preserves property at the expense of another’s without threat or menace from plaintiff’s property or an unavoidable incident due to act of god, then P is entitled to compensation for damages.</a:t>
            </a:r>
            <a:endParaRPr lang="en-GB" dirty="0"/>
          </a:p>
        </p:txBody>
      </p:sp>
    </p:spTree>
    <p:extLst>
      <p:ext uri="{BB962C8B-B14F-4D97-AF65-F5344CB8AC3E}">
        <p14:creationId xmlns:p14="http://schemas.microsoft.com/office/powerpoint/2010/main" val="4171893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864973"/>
            <a:ext cx="10515600" cy="5311990"/>
          </a:xfrm>
        </p:spPr>
        <p:txBody>
          <a:bodyPr>
            <a:normAutofit/>
          </a:bodyPr>
          <a:lstStyle/>
          <a:p>
            <a:r>
              <a:rPr lang="en-GB" dirty="0"/>
              <a:t>Jansen outlines connection between tort law, restitution and the law of unjust enrichment, tracing the development from theological to legal reasoning.</a:t>
            </a:r>
          </a:p>
          <a:p>
            <a:r>
              <a:rPr lang="en-GB" dirty="0"/>
              <a:t>Citing case of Vincent v Lake Erie he concludes</a:t>
            </a:r>
          </a:p>
          <a:p>
            <a:r>
              <a:rPr lang="en-GB" dirty="0"/>
              <a:t>‘The idea of civil equality and the principle against unjustified enrichment require citizens to assume responsibility not only for the consequences of their fault, but also for the consequences of actions that non-reciprocally endanger the rights of other citizens.  This can be seen particularly clearly in cases of necessity.  It is therefore erroneous to understand legal responsibility merely as a means of enforcing legal duties.  Strict responsibility is an intellectually coherent concept and may often be appropriate.’</a:t>
            </a:r>
          </a:p>
        </p:txBody>
      </p:sp>
    </p:spTree>
    <p:extLst>
      <p:ext uri="{BB962C8B-B14F-4D97-AF65-F5344CB8AC3E}">
        <p14:creationId xmlns:p14="http://schemas.microsoft.com/office/powerpoint/2010/main" val="278025276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97</TotalTime>
  <Words>2630</Words>
  <Application>Microsoft Office PowerPoint</Application>
  <PresentationFormat>Widescreen</PresentationFormat>
  <Paragraphs>68</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Calibri Light</vt:lpstr>
      <vt:lpstr>Retrospect</vt:lpstr>
      <vt:lpstr>Seminar 2 notes</vt:lpstr>
      <vt:lpstr>Donoghue v Stevenson [1932] AC 562 HL – origin of the Tort of Negligence</vt:lpstr>
      <vt:lpstr>PowerPoint Presentation</vt:lpstr>
      <vt:lpstr>Law of Negligence – Tort Law</vt:lpstr>
      <vt:lpstr>British Politics, the Welfare State, and Tort Liability of Public Authorities Dan Priel 2010 - http://digitalcommons.osgoode.yorku.ca/cgi/viewcontent.cgi?article=1252&amp;context=all_papers</vt:lpstr>
      <vt:lpstr>Clinical/medical negligence</vt:lpstr>
      <vt:lpstr>R v Dudley and Stephens [1884] 14QBD 273 – the Doctrine of Necessity</vt:lpstr>
      <vt:lpstr>Defence barrister, R v Dudley and Stephens:</vt:lpstr>
      <vt:lpstr>US v Holmes 26 F. Cas. 360 (C.C.E.D. Pa. 1842</vt:lpstr>
      <vt:lpstr>Lord Coleridge: in R v Dudley and Stephens</vt:lpstr>
      <vt:lpstr>PowerPoint Presentation</vt:lpstr>
      <vt:lpstr>Tom Stacy ‘Acts, Omissions and the Necessity of Killing Innocents’ – Am J of Crim Law 2002 29, 3</vt:lpstr>
      <vt:lpstr>David Hamer ‘Factual causation and ‘scope of liability’ What’s the difference?’ (2014) 77[2] MLR 155-188</vt:lpstr>
      <vt:lpstr>Nils Jansen ‘The Idea of Legal Responsibility’ OJLS Vol 34[2] (2014)221-252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2 notes</dc:title>
  <dc:creator>Melanie Williams</dc:creator>
  <cp:lastModifiedBy>Melanie Williams</cp:lastModifiedBy>
  <cp:revision>11</cp:revision>
  <dcterms:created xsi:type="dcterms:W3CDTF">2017-02-13T09:49:04Z</dcterms:created>
  <dcterms:modified xsi:type="dcterms:W3CDTF">2017-02-13T11:26:20Z</dcterms:modified>
</cp:coreProperties>
</file>