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8288000" cy="10287000"/>
  <p:notesSz cx="6858000" cy="9144000"/>
  <p:embeddedFontLst>
    <p:embeddedFont>
      <p:font typeface="Arimo Bold" panose="020B0604020202020204" charset="0"/>
      <p:regular r:id="rId1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537EAD5-09C7-4AFF-80CE-F0E25A28218C}" v="10" dt="2025-09-27T13:27:29.94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79485" autoAdjust="0"/>
  </p:normalViewPr>
  <p:slideViewPr>
    <p:cSldViewPr>
      <p:cViewPr varScale="1">
        <p:scale>
          <a:sx n="52" d="100"/>
          <a:sy n="52" d="100"/>
        </p:scale>
        <p:origin x="788" y="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mith, Joseph" userId="0b958cc3-5455-4b70-a848-011cc8fc86af" providerId="ADAL" clId="{B537EAD5-09C7-4AFF-80CE-F0E25A28218C}"/>
    <pc:docChg chg="undo custSel modSld">
      <pc:chgData name="Smith, Joseph" userId="0b958cc3-5455-4b70-a848-011cc8fc86af" providerId="ADAL" clId="{B537EAD5-09C7-4AFF-80CE-F0E25A28218C}" dt="2025-09-27T13:57:16.681" v="3837" actId="20577"/>
      <pc:docMkLst>
        <pc:docMk/>
      </pc:docMkLst>
      <pc:sldChg chg="modNotesTx">
        <pc:chgData name="Smith, Joseph" userId="0b958cc3-5455-4b70-a848-011cc8fc86af" providerId="ADAL" clId="{B537EAD5-09C7-4AFF-80CE-F0E25A28218C}" dt="2025-09-27T13:44:17.277" v="720" actId="20577"/>
        <pc:sldMkLst>
          <pc:docMk/>
          <pc:sldMk cId="0" sldId="256"/>
        </pc:sldMkLst>
      </pc:sldChg>
      <pc:sldChg chg="modSp mod modNotesTx">
        <pc:chgData name="Smith, Joseph" userId="0b958cc3-5455-4b70-a848-011cc8fc86af" providerId="ADAL" clId="{B537EAD5-09C7-4AFF-80CE-F0E25A28218C}" dt="2025-09-27T13:45:13.499" v="993" actId="20577"/>
        <pc:sldMkLst>
          <pc:docMk/>
          <pc:sldMk cId="0" sldId="257"/>
        </pc:sldMkLst>
        <pc:spChg chg="mod">
          <ac:chgData name="Smith, Joseph" userId="0b958cc3-5455-4b70-a848-011cc8fc86af" providerId="ADAL" clId="{B537EAD5-09C7-4AFF-80CE-F0E25A28218C}" dt="2025-09-27T13:11:35.510" v="336" actId="20577"/>
          <ac:spMkLst>
            <pc:docMk/>
            <pc:sldMk cId="0" sldId="257"/>
            <ac:spMk id="43" creationId="{00000000-0000-0000-0000-000000000000}"/>
          </ac:spMkLst>
        </pc:spChg>
        <pc:spChg chg="mod">
          <ac:chgData name="Smith, Joseph" userId="0b958cc3-5455-4b70-a848-011cc8fc86af" providerId="ADAL" clId="{B537EAD5-09C7-4AFF-80CE-F0E25A28218C}" dt="2025-09-27T13:30:40.752" v="467" actId="404"/>
          <ac:spMkLst>
            <pc:docMk/>
            <pc:sldMk cId="0" sldId="257"/>
            <ac:spMk id="45" creationId="{00000000-0000-0000-0000-000000000000}"/>
          </ac:spMkLst>
        </pc:spChg>
      </pc:sldChg>
      <pc:sldChg chg="modSp mod modNotesTx">
        <pc:chgData name="Smith, Joseph" userId="0b958cc3-5455-4b70-a848-011cc8fc86af" providerId="ADAL" clId="{B537EAD5-09C7-4AFF-80CE-F0E25A28218C}" dt="2025-09-27T13:46:25.147" v="1352" actId="20577"/>
        <pc:sldMkLst>
          <pc:docMk/>
          <pc:sldMk cId="0" sldId="258"/>
        </pc:sldMkLst>
        <pc:spChg chg="mod">
          <ac:chgData name="Smith, Joseph" userId="0b958cc3-5455-4b70-a848-011cc8fc86af" providerId="ADAL" clId="{B537EAD5-09C7-4AFF-80CE-F0E25A28218C}" dt="2025-09-27T13:09:17.794" v="313" actId="313"/>
          <ac:spMkLst>
            <pc:docMk/>
            <pc:sldMk cId="0" sldId="258"/>
            <ac:spMk id="17" creationId="{00000000-0000-0000-0000-000000000000}"/>
          </ac:spMkLst>
        </pc:spChg>
        <pc:spChg chg="mod">
          <ac:chgData name="Smith, Joseph" userId="0b958cc3-5455-4b70-a848-011cc8fc86af" providerId="ADAL" clId="{B537EAD5-09C7-4AFF-80CE-F0E25A28218C}" dt="2025-09-27T13:09:57.063" v="323" actId="20577"/>
          <ac:spMkLst>
            <pc:docMk/>
            <pc:sldMk cId="0" sldId="258"/>
            <ac:spMk id="18" creationId="{00000000-0000-0000-0000-000000000000}"/>
          </ac:spMkLst>
        </pc:spChg>
        <pc:spChg chg="mod">
          <ac:chgData name="Smith, Joseph" userId="0b958cc3-5455-4b70-a848-011cc8fc86af" providerId="ADAL" clId="{B537EAD5-09C7-4AFF-80CE-F0E25A28218C}" dt="2025-09-27T13:09:43.503" v="319" actId="20577"/>
          <ac:spMkLst>
            <pc:docMk/>
            <pc:sldMk cId="0" sldId="258"/>
            <ac:spMk id="38" creationId="{00000000-0000-0000-0000-000000000000}"/>
          </ac:spMkLst>
        </pc:spChg>
      </pc:sldChg>
      <pc:sldChg chg="modNotesTx">
        <pc:chgData name="Smith, Joseph" userId="0b958cc3-5455-4b70-a848-011cc8fc86af" providerId="ADAL" clId="{B537EAD5-09C7-4AFF-80CE-F0E25A28218C}" dt="2025-09-27T13:48:15.084" v="1610" actId="20577"/>
        <pc:sldMkLst>
          <pc:docMk/>
          <pc:sldMk cId="0" sldId="259"/>
        </pc:sldMkLst>
      </pc:sldChg>
      <pc:sldChg chg="modSp mod modNotesTx">
        <pc:chgData name="Smith, Joseph" userId="0b958cc3-5455-4b70-a848-011cc8fc86af" providerId="ADAL" clId="{B537EAD5-09C7-4AFF-80CE-F0E25A28218C}" dt="2025-09-27T13:51:44.401" v="2265" actId="20577"/>
        <pc:sldMkLst>
          <pc:docMk/>
          <pc:sldMk cId="0" sldId="260"/>
        </pc:sldMkLst>
        <pc:spChg chg="mod">
          <ac:chgData name="Smith, Joseph" userId="0b958cc3-5455-4b70-a848-011cc8fc86af" providerId="ADAL" clId="{B537EAD5-09C7-4AFF-80CE-F0E25A28218C}" dt="2025-09-27T13:11:07.861" v="325" actId="313"/>
          <ac:spMkLst>
            <pc:docMk/>
            <pc:sldMk cId="0" sldId="260"/>
            <ac:spMk id="30" creationId="{00000000-0000-0000-0000-000000000000}"/>
          </ac:spMkLst>
        </pc:spChg>
        <pc:spChg chg="mod">
          <ac:chgData name="Smith, Joseph" userId="0b958cc3-5455-4b70-a848-011cc8fc86af" providerId="ADAL" clId="{B537EAD5-09C7-4AFF-80CE-F0E25A28218C}" dt="2025-09-27T13:11:16.894" v="326" actId="1076"/>
          <ac:spMkLst>
            <pc:docMk/>
            <pc:sldMk cId="0" sldId="260"/>
            <ac:spMk id="32" creationId="{00000000-0000-0000-0000-000000000000}"/>
          </ac:spMkLst>
        </pc:spChg>
      </pc:sldChg>
      <pc:sldChg chg="modNotesTx">
        <pc:chgData name="Smith, Joseph" userId="0b958cc3-5455-4b70-a848-011cc8fc86af" providerId="ADAL" clId="{B537EAD5-09C7-4AFF-80CE-F0E25A28218C}" dt="2025-09-27T13:51:55.113" v="2308" actId="20577"/>
        <pc:sldMkLst>
          <pc:docMk/>
          <pc:sldMk cId="0" sldId="261"/>
        </pc:sldMkLst>
      </pc:sldChg>
      <pc:sldChg chg="addSp delSp modSp mod modNotesTx">
        <pc:chgData name="Smith, Joseph" userId="0b958cc3-5455-4b70-a848-011cc8fc86af" providerId="ADAL" clId="{B537EAD5-09C7-4AFF-80CE-F0E25A28218C}" dt="2025-09-27T13:53:33.933" v="2865" actId="20577"/>
        <pc:sldMkLst>
          <pc:docMk/>
          <pc:sldMk cId="0" sldId="262"/>
        </pc:sldMkLst>
        <pc:spChg chg="del">
          <ac:chgData name="Smith, Joseph" userId="0b958cc3-5455-4b70-a848-011cc8fc86af" providerId="ADAL" clId="{B537EAD5-09C7-4AFF-80CE-F0E25A28218C}" dt="2025-09-27T13:17:28.554" v="341" actId="478"/>
          <ac:spMkLst>
            <pc:docMk/>
            <pc:sldMk cId="0" sldId="262"/>
            <ac:spMk id="48" creationId="{00000000-0000-0000-0000-000000000000}"/>
          </ac:spMkLst>
        </pc:spChg>
        <pc:spChg chg="mod">
          <ac:chgData name="Smith, Joseph" userId="0b958cc3-5455-4b70-a848-011cc8fc86af" providerId="ADAL" clId="{B537EAD5-09C7-4AFF-80CE-F0E25A28218C}" dt="2025-09-27T13:31:59.059" v="468" actId="33524"/>
          <ac:spMkLst>
            <pc:docMk/>
            <pc:sldMk cId="0" sldId="262"/>
            <ac:spMk id="53" creationId="{00000000-0000-0000-0000-000000000000}"/>
          </ac:spMkLst>
        </pc:spChg>
        <pc:spChg chg="mod">
          <ac:chgData name="Smith, Joseph" userId="0b958cc3-5455-4b70-a848-011cc8fc86af" providerId="ADAL" clId="{B537EAD5-09C7-4AFF-80CE-F0E25A28218C}" dt="2025-09-27T13:32:42.980" v="470" actId="20577"/>
          <ac:spMkLst>
            <pc:docMk/>
            <pc:sldMk cId="0" sldId="262"/>
            <ac:spMk id="55" creationId="{00000000-0000-0000-0000-000000000000}"/>
          </ac:spMkLst>
        </pc:spChg>
        <pc:spChg chg="mod">
          <ac:chgData name="Smith, Joseph" userId="0b958cc3-5455-4b70-a848-011cc8fc86af" providerId="ADAL" clId="{B537EAD5-09C7-4AFF-80CE-F0E25A28218C}" dt="2025-09-26T16:05:35.025" v="252" actId="20577"/>
          <ac:spMkLst>
            <pc:docMk/>
            <pc:sldMk cId="0" sldId="262"/>
            <ac:spMk id="58" creationId="{00000000-0000-0000-0000-000000000000}"/>
          </ac:spMkLst>
        </pc:spChg>
        <pc:spChg chg="add mod">
          <ac:chgData name="Smith, Joseph" userId="0b958cc3-5455-4b70-a848-011cc8fc86af" providerId="ADAL" clId="{B537EAD5-09C7-4AFF-80CE-F0E25A28218C}" dt="2025-09-26T16:23:31.571" v="312" actId="1076"/>
          <ac:spMkLst>
            <pc:docMk/>
            <pc:sldMk cId="0" sldId="262"/>
            <ac:spMk id="60" creationId="{B59D8835-7E20-0726-3E1A-FA05AD3554E5}"/>
          </ac:spMkLst>
        </pc:spChg>
        <pc:spChg chg="add">
          <ac:chgData name="Smith, Joseph" userId="0b958cc3-5455-4b70-a848-011cc8fc86af" providerId="ADAL" clId="{B537EAD5-09C7-4AFF-80CE-F0E25A28218C}" dt="2025-09-27T13:17:31.012" v="342"/>
          <ac:spMkLst>
            <pc:docMk/>
            <pc:sldMk cId="0" sldId="262"/>
            <ac:spMk id="61" creationId="{03C11C94-7ECB-00CD-A391-C8BD06DE3A81}"/>
          </ac:spMkLst>
        </pc:spChg>
        <pc:spChg chg="add mod">
          <ac:chgData name="Smith, Joseph" userId="0b958cc3-5455-4b70-a848-011cc8fc86af" providerId="ADAL" clId="{B537EAD5-09C7-4AFF-80CE-F0E25A28218C}" dt="2025-09-27T13:29:03.163" v="464" actId="207"/>
          <ac:spMkLst>
            <pc:docMk/>
            <pc:sldMk cId="0" sldId="262"/>
            <ac:spMk id="63" creationId="{1BF7B28A-0900-02AC-DE7E-77E523BAC3F7}"/>
          </ac:spMkLst>
        </pc:spChg>
        <pc:picChg chg="add mod">
          <ac:chgData name="Smith, Joseph" userId="0b958cc3-5455-4b70-a848-011cc8fc86af" providerId="ADAL" clId="{B537EAD5-09C7-4AFF-80CE-F0E25A28218C}" dt="2025-09-27T13:18:59.491" v="385" actId="1076"/>
          <ac:picMkLst>
            <pc:docMk/>
            <pc:sldMk cId="0" sldId="262"/>
            <ac:picMk id="62" creationId="{9BE34A0B-5052-37A3-EA44-40B5FCC06AA9}"/>
          </ac:picMkLst>
        </pc:picChg>
      </pc:sldChg>
      <pc:sldChg chg="addSp delSp modSp mod modNotesTx">
        <pc:chgData name="Smith, Joseph" userId="0b958cc3-5455-4b70-a848-011cc8fc86af" providerId="ADAL" clId="{B537EAD5-09C7-4AFF-80CE-F0E25A28218C}" dt="2025-09-27T13:54:55.702" v="3158" actId="20577"/>
        <pc:sldMkLst>
          <pc:docMk/>
          <pc:sldMk cId="0" sldId="263"/>
        </pc:sldMkLst>
        <pc:spChg chg="mod">
          <ac:chgData name="Smith, Joseph" userId="0b958cc3-5455-4b70-a848-011cc8fc86af" providerId="ADAL" clId="{B537EAD5-09C7-4AFF-80CE-F0E25A28218C}" dt="2025-09-27T13:32:47.044" v="472" actId="20577"/>
          <ac:spMkLst>
            <pc:docMk/>
            <pc:sldMk cId="0" sldId="263"/>
            <ac:spMk id="52" creationId="{00000000-0000-0000-0000-000000000000}"/>
          </ac:spMkLst>
        </pc:spChg>
        <pc:spChg chg="del mod">
          <ac:chgData name="Smith, Joseph" userId="0b958cc3-5455-4b70-a848-011cc8fc86af" providerId="ADAL" clId="{B537EAD5-09C7-4AFF-80CE-F0E25A28218C}" dt="2025-09-27T13:12:37.681" v="340"/>
          <ac:spMkLst>
            <pc:docMk/>
            <pc:sldMk cId="0" sldId="263"/>
            <ac:spMk id="54" creationId="{00000000-0000-0000-0000-000000000000}"/>
          </ac:spMkLst>
        </pc:spChg>
        <pc:spChg chg="add mod">
          <ac:chgData name="Smith, Joseph" userId="0b958cc3-5455-4b70-a848-011cc8fc86af" providerId="ADAL" clId="{B537EAD5-09C7-4AFF-80CE-F0E25A28218C}" dt="2025-09-27T13:22:18.578" v="417" actId="20577"/>
          <ac:spMkLst>
            <pc:docMk/>
            <pc:sldMk cId="0" sldId="263"/>
            <ac:spMk id="55" creationId="{A90CAB1F-9D34-D807-70F5-130829EFE891}"/>
          </ac:spMkLst>
        </pc:spChg>
        <pc:spChg chg="add mod">
          <ac:chgData name="Smith, Joseph" userId="0b958cc3-5455-4b70-a848-011cc8fc86af" providerId="ADAL" clId="{B537EAD5-09C7-4AFF-80CE-F0E25A28218C}" dt="2025-09-27T13:29:08.787" v="465" actId="403"/>
          <ac:spMkLst>
            <pc:docMk/>
            <pc:sldMk cId="0" sldId="263"/>
            <ac:spMk id="56" creationId="{1E468F22-FA49-A5F4-E03F-E88497F238CE}"/>
          </ac:spMkLst>
        </pc:spChg>
      </pc:sldChg>
      <pc:sldChg chg="addSp modSp mod modNotesTx">
        <pc:chgData name="Smith, Joseph" userId="0b958cc3-5455-4b70-a848-011cc8fc86af" providerId="ADAL" clId="{B537EAD5-09C7-4AFF-80CE-F0E25A28218C}" dt="2025-09-27T13:56:03.129" v="3450" actId="20577"/>
        <pc:sldMkLst>
          <pc:docMk/>
          <pc:sldMk cId="0" sldId="264"/>
        </pc:sldMkLst>
        <pc:spChg chg="add mod">
          <ac:chgData name="Smith, Joseph" userId="0b958cc3-5455-4b70-a848-011cc8fc86af" providerId="ADAL" clId="{B537EAD5-09C7-4AFF-80CE-F0E25A28218C}" dt="2025-09-27T13:30:13.893" v="466" actId="20577"/>
          <ac:spMkLst>
            <pc:docMk/>
            <pc:sldMk cId="0" sldId="264"/>
            <ac:spMk id="57" creationId="{9B171241-2153-EC7B-8B30-47F3C6279168}"/>
          </ac:spMkLst>
        </pc:spChg>
      </pc:sldChg>
      <pc:sldChg chg="modNotesTx">
        <pc:chgData name="Smith, Joseph" userId="0b958cc3-5455-4b70-a848-011cc8fc86af" providerId="ADAL" clId="{B537EAD5-09C7-4AFF-80CE-F0E25A28218C}" dt="2025-09-27T13:57:16.681" v="3837" actId="20577"/>
        <pc:sldMkLst>
          <pc:docMk/>
          <pc:sldMk cId="0" sldId="265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2B6695-812E-4CB0-B9BE-19D149D51DF8}" type="datetimeFigureOut">
              <a:rPr lang="en-GB" smtClean="0"/>
              <a:t>27/09/2025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1A54B8A-B72B-40C9-A12A-BDD3C6A8C5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50572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Introduce yourself </a:t>
            </a:r>
          </a:p>
          <a:p>
            <a:r>
              <a:rPr lang="en-GB" dirty="0"/>
              <a:t>Cover the following points: </a:t>
            </a:r>
          </a:p>
          <a:p>
            <a:pPr marL="171450" indent="-171450">
              <a:buFontTx/>
              <a:buChar char="-"/>
            </a:pPr>
            <a:r>
              <a:rPr lang="en-GB" dirty="0"/>
              <a:t>Discuss research approach</a:t>
            </a:r>
          </a:p>
          <a:p>
            <a:pPr marL="171450" indent="-171450">
              <a:buFontTx/>
              <a:buChar char="-"/>
            </a:pPr>
            <a:r>
              <a:rPr lang="en-GB" dirty="0"/>
              <a:t>Share your key findings</a:t>
            </a:r>
          </a:p>
          <a:p>
            <a:pPr marL="171450" indent="-171450">
              <a:buFontTx/>
              <a:buChar char="-"/>
            </a:pPr>
            <a:r>
              <a:rPr lang="en-GB" dirty="0"/>
              <a:t>Outline the recommendations that are designed to improve the Sgwrs process. </a:t>
            </a:r>
          </a:p>
          <a:p>
            <a:pPr marL="171450" indent="-171450">
              <a:buFontTx/>
              <a:buChar char="-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A54B8A-B72B-40C9-A12A-BDD3C6A8C52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9285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r>
              <a:rPr lang="en-GB" dirty="0"/>
              <a:t>64% staff were unsatisfied with the current Sgwrs process – recent staff survey </a:t>
            </a:r>
          </a:p>
          <a:p>
            <a:pPr marL="171450" indent="-171450">
              <a:buFontTx/>
              <a:buChar char="-"/>
            </a:pPr>
            <a:r>
              <a:rPr lang="en-GB" dirty="0"/>
              <a:t>Outline that this has provided a strategic opportunity to review the process.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A54B8A-B72B-40C9-A12A-BDD3C6A8C52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124980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Key points to cover: </a:t>
            </a:r>
          </a:p>
          <a:p>
            <a:pPr marL="171450" indent="-171450">
              <a:buFontTx/>
              <a:buChar char="-"/>
            </a:pPr>
            <a:r>
              <a:rPr lang="en-GB" dirty="0"/>
              <a:t>Inductive approach through critical realism lens</a:t>
            </a:r>
          </a:p>
          <a:p>
            <a:pPr marL="171450" indent="-171450">
              <a:buFontTx/>
              <a:buChar char="-"/>
            </a:pPr>
            <a:r>
              <a:rPr lang="en-GB" dirty="0"/>
              <a:t>Developed a likert scale survey shared with people managers and staff </a:t>
            </a:r>
          </a:p>
          <a:p>
            <a:pPr marL="171450" indent="-171450">
              <a:buFontTx/>
              <a:buChar char="-"/>
            </a:pPr>
            <a:r>
              <a:rPr lang="en-GB" dirty="0"/>
              <a:t>Undertook a quantitate analysis of the responses. </a:t>
            </a:r>
          </a:p>
          <a:p>
            <a:pPr marL="171450" indent="-171450">
              <a:buFontTx/>
              <a:buChar char="-"/>
            </a:pPr>
            <a:r>
              <a:rPr lang="en-GB" dirty="0"/>
              <a:t>Reviewed the data and compared with literature review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A54B8A-B72B-40C9-A12A-BDD3C6A8C52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434808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r>
              <a:rPr lang="en-GB" dirty="0"/>
              <a:t>4 reoccurring themes</a:t>
            </a:r>
          </a:p>
          <a:p>
            <a:pPr marL="171450" indent="-171450">
              <a:buFontTx/>
              <a:buChar char="-"/>
            </a:pPr>
            <a:r>
              <a:rPr lang="en-GB" dirty="0"/>
              <a:t>The themes provided the framework for analysing the survey results.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A54B8A-B72B-40C9-A12A-BDD3C6A8C52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010700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r>
              <a:rPr lang="en-GB" dirty="0"/>
              <a:t>Strategic alignment was the largest divergence.  Linked to Armstrong argument of connecting performance management to organisational goals and strategy </a:t>
            </a:r>
          </a:p>
          <a:p>
            <a:pPr marL="171450" indent="-171450">
              <a:buFontTx/>
              <a:buChar char="-"/>
            </a:pPr>
            <a:r>
              <a:rPr lang="en-GB" dirty="0"/>
              <a:t>Motivation was another area of divergence. Linked to Vroom’s expectancy theory – motivation is realised when employees can see how they contribute to the organisational goals and strategy. </a:t>
            </a:r>
          </a:p>
          <a:p>
            <a:pPr marL="171450" indent="-171450">
              <a:buFontTx/>
              <a:buChar char="-"/>
            </a:pPr>
            <a:r>
              <a:rPr lang="en-GB" dirty="0"/>
              <a:t>Fairness and consistency – rated more positively by managers compared to staff. Colquitt’s study on procedural justice is relevant here – and what is key is that the process is unbiased and fair.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A54B8A-B72B-40C9-A12A-BDD3C6A8C52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386735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Lead onto the recommendations.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A54B8A-B72B-40C9-A12A-BDD3C6A8C52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675187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r>
              <a:rPr lang="en-GB" dirty="0"/>
              <a:t>Highlight that the survey revealed that the employee experience of Sgwrs varies from manager to manager. </a:t>
            </a:r>
          </a:p>
          <a:p>
            <a:pPr marL="171450" indent="-171450">
              <a:buFontTx/>
              <a:buChar char="-"/>
            </a:pPr>
            <a:r>
              <a:rPr lang="en-GB" dirty="0"/>
              <a:t>Training will develop capability and competence in Sgwrs performance management providing managers the skills to be effective at giving feedback and aligning performance conversations with organisational goals. </a:t>
            </a:r>
          </a:p>
          <a:p>
            <a:pPr marL="171450" indent="-171450">
              <a:buFontTx/>
              <a:buChar char="-"/>
            </a:pPr>
            <a:r>
              <a:rPr lang="en-GB" dirty="0"/>
              <a:t>Link this Kotter’s change model: building urgency and coalition of champions is critical to implementing this recommendation.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A54B8A-B72B-40C9-A12A-BDD3C6A8C52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06456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r>
              <a:rPr lang="en-GB" dirty="0"/>
              <a:t>To address the perception gaps between the manager and employee. </a:t>
            </a:r>
          </a:p>
          <a:p>
            <a:pPr marL="171450" indent="-171450">
              <a:buFontTx/>
              <a:buChar char="-"/>
            </a:pPr>
            <a:r>
              <a:rPr lang="en-GB" dirty="0"/>
              <a:t>Link this to Lewin’s model. Review is the unfreeze stage, collecting and sharing feedback reflects the change section and re-freeze phase focusses on embedding the changes.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A54B8A-B72B-40C9-A12A-BDD3C6A8C52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907389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r>
              <a:rPr lang="en-GB" dirty="0"/>
              <a:t>Real-time data will give managers greater accountability and oversight of the </a:t>
            </a:r>
            <a:r>
              <a:rPr lang="en-GB" dirty="0" err="1"/>
              <a:t>sgwrs</a:t>
            </a:r>
            <a:r>
              <a:rPr lang="en-GB" dirty="0"/>
              <a:t> process. </a:t>
            </a:r>
          </a:p>
          <a:p>
            <a:pPr marL="171450" indent="-171450">
              <a:buFontTx/>
              <a:buChar char="-"/>
            </a:pPr>
            <a:r>
              <a:rPr lang="en-GB" dirty="0"/>
              <a:t>Link this to the Kubler-Ross change curve where some managers will resit the change initially before acceptance and commitment is realised.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A54B8A-B72B-40C9-A12A-BDD3C6A8C52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828392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r>
              <a:rPr lang="en-GB" dirty="0"/>
              <a:t>Summarise that Sgwrs is a strong foundation but the survey and analysis of literature review have highlighted gaps around the key themes mentioned. </a:t>
            </a:r>
          </a:p>
          <a:p>
            <a:pPr marL="171450" indent="-171450">
              <a:buFontTx/>
              <a:buChar char="-"/>
            </a:pPr>
            <a:r>
              <a:rPr lang="en-GB" dirty="0"/>
              <a:t>The above 3 recommendations are designed to strengthen and improve the Sgwrs process for employees and managers. </a:t>
            </a:r>
          </a:p>
          <a:p>
            <a:pPr marL="171450" indent="-171450">
              <a:buFontTx/>
              <a:buChar char="-"/>
            </a:pPr>
            <a:r>
              <a:rPr lang="en-GB" dirty="0"/>
              <a:t>Link to change management theories and their positiveness of embedding change. </a:t>
            </a:r>
          </a:p>
          <a:p>
            <a:pPr marL="171450" indent="-171450">
              <a:buFontTx/>
              <a:buChar char="-"/>
            </a:pPr>
            <a:r>
              <a:rPr lang="en-GB" dirty="0"/>
              <a:t>Open to questions.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A54B8A-B72B-40C9-A12A-BDD3C6A8C52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47575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9/27/2025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9/27/2025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9/27/2025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4" Type="http://schemas.openxmlformats.org/officeDocument/2006/relationships/image" Target="../media/image2.sv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12" Type="http://schemas.openxmlformats.org/officeDocument/2006/relationships/image" Target="../media/image23.sv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svg"/><Relationship Id="rId11" Type="http://schemas.openxmlformats.org/officeDocument/2006/relationships/image" Target="../media/image22.pn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sv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13" Type="http://schemas.openxmlformats.org/officeDocument/2006/relationships/image" Target="../media/image34.pn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12" Type="http://schemas.openxmlformats.org/officeDocument/2006/relationships/image" Target="../media/image3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11" Type="http://schemas.openxmlformats.org/officeDocument/2006/relationships/image" Target="../media/image32.png"/><Relationship Id="rId5" Type="http://schemas.openxmlformats.org/officeDocument/2006/relationships/image" Target="../media/image26.png"/><Relationship Id="rId10" Type="http://schemas.openxmlformats.org/officeDocument/2006/relationships/image" Target="../media/image31.svg"/><Relationship Id="rId4" Type="http://schemas.openxmlformats.org/officeDocument/2006/relationships/image" Target="../media/image25.svg"/><Relationship Id="rId9" Type="http://schemas.openxmlformats.org/officeDocument/2006/relationships/image" Target="../media/image30.png"/><Relationship Id="rId14" Type="http://schemas.openxmlformats.org/officeDocument/2006/relationships/image" Target="../media/image35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sv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svg"/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4" Type="http://schemas.openxmlformats.org/officeDocument/2006/relationships/image" Target="../media/image37.svg"/><Relationship Id="rId9" Type="http://schemas.openxmlformats.org/officeDocument/2006/relationships/image" Target="../media/image42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svg"/><Relationship Id="rId13" Type="http://schemas.openxmlformats.org/officeDocument/2006/relationships/image" Target="../media/image51.svg"/><Relationship Id="rId3" Type="http://schemas.openxmlformats.org/officeDocument/2006/relationships/image" Target="../media/image43.png"/><Relationship Id="rId7" Type="http://schemas.openxmlformats.org/officeDocument/2006/relationships/image" Target="../media/image47.png"/><Relationship Id="rId12" Type="http://schemas.openxmlformats.org/officeDocument/2006/relationships/image" Target="../media/image5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6.svg"/><Relationship Id="rId11" Type="http://schemas.openxmlformats.org/officeDocument/2006/relationships/image" Target="../media/image49.png"/><Relationship Id="rId5" Type="http://schemas.openxmlformats.org/officeDocument/2006/relationships/image" Target="../media/image45.png"/><Relationship Id="rId10" Type="http://schemas.openxmlformats.org/officeDocument/2006/relationships/image" Target="../media/image41.svg"/><Relationship Id="rId4" Type="http://schemas.openxmlformats.org/officeDocument/2006/relationships/image" Target="../media/image44.svg"/><Relationship Id="rId9" Type="http://schemas.openxmlformats.org/officeDocument/2006/relationships/image" Target="../media/image40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png"/><Relationship Id="rId3" Type="http://schemas.openxmlformats.org/officeDocument/2006/relationships/image" Target="../media/image40.png"/><Relationship Id="rId7" Type="http://schemas.openxmlformats.org/officeDocument/2006/relationships/image" Target="../media/image5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3.png"/><Relationship Id="rId11" Type="http://schemas.openxmlformats.org/officeDocument/2006/relationships/image" Target="../media/image58.png"/><Relationship Id="rId5" Type="http://schemas.openxmlformats.org/officeDocument/2006/relationships/image" Target="../media/image52.png"/><Relationship Id="rId10" Type="http://schemas.openxmlformats.org/officeDocument/2006/relationships/image" Target="../media/image57.png"/><Relationship Id="rId4" Type="http://schemas.openxmlformats.org/officeDocument/2006/relationships/image" Target="../media/image41.svg"/><Relationship Id="rId9" Type="http://schemas.openxmlformats.org/officeDocument/2006/relationships/image" Target="../media/image56.sv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svg"/><Relationship Id="rId13" Type="http://schemas.openxmlformats.org/officeDocument/2006/relationships/image" Target="../media/image58.png"/><Relationship Id="rId3" Type="http://schemas.openxmlformats.org/officeDocument/2006/relationships/image" Target="../media/image1.png"/><Relationship Id="rId7" Type="http://schemas.openxmlformats.org/officeDocument/2006/relationships/image" Target="../media/image61.png"/><Relationship Id="rId12" Type="http://schemas.openxmlformats.org/officeDocument/2006/relationships/image" Target="../media/image66.sv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0.svg"/><Relationship Id="rId11" Type="http://schemas.openxmlformats.org/officeDocument/2006/relationships/image" Target="../media/image65.png"/><Relationship Id="rId5" Type="http://schemas.openxmlformats.org/officeDocument/2006/relationships/image" Target="../media/image59.png"/><Relationship Id="rId15" Type="http://schemas.openxmlformats.org/officeDocument/2006/relationships/image" Target="../media/image68.svg"/><Relationship Id="rId10" Type="http://schemas.openxmlformats.org/officeDocument/2006/relationships/image" Target="../media/image64.svg"/><Relationship Id="rId4" Type="http://schemas.openxmlformats.org/officeDocument/2006/relationships/image" Target="../media/image2.svg"/><Relationship Id="rId9" Type="http://schemas.openxmlformats.org/officeDocument/2006/relationships/image" Target="../media/image63.png"/><Relationship Id="rId14" Type="http://schemas.openxmlformats.org/officeDocument/2006/relationships/image" Target="../media/image6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97B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7259300" y="8205864"/>
            <a:ext cx="816198" cy="1844563"/>
            <a:chOff x="0" y="0"/>
            <a:chExt cx="214966" cy="485811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14966" cy="485811"/>
            </a:xfrm>
            <a:custGeom>
              <a:avLst/>
              <a:gdLst/>
              <a:ahLst/>
              <a:cxnLst/>
              <a:rect l="l" t="t" r="r" b="b"/>
              <a:pathLst>
                <a:path w="214966" h="485811">
                  <a:moveTo>
                    <a:pt x="107483" y="0"/>
                  </a:moveTo>
                  <a:lnTo>
                    <a:pt x="107483" y="0"/>
                  </a:lnTo>
                  <a:cubicBezTo>
                    <a:pt x="166844" y="0"/>
                    <a:pt x="214966" y="48122"/>
                    <a:pt x="214966" y="107483"/>
                  </a:cubicBezTo>
                  <a:lnTo>
                    <a:pt x="214966" y="378328"/>
                  </a:lnTo>
                  <a:cubicBezTo>
                    <a:pt x="214966" y="406834"/>
                    <a:pt x="203642" y="434173"/>
                    <a:pt x="183485" y="454330"/>
                  </a:cubicBezTo>
                  <a:cubicBezTo>
                    <a:pt x="163328" y="474487"/>
                    <a:pt x="135989" y="485811"/>
                    <a:pt x="107483" y="485811"/>
                  </a:cubicBezTo>
                  <a:lnTo>
                    <a:pt x="107483" y="485811"/>
                  </a:lnTo>
                  <a:cubicBezTo>
                    <a:pt x="78977" y="485811"/>
                    <a:pt x="51638" y="474487"/>
                    <a:pt x="31481" y="454330"/>
                  </a:cubicBezTo>
                  <a:cubicBezTo>
                    <a:pt x="11324" y="434173"/>
                    <a:pt x="0" y="406834"/>
                    <a:pt x="0" y="378328"/>
                  </a:cubicBezTo>
                  <a:lnTo>
                    <a:pt x="0" y="107483"/>
                  </a:lnTo>
                  <a:cubicBezTo>
                    <a:pt x="0" y="78977"/>
                    <a:pt x="11324" y="51638"/>
                    <a:pt x="31481" y="31481"/>
                  </a:cubicBezTo>
                  <a:cubicBezTo>
                    <a:pt x="51638" y="11324"/>
                    <a:pt x="78977" y="0"/>
                    <a:pt x="107483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28575"/>
              <a:ext cx="214966" cy="51438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7389945" y="8511013"/>
            <a:ext cx="554908" cy="554908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lnTo>
                    <a:pt x="406400" y="0"/>
                  </a:lnTo>
                  <a:close/>
                </a:path>
              </a:pathLst>
            </a:custGeom>
            <a:solidFill>
              <a:srgbClr val="0097B2"/>
            </a:solidFill>
            <a:ln w="47625" cap="sq">
              <a:solidFill>
                <a:srgbClr val="0097B2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7389945" y="9190371"/>
            <a:ext cx="554908" cy="554908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lnTo>
                    <a:pt x="406400" y="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 cap="sq">
              <a:solidFill>
                <a:srgbClr val="0097B2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1" name="Freeform 11"/>
          <p:cNvSpPr/>
          <p:nvPr/>
        </p:nvSpPr>
        <p:spPr>
          <a:xfrm rot="8269433">
            <a:off x="11510650" y="-4265054"/>
            <a:ext cx="8115128" cy="11330557"/>
          </a:xfrm>
          <a:custGeom>
            <a:avLst/>
            <a:gdLst/>
            <a:ahLst/>
            <a:cxnLst/>
            <a:rect l="l" t="t" r="r" b="b"/>
            <a:pathLst>
              <a:path w="8115128" h="11330557">
                <a:moveTo>
                  <a:pt x="0" y="0"/>
                </a:moveTo>
                <a:lnTo>
                  <a:pt x="8115129" y="0"/>
                </a:lnTo>
                <a:lnTo>
                  <a:pt x="8115129" y="11330557"/>
                </a:lnTo>
                <a:lnTo>
                  <a:pt x="0" y="11330557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16436634" y="5306641"/>
            <a:ext cx="1230765" cy="704893"/>
          </a:xfrm>
          <a:custGeom>
            <a:avLst/>
            <a:gdLst/>
            <a:ahLst/>
            <a:cxnLst/>
            <a:rect l="l" t="t" r="r" b="b"/>
            <a:pathLst>
              <a:path w="1230765" h="704893">
                <a:moveTo>
                  <a:pt x="0" y="0"/>
                </a:moveTo>
                <a:lnTo>
                  <a:pt x="1230765" y="0"/>
                </a:lnTo>
                <a:lnTo>
                  <a:pt x="1230765" y="704893"/>
                </a:lnTo>
                <a:lnTo>
                  <a:pt x="0" y="70489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 rot="-1412730">
            <a:off x="-876702" y="3949805"/>
            <a:ext cx="6410952" cy="8951141"/>
          </a:xfrm>
          <a:custGeom>
            <a:avLst/>
            <a:gdLst/>
            <a:ahLst/>
            <a:cxnLst/>
            <a:rect l="l" t="t" r="r" b="b"/>
            <a:pathLst>
              <a:path w="6410952" h="8951141">
                <a:moveTo>
                  <a:pt x="0" y="0"/>
                </a:moveTo>
                <a:lnTo>
                  <a:pt x="6410952" y="0"/>
                </a:lnTo>
                <a:lnTo>
                  <a:pt x="6410952" y="8951141"/>
                </a:lnTo>
                <a:lnTo>
                  <a:pt x="0" y="895114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4" name="Group 14"/>
          <p:cNvGrpSpPr/>
          <p:nvPr/>
        </p:nvGrpSpPr>
        <p:grpSpPr>
          <a:xfrm rot="5400000">
            <a:off x="3033848" y="5005359"/>
            <a:ext cx="4345746" cy="47625"/>
            <a:chOff x="0" y="0"/>
            <a:chExt cx="1144559" cy="12543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144559" cy="12543"/>
            </a:xfrm>
            <a:custGeom>
              <a:avLst/>
              <a:gdLst/>
              <a:ahLst/>
              <a:cxnLst/>
              <a:rect l="l" t="t" r="r" b="b"/>
              <a:pathLst>
                <a:path w="1144559" h="12543">
                  <a:moveTo>
                    <a:pt x="6272" y="0"/>
                  </a:moveTo>
                  <a:lnTo>
                    <a:pt x="1138287" y="0"/>
                  </a:lnTo>
                  <a:cubicBezTo>
                    <a:pt x="1139950" y="0"/>
                    <a:pt x="1141545" y="661"/>
                    <a:pt x="1142722" y="1837"/>
                  </a:cubicBezTo>
                  <a:cubicBezTo>
                    <a:pt x="1143898" y="3013"/>
                    <a:pt x="1144559" y="4608"/>
                    <a:pt x="1144559" y="6272"/>
                  </a:cubicBezTo>
                  <a:lnTo>
                    <a:pt x="1144559" y="6272"/>
                  </a:lnTo>
                  <a:cubicBezTo>
                    <a:pt x="1144559" y="7935"/>
                    <a:pt x="1143898" y="9530"/>
                    <a:pt x="1142722" y="10706"/>
                  </a:cubicBezTo>
                  <a:cubicBezTo>
                    <a:pt x="1141545" y="11882"/>
                    <a:pt x="1139950" y="12543"/>
                    <a:pt x="1138287" y="12543"/>
                  </a:cubicBezTo>
                  <a:lnTo>
                    <a:pt x="6272" y="12543"/>
                  </a:lnTo>
                  <a:cubicBezTo>
                    <a:pt x="4608" y="12543"/>
                    <a:pt x="3013" y="11882"/>
                    <a:pt x="1837" y="10706"/>
                  </a:cubicBezTo>
                  <a:cubicBezTo>
                    <a:pt x="661" y="9530"/>
                    <a:pt x="0" y="7935"/>
                    <a:pt x="0" y="6272"/>
                  </a:cubicBezTo>
                  <a:lnTo>
                    <a:pt x="0" y="6272"/>
                  </a:lnTo>
                  <a:cubicBezTo>
                    <a:pt x="0" y="4608"/>
                    <a:pt x="661" y="3013"/>
                    <a:pt x="1837" y="1837"/>
                  </a:cubicBezTo>
                  <a:cubicBezTo>
                    <a:pt x="3013" y="661"/>
                    <a:pt x="4608" y="0"/>
                    <a:pt x="6272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28575"/>
              <a:ext cx="1144559" cy="4111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0548169" y="8512425"/>
            <a:ext cx="4973314" cy="4973314"/>
            <a:chOff x="0" y="0"/>
            <a:chExt cx="812800" cy="81280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0" name="Freeform 20"/>
          <p:cNvSpPr/>
          <p:nvPr/>
        </p:nvSpPr>
        <p:spPr>
          <a:xfrm>
            <a:off x="742143" y="3398368"/>
            <a:ext cx="3842680" cy="2522735"/>
          </a:xfrm>
          <a:custGeom>
            <a:avLst/>
            <a:gdLst/>
            <a:ahLst/>
            <a:cxnLst/>
            <a:rect l="l" t="t" r="r" b="b"/>
            <a:pathLst>
              <a:path w="3842680" h="2522735">
                <a:moveTo>
                  <a:pt x="0" y="0"/>
                </a:moveTo>
                <a:lnTo>
                  <a:pt x="3842680" y="0"/>
                </a:lnTo>
                <a:lnTo>
                  <a:pt x="3842680" y="2522735"/>
                </a:lnTo>
                <a:lnTo>
                  <a:pt x="0" y="2522735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-27505" t="-40418" r="-37537" b="-37339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1" name="TextBox 21"/>
          <p:cNvSpPr txBox="1"/>
          <p:nvPr/>
        </p:nvSpPr>
        <p:spPr>
          <a:xfrm>
            <a:off x="5582959" y="2875349"/>
            <a:ext cx="10501639" cy="21602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609"/>
              </a:lnSpc>
            </a:pPr>
            <a:r>
              <a:rPr lang="en-US" sz="5099" b="1">
                <a:solidFill>
                  <a:srgbClr val="FFFFFF"/>
                </a:solidFill>
                <a:latin typeface="Arimo Bold"/>
                <a:ea typeface="Arimo Bold"/>
                <a:cs typeface="Arimo Bold"/>
                <a:sym typeface="Arimo Bold"/>
              </a:rPr>
              <a:t>A critical evaluation of the performance management process at NRW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7492060" y="8667109"/>
            <a:ext cx="350677" cy="2599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94"/>
              </a:lnSpc>
            </a:pPr>
            <a:r>
              <a:rPr lang="en-US" sz="1722" b="1">
                <a:solidFill>
                  <a:srgbClr val="FFFFFF"/>
                </a:solidFill>
                <a:latin typeface="Arimo Bold"/>
                <a:ea typeface="Arimo Bold"/>
                <a:cs typeface="Arimo Bold"/>
                <a:sym typeface="Arimo Bold"/>
              </a:rPr>
              <a:t>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5582959" y="5333989"/>
            <a:ext cx="10501639" cy="13550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520"/>
              </a:lnSpc>
            </a:pPr>
            <a:r>
              <a:rPr lang="en-US" sz="3200" b="1">
                <a:solidFill>
                  <a:srgbClr val="FFFFFF"/>
                </a:solidFill>
                <a:latin typeface="Arimo Bold"/>
                <a:ea typeface="Arimo Bold"/>
                <a:cs typeface="Arimo Bold"/>
                <a:sym typeface="Arimo Bold"/>
              </a:rPr>
              <a:t>Joseph E Smith </a:t>
            </a:r>
          </a:p>
          <a:p>
            <a:pPr algn="l">
              <a:lnSpc>
                <a:spcPts val="3520"/>
              </a:lnSpc>
            </a:pPr>
            <a:r>
              <a:rPr lang="en-US" sz="3200" b="1">
                <a:solidFill>
                  <a:srgbClr val="FFFFFF"/>
                </a:solidFill>
                <a:latin typeface="Arimo Bold"/>
                <a:ea typeface="Arimo Bold"/>
                <a:cs typeface="Arimo Bold"/>
                <a:sym typeface="Arimo Bold"/>
              </a:rPr>
              <a:t>Strategic Resourcing Manager </a:t>
            </a:r>
          </a:p>
          <a:p>
            <a:pPr algn="l">
              <a:lnSpc>
                <a:spcPts val="3520"/>
              </a:lnSpc>
            </a:pPr>
            <a:r>
              <a:rPr lang="en-US" sz="3200" b="1">
                <a:solidFill>
                  <a:srgbClr val="FFFFFF"/>
                </a:solidFill>
                <a:latin typeface="Arimo Bold"/>
                <a:ea typeface="Arimo Bold"/>
                <a:cs typeface="Arimo Bold"/>
                <a:sym typeface="Arimo Bold"/>
              </a:rPr>
              <a:t>Natural Resources Wales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330804" y="3799549"/>
            <a:ext cx="3086100" cy="4368190"/>
            <a:chOff x="0" y="0"/>
            <a:chExt cx="812800" cy="115047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1150470"/>
            </a:xfrm>
            <a:custGeom>
              <a:avLst/>
              <a:gdLst/>
              <a:ahLst/>
              <a:cxnLst/>
              <a:rect l="l" t="t" r="r" b="b"/>
              <a:pathLst>
                <a:path w="812800" h="1150470">
                  <a:moveTo>
                    <a:pt x="0" y="0"/>
                  </a:moveTo>
                  <a:lnTo>
                    <a:pt x="812800" y="0"/>
                  </a:lnTo>
                  <a:lnTo>
                    <a:pt x="812800" y="1150470"/>
                  </a:lnTo>
                  <a:lnTo>
                    <a:pt x="0" y="1150470"/>
                  </a:lnTo>
                  <a:close/>
                </a:path>
              </a:pathLst>
            </a:custGeom>
            <a:solidFill>
              <a:srgbClr val="F47C2A">
                <a:alpha val="46667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28575"/>
              <a:ext cx="812800" cy="112189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0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3272529" y="7566414"/>
            <a:ext cx="1202650" cy="1202650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47C2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76200" y="104775"/>
              <a:ext cx="660400" cy="6318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00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841646" y="3799549"/>
            <a:ext cx="3086100" cy="4368190"/>
            <a:chOff x="0" y="0"/>
            <a:chExt cx="812800" cy="115047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1150470"/>
            </a:xfrm>
            <a:custGeom>
              <a:avLst/>
              <a:gdLst/>
              <a:ahLst/>
              <a:cxnLst/>
              <a:rect l="l" t="t" r="r" b="b"/>
              <a:pathLst>
                <a:path w="812800" h="1150470">
                  <a:moveTo>
                    <a:pt x="0" y="0"/>
                  </a:moveTo>
                  <a:lnTo>
                    <a:pt x="812800" y="0"/>
                  </a:lnTo>
                  <a:lnTo>
                    <a:pt x="812800" y="1150470"/>
                  </a:lnTo>
                  <a:lnTo>
                    <a:pt x="0" y="1150470"/>
                  </a:lnTo>
                  <a:close/>
                </a:path>
              </a:pathLst>
            </a:custGeom>
            <a:solidFill>
              <a:srgbClr val="5950C5">
                <a:alpha val="46667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28575"/>
              <a:ext cx="812800" cy="112189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00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6783371" y="7566414"/>
            <a:ext cx="1202650" cy="1202650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5950C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200" y="104775"/>
              <a:ext cx="660400" cy="6318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00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9356371" y="3799549"/>
            <a:ext cx="3086100" cy="4368190"/>
            <a:chOff x="0" y="0"/>
            <a:chExt cx="812800" cy="115047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1150470"/>
            </a:xfrm>
            <a:custGeom>
              <a:avLst/>
              <a:gdLst/>
              <a:ahLst/>
              <a:cxnLst/>
              <a:rect l="l" t="t" r="r" b="b"/>
              <a:pathLst>
                <a:path w="812800" h="1150470">
                  <a:moveTo>
                    <a:pt x="0" y="0"/>
                  </a:moveTo>
                  <a:lnTo>
                    <a:pt x="812800" y="0"/>
                  </a:lnTo>
                  <a:lnTo>
                    <a:pt x="812800" y="1150470"/>
                  </a:lnTo>
                  <a:lnTo>
                    <a:pt x="0" y="1150470"/>
                  </a:lnTo>
                  <a:close/>
                </a:path>
              </a:pathLst>
            </a:custGeom>
            <a:solidFill>
              <a:srgbClr val="FFD166">
                <a:alpha val="46667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28575"/>
              <a:ext cx="812800" cy="112189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00"/>
                </a:lnSpc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0298096" y="7566414"/>
            <a:ext cx="1202650" cy="1202650"/>
            <a:chOff x="0" y="0"/>
            <a:chExt cx="812800" cy="81280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D16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6200" y="104775"/>
              <a:ext cx="660400" cy="6318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00"/>
                </a:lnSpc>
              </a:pPr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12871096" y="3799549"/>
            <a:ext cx="3086100" cy="4368190"/>
            <a:chOff x="0" y="0"/>
            <a:chExt cx="812800" cy="1150470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812800" cy="1150470"/>
            </a:xfrm>
            <a:custGeom>
              <a:avLst/>
              <a:gdLst/>
              <a:ahLst/>
              <a:cxnLst/>
              <a:rect l="l" t="t" r="r" b="b"/>
              <a:pathLst>
                <a:path w="812800" h="1150470">
                  <a:moveTo>
                    <a:pt x="0" y="0"/>
                  </a:moveTo>
                  <a:lnTo>
                    <a:pt x="812800" y="0"/>
                  </a:lnTo>
                  <a:lnTo>
                    <a:pt x="812800" y="1150470"/>
                  </a:lnTo>
                  <a:lnTo>
                    <a:pt x="0" y="1150470"/>
                  </a:lnTo>
                  <a:close/>
                </a:path>
              </a:pathLst>
            </a:custGeom>
            <a:solidFill>
              <a:srgbClr val="FF8379">
                <a:alpha val="46667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0" y="28575"/>
              <a:ext cx="812800" cy="112189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00"/>
                </a:lnSpc>
              </a:pPr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13812821" y="7566414"/>
            <a:ext cx="1202650" cy="1202650"/>
            <a:chOff x="0" y="0"/>
            <a:chExt cx="812800" cy="812800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8379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6200" y="104775"/>
              <a:ext cx="660400" cy="6318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00"/>
                </a:lnSpc>
              </a:pPr>
              <a:endParaRPr/>
            </a:p>
          </p:txBody>
        </p:sp>
      </p:grpSp>
      <p:sp>
        <p:nvSpPr>
          <p:cNvPr id="26" name="AutoShape 26"/>
          <p:cNvSpPr/>
          <p:nvPr/>
        </p:nvSpPr>
        <p:spPr>
          <a:xfrm flipV="1">
            <a:off x="3873854" y="3402456"/>
            <a:ext cx="10540292" cy="0"/>
          </a:xfrm>
          <a:prstGeom prst="line">
            <a:avLst/>
          </a:prstGeom>
          <a:ln w="38100" cap="flat">
            <a:solidFill>
              <a:srgbClr val="A6A6A6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27" name="Group 27"/>
          <p:cNvGrpSpPr/>
          <p:nvPr/>
        </p:nvGrpSpPr>
        <p:grpSpPr>
          <a:xfrm>
            <a:off x="3733937" y="3262539"/>
            <a:ext cx="279835" cy="279835"/>
            <a:chOff x="0" y="0"/>
            <a:chExt cx="812800" cy="812800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47C2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6200" y="104775"/>
              <a:ext cx="660400" cy="6318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00"/>
                </a:lnSpc>
              </a:pPr>
              <a:endParaRPr/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7244778" y="3262539"/>
            <a:ext cx="279835" cy="279835"/>
            <a:chOff x="0" y="0"/>
            <a:chExt cx="812800" cy="812800"/>
          </a:xfrm>
        </p:grpSpPr>
        <p:sp>
          <p:nvSpPr>
            <p:cNvPr id="31" name="Freeform 3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5950C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76200" y="104775"/>
              <a:ext cx="660400" cy="6318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00"/>
                </a:lnSpc>
              </a:pPr>
              <a:endParaRPr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759503" y="3262539"/>
            <a:ext cx="279835" cy="279835"/>
            <a:chOff x="0" y="0"/>
            <a:chExt cx="812800" cy="812800"/>
          </a:xfrm>
        </p:grpSpPr>
        <p:sp>
          <p:nvSpPr>
            <p:cNvPr id="34" name="Freeform 3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D16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76200" y="104775"/>
              <a:ext cx="660400" cy="6318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00"/>
                </a:lnSpc>
              </a:pPr>
              <a:endParaRPr/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14274228" y="3262539"/>
            <a:ext cx="279835" cy="279835"/>
            <a:chOff x="0" y="0"/>
            <a:chExt cx="812800" cy="812800"/>
          </a:xfrm>
        </p:grpSpPr>
        <p:sp>
          <p:nvSpPr>
            <p:cNvPr id="37" name="Freeform 3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47C2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76200" y="104775"/>
              <a:ext cx="660400" cy="6318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00"/>
                </a:lnSpc>
              </a:pPr>
              <a:endParaRPr/>
            </a:p>
          </p:txBody>
        </p:sp>
      </p:grpSp>
      <p:sp>
        <p:nvSpPr>
          <p:cNvPr id="39" name="Freeform 39"/>
          <p:cNvSpPr/>
          <p:nvPr/>
        </p:nvSpPr>
        <p:spPr>
          <a:xfrm>
            <a:off x="3665153" y="7927387"/>
            <a:ext cx="417402" cy="480702"/>
          </a:xfrm>
          <a:custGeom>
            <a:avLst/>
            <a:gdLst/>
            <a:ahLst/>
            <a:cxnLst/>
            <a:rect l="l" t="t" r="r" b="b"/>
            <a:pathLst>
              <a:path w="417402" h="480702">
                <a:moveTo>
                  <a:pt x="0" y="0"/>
                </a:moveTo>
                <a:lnTo>
                  <a:pt x="417402" y="0"/>
                </a:lnTo>
                <a:lnTo>
                  <a:pt x="417402" y="480703"/>
                </a:lnTo>
                <a:lnTo>
                  <a:pt x="0" y="48070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0" name="Freeform 40"/>
          <p:cNvSpPr/>
          <p:nvPr/>
        </p:nvSpPr>
        <p:spPr>
          <a:xfrm>
            <a:off x="7160813" y="7927387"/>
            <a:ext cx="447765" cy="480702"/>
          </a:xfrm>
          <a:custGeom>
            <a:avLst/>
            <a:gdLst/>
            <a:ahLst/>
            <a:cxnLst/>
            <a:rect l="l" t="t" r="r" b="b"/>
            <a:pathLst>
              <a:path w="447765" h="480702">
                <a:moveTo>
                  <a:pt x="0" y="0"/>
                </a:moveTo>
                <a:lnTo>
                  <a:pt x="447765" y="0"/>
                </a:lnTo>
                <a:lnTo>
                  <a:pt x="447765" y="480703"/>
                </a:lnTo>
                <a:lnTo>
                  <a:pt x="0" y="48070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1" name="Freeform 41"/>
          <p:cNvSpPr/>
          <p:nvPr/>
        </p:nvSpPr>
        <p:spPr>
          <a:xfrm>
            <a:off x="10650000" y="7927387"/>
            <a:ext cx="498842" cy="480702"/>
          </a:xfrm>
          <a:custGeom>
            <a:avLst/>
            <a:gdLst/>
            <a:ahLst/>
            <a:cxnLst/>
            <a:rect l="l" t="t" r="r" b="b"/>
            <a:pathLst>
              <a:path w="498842" h="480702">
                <a:moveTo>
                  <a:pt x="0" y="0"/>
                </a:moveTo>
                <a:lnTo>
                  <a:pt x="498842" y="0"/>
                </a:lnTo>
                <a:lnTo>
                  <a:pt x="498842" y="480703"/>
                </a:lnTo>
                <a:lnTo>
                  <a:pt x="0" y="480703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2" name="TextBox 42"/>
          <p:cNvSpPr txBox="1"/>
          <p:nvPr/>
        </p:nvSpPr>
        <p:spPr>
          <a:xfrm>
            <a:off x="5111630" y="1084114"/>
            <a:ext cx="9442433" cy="7315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80"/>
              </a:lnSpc>
            </a:pPr>
            <a:r>
              <a:rPr lang="en-US" sz="4200" b="1">
                <a:solidFill>
                  <a:srgbClr val="0097B2"/>
                </a:solidFill>
                <a:latin typeface="Arimo Bold"/>
                <a:ea typeface="Arimo Bold"/>
                <a:cs typeface="Arimo Bold"/>
                <a:sym typeface="Arimo Bold"/>
              </a:rPr>
              <a:t>Research Aims &amp; Objectives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2618290" y="5172075"/>
            <a:ext cx="2511129" cy="12515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400"/>
              </a:lnSpc>
            </a:pPr>
            <a:r>
              <a:rPr lang="en-US" sz="2400" b="1" dirty="0">
                <a:solidFill>
                  <a:srgbClr val="000000"/>
                </a:solidFill>
                <a:latin typeface="Arimo Bold"/>
                <a:ea typeface="Arimo Bold"/>
                <a:cs typeface="Arimo Bold"/>
                <a:sym typeface="Arimo Bold"/>
              </a:rPr>
              <a:t>Critically evaluate Sgwrs performance management 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58933" y="5138095"/>
            <a:ext cx="2131360" cy="12515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400"/>
              </a:lnSpc>
            </a:pPr>
            <a:r>
              <a:rPr lang="en-US" sz="2400" b="1" dirty="0">
                <a:solidFill>
                  <a:srgbClr val="000000"/>
                </a:solidFill>
                <a:latin typeface="Arimo Bold"/>
                <a:ea typeface="Arimo Bold"/>
                <a:cs typeface="Arimo Bold"/>
                <a:sym typeface="Arimo Bold"/>
              </a:rPr>
              <a:t>Compare perceptions of managers against staff 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9748846" y="5147620"/>
            <a:ext cx="2301150" cy="12824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499"/>
              </a:lnSpc>
            </a:pPr>
            <a:r>
              <a:rPr lang="en-US" sz="2400" b="1" dirty="0">
                <a:solidFill>
                  <a:srgbClr val="000000"/>
                </a:solidFill>
                <a:latin typeface="Arimo Bold"/>
                <a:ea typeface="Arimo Bold"/>
                <a:cs typeface="Arimo Bold"/>
                <a:sym typeface="Arimo Bold"/>
              </a:rPr>
              <a:t>Link findings to performance management literature 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13054159" y="5279437"/>
            <a:ext cx="2719973" cy="946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400"/>
              </a:lnSpc>
            </a:pPr>
            <a:r>
              <a:rPr lang="en-US" sz="2400" b="1" dirty="0">
                <a:solidFill>
                  <a:srgbClr val="000000"/>
                </a:solidFill>
                <a:latin typeface="Arimo Bold"/>
                <a:ea typeface="Arimo Bold"/>
                <a:cs typeface="Arimo Bold"/>
                <a:sym typeface="Arimo Bold"/>
              </a:rPr>
              <a:t>Provide practical evidence-based recommendations</a:t>
            </a:r>
          </a:p>
        </p:txBody>
      </p:sp>
      <p:sp>
        <p:nvSpPr>
          <p:cNvPr id="47" name="Freeform 47"/>
          <p:cNvSpPr/>
          <p:nvPr/>
        </p:nvSpPr>
        <p:spPr>
          <a:xfrm>
            <a:off x="14129315" y="7934711"/>
            <a:ext cx="569661" cy="466056"/>
          </a:xfrm>
          <a:custGeom>
            <a:avLst/>
            <a:gdLst/>
            <a:ahLst/>
            <a:cxnLst/>
            <a:rect l="l" t="t" r="r" b="b"/>
            <a:pathLst>
              <a:path w="569661" h="466056">
                <a:moveTo>
                  <a:pt x="0" y="0"/>
                </a:moveTo>
                <a:lnTo>
                  <a:pt x="569661" y="0"/>
                </a:lnTo>
                <a:lnTo>
                  <a:pt x="569661" y="466056"/>
                </a:lnTo>
                <a:lnTo>
                  <a:pt x="0" y="466056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8" name="Group 48"/>
          <p:cNvGrpSpPr/>
          <p:nvPr/>
        </p:nvGrpSpPr>
        <p:grpSpPr>
          <a:xfrm>
            <a:off x="15106040" y="-1317386"/>
            <a:ext cx="4306520" cy="4306520"/>
            <a:chOff x="0" y="0"/>
            <a:chExt cx="812800" cy="812800"/>
          </a:xfrm>
        </p:grpSpPr>
        <p:sp>
          <p:nvSpPr>
            <p:cNvPr id="49" name="Freeform 4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97B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17259300" y="8205864"/>
            <a:ext cx="816198" cy="1844563"/>
            <a:chOff x="0" y="0"/>
            <a:chExt cx="214966" cy="485811"/>
          </a:xfrm>
        </p:grpSpPr>
        <p:sp>
          <p:nvSpPr>
            <p:cNvPr id="52" name="Freeform 52"/>
            <p:cNvSpPr/>
            <p:nvPr/>
          </p:nvSpPr>
          <p:spPr>
            <a:xfrm>
              <a:off x="0" y="0"/>
              <a:ext cx="214966" cy="485811"/>
            </a:xfrm>
            <a:custGeom>
              <a:avLst/>
              <a:gdLst/>
              <a:ahLst/>
              <a:cxnLst/>
              <a:rect l="l" t="t" r="r" b="b"/>
              <a:pathLst>
                <a:path w="214966" h="485811">
                  <a:moveTo>
                    <a:pt x="107483" y="0"/>
                  </a:moveTo>
                  <a:lnTo>
                    <a:pt x="107483" y="0"/>
                  </a:lnTo>
                  <a:cubicBezTo>
                    <a:pt x="166844" y="0"/>
                    <a:pt x="214966" y="48122"/>
                    <a:pt x="214966" y="107483"/>
                  </a:cubicBezTo>
                  <a:lnTo>
                    <a:pt x="214966" y="378328"/>
                  </a:lnTo>
                  <a:cubicBezTo>
                    <a:pt x="214966" y="406834"/>
                    <a:pt x="203642" y="434173"/>
                    <a:pt x="183485" y="454330"/>
                  </a:cubicBezTo>
                  <a:cubicBezTo>
                    <a:pt x="163328" y="474487"/>
                    <a:pt x="135989" y="485811"/>
                    <a:pt x="107483" y="485811"/>
                  </a:cubicBezTo>
                  <a:lnTo>
                    <a:pt x="107483" y="485811"/>
                  </a:lnTo>
                  <a:cubicBezTo>
                    <a:pt x="78977" y="485811"/>
                    <a:pt x="51638" y="474487"/>
                    <a:pt x="31481" y="454330"/>
                  </a:cubicBezTo>
                  <a:cubicBezTo>
                    <a:pt x="11324" y="434173"/>
                    <a:pt x="0" y="406834"/>
                    <a:pt x="0" y="378328"/>
                  </a:cubicBezTo>
                  <a:lnTo>
                    <a:pt x="0" y="107483"/>
                  </a:lnTo>
                  <a:cubicBezTo>
                    <a:pt x="0" y="78977"/>
                    <a:pt x="11324" y="51638"/>
                    <a:pt x="31481" y="31481"/>
                  </a:cubicBezTo>
                  <a:cubicBezTo>
                    <a:pt x="51638" y="11324"/>
                    <a:pt x="78977" y="0"/>
                    <a:pt x="107483" y="0"/>
                  </a:cubicBezTo>
                  <a:close/>
                </a:path>
              </a:pathLst>
            </a:custGeom>
            <a:solidFill>
              <a:srgbClr val="0097B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TextBox 53"/>
            <p:cNvSpPr txBox="1"/>
            <p:nvPr/>
          </p:nvSpPr>
          <p:spPr>
            <a:xfrm>
              <a:off x="0" y="-47625"/>
              <a:ext cx="214966" cy="53343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17389945" y="8511013"/>
            <a:ext cx="554908" cy="554908"/>
            <a:chOff x="0" y="0"/>
            <a:chExt cx="812800" cy="812800"/>
          </a:xfrm>
        </p:grpSpPr>
        <p:sp>
          <p:nvSpPr>
            <p:cNvPr id="55" name="Freeform 5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lnTo>
                    <a:pt x="406400" y="0"/>
                  </a:lnTo>
                  <a:close/>
                </a:path>
              </a:pathLst>
            </a:custGeom>
            <a:solidFill>
              <a:srgbClr val="0097B2"/>
            </a:solidFill>
            <a:ln w="47625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6" name="TextBox 56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17389945" y="9190371"/>
            <a:ext cx="554908" cy="554908"/>
            <a:chOff x="0" y="0"/>
            <a:chExt cx="812800" cy="812800"/>
          </a:xfrm>
        </p:grpSpPr>
        <p:sp>
          <p:nvSpPr>
            <p:cNvPr id="58" name="Freeform 5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lnTo>
                    <a:pt x="406400" y="0"/>
                  </a:lnTo>
                  <a:close/>
                </a:path>
              </a:pathLst>
            </a:custGeom>
            <a:solidFill>
              <a:srgbClr val="FFFFFF"/>
            </a:solidFill>
            <a:ln w="47625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9" name="TextBox 59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60" name="TextBox 60"/>
          <p:cNvSpPr txBox="1"/>
          <p:nvPr/>
        </p:nvSpPr>
        <p:spPr>
          <a:xfrm>
            <a:off x="17492060" y="9337827"/>
            <a:ext cx="350677" cy="2599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94"/>
              </a:lnSpc>
            </a:pPr>
            <a:r>
              <a:rPr lang="en-US" sz="1722" b="1">
                <a:solidFill>
                  <a:srgbClr val="000000"/>
                </a:solidFill>
                <a:latin typeface="Arimo Bold"/>
                <a:ea typeface="Arimo Bold"/>
                <a:cs typeface="Arimo Bold"/>
                <a:sym typeface="Arimo Bold"/>
              </a:rPr>
              <a:t>2</a:t>
            </a:r>
          </a:p>
        </p:txBody>
      </p:sp>
      <p:grpSp>
        <p:nvGrpSpPr>
          <p:cNvPr id="61" name="Group 61"/>
          <p:cNvGrpSpPr/>
          <p:nvPr/>
        </p:nvGrpSpPr>
        <p:grpSpPr>
          <a:xfrm rot="-10800000">
            <a:off x="5111630" y="2005578"/>
            <a:ext cx="3158883" cy="75861"/>
            <a:chOff x="0" y="0"/>
            <a:chExt cx="831969" cy="19980"/>
          </a:xfrm>
        </p:grpSpPr>
        <p:sp>
          <p:nvSpPr>
            <p:cNvPr id="62" name="Freeform 62"/>
            <p:cNvSpPr/>
            <p:nvPr/>
          </p:nvSpPr>
          <p:spPr>
            <a:xfrm>
              <a:off x="0" y="0"/>
              <a:ext cx="831969" cy="19980"/>
            </a:xfrm>
            <a:custGeom>
              <a:avLst/>
              <a:gdLst/>
              <a:ahLst/>
              <a:cxnLst/>
              <a:rect l="l" t="t" r="r" b="b"/>
              <a:pathLst>
                <a:path w="831969" h="19980">
                  <a:moveTo>
                    <a:pt x="9990" y="0"/>
                  </a:moveTo>
                  <a:lnTo>
                    <a:pt x="821979" y="0"/>
                  </a:lnTo>
                  <a:cubicBezTo>
                    <a:pt x="824629" y="0"/>
                    <a:pt x="827170" y="1053"/>
                    <a:pt x="829043" y="2926"/>
                  </a:cubicBezTo>
                  <a:cubicBezTo>
                    <a:pt x="830917" y="4799"/>
                    <a:pt x="831969" y="7340"/>
                    <a:pt x="831969" y="9990"/>
                  </a:cubicBezTo>
                  <a:lnTo>
                    <a:pt x="831969" y="9990"/>
                  </a:lnTo>
                  <a:cubicBezTo>
                    <a:pt x="831969" y="12639"/>
                    <a:pt x="830917" y="15180"/>
                    <a:pt x="829043" y="17054"/>
                  </a:cubicBezTo>
                  <a:cubicBezTo>
                    <a:pt x="827170" y="18927"/>
                    <a:pt x="824629" y="19980"/>
                    <a:pt x="821979" y="19980"/>
                  </a:cubicBezTo>
                  <a:lnTo>
                    <a:pt x="9990" y="19980"/>
                  </a:lnTo>
                  <a:cubicBezTo>
                    <a:pt x="7340" y="19980"/>
                    <a:pt x="4799" y="18927"/>
                    <a:pt x="2926" y="17054"/>
                  </a:cubicBezTo>
                  <a:cubicBezTo>
                    <a:pt x="1053" y="15180"/>
                    <a:pt x="0" y="12639"/>
                    <a:pt x="0" y="9990"/>
                  </a:cubicBezTo>
                  <a:lnTo>
                    <a:pt x="0" y="9990"/>
                  </a:lnTo>
                  <a:cubicBezTo>
                    <a:pt x="0" y="7340"/>
                    <a:pt x="1053" y="4799"/>
                    <a:pt x="2926" y="2926"/>
                  </a:cubicBezTo>
                  <a:cubicBezTo>
                    <a:pt x="4799" y="1053"/>
                    <a:pt x="7340" y="0"/>
                    <a:pt x="9990" y="0"/>
                  </a:cubicBezTo>
                  <a:close/>
                </a:path>
              </a:pathLst>
            </a:custGeom>
            <a:solidFill>
              <a:srgbClr val="0097B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3" name="TextBox 63"/>
            <p:cNvSpPr txBox="1"/>
            <p:nvPr/>
          </p:nvSpPr>
          <p:spPr>
            <a:xfrm>
              <a:off x="0" y="-47625"/>
              <a:ext cx="831969" cy="6760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4790982" y="8618621"/>
            <a:ext cx="3913442" cy="3913442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97B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7259300" y="8205864"/>
            <a:ext cx="816198" cy="1844563"/>
            <a:chOff x="0" y="0"/>
            <a:chExt cx="214966" cy="485811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14966" cy="485811"/>
            </a:xfrm>
            <a:custGeom>
              <a:avLst/>
              <a:gdLst/>
              <a:ahLst/>
              <a:cxnLst/>
              <a:rect l="l" t="t" r="r" b="b"/>
              <a:pathLst>
                <a:path w="214966" h="485811">
                  <a:moveTo>
                    <a:pt x="107483" y="0"/>
                  </a:moveTo>
                  <a:lnTo>
                    <a:pt x="107483" y="0"/>
                  </a:lnTo>
                  <a:cubicBezTo>
                    <a:pt x="166844" y="0"/>
                    <a:pt x="214966" y="48122"/>
                    <a:pt x="214966" y="107483"/>
                  </a:cubicBezTo>
                  <a:lnTo>
                    <a:pt x="214966" y="378328"/>
                  </a:lnTo>
                  <a:cubicBezTo>
                    <a:pt x="214966" y="406834"/>
                    <a:pt x="203642" y="434173"/>
                    <a:pt x="183485" y="454330"/>
                  </a:cubicBezTo>
                  <a:cubicBezTo>
                    <a:pt x="163328" y="474487"/>
                    <a:pt x="135989" y="485811"/>
                    <a:pt x="107483" y="485811"/>
                  </a:cubicBezTo>
                  <a:lnTo>
                    <a:pt x="107483" y="485811"/>
                  </a:lnTo>
                  <a:cubicBezTo>
                    <a:pt x="78977" y="485811"/>
                    <a:pt x="51638" y="474487"/>
                    <a:pt x="31481" y="454330"/>
                  </a:cubicBezTo>
                  <a:cubicBezTo>
                    <a:pt x="11324" y="434173"/>
                    <a:pt x="0" y="406834"/>
                    <a:pt x="0" y="378328"/>
                  </a:cubicBezTo>
                  <a:lnTo>
                    <a:pt x="0" y="107483"/>
                  </a:lnTo>
                  <a:cubicBezTo>
                    <a:pt x="0" y="78977"/>
                    <a:pt x="11324" y="51638"/>
                    <a:pt x="31481" y="31481"/>
                  </a:cubicBezTo>
                  <a:cubicBezTo>
                    <a:pt x="51638" y="11324"/>
                    <a:pt x="78977" y="0"/>
                    <a:pt x="107483" y="0"/>
                  </a:cubicBezTo>
                  <a:close/>
                </a:path>
              </a:pathLst>
            </a:custGeom>
            <a:solidFill>
              <a:srgbClr val="0097B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28575"/>
              <a:ext cx="214966" cy="51438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7389945" y="8511013"/>
            <a:ext cx="554908" cy="554908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lnTo>
                    <a:pt x="406400" y="0"/>
                  </a:lnTo>
                  <a:close/>
                </a:path>
              </a:pathLst>
            </a:custGeom>
            <a:solidFill>
              <a:srgbClr val="FFFFFF"/>
            </a:solidFill>
            <a:ln w="47625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7389945" y="9190371"/>
            <a:ext cx="554908" cy="554908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lnTo>
                    <a:pt x="406400" y="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4" name="Freeform 14"/>
          <p:cNvSpPr/>
          <p:nvPr/>
        </p:nvSpPr>
        <p:spPr>
          <a:xfrm rot="5400000">
            <a:off x="3961367" y="5520786"/>
            <a:ext cx="382949" cy="662333"/>
          </a:xfrm>
          <a:custGeom>
            <a:avLst/>
            <a:gdLst/>
            <a:ahLst/>
            <a:cxnLst/>
            <a:rect l="l" t="t" r="r" b="b"/>
            <a:pathLst>
              <a:path w="382949" h="662333">
                <a:moveTo>
                  <a:pt x="0" y="0"/>
                </a:moveTo>
                <a:lnTo>
                  <a:pt x="382949" y="0"/>
                </a:lnTo>
                <a:lnTo>
                  <a:pt x="382949" y="662333"/>
                </a:lnTo>
                <a:lnTo>
                  <a:pt x="0" y="66233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 rot="5400000">
            <a:off x="9190910" y="4709627"/>
            <a:ext cx="382949" cy="662333"/>
          </a:xfrm>
          <a:custGeom>
            <a:avLst/>
            <a:gdLst/>
            <a:ahLst/>
            <a:cxnLst/>
            <a:rect l="l" t="t" r="r" b="b"/>
            <a:pathLst>
              <a:path w="382949" h="662333">
                <a:moveTo>
                  <a:pt x="0" y="0"/>
                </a:moveTo>
                <a:lnTo>
                  <a:pt x="382949" y="0"/>
                </a:lnTo>
                <a:lnTo>
                  <a:pt x="382949" y="662334"/>
                </a:lnTo>
                <a:lnTo>
                  <a:pt x="0" y="66233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TextBox 16"/>
          <p:cNvSpPr txBox="1"/>
          <p:nvPr/>
        </p:nvSpPr>
        <p:spPr>
          <a:xfrm>
            <a:off x="17492060" y="8671077"/>
            <a:ext cx="350677" cy="2599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94"/>
              </a:lnSpc>
            </a:pPr>
            <a:r>
              <a:rPr lang="en-US" sz="1722" b="1">
                <a:solidFill>
                  <a:srgbClr val="000000"/>
                </a:solidFill>
                <a:latin typeface="Arimo Bold"/>
                <a:ea typeface="Arimo Bold"/>
                <a:cs typeface="Arimo Bold"/>
                <a:sym typeface="Arimo Bold"/>
              </a:rPr>
              <a:t>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94809" y="7331818"/>
            <a:ext cx="3326866" cy="11791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19"/>
              </a:lnSpc>
            </a:pPr>
            <a:r>
              <a:rPr lang="en-US" sz="2399" b="1" dirty="0">
                <a:solidFill>
                  <a:srgbClr val="000000"/>
                </a:solidFill>
                <a:latin typeface="Arimo Bold"/>
                <a:ea typeface="Arimo Bold"/>
                <a:cs typeface="Arimo Bold"/>
                <a:sym typeface="Arimo Bold"/>
              </a:rPr>
              <a:t>Inductive approach through critical realism lens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075350" y="7151795"/>
            <a:ext cx="3326866" cy="7886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19"/>
              </a:lnSpc>
            </a:pPr>
            <a:r>
              <a:rPr lang="en-US" sz="2399" b="1" dirty="0">
                <a:solidFill>
                  <a:srgbClr val="000000"/>
                </a:solidFill>
                <a:latin typeface="Arimo Bold"/>
                <a:ea typeface="Arimo Bold"/>
                <a:cs typeface="Arimo Bold"/>
                <a:sym typeface="Arimo Bold"/>
              </a:rPr>
              <a:t>Quantitative analysis of responses 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02131" y="5796382"/>
            <a:ext cx="3326866" cy="11791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19"/>
              </a:lnSpc>
            </a:pPr>
            <a:r>
              <a:rPr lang="en-US" sz="2399" b="1" dirty="0">
                <a:solidFill>
                  <a:srgbClr val="000000"/>
                </a:solidFill>
                <a:latin typeface="Arimo Bold"/>
                <a:ea typeface="Arimo Bold"/>
                <a:cs typeface="Arimo Bold"/>
                <a:sym typeface="Arimo Bold"/>
              </a:rPr>
              <a:t>Likert-scale survey: people managers &amp; staff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6208783" y="3393650"/>
            <a:ext cx="897775" cy="897775"/>
            <a:chOff x="0" y="0"/>
            <a:chExt cx="1197034" cy="1197034"/>
          </a:xfrm>
        </p:grpSpPr>
        <p:grpSp>
          <p:nvGrpSpPr>
            <p:cNvPr id="21" name="Group 21"/>
            <p:cNvGrpSpPr/>
            <p:nvPr/>
          </p:nvGrpSpPr>
          <p:grpSpPr>
            <a:xfrm>
              <a:off x="0" y="0"/>
              <a:ext cx="1197034" cy="1197034"/>
              <a:chOff x="0" y="0"/>
              <a:chExt cx="812800" cy="812800"/>
            </a:xfrm>
          </p:grpSpPr>
          <p:sp>
            <p:nvSpPr>
              <p:cNvPr id="22" name="Freeform 22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0097B2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3" name="TextBox 23"/>
              <p:cNvSpPr txBox="1"/>
              <p:nvPr/>
            </p:nvSpPr>
            <p:spPr>
              <a:xfrm>
                <a:off x="76200" y="47625"/>
                <a:ext cx="660400" cy="68897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24" name="TextBox 24"/>
            <p:cNvSpPr txBox="1"/>
            <p:nvPr/>
          </p:nvSpPr>
          <p:spPr>
            <a:xfrm>
              <a:off x="281242" y="344729"/>
              <a:ext cx="634550" cy="51703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859"/>
                </a:lnSpc>
              </a:pPr>
              <a:r>
                <a:rPr lang="en-US" sz="2599" b="1">
                  <a:solidFill>
                    <a:srgbClr val="FFFFFF"/>
                  </a:solidFill>
                  <a:latin typeface="Arimo Bold"/>
                  <a:ea typeface="Arimo Bold"/>
                  <a:cs typeface="Arimo Bold"/>
                  <a:sym typeface="Arimo Bold"/>
                </a:rPr>
                <a:t>02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-1607128" y="-930302"/>
            <a:ext cx="4203874" cy="4203874"/>
            <a:chOff x="0" y="0"/>
            <a:chExt cx="812800" cy="812800"/>
          </a:xfrm>
        </p:grpSpPr>
        <p:sp>
          <p:nvSpPr>
            <p:cNvPr id="26" name="Freeform 2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97B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6554668" y="852713"/>
            <a:ext cx="9719417" cy="7315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80"/>
              </a:lnSpc>
            </a:pPr>
            <a:r>
              <a:rPr lang="en-US" sz="4200" b="1">
                <a:solidFill>
                  <a:srgbClr val="0097B2"/>
                </a:solidFill>
                <a:latin typeface="Arimo Bold"/>
                <a:ea typeface="Arimo Bold"/>
                <a:cs typeface="Arimo Bold"/>
                <a:sym typeface="Arimo Bold"/>
              </a:rPr>
              <a:t>Research Methodology</a:t>
            </a:r>
          </a:p>
        </p:txBody>
      </p:sp>
      <p:grpSp>
        <p:nvGrpSpPr>
          <p:cNvPr id="29" name="Group 29"/>
          <p:cNvGrpSpPr/>
          <p:nvPr/>
        </p:nvGrpSpPr>
        <p:grpSpPr>
          <a:xfrm rot="-10800000">
            <a:off x="6554668" y="1774733"/>
            <a:ext cx="3158883" cy="75861"/>
            <a:chOff x="0" y="0"/>
            <a:chExt cx="831969" cy="19980"/>
          </a:xfrm>
        </p:grpSpPr>
        <p:sp>
          <p:nvSpPr>
            <p:cNvPr id="30" name="Freeform 30"/>
            <p:cNvSpPr/>
            <p:nvPr/>
          </p:nvSpPr>
          <p:spPr>
            <a:xfrm>
              <a:off x="0" y="0"/>
              <a:ext cx="831969" cy="19980"/>
            </a:xfrm>
            <a:custGeom>
              <a:avLst/>
              <a:gdLst/>
              <a:ahLst/>
              <a:cxnLst/>
              <a:rect l="l" t="t" r="r" b="b"/>
              <a:pathLst>
                <a:path w="831969" h="19980">
                  <a:moveTo>
                    <a:pt x="9990" y="0"/>
                  </a:moveTo>
                  <a:lnTo>
                    <a:pt x="821979" y="0"/>
                  </a:lnTo>
                  <a:cubicBezTo>
                    <a:pt x="824629" y="0"/>
                    <a:pt x="827170" y="1053"/>
                    <a:pt x="829043" y="2926"/>
                  </a:cubicBezTo>
                  <a:cubicBezTo>
                    <a:pt x="830917" y="4799"/>
                    <a:pt x="831969" y="7340"/>
                    <a:pt x="831969" y="9990"/>
                  </a:cubicBezTo>
                  <a:lnTo>
                    <a:pt x="831969" y="9990"/>
                  </a:lnTo>
                  <a:cubicBezTo>
                    <a:pt x="831969" y="12639"/>
                    <a:pt x="830917" y="15180"/>
                    <a:pt x="829043" y="17054"/>
                  </a:cubicBezTo>
                  <a:cubicBezTo>
                    <a:pt x="827170" y="18927"/>
                    <a:pt x="824629" y="19980"/>
                    <a:pt x="821979" y="19980"/>
                  </a:cubicBezTo>
                  <a:lnTo>
                    <a:pt x="9990" y="19980"/>
                  </a:lnTo>
                  <a:cubicBezTo>
                    <a:pt x="7340" y="19980"/>
                    <a:pt x="4799" y="18927"/>
                    <a:pt x="2926" y="17054"/>
                  </a:cubicBezTo>
                  <a:cubicBezTo>
                    <a:pt x="1053" y="15180"/>
                    <a:pt x="0" y="12639"/>
                    <a:pt x="0" y="9990"/>
                  </a:cubicBezTo>
                  <a:lnTo>
                    <a:pt x="0" y="9990"/>
                  </a:lnTo>
                  <a:cubicBezTo>
                    <a:pt x="0" y="7340"/>
                    <a:pt x="1053" y="4799"/>
                    <a:pt x="2926" y="2926"/>
                  </a:cubicBezTo>
                  <a:cubicBezTo>
                    <a:pt x="4799" y="1053"/>
                    <a:pt x="7340" y="0"/>
                    <a:pt x="9990" y="0"/>
                  </a:cubicBezTo>
                  <a:close/>
                </a:path>
              </a:pathLst>
            </a:custGeom>
            <a:solidFill>
              <a:srgbClr val="0097B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0" y="-47625"/>
              <a:ext cx="831969" cy="6760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32" name="Freeform 32"/>
          <p:cNvSpPr/>
          <p:nvPr/>
        </p:nvSpPr>
        <p:spPr>
          <a:xfrm>
            <a:off x="1549736" y="5972344"/>
            <a:ext cx="1035617" cy="1136905"/>
          </a:xfrm>
          <a:custGeom>
            <a:avLst/>
            <a:gdLst/>
            <a:ahLst/>
            <a:cxnLst/>
            <a:rect l="l" t="t" r="r" b="b"/>
            <a:pathLst>
              <a:path w="1035617" h="1136905">
                <a:moveTo>
                  <a:pt x="0" y="0"/>
                </a:moveTo>
                <a:lnTo>
                  <a:pt x="1035617" y="0"/>
                </a:lnTo>
                <a:lnTo>
                  <a:pt x="1035617" y="1136905"/>
                </a:lnTo>
                <a:lnTo>
                  <a:pt x="0" y="1136905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3" name="Group 33"/>
          <p:cNvGrpSpPr/>
          <p:nvPr/>
        </p:nvGrpSpPr>
        <p:grpSpPr>
          <a:xfrm>
            <a:off x="15544152" y="3551738"/>
            <a:ext cx="897775" cy="897775"/>
            <a:chOff x="0" y="0"/>
            <a:chExt cx="1197034" cy="1197034"/>
          </a:xfrm>
        </p:grpSpPr>
        <p:grpSp>
          <p:nvGrpSpPr>
            <p:cNvPr id="34" name="Group 34"/>
            <p:cNvGrpSpPr/>
            <p:nvPr/>
          </p:nvGrpSpPr>
          <p:grpSpPr>
            <a:xfrm>
              <a:off x="0" y="0"/>
              <a:ext cx="1197034" cy="1197034"/>
              <a:chOff x="0" y="0"/>
              <a:chExt cx="812800" cy="812800"/>
            </a:xfrm>
          </p:grpSpPr>
          <p:sp>
            <p:nvSpPr>
              <p:cNvPr id="35" name="Freeform 35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0097B2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6" name="TextBox 36"/>
              <p:cNvSpPr txBox="1"/>
              <p:nvPr/>
            </p:nvSpPr>
            <p:spPr>
              <a:xfrm>
                <a:off x="76200" y="47625"/>
                <a:ext cx="660400" cy="68897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37" name="TextBox 37"/>
            <p:cNvSpPr txBox="1"/>
            <p:nvPr/>
          </p:nvSpPr>
          <p:spPr>
            <a:xfrm>
              <a:off x="281242" y="344729"/>
              <a:ext cx="634550" cy="51703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859"/>
                </a:lnSpc>
              </a:pPr>
              <a:r>
                <a:rPr lang="en-US" sz="2599" b="1">
                  <a:solidFill>
                    <a:srgbClr val="FFFFFF"/>
                  </a:solidFill>
                  <a:latin typeface="Arimo Bold"/>
                  <a:ea typeface="Arimo Bold"/>
                  <a:cs typeface="Arimo Bold"/>
                  <a:sym typeface="Arimo Bold"/>
                </a:rPr>
                <a:t>02</a:t>
              </a:r>
            </a:p>
          </p:txBody>
        </p:sp>
      </p:grpSp>
      <p:sp>
        <p:nvSpPr>
          <p:cNvPr id="38" name="TextBox 38"/>
          <p:cNvSpPr txBox="1"/>
          <p:nvPr/>
        </p:nvSpPr>
        <p:spPr>
          <a:xfrm>
            <a:off x="14515871" y="5934244"/>
            <a:ext cx="3326866" cy="7886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19"/>
              </a:lnSpc>
            </a:pPr>
            <a:r>
              <a:rPr lang="en-US" sz="2399" b="1" dirty="0">
                <a:solidFill>
                  <a:srgbClr val="000000"/>
                </a:solidFill>
                <a:latin typeface="Arimo Bold"/>
                <a:ea typeface="Arimo Bold"/>
                <a:cs typeface="Arimo Bold"/>
                <a:sym typeface="Arimo Bold"/>
              </a:rPr>
              <a:t>Comparative analysis with literature review</a:t>
            </a:r>
          </a:p>
        </p:txBody>
      </p:sp>
      <p:sp>
        <p:nvSpPr>
          <p:cNvPr id="39" name="Freeform 39"/>
          <p:cNvSpPr/>
          <p:nvPr/>
        </p:nvSpPr>
        <p:spPr>
          <a:xfrm rot="5400000">
            <a:off x="13210741" y="5329312"/>
            <a:ext cx="382949" cy="662333"/>
          </a:xfrm>
          <a:custGeom>
            <a:avLst/>
            <a:gdLst/>
            <a:ahLst/>
            <a:cxnLst/>
            <a:rect l="l" t="t" r="r" b="b"/>
            <a:pathLst>
              <a:path w="382949" h="662333">
                <a:moveTo>
                  <a:pt x="0" y="0"/>
                </a:moveTo>
                <a:lnTo>
                  <a:pt x="382949" y="0"/>
                </a:lnTo>
                <a:lnTo>
                  <a:pt x="382949" y="662333"/>
                </a:lnTo>
                <a:lnTo>
                  <a:pt x="0" y="66233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0" name="Group 40"/>
          <p:cNvGrpSpPr/>
          <p:nvPr/>
        </p:nvGrpSpPr>
        <p:grpSpPr>
          <a:xfrm>
            <a:off x="1618657" y="4796822"/>
            <a:ext cx="897775" cy="897825"/>
            <a:chOff x="0" y="0"/>
            <a:chExt cx="1197034" cy="1197100"/>
          </a:xfrm>
        </p:grpSpPr>
        <p:grpSp>
          <p:nvGrpSpPr>
            <p:cNvPr id="41" name="Group 41"/>
            <p:cNvGrpSpPr/>
            <p:nvPr/>
          </p:nvGrpSpPr>
          <p:grpSpPr>
            <a:xfrm>
              <a:off x="0" y="0"/>
              <a:ext cx="1197034" cy="1197100"/>
              <a:chOff x="0" y="0"/>
              <a:chExt cx="812800" cy="812845"/>
            </a:xfrm>
          </p:grpSpPr>
          <p:sp>
            <p:nvSpPr>
              <p:cNvPr id="42" name="Freeform 42"/>
              <p:cNvSpPr/>
              <p:nvPr/>
            </p:nvSpPr>
            <p:spPr>
              <a:xfrm>
                <a:off x="0" y="0"/>
                <a:ext cx="812800" cy="812845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45">
                    <a:moveTo>
                      <a:pt x="406400" y="0"/>
                    </a:moveTo>
                    <a:cubicBezTo>
                      <a:pt x="181951" y="0"/>
                      <a:pt x="0" y="181962"/>
                      <a:pt x="0" y="406422"/>
                    </a:cubicBezTo>
                    <a:cubicBezTo>
                      <a:pt x="0" y="630883"/>
                      <a:pt x="181951" y="812845"/>
                      <a:pt x="406400" y="812845"/>
                    </a:cubicBezTo>
                    <a:cubicBezTo>
                      <a:pt x="630849" y="812845"/>
                      <a:pt x="812800" y="630883"/>
                      <a:pt x="812800" y="406422"/>
                    </a:cubicBezTo>
                    <a:cubicBezTo>
                      <a:pt x="812800" y="181962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0097B2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3" name="TextBox 43"/>
              <p:cNvSpPr txBox="1"/>
              <p:nvPr/>
            </p:nvSpPr>
            <p:spPr>
              <a:xfrm>
                <a:off x="76200" y="47629"/>
                <a:ext cx="660400" cy="689012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44" name="TextBox 44"/>
            <p:cNvSpPr txBox="1"/>
            <p:nvPr/>
          </p:nvSpPr>
          <p:spPr>
            <a:xfrm>
              <a:off x="281242" y="344729"/>
              <a:ext cx="634550" cy="51710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859"/>
                </a:lnSpc>
              </a:pPr>
              <a:r>
                <a:rPr lang="en-US" sz="2599" b="1">
                  <a:solidFill>
                    <a:srgbClr val="FFFFFF"/>
                  </a:solidFill>
                  <a:latin typeface="Arimo Bold"/>
                  <a:ea typeface="Arimo Bold"/>
                  <a:cs typeface="Arimo Bold"/>
                  <a:sym typeface="Arimo Bold"/>
                </a:rPr>
                <a:t>01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1151495" y="4762703"/>
            <a:ext cx="897775" cy="897775"/>
            <a:chOff x="0" y="0"/>
            <a:chExt cx="1197034" cy="1197034"/>
          </a:xfrm>
        </p:grpSpPr>
        <p:grpSp>
          <p:nvGrpSpPr>
            <p:cNvPr id="46" name="Group 46"/>
            <p:cNvGrpSpPr/>
            <p:nvPr/>
          </p:nvGrpSpPr>
          <p:grpSpPr>
            <a:xfrm>
              <a:off x="0" y="0"/>
              <a:ext cx="1197034" cy="1197034"/>
              <a:chOff x="0" y="0"/>
              <a:chExt cx="812800" cy="812800"/>
            </a:xfrm>
          </p:grpSpPr>
          <p:sp>
            <p:nvSpPr>
              <p:cNvPr id="47" name="Freeform 47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0097B2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" name="TextBox 48"/>
              <p:cNvSpPr txBox="1"/>
              <p:nvPr/>
            </p:nvSpPr>
            <p:spPr>
              <a:xfrm>
                <a:off x="76200" y="47625"/>
                <a:ext cx="660400" cy="68897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49" name="TextBox 49"/>
            <p:cNvSpPr txBox="1"/>
            <p:nvPr/>
          </p:nvSpPr>
          <p:spPr>
            <a:xfrm>
              <a:off x="281242" y="344729"/>
              <a:ext cx="634550" cy="51703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859"/>
                </a:lnSpc>
              </a:pPr>
              <a:r>
                <a:rPr lang="en-US" sz="2599" b="1">
                  <a:solidFill>
                    <a:srgbClr val="FFFFFF"/>
                  </a:solidFill>
                  <a:latin typeface="Arimo Bold"/>
                  <a:ea typeface="Arimo Bold"/>
                  <a:cs typeface="Arimo Bold"/>
                  <a:sym typeface="Arimo Bold"/>
                </a:rPr>
                <a:t>02</a:t>
              </a:r>
            </a:p>
          </p:txBody>
        </p:sp>
      </p:grpSp>
      <p:sp>
        <p:nvSpPr>
          <p:cNvPr id="50" name="Freeform 50"/>
          <p:cNvSpPr/>
          <p:nvPr/>
        </p:nvSpPr>
        <p:spPr>
          <a:xfrm>
            <a:off x="10978411" y="5802082"/>
            <a:ext cx="1243943" cy="1246209"/>
          </a:xfrm>
          <a:custGeom>
            <a:avLst/>
            <a:gdLst/>
            <a:ahLst/>
            <a:cxnLst/>
            <a:rect l="l" t="t" r="r" b="b"/>
            <a:pathLst>
              <a:path w="1243943" h="1246209">
                <a:moveTo>
                  <a:pt x="0" y="0"/>
                </a:moveTo>
                <a:lnTo>
                  <a:pt x="1243943" y="0"/>
                </a:lnTo>
                <a:lnTo>
                  <a:pt x="1243943" y="1246209"/>
                </a:lnTo>
                <a:lnTo>
                  <a:pt x="0" y="1246209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51" name="Freeform 51"/>
          <p:cNvSpPr/>
          <p:nvPr/>
        </p:nvSpPr>
        <p:spPr>
          <a:xfrm>
            <a:off x="6269501" y="4436774"/>
            <a:ext cx="837058" cy="1257873"/>
          </a:xfrm>
          <a:custGeom>
            <a:avLst/>
            <a:gdLst/>
            <a:ahLst/>
            <a:cxnLst/>
            <a:rect l="l" t="t" r="r" b="b"/>
            <a:pathLst>
              <a:path w="837058" h="1257873">
                <a:moveTo>
                  <a:pt x="0" y="0"/>
                </a:moveTo>
                <a:lnTo>
                  <a:pt x="837058" y="0"/>
                </a:lnTo>
                <a:lnTo>
                  <a:pt x="837058" y="1257873"/>
                </a:lnTo>
                <a:lnTo>
                  <a:pt x="0" y="1257873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52" name="Freeform 52"/>
          <p:cNvSpPr/>
          <p:nvPr/>
        </p:nvSpPr>
        <p:spPr>
          <a:xfrm>
            <a:off x="15514558" y="4631236"/>
            <a:ext cx="1107950" cy="1160710"/>
          </a:xfrm>
          <a:custGeom>
            <a:avLst/>
            <a:gdLst/>
            <a:ahLst/>
            <a:cxnLst/>
            <a:rect l="l" t="t" r="r" b="b"/>
            <a:pathLst>
              <a:path w="1107950" h="1160710">
                <a:moveTo>
                  <a:pt x="0" y="0"/>
                </a:moveTo>
                <a:lnTo>
                  <a:pt x="1107950" y="0"/>
                </a:lnTo>
                <a:lnTo>
                  <a:pt x="1107950" y="1160709"/>
                </a:lnTo>
                <a:lnTo>
                  <a:pt x="0" y="1160709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97B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7259300" y="8205864"/>
            <a:ext cx="816198" cy="1844563"/>
            <a:chOff x="0" y="0"/>
            <a:chExt cx="214966" cy="485811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14966" cy="485811"/>
            </a:xfrm>
            <a:custGeom>
              <a:avLst/>
              <a:gdLst/>
              <a:ahLst/>
              <a:cxnLst/>
              <a:rect l="l" t="t" r="r" b="b"/>
              <a:pathLst>
                <a:path w="214966" h="485811">
                  <a:moveTo>
                    <a:pt x="107483" y="0"/>
                  </a:moveTo>
                  <a:lnTo>
                    <a:pt x="107483" y="0"/>
                  </a:lnTo>
                  <a:cubicBezTo>
                    <a:pt x="166844" y="0"/>
                    <a:pt x="214966" y="48122"/>
                    <a:pt x="214966" y="107483"/>
                  </a:cubicBezTo>
                  <a:lnTo>
                    <a:pt x="214966" y="378328"/>
                  </a:lnTo>
                  <a:cubicBezTo>
                    <a:pt x="214966" y="406834"/>
                    <a:pt x="203642" y="434173"/>
                    <a:pt x="183485" y="454330"/>
                  </a:cubicBezTo>
                  <a:cubicBezTo>
                    <a:pt x="163328" y="474487"/>
                    <a:pt x="135989" y="485811"/>
                    <a:pt x="107483" y="485811"/>
                  </a:cubicBezTo>
                  <a:lnTo>
                    <a:pt x="107483" y="485811"/>
                  </a:lnTo>
                  <a:cubicBezTo>
                    <a:pt x="78977" y="485811"/>
                    <a:pt x="51638" y="474487"/>
                    <a:pt x="31481" y="454330"/>
                  </a:cubicBezTo>
                  <a:cubicBezTo>
                    <a:pt x="11324" y="434173"/>
                    <a:pt x="0" y="406834"/>
                    <a:pt x="0" y="378328"/>
                  </a:cubicBezTo>
                  <a:lnTo>
                    <a:pt x="0" y="107483"/>
                  </a:lnTo>
                  <a:cubicBezTo>
                    <a:pt x="0" y="78977"/>
                    <a:pt x="11324" y="51638"/>
                    <a:pt x="31481" y="31481"/>
                  </a:cubicBezTo>
                  <a:cubicBezTo>
                    <a:pt x="51638" y="11324"/>
                    <a:pt x="78977" y="0"/>
                    <a:pt x="107483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28575"/>
              <a:ext cx="214966" cy="51438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7389945" y="8511013"/>
            <a:ext cx="554908" cy="554908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lnTo>
                    <a:pt x="406400" y="0"/>
                  </a:lnTo>
                  <a:close/>
                </a:path>
              </a:pathLst>
            </a:custGeom>
            <a:solidFill>
              <a:srgbClr val="0097B2"/>
            </a:solidFill>
            <a:ln w="47625" cap="sq">
              <a:solidFill>
                <a:srgbClr val="0097B2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7389945" y="9190371"/>
            <a:ext cx="554908" cy="554908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lnTo>
                    <a:pt x="406400" y="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 cap="sq">
              <a:solidFill>
                <a:srgbClr val="0097B2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17492060" y="8667109"/>
            <a:ext cx="350677" cy="2599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94"/>
              </a:lnSpc>
            </a:pPr>
            <a:r>
              <a:rPr lang="en-US" sz="1722" b="1">
                <a:solidFill>
                  <a:srgbClr val="FFFFFF"/>
                </a:solidFill>
                <a:latin typeface="Arimo Bold"/>
                <a:ea typeface="Arimo Bold"/>
                <a:cs typeface="Arimo Bold"/>
                <a:sym typeface="Arimo Bold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28700" y="983759"/>
            <a:ext cx="7903143" cy="7346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719"/>
              </a:lnSpc>
            </a:pPr>
            <a:r>
              <a:rPr lang="en-US" sz="4399" b="1">
                <a:solidFill>
                  <a:srgbClr val="FFFFFF"/>
                </a:solidFill>
                <a:latin typeface="Arimo Bold"/>
                <a:ea typeface="Arimo Bold"/>
                <a:cs typeface="Arimo Bold"/>
                <a:sym typeface="Arimo Bold"/>
              </a:rPr>
              <a:t>Literature review themes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2163490" y="2876940"/>
            <a:ext cx="1093373" cy="1093373"/>
            <a:chOff x="0" y="0"/>
            <a:chExt cx="812800" cy="81280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910544" y="3828738"/>
            <a:ext cx="3599263" cy="3082292"/>
            <a:chOff x="0" y="0"/>
            <a:chExt cx="947954" cy="811797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947954" cy="811797"/>
            </a:xfrm>
            <a:custGeom>
              <a:avLst/>
              <a:gdLst/>
              <a:ahLst/>
              <a:cxnLst/>
              <a:rect l="l" t="t" r="r" b="b"/>
              <a:pathLst>
                <a:path w="947954" h="811797">
                  <a:moveTo>
                    <a:pt x="96794" y="0"/>
                  </a:moveTo>
                  <a:lnTo>
                    <a:pt x="851160" y="0"/>
                  </a:lnTo>
                  <a:cubicBezTo>
                    <a:pt x="876832" y="0"/>
                    <a:pt x="901452" y="10198"/>
                    <a:pt x="919604" y="28350"/>
                  </a:cubicBezTo>
                  <a:cubicBezTo>
                    <a:pt x="937756" y="46503"/>
                    <a:pt x="947954" y="71122"/>
                    <a:pt x="947954" y="96794"/>
                  </a:cubicBezTo>
                  <a:lnTo>
                    <a:pt x="947954" y="715003"/>
                  </a:lnTo>
                  <a:cubicBezTo>
                    <a:pt x="947954" y="740675"/>
                    <a:pt x="937756" y="765295"/>
                    <a:pt x="919604" y="783447"/>
                  </a:cubicBezTo>
                  <a:cubicBezTo>
                    <a:pt x="901452" y="801599"/>
                    <a:pt x="876832" y="811797"/>
                    <a:pt x="851160" y="811797"/>
                  </a:cubicBezTo>
                  <a:lnTo>
                    <a:pt x="96794" y="811797"/>
                  </a:lnTo>
                  <a:cubicBezTo>
                    <a:pt x="71122" y="811797"/>
                    <a:pt x="46503" y="801599"/>
                    <a:pt x="28350" y="783447"/>
                  </a:cubicBezTo>
                  <a:cubicBezTo>
                    <a:pt x="10198" y="765295"/>
                    <a:pt x="0" y="740675"/>
                    <a:pt x="0" y="715003"/>
                  </a:cubicBezTo>
                  <a:lnTo>
                    <a:pt x="0" y="96794"/>
                  </a:lnTo>
                  <a:cubicBezTo>
                    <a:pt x="0" y="71122"/>
                    <a:pt x="10198" y="46503"/>
                    <a:pt x="28350" y="28350"/>
                  </a:cubicBezTo>
                  <a:cubicBezTo>
                    <a:pt x="46503" y="10198"/>
                    <a:pt x="71122" y="0"/>
                    <a:pt x="96794" y="0"/>
                  </a:cubicBezTo>
                  <a:close/>
                </a:path>
              </a:pathLst>
            </a:custGeom>
            <a:solidFill>
              <a:srgbClr val="FFFFFF"/>
            </a:solidFill>
            <a:ln w="76200" cap="rnd">
              <a:solidFill>
                <a:srgbClr val="FFFFFF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-28575"/>
              <a:ext cx="947954" cy="84037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660424" y="3425852"/>
            <a:ext cx="4099504" cy="1180513"/>
            <a:chOff x="0" y="0"/>
            <a:chExt cx="1079705" cy="310917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1079705" cy="310917"/>
            </a:xfrm>
            <a:custGeom>
              <a:avLst/>
              <a:gdLst/>
              <a:ahLst/>
              <a:cxnLst/>
              <a:rect l="l" t="t" r="r" b="b"/>
              <a:pathLst>
                <a:path w="1079705" h="310917">
                  <a:moveTo>
                    <a:pt x="66098" y="0"/>
                  </a:moveTo>
                  <a:lnTo>
                    <a:pt x="1013607" y="0"/>
                  </a:lnTo>
                  <a:cubicBezTo>
                    <a:pt x="1031137" y="0"/>
                    <a:pt x="1047950" y="6964"/>
                    <a:pt x="1060345" y="19360"/>
                  </a:cubicBezTo>
                  <a:cubicBezTo>
                    <a:pt x="1072741" y="31755"/>
                    <a:pt x="1079705" y="48567"/>
                    <a:pt x="1079705" y="66098"/>
                  </a:cubicBezTo>
                  <a:lnTo>
                    <a:pt x="1079705" y="244820"/>
                  </a:lnTo>
                  <a:cubicBezTo>
                    <a:pt x="1079705" y="262350"/>
                    <a:pt x="1072741" y="279162"/>
                    <a:pt x="1060345" y="291558"/>
                  </a:cubicBezTo>
                  <a:cubicBezTo>
                    <a:pt x="1047950" y="303953"/>
                    <a:pt x="1031137" y="310917"/>
                    <a:pt x="1013607" y="310917"/>
                  </a:cubicBezTo>
                  <a:lnTo>
                    <a:pt x="66098" y="310917"/>
                  </a:lnTo>
                  <a:cubicBezTo>
                    <a:pt x="48567" y="310917"/>
                    <a:pt x="31755" y="303953"/>
                    <a:pt x="19360" y="291558"/>
                  </a:cubicBezTo>
                  <a:cubicBezTo>
                    <a:pt x="6964" y="279162"/>
                    <a:pt x="0" y="262350"/>
                    <a:pt x="0" y="244820"/>
                  </a:cubicBezTo>
                  <a:lnTo>
                    <a:pt x="0" y="66098"/>
                  </a:lnTo>
                  <a:cubicBezTo>
                    <a:pt x="0" y="48567"/>
                    <a:pt x="6964" y="31755"/>
                    <a:pt x="19360" y="19360"/>
                  </a:cubicBezTo>
                  <a:cubicBezTo>
                    <a:pt x="31755" y="6964"/>
                    <a:pt x="48567" y="0"/>
                    <a:pt x="66098" y="0"/>
                  </a:cubicBezTo>
                  <a:close/>
                </a:path>
              </a:pathLst>
            </a:custGeom>
            <a:solidFill>
              <a:srgbClr val="FFFFFF"/>
            </a:solidFill>
            <a:ln w="76200" cap="rnd">
              <a:solidFill>
                <a:srgbClr val="FFFFFF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0" y="-28575"/>
              <a:ext cx="1079705" cy="33949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2" name="TextBox 22"/>
          <p:cNvSpPr txBox="1"/>
          <p:nvPr/>
        </p:nvSpPr>
        <p:spPr>
          <a:xfrm>
            <a:off x="867485" y="4732823"/>
            <a:ext cx="3640290" cy="10960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59"/>
              </a:lnSpc>
            </a:pPr>
            <a:r>
              <a:rPr lang="en-US" sz="2199" b="1" dirty="0">
                <a:solidFill>
                  <a:srgbClr val="000000"/>
                </a:solidFill>
                <a:latin typeface="Arimo Bold"/>
                <a:ea typeface="Arimo Bold"/>
                <a:cs typeface="Arimo Bold"/>
                <a:sym typeface="Arimo Bold"/>
              </a:rPr>
              <a:t>Strategic alignment between individual and organisational goals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2234277" y="2949953"/>
            <a:ext cx="951798" cy="951798"/>
            <a:chOff x="0" y="0"/>
            <a:chExt cx="812800" cy="812800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97B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2390478" y="3232758"/>
            <a:ext cx="639396" cy="3957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55"/>
              </a:lnSpc>
            </a:pPr>
            <a:r>
              <a:rPr lang="en-US" sz="2687" b="1">
                <a:solidFill>
                  <a:srgbClr val="FFFFFF"/>
                </a:solidFill>
                <a:latin typeface="Arimo Bold"/>
                <a:ea typeface="Arimo Bold"/>
                <a:cs typeface="Arimo Bold"/>
                <a:sym typeface="Arimo Bold"/>
              </a:rPr>
              <a:t>1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5126900" y="4533588"/>
            <a:ext cx="3599263" cy="3082290"/>
            <a:chOff x="0" y="0"/>
            <a:chExt cx="947954" cy="811797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947954" cy="811797"/>
            </a:xfrm>
            <a:custGeom>
              <a:avLst/>
              <a:gdLst/>
              <a:ahLst/>
              <a:cxnLst/>
              <a:rect l="l" t="t" r="r" b="b"/>
              <a:pathLst>
                <a:path w="947954" h="811797">
                  <a:moveTo>
                    <a:pt x="96794" y="0"/>
                  </a:moveTo>
                  <a:lnTo>
                    <a:pt x="851160" y="0"/>
                  </a:lnTo>
                  <a:cubicBezTo>
                    <a:pt x="876832" y="0"/>
                    <a:pt x="901452" y="10198"/>
                    <a:pt x="919604" y="28350"/>
                  </a:cubicBezTo>
                  <a:cubicBezTo>
                    <a:pt x="937756" y="46503"/>
                    <a:pt x="947954" y="71122"/>
                    <a:pt x="947954" y="96794"/>
                  </a:cubicBezTo>
                  <a:lnTo>
                    <a:pt x="947954" y="715003"/>
                  </a:lnTo>
                  <a:cubicBezTo>
                    <a:pt x="947954" y="740674"/>
                    <a:pt x="937756" y="765294"/>
                    <a:pt x="919604" y="783446"/>
                  </a:cubicBezTo>
                  <a:cubicBezTo>
                    <a:pt x="901452" y="801599"/>
                    <a:pt x="876832" y="811797"/>
                    <a:pt x="851160" y="811797"/>
                  </a:cubicBezTo>
                  <a:lnTo>
                    <a:pt x="96794" y="811797"/>
                  </a:lnTo>
                  <a:cubicBezTo>
                    <a:pt x="71122" y="811797"/>
                    <a:pt x="46503" y="801599"/>
                    <a:pt x="28350" y="783446"/>
                  </a:cubicBezTo>
                  <a:cubicBezTo>
                    <a:pt x="10198" y="765294"/>
                    <a:pt x="0" y="740674"/>
                    <a:pt x="0" y="715003"/>
                  </a:cubicBezTo>
                  <a:lnTo>
                    <a:pt x="0" y="96794"/>
                  </a:lnTo>
                  <a:cubicBezTo>
                    <a:pt x="0" y="71122"/>
                    <a:pt x="10198" y="46503"/>
                    <a:pt x="28350" y="28350"/>
                  </a:cubicBezTo>
                  <a:cubicBezTo>
                    <a:pt x="46503" y="10198"/>
                    <a:pt x="71122" y="0"/>
                    <a:pt x="96794" y="0"/>
                  </a:cubicBezTo>
                  <a:close/>
                </a:path>
              </a:pathLst>
            </a:custGeom>
            <a:solidFill>
              <a:srgbClr val="FFFFFF"/>
            </a:solidFill>
            <a:ln w="76200" cap="rnd">
              <a:solidFill>
                <a:srgbClr val="FFFFFF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0" y="-28575"/>
              <a:ext cx="947954" cy="84037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876779" y="6987500"/>
            <a:ext cx="4099504" cy="1180513"/>
            <a:chOff x="0" y="0"/>
            <a:chExt cx="1079705" cy="310917"/>
          </a:xfrm>
        </p:grpSpPr>
        <p:sp>
          <p:nvSpPr>
            <p:cNvPr id="31" name="Freeform 31"/>
            <p:cNvSpPr/>
            <p:nvPr/>
          </p:nvSpPr>
          <p:spPr>
            <a:xfrm>
              <a:off x="0" y="0"/>
              <a:ext cx="1079705" cy="310917"/>
            </a:xfrm>
            <a:custGeom>
              <a:avLst/>
              <a:gdLst/>
              <a:ahLst/>
              <a:cxnLst/>
              <a:rect l="l" t="t" r="r" b="b"/>
              <a:pathLst>
                <a:path w="1079705" h="310917">
                  <a:moveTo>
                    <a:pt x="66098" y="0"/>
                  </a:moveTo>
                  <a:lnTo>
                    <a:pt x="1013607" y="0"/>
                  </a:lnTo>
                  <a:cubicBezTo>
                    <a:pt x="1031137" y="0"/>
                    <a:pt x="1047950" y="6964"/>
                    <a:pt x="1060345" y="19360"/>
                  </a:cubicBezTo>
                  <a:cubicBezTo>
                    <a:pt x="1072741" y="31755"/>
                    <a:pt x="1079705" y="48567"/>
                    <a:pt x="1079705" y="66098"/>
                  </a:cubicBezTo>
                  <a:lnTo>
                    <a:pt x="1079705" y="244820"/>
                  </a:lnTo>
                  <a:cubicBezTo>
                    <a:pt x="1079705" y="262350"/>
                    <a:pt x="1072741" y="279162"/>
                    <a:pt x="1060345" y="291558"/>
                  </a:cubicBezTo>
                  <a:cubicBezTo>
                    <a:pt x="1047950" y="303953"/>
                    <a:pt x="1031137" y="310917"/>
                    <a:pt x="1013607" y="310917"/>
                  </a:cubicBezTo>
                  <a:lnTo>
                    <a:pt x="66098" y="310917"/>
                  </a:lnTo>
                  <a:cubicBezTo>
                    <a:pt x="48567" y="310917"/>
                    <a:pt x="31755" y="303953"/>
                    <a:pt x="19360" y="291558"/>
                  </a:cubicBezTo>
                  <a:cubicBezTo>
                    <a:pt x="6964" y="279162"/>
                    <a:pt x="0" y="262350"/>
                    <a:pt x="0" y="244820"/>
                  </a:cubicBezTo>
                  <a:lnTo>
                    <a:pt x="0" y="66098"/>
                  </a:lnTo>
                  <a:cubicBezTo>
                    <a:pt x="0" y="48567"/>
                    <a:pt x="6964" y="31755"/>
                    <a:pt x="19360" y="19360"/>
                  </a:cubicBezTo>
                  <a:cubicBezTo>
                    <a:pt x="31755" y="6964"/>
                    <a:pt x="48567" y="0"/>
                    <a:pt x="66098" y="0"/>
                  </a:cubicBezTo>
                  <a:close/>
                </a:path>
              </a:pathLst>
            </a:custGeom>
            <a:solidFill>
              <a:srgbClr val="FFFFFF"/>
            </a:solidFill>
            <a:ln w="76200" cap="rnd">
              <a:solidFill>
                <a:srgbClr val="FFFFFF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0" y="-28575"/>
              <a:ext cx="1079705" cy="33949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5106386" y="5728249"/>
            <a:ext cx="3640290" cy="7340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59"/>
              </a:lnSpc>
            </a:pPr>
            <a:r>
              <a:rPr lang="en-US" sz="2199" b="1" dirty="0">
                <a:solidFill>
                  <a:srgbClr val="000000"/>
                </a:solidFill>
                <a:latin typeface="Arimo Bold"/>
                <a:ea typeface="Arimo Bold"/>
                <a:cs typeface="Arimo Bold"/>
                <a:sym typeface="Arimo Bold"/>
              </a:rPr>
              <a:t>The role of motivation, goal setting and feedback</a:t>
            </a:r>
          </a:p>
        </p:txBody>
      </p:sp>
      <p:grpSp>
        <p:nvGrpSpPr>
          <p:cNvPr id="34" name="Group 34"/>
          <p:cNvGrpSpPr/>
          <p:nvPr/>
        </p:nvGrpSpPr>
        <p:grpSpPr>
          <a:xfrm>
            <a:off x="6379845" y="7681333"/>
            <a:ext cx="1093373" cy="1093373"/>
            <a:chOff x="0" y="0"/>
            <a:chExt cx="812800" cy="812800"/>
          </a:xfrm>
        </p:grpSpPr>
        <p:sp>
          <p:nvSpPr>
            <p:cNvPr id="35" name="Freeform 3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450632" y="7754346"/>
            <a:ext cx="951798" cy="951798"/>
            <a:chOff x="0" y="0"/>
            <a:chExt cx="812800" cy="812800"/>
          </a:xfrm>
        </p:grpSpPr>
        <p:sp>
          <p:nvSpPr>
            <p:cNvPr id="38" name="Freeform 3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97B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6606834" y="8037151"/>
            <a:ext cx="639396" cy="3957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55"/>
              </a:lnSpc>
            </a:pPr>
            <a:r>
              <a:rPr lang="en-US" sz="2687" b="1">
                <a:solidFill>
                  <a:srgbClr val="FFFFFF"/>
                </a:solidFill>
                <a:latin typeface="Arimo Bold"/>
                <a:ea typeface="Arimo Bold"/>
                <a:cs typeface="Arimo Bold"/>
                <a:sym typeface="Arimo Bold"/>
              </a:rPr>
              <a:t>2</a:t>
            </a:r>
          </a:p>
        </p:txBody>
      </p:sp>
      <p:grpSp>
        <p:nvGrpSpPr>
          <p:cNvPr id="41" name="Group 41"/>
          <p:cNvGrpSpPr/>
          <p:nvPr/>
        </p:nvGrpSpPr>
        <p:grpSpPr>
          <a:xfrm>
            <a:off x="10596201" y="2876940"/>
            <a:ext cx="1093373" cy="1093373"/>
            <a:chOff x="0" y="0"/>
            <a:chExt cx="812800" cy="812800"/>
          </a:xfrm>
        </p:grpSpPr>
        <p:sp>
          <p:nvSpPr>
            <p:cNvPr id="42" name="Freeform 4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9343256" y="3828738"/>
            <a:ext cx="3599263" cy="3082292"/>
            <a:chOff x="0" y="0"/>
            <a:chExt cx="947954" cy="811797"/>
          </a:xfrm>
        </p:grpSpPr>
        <p:sp>
          <p:nvSpPr>
            <p:cNvPr id="45" name="Freeform 45"/>
            <p:cNvSpPr/>
            <p:nvPr/>
          </p:nvSpPr>
          <p:spPr>
            <a:xfrm>
              <a:off x="0" y="0"/>
              <a:ext cx="947954" cy="811797"/>
            </a:xfrm>
            <a:custGeom>
              <a:avLst/>
              <a:gdLst/>
              <a:ahLst/>
              <a:cxnLst/>
              <a:rect l="l" t="t" r="r" b="b"/>
              <a:pathLst>
                <a:path w="947954" h="811797">
                  <a:moveTo>
                    <a:pt x="96794" y="0"/>
                  </a:moveTo>
                  <a:lnTo>
                    <a:pt x="851160" y="0"/>
                  </a:lnTo>
                  <a:cubicBezTo>
                    <a:pt x="876832" y="0"/>
                    <a:pt x="901452" y="10198"/>
                    <a:pt x="919604" y="28350"/>
                  </a:cubicBezTo>
                  <a:cubicBezTo>
                    <a:pt x="937756" y="46503"/>
                    <a:pt x="947954" y="71122"/>
                    <a:pt x="947954" y="96794"/>
                  </a:cubicBezTo>
                  <a:lnTo>
                    <a:pt x="947954" y="715003"/>
                  </a:lnTo>
                  <a:cubicBezTo>
                    <a:pt x="947954" y="740675"/>
                    <a:pt x="937756" y="765295"/>
                    <a:pt x="919604" y="783447"/>
                  </a:cubicBezTo>
                  <a:cubicBezTo>
                    <a:pt x="901452" y="801599"/>
                    <a:pt x="876832" y="811797"/>
                    <a:pt x="851160" y="811797"/>
                  </a:cubicBezTo>
                  <a:lnTo>
                    <a:pt x="96794" y="811797"/>
                  </a:lnTo>
                  <a:cubicBezTo>
                    <a:pt x="71122" y="811797"/>
                    <a:pt x="46503" y="801599"/>
                    <a:pt x="28350" y="783447"/>
                  </a:cubicBezTo>
                  <a:cubicBezTo>
                    <a:pt x="10198" y="765295"/>
                    <a:pt x="0" y="740675"/>
                    <a:pt x="0" y="715003"/>
                  </a:cubicBezTo>
                  <a:lnTo>
                    <a:pt x="0" y="96794"/>
                  </a:lnTo>
                  <a:cubicBezTo>
                    <a:pt x="0" y="71122"/>
                    <a:pt x="10198" y="46503"/>
                    <a:pt x="28350" y="28350"/>
                  </a:cubicBezTo>
                  <a:cubicBezTo>
                    <a:pt x="46503" y="10198"/>
                    <a:pt x="71122" y="0"/>
                    <a:pt x="96794" y="0"/>
                  </a:cubicBezTo>
                  <a:close/>
                </a:path>
              </a:pathLst>
            </a:custGeom>
            <a:solidFill>
              <a:srgbClr val="FFFFFF"/>
            </a:solidFill>
            <a:ln w="76200" cap="rnd">
              <a:solidFill>
                <a:srgbClr val="FFFFFF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TextBox 46"/>
            <p:cNvSpPr txBox="1"/>
            <p:nvPr/>
          </p:nvSpPr>
          <p:spPr>
            <a:xfrm>
              <a:off x="0" y="-28575"/>
              <a:ext cx="947954" cy="84037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9093135" y="3425852"/>
            <a:ext cx="4099504" cy="1180513"/>
            <a:chOff x="0" y="0"/>
            <a:chExt cx="1079705" cy="310917"/>
          </a:xfrm>
        </p:grpSpPr>
        <p:sp>
          <p:nvSpPr>
            <p:cNvPr id="48" name="Freeform 48"/>
            <p:cNvSpPr/>
            <p:nvPr/>
          </p:nvSpPr>
          <p:spPr>
            <a:xfrm>
              <a:off x="0" y="0"/>
              <a:ext cx="1079705" cy="310917"/>
            </a:xfrm>
            <a:custGeom>
              <a:avLst/>
              <a:gdLst/>
              <a:ahLst/>
              <a:cxnLst/>
              <a:rect l="l" t="t" r="r" b="b"/>
              <a:pathLst>
                <a:path w="1079705" h="310917">
                  <a:moveTo>
                    <a:pt x="66098" y="0"/>
                  </a:moveTo>
                  <a:lnTo>
                    <a:pt x="1013607" y="0"/>
                  </a:lnTo>
                  <a:cubicBezTo>
                    <a:pt x="1031137" y="0"/>
                    <a:pt x="1047950" y="6964"/>
                    <a:pt x="1060345" y="19360"/>
                  </a:cubicBezTo>
                  <a:cubicBezTo>
                    <a:pt x="1072741" y="31755"/>
                    <a:pt x="1079705" y="48567"/>
                    <a:pt x="1079705" y="66098"/>
                  </a:cubicBezTo>
                  <a:lnTo>
                    <a:pt x="1079705" y="244820"/>
                  </a:lnTo>
                  <a:cubicBezTo>
                    <a:pt x="1079705" y="262350"/>
                    <a:pt x="1072741" y="279162"/>
                    <a:pt x="1060345" y="291558"/>
                  </a:cubicBezTo>
                  <a:cubicBezTo>
                    <a:pt x="1047950" y="303953"/>
                    <a:pt x="1031137" y="310917"/>
                    <a:pt x="1013607" y="310917"/>
                  </a:cubicBezTo>
                  <a:lnTo>
                    <a:pt x="66098" y="310917"/>
                  </a:lnTo>
                  <a:cubicBezTo>
                    <a:pt x="48567" y="310917"/>
                    <a:pt x="31755" y="303953"/>
                    <a:pt x="19360" y="291558"/>
                  </a:cubicBezTo>
                  <a:cubicBezTo>
                    <a:pt x="6964" y="279162"/>
                    <a:pt x="0" y="262350"/>
                    <a:pt x="0" y="244820"/>
                  </a:cubicBezTo>
                  <a:lnTo>
                    <a:pt x="0" y="66098"/>
                  </a:lnTo>
                  <a:cubicBezTo>
                    <a:pt x="0" y="48567"/>
                    <a:pt x="6964" y="31755"/>
                    <a:pt x="19360" y="19360"/>
                  </a:cubicBezTo>
                  <a:cubicBezTo>
                    <a:pt x="31755" y="6964"/>
                    <a:pt x="48567" y="0"/>
                    <a:pt x="66098" y="0"/>
                  </a:cubicBezTo>
                  <a:close/>
                </a:path>
              </a:pathLst>
            </a:custGeom>
            <a:solidFill>
              <a:srgbClr val="FFFFFF"/>
            </a:solidFill>
            <a:ln w="76200" cap="rnd">
              <a:solidFill>
                <a:srgbClr val="FFFFFF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0" y="-28575"/>
              <a:ext cx="1079705" cy="33949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50" name="TextBox 50"/>
          <p:cNvSpPr txBox="1"/>
          <p:nvPr/>
        </p:nvSpPr>
        <p:spPr>
          <a:xfrm>
            <a:off x="9345288" y="5032289"/>
            <a:ext cx="3640290" cy="7340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59"/>
              </a:lnSpc>
            </a:pPr>
            <a:r>
              <a:rPr lang="en-US" sz="2199" b="1" dirty="0">
                <a:solidFill>
                  <a:srgbClr val="000000"/>
                </a:solidFill>
                <a:latin typeface="Arimo Bold"/>
                <a:ea typeface="Arimo Bold"/>
                <a:cs typeface="Arimo Bold"/>
                <a:sym typeface="Arimo Bold"/>
              </a:rPr>
              <a:t>Fairness and the capability of line managers </a:t>
            </a:r>
          </a:p>
        </p:txBody>
      </p:sp>
      <p:grpSp>
        <p:nvGrpSpPr>
          <p:cNvPr id="51" name="Group 51"/>
          <p:cNvGrpSpPr/>
          <p:nvPr/>
        </p:nvGrpSpPr>
        <p:grpSpPr>
          <a:xfrm>
            <a:off x="10666988" y="2949953"/>
            <a:ext cx="951798" cy="951798"/>
            <a:chOff x="0" y="0"/>
            <a:chExt cx="812800" cy="812800"/>
          </a:xfrm>
        </p:grpSpPr>
        <p:sp>
          <p:nvSpPr>
            <p:cNvPr id="52" name="Freeform 5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97B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TextBox 53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10823189" y="3232758"/>
            <a:ext cx="639396" cy="3957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55"/>
              </a:lnSpc>
            </a:pPr>
            <a:r>
              <a:rPr lang="en-US" sz="2687" b="1">
                <a:solidFill>
                  <a:srgbClr val="FFFFFF"/>
                </a:solidFill>
                <a:latin typeface="Arimo Bold"/>
                <a:ea typeface="Arimo Bold"/>
                <a:cs typeface="Arimo Bold"/>
                <a:sym typeface="Arimo Bold"/>
              </a:rPr>
              <a:t>3</a:t>
            </a:r>
          </a:p>
        </p:txBody>
      </p:sp>
      <p:grpSp>
        <p:nvGrpSpPr>
          <p:cNvPr id="55" name="Group 55"/>
          <p:cNvGrpSpPr/>
          <p:nvPr/>
        </p:nvGrpSpPr>
        <p:grpSpPr>
          <a:xfrm>
            <a:off x="13559611" y="4533588"/>
            <a:ext cx="3599263" cy="3082290"/>
            <a:chOff x="0" y="0"/>
            <a:chExt cx="947954" cy="811797"/>
          </a:xfrm>
        </p:grpSpPr>
        <p:sp>
          <p:nvSpPr>
            <p:cNvPr id="56" name="Freeform 56"/>
            <p:cNvSpPr/>
            <p:nvPr/>
          </p:nvSpPr>
          <p:spPr>
            <a:xfrm>
              <a:off x="0" y="0"/>
              <a:ext cx="947954" cy="811797"/>
            </a:xfrm>
            <a:custGeom>
              <a:avLst/>
              <a:gdLst/>
              <a:ahLst/>
              <a:cxnLst/>
              <a:rect l="l" t="t" r="r" b="b"/>
              <a:pathLst>
                <a:path w="947954" h="811797">
                  <a:moveTo>
                    <a:pt x="96794" y="0"/>
                  </a:moveTo>
                  <a:lnTo>
                    <a:pt x="851160" y="0"/>
                  </a:lnTo>
                  <a:cubicBezTo>
                    <a:pt x="876832" y="0"/>
                    <a:pt x="901452" y="10198"/>
                    <a:pt x="919604" y="28350"/>
                  </a:cubicBezTo>
                  <a:cubicBezTo>
                    <a:pt x="937756" y="46503"/>
                    <a:pt x="947954" y="71122"/>
                    <a:pt x="947954" y="96794"/>
                  </a:cubicBezTo>
                  <a:lnTo>
                    <a:pt x="947954" y="715003"/>
                  </a:lnTo>
                  <a:cubicBezTo>
                    <a:pt x="947954" y="740674"/>
                    <a:pt x="937756" y="765294"/>
                    <a:pt x="919604" y="783446"/>
                  </a:cubicBezTo>
                  <a:cubicBezTo>
                    <a:pt x="901452" y="801599"/>
                    <a:pt x="876832" y="811797"/>
                    <a:pt x="851160" y="811797"/>
                  </a:cubicBezTo>
                  <a:lnTo>
                    <a:pt x="96794" y="811797"/>
                  </a:lnTo>
                  <a:cubicBezTo>
                    <a:pt x="71122" y="811797"/>
                    <a:pt x="46503" y="801599"/>
                    <a:pt x="28350" y="783446"/>
                  </a:cubicBezTo>
                  <a:cubicBezTo>
                    <a:pt x="10198" y="765294"/>
                    <a:pt x="0" y="740674"/>
                    <a:pt x="0" y="715003"/>
                  </a:cubicBezTo>
                  <a:lnTo>
                    <a:pt x="0" y="96794"/>
                  </a:lnTo>
                  <a:cubicBezTo>
                    <a:pt x="0" y="71122"/>
                    <a:pt x="10198" y="46503"/>
                    <a:pt x="28350" y="28350"/>
                  </a:cubicBezTo>
                  <a:cubicBezTo>
                    <a:pt x="46503" y="10198"/>
                    <a:pt x="71122" y="0"/>
                    <a:pt x="96794" y="0"/>
                  </a:cubicBezTo>
                  <a:close/>
                </a:path>
              </a:pathLst>
            </a:custGeom>
            <a:solidFill>
              <a:srgbClr val="FFFFFF"/>
            </a:solidFill>
            <a:ln w="76200" cap="rnd">
              <a:solidFill>
                <a:srgbClr val="FFFFFF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7" name="TextBox 57"/>
            <p:cNvSpPr txBox="1"/>
            <p:nvPr/>
          </p:nvSpPr>
          <p:spPr>
            <a:xfrm>
              <a:off x="0" y="-28575"/>
              <a:ext cx="947954" cy="84037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13309491" y="6987500"/>
            <a:ext cx="4099504" cy="1180513"/>
            <a:chOff x="0" y="0"/>
            <a:chExt cx="1079705" cy="310917"/>
          </a:xfrm>
        </p:grpSpPr>
        <p:sp>
          <p:nvSpPr>
            <p:cNvPr id="59" name="Freeform 59"/>
            <p:cNvSpPr/>
            <p:nvPr/>
          </p:nvSpPr>
          <p:spPr>
            <a:xfrm>
              <a:off x="0" y="0"/>
              <a:ext cx="1079705" cy="310917"/>
            </a:xfrm>
            <a:custGeom>
              <a:avLst/>
              <a:gdLst/>
              <a:ahLst/>
              <a:cxnLst/>
              <a:rect l="l" t="t" r="r" b="b"/>
              <a:pathLst>
                <a:path w="1079705" h="310917">
                  <a:moveTo>
                    <a:pt x="66098" y="0"/>
                  </a:moveTo>
                  <a:lnTo>
                    <a:pt x="1013607" y="0"/>
                  </a:lnTo>
                  <a:cubicBezTo>
                    <a:pt x="1031137" y="0"/>
                    <a:pt x="1047950" y="6964"/>
                    <a:pt x="1060345" y="19360"/>
                  </a:cubicBezTo>
                  <a:cubicBezTo>
                    <a:pt x="1072741" y="31755"/>
                    <a:pt x="1079705" y="48567"/>
                    <a:pt x="1079705" y="66098"/>
                  </a:cubicBezTo>
                  <a:lnTo>
                    <a:pt x="1079705" y="244820"/>
                  </a:lnTo>
                  <a:cubicBezTo>
                    <a:pt x="1079705" y="262350"/>
                    <a:pt x="1072741" y="279162"/>
                    <a:pt x="1060345" y="291558"/>
                  </a:cubicBezTo>
                  <a:cubicBezTo>
                    <a:pt x="1047950" y="303953"/>
                    <a:pt x="1031137" y="310917"/>
                    <a:pt x="1013607" y="310917"/>
                  </a:cubicBezTo>
                  <a:lnTo>
                    <a:pt x="66098" y="310917"/>
                  </a:lnTo>
                  <a:cubicBezTo>
                    <a:pt x="48567" y="310917"/>
                    <a:pt x="31755" y="303953"/>
                    <a:pt x="19360" y="291558"/>
                  </a:cubicBezTo>
                  <a:cubicBezTo>
                    <a:pt x="6964" y="279162"/>
                    <a:pt x="0" y="262350"/>
                    <a:pt x="0" y="244820"/>
                  </a:cubicBezTo>
                  <a:lnTo>
                    <a:pt x="0" y="66098"/>
                  </a:lnTo>
                  <a:cubicBezTo>
                    <a:pt x="0" y="48567"/>
                    <a:pt x="6964" y="31755"/>
                    <a:pt x="19360" y="19360"/>
                  </a:cubicBezTo>
                  <a:cubicBezTo>
                    <a:pt x="31755" y="6964"/>
                    <a:pt x="48567" y="0"/>
                    <a:pt x="66098" y="0"/>
                  </a:cubicBezTo>
                  <a:close/>
                </a:path>
              </a:pathLst>
            </a:custGeom>
            <a:solidFill>
              <a:srgbClr val="FFFFFF"/>
            </a:solidFill>
            <a:ln w="76200" cap="rnd">
              <a:solidFill>
                <a:srgbClr val="FFFFFF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0" name="TextBox 60"/>
            <p:cNvSpPr txBox="1"/>
            <p:nvPr/>
          </p:nvSpPr>
          <p:spPr>
            <a:xfrm>
              <a:off x="0" y="-28575"/>
              <a:ext cx="1079705" cy="33949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61" name="TextBox 61"/>
          <p:cNvSpPr txBox="1"/>
          <p:nvPr/>
        </p:nvSpPr>
        <p:spPr>
          <a:xfrm>
            <a:off x="13461828" y="5708084"/>
            <a:ext cx="3640290" cy="10960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59"/>
              </a:lnSpc>
            </a:pPr>
            <a:r>
              <a:rPr lang="en-US" sz="2199" b="1" dirty="0">
                <a:solidFill>
                  <a:srgbClr val="000000"/>
                </a:solidFill>
                <a:latin typeface="Arimo Bold"/>
                <a:ea typeface="Arimo Bold"/>
                <a:cs typeface="Arimo Bold"/>
                <a:sym typeface="Arimo Bold"/>
              </a:rPr>
              <a:t>Challenges around measurement, bias and reward</a:t>
            </a:r>
          </a:p>
        </p:txBody>
      </p:sp>
      <p:grpSp>
        <p:nvGrpSpPr>
          <p:cNvPr id="62" name="Group 62"/>
          <p:cNvGrpSpPr/>
          <p:nvPr/>
        </p:nvGrpSpPr>
        <p:grpSpPr>
          <a:xfrm>
            <a:off x="14812557" y="7681333"/>
            <a:ext cx="1093373" cy="1093373"/>
            <a:chOff x="0" y="0"/>
            <a:chExt cx="812800" cy="812800"/>
          </a:xfrm>
        </p:grpSpPr>
        <p:sp>
          <p:nvSpPr>
            <p:cNvPr id="63" name="Freeform 6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4" name="TextBox 64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5" name="Group 65"/>
          <p:cNvGrpSpPr/>
          <p:nvPr/>
        </p:nvGrpSpPr>
        <p:grpSpPr>
          <a:xfrm>
            <a:off x="14883344" y="7754346"/>
            <a:ext cx="951798" cy="951798"/>
            <a:chOff x="0" y="0"/>
            <a:chExt cx="812800" cy="812800"/>
          </a:xfrm>
        </p:grpSpPr>
        <p:sp>
          <p:nvSpPr>
            <p:cNvPr id="66" name="Freeform 6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97B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7" name="TextBox 67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68" name="TextBox 68"/>
          <p:cNvSpPr txBox="1"/>
          <p:nvPr/>
        </p:nvSpPr>
        <p:spPr>
          <a:xfrm>
            <a:off x="15039545" y="8037151"/>
            <a:ext cx="639396" cy="3957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55"/>
              </a:lnSpc>
            </a:pPr>
            <a:r>
              <a:rPr lang="en-US" sz="2687" b="1">
                <a:solidFill>
                  <a:srgbClr val="FFFFFF"/>
                </a:solidFill>
                <a:latin typeface="Arimo Bold"/>
                <a:ea typeface="Arimo Bold"/>
                <a:cs typeface="Arimo Bold"/>
                <a:sym typeface="Arimo Bold"/>
              </a:rPr>
              <a:t>4</a:t>
            </a:r>
          </a:p>
        </p:txBody>
      </p:sp>
      <p:sp>
        <p:nvSpPr>
          <p:cNvPr id="69" name="Freeform 69"/>
          <p:cNvSpPr/>
          <p:nvPr/>
        </p:nvSpPr>
        <p:spPr>
          <a:xfrm rot="8714234">
            <a:off x="14567801" y="-1714010"/>
            <a:ext cx="3928747" cy="5485420"/>
          </a:xfrm>
          <a:custGeom>
            <a:avLst/>
            <a:gdLst/>
            <a:ahLst/>
            <a:cxnLst/>
            <a:rect l="l" t="t" r="r" b="b"/>
            <a:pathLst>
              <a:path w="3928747" h="5485420">
                <a:moveTo>
                  <a:pt x="0" y="0"/>
                </a:moveTo>
                <a:lnTo>
                  <a:pt x="3928746" y="0"/>
                </a:lnTo>
                <a:lnTo>
                  <a:pt x="3928746" y="5485420"/>
                </a:lnTo>
                <a:lnTo>
                  <a:pt x="0" y="548542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0" name="Freeform 70"/>
          <p:cNvSpPr/>
          <p:nvPr/>
        </p:nvSpPr>
        <p:spPr>
          <a:xfrm rot="5116748" flipH="1">
            <a:off x="404132" y="6794996"/>
            <a:ext cx="3252946" cy="4541849"/>
          </a:xfrm>
          <a:custGeom>
            <a:avLst/>
            <a:gdLst/>
            <a:ahLst/>
            <a:cxnLst/>
            <a:rect l="l" t="t" r="r" b="b"/>
            <a:pathLst>
              <a:path w="3252946" h="4541849">
                <a:moveTo>
                  <a:pt x="3252946" y="0"/>
                </a:moveTo>
                <a:lnTo>
                  <a:pt x="0" y="0"/>
                </a:lnTo>
                <a:lnTo>
                  <a:pt x="0" y="4541849"/>
                </a:lnTo>
                <a:lnTo>
                  <a:pt x="3252946" y="4541849"/>
                </a:lnTo>
                <a:lnTo>
                  <a:pt x="3252946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71" name="Group 71"/>
          <p:cNvGrpSpPr/>
          <p:nvPr/>
        </p:nvGrpSpPr>
        <p:grpSpPr>
          <a:xfrm rot="-10800000">
            <a:off x="1028700" y="1762854"/>
            <a:ext cx="3158883" cy="75861"/>
            <a:chOff x="0" y="0"/>
            <a:chExt cx="831969" cy="19980"/>
          </a:xfrm>
        </p:grpSpPr>
        <p:sp>
          <p:nvSpPr>
            <p:cNvPr id="72" name="Freeform 72"/>
            <p:cNvSpPr/>
            <p:nvPr/>
          </p:nvSpPr>
          <p:spPr>
            <a:xfrm>
              <a:off x="0" y="0"/>
              <a:ext cx="831969" cy="19980"/>
            </a:xfrm>
            <a:custGeom>
              <a:avLst/>
              <a:gdLst/>
              <a:ahLst/>
              <a:cxnLst/>
              <a:rect l="l" t="t" r="r" b="b"/>
              <a:pathLst>
                <a:path w="831969" h="19980">
                  <a:moveTo>
                    <a:pt x="9990" y="0"/>
                  </a:moveTo>
                  <a:lnTo>
                    <a:pt x="821979" y="0"/>
                  </a:lnTo>
                  <a:cubicBezTo>
                    <a:pt x="824629" y="0"/>
                    <a:pt x="827170" y="1053"/>
                    <a:pt x="829043" y="2926"/>
                  </a:cubicBezTo>
                  <a:cubicBezTo>
                    <a:pt x="830917" y="4799"/>
                    <a:pt x="831969" y="7340"/>
                    <a:pt x="831969" y="9990"/>
                  </a:cubicBezTo>
                  <a:lnTo>
                    <a:pt x="831969" y="9990"/>
                  </a:lnTo>
                  <a:cubicBezTo>
                    <a:pt x="831969" y="12639"/>
                    <a:pt x="830917" y="15180"/>
                    <a:pt x="829043" y="17054"/>
                  </a:cubicBezTo>
                  <a:cubicBezTo>
                    <a:pt x="827170" y="18927"/>
                    <a:pt x="824629" y="19980"/>
                    <a:pt x="821979" y="19980"/>
                  </a:cubicBezTo>
                  <a:lnTo>
                    <a:pt x="9990" y="19980"/>
                  </a:lnTo>
                  <a:cubicBezTo>
                    <a:pt x="7340" y="19980"/>
                    <a:pt x="4799" y="18927"/>
                    <a:pt x="2926" y="17054"/>
                  </a:cubicBezTo>
                  <a:cubicBezTo>
                    <a:pt x="1053" y="15180"/>
                    <a:pt x="0" y="12639"/>
                    <a:pt x="0" y="9990"/>
                  </a:cubicBezTo>
                  <a:lnTo>
                    <a:pt x="0" y="9990"/>
                  </a:lnTo>
                  <a:cubicBezTo>
                    <a:pt x="0" y="7340"/>
                    <a:pt x="1053" y="4799"/>
                    <a:pt x="2926" y="2926"/>
                  </a:cubicBezTo>
                  <a:cubicBezTo>
                    <a:pt x="4799" y="1053"/>
                    <a:pt x="7340" y="0"/>
                    <a:pt x="999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3" name="TextBox 73"/>
            <p:cNvSpPr txBox="1"/>
            <p:nvPr/>
          </p:nvSpPr>
          <p:spPr>
            <a:xfrm>
              <a:off x="0" y="-47625"/>
              <a:ext cx="831969" cy="6760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EF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7389945" y="8511013"/>
            <a:ext cx="554908" cy="554908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lnTo>
                    <a:pt x="406400" y="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 cap="sq">
              <a:solidFill>
                <a:srgbClr val="0097B2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 rot="4342128" flipV="1">
            <a:off x="14078804" y="-2165476"/>
            <a:ext cx="4436328" cy="6194119"/>
          </a:xfrm>
          <a:custGeom>
            <a:avLst/>
            <a:gdLst/>
            <a:ahLst/>
            <a:cxnLst/>
            <a:rect l="l" t="t" r="r" b="b"/>
            <a:pathLst>
              <a:path w="4436328" h="6194119">
                <a:moveTo>
                  <a:pt x="0" y="6194119"/>
                </a:moveTo>
                <a:lnTo>
                  <a:pt x="4436328" y="6194119"/>
                </a:lnTo>
                <a:lnTo>
                  <a:pt x="4436328" y="0"/>
                </a:lnTo>
                <a:lnTo>
                  <a:pt x="0" y="0"/>
                </a:lnTo>
                <a:lnTo>
                  <a:pt x="0" y="6194119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6" name="Group 6"/>
          <p:cNvGrpSpPr/>
          <p:nvPr/>
        </p:nvGrpSpPr>
        <p:grpSpPr>
          <a:xfrm>
            <a:off x="13572575" y="3065346"/>
            <a:ext cx="3313890" cy="2628547"/>
            <a:chOff x="0" y="0"/>
            <a:chExt cx="872608" cy="692144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72608" cy="692144"/>
            </a:xfrm>
            <a:custGeom>
              <a:avLst/>
              <a:gdLst/>
              <a:ahLst/>
              <a:cxnLst/>
              <a:rect l="l" t="t" r="r" b="b"/>
              <a:pathLst>
                <a:path w="872608" h="692144">
                  <a:moveTo>
                    <a:pt x="109802" y="0"/>
                  </a:moveTo>
                  <a:lnTo>
                    <a:pt x="762806" y="0"/>
                  </a:lnTo>
                  <a:cubicBezTo>
                    <a:pt x="823448" y="0"/>
                    <a:pt x="872608" y="49160"/>
                    <a:pt x="872608" y="109802"/>
                  </a:cubicBezTo>
                  <a:lnTo>
                    <a:pt x="872608" y="582343"/>
                  </a:lnTo>
                  <a:cubicBezTo>
                    <a:pt x="872608" y="642985"/>
                    <a:pt x="823448" y="692144"/>
                    <a:pt x="762806" y="692144"/>
                  </a:cubicBezTo>
                  <a:lnTo>
                    <a:pt x="109802" y="692144"/>
                  </a:lnTo>
                  <a:cubicBezTo>
                    <a:pt x="49160" y="692144"/>
                    <a:pt x="0" y="642985"/>
                    <a:pt x="0" y="582343"/>
                  </a:cubicBezTo>
                  <a:lnTo>
                    <a:pt x="0" y="109802"/>
                  </a:lnTo>
                  <a:cubicBezTo>
                    <a:pt x="0" y="49160"/>
                    <a:pt x="49160" y="0"/>
                    <a:pt x="109802" y="0"/>
                  </a:cubicBezTo>
                  <a:close/>
                </a:path>
              </a:pathLst>
            </a:custGeom>
            <a:solidFill>
              <a:srgbClr val="545454">
                <a:alpha val="2745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28575"/>
              <a:ext cx="872608" cy="72071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 rot="-10800000">
            <a:off x="1291780" y="1516693"/>
            <a:ext cx="3158883" cy="75861"/>
            <a:chOff x="0" y="0"/>
            <a:chExt cx="831969" cy="1998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31969" cy="19980"/>
            </a:xfrm>
            <a:custGeom>
              <a:avLst/>
              <a:gdLst/>
              <a:ahLst/>
              <a:cxnLst/>
              <a:rect l="l" t="t" r="r" b="b"/>
              <a:pathLst>
                <a:path w="831969" h="19980">
                  <a:moveTo>
                    <a:pt x="9990" y="0"/>
                  </a:moveTo>
                  <a:lnTo>
                    <a:pt x="821979" y="0"/>
                  </a:lnTo>
                  <a:cubicBezTo>
                    <a:pt x="824629" y="0"/>
                    <a:pt x="827170" y="1053"/>
                    <a:pt x="829043" y="2926"/>
                  </a:cubicBezTo>
                  <a:cubicBezTo>
                    <a:pt x="830917" y="4799"/>
                    <a:pt x="831969" y="7340"/>
                    <a:pt x="831969" y="9990"/>
                  </a:cubicBezTo>
                  <a:lnTo>
                    <a:pt x="831969" y="9990"/>
                  </a:lnTo>
                  <a:cubicBezTo>
                    <a:pt x="831969" y="12639"/>
                    <a:pt x="830917" y="15180"/>
                    <a:pt x="829043" y="17054"/>
                  </a:cubicBezTo>
                  <a:cubicBezTo>
                    <a:pt x="827170" y="18927"/>
                    <a:pt x="824629" y="19980"/>
                    <a:pt x="821979" y="19980"/>
                  </a:cubicBezTo>
                  <a:lnTo>
                    <a:pt x="9990" y="19980"/>
                  </a:lnTo>
                  <a:cubicBezTo>
                    <a:pt x="7340" y="19980"/>
                    <a:pt x="4799" y="18927"/>
                    <a:pt x="2926" y="17054"/>
                  </a:cubicBezTo>
                  <a:cubicBezTo>
                    <a:pt x="1053" y="15180"/>
                    <a:pt x="0" y="12639"/>
                    <a:pt x="0" y="9990"/>
                  </a:cubicBezTo>
                  <a:lnTo>
                    <a:pt x="0" y="9990"/>
                  </a:lnTo>
                  <a:cubicBezTo>
                    <a:pt x="0" y="7340"/>
                    <a:pt x="1053" y="4799"/>
                    <a:pt x="2926" y="2926"/>
                  </a:cubicBezTo>
                  <a:cubicBezTo>
                    <a:pt x="4799" y="1053"/>
                    <a:pt x="7340" y="0"/>
                    <a:pt x="9990" y="0"/>
                  </a:cubicBezTo>
                  <a:close/>
                </a:path>
              </a:pathLst>
            </a:custGeom>
            <a:solidFill>
              <a:srgbClr val="0992A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47625"/>
              <a:ext cx="831969" cy="6760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2" name="Freeform 12"/>
          <p:cNvSpPr/>
          <p:nvPr/>
        </p:nvSpPr>
        <p:spPr>
          <a:xfrm rot="-1412730">
            <a:off x="88660" y="6019503"/>
            <a:ext cx="4007285" cy="5595078"/>
          </a:xfrm>
          <a:custGeom>
            <a:avLst/>
            <a:gdLst/>
            <a:ahLst/>
            <a:cxnLst/>
            <a:rect l="l" t="t" r="r" b="b"/>
            <a:pathLst>
              <a:path w="4007285" h="5595078">
                <a:moveTo>
                  <a:pt x="0" y="0"/>
                </a:moveTo>
                <a:lnTo>
                  <a:pt x="4007285" y="0"/>
                </a:lnTo>
                <a:lnTo>
                  <a:pt x="4007285" y="5595078"/>
                </a:lnTo>
                <a:lnTo>
                  <a:pt x="0" y="559507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11238271" y="2095782"/>
            <a:ext cx="6706582" cy="3598111"/>
          </a:xfrm>
          <a:custGeom>
            <a:avLst/>
            <a:gdLst/>
            <a:ahLst/>
            <a:cxnLst/>
            <a:rect l="l" t="t" r="r" b="b"/>
            <a:pathLst>
              <a:path w="6706582" h="3598111">
                <a:moveTo>
                  <a:pt x="0" y="0"/>
                </a:moveTo>
                <a:lnTo>
                  <a:pt x="6706582" y="0"/>
                </a:lnTo>
                <a:lnTo>
                  <a:pt x="6706582" y="3598111"/>
                </a:lnTo>
                <a:lnTo>
                  <a:pt x="0" y="3598111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3091" r="-309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>
            <a:off x="434933" y="2040229"/>
            <a:ext cx="5327417" cy="3813394"/>
          </a:xfrm>
          <a:custGeom>
            <a:avLst/>
            <a:gdLst/>
            <a:ahLst/>
            <a:cxnLst/>
            <a:rect l="l" t="t" r="r" b="b"/>
            <a:pathLst>
              <a:path w="5327417" h="3813394">
                <a:moveTo>
                  <a:pt x="0" y="0"/>
                </a:moveTo>
                <a:lnTo>
                  <a:pt x="5327417" y="0"/>
                </a:lnTo>
                <a:lnTo>
                  <a:pt x="5327417" y="3813394"/>
                </a:lnTo>
                <a:lnTo>
                  <a:pt x="0" y="3813394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r="-1514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5" name="Group 15"/>
          <p:cNvGrpSpPr/>
          <p:nvPr/>
        </p:nvGrpSpPr>
        <p:grpSpPr>
          <a:xfrm>
            <a:off x="6478166" y="4868372"/>
            <a:ext cx="4492533" cy="2223272"/>
            <a:chOff x="0" y="0"/>
            <a:chExt cx="1804563" cy="893045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1804563" cy="893045"/>
            </a:xfrm>
            <a:custGeom>
              <a:avLst/>
              <a:gdLst/>
              <a:ahLst/>
              <a:cxnLst/>
              <a:rect l="l" t="t" r="r" b="b"/>
              <a:pathLst>
                <a:path w="1804563" h="893045">
                  <a:moveTo>
                    <a:pt x="80994" y="0"/>
                  </a:moveTo>
                  <a:lnTo>
                    <a:pt x="1723568" y="0"/>
                  </a:lnTo>
                  <a:cubicBezTo>
                    <a:pt x="1768300" y="0"/>
                    <a:pt x="1804563" y="36262"/>
                    <a:pt x="1804563" y="80994"/>
                  </a:cubicBezTo>
                  <a:lnTo>
                    <a:pt x="1804563" y="812051"/>
                  </a:lnTo>
                  <a:cubicBezTo>
                    <a:pt x="1804563" y="856783"/>
                    <a:pt x="1768300" y="893045"/>
                    <a:pt x="1723568" y="893045"/>
                  </a:cubicBezTo>
                  <a:lnTo>
                    <a:pt x="80994" y="893045"/>
                  </a:lnTo>
                  <a:cubicBezTo>
                    <a:pt x="36262" y="893045"/>
                    <a:pt x="0" y="856783"/>
                    <a:pt x="0" y="812051"/>
                  </a:cubicBezTo>
                  <a:lnTo>
                    <a:pt x="0" y="80994"/>
                  </a:lnTo>
                  <a:cubicBezTo>
                    <a:pt x="0" y="36262"/>
                    <a:pt x="36262" y="0"/>
                    <a:pt x="80994" y="0"/>
                  </a:cubicBezTo>
                  <a:close/>
                </a:path>
              </a:pathLst>
            </a:custGeom>
            <a:solidFill>
              <a:srgbClr val="0097B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-28575"/>
              <a:ext cx="1804563" cy="921620"/>
            </a:xfrm>
            <a:prstGeom prst="rect">
              <a:avLst/>
            </a:prstGeom>
          </p:spPr>
          <p:txBody>
            <a:bodyPr lIns="33302" tIns="33302" rIns="33302" bIns="3330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6478166" y="2441307"/>
            <a:ext cx="4492533" cy="2223272"/>
            <a:chOff x="0" y="0"/>
            <a:chExt cx="1804563" cy="893045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1804563" cy="893045"/>
            </a:xfrm>
            <a:custGeom>
              <a:avLst/>
              <a:gdLst/>
              <a:ahLst/>
              <a:cxnLst/>
              <a:rect l="l" t="t" r="r" b="b"/>
              <a:pathLst>
                <a:path w="1804563" h="893045">
                  <a:moveTo>
                    <a:pt x="80994" y="0"/>
                  </a:moveTo>
                  <a:lnTo>
                    <a:pt x="1723568" y="0"/>
                  </a:lnTo>
                  <a:cubicBezTo>
                    <a:pt x="1768300" y="0"/>
                    <a:pt x="1804563" y="36262"/>
                    <a:pt x="1804563" y="80994"/>
                  </a:cubicBezTo>
                  <a:lnTo>
                    <a:pt x="1804563" y="812051"/>
                  </a:lnTo>
                  <a:cubicBezTo>
                    <a:pt x="1804563" y="856783"/>
                    <a:pt x="1768300" y="893045"/>
                    <a:pt x="1723568" y="893045"/>
                  </a:cubicBezTo>
                  <a:lnTo>
                    <a:pt x="80994" y="893045"/>
                  </a:lnTo>
                  <a:cubicBezTo>
                    <a:pt x="36262" y="893045"/>
                    <a:pt x="0" y="856783"/>
                    <a:pt x="0" y="812051"/>
                  </a:cubicBezTo>
                  <a:lnTo>
                    <a:pt x="0" y="80994"/>
                  </a:lnTo>
                  <a:cubicBezTo>
                    <a:pt x="0" y="36262"/>
                    <a:pt x="36262" y="0"/>
                    <a:pt x="80994" y="0"/>
                  </a:cubicBezTo>
                  <a:close/>
                </a:path>
              </a:pathLst>
            </a:custGeom>
            <a:solidFill>
              <a:srgbClr val="0097B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0" y="-28575"/>
              <a:ext cx="1804563" cy="921620"/>
            </a:xfrm>
            <a:prstGeom prst="rect">
              <a:avLst/>
            </a:prstGeom>
          </p:spPr>
          <p:txBody>
            <a:bodyPr lIns="33302" tIns="33302" rIns="33302" bIns="3330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1" name="Freeform 21"/>
          <p:cNvSpPr/>
          <p:nvPr/>
        </p:nvSpPr>
        <p:spPr>
          <a:xfrm>
            <a:off x="8143105" y="2787856"/>
            <a:ext cx="1162655" cy="627834"/>
          </a:xfrm>
          <a:custGeom>
            <a:avLst/>
            <a:gdLst/>
            <a:ahLst/>
            <a:cxnLst/>
            <a:rect l="l" t="t" r="r" b="b"/>
            <a:pathLst>
              <a:path w="1162655" h="627834">
                <a:moveTo>
                  <a:pt x="0" y="0"/>
                </a:moveTo>
                <a:lnTo>
                  <a:pt x="1162655" y="0"/>
                </a:lnTo>
                <a:lnTo>
                  <a:pt x="1162655" y="627834"/>
                </a:lnTo>
                <a:lnTo>
                  <a:pt x="0" y="627834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2" name="Freeform 22"/>
          <p:cNvSpPr/>
          <p:nvPr/>
        </p:nvSpPr>
        <p:spPr>
          <a:xfrm>
            <a:off x="8380164" y="5011107"/>
            <a:ext cx="769533" cy="682786"/>
          </a:xfrm>
          <a:custGeom>
            <a:avLst/>
            <a:gdLst/>
            <a:ahLst/>
            <a:cxnLst/>
            <a:rect l="l" t="t" r="r" b="b"/>
            <a:pathLst>
              <a:path w="769533" h="682786">
                <a:moveTo>
                  <a:pt x="0" y="0"/>
                </a:moveTo>
                <a:lnTo>
                  <a:pt x="769533" y="0"/>
                </a:lnTo>
                <a:lnTo>
                  <a:pt x="769533" y="682786"/>
                </a:lnTo>
                <a:lnTo>
                  <a:pt x="0" y="682786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3" name="Freeform 23"/>
          <p:cNvSpPr/>
          <p:nvPr/>
        </p:nvSpPr>
        <p:spPr>
          <a:xfrm>
            <a:off x="11225803" y="5909176"/>
            <a:ext cx="6719050" cy="3611660"/>
          </a:xfrm>
          <a:custGeom>
            <a:avLst/>
            <a:gdLst/>
            <a:ahLst/>
            <a:cxnLst/>
            <a:rect l="l" t="t" r="r" b="b"/>
            <a:pathLst>
              <a:path w="6719050" h="3611660">
                <a:moveTo>
                  <a:pt x="0" y="0"/>
                </a:moveTo>
                <a:lnTo>
                  <a:pt x="6719050" y="0"/>
                </a:lnTo>
                <a:lnTo>
                  <a:pt x="6719050" y="3611660"/>
                </a:lnTo>
                <a:lnTo>
                  <a:pt x="0" y="3611660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4" name="Freeform 24"/>
          <p:cNvSpPr/>
          <p:nvPr/>
        </p:nvSpPr>
        <p:spPr>
          <a:xfrm>
            <a:off x="434933" y="6044123"/>
            <a:ext cx="6029538" cy="3645603"/>
          </a:xfrm>
          <a:custGeom>
            <a:avLst/>
            <a:gdLst/>
            <a:ahLst/>
            <a:cxnLst/>
            <a:rect l="l" t="t" r="r" b="b"/>
            <a:pathLst>
              <a:path w="6029538" h="3645603">
                <a:moveTo>
                  <a:pt x="0" y="0"/>
                </a:moveTo>
                <a:lnTo>
                  <a:pt x="6029538" y="0"/>
                </a:lnTo>
                <a:lnTo>
                  <a:pt x="6029538" y="3645603"/>
                </a:lnTo>
                <a:lnTo>
                  <a:pt x="0" y="3645603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 l="-2408" r="-6154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25" name="Group 25"/>
          <p:cNvGrpSpPr/>
          <p:nvPr/>
        </p:nvGrpSpPr>
        <p:grpSpPr>
          <a:xfrm>
            <a:off x="6518664" y="7244553"/>
            <a:ext cx="4492533" cy="2223272"/>
            <a:chOff x="0" y="0"/>
            <a:chExt cx="1804563" cy="893045"/>
          </a:xfrm>
        </p:grpSpPr>
        <p:sp>
          <p:nvSpPr>
            <p:cNvPr id="26" name="Freeform 26"/>
            <p:cNvSpPr/>
            <p:nvPr/>
          </p:nvSpPr>
          <p:spPr>
            <a:xfrm>
              <a:off x="0" y="0"/>
              <a:ext cx="1804563" cy="893045"/>
            </a:xfrm>
            <a:custGeom>
              <a:avLst/>
              <a:gdLst/>
              <a:ahLst/>
              <a:cxnLst/>
              <a:rect l="l" t="t" r="r" b="b"/>
              <a:pathLst>
                <a:path w="1804563" h="893045">
                  <a:moveTo>
                    <a:pt x="80994" y="0"/>
                  </a:moveTo>
                  <a:lnTo>
                    <a:pt x="1723568" y="0"/>
                  </a:lnTo>
                  <a:cubicBezTo>
                    <a:pt x="1768300" y="0"/>
                    <a:pt x="1804563" y="36262"/>
                    <a:pt x="1804563" y="80994"/>
                  </a:cubicBezTo>
                  <a:lnTo>
                    <a:pt x="1804563" y="812051"/>
                  </a:lnTo>
                  <a:cubicBezTo>
                    <a:pt x="1804563" y="856783"/>
                    <a:pt x="1768300" y="893045"/>
                    <a:pt x="1723568" y="893045"/>
                  </a:cubicBezTo>
                  <a:lnTo>
                    <a:pt x="80994" y="893045"/>
                  </a:lnTo>
                  <a:cubicBezTo>
                    <a:pt x="36262" y="893045"/>
                    <a:pt x="0" y="856783"/>
                    <a:pt x="0" y="812051"/>
                  </a:cubicBezTo>
                  <a:lnTo>
                    <a:pt x="0" y="80994"/>
                  </a:lnTo>
                  <a:cubicBezTo>
                    <a:pt x="0" y="36262"/>
                    <a:pt x="36262" y="0"/>
                    <a:pt x="80994" y="0"/>
                  </a:cubicBezTo>
                  <a:close/>
                </a:path>
              </a:pathLst>
            </a:custGeom>
            <a:solidFill>
              <a:srgbClr val="0097B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0" y="-28575"/>
              <a:ext cx="1804563" cy="921620"/>
            </a:xfrm>
            <a:prstGeom prst="rect">
              <a:avLst/>
            </a:prstGeom>
          </p:spPr>
          <p:txBody>
            <a:bodyPr lIns="33302" tIns="33302" rIns="33302" bIns="3330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8" name="Freeform 28"/>
          <p:cNvSpPr/>
          <p:nvPr/>
        </p:nvSpPr>
        <p:spPr>
          <a:xfrm>
            <a:off x="8380164" y="7445547"/>
            <a:ext cx="780696" cy="1065466"/>
          </a:xfrm>
          <a:custGeom>
            <a:avLst/>
            <a:gdLst/>
            <a:ahLst/>
            <a:cxnLst/>
            <a:rect l="l" t="t" r="r" b="b"/>
            <a:pathLst>
              <a:path w="780696" h="1065466">
                <a:moveTo>
                  <a:pt x="0" y="0"/>
                </a:moveTo>
                <a:lnTo>
                  <a:pt x="780696" y="0"/>
                </a:lnTo>
                <a:lnTo>
                  <a:pt x="780696" y="1065466"/>
                </a:lnTo>
                <a:lnTo>
                  <a:pt x="0" y="1065466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9" name="TextBox 29"/>
          <p:cNvSpPr txBox="1"/>
          <p:nvPr/>
        </p:nvSpPr>
        <p:spPr>
          <a:xfrm>
            <a:off x="7383838" y="3691915"/>
            <a:ext cx="2762184" cy="6508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00"/>
              </a:lnSpc>
            </a:pPr>
            <a:r>
              <a:rPr lang="en-US" sz="2000" b="1" dirty="0">
                <a:solidFill>
                  <a:srgbClr val="FEFEFD"/>
                </a:solidFill>
                <a:latin typeface="Arimo Bold"/>
                <a:ea typeface="Arimo Bold"/>
                <a:cs typeface="Arimo Bold"/>
                <a:sym typeface="Arimo Bold"/>
              </a:rPr>
              <a:t>Staff responses more neutral or negative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6464471" y="5825048"/>
            <a:ext cx="4546726" cy="974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00"/>
              </a:lnSpc>
            </a:pPr>
            <a:r>
              <a:rPr lang="en-US" sz="2000" b="1" dirty="0">
                <a:solidFill>
                  <a:srgbClr val="FEFEFD"/>
                </a:solidFill>
                <a:latin typeface="Arimo Bold"/>
                <a:ea typeface="Arimo Bold"/>
                <a:cs typeface="Arimo Bold"/>
                <a:sym typeface="Arimo Bold"/>
              </a:rPr>
              <a:t>Biggest gaps: fairness, motivation, continuous improvement &amp; strategic alignment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291780" y="594673"/>
            <a:ext cx="9719417" cy="7315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80"/>
              </a:lnSpc>
            </a:pPr>
            <a:r>
              <a:rPr lang="en-US" sz="4200" b="1">
                <a:solidFill>
                  <a:srgbClr val="0992A7"/>
                </a:solidFill>
                <a:latin typeface="Arimo Bold"/>
                <a:ea typeface="Arimo Bold"/>
                <a:cs typeface="Arimo Bold"/>
                <a:sym typeface="Arimo Bold"/>
              </a:rPr>
              <a:t>Key Findings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7902" y="8615719"/>
            <a:ext cx="3454470" cy="6508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00"/>
              </a:lnSpc>
            </a:pPr>
            <a:r>
              <a:rPr lang="en-US" sz="2000" b="1" dirty="0">
                <a:solidFill>
                  <a:srgbClr val="FEFEFD"/>
                </a:solidFill>
                <a:latin typeface="Arimo Bold"/>
                <a:ea typeface="Arimo Bold"/>
                <a:cs typeface="Arimo Bold"/>
                <a:sym typeface="Arimo Bold"/>
              </a:rPr>
              <a:t>Managers rate Sgwrs more positively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8637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4342128" flipV="1">
            <a:off x="14078804" y="-2165476"/>
            <a:ext cx="4436328" cy="6194119"/>
          </a:xfrm>
          <a:custGeom>
            <a:avLst/>
            <a:gdLst/>
            <a:ahLst/>
            <a:cxnLst/>
            <a:rect l="l" t="t" r="r" b="b"/>
            <a:pathLst>
              <a:path w="4436328" h="6194119">
                <a:moveTo>
                  <a:pt x="0" y="6194119"/>
                </a:moveTo>
                <a:lnTo>
                  <a:pt x="4436328" y="6194119"/>
                </a:lnTo>
                <a:lnTo>
                  <a:pt x="4436328" y="0"/>
                </a:lnTo>
                <a:lnTo>
                  <a:pt x="0" y="0"/>
                </a:lnTo>
                <a:lnTo>
                  <a:pt x="0" y="6194119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-1412730">
            <a:off x="88660" y="6019503"/>
            <a:ext cx="4007285" cy="5595078"/>
          </a:xfrm>
          <a:custGeom>
            <a:avLst/>
            <a:gdLst/>
            <a:ahLst/>
            <a:cxnLst/>
            <a:rect l="l" t="t" r="r" b="b"/>
            <a:pathLst>
              <a:path w="4007285" h="5595078">
                <a:moveTo>
                  <a:pt x="0" y="0"/>
                </a:moveTo>
                <a:lnTo>
                  <a:pt x="4007285" y="0"/>
                </a:lnTo>
                <a:lnTo>
                  <a:pt x="4007285" y="5595078"/>
                </a:lnTo>
                <a:lnTo>
                  <a:pt x="0" y="559507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3893181" y="4234854"/>
            <a:ext cx="10501639" cy="7505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609"/>
              </a:lnSpc>
            </a:pPr>
            <a:r>
              <a:rPr lang="en-US" sz="5099" b="1">
                <a:solidFill>
                  <a:srgbClr val="FFFFFF"/>
                </a:solidFill>
                <a:latin typeface="Arimo Bold"/>
                <a:ea typeface="Arimo Bold"/>
                <a:cs typeface="Arimo Bold"/>
                <a:sym typeface="Arimo Bold"/>
              </a:rPr>
              <a:t>Recommendations </a:t>
            </a:r>
          </a:p>
        </p:txBody>
      </p:sp>
      <p:grpSp>
        <p:nvGrpSpPr>
          <p:cNvPr id="5" name="Group 5"/>
          <p:cNvGrpSpPr/>
          <p:nvPr/>
        </p:nvGrpSpPr>
        <p:grpSpPr>
          <a:xfrm rot="-10800000">
            <a:off x="3995476" y="5143959"/>
            <a:ext cx="3158883" cy="75861"/>
            <a:chOff x="0" y="0"/>
            <a:chExt cx="831969" cy="1998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31969" cy="19980"/>
            </a:xfrm>
            <a:custGeom>
              <a:avLst/>
              <a:gdLst/>
              <a:ahLst/>
              <a:cxnLst/>
              <a:rect l="l" t="t" r="r" b="b"/>
              <a:pathLst>
                <a:path w="831969" h="19980">
                  <a:moveTo>
                    <a:pt x="9990" y="0"/>
                  </a:moveTo>
                  <a:lnTo>
                    <a:pt x="821979" y="0"/>
                  </a:lnTo>
                  <a:cubicBezTo>
                    <a:pt x="824629" y="0"/>
                    <a:pt x="827170" y="1053"/>
                    <a:pt x="829043" y="2926"/>
                  </a:cubicBezTo>
                  <a:cubicBezTo>
                    <a:pt x="830917" y="4799"/>
                    <a:pt x="831969" y="7340"/>
                    <a:pt x="831969" y="9990"/>
                  </a:cubicBezTo>
                  <a:lnTo>
                    <a:pt x="831969" y="9990"/>
                  </a:lnTo>
                  <a:cubicBezTo>
                    <a:pt x="831969" y="12639"/>
                    <a:pt x="830917" y="15180"/>
                    <a:pt x="829043" y="17054"/>
                  </a:cubicBezTo>
                  <a:cubicBezTo>
                    <a:pt x="827170" y="18927"/>
                    <a:pt x="824629" y="19980"/>
                    <a:pt x="821979" y="19980"/>
                  </a:cubicBezTo>
                  <a:lnTo>
                    <a:pt x="9990" y="19980"/>
                  </a:lnTo>
                  <a:cubicBezTo>
                    <a:pt x="7340" y="19980"/>
                    <a:pt x="4799" y="18927"/>
                    <a:pt x="2926" y="17054"/>
                  </a:cubicBezTo>
                  <a:cubicBezTo>
                    <a:pt x="1053" y="15180"/>
                    <a:pt x="0" y="12639"/>
                    <a:pt x="0" y="9990"/>
                  </a:cubicBezTo>
                  <a:lnTo>
                    <a:pt x="0" y="9990"/>
                  </a:lnTo>
                  <a:cubicBezTo>
                    <a:pt x="0" y="7340"/>
                    <a:pt x="1053" y="4799"/>
                    <a:pt x="2926" y="2926"/>
                  </a:cubicBezTo>
                  <a:cubicBezTo>
                    <a:pt x="4799" y="1053"/>
                    <a:pt x="7340" y="0"/>
                    <a:pt x="999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47625"/>
              <a:ext cx="831969" cy="6760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4863891" y="9113546"/>
            <a:ext cx="3697822" cy="3697822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97B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7259300" y="8205864"/>
            <a:ext cx="816198" cy="1844563"/>
            <a:chOff x="0" y="0"/>
            <a:chExt cx="214966" cy="485811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14966" cy="485811"/>
            </a:xfrm>
            <a:custGeom>
              <a:avLst/>
              <a:gdLst/>
              <a:ahLst/>
              <a:cxnLst/>
              <a:rect l="l" t="t" r="r" b="b"/>
              <a:pathLst>
                <a:path w="214966" h="485811">
                  <a:moveTo>
                    <a:pt x="107483" y="0"/>
                  </a:moveTo>
                  <a:lnTo>
                    <a:pt x="107483" y="0"/>
                  </a:lnTo>
                  <a:cubicBezTo>
                    <a:pt x="166844" y="0"/>
                    <a:pt x="214966" y="48122"/>
                    <a:pt x="214966" y="107483"/>
                  </a:cubicBezTo>
                  <a:lnTo>
                    <a:pt x="214966" y="378328"/>
                  </a:lnTo>
                  <a:cubicBezTo>
                    <a:pt x="214966" y="406834"/>
                    <a:pt x="203642" y="434173"/>
                    <a:pt x="183485" y="454330"/>
                  </a:cubicBezTo>
                  <a:cubicBezTo>
                    <a:pt x="163328" y="474487"/>
                    <a:pt x="135989" y="485811"/>
                    <a:pt x="107483" y="485811"/>
                  </a:cubicBezTo>
                  <a:lnTo>
                    <a:pt x="107483" y="485811"/>
                  </a:lnTo>
                  <a:cubicBezTo>
                    <a:pt x="78977" y="485811"/>
                    <a:pt x="51638" y="474487"/>
                    <a:pt x="31481" y="454330"/>
                  </a:cubicBezTo>
                  <a:cubicBezTo>
                    <a:pt x="11324" y="434173"/>
                    <a:pt x="0" y="406834"/>
                    <a:pt x="0" y="378328"/>
                  </a:cubicBezTo>
                  <a:lnTo>
                    <a:pt x="0" y="107483"/>
                  </a:lnTo>
                  <a:cubicBezTo>
                    <a:pt x="0" y="78977"/>
                    <a:pt x="11324" y="51638"/>
                    <a:pt x="31481" y="31481"/>
                  </a:cubicBezTo>
                  <a:cubicBezTo>
                    <a:pt x="51638" y="11324"/>
                    <a:pt x="78977" y="0"/>
                    <a:pt x="107483" y="0"/>
                  </a:cubicBezTo>
                  <a:close/>
                </a:path>
              </a:pathLst>
            </a:custGeom>
            <a:solidFill>
              <a:srgbClr val="0097B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28575"/>
              <a:ext cx="214966" cy="51438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7389945" y="8511013"/>
            <a:ext cx="554908" cy="554908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lnTo>
                    <a:pt x="406400" y="0"/>
                  </a:lnTo>
                  <a:close/>
                </a:path>
              </a:pathLst>
            </a:custGeom>
            <a:solidFill>
              <a:srgbClr val="0097B2"/>
            </a:solidFill>
            <a:ln w="47625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7389945" y="9190371"/>
            <a:ext cx="554908" cy="554908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lnTo>
                    <a:pt x="406400" y="0"/>
                  </a:lnTo>
                  <a:close/>
                </a:path>
              </a:pathLst>
            </a:custGeom>
            <a:solidFill>
              <a:srgbClr val="FFFFFF"/>
            </a:solidFill>
            <a:ln w="47625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2240140" y="3352673"/>
            <a:ext cx="2277072" cy="1988770"/>
            <a:chOff x="0" y="0"/>
            <a:chExt cx="814299" cy="7112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4310" cy="697653"/>
            </a:xfrm>
            <a:custGeom>
              <a:avLst/>
              <a:gdLst/>
              <a:ahLst/>
              <a:cxnLst/>
              <a:rect l="l" t="t" r="r" b="b"/>
              <a:pathLst>
                <a:path w="814310" h="697653">
                  <a:moveTo>
                    <a:pt x="531845" y="0"/>
                  </a:moveTo>
                  <a:lnTo>
                    <a:pt x="282407" y="0"/>
                  </a:lnTo>
                  <a:cubicBezTo>
                    <a:pt x="126426" y="0"/>
                    <a:pt x="0" y="123512"/>
                    <a:pt x="0" y="275871"/>
                  </a:cubicBezTo>
                  <a:cubicBezTo>
                    <a:pt x="0" y="386169"/>
                    <a:pt x="66279" y="481310"/>
                    <a:pt x="162037" y="525451"/>
                  </a:cubicBezTo>
                  <a:lnTo>
                    <a:pt x="162037" y="684000"/>
                  </a:lnTo>
                  <a:cubicBezTo>
                    <a:pt x="162037" y="688948"/>
                    <a:pt x="164898" y="693450"/>
                    <a:pt x="169377" y="695551"/>
                  </a:cubicBezTo>
                  <a:cubicBezTo>
                    <a:pt x="173857" y="697653"/>
                    <a:pt x="179147" y="696974"/>
                    <a:pt x="182952" y="693811"/>
                  </a:cubicBezTo>
                  <a:lnTo>
                    <a:pt x="332928" y="569121"/>
                  </a:lnTo>
                  <a:cubicBezTo>
                    <a:pt x="346444" y="557884"/>
                    <a:pt x="363466" y="551732"/>
                    <a:pt x="381043" y="551732"/>
                  </a:cubicBezTo>
                  <a:lnTo>
                    <a:pt x="531845" y="551732"/>
                  </a:lnTo>
                  <a:cubicBezTo>
                    <a:pt x="687862" y="551732"/>
                    <a:pt x="814299" y="428220"/>
                    <a:pt x="814299" y="275861"/>
                  </a:cubicBezTo>
                  <a:cubicBezTo>
                    <a:pt x="814310" y="123512"/>
                    <a:pt x="687862" y="0"/>
                    <a:pt x="531845" y="0"/>
                  </a:cubicBezTo>
                  <a:close/>
                </a:path>
              </a:pathLst>
            </a:custGeom>
            <a:solidFill>
              <a:srgbClr val="4775E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9525"/>
              <a:ext cx="814299" cy="5111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 rot="-10800000">
            <a:off x="3988538" y="2251339"/>
            <a:ext cx="2277072" cy="1988770"/>
            <a:chOff x="0" y="0"/>
            <a:chExt cx="814299" cy="71120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814310" cy="697653"/>
            </a:xfrm>
            <a:custGeom>
              <a:avLst/>
              <a:gdLst/>
              <a:ahLst/>
              <a:cxnLst/>
              <a:rect l="l" t="t" r="r" b="b"/>
              <a:pathLst>
                <a:path w="814310" h="697653">
                  <a:moveTo>
                    <a:pt x="531845" y="0"/>
                  </a:moveTo>
                  <a:lnTo>
                    <a:pt x="282407" y="0"/>
                  </a:lnTo>
                  <a:cubicBezTo>
                    <a:pt x="126426" y="0"/>
                    <a:pt x="0" y="123512"/>
                    <a:pt x="0" y="275871"/>
                  </a:cubicBezTo>
                  <a:cubicBezTo>
                    <a:pt x="0" y="386169"/>
                    <a:pt x="66279" y="481310"/>
                    <a:pt x="162037" y="525451"/>
                  </a:cubicBezTo>
                  <a:lnTo>
                    <a:pt x="162037" y="684000"/>
                  </a:lnTo>
                  <a:cubicBezTo>
                    <a:pt x="162037" y="688948"/>
                    <a:pt x="164898" y="693450"/>
                    <a:pt x="169377" y="695551"/>
                  </a:cubicBezTo>
                  <a:cubicBezTo>
                    <a:pt x="173857" y="697653"/>
                    <a:pt x="179147" y="696974"/>
                    <a:pt x="182952" y="693811"/>
                  </a:cubicBezTo>
                  <a:lnTo>
                    <a:pt x="332928" y="569121"/>
                  </a:lnTo>
                  <a:cubicBezTo>
                    <a:pt x="346444" y="557884"/>
                    <a:pt x="363466" y="551732"/>
                    <a:pt x="381043" y="551732"/>
                  </a:cubicBezTo>
                  <a:lnTo>
                    <a:pt x="531845" y="551732"/>
                  </a:lnTo>
                  <a:cubicBezTo>
                    <a:pt x="687862" y="551732"/>
                    <a:pt x="814299" y="428220"/>
                    <a:pt x="814299" y="275861"/>
                  </a:cubicBezTo>
                  <a:cubicBezTo>
                    <a:pt x="814310" y="123512"/>
                    <a:pt x="687862" y="0"/>
                    <a:pt x="531845" y="0"/>
                  </a:cubicBezTo>
                  <a:close/>
                </a:path>
              </a:pathLst>
            </a:custGeom>
            <a:solidFill>
              <a:srgbClr val="4EA6D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0" y="9525"/>
              <a:ext cx="814299" cy="5111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0" name="AutoShape 20"/>
          <p:cNvSpPr/>
          <p:nvPr/>
        </p:nvSpPr>
        <p:spPr>
          <a:xfrm flipV="1">
            <a:off x="9697396" y="2115851"/>
            <a:ext cx="0" cy="5493102"/>
          </a:xfrm>
          <a:prstGeom prst="line">
            <a:avLst/>
          </a:prstGeom>
          <a:ln w="28575" cap="flat">
            <a:solidFill>
              <a:srgbClr val="D9D9D9"/>
            </a:solidFill>
            <a:prstDash val="sysDash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21" name="Freeform 21"/>
          <p:cNvSpPr/>
          <p:nvPr/>
        </p:nvSpPr>
        <p:spPr>
          <a:xfrm>
            <a:off x="2996906" y="3849866"/>
            <a:ext cx="673049" cy="588612"/>
          </a:xfrm>
          <a:custGeom>
            <a:avLst/>
            <a:gdLst/>
            <a:ahLst/>
            <a:cxnLst/>
            <a:rect l="l" t="t" r="r" b="b"/>
            <a:pathLst>
              <a:path w="673049" h="588612">
                <a:moveTo>
                  <a:pt x="0" y="0"/>
                </a:moveTo>
                <a:lnTo>
                  <a:pt x="673049" y="0"/>
                </a:lnTo>
                <a:lnTo>
                  <a:pt x="673049" y="588612"/>
                </a:lnTo>
                <a:lnTo>
                  <a:pt x="0" y="58861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22" name="Group 22"/>
          <p:cNvGrpSpPr/>
          <p:nvPr/>
        </p:nvGrpSpPr>
        <p:grpSpPr>
          <a:xfrm>
            <a:off x="-960322" y="-1466489"/>
            <a:ext cx="3717828" cy="3717828"/>
            <a:chOff x="0" y="0"/>
            <a:chExt cx="812800" cy="812800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992A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5" name="Group 25"/>
          <p:cNvGrpSpPr/>
          <p:nvPr/>
        </p:nvGrpSpPr>
        <p:grpSpPr>
          <a:xfrm rot="-10800000">
            <a:off x="3242317" y="1763765"/>
            <a:ext cx="3158883" cy="75861"/>
            <a:chOff x="0" y="0"/>
            <a:chExt cx="831969" cy="19980"/>
          </a:xfrm>
        </p:grpSpPr>
        <p:sp>
          <p:nvSpPr>
            <p:cNvPr id="26" name="Freeform 26"/>
            <p:cNvSpPr/>
            <p:nvPr/>
          </p:nvSpPr>
          <p:spPr>
            <a:xfrm>
              <a:off x="0" y="0"/>
              <a:ext cx="831969" cy="19980"/>
            </a:xfrm>
            <a:custGeom>
              <a:avLst/>
              <a:gdLst/>
              <a:ahLst/>
              <a:cxnLst/>
              <a:rect l="l" t="t" r="r" b="b"/>
              <a:pathLst>
                <a:path w="831969" h="19980">
                  <a:moveTo>
                    <a:pt x="9990" y="0"/>
                  </a:moveTo>
                  <a:lnTo>
                    <a:pt x="821979" y="0"/>
                  </a:lnTo>
                  <a:cubicBezTo>
                    <a:pt x="824629" y="0"/>
                    <a:pt x="827170" y="1053"/>
                    <a:pt x="829043" y="2926"/>
                  </a:cubicBezTo>
                  <a:cubicBezTo>
                    <a:pt x="830917" y="4799"/>
                    <a:pt x="831969" y="7340"/>
                    <a:pt x="831969" y="9990"/>
                  </a:cubicBezTo>
                  <a:lnTo>
                    <a:pt x="831969" y="9990"/>
                  </a:lnTo>
                  <a:cubicBezTo>
                    <a:pt x="831969" y="12639"/>
                    <a:pt x="830917" y="15180"/>
                    <a:pt x="829043" y="17054"/>
                  </a:cubicBezTo>
                  <a:cubicBezTo>
                    <a:pt x="827170" y="18927"/>
                    <a:pt x="824629" y="19980"/>
                    <a:pt x="821979" y="19980"/>
                  </a:cubicBezTo>
                  <a:lnTo>
                    <a:pt x="9990" y="19980"/>
                  </a:lnTo>
                  <a:cubicBezTo>
                    <a:pt x="7340" y="19980"/>
                    <a:pt x="4799" y="18927"/>
                    <a:pt x="2926" y="17054"/>
                  </a:cubicBezTo>
                  <a:cubicBezTo>
                    <a:pt x="1053" y="15180"/>
                    <a:pt x="0" y="12639"/>
                    <a:pt x="0" y="9990"/>
                  </a:cubicBezTo>
                  <a:lnTo>
                    <a:pt x="0" y="9990"/>
                  </a:lnTo>
                  <a:cubicBezTo>
                    <a:pt x="0" y="7340"/>
                    <a:pt x="1053" y="4799"/>
                    <a:pt x="2926" y="2926"/>
                  </a:cubicBezTo>
                  <a:cubicBezTo>
                    <a:pt x="4799" y="1053"/>
                    <a:pt x="7340" y="0"/>
                    <a:pt x="9990" y="0"/>
                  </a:cubicBezTo>
                  <a:close/>
                </a:path>
              </a:pathLst>
            </a:custGeom>
            <a:solidFill>
              <a:srgbClr val="0097B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0" y="-47625"/>
              <a:ext cx="831969" cy="6760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just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8" name="Freeform 28"/>
          <p:cNvSpPr/>
          <p:nvPr/>
        </p:nvSpPr>
        <p:spPr>
          <a:xfrm>
            <a:off x="4524476" y="2997904"/>
            <a:ext cx="1205197" cy="747222"/>
          </a:xfrm>
          <a:custGeom>
            <a:avLst/>
            <a:gdLst/>
            <a:ahLst/>
            <a:cxnLst/>
            <a:rect l="l" t="t" r="r" b="b"/>
            <a:pathLst>
              <a:path w="1205197" h="747222">
                <a:moveTo>
                  <a:pt x="0" y="0"/>
                </a:moveTo>
                <a:lnTo>
                  <a:pt x="1205197" y="0"/>
                </a:lnTo>
                <a:lnTo>
                  <a:pt x="1205197" y="747223"/>
                </a:lnTo>
                <a:lnTo>
                  <a:pt x="0" y="74722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29" name="Group 29"/>
          <p:cNvGrpSpPr/>
          <p:nvPr/>
        </p:nvGrpSpPr>
        <p:grpSpPr>
          <a:xfrm>
            <a:off x="9343177" y="2115851"/>
            <a:ext cx="708438" cy="708438"/>
            <a:chOff x="0" y="0"/>
            <a:chExt cx="812800" cy="812800"/>
          </a:xfrm>
        </p:grpSpPr>
        <p:sp>
          <p:nvSpPr>
            <p:cNvPr id="30" name="Freeform 3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97B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32" name="Freeform 32"/>
          <p:cNvSpPr/>
          <p:nvPr/>
        </p:nvSpPr>
        <p:spPr>
          <a:xfrm>
            <a:off x="9478648" y="2251339"/>
            <a:ext cx="437495" cy="416067"/>
          </a:xfrm>
          <a:custGeom>
            <a:avLst/>
            <a:gdLst/>
            <a:ahLst/>
            <a:cxnLst/>
            <a:rect l="l" t="t" r="r" b="b"/>
            <a:pathLst>
              <a:path w="437495" h="416067">
                <a:moveTo>
                  <a:pt x="0" y="0"/>
                </a:moveTo>
                <a:lnTo>
                  <a:pt x="437495" y="0"/>
                </a:lnTo>
                <a:lnTo>
                  <a:pt x="437495" y="416067"/>
                </a:lnTo>
                <a:lnTo>
                  <a:pt x="0" y="41606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3" name="Group 33"/>
          <p:cNvGrpSpPr/>
          <p:nvPr/>
        </p:nvGrpSpPr>
        <p:grpSpPr>
          <a:xfrm>
            <a:off x="9343177" y="3879975"/>
            <a:ext cx="708438" cy="708438"/>
            <a:chOff x="0" y="0"/>
            <a:chExt cx="944584" cy="944584"/>
          </a:xfrm>
        </p:grpSpPr>
        <p:grpSp>
          <p:nvGrpSpPr>
            <p:cNvPr id="34" name="Group 34"/>
            <p:cNvGrpSpPr/>
            <p:nvPr/>
          </p:nvGrpSpPr>
          <p:grpSpPr>
            <a:xfrm>
              <a:off x="0" y="0"/>
              <a:ext cx="944584" cy="944584"/>
              <a:chOff x="0" y="0"/>
              <a:chExt cx="812800" cy="812800"/>
            </a:xfrm>
          </p:grpSpPr>
          <p:sp>
            <p:nvSpPr>
              <p:cNvPr id="35" name="Freeform 35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0097B2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6" name="TextBox 36"/>
              <p:cNvSpPr txBox="1"/>
              <p:nvPr/>
            </p:nvSpPr>
            <p:spPr>
              <a:xfrm>
                <a:off x="76200" y="47625"/>
                <a:ext cx="660400" cy="68897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37" name="Freeform 37"/>
            <p:cNvSpPr/>
            <p:nvPr/>
          </p:nvSpPr>
          <p:spPr>
            <a:xfrm>
              <a:off x="182344" y="145131"/>
              <a:ext cx="583327" cy="554756"/>
            </a:xfrm>
            <a:custGeom>
              <a:avLst/>
              <a:gdLst/>
              <a:ahLst/>
              <a:cxnLst/>
              <a:rect l="l" t="t" r="r" b="b"/>
              <a:pathLst>
                <a:path w="583327" h="554756">
                  <a:moveTo>
                    <a:pt x="0" y="0"/>
                  </a:moveTo>
                  <a:lnTo>
                    <a:pt x="583327" y="0"/>
                  </a:lnTo>
                  <a:lnTo>
                    <a:pt x="583327" y="554756"/>
                  </a:lnTo>
                  <a:lnTo>
                    <a:pt x="0" y="55475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>
                <a:extLs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9343177" y="5493537"/>
            <a:ext cx="708438" cy="708438"/>
            <a:chOff x="0" y="0"/>
            <a:chExt cx="944584" cy="944584"/>
          </a:xfrm>
        </p:grpSpPr>
        <p:grpSp>
          <p:nvGrpSpPr>
            <p:cNvPr id="39" name="Group 39"/>
            <p:cNvGrpSpPr/>
            <p:nvPr/>
          </p:nvGrpSpPr>
          <p:grpSpPr>
            <a:xfrm>
              <a:off x="0" y="0"/>
              <a:ext cx="944584" cy="944584"/>
              <a:chOff x="0" y="0"/>
              <a:chExt cx="812800" cy="812800"/>
            </a:xfrm>
          </p:grpSpPr>
          <p:sp>
            <p:nvSpPr>
              <p:cNvPr id="40" name="Freeform 40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0097B2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" name="TextBox 41"/>
              <p:cNvSpPr txBox="1"/>
              <p:nvPr/>
            </p:nvSpPr>
            <p:spPr>
              <a:xfrm>
                <a:off x="76200" y="47625"/>
                <a:ext cx="660400" cy="68897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42" name="Freeform 42"/>
            <p:cNvSpPr/>
            <p:nvPr/>
          </p:nvSpPr>
          <p:spPr>
            <a:xfrm>
              <a:off x="184060" y="168811"/>
              <a:ext cx="583327" cy="554756"/>
            </a:xfrm>
            <a:custGeom>
              <a:avLst/>
              <a:gdLst/>
              <a:ahLst/>
              <a:cxnLst/>
              <a:rect l="l" t="t" r="r" b="b"/>
              <a:pathLst>
                <a:path w="583327" h="554756">
                  <a:moveTo>
                    <a:pt x="0" y="0"/>
                  </a:moveTo>
                  <a:lnTo>
                    <a:pt x="583326" y="0"/>
                  </a:lnTo>
                  <a:lnTo>
                    <a:pt x="583326" y="554756"/>
                  </a:lnTo>
                  <a:lnTo>
                    <a:pt x="0" y="55475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>
                <a:extLs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9343177" y="7440128"/>
            <a:ext cx="708438" cy="708438"/>
            <a:chOff x="0" y="0"/>
            <a:chExt cx="944584" cy="944584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44584" cy="944584"/>
              <a:chOff x="0" y="0"/>
              <a:chExt cx="812800" cy="812800"/>
            </a:xfrm>
          </p:grpSpPr>
          <p:sp>
            <p:nvSpPr>
              <p:cNvPr id="45" name="Freeform 45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0097B2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6" name="TextBox 46"/>
              <p:cNvSpPr txBox="1"/>
              <p:nvPr/>
            </p:nvSpPr>
            <p:spPr>
              <a:xfrm>
                <a:off x="76200" y="47625"/>
                <a:ext cx="660400" cy="68897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47" name="Freeform 47"/>
            <p:cNvSpPr/>
            <p:nvPr/>
          </p:nvSpPr>
          <p:spPr>
            <a:xfrm>
              <a:off x="184060" y="168811"/>
              <a:ext cx="583327" cy="554756"/>
            </a:xfrm>
            <a:custGeom>
              <a:avLst/>
              <a:gdLst/>
              <a:ahLst/>
              <a:cxnLst/>
              <a:rect l="l" t="t" r="r" b="b"/>
              <a:pathLst>
                <a:path w="583327" h="554756">
                  <a:moveTo>
                    <a:pt x="0" y="0"/>
                  </a:moveTo>
                  <a:lnTo>
                    <a:pt x="583326" y="0"/>
                  </a:lnTo>
                  <a:lnTo>
                    <a:pt x="583326" y="554756"/>
                  </a:lnTo>
                  <a:lnTo>
                    <a:pt x="0" y="55475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>
                <a:extLs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9" name="TextBox 49"/>
          <p:cNvSpPr txBox="1"/>
          <p:nvPr/>
        </p:nvSpPr>
        <p:spPr>
          <a:xfrm>
            <a:off x="3098630" y="302934"/>
            <a:ext cx="12090739" cy="13157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5180"/>
              </a:lnSpc>
            </a:pPr>
            <a:r>
              <a:rPr lang="en-US" sz="3700" b="1" dirty="0">
                <a:solidFill>
                  <a:srgbClr val="0097B2"/>
                </a:solidFill>
                <a:latin typeface="Arimo Bold"/>
                <a:ea typeface="Arimo Bold"/>
                <a:cs typeface="Arimo Bold"/>
                <a:sym typeface="Arimo Bold"/>
              </a:rPr>
              <a:t>Recommendation 1: </a:t>
            </a:r>
          </a:p>
          <a:p>
            <a:pPr algn="just">
              <a:lnSpc>
                <a:spcPts val="5180"/>
              </a:lnSpc>
            </a:pPr>
            <a:r>
              <a:rPr lang="en-US" sz="3700" b="1" dirty="0">
                <a:solidFill>
                  <a:srgbClr val="0097B2"/>
                </a:solidFill>
                <a:latin typeface="Arimo Bold"/>
                <a:ea typeface="Arimo Bold"/>
                <a:cs typeface="Arimo Bold"/>
                <a:sym typeface="Arimo Bold"/>
              </a:rPr>
              <a:t>Implement a Sgwrs training programme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1178138" y="2213239"/>
            <a:ext cx="3326866" cy="3981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19"/>
              </a:lnSpc>
            </a:pPr>
            <a:r>
              <a:rPr lang="en-US" sz="2399" b="1">
                <a:solidFill>
                  <a:srgbClr val="0992A7"/>
                </a:solidFill>
                <a:latin typeface="Arimo Bold"/>
                <a:ea typeface="Arimo Bold"/>
                <a:cs typeface="Arimo Bold"/>
                <a:sym typeface="Arimo Bold"/>
              </a:rPr>
              <a:t>Why? 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11178138" y="2627181"/>
            <a:ext cx="5534664" cy="9544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88620" lvl="1" indent="-194310" algn="l">
              <a:lnSpc>
                <a:spcPts val="2520"/>
              </a:lnSpc>
              <a:buFont typeface="Arial"/>
              <a:buChar char="•"/>
            </a:pPr>
            <a:r>
              <a:rPr lang="en-US" sz="1800" b="1" dirty="0">
                <a:solidFill>
                  <a:srgbClr val="333231"/>
                </a:solidFill>
                <a:latin typeface="Arimo Bold"/>
                <a:ea typeface="Arimo Bold"/>
                <a:cs typeface="Arimo Bold"/>
                <a:sym typeface="Arimo Bold"/>
              </a:rPr>
              <a:t>Builds fairness </a:t>
            </a:r>
          </a:p>
          <a:p>
            <a:pPr marL="388620" lvl="1" indent="-194310" algn="l">
              <a:lnSpc>
                <a:spcPts val="2520"/>
              </a:lnSpc>
              <a:buFont typeface="Arial"/>
              <a:buChar char="•"/>
            </a:pPr>
            <a:r>
              <a:rPr lang="en-US" sz="1800" b="1" dirty="0">
                <a:solidFill>
                  <a:srgbClr val="333231"/>
                </a:solidFill>
                <a:latin typeface="Arimo Bold"/>
                <a:ea typeface="Arimo Bold"/>
                <a:cs typeface="Arimo Bold"/>
                <a:sym typeface="Arimo Bold"/>
              </a:rPr>
              <a:t>Reduces bias </a:t>
            </a:r>
          </a:p>
          <a:p>
            <a:pPr marL="388620" lvl="1" indent="-194310" algn="l">
              <a:lnSpc>
                <a:spcPts val="2520"/>
              </a:lnSpc>
              <a:buFont typeface="Arial"/>
              <a:buChar char="•"/>
            </a:pPr>
            <a:r>
              <a:rPr lang="en-US" sz="1800" b="1" dirty="0">
                <a:solidFill>
                  <a:srgbClr val="333231"/>
                </a:solidFill>
                <a:latin typeface="Arimo Bold"/>
                <a:ea typeface="Arimo Bold"/>
                <a:cs typeface="Arimo Bold"/>
                <a:sym typeface="Arimo Bold"/>
              </a:rPr>
              <a:t>Improves motivation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11178138" y="4035921"/>
            <a:ext cx="3885957" cy="3981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19"/>
              </a:lnSpc>
            </a:pPr>
            <a:r>
              <a:rPr lang="en-US" sz="2399" b="1">
                <a:solidFill>
                  <a:srgbClr val="0992A7"/>
                </a:solidFill>
                <a:latin typeface="Arimo Bold"/>
                <a:ea typeface="Arimo Bold"/>
                <a:cs typeface="Arimo Bold"/>
                <a:sym typeface="Arimo Bold"/>
              </a:rPr>
              <a:t>Who?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1178138" y="4449863"/>
            <a:ext cx="5534664" cy="6136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88620" lvl="1" indent="-194310" algn="l">
              <a:lnSpc>
                <a:spcPts val="2520"/>
              </a:lnSpc>
              <a:buFont typeface="Arial"/>
              <a:buChar char="•"/>
            </a:pPr>
            <a:r>
              <a:rPr lang="en-US" sz="1800" b="1" dirty="0">
                <a:solidFill>
                  <a:srgbClr val="333231"/>
                </a:solidFill>
                <a:latin typeface="Arimo Bold"/>
                <a:ea typeface="Arimo Bold"/>
                <a:cs typeface="Arimo Bold"/>
                <a:sym typeface="Arimo Bold"/>
              </a:rPr>
              <a:t>All line managers</a:t>
            </a:r>
          </a:p>
          <a:p>
            <a:pPr marL="388620" lvl="1" indent="-194310" algn="l">
              <a:lnSpc>
                <a:spcPts val="2520"/>
              </a:lnSpc>
              <a:buFont typeface="Arial"/>
              <a:buChar char="•"/>
            </a:pPr>
            <a:r>
              <a:rPr lang="en-US" sz="1800" b="1" dirty="0">
                <a:solidFill>
                  <a:srgbClr val="333231"/>
                </a:solidFill>
                <a:latin typeface="Arimo Bold"/>
                <a:ea typeface="Arimo Bold"/>
                <a:cs typeface="Arimo Bold"/>
                <a:sym typeface="Arimo Bold"/>
              </a:rPr>
              <a:t>Champions e.g., Directorate leads 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1178138" y="5580797"/>
            <a:ext cx="3590881" cy="3981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19"/>
              </a:lnSpc>
            </a:pPr>
            <a:r>
              <a:rPr lang="en-US" sz="2399" b="1">
                <a:solidFill>
                  <a:srgbClr val="0992A7"/>
                </a:solidFill>
                <a:latin typeface="Arimo Bold"/>
                <a:ea typeface="Arimo Bold"/>
                <a:cs typeface="Arimo Bold"/>
                <a:sym typeface="Arimo Bold"/>
              </a:rPr>
              <a:t>How / When?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11178138" y="5994739"/>
            <a:ext cx="5534664" cy="9342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88620" lvl="1" indent="-194310" algn="l">
              <a:lnSpc>
                <a:spcPts val="2520"/>
              </a:lnSpc>
              <a:buFont typeface="Arial"/>
              <a:buChar char="•"/>
            </a:pPr>
            <a:r>
              <a:rPr lang="en-US" sz="1800" b="1" dirty="0">
                <a:solidFill>
                  <a:srgbClr val="333231"/>
                </a:solidFill>
                <a:latin typeface="Arimo Bold"/>
                <a:ea typeface="Arimo Bold"/>
                <a:cs typeface="Arimo Bold"/>
                <a:sym typeface="Arimo Bold"/>
              </a:rPr>
              <a:t>3-month gradual implementation facilitated through the Learning Management System </a:t>
            </a:r>
          </a:p>
          <a:p>
            <a:pPr marL="388620" lvl="1" indent="-194310" algn="l">
              <a:lnSpc>
                <a:spcPts val="2520"/>
              </a:lnSpc>
              <a:buFont typeface="Arial"/>
              <a:buChar char="•"/>
            </a:pPr>
            <a:r>
              <a:rPr lang="en-US" sz="1800" b="1" dirty="0">
                <a:solidFill>
                  <a:srgbClr val="333231"/>
                </a:solidFill>
                <a:latin typeface="Arimo Bold"/>
                <a:ea typeface="Arimo Bold"/>
                <a:cs typeface="Arimo Bold"/>
                <a:sym typeface="Arimo Bold"/>
              </a:rPr>
              <a:t>Complete by June 2026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17492060" y="9337827"/>
            <a:ext cx="350677" cy="2599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94"/>
              </a:lnSpc>
            </a:pPr>
            <a:r>
              <a:rPr lang="en-US" sz="1722" b="1">
                <a:solidFill>
                  <a:srgbClr val="000000"/>
                </a:solidFill>
                <a:latin typeface="Arimo Bold"/>
                <a:ea typeface="Arimo Bold"/>
                <a:cs typeface="Arimo Bold"/>
                <a:sym typeface="Arimo Bold"/>
              </a:rPr>
              <a:t>7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11175565" y="7251886"/>
            <a:ext cx="3590881" cy="3981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19"/>
              </a:lnSpc>
            </a:pPr>
            <a:r>
              <a:rPr lang="en-US" sz="2399" b="1">
                <a:solidFill>
                  <a:srgbClr val="0992A7"/>
                </a:solidFill>
                <a:latin typeface="Arimo Bold"/>
                <a:ea typeface="Arimo Bold"/>
                <a:cs typeface="Arimo Bold"/>
                <a:sym typeface="Arimo Bold"/>
              </a:rPr>
              <a:t>Costs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11175565" y="7665828"/>
            <a:ext cx="5534664" cy="12548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88620" lvl="1" indent="-194310" algn="l">
              <a:lnSpc>
                <a:spcPts val="2520"/>
              </a:lnSpc>
              <a:buFont typeface="Arial"/>
              <a:buChar char="•"/>
            </a:pPr>
            <a:r>
              <a:rPr lang="en-US" sz="1800" b="1" dirty="0">
                <a:solidFill>
                  <a:srgbClr val="333231"/>
                </a:solidFill>
                <a:latin typeface="Arimo Bold"/>
                <a:ea typeface="Arimo Bold"/>
                <a:cs typeface="Arimo Bold"/>
                <a:sym typeface="Arimo Bold"/>
              </a:rPr>
              <a:t>Staff costs </a:t>
            </a:r>
          </a:p>
          <a:p>
            <a:pPr marL="388620" lvl="1" indent="-194310" algn="l">
              <a:lnSpc>
                <a:spcPts val="2520"/>
              </a:lnSpc>
              <a:buFont typeface="Arial"/>
              <a:buChar char="•"/>
            </a:pPr>
            <a:r>
              <a:rPr lang="en-US" sz="1800" b="1" dirty="0">
                <a:solidFill>
                  <a:srgbClr val="333231"/>
                </a:solidFill>
                <a:latin typeface="Arimo Bold"/>
                <a:ea typeface="Arimo Bold"/>
                <a:cs typeface="Arimo Bold"/>
                <a:sym typeface="Arimo Bold"/>
              </a:rPr>
              <a:t>Module development </a:t>
            </a:r>
          </a:p>
          <a:p>
            <a:pPr marL="388620" lvl="1" indent="-194310" algn="l">
              <a:lnSpc>
                <a:spcPts val="2520"/>
              </a:lnSpc>
              <a:buFont typeface="Arial"/>
              <a:buChar char="•"/>
            </a:pPr>
            <a:r>
              <a:rPr lang="en-US" sz="1800" b="1" dirty="0">
                <a:solidFill>
                  <a:srgbClr val="333231"/>
                </a:solidFill>
                <a:latin typeface="Arimo Bold"/>
                <a:ea typeface="Arimo Bold"/>
                <a:cs typeface="Arimo Bold"/>
                <a:sym typeface="Arimo Bold"/>
              </a:rPr>
              <a:t>Potential for cost efficiencies through digital course materials. </a:t>
            </a:r>
          </a:p>
        </p:txBody>
      </p:sp>
      <p:sp>
        <p:nvSpPr>
          <p:cNvPr id="59" name="Freeform 59"/>
          <p:cNvSpPr/>
          <p:nvPr/>
        </p:nvSpPr>
        <p:spPr>
          <a:xfrm>
            <a:off x="595005" y="765379"/>
            <a:ext cx="1205197" cy="747222"/>
          </a:xfrm>
          <a:custGeom>
            <a:avLst/>
            <a:gdLst/>
            <a:ahLst/>
            <a:cxnLst/>
            <a:rect l="l" t="t" r="r" b="b"/>
            <a:pathLst>
              <a:path w="1205197" h="747222">
                <a:moveTo>
                  <a:pt x="0" y="0"/>
                </a:moveTo>
                <a:lnTo>
                  <a:pt x="1205197" y="0"/>
                </a:lnTo>
                <a:lnTo>
                  <a:pt x="1205197" y="747223"/>
                </a:lnTo>
                <a:lnTo>
                  <a:pt x="0" y="74722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0" name="TextBox 49">
            <a:extLst>
              <a:ext uri="{FF2B5EF4-FFF2-40B4-BE49-F238E27FC236}">
                <a16:creationId xmlns:a16="http://schemas.microsoft.com/office/drawing/2014/main" id="{B59D8835-7E20-0726-3E1A-FA05AD3554E5}"/>
              </a:ext>
            </a:extLst>
          </p:cNvPr>
          <p:cNvSpPr txBox="1"/>
          <p:nvPr/>
        </p:nvSpPr>
        <p:spPr>
          <a:xfrm>
            <a:off x="3588006" y="4938811"/>
            <a:ext cx="4191000" cy="58189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5180"/>
              </a:lnSpc>
            </a:pPr>
            <a:r>
              <a:rPr lang="en-US" sz="2800" b="1" dirty="0">
                <a:solidFill>
                  <a:srgbClr val="0097B2"/>
                </a:solidFill>
                <a:latin typeface="Arimo Bold"/>
                <a:ea typeface="Arimo Bold"/>
                <a:cs typeface="Arimo Bold"/>
                <a:sym typeface="Arimo Bold"/>
              </a:rPr>
              <a:t>Kotter’s change model</a:t>
            </a:r>
          </a:p>
        </p:txBody>
      </p:sp>
      <p:pic>
        <p:nvPicPr>
          <p:cNvPr id="62" name="Picture 61">
            <a:extLst>
              <a:ext uri="{FF2B5EF4-FFF2-40B4-BE49-F238E27FC236}">
                <a16:creationId xmlns:a16="http://schemas.microsoft.com/office/drawing/2014/main" id="{9BE34A0B-5052-37A3-EA44-40B5FCC06AA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717203" y="5556444"/>
            <a:ext cx="4249900" cy="4105017"/>
          </a:xfrm>
          <a:prstGeom prst="rect">
            <a:avLst/>
          </a:prstGeom>
        </p:spPr>
      </p:pic>
      <p:sp>
        <p:nvSpPr>
          <p:cNvPr id="63" name="TextBox 49">
            <a:extLst>
              <a:ext uri="{FF2B5EF4-FFF2-40B4-BE49-F238E27FC236}">
                <a16:creationId xmlns:a16="http://schemas.microsoft.com/office/drawing/2014/main" id="{1BF7B28A-0900-02AC-DE7E-77E523BAC3F7}"/>
              </a:ext>
            </a:extLst>
          </p:cNvPr>
          <p:cNvSpPr txBox="1"/>
          <p:nvPr/>
        </p:nvSpPr>
        <p:spPr>
          <a:xfrm>
            <a:off x="7224497" y="9027733"/>
            <a:ext cx="4191000" cy="55855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5180"/>
              </a:lnSpc>
            </a:pPr>
            <a:r>
              <a:rPr lang="en-US" sz="1500" b="1" dirty="0">
                <a:latin typeface="Arimo Bold"/>
                <a:ea typeface="Arimo Bold"/>
                <a:cs typeface="Arimo Bold"/>
                <a:sym typeface="Arimo Bold"/>
              </a:rPr>
              <a:t>(Kotter, 1996)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7259300" y="8205864"/>
            <a:ext cx="816198" cy="1844563"/>
            <a:chOff x="0" y="0"/>
            <a:chExt cx="214966" cy="485811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14966" cy="485811"/>
            </a:xfrm>
            <a:custGeom>
              <a:avLst/>
              <a:gdLst/>
              <a:ahLst/>
              <a:cxnLst/>
              <a:rect l="l" t="t" r="r" b="b"/>
              <a:pathLst>
                <a:path w="214966" h="485811">
                  <a:moveTo>
                    <a:pt x="107483" y="0"/>
                  </a:moveTo>
                  <a:lnTo>
                    <a:pt x="107483" y="0"/>
                  </a:lnTo>
                  <a:cubicBezTo>
                    <a:pt x="166844" y="0"/>
                    <a:pt x="214966" y="48122"/>
                    <a:pt x="214966" y="107483"/>
                  </a:cubicBezTo>
                  <a:lnTo>
                    <a:pt x="214966" y="378328"/>
                  </a:lnTo>
                  <a:cubicBezTo>
                    <a:pt x="214966" y="406834"/>
                    <a:pt x="203642" y="434173"/>
                    <a:pt x="183485" y="454330"/>
                  </a:cubicBezTo>
                  <a:cubicBezTo>
                    <a:pt x="163328" y="474487"/>
                    <a:pt x="135989" y="485811"/>
                    <a:pt x="107483" y="485811"/>
                  </a:cubicBezTo>
                  <a:lnTo>
                    <a:pt x="107483" y="485811"/>
                  </a:lnTo>
                  <a:cubicBezTo>
                    <a:pt x="78977" y="485811"/>
                    <a:pt x="51638" y="474487"/>
                    <a:pt x="31481" y="454330"/>
                  </a:cubicBezTo>
                  <a:cubicBezTo>
                    <a:pt x="11324" y="434173"/>
                    <a:pt x="0" y="406834"/>
                    <a:pt x="0" y="378328"/>
                  </a:cubicBezTo>
                  <a:lnTo>
                    <a:pt x="0" y="107483"/>
                  </a:lnTo>
                  <a:cubicBezTo>
                    <a:pt x="0" y="78977"/>
                    <a:pt x="11324" y="51638"/>
                    <a:pt x="31481" y="31481"/>
                  </a:cubicBezTo>
                  <a:cubicBezTo>
                    <a:pt x="51638" y="11324"/>
                    <a:pt x="78977" y="0"/>
                    <a:pt x="107483" y="0"/>
                  </a:cubicBezTo>
                  <a:close/>
                </a:path>
              </a:pathLst>
            </a:custGeom>
            <a:solidFill>
              <a:srgbClr val="0097B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28575"/>
              <a:ext cx="214966" cy="51438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7389945" y="8511013"/>
            <a:ext cx="554908" cy="554908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lnTo>
                    <a:pt x="406400" y="0"/>
                  </a:lnTo>
                  <a:close/>
                </a:path>
              </a:pathLst>
            </a:custGeom>
            <a:solidFill>
              <a:srgbClr val="FFFFFF"/>
            </a:solidFill>
            <a:ln w="47625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7389945" y="9190371"/>
            <a:ext cx="554908" cy="554908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lnTo>
                    <a:pt x="406400" y="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-1655492" y="-1710737"/>
            <a:ext cx="4170110" cy="4170110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4AA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3934725" y="9258300"/>
            <a:ext cx="2676697" cy="2676697"/>
            <a:chOff x="0" y="0"/>
            <a:chExt cx="812800" cy="8128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4AA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 rot="-10800000">
            <a:off x="2819393" y="1754240"/>
            <a:ext cx="3158883" cy="75861"/>
            <a:chOff x="0" y="0"/>
            <a:chExt cx="831969" cy="1998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831969" cy="19980"/>
            </a:xfrm>
            <a:custGeom>
              <a:avLst/>
              <a:gdLst/>
              <a:ahLst/>
              <a:cxnLst/>
              <a:rect l="l" t="t" r="r" b="b"/>
              <a:pathLst>
                <a:path w="831969" h="19980">
                  <a:moveTo>
                    <a:pt x="9990" y="0"/>
                  </a:moveTo>
                  <a:lnTo>
                    <a:pt x="821979" y="0"/>
                  </a:lnTo>
                  <a:cubicBezTo>
                    <a:pt x="824629" y="0"/>
                    <a:pt x="827170" y="1053"/>
                    <a:pt x="829043" y="2926"/>
                  </a:cubicBezTo>
                  <a:cubicBezTo>
                    <a:pt x="830917" y="4799"/>
                    <a:pt x="831969" y="7340"/>
                    <a:pt x="831969" y="9990"/>
                  </a:cubicBezTo>
                  <a:lnTo>
                    <a:pt x="831969" y="9990"/>
                  </a:lnTo>
                  <a:cubicBezTo>
                    <a:pt x="831969" y="12639"/>
                    <a:pt x="830917" y="15180"/>
                    <a:pt x="829043" y="17054"/>
                  </a:cubicBezTo>
                  <a:cubicBezTo>
                    <a:pt x="827170" y="18927"/>
                    <a:pt x="824629" y="19980"/>
                    <a:pt x="821979" y="19980"/>
                  </a:cubicBezTo>
                  <a:lnTo>
                    <a:pt x="9990" y="19980"/>
                  </a:lnTo>
                  <a:cubicBezTo>
                    <a:pt x="7340" y="19980"/>
                    <a:pt x="4799" y="18927"/>
                    <a:pt x="2926" y="17054"/>
                  </a:cubicBezTo>
                  <a:cubicBezTo>
                    <a:pt x="1053" y="15180"/>
                    <a:pt x="0" y="12639"/>
                    <a:pt x="0" y="9990"/>
                  </a:cubicBezTo>
                  <a:lnTo>
                    <a:pt x="0" y="9990"/>
                  </a:lnTo>
                  <a:cubicBezTo>
                    <a:pt x="0" y="7340"/>
                    <a:pt x="1053" y="4799"/>
                    <a:pt x="2926" y="2926"/>
                  </a:cubicBezTo>
                  <a:cubicBezTo>
                    <a:pt x="4799" y="1053"/>
                    <a:pt x="7340" y="0"/>
                    <a:pt x="9990" y="0"/>
                  </a:cubicBezTo>
                  <a:close/>
                </a:path>
              </a:pathLst>
            </a:custGeom>
            <a:solidFill>
              <a:srgbClr val="004AA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0" y="-47625"/>
              <a:ext cx="831969" cy="6760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just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0" name="Freeform 20"/>
          <p:cNvSpPr/>
          <p:nvPr/>
        </p:nvSpPr>
        <p:spPr>
          <a:xfrm>
            <a:off x="1338348" y="2726779"/>
            <a:ext cx="3840062" cy="3616640"/>
          </a:xfrm>
          <a:custGeom>
            <a:avLst/>
            <a:gdLst/>
            <a:ahLst/>
            <a:cxnLst/>
            <a:rect l="l" t="t" r="r" b="b"/>
            <a:pathLst>
              <a:path w="3840062" h="3616640">
                <a:moveTo>
                  <a:pt x="0" y="0"/>
                </a:moveTo>
                <a:lnTo>
                  <a:pt x="3840062" y="0"/>
                </a:lnTo>
                <a:lnTo>
                  <a:pt x="3840062" y="3616641"/>
                </a:lnTo>
                <a:lnTo>
                  <a:pt x="0" y="361664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1" name="Freeform 21"/>
          <p:cNvSpPr/>
          <p:nvPr/>
        </p:nvSpPr>
        <p:spPr>
          <a:xfrm>
            <a:off x="2514617" y="3764219"/>
            <a:ext cx="324143" cy="562393"/>
          </a:xfrm>
          <a:custGeom>
            <a:avLst/>
            <a:gdLst/>
            <a:ahLst/>
            <a:cxnLst/>
            <a:rect l="l" t="t" r="r" b="b"/>
            <a:pathLst>
              <a:path w="324143" h="562393">
                <a:moveTo>
                  <a:pt x="0" y="0"/>
                </a:moveTo>
                <a:lnTo>
                  <a:pt x="324143" y="0"/>
                </a:lnTo>
                <a:lnTo>
                  <a:pt x="324143" y="562393"/>
                </a:lnTo>
                <a:lnTo>
                  <a:pt x="0" y="56239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2" name="Freeform 22"/>
          <p:cNvSpPr/>
          <p:nvPr/>
        </p:nvSpPr>
        <p:spPr>
          <a:xfrm>
            <a:off x="4260597" y="5190255"/>
            <a:ext cx="415628" cy="617825"/>
          </a:xfrm>
          <a:custGeom>
            <a:avLst/>
            <a:gdLst/>
            <a:ahLst/>
            <a:cxnLst/>
            <a:rect l="l" t="t" r="r" b="b"/>
            <a:pathLst>
              <a:path w="415628" h="617825">
                <a:moveTo>
                  <a:pt x="0" y="0"/>
                </a:moveTo>
                <a:lnTo>
                  <a:pt x="415628" y="0"/>
                </a:lnTo>
                <a:lnTo>
                  <a:pt x="415628" y="617825"/>
                </a:lnTo>
                <a:lnTo>
                  <a:pt x="0" y="617825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3" name="AutoShape 23"/>
          <p:cNvSpPr/>
          <p:nvPr/>
        </p:nvSpPr>
        <p:spPr>
          <a:xfrm flipV="1">
            <a:off x="9697396" y="2115851"/>
            <a:ext cx="0" cy="5493102"/>
          </a:xfrm>
          <a:prstGeom prst="line">
            <a:avLst/>
          </a:prstGeom>
          <a:ln w="28575" cap="flat">
            <a:solidFill>
              <a:srgbClr val="D9D9D9"/>
            </a:solidFill>
            <a:prstDash val="sysDash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24" name="Group 24"/>
          <p:cNvGrpSpPr/>
          <p:nvPr/>
        </p:nvGrpSpPr>
        <p:grpSpPr>
          <a:xfrm>
            <a:off x="9343177" y="2115851"/>
            <a:ext cx="708438" cy="708438"/>
            <a:chOff x="0" y="0"/>
            <a:chExt cx="812800" cy="812800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4AA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7" name="Freeform 27"/>
          <p:cNvSpPr/>
          <p:nvPr/>
        </p:nvSpPr>
        <p:spPr>
          <a:xfrm>
            <a:off x="9478648" y="2251339"/>
            <a:ext cx="437495" cy="416067"/>
          </a:xfrm>
          <a:custGeom>
            <a:avLst/>
            <a:gdLst/>
            <a:ahLst/>
            <a:cxnLst/>
            <a:rect l="l" t="t" r="r" b="b"/>
            <a:pathLst>
              <a:path w="437495" h="416067">
                <a:moveTo>
                  <a:pt x="0" y="0"/>
                </a:moveTo>
                <a:lnTo>
                  <a:pt x="437495" y="0"/>
                </a:lnTo>
                <a:lnTo>
                  <a:pt x="437495" y="416067"/>
                </a:lnTo>
                <a:lnTo>
                  <a:pt x="0" y="416067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28" name="Group 28"/>
          <p:cNvGrpSpPr/>
          <p:nvPr/>
        </p:nvGrpSpPr>
        <p:grpSpPr>
          <a:xfrm>
            <a:off x="9343177" y="3879975"/>
            <a:ext cx="708438" cy="708438"/>
            <a:chOff x="0" y="0"/>
            <a:chExt cx="944584" cy="944584"/>
          </a:xfrm>
        </p:grpSpPr>
        <p:grpSp>
          <p:nvGrpSpPr>
            <p:cNvPr id="29" name="Group 29"/>
            <p:cNvGrpSpPr/>
            <p:nvPr/>
          </p:nvGrpSpPr>
          <p:grpSpPr>
            <a:xfrm>
              <a:off x="0" y="0"/>
              <a:ext cx="944584" cy="944584"/>
              <a:chOff x="0" y="0"/>
              <a:chExt cx="812800" cy="812800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004AAD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" name="TextBox 31"/>
              <p:cNvSpPr txBox="1"/>
              <p:nvPr/>
            </p:nvSpPr>
            <p:spPr>
              <a:xfrm>
                <a:off x="76200" y="47625"/>
                <a:ext cx="660400" cy="68897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32" name="Freeform 32"/>
            <p:cNvSpPr/>
            <p:nvPr/>
          </p:nvSpPr>
          <p:spPr>
            <a:xfrm>
              <a:off x="182344" y="145131"/>
              <a:ext cx="583327" cy="554756"/>
            </a:xfrm>
            <a:custGeom>
              <a:avLst/>
              <a:gdLst/>
              <a:ahLst/>
              <a:cxnLst/>
              <a:rect l="l" t="t" r="r" b="b"/>
              <a:pathLst>
                <a:path w="583327" h="554756">
                  <a:moveTo>
                    <a:pt x="0" y="0"/>
                  </a:moveTo>
                  <a:lnTo>
                    <a:pt x="583327" y="0"/>
                  </a:lnTo>
                  <a:lnTo>
                    <a:pt x="583327" y="554756"/>
                  </a:lnTo>
                  <a:lnTo>
                    <a:pt x="0" y="55475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>
                <a:extLst>
                  <a:ext uri="{96DAC541-7B7A-43D3-8B79-37D633B846F1}">
                    <asvg:svgBlip xmlns:asvg="http://schemas.microsoft.com/office/drawing/2016/SVG/main" r:embed="rId10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343177" y="5493537"/>
            <a:ext cx="708438" cy="708438"/>
            <a:chOff x="0" y="0"/>
            <a:chExt cx="944584" cy="944584"/>
          </a:xfrm>
        </p:grpSpPr>
        <p:grpSp>
          <p:nvGrpSpPr>
            <p:cNvPr id="34" name="Group 34"/>
            <p:cNvGrpSpPr/>
            <p:nvPr/>
          </p:nvGrpSpPr>
          <p:grpSpPr>
            <a:xfrm>
              <a:off x="0" y="0"/>
              <a:ext cx="944584" cy="944584"/>
              <a:chOff x="0" y="0"/>
              <a:chExt cx="812800" cy="812800"/>
            </a:xfrm>
          </p:grpSpPr>
          <p:sp>
            <p:nvSpPr>
              <p:cNvPr id="35" name="Freeform 35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004AAD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6" name="TextBox 36"/>
              <p:cNvSpPr txBox="1"/>
              <p:nvPr/>
            </p:nvSpPr>
            <p:spPr>
              <a:xfrm>
                <a:off x="76200" y="47625"/>
                <a:ext cx="660400" cy="68897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37" name="Freeform 37"/>
            <p:cNvSpPr/>
            <p:nvPr/>
          </p:nvSpPr>
          <p:spPr>
            <a:xfrm>
              <a:off x="184060" y="168811"/>
              <a:ext cx="583327" cy="554756"/>
            </a:xfrm>
            <a:custGeom>
              <a:avLst/>
              <a:gdLst/>
              <a:ahLst/>
              <a:cxnLst/>
              <a:rect l="l" t="t" r="r" b="b"/>
              <a:pathLst>
                <a:path w="583327" h="554756">
                  <a:moveTo>
                    <a:pt x="0" y="0"/>
                  </a:moveTo>
                  <a:lnTo>
                    <a:pt x="583326" y="0"/>
                  </a:lnTo>
                  <a:lnTo>
                    <a:pt x="583326" y="554756"/>
                  </a:lnTo>
                  <a:lnTo>
                    <a:pt x="0" y="55475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>
                <a:extLst>
                  <a:ext uri="{96DAC541-7B7A-43D3-8B79-37D633B846F1}">
                    <asvg:svgBlip xmlns:asvg="http://schemas.microsoft.com/office/drawing/2016/SVG/main" r:embed="rId10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9343177" y="7440128"/>
            <a:ext cx="708438" cy="708438"/>
            <a:chOff x="0" y="0"/>
            <a:chExt cx="944584" cy="944584"/>
          </a:xfrm>
        </p:grpSpPr>
        <p:grpSp>
          <p:nvGrpSpPr>
            <p:cNvPr id="39" name="Group 39"/>
            <p:cNvGrpSpPr/>
            <p:nvPr/>
          </p:nvGrpSpPr>
          <p:grpSpPr>
            <a:xfrm>
              <a:off x="0" y="0"/>
              <a:ext cx="944584" cy="944584"/>
              <a:chOff x="0" y="0"/>
              <a:chExt cx="812800" cy="812800"/>
            </a:xfrm>
          </p:grpSpPr>
          <p:sp>
            <p:nvSpPr>
              <p:cNvPr id="40" name="Freeform 40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004AAD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" name="TextBox 41"/>
              <p:cNvSpPr txBox="1"/>
              <p:nvPr/>
            </p:nvSpPr>
            <p:spPr>
              <a:xfrm>
                <a:off x="76200" y="47625"/>
                <a:ext cx="660400" cy="68897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42" name="Freeform 42"/>
            <p:cNvSpPr/>
            <p:nvPr/>
          </p:nvSpPr>
          <p:spPr>
            <a:xfrm>
              <a:off x="184060" y="168811"/>
              <a:ext cx="583327" cy="554756"/>
            </a:xfrm>
            <a:custGeom>
              <a:avLst/>
              <a:gdLst/>
              <a:ahLst/>
              <a:cxnLst/>
              <a:rect l="l" t="t" r="r" b="b"/>
              <a:pathLst>
                <a:path w="583327" h="554756">
                  <a:moveTo>
                    <a:pt x="0" y="0"/>
                  </a:moveTo>
                  <a:lnTo>
                    <a:pt x="583326" y="0"/>
                  </a:lnTo>
                  <a:lnTo>
                    <a:pt x="583326" y="554756"/>
                  </a:lnTo>
                  <a:lnTo>
                    <a:pt x="0" y="55475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>
                <a:extLst>
                  <a:ext uri="{96DAC541-7B7A-43D3-8B79-37D633B846F1}">
                    <asvg:svgBlip xmlns:asvg="http://schemas.microsoft.com/office/drawing/2016/SVG/main" r:embed="rId10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3" name="Freeform 43"/>
          <p:cNvSpPr/>
          <p:nvPr/>
        </p:nvSpPr>
        <p:spPr>
          <a:xfrm>
            <a:off x="1338348" y="6624704"/>
            <a:ext cx="5526706" cy="3220167"/>
          </a:xfrm>
          <a:custGeom>
            <a:avLst/>
            <a:gdLst/>
            <a:ahLst/>
            <a:cxnLst/>
            <a:rect l="l" t="t" r="r" b="b"/>
            <a:pathLst>
              <a:path w="5526706" h="3220167">
                <a:moveTo>
                  <a:pt x="0" y="0"/>
                </a:moveTo>
                <a:lnTo>
                  <a:pt x="5526706" y="0"/>
                </a:lnTo>
                <a:lnTo>
                  <a:pt x="5526706" y="3220168"/>
                </a:lnTo>
                <a:lnTo>
                  <a:pt x="0" y="3220168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4" name="Freeform 44"/>
          <p:cNvSpPr/>
          <p:nvPr/>
        </p:nvSpPr>
        <p:spPr>
          <a:xfrm>
            <a:off x="435615" y="356491"/>
            <a:ext cx="779100" cy="1113000"/>
          </a:xfrm>
          <a:custGeom>
            <a:avLst/>
            <a:gdLst/>
            <a:ahLst/>
            <a:cxnLst/>
            <a:rect l="l" t="t" r="r" b="b"/>
            <a:pathLst>
              <a:path w="779100" h="1113000">
                <a:moveTo>
                  <a:pt x="0" y="0"/>
                </a:moveTo>
                <a:lnTo>
                  <a:pt x="779100" y="0"/>
                </a:lnTo>
                <a:lnTo>
                  <a:pt x="779100" y="1113000"/>
                </a:lnTo>
                <a:lnTo>
                  <a:pt x="0" y="1113000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5" name="TextBox 45"/>
          <p:cNvSpPr txBox="1"/>
          <p:nvPr/>
        </p:nvSpPr>
        <p:spPr>
          <a:xfrm>
            <a:off x="17492060" y="8671077"/>
            <a:ext cx="350677" cy="2599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94"/>
              </a:lnSpc>
            </a:pPr>
            <a:r>
              <a:rPr lang="en-US" sz="1722" b="1">
                <a:solidFill>
                  <a:srgbClr val="000000"/>
                </a:solidFill>
                <a:latin typeface="Arimo Bold"/>
                <a:ea typeface="Arimo Bold"/>
                <a:cs typeface="Arimo Bold"/>
                <a:sym typeface="Arimo Bold"/>
              </a:rPr>
              <a:t>8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2675707" y="293409"/>
            <a:ext cx="12090739" cy="13157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5180"/>
              </a:lnSpc>
            </a:pPr>
            <a:r>
              <a:rPr lang="en-US" sz="3700" b="1">
                <a:solidFill>
                  <a:srgbClr val="004AAD"/>
                </a:solidFill>
                <a:latin typeface="Arimo Bold"/>
                <a:ea typeface="Arimo Bold"/>
                <a:cs typeface="Arimo Bold"/>
                <a:sym typeface="Arimo Bold"/>
              </a:rPr>
              <a:t>Recommendation 2:</a:t>
            </a:r>
          </a:p>
          <a:p>
            <a:pPr algn="just">
              <a:lnSpc>
                <a:spcPts val="5180"/>
              </a:lnSpc>
            </a:pPr>
            <a:r>
              <a:rPr lang="en-US" sz="3700" b="1">
                <a:solidFill>
                  <a:srgbClr val="004AAD"/>
                </a:solidFill>
                <a:latin typeface="Arimo Bold"/>
                <a:ea typeface="Arimo Bold"/>
                <a:cs typeface="Arimo Bold"/>
                <a:sym typeface="Arimo Bold"/>
              </a:rPr>
              <a:t>A review fo the Sgwrs process and outcomes 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11178138" y="2213239"/>
            <a:ext cx="3326866" cy="3981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19"/>
              </a:lnSpc>
            </a:pPr>
            <a:r>
              <a:rPr lang="en-US" sz="2399" b="1">
                <a:solidFill>
                  <a:srgbClr val="004AAD"/>
                </a:solidFill>
                <a:latin typeface="Arimo Bold"/>
                <a:ea typeface="Arimo Bold"/>
                <a:cs typeface="Arimo Bold"/>
                <a:sym typeface="Arimo Bold"/>
              </a:rPr>
              <a:t>Why? 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1178138" y="2627181"/>
            <a:ext cx="5534664" cy="6400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88620" lvl="1" indent="-194310" algn="l">
              <a:lnSpc>
                <a:spcPts val="2520"/>
              </a:lnSpc>
              <a:buFont typeface="Arial"/>
              <a:buChar char="•"/>
            </a:pPr>
            <a:r>
              <a:rPr lang="en-US" sz="1800" b="1" dirty="0">
                <a:solidFill>
                  <a:srgbClr val="333231"/>
                </a:solidFill>
                <a:latin typeface="Arimo Bold"/>
                <a:ea typeface="Arimo Bold"/>
                <a:cs typeface="Arimo Bold"/>
                <a:sym typeface="Arimo Bold"/>
              </a:rPr>
              <a:t>Closes perception gap</a:t>
            </a:r>
          </a:p>
          <a:p>
            <a:pPr marL="388620" lvl="1" indent="-194310" algn="l">
              <a:lnSpc>
                <a:spcPts val="2520"/>
              </a:lnSpc>
              <a:buFont typeface="Arial"/>
              <a:buChar char="•"/>
            </a:pPr>
            <a:r>
              <a:rPr lang="en-US" sz="1800" b="1" dirty="0">
                <a:solidFill>
                  <a:srgbClr val="333231"/>
                </a:solidFill>
                <a:latin typeface="Arimo Bold"/>
                <a:ea typeface="Arimo Bold"/>
                <a:cs typeface="Arimo Bold"/>
                <a:sym typeface="Arimo Bold"/>
              </a:rPr>
              <a:t>Builds trust 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1178138" y="4035921"/>
            <a:ext cx="3885957" cy="3981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19"/>
              </a:lnSpc>
            </a:pPr>
            <a:r>
              <a:rPr lang="en-US" sz="2399" b="1">
                <a:solidFill>
                  <a:srgbClr val="004AAD"/>
                </a:solidFill>
                <a:latin typeface="Arimo Bold"/>
                <a:ea typeface="Arimo Bold"/>
                <a:cs typeface="Arimo Bold"/>
                <a:sym typeface="Arimo Bold"/>
              </a:rPr>
              <a:t>Who?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1178138" y="4449863"/>
            <a:ext cx="5534664" cy="6400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88620" lvl="1" indent="-194310" algn="l">
              <a:lnSpc>
                <a:spcPts val="2520"/>
              </a:lnSpc>
              <a:buFont typeface="Arial"/>
              <a:buChar char="•"/>
            </a:pPr>
            <a:r>
              <a:rPr lang="en-US" sz="1800" b="1" dirty="0">
                <a:solidFill>
                  <a:srgbClr val="333231"/>
                </a:solidFill>
                <a:latin typeface="Arimo Bold"/>
                <a:ea typeface="Arimo Bold"/>
                <a:cs typeface="Arimo Bold"/>
                <a:sym typeface="Arimo Bold"/>
              </a:rPr>
              <a:t>Employee Relations Manager </a:t>
            </a:r>
          </a:p>
          <a:p>
            <a:pPr marL="388620" lvl="1" indent="-194310" algn="l">
              <a:lnSpc>
                <a:spcPts val="2520"/>
              </a:lnSpc>
              <a:buFont typeface="Arial"/>
              <a:buChar char="•"/>
            </a:pPr>
            <a:r>
              <a:rPr lang="en-US" sz="1800" b="1" dirty="0">
                <a:solidFill>
                  <a:srgbClr val="333231"/>
                </a:solidFill>
                <a:latin typeface="Arimo Bold"/>
                <a:ea typeface="Arimo Bold"/>
                <a:cs typeface="Arimo Bold"/>
                <a:sym typeface="Arimo Bold"/>
              </a:rPr>
              <a:t>Executive Team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11178138" y="5580797"/>
            <a:ext cx="3590881" cy="3981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19"/>
              </a:lnSpc>
            </a:pPr>
            <a:r>
              <a:rPr lang="en-US" sz="2399" b="1">
                <a:solidFill>
                  <a:srgbClr val="004AAD"/>
                </a:solidFill>
                <a:latin typeface="Arimo Bold"/>
                <a:ea typeface="Arimo Bold"/>
                <a:cs typeface="Arimo Bold"/>
                <a:sym typeface="Arimo Bold"/>
              </a:rPr>
              <a:t>How / When?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11178138" y="5994739"/>
            <a:ext cx="5534664" cy="9544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88620" lvl="1" indent="-194310" algn="l">
              <a:lnSpc>
                <a:spcPts val="2520"/>
              </a:lnSpc>
              <a:buFont typeface="Arial"/>
              <a:buChar char="•"/>
            </a:pPr>
            <a:r>
              <a:rPr lang="en-US" sz="1800" b="1" dirty="0">
                <a:solidFill>
                  <a:srgbClr val="333231"/>
                </a:solidFill>
                <a:latin typeface="Arimo Bold"/>
                <a:ea typeface="Arimo Bold"/>
                <a:cs typeface="Arimo Bold"/>
                <a:sym typeface="Arimo Bold"/>
              </a:rPr>
              <a:t>Working group to review and propose recommendations to Executive Team by 1st December 2025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1175565" y="7251886"/>
            <a:ext cx="3590881" cy="3981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19"/>
              </a:lnSpc>
            </a:pPr>
            <a:r>
              <a:rPr lang="en-US" sz="2399" b="1" dirty="0">
                <a:solidFill>
                  <a:srgbClr val="004AAD"/>
                </a:solidFill>
                <a:latin typeface="Arimo Bold"/>
                <a:ea typeface="Arimo Bold"/>
                <a:cs typeface="Arimo Bold"/>
                <a:sym typeface="Arimo Bold"/>
              </a:rPr>
              <a:t>Costs</a:t>
            </a:r>
          </a:p>
        </p:txBody>
      </p:sp>
      <p:sp>
        <p:nvSpPr>
          <p:cNvPr id="55" name="TextBox 52">
            <a:extLst>
              <a:ext uri="{FF2B5EF4-FFF2-40B4-BE49-F238E27FC236}">
                <a16:creationId xmlns:a16="http://schemas.microsoft.com/office/drawing/2014/main" id="{A90CAB1F-9D34-D807-70F5-130829EFE891}"/>
              </a:ext>
            </a:extLst>
          </p:cNvPr>
          <p:cNvSpPr txBox="1"/>
          <p:nvPr/>
        </p:nvSpPr>
        <p:spPr>
          <a:xfrm>
            <a:off x="11042667" y="7650031"/>
            <a:ext cx="5534664" cy="6136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88620" lvl="1" indent="-194310" algn="l">
              <a:lnSpc>
                <a:spcPts val="2520"/>
              </a:lnSpc>
              <a:buFont typeface="Arial"/>
              <a:buChar char="•"/>
            </a:pPr>
            <a:r>
              <a:rPr lang="en-US" sz="1800" b="1" dirty="0">
                <a:solidFill>
                  <a:srgbClr val="333231"/>
                </a:solidFill>
                <a:latin typeface="Arimo Bold"/>
                <a:ea typeface="Arimo Bold"/>
                <a:cs typeface="Arimo Bold"/>
                <a:sym typeface="Arimo Bold"/>
              </a:rPr>
              <a:t>Staff </a:t>
            </a:r>
          </a:p>
          <a:p>
            <a:pPr marL="388620" lvl="1" indent="-194310" algn="l">
              <a:lnSpc>
                <a:spcPts val="2520"/>
              </a:lnSpc>
              <a:buFont typeface="Arial"/>
              <a:buChar char="•"/>
            </a:pPr>
            <a:r>
              <a:rPr lang="en-US" b="1" dirty="0">
                <a:solidFill>
                  <a:srgbClr val="333231"/>
                </a:solidFill>
                <a:latin typeface="Arimo Bold"/>
                <a:ea typeface="Arimo Bold"/>
                <a:cs typeface="Arimo Bold"/>
                <a:sym typeface="Arimo Bold"/>
              </a:rPr>
              <a:t>Travel &amp; Subsistence</a:t>
            </a:r>
            <a:endParaRPr lang="en-US" sz="1800" b="1" dirty="0">
              <a:solidFill>
                <a:srgbClr val="333231"/>
              </a:solidFill>
              <a:latin typeface="Arimo Bold"/>
              <a:ea typeface="Arimo Bold"/>
              <a:cs typeface="Arimo Bold"/>
              <a:sym typeface="Arimo Bold"/>
            </a:endParaRPr>
          </a:p>
        </p:txBody>
      </p:sp>
      <p:sp>
        <p:nvSpPr>
          <p:cNvPr id="56" name="TextBox 52">
            <a:extLst>
              <a:ext uri="{FF2B5EF4-FFF2-40B4-BE49-F238E27FC236}">
                <a16:creationId xmlns:a16="http://schemas.microsoft.com/office/drawing/2014/main" id="{1E468F22-FA49-A5F4-E03F-E88497F238CE}"/>
              </a:ext>
            </a:extLst>
          </p:cNvPr>
          <p:cNvSpPr txBox="1"/>
          <p:nvPr/>
        </p:nvSpPr>
        <p:spPr>
          <a:xfrm>
            <a:off x="4223193" y="9706293"/>
            <a:ext cx="5534664" cy="2871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194310" lvl="1" algn="l">
              <a:lnSpc>
                <a:spcPts val="2520"/>
              </a:lnSpc>
            </a:pPr>
            <a:r>
              <a:rPr lang="en-US" sz="1600" b="1" dirty="0">
                <a:solidFill>
                  <a:srgbClr val="333231"/>
                </a:solidFill>
                <a:latin typeface="Arimo Bold"/>
                <a:ea typeface="Arimo Bold"/>
                <a:cs typeface="Arimo Bold"/>
                <a:sym typeface="Arimo Bold"/>
              </a:rPr>
              <a:t>(Majka, 2024)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7259300" y="8205864"/>
            <a:ext cx="816198" cy="1844563"/>
            <a:chOff x="0" y="0"/>
            <a:chExt cx="214966" cy="485811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14966" cy="485811"/>
            </a:xfrm>
            <a:custGeom>
              <a:avLst/>
              <a:gdLst/>
              <a:ahLst/>
              <a:cxnLst/>
              <a:rect l="l" t="t" r="r" b="b"/>
              <a:pathLst>
                <a:path w="214966" h="485811">
                  <a:moveTo>
                    <a:pt x="107483" y="0"/>
                  </a:moveTo>
                  <a:lnTo>
                    <a:pt x="107483" y="0"/>
                  </a:lnTo>
                  <a:cubicBezTo>
                    <a:pt x="166844" y="0"/>
                    <a:pt x="214966" y="48122"/>
                    <a:pt x="214966" y="107483"/>
                  </a:cubicBezTo>
                  <a:lnTo>
                    <a:pt x="214966" y="378328"/>
                  </a:lnTo>
                  <a:cubicBezTo>
                    <a:pt x="214966" y="406834"/>
                    <a:pt x="203642" y="434173"/>
                    <a:pt x="183485" y="454330"/>
                  </a:cubicBezTo>
                  <a:cubicBezTo>
                    <a:pt x="163328" y="474487"/>
                    <a:pt x="135989" y="485811"/>
                    <a:pt x="107483" y="485811"/>
                  </a:cubicBezTo>
                  <a:lnTo>
                    <a:pt x="107483" y="485811"/>
                  </a:lnTo>
                  <a:cubicBezTo>
                    <a:pt x="78977" y="485811"/>
                    <a:pt x="51638" y="474487"/>
                    <a:pt x="31481" y="454330"/>
                  </a:cubicBezTo>
                  <a:cubicBezTo>
                    <a:pt x="11324" y="434173"/>
                    <a:pt x="0" y="406834"/>
                    <a:pt x="0" y="378328"/>
                  </a:cubicBezTo>
                  <a:lnTo>
                    <a:pt x="0" y="107483"/>
                  </a:lnTo>
                  <a:cubicBezTo>
                    <a:pt x="0" y="78977"/>
                    <a:pt x="11324" y="51638"/>
                    <a:pt x="31481" y="31481"/>
                  </a:cubicBezTo>
                  <a:cubicBezTo>
                    <a:pt x="51638" y="11324"/>
                    <a:pt x="78977" y="0"/>
                    <a:pt x="107483" y="0"/>
                  </a:cubicBezTo>
                  <a:close/>
                </a:path>
              </a:pathLst>
            </a:custGeom>
            <a:solidFill>
              <a:srgbClr val="4EA6D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28575"/>
              <a:ext cx="214966" cy="51438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7389945" y="8511013"/>
            <a:ext cx="554908" cy="554908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lnTo>
                    <a:pt x="406400" y="0"/>
                  </a:lnTo>
                  <a:close/>
                </a:path>
              </a:pathLst>
            </a:custGeom>
            <a:solidFill>
              <a:srgbClr val="FFFFFF"/>
            </a:solidFill>
            <a:ln w="47625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7389945" y="9190371"/>
            <a:ext cx="554908" cy="554908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lnTo>
                    <a:pt x="406400" y="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-1923271" y="-1858757"/>
            <a:ext cx="4680887" cy="4680887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EA6D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3934725" y="9258300"/>
            <a:ext cx="2676697" cy="2676697"/>
            <a:chOff x="0" y="0"/>
            <a:chExt cx="812800" cy="8128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EA6D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 rot="-10800000">
            <a:off x="3056327" y="2355501"/>
            <a:ext cx="3158883" cy="75861"/>
            <a:chOff x="0" y="0"/>
            <a:chExt cx="831969" cy="1998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831969" cy="19980"/>
            </a:xfrm>
            <a:custGeom>
              <a:avLst/>
              <a:gdLst/>
              <a:ahLst/>
              <a:cxnLst/>
              <a:rect l="l" t="t" r="r" b="b"/>
              <a:pathLst>
                <a:path w="831969" h="19980">
                  <a:moveTo>
                    <a:pt x="9990" y="0"/>
                  </a:moveTo>
                  <a:lnTo>
                    <a:pt x="821979" y="0"/>
                  </a:lnTo>
                  <a:cubicBezTo>
                    <a:pt x="824629" y="0"/>
                    <a:pt x="827170" y="1053"/>
                    <a:pt x="829043" y="2926"/>
                  </a:cubicBezTo>
                  <a:cubicBezTo>
                    <a:pt x="830917" y="4799"/>
                    <a:pt x="831969" y="7340"/>
                    <a:pt x="831969" y="9990"/>
                  </a:cubicBezTo>
                  <a:lnTo>
                    <a:pt x="831969" y="9990"/>
                  </a:lnTo>
                  <a:cubicBezTo>
                    <a:pt x="831969" y="12639"/>
                    <a:pt x="830917" y="15180"/>
                    <a:pt x="829043" y="17054"/>
                  </a:cubicBezTo>
                  <a:cubicBezTo>
                    <a:pt x="827170" y="18927"/>
                    <a:pt x="824629" y="19980"/>
                    <a:pt x="821979" y="19980"/>
                  </a:cubicBezTo>
                  <a:lnTo>
                    <a:pt x="9990" y="19980"/>
                  </a:lnTo>
                  <a:cubicBezTo>
                    <a:pt x="7340" y="19980"/>
                    <a:pt x="4799" y="18927"/>
                    <a:pt x="2926" y="17054"/>
                  </a:cubicBezTo>
                  <a:cubicBezTo>
                    <a:pt x="1053" y="15180"/>
                    <a:pt x="0" y="12639"/>
                    <a:pt x="0" y="9990"/>
                  </a:cubicBezTo>
                  <a:lnTo>
                    <a:pt x="0" y="9990"/>
                  </a:lnTo>
                  <a:cubicBezTo>
                    <a:pt x="0" y="7340"/>
                    <a:pt x="1053" y="4799"/>
                    <a:pt x="2926" y="2926"/>
                  </a:cubicBezTo>
                  <a:cubicBezTo>
                    <a:pt x="4799" y="1053"/>
                    <a:pt x="7340" y="0"/>
                    <a:pt x="9990" y="0"/>
                  </a:cubicBezTo>
                  <a:close/>
                </a:path>
              </a:pathLst>
            </a:custGeom>
            <a:solidFill>
              <a:srgbClr val="4EA6D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0" y="-47625"/>
              <a:ext cx="831969" cy="6760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just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0" name="AutoShape 20"/>
          <p:cNvSpPr/>
          <p:nvPr/>
        </p:nvSpPr>
        <p:spPr>
          <a:xfrm flipV="1">
            <a:off x="10133010" y="2113692"/>
            <a:ext cx="0" cy="5493102"/>
          </a:xfrm>
          <a:prstGeom prst="line">
            <a:avLst/>
          </a:prstGeom>
          <a:ln w="28575" cap="flat">
            <a:solidFill>
              <a:srgbClr val="D9D9D9"/>
            </a:solidFill>
            <a:prstDash val="sysDash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21" name="Group 21"/>
          <p:cNvGrpSpPr/>
          <p:nvPr/>
        </p:nvGrpSpPr>
        <p:grpSpPr>
          <a:xfrm>
            <a:off x="9778791" y="2113692"/>
            <a:ext cx="708438" cy="708438"/>
            <a:chOff x="0" y="0"/>
            <a:chExt cx="812800" cy="812800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EA6D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4" name="Freeform 24"/>
          <p:cNvSpPr/>
          <p:nvPr/>
        </p:nvSpPr>
        <p:spPr>
          <a:xfrm>
            <a:off x="9914263" y="2249180"/>
            <a:ext cx="437495" cy="416067"/>
          </a:xfrm>
          <a:custGeom>
            <a:avLst/>
            <a:gdLst/>
            <a:ahLst/>
            <a:cxnLst/>
            <a:rect l="l" t="t" r="r" b="b"/>
            <a:pathLst>
              <a:path w="437495" h="416067">
                <a:moveTo>
                  <a:pt x="0" y="0"/>
                </a:moveTo>
                <a:lnTo>
                  <a:pt x="437495" y="0"/>
                </a:lnTo>
                <a:lnTo>
                  <a:pt x="437495" y="416068"/>
                </a:lnTo>
                <a:lnTo>
                  <a:pt x="0" y="41606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25" name="Group 25"/>
          <p:cNvGrpSpPr/>
          <p:nvPr/>
        </p:nvGrpSpPr>
        <p:grpSpPr>
          <a:xfrm>
            <a:off x="9778791" y="3877816"/>
            <a:ext cx="708438" cy="708438"/>
            <a:chOff x="0" y="0"/>
            <a:chExt cx="944584" cy="944584"/>
          </a:xfrm>
        </p:grpSpPr>
        <p:grpSp>
          <p:nvGrpSpPr>
            <p:cNvPr id="26" name="Group 26"/>
            <p:cNvGrpSpPr/>
            <p:nvPr/>
          </p:nvGrpSpPr>
          <p:grpSpPr>
            <a:xfrm>
              <a:off x="0" y="0"/>
              <a:ext cx="944584" cy="944584"/>
              <a:chOff x="0" y="0"/>
              <a:chExt cx="812800" cy="812800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4EA6DC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8" name="TextBox 28"/>
              <p:cNvSpPr txBox="1"/>
              <p:nvPr/>
            </p:nvSpPr>
            <p:spPr>
              <a:xfrm>
                <a:off x="76200" y="47625"/>
                <a:ext cx="660400" cy="68897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29" name="Freeform 29"/>
            <p:cNvSpPr/>
            <p:nvPr/>
          </p:nvSpPr>
          <p:spPr>
            <a:xfrm>
              <a:off x="182344" y="145131"/>
              <a:ext cx="583327" cy="554756"/>
            </a:xfrm>
            <a:custGeom>
              <a:avLst/>
              <a:gdLst/>
              <a:ahLst/>
              <a:cxnLst/>
              <a:rect l="l" t="t" r="r" b="b"/>
              <a:pathLst>
                <a:path w="583327" h="554756">
                  <a:moveTo>
                    <a:pt x="0" y="0"/>
                  </a:moveTo>
                  <a:lnTo>
                    <a:pt x="583327" y="0"/>
                  </a:lnTo>
                  <a:lnTo>
                    <a:pt x="583327" y="554756"/>
                  </a:lnTo>
                  <a:lnTo>
                    <a:pt x="0" y="55475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78791" y="5491378"/>
            <a:ext cx="708438" cy="708438"/>
            <a:chOff x="0" y="0"/>
            <a:chExt cx="944584" cy="944584"/>
          </a:xfrm>
        </p:grpSpPr>
        <p:grpSp>
          <p:nvGrpSpPr>
            <p:cNvPr id="31" name="Group 31"/>
            <p:cNvGrpSpPr/>
            <p:nvPr/>
          </p:nvGrpSpPr>
          <p:grpSpPr>
            <a:xfrm>
              <a:off x="0" y="0"/>
              <a:ext cx="944584" cy="944584"/>
              <a:chOff x="0" y="0"/>
              <a:chExt cx="812800" cy="812800"/>
            </a:xfrm>
          </p:grpSpPr>
          <p:sp>
            <p:nvSpPr>
              <p:cNvPr id="32" name="Freeform 32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4EA6DC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" name="TextBox 33"/>
              <p:cNvSpPr txBox="1"/>
              <p:nvPr/>
            </p:nvSpPr>
            <p:spPr>
              <a:xfrm>
                <a:off x="76200" y="47625"/>
                <a:ext cx="660400" cy="68897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34" name="Freeform 34"/>
            <p:cNvSpPr/>
            <p:nvPr/>
          </p:nvSpPr>
          <p:spPr>
            <a:xfrm>
              <a:off x="184060" y="168811"/>
              <a:ext cx="583327" cy="554756"/>
            </a:xfrm>
            <a:custGeom>
              <a:avLst/>
              <a:gdLst/>
              <a:ahLst/>
              <a:cxnLst/>
              <a:rect l="l" t="t" r="r" b="b"/>
              <a:pathLst>
                <a:path w="583327" h="554756">
                  <a:moveTo>
                    <a:pt x="0" y="0"/>
                  </a:moveTo>
                  <a:lnTo>
                    <a:pt x="583326" y="0"/>
                  </a:lnTo>
                  <a:lnTo>
                    <a:pt x="583326" y="554756"/>
                  </a:lnTo>
                  <a:lnTo>
                    <a:pt x="0" y="55475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78791" y="7437970"/>
            <a:ext cx="708438" cy="708438"/>
            <a:chOff x="0" y="0"/>
            <a:chExt cx="944584" cy="944584"/>
          </a:xfrm>
        </p:grpSpPr>
        <p:grpSp>
          <p:nvGrpSpPr>
            <p:cNvPr id="36" name="Group 36"/>
            <p:cNvGrpSpPr/>
            <p:nvPr/>
          </p:nvGrpSpPr>
          <p:grpSpPr>
            <a:xfrm>
              <a:off x="0" y="0"/>
              <a:ext cx="944584" cy="944584"/>
              <a:chOff x="0" y="0"/>
              <a:chExt cx="812800" cy="812800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4EA6DC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8" name="TextBox 38"/>
              <p:cNvSpPr txBox="1"/>
              <p:nvPr/>
            </p:nvSpPr>
            <p:spPr>
              <a:xfrm>
                <a:off x="76200" y="47625"/>
                <a:ext cx="660400" cy="68897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39" name="Freeform 39"/>
            <p:cNvSpPr/>
            <p:nvPr/>
          </p:nvSpPr>
          <p:spPr>
            <a:xfrm>
              <a:off x="184060" y="168811"/>
              <a:ext cx="583327" cy="554756"/>
            </a:xfrm>
            <a:custGeom>
              <a:avLst/>
              <a:gdLst/>
              <a:ahLst/>
              <a:cxnLst/>
              <a:rect l="l" t="t" r="r" b="b"/>
              <a:pathLst>
                <a:path w="583327" h="554756">
                  <a:moveTo>
                    <a:pt x="0" y="0"/>
                  </a:moveTo>
                  <a:lnTo>
                    <a:pt x="583326" y="0"/>
                  </a:lnTo>
                  <a:lnTo>
                    <a:pt x="583326" y="554756"/>
                  </a:lnTo>
                  <a:lnTo>
                    <a:pt x="0" y="55475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725118" y="3613758"/>
            <a:ext cx="1921316" cy="3674069"/>
            <a:chOff x="0" y="0"/>
            <a:chExt cx="2561754" cy="4898759"/>
          </a:xfrm>
        </p:grpSpPr>
        <p:pic>
          <p:nvPicPr>
            <p:cNvPr id="41" name="Picture 41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-5400000">
              <a:off x="-2449380" y="1469628"/>
              <a:ext cx="5878511" cy="1959504"/>
            </a:xfrm>
            <a:prstGeom prst="rect">
              <a:avLst/>
            </a:prstGeom>
          </p:spPr>
        </p:pic>
        <p:pic>
          <p:nvPicPr>
            <p:cNvPr id="42" name="Picture 42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 rot="-5400000">
              <a:off x="-867377" y="1469628"/>
              <a:ext cx="5878511" cy="1959504"/>
            </a:xfrm>
            <a:prstGeom prst="rect">
              <a:avLst/>
            </a:prstGeom>
          </p:spPr>
        </p:pic>
        <p:sp>
          <p:nvSpPr>
            <p:cNvPr id="43" name="Freeform 43"/>
            <p:cNvSpPr/>
            <p:nvPr/>
          </p:nvSpPr>
          <p:spPr>
            <a:xfrm>
              <a:off x="16268" y="2662931"/>
              <a:ext cx="963484" cy="802903"/>
            </a:xfrm>
            <a:custGeom>
              <a:avLst/>
              <a:gdLst/>
              <a:ahLst/>
              <a:cxnLst/>
              <a:rect l="l" t="t" r="r" b="b"/>
              <a:pathLst>
                <a:path w="963484" h="802903">
                  <a:moveTo>
                    <a:pt x="0" y="0"/>
                  </a:moveTo>
                  <a:lnTo>
                    <a:pt x="963484" y="0"/>
                  </a:lnTo>
                  <a:lnTo>
                    <a:pt x="963484" y="802903"/>
                  </a:lnTo>
                  <a:lnTo>
                    <a:pt x="0" y="80290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Freeform 44"/>
            <p:cNvSpPr/>
            <p:nvPr/>
          </p:nvSpPr>
          <p:spPr>
            <a:xfrm rot="-5400000">
              <a:off x="1783150" y="1580716"/>
              <a:ext cx="577456" cy="577456"/>
            </a:xfrm>
            <a:custGeom>
              <a:avLst/>
              <a:gdLst/>
              <a:ahLst/>
              <a:cxnLst/>
              <a:rect l="l" t="t" r="r" b="b"/>
              <a:pathLst>
                <a:path w="577456" h="577456">
                  <a:moveTo>
                    <a:pt x="0" y="0"/>
                  </a:moveTo>
                  <a:lnTo>
                    <a:pt x="577456" y="0"/>
                  </a:lnTo>
                  <a:lnTo>
                    <a:pt x="577456" y="577455"/>
                  </a:lnTo>
                  <a:lnTo>
                    <a:pt x="0" y="57745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5" name="Freeform 45"/>
          <p:cNvSpPr/>
          <p:nvPr/>
        </p:nvSpPr>
        <p:spPr>
          <a:xfrm>
            <a:off x="3062836" y="3561746"/>
            <a:ext cx="5979424" cy="4230442"/>
          </a:xfrm>
          <a:custGeom>
            <a:avLst/>
            <a:gdLst/>
            <a:ahLst/>
            <a:cxnLst/>
            <a:rect l="l" t="t" r="r" b="b"/>
            <a:pathLst>
              <a:path w="5979424" h="4230442">
                <a:moveTo>
                  <a:pt x="0" y="0"/>
                </a:moveTo>
                <a:lnTo>
                  <a:pt x="5979424" y="0"/>
                </a:lnTo>
                <a:lnTo>
                  <a:pt x="5979424" y="4230443"/>
                </a:lnTo>
                <a:lnTo>
                  <a:pt x="0" y="4230443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6" name="TextBox 46"/>
          <p:cNvSpPr txBox="1"/>
          <p:nvPr/>
        </p:nvSpPr>
        <p:spPr>
          <a:xfrm>
            <a:off x="17492060" y="8671077"/>
            <a:ext cx="350677" cy="2599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94"/>
              </a:lnSpc>
            </a:pPr>
            <a:r>
              <a:rPr lang="en-US" sz="1722" b="1">
                <a:solidFill>
                  <a:srgbClr val="000000"/>
                </a:solidFill>
                <a:latin typeface="Arimo Bold"/>
                <a:ea typeface="Arimo Bold"/>
                <a:cs typeface="Arimo Bold"/>
                <a:sym typeface="Arimo Bold"/>
              </a:rPr>
              <a:t>9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2948332" y="202194"/>
            <a:ext cx="15077796" cy="19729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180"/>
              </a:lnSpc>
            </a:pPr>
            <a:r>
              <a:rPr lang="en-US" sz="3700" b="1">
                <a:solidFill>
                  <a:srgbClr val="4EA6DC"/>
                </a:solidFill>
                <a:latin typeface="Arimo Bold"/>
                <a:ea typeface="Arimo Bold"/>
                <a:cs typeface="Arimo Bold"/>
                <a:sym typeface="Arimo Bold"/>
              </a:rPr>
              <a:t>Recommendation 3:</a:t>
            </a:r>
          </a:p>
          <a:p>
            <a:pPr algn="l">
              <a:lnSpc>
                <a:spcPts val="5180"/>
              </a:lnSpc>
            </a:pPr>
            <a:r>
              <a:rPr lang="en-US" sz="3700" b="1">
                <a:solidFill>
                  <a:srgbClr val="4EA6DC"/>
                </a:solidFill>
                <a:latin typeface="Arimo Bold"/>
                <a:ea typeface="Arimo Bold"/>
                <a:cs typeface="Arimo Bold"/>
                <a:sym typeface="Arimo Bold"/>
              </a:rPr>
              <a:t>Development of Sgwrs data dashboards for management &amp; senior leaders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1613753" y="2211080"/>
            <a:ext cx="3326866" cy="3981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19"/>
              </a:lnSpc>
            </a:pPr>
            <a:r>
              <a:rPr lang="en-US" sz="2399" b="1">
                <a:solidFill>
                  <a:srgbClr val="4EA6DC"/>
                </a:solidFill>
                <a:latin typeface="Arimo Bold"/>
                <a:ea typeface="Arimo Bold"/>
                <a:cs typeface="Arimo Bold"/>
                <a:sym typeface="Arimo Bold"/>
              </a:rPr>
              <a:t>Why? 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1613753" y="2625022"/>
            <a:ext cx="5534664" cy="12687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88620" lvl="1" indent="-194310" algn="l">
              <a:lnSpc>
                <a:spcPts val="2520"/>
              </a:lnSpc>
              <a:buFont typeface="Arial"/>
              <a:buChar char="•"/>
            </a:pPr>
            <a:r>
              <a:rPr lang="en-US" sz="1800" b="1" dirty="0">
                <a:solidFill>
                  <a:srgbClr val="333231"/>
                </a:solidFill>
                <a:latin typeface="Arimo Bold"/>
                <a:ea typeface="Arimo Bold"/>
                <a:cs typeface="Arimo Bold"/>
                <a:sym typeface="Arimo Bold"/>
              </a:rPr>
              <a:t>Improves accountability and oversight </a:t>
            </a:r>
          </a:p>
          <a:p>
            <a:pPr marL="388620" lvl="1" indent="-194310" algn="l">
              <a:lnSpc>
                <a:spcPts val="2520"/>
              </a:lnSpc>
              <a:buFont typeface="Arial"/>
              <a:buChar char="•"/>
            </a:pPr>
            <a:r>
              <a:rPr lang="en-US" sz="1800" b="1" dirty="0">
                <a:solidFill>
                  <a:srgbClr val="333231"/>
                </a:solidFill>
                <a:latin typeface="Arimo Bold"/>
                <a:ea typeface="Arimo Bold"/>
                <a:cs typeface="Arimo Bold"/>
                <a:sym typeface="Arimo Bold"/>
              </a:rPr>
              <a:t>Provides real-time data on Sgwrs activity </a:t>
            </a:r>
          </a:p>
          <a:p>
            <a:pPr marL="388620" lvl="1" indent="-194310" algn="l">
              <a:lnSpc>
                <a:spcPts val="2520"/>
              </a:lnSpc>
              <a:buFont typeface="Arial"/>
              <a:buChar char="•"/>
            </a:pPr>
            <a:r>
              <a:rPr lang="en-US" sz="1800" b="1" dirty="0">
                <a:solidFill>
                  <a:srgbClr val="333231"/>
                </a:solidFill>
                <a:latin typeface="Arimo Bold"/>
                <a:ea typeface="Arimo Bold"/>
                <a:cs typeface="Arimo Bold"/>
                <a:sym typeface="Arimo Bold"/>
              </a:rPr>
              <a:t>Supports better workforce planning and decisions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1613753" y="4033762"/>
            <a:ext cx="3885957" cy="3981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19"/>
              </a:lnSpc>
            </a:pPr>
            <a:r>
              <a:rPr lang="en-US" sz="2399" b="1">
                <a:solidFill>
                  <a:srgbClr val="4EA6DC"/>
                </a:solidFill>
                <a:latin typeface="Arimo Bold"/>
                <a:ea typeface="Arimo Bold"/>
                <a:cs typeface="Arimo Bold"/>
                <a:sym typeface="Arimo Bold"/>
              </a:rPr>
              <a:t>Who?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11613753" y="4447704"/>
            <a:ext cx="5534664" cy="3257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88620" lvl="1" indent="-194310" algn="l">
              <a:lnSpc>
                <a:spcPts val="2520"/>
              </a:lnSpc>
              <a:buFont typeface="Arial"/>
              <a:buChar char="•"/>
            </a:pPr>
            <a:r>
              <a:rPr lang="en-US" sz="1800" b="1" dirty="0">
                <a:solidFill>
                  <a:srgbClr val="333231"/>
                </a:solidFill>
                <a:latin typeface="Arimo Bold"/>
                <a:ea typeface="Arimo Bold"/>
                <a:cs typeface="Arimo Bold"/>
                <a:sym typeface="Arimo Bold"/>
              </a:rPr>
              <a:t>Workforce Planning Analyst 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11613753" y="5578639"/>
            <a:ext cx="3590881" cy="3981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19"/>
              </a:lnSpc>
            </a:pPr>
            <a:r>
              <a:rPr lang="en-US" sz="2399" b="1">
                <a:solidFill>
                  <a:srgbClr val="4EA6DC"/>
                </a:solidFill>
                <a:latin typeface="Arimo Bold"/>
                <a:ea typeface="Arimo Bold"/>
                <a:cs typeface="Arimo Bold"/>
                <a:sym typeface="Arimo Bold"/>
              </a:rPr>
              <a:t>How / When?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1613753" y="5992581"/>
            <a:ext cx="5534664" cy="9544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88620" lvl="1" indent="-194310" algn="l">
              <a:lnSpc>
                <a:spcPts val="2520"/>
              </a:lnSpc>
              <a:buFont typeface="Arial"/>
              <a:buChar char="•"/>
            </a:pPr>
            <a:r>
              <a:rPr lang="en-US" sz="1800" b="1" dirty="0">
                <a:solidFill>
                  <a:srgbClr val="333231"/>
                </a:solidFill>
                <a:latin typeface="Arimo Bold"/>
                <a:ea typeface="Arimo Bold"/>
                <a:cs typeface="Arimo Bold"/>
                <a:sym typeface="Arimo Bold"/>
              </a:rPr>
              <a:t>Initial pilot of 2 directorates from July 2026 </a:t>
            </a:r>
          </a:p>
          <a:p>
            <a:pPr marL="388620" lvl="1" indent="-194310" algn="l">
              <a:lnSpc>
                <a:spcPts val="2520"/>
              </a:lnSpc>
              <a:buFont typeface="Arial"/>
              <a:buChar char="•"/>
            </a:pPr>
            <a:r>
              <a:rPr lang="en-US" sz="1800" b="1" dirty="0">
                <a:solidFill>
                  <a:srgbClr val="333231"/>
                </a:solidFill>
                <a:latin typeface="Arimo Bold"/>
                <a:ea typeface="Arimo Bold"/>
                <a:cs typeface="Arimo Bold"/>
                <a:sym typeface="Arimo Bold"/>
              </a:rPr>
              <a:t>Full rollout by 21/3/2026</a:t>
            </a:r>
          </a:p>
          <a:p>
            <a:pPr marL="388620" lvl="1" indent="-194310" algn="l">
              <a:lnSpc>
                <a:spcPts val="2520"/>
              </a:lnSpc>
              <a:buFont typeface="Arial"/>
              <a:buChar char="•"/>
            </a:pPr>
            <a:r>
              <a:rPr lang="en-US" sz="1800" b="1" dirty="0">
                <a:solidFill>
                  <a:srgbClr val="333231"/>
                </a:solidFill>
                <a:latin typeface="Arimo Bold"/>
                <a:ea typeface="Arimo Bold"/>
                <a:cs typeface="Arimo Bold"/>
                <a:sym typeface="Arimo Bold"/>
              </a:rPr>
              <a:t>Training to support dashboard use 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1611179" y="7249727"/>
            <a:ext cx="3590881" cy="3981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19"/>
              </a:lnSpc>
            </a:pPr>
            <a:r>
              <a:rPr lang="en-US" sz="2399" b="1">
                <a:solidFill>
                  <a:srgbClr val="4EA6DC"/>
                </a:solidFill>
                <a:latin typeface="Arimo Bold"/>
                <a:ea typeface="Arimo Bold"/>
                <a:cs typeface="Arimo Bold"/>
                <a:sym typeface="Arimo Bold"/>
              </a:rPr>
              <a:t>Costs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11611179" y="7663669"/>
            <a:ext cx="5534664" cy="6400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88620" lvl="1" indent="-194310" algn="l">
              <a:lnSpc>
                <a:spcPts val="2520"/>
              </a:lnSpc>
              <a:buFont typeface="Arial"/>
              <a:buChar char="•"/>
            </a:pPr>
            <a:r>
              <a:rPr lang="en-US" sz="1800" b="1" dirty="0">
                <a:solidFill>
                  <a:srgbClr val="333231"/>
                </a:solidFill>
                <a:latin typeface="Arimo Bold"/>
                <a:ea typeface="Arimo Bold"/>
                <a:cs typeface="Arimo Bold"/>
                <a:sym typeface="Arimo Bold"/>
              </a:rPr>
              <a:t>Staff </a:t>
            </a:r>
          </a:p>
          <a:p>
            <a:pPr marL="388620" lvl="1" indent="-194310" algn="l">
              <a:lnSpc>
                <a:spcPts val="2520"/>
              </a:lnSpc>
              <a:buFont typeface="Arial"/>
              <a:buChar char="•"/>
            </a:pPr>
            <a:r>
              <a:rPr lang="en-US" sz="1800" b="1" dirty="0">
                <a:solidFill>
                  <a:srgbClr val="333231"/>
                </a:solidFill>
                <a:latin typeface="Arimo Bold"/>
                <a:ea typeface="Arimo Bold"/>
                <a:cs typeface="Arimo Bold"/>
                <a:sym typeface="Arimo Bold"/>
              </a:rPr>
              <a:t>Training costs </a:t>
            </a:r>
          </a:p>
        </p:txBody>
      </p:sp>
      <p:sp>
        <p:nvSpPr>
          <p:cNvPr id="56" name="Freeform 56"/>
          <p:cNvSpPr/>
          <p:nvPr/>
        </p:nvSpPr>
        <p:spPr>
          <a:xfrm>
            <a:off x="183150" y="297444"/>
            <a:ext cx="2004190" cy="1655962"/>
          </a:xfrm>
          <a:custGeom>
            <a:avLst/>
            <a:gdLst/>
            <a:ahLst/>
            <a:cxnLst/>
            <a:rect l="l" t="t" r="r" b="b"/>
            <a:pathLst>
              <a:path w="2004190" h="1655962">
                <a:moveTo>
                  <a:pt x="0" y="0"/>
                </a:moveTo>
                <a:lnTo>
                  <a:pt x="2004190" y="0"/>
                </a:lnTo>
                <a:lnTo>
                  <a:pt x="2004190" y="1655963"/>
                </a:lnTo>
                <a:lnTo>
                  <a:pt x="0" y="1655963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7" name="TextBox 55">
            <a:extLst>
              <a:ext uri="{FF2B5EF4-FFF2-40B4-BE49-F238E27FC236}">
                <a16:creationId xmlns:a16="http://schemas.microsoft.com/office/drawing/2014/main" id="{9B171241-2153-EC7B-8B30-47F3C6279168}"/>
              </a:ext>
            </a:extLst>
          </p:cNvPr>
          <p:cNvSpPr txBox="1"/>
          <p:nvPr/>
        </p:nvSpPr>
        <p:spPr>
          <a:xfrm>
            <a:off x="4379599" y="7845050"/>
            <a:ext cx="5534664" cy="2842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194310" lvl="1" algn="l">
              <a:lnSpc>
                <a:spcPts val="2520"/>
              </a:lnSpc>
            </a:pPr>
            <a:r>
              <a:rPr lang="en-US" sz="1500" b="1" dirty="0">
                <a:solidFill>
                  <a:srgbClr val="333231"/>
                </a:solidFill>
                <a:latin typeface="Arimo Bold"/>
                <a:ea typeface="Arimo Bold"/>
                <a:cs typeface="Arimo Bold"/>
                <a:sym typeface="Arimo Bold"/>
              </a:rPr>
              <a:t>(Hicks, 2024) 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4545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8269433">
            <a:off x="11510650" y="-4265054"/>
            <a:ext cx="8115128" cy="11330557"/>
          </a:xfrm>
          <a:custGeom>
            <a:avLst/>
            <a:gdLst/>
            <a:ahLst/>
            <a:cxnLst/>
            <a:rect l="l" t="t" r="r" b="b"/>
            <a:pathLst>
              <a:path w="8115128" h="11330557">
                <a:moveTo>
                  <a:pt x="0" y="0"/>
                </a:moveTo>
                <a:lnTo>
                  <a:pt x="8115129" y="0"/>
                </a:lnTo>
                <a:lnTo>
                  <a:pt x="8115129" y="11330557"/>
                </a:lnTo>
                <a:lnTo>
                  <a:pt x="0" y="11330557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-1412730">
            <a:off x="-876702" y="3949805"/>
            <a:ext cx="6410952" cy="8951141"/>
          </a:xfrm>
          <a:custGeom>
            <a:avLst/>
            <a:gdLst/>
            <a:ahLst/>
            <a:cxnLst/>
            <a:rect l="l" t="t" r="r" b="b"/>
            <a:pathLst>
              <a:path w="6410952" h="8951141">
                <a:moveTo>
                  <a:pt x="0" y="0"/>
                </a:moveTo>
                <a:lnTo>
                  <a:pt x="6410952" y="0"/>
                </a:lnTo>
                <a:lnTo>
                  <a:pt x="6410952" y="8951141"/>
                </a:lnTo>
                <a:lnTo>
                  <a:pt x="0" y="895114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10548169" y="8512425"/>
            <a:ext cx="4973314" cy="4973314"/>
            <a:chOff x="0" y="0"/>
            <a:chExt cx="812800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13250379" y="6444436"/>
            <a:ext cx="2874401" cy="15680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471"/>
              </a:lnSpc>
            </a:pPr>
            <a:r>
              <a:rPr lang="en-US" sz="1900" b="1">
                <a:solidFill>
                  <a:srgbClr val="FEFEFE"/>
                </a:solidFill>
                <a:latin typeface="Arimo Bold"/>
                <a:ea typeface="Arimo Bold"/>
                <a:cs typeface="Arimo Bold"/>
                <a:sym typeface="Arimo Bold"/>
              </a:rPr>
              <a:t>Recommendation 3:</a:t>
            </a:r>
          </a:p>
          <a:p>
            <a:pPr algn="ctr">
              <a:lnSpc>
                <a:spcPts val="2471"/>
              </a:lnSpc>
            </a:pPr>
            <a:r>
              <a:rPr lang="en-US" sz="1900" b="1">
                <a:solidFill>
                  <a:srgbClr val="FEFEFE"/>
                </a:solidFill>
                <a:latin typeface="Arimo Bold"/>
                <a:ea typeface="Arimo Bold"/>
                <a:cs typeface="Arimo Bold"/>
                <a:sym typeface="Arimo Bold"/>
              </a:rPr>
              <a:t>Development of Sgwrs data dashboards for management &amp; senior leaders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430321" y="6600797"/>
            <a:ext cx="2874401" cy="9426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471"/>
              </a:lnSpc>
            </a:pPr>
            <a:r>
              <a:rPr lang="en-US" sz="1900" b="1">
                <a:solidFill>
                  <a:srgbClr val="FEFEFE"/>
                </a:solidFill>
                <a:latin typeface="Arimo Bold"/>
                <a:ea typeface="Arimo Bold"/>
                <a:cs typeface="Arimo Bold"/>
                <a:sym typeface="Arimo Bold"/>
              </a:rPr>
              <a:t>Recommendation 2:</a:t>
            </a:r>
          </a:p>
          <a:p>
            <a:pPr algn="ctr">
              <a:lnSpc>
                <a:spcPts val="2471"/>
              </a:lnSpc>
            </a:pPr>
            <a:r>
              <a:rPr lang="en-US" sz="1900" b="1">
                <a:solidFill>
                  <a:srgbClr val="FEFEFE"/>
                </a:solidFill>
                <a:latin typeface="Arimo Bold"/>
                <a:ea typeface="Arimo Bold"/>
                <a:cs typeface="Arimo Bold"/>
                <a:sym typeface="Arimo Bold"/>
              </a:rPr>
              <a:t>A review fo the Sgwrs process and outcomes 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472515" y="6444436"/>
            <a:ext cx="2874401" cy="12553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471"/>
              </a:lnSpc>
            </a:pPr>
            <a:r>
              <a:rPr lang="en-US" sz="1900" b="1" dirty="0">
                <a:solidFill>
                  <a:srgbClr val="FEFEFE"/>
                </a:solidFill>
                <a:latin typeface="Arimo Bold"/>
                <a:ea typeface="Arimo Bold"/>
                <a:cs typeface="Arimo Bold"/>
                <a:sym typeface="Arimo Bold"/>
              </a:rPr>
              <a:t>Recommendation 1: </a:t>
            </a:r>
          </a:p>
          <a:p>
            <a:pPr algn="ctr">
              <a:lnSpc>
                <a:spcPts val="2471"/>
              </a:lnSpc>
            </a:pPr>
            <a:r>
              <a:rPr lang="en-US" sz="1900" b="1" dirty="0">
                <a:solidFill>
                  <a:srgbClr val="FEFEFE"/>
                </a:solidFill>
                <a:latin typeface="Arimo Bold"/>
                <a:ea typeface="Arimo Bold"/>
                <a:cs typeface="Arimo Bold"/>
                <a:sym typeface="Arimo Bold"/>
              </a:rPr>
              <a:t>Implement a Sgwrs training programme</a:t>
            </a:r>
          </a:p>
          <a:p>
            <a:pPr algn="ctr">
              <a:lnSpc>
                <a:spcPts val="2471"/>
              </a:lnSpc>
            </a:pPr>
            <a:endParaRPr lang="en-US" sz="1900" b="1" dirty="0">
              <a:solidFill>
                <a:srgbClr val="FEFEFE"/>
              </a:solidFill>
              <a:latin typeface="Arimo Bold"/>
              <a:ea typeface="Arimo Bold"/>
              <a:cs typeface="Arimo Bold"/>
              <a:sym typeface="Arimo Bold"/>
            </a:endParaRPr>
          </a:p>
        </p:txBody>
      </p:sp>
      <p:grpSp>
        <p:nvGrpSpPr>
          <p:cNvPr id="10" name="Group 10"/>
          <p:cNvGrpSpPr/>
          <p:nvPr/>
        </p:nvGrpSpPr>
        <p:grpSpPr>
          <a:xfrm>
            <a:off x="-4277490" y="3041912"/>
            <a:ext cx="26926069" cy="3286849"/>
            <a:chOff x="0" y="0"/>
            <a:chExt cx="35901426" cy="4382466"/>
          </a:xfrm>
        </p:grpSpPr>
        <p:grpSp>
          <p:nvGrpSpPr>
            <p:cNvPr id="11" name="Group 11"/>
            <p:cNvGrpSpPr/>
            <p:nvPr/>
          </p:nvGrpSpPr>
          <p:grpSpPr>
            <a:xfrm rot="5400000">
              <a:off x="17848432" y="-15642207"/>
              <a:ext cx="204562" cy="35901426"/>
              <a:chOff x="0" y="0"/>
              <a:chExt cx="27719" cy="4864721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0" y="0"/>
                <a:ext cx="27719" cy="4864721"/>
              </a:xfrm>
              <a:custGeom>
                <a:avLst/>
                <a:gdLst/>
                <a:ahLst/>
                <a:cxnLst/>
                <a:rect l="l" t="t" r="r" b="b"/>
                <a:pathLst>
                  <a:path w="27719" h="4864721">
                    <a:moveTo>
                      <a:pt x="13859" y="0"/>
                    </a:moveTo>
                    <a:lnTo>
                      <a:pt x="13859" y="0"/>
                    </a:lnTo>
                    <a:cubicBezTo>
                      <a:pt x="17535" y="0"/>
                      <a:pt x="21060" y="1460"/>
                      <a:pt x="23659" y="4059"/>
                    </a:cubicBezTo>
                    <a:cubicBezTo>
                      <a:pt x="26258" y="6658"/>
                      <a:pt x="27719" y="10184"/>
                      <a:pt x="27719" y="13859"/>
                    </a:cubicBezTo>
                    <a:lnTo>
                      <a:pt x="27719" y="4850862"/>
                    </a:lnTo>
                    <a:cubicBezTo>
                      <a:pt x="27719" y="4854538"/>
                      <a:pt x="26258" y="4858063"/>
                      <a:pt x="23659" y="4860662"/>
                    </a:cubicBezTo>
                    <a:cubicBezTo>
                      <a:pt x="21060" y="4863261"/>
                      <a:pt x="17535" y="4864721"/>
                      <a:pt x="13859" y="4864721"/>
                    </a:cubicBezTo>
                    <a:lnTo>
                      <a:pt x="13859" y="4864721"/>
                    </a:lnTo>
                    <a:cubicBezTo>
                      <a:pt x="10184" y="4864721"/>
                      <a:pt x="6658" y="4863261"/>
                      <a:pt x="4059" y="4860662"/>
                    </a:cubicBezTo>
                    <a:cubicBezTo>
                      <a:pt x="1460" y="4858063"/>
                      <a:pt x="0" y="4854538"/>
                      <a:pt x="0" y="4850862"/>
                    </a:cubicBezTo>
                    <a:lnTo>
                      <a:pt x="0" y="13859"/>
                    </a:lnTo>
                    <a:cubicBezTo>
                      <a:pt x="0" y="10184"/>
                      <a:pt x="1460" y="6658"/>
                      <a:pt x="4059" y="4059"/>
                    </a:cubicBezTo>
                    <a:cubicBezTo>
                      <a:pt x="6658" y="1460"/>
                      <a:pt x="10184" y="0"/>
                      <a:pt x="13859" y="0"/>
                    </a:cubicBezTo>
                    <a:close/>
                  </a:path>
                </a:pathLst>
              </a:custGeom>
              <a:solidFill>
                <a:srgbClr val="ECECEC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" name="TextBox 13"/>
              <p:cNvSpPr txBox="1"/>
              <p:nvPr/>
            </p:nvSpPr>
            <p:spPr>
              <a:xfrm>
                <a:off x="0" y="-28575"/>
                <a:ext cx="27719" cy="4893296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14" name="Freeform 14"/>
            <p:cNvSpPr/>
            <p:nvPr/>
          </p:nvSpPr>
          <p:spPr>
            <a:xfrm>
              <a:off x="23522484" y="0"/>
              <a:ext cx="4365006" cy="4382466"/>
            </a:xfrm>
            <a:custGeom>
              <a:avLst/>
              <a:gdLst/>
              <a:ahLst/>
              <a:cxnLst/>
              <a:rect l="l" t="t" r="r" b="b"/>
              <a:pathLst>
                <a:path w="4365006" h="4382466">
                  <a:moveTo>
                    <a:pt x="0" y="0"/>
                  </a:moveTo>
                  <a:lnTo>
                    <a:pt x="4365006" y="0"/>
                  </a:lnTo>
                  <a:lnTo>
                    <a:pt x="4365006" y="4382466"/>
                  </a:lnTo>
                  <a:lnTo>
                    <a:pt x="0" y="438246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15" name="Group 15"/>
            <p:cNvGrpSpPr/>
            <p:nvPr/>
          </p:nvGrpSpPr>
          <p:grpSpPr>
            <a:xfrm>
              <a:off x="23944602" y="1212820"/>
              <a:ext cx="1956825" cy="1956825"/>
              <a:chOff x="0" y="0"/>
              <a:chExt cx="812800" cy="812800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" name="TextBox 17"/>
              <p:cNvSpPr txBox="1"/>
              <p:nvPr/>
            </p:nvSpPr>
            <p:spPr>
              <a:xfrm>
                <a:off x="76200" y="47625"/>
                <a:ext cx="660400" cy="688975"/>
              </a:xfrm>
              <a:prstGeom prst="rect">
                <a:avLst/>
              </a:prstGeom>
            </p:spPr>
            <p:txBody>
              <a:bodyPr lIns="43891" tIns="43891" rIns="43891" bIns="43891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18" name="Freeform 18"/>
            <p:cNvSpPr/>
            <p:nvPr/>
          </p:nvSpPr>
          <p:spPr>
            <a:xfrm>
              <a:off x="15979269" y="0"/>
              <a:ext cx="4365006" cy="4382466"/>
            </a:xfrm>
            <a:custGeom>
              <a:avLst/>
              <a:gdLst/>
              <a:ahLst/>
              <a:cxnLst/>
              <a:rect l="l" t="t" r="r" b="b"/>
              <a:pathLst>
                <a:path w="4365006" h="4382466">
                  <a:moveTo>
                    <a:pt x="0" y="0"/>
                  </a:moveTo>
                  <a:lnTo>
                    <a:pt x="4365006" y="0"/>
                  </a:lnTo>
                  <a:lnTo>
                    <a:pt x="4365006" y="4382466"/>
                  </a:lnTo>
                  <a:lnTo>
                    <a:pt x="0" y="438246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>
                <a:extLs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19" name="Group 19"/>
            <p:cNvGrpSpPr/>
            <p:nvPr/>
          </p:nvGrpSpPr>
          <p:grpSpPr>
            <a:xfrm>
              <a:off x="16394577" y="1212820"/>
              <a:ext cx="1956825" cy="1956825"/>
              <a:chOff x="0" y="0"/>
              <a:chExt cx="812800" cy="812800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76200" y="47625"/>
                <a:ext cx="660400" cy="688975"/>
              </a:xfrm>
              <a:prstGeom prst="rect">
                <a:avLst/>
              </a:prstGeom>
            </p:spPr>
            <p:txBody>
              <a:bodyPr lIns="43891" tIns="43891" rIns="43891" bIns="43891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22" name="Freeform 22"/>
            <p:cNvSpPr/>
            <p:nvPr/>
          </p:nvSpPr>
          <p:spPr>
            <a:xfrm>
              <a:off x="7886575" y="0"/>
              <a:ext cx="4365006" cy="4382466"/>
            </a:xfrm>
            <a:custGeom>
              <a:avLst/>
              <a:gdLst/>
              <a:ahLst/>
              <a:cxnLst/>
              <a:rect l="l" t="t" r="r" b="b"/>
              <a:pathLst>
                <a:path w="4365006" h="4382466">
                  <a:moveTo>
                    <a:pt x="0" y="0"/>
                  </a:moveTo>
                  <a:lnTo>
                    <a:pt x="4365006" y="0"/>
                  </a:lnTo>
                  <a:lnTo>
                    <a:pt x="4365006" y="4382466"/>
                  </a:lnTo>
                  <a:lnTo>
                    <a:pt x="0" y="438246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>
                <a:extLst>
                  <a:ext uri="{96DAC541-7B7A-43D3-8B79-37D633B846F1}">
                    <asvg:svgBlip xmlns:asvg="http://schemas.microsoft.com/office/drawing/2016/SVG/main" r:embed="rId10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23" name="Group 23"/>
            <p:cNvGrpSpPr/>
            <p:nvPr/>
          </p:nvGrpSpPr>
          <p:grpSpPr>
            <a:xfrm>
              <a:off x="8297762" y="1212820"/>
              <a:ext cx="1956825" cy="1956825"/>
              <a:chOff x="0" y="0"/>
              <a:chExt cx="812800" cy="812800"/>
            </a:xfrm>
          </p:grpSpPr>
          <p:sp>
            <p:nvSpPr>
              <p:cNvPr id="24" name="Freeform 24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5" name="TextBox 25"/>
              <p:cNvSpPr txBox="1"/>
              <p:nvPr/>
            </p:nvSpPr>
            <p:spPr>
              <a:xfrm>
                <a:off x="76200" y="47625"/>
                <a:ext cx="660400" cy="688975"/>
              </a:xfrm>
              <a:prstGeom prst="rect">
                <a:avLst/>
              </a:prstGeom>
            </p:spPr>
            <p:txBody>
              <a:bodyPr lIns="43891" tIns="43891" rIns="43891" bIns="43891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26" name="Freeform 26"/>
            <p:cNvSpPr/>
            <p:nvPr/>
          </p:nvSpPr>
          <p:spPr>
            <a:xfrm>
              <a:off x="8608057" y="1705243"/>
              <a:ext cx="1336235" cy="828466"/>
            </a:xfrm>
            <a:custGeom>
              <a:avLst/>
              <a:gdLst/>
              <a:ahLst/>
              <a:cxnLst/>
              <a:rect l="l" t="t" r="r" b="b"/>
              <a:pathLst>
                <a:path w="1336235" h="828466">
                  <a:moveTo>
                    <a:pt x="0" y="0"/>
                  </a:moveTo>
                  <a:lnTo>
                    <a:pt x="1336235" y="0"/>
                  </a:lnTo>
                  <a:lnTo>
                    <a:pt x="1336235" y="828465"/>
                  </a:lnTo>
                  <a:lnTo>
                    <a:pt x="0" y="82846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1">
                <a:extLst>
                  <a:ext uri="{96DAC541-7B7A-43D3-8B79-37D633B846F1}">
                    <asvg:svgBlip xmlns:asvg="http://schemas.microsoft.com/office/drawing/2016/SVG/main" r:embed="rId12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27"/>
            <p:cNvSpPr/>
            <p:nvPr/>
          </p:nvSpPr>
          <p:spPr>
            <a:xfrm>
              <a:off x="24065522" y="1494063"/>
              <a:ext cx="1513858" cy="1250825"/>
            </a:xfrm>
            <a:custGeom>
              <a:avLst/>
              <a:gdLst/>
              <a:ahLst/>
              <a:cxnLst/>
              <a:rect l="l" t="t" r="r" b="b"/>
              <a:pathLst>
                <a:path w="1513858" h="1250825">
                  <a:moveTo>
                    <a:pt x="0" y="0"/>
                  </a:moveTo>
                  <a:lnTo>
                    <a:pt x="1513858" y="0"/>
                  </a:lnTo>
                  <a:lnTo>
                    <a:pt x="1513858" y="1250825"/>
                  </a:lnTo>
                  <a:lnTo>
                    <a:pt x="0" y="125082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3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28"/>
            <p:cNvSpPr/>
            <p:nvPr/>
          </p:nvSpPr>
          <p:spPr>
            <a:xfrm>
              <a:off x="16953701" y="1494063"/>
              <a:ext cx="838577" cy="1197967"/>
            </a:xfrm>
            <a:custGeom>
              <a:avLst/>
              <a:gdLst/>
              <a:ahLst/>
              <a:cxnLst/>
              <a:rect l="l" t="t" r="r" b="b"/>
              <a:pathLst>
                <a:path w="838577" h="1197967">
                  <a:moveTo>
                    <a:pt x="0" y="0"/>
                  </a:moveTo>
                  <a:lnTo>
                    <a:pt x="838577" y="0"/>
                  </a:lnTo>
                  <a:lnTo>
                    <a:pt x="838577" y="1197967"/>
                  </a:lnTo>
                  <a:lnTo>
                    <a:pt x="0" y="119796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4">
                <a:extLst>
                  <a:ext uri="{96DAC541-7B7A-43D3-8B79-37D633B846F1}">
                    <asvg:svgBlip xmlns:asvg="http://schemas.microsoft.com/office/drawing/2016/SVG/main" r:embed="rId1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763</Words>
  <Application>Microsoft Office PowerPoint</Application>
  <PresentationFormat>Custom</PresentationFormat>
  <Paragraphs>132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Calibri</vt:lpstr>
      <vt:lpstr>Arial</vt:lpstr>
      <vt:lpstr>Arimo Bold</vt:lpstr>
      <vt:lpstr>Aptos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Presentation</dc:title>
  <dc:creator>Smith, Joseph</dc:creator>
  <cp:lastModifiedBy>Smith, Joseph</cp:lastModifiedBy>
  <cp:revision>1</cp:revision>
  <dcterms:created xsi:type="dcterms:W3CDTF">2006-08-16T00:00:00Z</dcterms:created>
  <dcterms:modified xsi:type="dcterms:W3CDTF">2025-09-27T13:57:24Z</dcterms:modified>
  <dc:identifier>DAGztp34p1A</dc:identifier>
</cp:coreProperties>
</file>