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25"/>
  </p:notesMasterIdLst>
  <p:handoutMasterIdLst>
    <p:handoutMasterId r:id="rId26"/>
  </p:handoutMasterIdLst>
  <p:sldIdLst>
    <p:sldId id="297" r:id="rId2"/>
    <p:sldId id="338" r:id="rId3"/>
    <p:sldId id="342" r:id="rId4"/>
    <p:sldId id="344" r:id="rId5"/>
    <p:sldId id="345" r:id="rId6"/>
    <p:sldId id="346" r:id="rId7"/>
    <p:sldId id="347" r:id="rId8"/>
    <p:sldId id="349" r:id="rId9"/>
    <p:sldId id="348" r:id="rId10"/>
    <p:sldId id="350" r:id="rId11"/>
    <p:sldId id="352" r:id="rId12"/>
    <p:sldId id="351" r:id="rId13"/>
    <p:sldId id="353" r:id="rId14"/>
    <p:sldId id="354" r:id="rId15"/>
    <p:sldId id="355" r:id="rId16"/>
    <p:sldId id="356" r:id="rId17"/>
    <p:sldId id="357" r:id="rId18"/>
    <p:sldId id="358" r:id="rId19"/>
    <p:sldId id="359" r:id="rId20"/>
    <p:sldId id="360" r:id="rId21"/>
    <p:sldId id="361" r:id="rId22"/>
    <p:sldId id="362" r:id="rId23"/>
    <p:sldId id="332" r:id="rId24"/>
  </p:sldIdLst>
  <p:sldSz cx="9906000" cy="6858000" type="A4"/>
  <p:notesSz cx="6735763" cy="986948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>
          <p15:clr>
            <a:srgbClr val="A4A3A4"/>
          </p15:clr>
        </p15:guide>
        <p15:guide id="2" pos="212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270" autoAdjust="0"/>
    <p:restoredTop sz="90991"/>
  </p:normalViewPr>
  <p:slideViewPr>
    <p:cSldViewPr>
      <p:cViewPr varScale="1">
        <p:scale>
          <a:sx n="66" d="100"/>
          <a:sy n="66" d="100"/>
        </p:scale>
        <p:origin x="84" y="330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520"/>
    </p:cViewPr>
  </p:sorterViewPr>
  <p:notesViewPr>
    <p:cSldViewPr>
      <p:cViewPr varScale="1">
        <p:scale>
          <a:sx n="37" d="100"/>
          <a:sy n="37" d="100"/>
        </p:scale>
        <p:origin x="-1578" y="-96"/>
      </p:cViewPr>
      <p:guideLst>
        <p:guide orient="horz" pos="3109"/>
        <p:guide pos="212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913E6D5-27DB-4EDF-986C-6EC4574B15C1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2781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691063"/>
            <a:ext cx="4935537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121" tIns="44761" rIns="91121" bIns="447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notes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696913" y="741363"/>
            <a:ext cx="5343525" cy="36988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E6BC948-71C3-4849-B41F-196E354A2306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1561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861031" y="3810001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4" name="Rectangle 23"/>
          <p:cNvSpPr/>
          <p:nvPr/>
        </p:nvSpPr>
        <p:spPr>
          <a:xfrm flipV="1">
            <a:off x="5861051" y="3897010"/>
            <a:ext cx="404495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5" name="Rectangle 24"/>
          <p:cNvSpPr/>
          <p:nvPr/>
        </p:nvSpPr>
        <p:spPr>
          <a:xfrm flipV="1">
            <a:off x="5861051" y="4115167"/>
            <a:ext cx="404495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6" name="Rectangle 25"/>
          <p:cNvSpPr/>
          <p:nvPr/>
        </p:nvSpPr>
        <p:spPr>
          <a:xfrm flipV="1">
            <a:off x="5861050" y="4164403"/>
            <a:ext cx="212979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7" name="Rectangle 26"/>
          <p:cNvSpPr/>
          <p:nvPr/>
        </p:nvSpPr>
        <p:spPr>
          <a:xfrm flipV="1">
            <a:off x="5861050" y="4199572"/>
            <a:ext cx="212979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861050" y="3962400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991216" y="406098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906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9906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1" name="Rectangle 10"/>
          <p:cNvSpPr/>
          <p:nvPr/>
        </p:nvSpPr>
        <p:spPr>
          <a:xfrm flipV="1">
            <a:off x="6948555" y="3643090"/>
            <a:ext cx="2957446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906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95300" y="2401888"/>
            <a:ext cx="916305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36575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264400" y="4206240"/>
            <a:ext cx="104013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861050" y="4205288"/>
            <a:ext cx="140335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9013429" y="1136"/>
            <a:ext cx="810021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C701DB3-510E-4D2C-A16D-6B5677A6415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2748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45736"/>
            <a:ext cx="8915400" cy="534992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322896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D3577-F417-4526-92F5-1EAF107563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8741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506" y="1981201"/>
            <a:ext cx="84201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506" y="3367088"/>
            <a:ext cx="84201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338F4-E87E-4A4A-A001-19778A6617D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5437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60909"/>
            <a:ext cx="89154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625D-86B9-4B12-A0CB-DA8FCDD9D43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984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1143000"/>
            <a:ext cx="90805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2750" y="2244970"/>
            <a:ext cx="4378452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114661" y="2244970"/>
            <a:ext cx="4378590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12750" y="2708519"/>
            <a:ext cx="4378452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1496" y="2708519"/>
            <a:ext cx="4378590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CE630E-3403-4ED2-8DD9-9C701A6030F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25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04664"/>
            <a:ext cx="89154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55964" y="2272"/>
            <a:ext cx="825500" cy="365760"/>
          </a:xfrm>
        </p:spPr>
        <p:txBody>
          <a:bodyPr/>
          <a:lstStyle/>
          <a:p>
            <a:fld id="{C1C50B6D-ADC8-46B1-A501-A4F1A743364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82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6368-CB3A-4CE5-ACB3-677123CDF9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170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9621" y="1101970"/>
            <a:ext cx="366522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799621" y="2010727"/>
            <a:ext cx="366522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5100" y="776287"/>
            <a:ext cx="5527548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C921A-28AE-436B-B7F1-F165674CD0D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8076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3804" y="1109161"/>
            <a:ext cx="6357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7310" y="1143000"/>
            <a:ext cx="4953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95813" y="3274309"/>
            <a:ext cx="28067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170AB-CAC2-43B1-A8F7-6489C443A10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2503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81CC2-EFD4-4BD6-ACF5-8EDB8EC10F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58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46950" y="1143000"/>
            <a:ext cx="206375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143000"/>
            <a:ext cx="67691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7EE3-2112-457B-AE95-D14678E7CB5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1903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9906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906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9906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1" name="Rectangle 30"/>
          <p:cNvSpPr/>
          <p:nvPr/>
        </p:nvSpPr>
        <p:spPr>
          <a:xfrm flipV="1">
            <a:off x="5861031" y="360247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2" name="Rectangle 31"/>
          <p:cNvSpPr/>
          <p:nvPr/>
        </p:nvSpPr>
        <p:spPr>
          <a:xfrm flipV="1">
            <a:off x="5861051" y="440113"/>
            <a:ext cx="404495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857951" y="497504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988117" y="58894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5" name="Rectangle 34"/>
          <p:cNvSpPr/>
          <p:nvPr/>
        </p:nvSpPr>
        <p:spPr bwMode="invGray">
          <a:xfrm>
            <a:off x="9842047" y="-2001"/>
            <a:ext cx="6242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798188" y="-2001"/>
            <a:ext cx="2971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777547" y="-2001"/>
            <a:ext cx="9906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8" name="Rectangle 37"/>
          <p:cNvSpPr/>
          <p:nvPr/>
        </p:nvSpPr>
        <p:spPr bwMode="invGray">
          <a:xfrm>
            <a:off x="9723375" y="-2001"/>
            <a:ext cx="29718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9" name="Rectangle 38"/>
          <p:cNvSpPr/>
          <p:nvPr/>
        </p:nvSpPr>
        <p:spPr bwMode="invGray">
          <a:xfrm>
            <a:off x="9658650" y="380"/>
            <a:ext cx="59436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40" name="Rectangle 39"/>
          <p:cNvSpPr/>
          <p:nvPr/>
        </p:nvSpPr>
        <p:spPr bwMode="invGray">
          <a:xfrm>
            <a:off x="9612931" y="380"/>
            <a:ext cx="9906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9736" y="430944"/>
            <a:ext cx="8915400" cy="62179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95300" y="1095351"/>
            <a:ext cx="8915400" cy="547918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855964" y="2272"/>
            <a:ext cx="8255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5801A72-7E0D-4E5E-B69C-33344BA80F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623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Usabili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FE766-05CD-4FA1-A3B4-52AD312C79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Usability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EB251-F1AE-4675-A14E-2C9BC2A6A3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897860" cy="1752600"/>
          </a:xfrm>
        </p:spPr>
        <p:txBody>
          <a:bodyPr/>
          <a:lstStyle/>
          <a:p>
            <a:r>
              <a:rPr lang="en-GB" dirty="0"/>
              <a:t>ACCB6017</a:t>
            </a:r>
          </a:p>
          <a:p>
            <a:endParaRPr lang="en-GB" dirty="0"/>
          </a:p>
          <a:p>
            <a:r>
              <a:rPr lang="en-GB" dirty="0"/>
              <a:t>Workshop 8 – Designing for Usability</a:t>
            </a:r>
          </a:p>
        </p:txBody>
      </p:sp>
    </p:spTree>
    <p:extLst>
      <p:ext uri="{BB962C8B-B14F-4D97-AF65-F5344CB8AC3E}">
        <p14:creationId xmlns:p14="http://schemas.microsoft.com/office/powerpoint/2010/main" val="59362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8C70F-8CDF-47DC-9641-D367E166D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12E31-2D1C-44D3-842E-437E357D5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ISO definition of usability:</a:t>
            </a:r>
          </a:p>
          <a:p>
            <a:pPr lvl="1"/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"The extent to which a product can be used by specified users to achieve specified goals with effectiveness, efficiency, and satisfaction in a specified context of use." </a:t>
            </a:r>
          </a:p>
          <a:p>
            <a:endParaRPr lang="en-GB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Usability therefore depends on 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Users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Goals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Context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Effectiveness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Efficiency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Satisfaction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063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DB749-C2B2-BFDD-F084-B6EC179AB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Does ‘Usable’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DC5A4-0B2C-1E35-B7F1-FA6E57A1E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Effectiveness</a:t>
            </a:r>
          </a:p>
          <a:p>
            <a:pPr lvl="1"/>
            <a:r>
              <a:rPr lang="en-GB" dirty="0"/>
              <a:t>Can users achieve their goal?</a:t>
            </a:r>
          </a:p>
          <a:p>
            <a:pPr lvl="1"/>
            <a:r>
              <a:rPr lang="en-GB" dirty="0"/>
              <a:t>Do they make errors?</a:t>
            </a:r>
          </a:p>
          <a:p>
            <a:r>
              <a:rPr lang="en-GB" dirty="0"/>
              <a:t>Efficiency</a:t>
            </a:r>
          </a:p>
          <a:p>
            <a:pPr lvl="1"/>
            <a:r>
              <a:rPr lang="en-GB" dirty="0"/>
              <a:t>How much time and effort does it take?</a:t>
            </a:r>
          </a:p>
          <a:p>
            <a:r>
              <a:rPr lang="en-GB" dirty="0"/>
              <a:t>Satisfaction</a:t>
            </a:r>
          </a:p>
          <a:p>
            <a:pPr lvl="1"/>
            <a:r>
              <a:rPr lang="en-GB" dirty="0"/>
              <a:t>How does the experience feel to the user?</a:t>
            </a:r>
          </a:p>
          <a:p>
            <a:r>
              <a:rPr lang="en-GB" dirty="0"/>
              <a:t>A usable system needs all three</a:t>
            </a:r>
          </a:p>
          <a:p>
            <a:endParaRPr lang="en-GB" dirty="0"/>
          </a:p>
          <a:p>
            <a:r>
              <a:rPr lang="en-GB" dirty="0"/>
              <a:t>Potentially unusable systems</a:t>
            </a:r>
          </a:p>
          <a:p>
            <a:pPr lvl="1"/>
            <a:r>
              <a:rPr lang="en-GB" dirty="0"/>
              <a:t>A process that always succeeds but takes 45 minutes</a:t>
            </a:r>
          </a:p>
          <a:p>
            <a:pPr lvl="1"/>
            <a:r>
              <a:rPr lang="en-GB" dirty="0"/>
              <a:t>A one-click process where users regularly perform the wrong action</a:t>
            </a:r>
          </a:p>
        </p:txBody>
      </p:sp>
    </p:spTree>
    <p:extLst>
      <p:ext uri="{BB962C8B-B14F-4D97-AF65-F5344CB8AC3E}">
        <p14:creationId xmlns:p14="http://schemas.microsoft.com/office/powerpoint/2010/main" val="1071019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5E6AE-2F52-DD90-7B5F-953D1A04D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Usability is NOT Appearance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65B45-C2E5-1EC2-EED5-6807722C5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Can you tell whether an interface is usable just by looking at it?</a:t>
            </a:r>
          </a:p>
          <a:p>
            <a:pPr lvl="1"/>
            <a:r>
              <a:rPr lang="en-GB" dirty="0"/>
              <a:t>Attractive ≠ usable</a:t>
            </a:r>
          </a:p>
          <a:p>
            <a:pPr lvl="1"/>
            <a:r>
              <a:rPr lang="en-GB" dirty="0"/>
              <a:t>Unattractive ≠ unusable</a:t>
            </a:r>
          </a:p>
          <a:p>
            <a:endParaRPr lang="en-GB" dirty="0"/>
          </a:p>
          <a:p>
            <a:r>
              <a:rPr lang="en-GB" dirty="0"/>
              <a:t>You cannot determine usability from appearance alone</a:t>
            </a:r>
          </a:p>
          <a:p>
            <a:pPr lvl="1"/>
            <a:r>
              <a:rPr lang="en-GB" dirty="0"/>
              <a:t>Usability is concerned with what happens when the user interacts with something, not how it looks</a:t>
            </a:r>
          </a:p>
          <a:p>
            <a:pPr lvl="1"/>
            <a:endParaRPr lang="en-GB" dirty="0"/>
          </a:p>
          <a:p>
            <a:r>
              <a:rPr lang="en-GB" dirty="0"/>
              <a:t>Appearance can influence expectations and satisfaction</a:t>
            </a:r>
          </a:p>
          <a:p>
            <a:pPr lvl="1"/>
            <a:r>
              <a:rPr lang="en-GB" dirty="0"/>
              <a:t>This is important to the user experience, which we’ll cover in later workshops</a:t>
            </a:r>
          </a:p>
        </p:txBody>
      </p:sp>
    </p:spTree>
    <p:extLst>
      <p:ext uri="{BB962C8B-B14F-4D97-AF65-F5344CB8AC3E}">
        <p14:creationId xmlns:p14="http://schemas.microsoft.com/office/powerpoint/2010/main" val="457087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8E1CF-3199-9B57-A082-BD3053FD6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Reducing User Effort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30513-0E4D-8314-81AB-1043E0199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Every interaction places cognitive demands on the user</a:t>
            </a:r>
          </a:p>
          <a:p>
            <a:pPr lvl="1"/>
            <a:r>
              <a:rPr lang="en-GB" dirty="0"/>
              <a:t>Finding things</a:t>
            </a:r>
          </a:p>
          <a:p>
            <a:pPr lvl="1"/>
            <a:r>
              <a:rPr lang="en-GB" dirty="0"/>
              <a:t>Recognising things</a:t>
            </a:r>
          </a:p>
          <a:p>
            <a:pPr lvl="1"/>
            <a:r>
              <a:rPr lang="en-GB" dirty="0"/>
              <a:t>Remembering things</a:t>
            </a:r>
          </a:p>
          <a:p>
            <a:pPr lvl="1"/>
            <a:r>
              <a:rPr lang="en-GB" dirty="0"/>
              <a:t>Making decisions</a:t>
            </a:r>
          </a:p>
          <a:p>
            <a:pPr lvl="1"/>
            <a:r>
              <a:rPr lang="en-GB" dirty="0"/>
              <a:t>Entering information</a:t>
            </a:r>
          </a:p>
          <a:p>
            <a:pPr lvl="1"/>
            <a:r>
              <a:rPr lang="en-GB" dirty="0"/>
              <a:t>Correcting mistakes</a:t>
            </a:r>
          </a:p>
          <a:p>
            <a:endParaRPr lang="en-GB" dirty="0"/>
          </a:p>
          <a:p>
            <a:r>
              <a:rPr lang="en-GB" dirty="0"/>
              <a:t>Good design avoids unnecessary effort</a:t>
            </a:r>
          </a:p>
          <a:p>
            <a:pPr lvl="1"/>
            <a:r>
              <a:rPr lang="en-GB" dirty="0"/>
              <a:t>Minimising cognitive load by minimising problems with perception, attention, and memory</a:t>
            </a:r>
          </a:p>
        </p:txBody>
      </p:sp>
    </p:spTree>
    <p:extLst>
      <p:ext uri="{BB962C8B-B14F-4D97-AF65-F5344CB8AC3E}">
        <p14:creationId xmlns:p14="http://schemas.microsoft.com/office/powerpoint/2010/main" val="15934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5874F-F5C5-1789-51A9-A499D3647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There is No Recipe for Usability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DC77A-C9F3-B05C-4642-6335B69BD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Different designs are needed for</a:t>
            </a:r>
          </a:p>
          <a:p>
            <a:pPr lvl="1"/>
            <a:r>
              <a:rPr lang="en-GB" dirty="0"/>
              <a:t>Different problems</a:t>
            </a:r>
          </a:p>
          <a:p>
            <a:pPr lvl="1"/>
            <a:r>
              <a:rPr lang="en-GB" dirty="0"/>
              <a:t>Different users</a:t>
            </a:r>
          </a:p>
          <a:p>
            <a:pPr lvl="1"/>
            <a:r>
              <a:rPr lang="en-GB" dirty="0"/>
              <a:t>Different tasks</a:t>
            </a:r>
          </a:p>
          <a:p>
            <a:pPr lvl="1"/>
            <a:r>
              <a:rPr lang="en-GB" dirty="0"/>
              <a:t>Different technologies</a:t>
            </a:r>
          </a:p>
          <a:p>
            <a:pPr lvl="1"/>
            <a:r>
              <a:rPr lang="en-GB" dirty="0"/>
              <a:t>Different contexts</a:t>
            </a:r>
          </a:p>
          <a:p>
            <a:endParaRPr lang="en-GB" dirty="0"/>
          </a:p>
          <a:p>
            <a:r>
              <a:rPr lang="en-GB" dirty="0"/>
              <a:t>Best option is to use basic design principles and some heuristics (rules of thumb/guidelines) to identify likely usability problems</a:t>
            </a:r>
          </a:p>
          <a:p>
            <a:endParaRPr lang="en-GB" dirty="0"/>
          </a:p>
          <a:p>
            <a:r>
              <a:rPr lang="en-GB" dirty="0"/>
              <a:t>Two influential sets of guidelines exist</a:t>
            </a:r>
          </a:p>
          <a:p>
            <a:pPr lvl="1"/>
            <a:r>
              <a:rPr lang="en-GB" dirty="0"/>
              <a:t>Nielsen’s Heuristics</a:t>
            </a:r>
          </a:p>
          <a:p>
            <a:pPr lvl="1"/>
            <a:r>
              <a:rPr lang="en-GB" dirty="0"/>
              <a:t>Schneiderman’s Rules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1383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CFFB9D-66A5-BDE9-168F-8746880045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29F85-9C12-C61B-AB4C-DB19DD1B6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Nielsen’s Heuristics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B162E-1705-C206-78EF-C6ED53E46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Visibility of system status</a:t>
            </a:r>
          </a:p>
          <a:p>
            <a:r>
              <a:rPr lang="en-GB" dirty="0"/>
              <a:t>Match between system and the real world</a:t>
            </a:r>
          </a:p>
          <a:p>
            <a:r>
              <a:rPr lang="en-GB" dirty="0"/>
              <a:t>User control and freedom</a:t>
            </a:r>
          </a:p>
          <a:p>
            <a:r>
              <a:rPr lang="en-GB" dirty="0"/>
              <a:t>Consistency and standards</a:t>
            </a:r>
          </a:p>
          <a:p>
            <a:r>
              <a:rPr lang="en-GB" dirty="0"/>
              <a:t>Error prevention</a:t>
            </a:r>
          </a:p>
          <a:p>
            <a:r>
              <a:rPr lang="en-GB" dirty="0"/>
              <a:t>Recognition rather than recall</a:t>
            </a:r>
          </a:p>
          <a:p>
            <a:r>
              <a:rPr lang="en-GB" dirty="0"/>
              <a:t>Flexibility and efficiency of use</a:t>
            </a:r>
          </a:p>
          <a:p>
            <a:r>
              <a:rPr lang="en-GB" dirty="0"/>
              <a:t>Aesthetic and minimalist design</a:t>
            </a:r>
          </a:p>
          <a:p>
            <a:r>
              <a:rPr lang="en-GB" dirty="0"/>
              <a:t>Help users recognise, diagnose, and recover from errors</a:t>
            </a:r>
          </a:p>
          <a:p>
            <a:r>
              <a:rPr lang="en-GB" dirty="0"/>
              <a:t>Help and documentation</a:t>
            </a:r>
          </a:p>
        </p:txBody>
      </p:sp>
    </p:spTree>
    <p:extLst>
      <p:ext uri="{BB962C8B-B14F-4D97-AF65-F5344CB8AC3E}">
        <p14:creationId xmlns:p14="http://schemas.microsoft.com/office/powerpoint/2010/main" val="3418484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AB0202-1F63-0969-C4F8-79D3233666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22D00-5E74-FCBA-A802-438593333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Shneiderman’s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092AD-93D0-832F-709F-2852B94F4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/>
              <a:t>Strive for consistency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Allow frequent users to use shortcuts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Offer informative feedback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Design dialog to yield closure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Offer simple error handling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Permit easy reversal of actions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Support internal locus of control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Reduce short-term memory load</a:t>
            </a:r>
          </a:p>
          <a:p>
            <a:endParaRPr lang="en-GB" dirty="0"/>
          </a:p>
          <a:p>
            <a:r>
              <a:rPr lang="en-GB" dirty="0"/>
              <a:t>There is considerable overlap between these and Nielsen’s heuristics</a:t>
            </a:r>
          </a:p>
        </p:txBody>
      </p:sp>
    </p:spTree>
    <p:extLst>
      <p:ext uri="{BB962C8B-B14F-4D97-AF65-F5344CB8AC3E}">
        <p14:creationId xmlns:p14="http://schemas.microsoft.com/office/powerpoint/2010/main" val="2965724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B2D01-4091-0A59-8789-590C6E170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From Heuristics to Design Decisions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4E5CF-7963-1525-A575-E31B4DB34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 don’t tend to ask ”</a:t>
            </a:r>
            <a:r>
              <a:rPr lang="en-GB" i="1" dirty="0"/>
              <a:t>Does this interface follow Nielsen’s heuristics?</a:t>
            </a:r>
            <a:r>
              <a:rPr lang="en-GB" dirty="0"/>
              <a:t>”</a:t>
            </a:r>
          </a:p>
          <a:p>
            <a:r>
              <a:rPr lang="en-GB" dirty="0"/>
              <a:t>Instead we tend to ask two separate questions</a:t>
            </a:r>
          </a:p>
          <a:p>
            <a:pPr lvl="1"/>
            <a:r>
              <a:rPr lang="en-GB" dirty="0"/>
              <a:t>What difficulty might this design create for users?</a:t>
            </a:r>
          </a:p>
          <a:p>
            <a:pPr lvl="1"/>
            <a:r>
              <a:rPr lang="en-GB" dirty="0"/>
              <a:t>What could I change to reduce that difficulty?</a:t>
            </a:r>
          </a:p>
          <a:p>
            <a:endParaRPr lang="en-GB" dirty="0"/>
          </a:p>
          <a:p>
            <a:r>
              <a:rPr lang="en-GB" dirty="0"/>
              <a:t>For example, should we require users to recall things or should we present things that they recognise?</a:t>
            </a:r>
          </a:p>
          <a:p>
            <a:pPr lvl="1"/>
            <a:r>
              <a:rPr lang="en-GB" dirty="0"/>
              <a:t>Problem: User must remember an identifier</a:t>
            </a:r>
          </a:p>
          <a:p>
            <a:pPr lvl="1"/>
            <a:r>
              <a:rPr lang="en-GB" dirty="0"/>
              <a:t>Consequence: Additional cognitive demand</a:t>
            </a:r>
          </a:p>
          <a:p>
            <a:pPr lvl="1"/>
            <a:r>
              <a:rPr lang="en-GB" dirty="0"/>
              <a:t>Design response: Show user meaningful choices</a:t>
            </a:r>
          </a:p>
          <a:p>
            <a:r>
              <a:rPr lang="en-GB" dirty="0"/>
              <a:t>The heuristic explains </a:t>
            </a:r>
            <a:r>
              <a:rPr lang="en-GB" i="1" dirty="0"/>
              <a:t>why</a:t>
            </a:r>
            <a:r>
              <a:rPr lang="en-GB" dirty="0"/>
              <a:t> the design response may help</a:t>
            </a:r>
          </a:p>
        </p:txBody>
      </p:sp>
    </p:spTree>
    <p:extLst>
      <p:ext uri="{BB962C8B-B14F-4D97-AF65-F5344CB8AC3E}">
        <p14:creationId xmlns:p14="http://schemas.microsoft.com/office/powerpoint/2010/main" val="2160729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568512-F5A6-3019-FD3A-AE34F96DFA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919B2-2A9E-F328-9E06-C43C0283B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Design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2E5A2-6046-BAA1-A6E7-3061B275FC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Users already know how many common interface elements work</a:t>
            </a:r>
          </a:p>
          <a:p>
            <a:pPr lvl="1"/>
            <a:r>
              <a:rPr lang="en-GB" dirty="0"/>
              <a:t>Forms buttons, menus, links, search, selection controls…</a:t>
            </a:r>
          </a:p>
          <a:p>
            <a:endParaRPr lang="en-GB" dirty="0"/>
          </a:p>
          <a:p>
            <a:r>
              <a:rPr lang="en-GB" dirty="0"/>
              <a:t>Consistency lets users reuse existing knowledge</a:t>
            </a:r>
          </a:p>
          <a:p>
            <a:endParaRPr lang="en-GB" dirty="0"/>
          </a:p>
          <a:p>
            <a:r>
              <a:rPr lang="en-GB" dirty="0"/>
              <a:t>This doesn’t just work at a single element level; there are common design patterns for entire screens </a:t>
            </a:r>
          </a:p>
          <a:p>
            <a:pPr lvl="1"/>
            <a:r>
              <a:rPr lang="en-GB" dirty="0"/>
              <a:t>If common tasks are presented in a familiar manner then users will find them easier to complete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3233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E6DCC-C14D-4CF6-8A14-9576FCAE1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46DCE-802F-1B7C-6F4C-81745A56F2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Forms are essential for collecting information, but they can</a:t>
            </a:r>
          </a:p>
          <a:p>
            <a:pPr lvl="1"/>
            <a:r>
              <a:rPr lang="en-GB" dirty="0"/>
              <a:t>Take time</a:t>
            </a:r>
          </a:p>
          <a:p>
            <a:pPr lvl="1"/>
            <a:r>
              <a:rPr lang="en-GB" dirty="0"/>
              <a:t>Cause confusion</a:t>
            </a:r>
          </a:p>
          <a:p>
            <a:pPr lvl="1"/>
            <a:r>
              <a:rPr lang="en-GB" dirty="0"/>
              <a:t>Introduce errors</a:t>
            </a:r>
          </a:p>
          <a:p>
            <a:pPr lvl="1"/>
            <a:r>
              <a:rPr lang="en-GB" dirty="0"/>
              <a:t>Interrupt the user’s task</a:t>
            </a:r>
          </a:p>
          <a:p>
            <a:pPr lvl="1"/>
            <a:r>
              <a:rPr lang="en-GB" dirty="0"/>
              <a:t>Cause abandonment</a:t>
            </a:r>
          </a:p>
          <a:p>
            <a:endParaRPr lang="en-GB" dirty="0"/>
          </a:p>
          <a:p>
            <a:r>
              <a:rPr lang="en-GB" dirty="0"/>
              <a:t>Every field on a form creates work for the user BUT fewer fields ≠ automatically more usable</a:t>
            </a:r>
          </a:p>
          <a:p>
            <a:pPr lvl="1"/>
            <a:r>
              <a:rPr lang="en-GB" dirty="0"/>
              <a:t>Usability is NOT ‘minimum number of clicks’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997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68B80-8440-C966-860F-1AD873B22E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7BCF4F-EDCA-D626-082B-DB3761470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Keep forms as short as the task allows</a:t>
            </a:r>
          </a:p>
          <a:p>
            <a:pPr lvl="1"/>
            <a:r>
              <a:rPr lang="en-GB" dirty="0"/>
              <a:t>Remove unnecessary questions</a:t>
            </a:r>
          </a:p>
          <a:p>
            <a:pPr lvl="1"/>
            <a:r>
              <a:rPr lang="en-GB" dirty="0"/>
              <a:t>Group related information</a:t>
            </a:r>
          </a:p>
          <a:p>
            <a:pPr lvl="1"/>
            <a:r>
              <a:rPr lang="en-GB" dirty="0"/>
              <a:t>Break long processes into meaningful stages</a:t>
            </a:r>
          </a:p>
          <a:p>
            <a:endParaRPr lang="en-GB" dirty="0"/>
          </a:p>
          <a:p>
            <a:r>
              <a:rPr lang="en-GB" dirty="0"/>
              <a:t>Break into pages if it makes sense</a:t>
            </a:r>
          </a:p>
          <a:p>
            <a:pPr lvl="1"/>
            <a:r>
              <a:rPr lang="en-GB" dirty="0"/>
              <a:t>Use as many pages as you need but no more</a:t>
            </a:r>
          </a:p>
          <a:p>
            <a:endParaRPr lang="en-GB" dirty="0"/>
          </a:p>
          <a:p>
            <a:r>
              <a:rPr lang="en-GB" dirty="0"/>
              <a:t>Never collect personal information unless you actually need it</a:t>
            </a:r>
          </a:p>
          <a:p>
            <a:pPr lvl="1"/>
            <a:r>
              <a:rPr lang="en-GB" dirty="0"/>
              <a:t>Data protection law applies to you too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1040E1E-2F4E-D2A9-BDE3-C43CDDB9E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Ask Only What You Need</a:t>
            </a:r>
          </a:p>
        </p:txBody>
      </p:sp>
    </p:spTree>
    <p:extLst>
      <p:ext uri="{BB962C8B-B14F-4D97-AF65-F5344CB8AC3E}">
        <p14:creationId xmlns:p14="http://schemas.microsoft.com/office/powerpoint/2010/main" val="2594802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C8026B-79A4-C706-9F7D-FED3FB206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EE8C6DD-37B2-32A7-B20A-B43DA5A8D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Forms exist to collect user input</a:t>
            </a:r>
          </a:p>
          <a:p>
            <a:r>
              <a:rPr lang="en-GB" dirty="0"/>
              <a:t>You should select the input type that provides the highest-quality answers.</a:t>
            </a:r>
          </a:p>
          <a:p>
            <a:pPr lvl="1"/>
            <a:r>
              <a:rPr lang="en-GB" dirty="0"/>
              <a:t>Free text: User can enter almost anything</a:t>
            </a:r>
          </a:p>
          <a:p>
            <a:pPr lvl="1"/>
            <a:r>
              <a:rPr lang="en-GB" dirty="0"/>
              <a:t>Radio buttons: Choose exactly one</a:t>
            </a:r>
          </a:p>
          <a:p>
            <a:pPr lvl="1"/>
            <a:r>
              <a:rPr lang="en-GB" dirty="0"/>
              <a:t>Checkboxes: Choose several</a:t>
            </a:r>
          </a:p>
          <a:p>
            <a:pPr lvl="1"/>
            <a:r>
              <a:rPr lang="en-GB" dirty="0"/>
              <a:t>Dropdown/list: Choose from known alternatives</a:t>
            </a:r>
          </a:p>
          <a:p>
            <a:pPr lvl="1"/>
            <a:r>
              <a:rPr lang="en-GB" dirty="0"/>
              <a:t>Date/time controls: Constrained structured input</a:t>
            </a:r>
          </a:p>
          <a:p>
            <a:endParaRPr lang="en-GB" dirty="0"/>
          </a:p>
          <a:p>
            <a:r>
              <a:rPr lang="en-GB" dirty="0"/>
              <a:t>Suppose you want someone to select their favourite type of music</a:t>
            </a:r>
          </a:p>
          <a:p>
            <a:pPr lvl="1"/>
            <a:r>
              <a:rPr lang="en-GB" dirty="0"/>
              <a:t>Radio buttons: One selection, more specificity</a:t>
            </a:r>
          </a:p>
          <a:p>
            <a:pPr lvl="1"/>
            <a:r>
              <a:rPr lang="en-GB" dirty="0"/>
              <a:t>Check boxes: Multiple selections, more complete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D2830EB-563B-00EB-8DBC-ECD39A006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Input Types</a:t>
            </a:r>
          </a:p>
        </p:txBody>
      </p:sp>
    </p:spTree>
    <p:extLst>
      <p:ext uri="{BB962C8B-B14F-4D97-AF65-F5344CB8AC3E}">
        <p14:creationId xmlns:p14="http://schemas.microsoft.com/office/powerpoint/2010/main" val="4274388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BF451B-090D-A9ED-E363-7FC135103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E2D4D0-D110-9F18-F126-8D0E9F5F8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Labels should be concise, clear, legible, and associated with the correct control</a:t>
            </a:r>
          </a:p>
          <a:p>
            <a:pPr lvl="1"/>
            <a:r>
              <a:rPr lang="en-GB" dirty="0"/>
              <a:t>Solves most labelling issues</a:t>
            </a:r>
          </a:p>
          <a:p>
            <a:endParaRPr lang="en-GB" dirty="0"/>
          </a:p>
          <a:p>
            <a:r>
              <a:rPr lang="en-GB" dirty="0"/>
              <a:t>Instructions may be needed if a question is unconventional or complicated</a:t>
            </a:r>
          </a:p>
          <a:p>
            <a:r>
              <a:rPr lang="en-GB" dirty="0"/>
              <a:t>These should appear where they are needed</a:t>
            </a:r>
          </a:p>
          <a:p>
            <a:pPr lvl="1"/>
            <a:r>
              <a:rPr lang="en-GB" dirty="0"/>
              <a:t>Short explanations: Put near the label</a:t>
            </a:r>
          </a:p>
          <a:p>
            <a:pPr lvl="1"/>
            <a:r>
              <a:rPr lang="en-GB" dirty="0"/>
              <a:t>Longer explanations: Put on the side of the form rather than within the form so as not to interrupt the flow of users who know what they’re doing</a:t>
            </a:r>
          </a:p>
          <a:p>
            <a:pPr lvl="1"/>
            <a:r>
              <a:rPr lang="en-GB" dirty="0"/>
              <a:t>Don’t make users remember instructions from somewhere else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6F56187-2370-A79D-B9F2-0527F18DA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Labels and Instructions</a:t>
            </a:r>
          </a:p>
        </p:txBody>
      </p:sp>
    </p:spTree>
    <p:extLst>
      <p:ext uri="{BB962C8B-B14F-4D97-AF65-F5344CB8AC3E}">
        <p14:creationId xmlns:p14="http://schemas.microsoft.com/office/powerpoint/2010/main" val="2521890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593C5-ECCC-D78A-76DD-F58EF213D9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D3DEBC-5D1D-8F9A-2D1F-AA8F6249F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Mistakes happen. Design for them</a:t>
            </a:r>
          </a:p>
          <a:p>
            <a:pPr lvl="1"/>
            <a:r>
              <a:rPr lang="en-GB" dirty="0"/>
              <a:t>Accept reasonable variations in input</a:t>
            </a:r>
          </a:p>
          <a:p>
            <a:pPr lvl="1"/>
            <a:r>
              <a:rPr lang="en-GB" dirty="0"/>
              <a:t>Constrain input where appropriate</a:t>
            </a:r>
          </a:p>
          <a:p>
            <a:pPr lvl="1"/>
            <a:r>
              <a:rPr lang="en-GB" dirty="0"/>
              <a:t>Give examples where useful</a:t>
            </a:r>
          </a:p>
          <a:p>
            <a:pPr lvl="1"/>
            <a:r>
              <a:rPr lang="en-GB" dirty="0"/>
              <a:t>Validate input as early as possible</a:t>
            </a:r>
          </a:p>
          <a:p>
            <a:pPr lvl="1"/>
            <a:r>
              <a:rPr lang="en-GB" dirty="0"/>
              <a:t>Explain what needs correcting</a:t>
            </a:r>
          </a:p>
          <a:p>
            <a:pPr lvl="1"/>
            <a:endParaRPr lang="en-GB" dirty="0"/>
          </a:p>
          <a:p>
            <a:r>
              <a:rPr lang="en-GB" dirty="0"/>
              <a:t>Adding intelligence to the input fields can help</a:t>
            </a:r>
          </a:p>
          <a:p>
            <a:pPr lvl="1"/>
            <a:r>
              <a:rPr lang="en-GB" dirty="0" err="1"/>
              <a:t>E.g</a:t>
            </a:r>
            <a:r>
              <a:rPr lang="en-GB" dirty="0"/>
              <a:t>, phone fields should be able to handle all of</a:t>
            </a:r>
          </a:p>
          <a:p>
            <a:pPr lvl="2"/>
            <a:r>
              <a:rPr lang="en-GB" dirty="0"/>
              <a:t>00000000000</a:t>
            </a:r>
          </a:p>
          <a:p>
            <a:pPr lvl="2"/>
            <a:r>
              <a:rPr lang="en-GB" dirty="0"/>
              <a:t>0000 0000000</a:t>
            </a:r>
          </a:p>
          <a:p>
            <a:pPr lvl="2"/>
            <a:r>
              <a:rPr lang="en-GB" dirty="0"/>
              <a:t>+44000 000 0000</a:t>
            </a:r>
          </a:p>
          <a:p>
            <a:pPr lvl="2"/>
            <a:r>
              <a:rPr lang="en-GB" dirty="0"/>
              <a:t>+44(0)000 0000000</a:t>
            </a:r>
          </a:p>
          <a:p>
            <a:pPr lvl="2"/>
            <a:r>
              <a:rPr lang="en-GB" dirty="0"/>
              <a:t>…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79523D-1259-D258-B188-3737EB33F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Prevent Errors Where Possible</a:t>
            </a:r>
          </a:p>
        </p:txBody>
      </p:sp>
    </p:spTree>
    <p:extLst>
      <p:ext uri="{BB962C8B-B14F-4D97-AF65-F5344CB8AC3E}">
        <p14:creationId xmlns:p14="http://schemas.microsoft.com/office/powerpoint/2010/main" val="2015098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65DE6-8D6D-FC10-38E2-3C040899D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Design for the Common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5EAB2-2154-FC09-0D6F-E46DBA07A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Interactions may be </a:t>
            </a:r>
          </a:p>
          <a:p>
            <a:pPr lvl="1"/>
            <a:r>
              <a:rPr lang="en-GB" dirty="0"/>
              <a:t>Frequent and familiar</a:t>
            </a:r>
          </a:p>
          <a:p>
            <a:pPr lvl="1"/>
            <a:r>
              <a:rPr lang="en-GB" dirty="0"/>
              <a:t>Occasional</a:t>
            </a:r>
          </a:p>
          <a:p>
            <a:pPr lvl="1"/>
            <a:r>
              <a:rPr lang="en-GB" dirty="0"/>
              <a:t>Unusual or dangerous</a:t>
            </a:r>
          </a:p>
          <a:p>
            <a:r>
              <a:rPr lang="en-GB" dirty="0"/>
              <a:t>Design can support different behaviours</a:t>
            </a:r>
          </a:p>
          <a:p>
            <a:r>
              <a:rPr lang="en-GB" dirty="0"/>
              <a:t>Common actions should be</a:t>
            </a:r>
          </a:p>
          <a:p>
            <a:pPr lvl="1"/>
            <a:r>
              <a:rPr lang="en-GB" dirty="0"/>
              <a:t>Easy to find</a:t>
            </a:r>
          </a:p>
          <a:p>
            <a:pPr lvl="1"/>
            <a:r>
              <a:rPr lang="en-GB" dirty="0"/>
              <a:t>Quick to perform</a:t>
            </a:r>
          </a:p>
          <a:p>
            <a:r>
              <a:rPr lang="en-GB" dirty="0"/>
              <a:t>Unusual or critical actions may deliberately require more attention</a:t>
            </a:r>
          </a:p>
          <a:p>
            <a:r>
              <a:rPr lang="en-GB" dirty="0"/>
              <a:t>Sometimes friction is desirable</a:t>
            </a:r>
          </a:p>
          <a:p>
            <a:pPr lvl="1"/>
            <a:r>
              <a:rPr lang="en-GB" dirty="0"/>
              <a:t>Deleting an account should require more thought than opening a message</a:t>
            </a:r>
          </a:p>
        </p:txBody>
      </p:sp>
    </p:spTree>
    <p:extLst>
      <p:ext uri="{BB962C8B-B14F-4D97-AF65-F5344CB8AC3E}">
        <p14:creationId xmlns:p14="http://schemas.microsoft.com/office/powerpoint/2010/main" val="31653430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Primary buttons advance the user’s current task</a:t>
            </a:r>
          </a:p>
          <a:p>
            <a:r>
              <a:rPr lang="en-GB" dirty="0"/>
              <a:t>Primary buttons</a:t>
            </a:r>
          </a:p>
          <a:p>
            <a:pPr lvl="1"/>
            <a:r>
              <a:rPr lang="en-GB" dirty="0"/>
              <a:t>Execute primary (happy path) actions</a:t>
            </a:r>
          </a:p>
          <a:p>
            <a:pPr lvl="1"/>
            <a:r>
              <a:rPr lang="en-GB" dirty="0"/>
              <a:t>Style: Visually prominent, high contrast </a:t>
            </a:r>
          </a:p>
          <a:p>
            <a:pPr lvl="1"/>
            <a:r>
              <a:rPr lang="en-GB" dirty="0"/>
              <a:t>Position: Easy to locate</a:t>
            </a:r>
          </a:p>
          <a:p>
            <a:endParaRPr lang="en-GB" dirty="0"/>
          </a:p>
          <a:p>
            <a:r>
              <a:rPr lang="en-GB" dirty="0"/>
              <a:t>Secondary actions offer alternatives or change the path</a:t>
            </a:r>
          </a:p>
          <a:p>
            <a:r>
              <a:rPr lang="en-GB" dirty="0"/>
              <a:t>Secondary buttons</a:t>
            </a:r>
          </a:p>
          <a:p>
            <a:pPr lvl="1"/>
            <a:r>
              <a:rPr lang="en-GB" dirty="0"/>
              <a:t>Style: Less prominent, low contrast</a:t>
            </a:r>
          </a:p>
          <a:p>
            <a:pPr lvl="1"/>
            <a:r>
              <a:rPr lang="en-GB" dirty="0"/>
              <a:t>Location: Still clearly available</a:t>
            </a:r>
          </a:p>
          <a:p>
            <a:endParaRPr lang="en-GB" dirty="0"/>
          </a:p>
          <a:p>
            <a:r>
              <a:rPr lang="en-GB" dirty="0"/>
              <a:t>Visual hierarchy should reflect task hierarchy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Primary &amp; Secondary Actions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221140" y="1952104"/>
            <a:ext cx="1882552" cy="57606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PRIMARY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221140" y="4797152"/>
            <a:ext cx="1882552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SECONDARY</a:t>
            </a:r>
          </a:p>
        </p:txBody>
      </p:sp>
    </p:spTree>
    <p:extLst>
      <p:ext uri="{BB962C8B-B14F-4D97-AF65-F5344CB8AC3E}">
        <p14:creationId xmlns:p14="http://schemas.microsoft.com/office/powerpoint/2010/main" val="13936533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92712-42E0-A424-9BE2-C9D18871C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Destructive 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F6360-FEF4-A626-D123-AE8B428DE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Some actions have serious consequences </a:t>
            </a:r>
          </a:p>
          <a:p>
            <a:pPr lvl="1"/>
            <a:r>
              <a:rPr lang="en-GB" dirty="0"/>
              <a:t>Delete</a:t>
            </a:r>
          </a:p>
          <a:p>
            <a:pPr lvl="1"/>
            <a:r>
              <a:rPr lang="en-GB" dirty="0"/>
              <a:t>Remove</a:t>
            </a:r>
          </a:p>
          <a:p>
            <a:pPr lvl="1"/>
            <a:r>
              <a:rPr lang="en-GB" dirty="0"/>
              <a:t>Cancel</a:t>
            </a:r>
          </a:p>
          <a:p>
            <a:pPr lvl="1"/>
            <a:r>
              <a:rPr lang="en-GB" dirty="0"/>
              <a:t>Reset</a:t>
            </a:r>
          </a:p>
          <a:p>
            <a:pPr lvl="1"/>
            <a:r>
              <a:rPr lang="en-GB" dirty="0"/>
              <a:t>Submit irreversible changes</a:t>
            </a:r>
          </a:p>
          <a:p>
            <a:r>
              <a:rPr lang="en-GB" dirty="0"/>
              <a:t>These require</a:t>
            </a:r>
          </a:p>
          <a:p>
            <a:pPr lvl="1"/>
            <a:r>
              <a:rPr lang="en-GB" dirty="0"/>
              <a:t>Clear labelling</a:t>
            </a:r>
          </a:p>
          <a:p>
            <a:pPr lvl="1"/>
            <a:r>
              <a:rPr lang="en-GB" dirty="0"/>
              <a:t>Visual distinction</a:t>
            </a:r>
          </a:p>
          <a:p>
            <a:pPr lvl="1"/>
            <a:r>
              <a:rPr lang="en-GB" dirty="0"/>
              <a:t>Confirmation where justified – what is the </a:t>
            </a:r>
            <a:r>
              <a:rPr lang="en-GB" i="1" dirty="0"/>
              <a:t>error cost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Undo where possible</a:t>
            </a:r>
          </a:p>
          <a:p>
            <a:r>
              <a:rPr lang="en-GB" dirty="0"/>
              <a:t>The cost of an error should influence the design</a:t>
            </a:r>
          </a:p>
          <a:p>
            <a:pPr lvl="1"/>
            <a:r>
              <a:rPr lang="en-GB" dirty="0"/>
              <a:t>If something can be undone, Undo may be better than Cancel</a:t>
            </a:r>
          </a:p>
        </p:txBody>
      </p:sp>
    </p:spTree>
    <p:extLst>
      <p:ext uri="{BB962C8B-B14F-4D97-AF65-F5344CB8AC3E}">
        <p14:creationId xmlns:p14="http://schemas.microsoft.com/office/powerpoint/2010/main" val="17255357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/>
          </a:bodyPr>
          <a:lstStyle/>
          <a:p>
            <a:r>
              <a:rPr lang="en-GB" dirty="0" err="1"/>
              <a:t>TournamentsOnline</a:t>
            </a:r>
            <a:r>
              <a:rPr lang="en-GB" dirty="0"/>
              <a:t> is a company that runs online eSports tournaments. </a:t>
            </a:r>
          </a:p>
          <a:p>
            <a:r>
              <a:rPr lang="en-GB" dirty="0"/>
              <a:t>Its users may</a:t>
            </a:r>
          </a:p>
          <a:p>
            <a:pPr lvl="1"/>
            <a:r>
              <a:rPr lang="en-GB" dirty="0"/>
              <a:t>Create an account</a:t>
            </a:r>
          </a:p>
          <a:p>
            <a:pPr lvl="1"/>
            <a:r>
              <a:rPr lang="en-GB" dirty="0"/>
              <a:t>Enter tournaments individually or as part of a team</a:t>
            </a:r>
          </a:p>
          <a:p>
            <a:pPr lvl="1"/>
            <a:r>
              <a:rPr lang="en-GB" dirty="0"/>
              <a:t>Receive physical prizes</a:t>
            </a:r>
          </a:p>
          <a:p>
            <a:r>
              <a:rPr lang="en-GB" dirty="0"/>
              <a:t>Design the interface screens for the following task:</a:t>
            </a:r>
          </a:p>
          <a:p>
            <a:pPr lvl="1"/>
            <a:r>
              <a:rPr lang="en-GB" dirty="0"/>
              <a:t>Sign-up for a tournament as an individual</a:t>
            </a:r>
          </a:p>
          <a:p>
            <a:r>
              <a:rPr lang="en-GB" dirty="0"/>
              <a:t>Assume that this will be accessed via a desktop or laptop computer with a keyboard and mouse/touchpad and that the user already has an account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24833062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BDE9A-F200-5554-2B78-6AA52981A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Your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C8FE3-E3D6-1307-58A0-DD9EF2070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/>
          </a:bodyPr>
          <a:lstStyle/>
          <a:p>
            <a:r>
              <a:rPr lang="en-GB" dirty="0"/>
              <a:t>Create a paper wireframe for the tournament registration process</a:t>
            </a:r>
          </a:p>
          <a:p>
            <a:r>
              <a:rPr lang="en-GB" dirty="0"/>
              <a:t>Consider</a:t>
            </a:r>
          </a:p>
          <a:p>
            <a:pPr lvl="1"/>
            <a:r>
              <a:rPr lang="en-GB" dirty="0"/>
              <a:t>What information does the user need?</a:t>
            </a:r>
          </a:p>
          <a:p>
            <a:pPr lvl="1"/>
            <a:r>
              <a:rPr lang="en-GB" dirty="0"/>
              <a:t>What information does the system already know?</a:t>
            </a:r>
          </a:p>
          <a:p>
            <a:pPr lvl="1"/>
            <a:r>
              <a:rPr lang="en-GB" dirty="0"/>
              <a:t>What choices must the user make?</a:t>
            </a:r>
          </a:p>
          <a:p>
            <a:pPr lvl="1"/>
            <a:r>
              <a:rPr lang="en-GB" dirty="0"/>
              <a:t>What could go wrong?</a:t>
            </a:r>
          </a:p>
          <a:p>
            <a:pPr lvl="1"/>
            <a:r>
              <a:rPr lang="en-GB" dirty="0"/>
              <a:t>What feedback does the user need?</a:t>
            </a:r>
          </a:p>
          <a:p>
            <a:r>
              <a:rPr lang="en-GB" dirty="0"/>
              <a:t>Apply today’s usability principles</a:t>
            </a:r>
          </a:p>
          <a:p>
            <a:endParaRPr lang="en-GB" dirty="0"/>
          </a:p>
          <a:p>
            <a:r>
              <a:rPr lang="en-GB" dirty="0"/>
              <a:t>Once you’re happy with your paper wireframe, transfer it to Figma ready for evaluation</a:t>
            </a:r>
          </a:p>
        </p:txBody>
      </p:sp>
    </p:spTree>
    <p:extLst>
      <p:ext uri="{BB962C8B-B14F-4D97-AF65-F5344CB8AC3E}">
        <p14:creationId xmlns:p14="http://schemas.microsoft.com/office/powerpoint/2010/main" val="8360590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633B7-B996-EB54-8020-F63FAF80A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Justify Your Decisions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471B2-ED1B-D201-01CC-0399207A5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Identify five design decisions in your interface</a:t>
            </a:r>
          </a:p>
          <a:p>
            <a:r>
              <a:rPr lang="en-GB" dirty="0"/>
              <a:t>For each</a:t>
            </a:r>
          </a:p>
          <a:p>
            <a:pPr lvl="1"/>
            <a:r>
              <a:rPr lang="en-GB" dirty="0"/>
              <a:t>What did you design?</a:t>
            </a:r>
          </a:p>
          <a:p>
            <a:pPr lvl="1"/>
            <a:r>
              <a:rPr lang="en-GB" dirty="0"/>
              <a:t>What potential user difficulty does it address?</a:t>
            </a:r>
          </a:p>
          <a:p>
            <a:pPr lvl="1"/>
            <a:r>
              <a:rPr lang="en-GB" dirty="0"/>
              <a:t>Which usability principle supports your decision?</a:t>
            </a:r>
          </a:p>
          <a:p>
            <a:endParaRPr lang="en-GB" dirty="0"/>
          </a:p>
          <a:p>
            <a:r>
              <a:rPr lang="en-GB" dirty="0"/>
              <a:t>Is there a “correct” design?</a:t>
            </a:r>
          </a:p>
          <a:p>
            <a:pPr lvl="1"/>
            <a:r>
              <a:rPr lang="en-GB" dirty="0"/>
              <a:t>Probably not</a:t>
            </a:r>
          </a:p>
          <a:p>
            <a:r>
              <a:rPr lang="en-GB" dirty="0"/>
              <a:t>Instead, ask the following questions</a:t>
            </a:r>
          </a:p>
          <a:p>
            <a:pPr lvl="1"/>
            <a:r>
              <a:rPr lang="en-GB" dirty="0"/>
              <a:t>Does the user understand what to do?</a:t>
            </a:r>
          </a:p>
          <a:p>
            <a:pPr lvl="1"/>
            <a:r>
              <a:rPr lang="en-GB" dirty="0"/>
              <a:t>Can they complete their goal?</a:t>
            </a:r>
          </a:p>
          <a:p>
            <a:pPr lvl="1"/>
            <a:r>
              <a:rPr lang="en-GB" dirty="0"/>
              <a:t>Have we reduced unnecessary effort?</a:t>
            </a:r>
          </a:p>
          <a:p>
            <a:pPr lvl="1"/>
            <a:r>
              <a:rPr lang="en-GB" dirty="0"/>
              <a:t>Have we prevented predictable errors?</a:t>
            </a:r>
          </a:p>
          <a:p>
            <a:pPr lvl="1"/>
            <a:r>
              <a:rPr lang="en-GB" dirty="0"/>
              <a:t>Does the interface provide appropriate feedback?</a:t>
            </a:r>
          </a:p>
        </p:txBody>
      </p:sp>
    </p:spTree>
    <p:extLst>
      <p:ext uri="{BB962C8B-B14F-4D97-AF65-F5344CB8AC3E}">
        <p14:creationId xmlns:p14="http://schemas.microsoft.com/office/powerpoint/2010/main" val="29041932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D97FA-BBC5-8CDC-158B-4F54CA883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Pulling It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2EC59-C4CE-D68C-0DB6-DAA19EC23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usable interface helps users</a:t>
            </a:r>
          </a:p>
          <a:p>
            <a:pPr lvl="1"/>
            <a:r>
              <a:rPr lang="en-GB" dirty="0"/>
              <a:t>Know what they can do</a:t>
            </a:r>
          </a:p>
          <a:p>
            <a:pPr lvl="1"/>
            <a:r>
              <a:rPr lang="en-GB" dirty="0"/>
              <a:t>Know what they should do next</a:t>
            </a:r>
          </a:p>
          <a:p>
            <a:pPr lvl="1"/>
            <a:r>
              <a:rPr lang="en-GB" dirty="0"/>
              <a:t>Do it without unnecessary effort</a:t>
            </a:r>
          </a:p>
          <a:p>
            <a:pPr lvl="1"/>
            <a:r>
              <a:rPr lang="en-GB" dirty="0"/>
              <a:t>Avoid or recover from mistakes</a:t>
            </a:r>
          </a:p>
          <a:p>
            <a:pPr lvl="1"/>
            <a:r>
              <a:rPr lang="en-GB" dirty="0"/>
              <a:t>Know what happened</a:t>
            </a:r>
          </a:p>
          <a:p>
            <a:endParaRPr lang="en-GB" dirty="0"/>
          </a:p>
          <a:p>
            <a:r>
              <a:rPr lang="en-GB" dirty="0"/>
              <a:t>“Usable” depends on context</a:t>
            </a:r>
          </a:p>
          <a:p>
            <a:r>
              <a:rPr lang="en-GB" dirty="0"/>
              <a:t>We designed for</a:t>
            </a:r>
          </a:p>
          <a:p>
            <a:pPr lvl="1"/>
            <a:r>
              <a:rPr lang="en-GB" dirty="0"/>
              <a:t>A particular task</a:t>
            </a:r>
          </a:p>
          <a:p>
            <a:pPr lvl="1"/>
            <a:r>
              <a:rPr lang="en-GB" dirty="0"/>
              <a:t>An existing user</a:t>
            </a:r>
          </a:p>
          <a:p>
            <a:pPr lvl="1"/>
            <a:r>
              <a:rPr lang="en-GB" dirty="0"/>
              <a:t>Desktop/laptop with keyboard and mouse/trackpad</a:t>
            </a:r>
          </a:p>
          <a:p>
            <a:r>
              <a:rPr lang="en-GB" dirty="0"/>
              <a:t>If we change some of those assumptions, will the interface still be usable?</a:t>
            </a:r>
          </a:p>
        </p:txBody>
      </p:sp>
    </p:spTree>
    <p:extLst>
      <p:ext uri="{BB962C8B-B14F-4D97-AF65-F5344CB8AC3E}">
        <p14:creationId xmlns:p14="http://schemas.microsoft.com/office/powerpoint/2010/main" val="758937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557C0-CE89-4907-86CC-17670F837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C903E-A7E5-47E1-9774-5C8E5426A0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workshop: Usability in Context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the Wikipedia article </a:t>
            </a:r>
            <a:r>
              <a:rPr lang="en-GB"/>
              <a:t>on Usability </a:t>
            </a:r>
            <a:endParaRPr lang="en-GB" dirty="0"/>
          </a:p>
          <a:p>
            <a:pPr lvl="2"/>
            <a:r>
              <a:rPr lang="en-GB" dirty="0"/>
              <a:t>(</a:t>
            </a:r>
            <a:r>
              <a:rPr lang="en-GB" dirty="0">
                <a:hlinkClick r:id="rId2"/>
              </a:rPr>
              <a:t>https://en.wikipedia.org/wiki/Usability</a:t>
            </a:r>
            <a:r>
              <a:rPr lang="en-GB" dirty="0"/>
              <a:t>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 a link looks interesting, follow it. Try to spend an hour reading around the topic on Wikipedia.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858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0</TotalTime>
  <Pages>13</Pages>
  <Words>1385</Words>
  <Application>Microsoft Office PowerPoint</Application>
  <PresentationFormat>A4 Paper (210x297 mm)</PresentationFormat>
  <Paragraphs>258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Book Antiqua</vt:lpstr>
      <vt:lpstr>Georgia</vt:lpstr>
      <vt:lpstr>Trebuchet MS</vt:lpstr>
      <vt:lpstr>Wingdings 2</vt:lpstr>
      <vt:lpstr>RM (OME)</vt:lpstr>
      <vt:lpstr>Usability Engineering</vt:lpstr>
      <vt:lpstr>Usability</vt:lpstr>
      <vt:lpstr>What Does ‘Usable’ Mean?</vt:lpstr>
      <vt:lpstr>Usability is NOT Appearance</vt:lpstr>
      <vt:lpstr>Reducing User Effort</vt:lpstr>
      <vt:lpstr>There is No Recipe for Usability</vt:lpstr>
      <vt:lpstr>Nielsen’s Heuristics</vt:lpstr>
      <vt:lpstr>Shneiderman’s Rules</vt:lpstr>
      <vt:lpstr>From Heuristics to Design Decisions</vt:lpstr>
      <vt:lpstr>Design Elements</vt:lpstr>
      <vt:lpstr>Forms</vt:lpstr>
      <vt:lpstr>Ask Only What You Need</vt:lpstr>
      <vt:lpstr>Input Types</vt:lpstr>
      <vt:lpstr>Labels and Instructions</vt:lpstr>
      <vt:lpstr>Prevent Errors Where Possible</vt:lpstr>
      <vt:lpstr>Design for the Common Case</vt:lpstr>
      <vt:lpstr>Primary &amp; Secondary Actions</vt:lpstr>
      <vt:lpstr>Destructive Actions</vt:lpstr>
      <vt:lpstr>Exercise</vt:lpstr>
      <vt:lpstr>Exercise: Your Design</vt:lpstr>
      <vt:lpstr>Exercise: Justify Your Decisions</vt:lpstr>
      <vt:lpstr>Pulling It Together</vt:lpstr>
      <vt:lpstr>Coming Soon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/>
  <dc:creator>Sue Maw</dc:creator>
  <cp:keywords/>
  <dc:description/>
  <cp:lastModifiedBy>Nik Whitehead</cp:lastModifiedBy>
  <cp:revision>48</cp:revision>
  <cp:lastPrinted>2000-09-29T15:48:22Z</cp:lastPrinted>
  <dcterms:created xsi:type="dcterms:W3CDTF">1996-02-20T11:20:32Z</dcterms:created>
  <dcterms:modified xsi:type="dcterms:W3CDTF">2026-09-29T11:54:39Z</dcterms:modified>
</cp:coreProperties>
</file>