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sldIdLst>
    <p:sldId id="256" r:id="rId2"/>
    <p:sldId id="257" r:id="rId3"/>
    <p:sldId id="258" r:id="rId4"/>
    <p:sldId id="287" r:id="rId5"/>
    <p:sldId id="264" r:id="rId6"/>
    <p:sldId id="260" r:id="rId7"/>
    <p:sldId id="292" r:id="rId8"/>
    <p:sldId id="265" r:id="rId9"/>
    <p:sldId id="262" r:id="rId10"/>
    <p:sldId id="266" r:id="rId11"/>
    <p:sldId id="267" r:id="rId12"/>
    <p:sldId id="268" r:id="rId13"/>
    <p:sldId id="271" r:id="rId14"/>
    <p:sldId id="272" r:id="rId15"/>
    <p:sldId id="273" r:id="rId16"/>
    <p:sldId id="274" r:id="rId17"/>
    <p:sldId id="289" r:id="rId18"/>
    <p:sldId id="290" r:id="rId19"/>
    <p:sldId id="275" r:id="rId20"/>
    <p:sldId id="276" r:id="rId21"/>
    <p:sldId id="288" r:id="rId22"/>
    <p:sldId id="291" r:id="rId23"/>
    <p:sldId id="286" r:id="rId24"/>
    <p:sldId id="263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8" d="100"/>
          <a:sy n="58" d="100"/>
        </p:scale>
        <p:origin x="108" y="43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DDE833-2992-4203-AABA-3D6BC9CBA678}" type="datetimeFigureOut">
              <a:rPr lang="en-GB" smtClean="0"/>
              <a:pPr/>
              <a:t>05/11/2018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EF5A6DF-AFCC-44D9-BDB0-91576CD98A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29652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Research / political/ sociological/ other dimensions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EF5A6DF-AFCC-44D9-BDB0-91576CD98A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71678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handout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EF5A6DF-AFCC-44D9-BDB0-91576CD98A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7563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B961-8232-42FC-AF08-6E01329DCEAF}" type="datetimeFigureOut">
              <a:rPr lang="en-GB" smtClean="0"/>
              <a:pPr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248BA-FA02-4AD8-9983-83D66B609FD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0069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B961-8232-42FC-AF08-6E01329DCEAF}" type="datetimeFigureOut">
              <a:rPr lang="en-GB" smtClean="0"/>
              <a:pPr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248BA-FA02-4AD8-9983-83D66B609FD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17163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B961-8232-42FC-AF08-6E01329DCEAF}" type="datetimeFigureOut">
              <a:rPr lang="en-GB" smtClean="0"/>
              <a:pPr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248BA-FA02-4AD8-9983-83D66B609FD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2271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B961-8232-42FC-AF08-6E01329DCEAF}" type="datetimeFigureOut">
              <a:rPr lang="en-GB" smtClean="0"/>
              <a:pPr/>
              <a:t>05/11/2018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248BA-FA02-4AD8-9983-83D66B609FD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340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B961-8232-42FC-AF08-6E01329DCEAF}" type="datetimeFigureOut">
              <a:rPr lang="en-GB" smtClean="0"/>
              <a:pPr/>
              <a:t>05/11/2018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248BA-FA02-4AD8-9983-83D66B609FD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6270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B961-8232-42FC-AF08-6E01329DCEAF}" type="datetimeFigureOut">
              <a:rPr lang="en-GB" smtClean="0"/>
              <a:pPr/>
              <a:t>05/11/2018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248BA-FA02-4AD8-9983-83D66B609FD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28475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B961-8232-42FC-AF08-6E01329DCEAF}" type="datetimeFigureOut">
              <a:rPr lang="en-GB" smtClean="0"/>
              <a:pPr/>
              <a:t>05/11/2018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248BA-FA02-4AD8-9983-83D66B609FD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9290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B961-8232-42FC-AF08-6E01329DCEAF}" type="datetimeFigureOut">
              <a:rPr lang="en-GB" smtClean="0"/>
              <a:pPr/>
              <a:t>05/11/2018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248BA-FA02-4AD8-9983-83D66B609FD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79653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B961-8232-42FC-AF08-6E01329DCEAF}" type="datetimeFigureOut">
              <a:rPr lang="en-GB" smtClean="0"/>
              <a:pPr/>
              <a:t>05/11/2018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248BA-FA02-4AD8-9983-83D66B609FD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46429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B961-8232-42FC-AF08-6E01329DCEAF}" type="datetimeFigureOut">
              <a:rPr lang="en-GB" smtClean="0"/>
              <a:pPr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248BA-FA02-4AD8-9983-83D66B609FD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3304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B961-8232-42FC-AF08-6E01329DCEAF}" type="datetimeFigureOut">
              <a:rPr lang="en-GB" smtClean="0"/>
              <a:pPr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248BA-FA02-4AD8-9983-83D66B609FD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0709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7BB961-8232-42FC-AF08-6E01329DCEAF}" type="datetimeFigureOut">
              <a:rPr lang="en-GB" smtClean="0"/>
              <a:pPr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5248BA-FA02-4AD8-9983-83D66B609FD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8502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TZ0pXUb5jVU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TZ0pXUb5jVU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5162283"/>
            <a:ext cx="9144000" cy="1655762"/>
          </a:xfrm>
        </p:spPr>
        <p:txBody>
          <a:bodyPr>
            <a:normAutofit/>
          </a:bodyPr>
          <a:lstStyle/>
          <a:p>
            <a:endParaRPr lang="en-GB" sz="3600" dirty="0" smtClean="0"/>
          </a:p>
          <a:p>
            <a:r>
              <a:rPr lang="en-GB" sz="3600" dirty="0" smtClean="0">
                <a:solidFill>
                  <a:schemeClr val="bg1"/>
                </a:solidFill>
              </a:rPr>
              <a:t>Reflective and Academic Skills</a:t>
            </a:r>
            <a:endParaRPr lang="en-GB" sz="3600" dirty="0">
              <a:solidFill>
                <a:schemeClr val="bg1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67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Reflection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‘‘Reflection’ as a process, seems to lie somewhere around the notion of learning and thinking.’ </a:t>
            </a:r>
            <a:r>
              <a:rPr lang="en-GB" sz="1400" dirty="0" smtClean="0"/>
              <a:t>(Moon, 2010:80)</a:t>
            </a:r>
          </a:p>
          <a:p>
            <a:endParaRPr lang="en-GB" sz="1400" dirty="0" smtClean="0"/>
          </a:p>
          <a:p>
            <a:endParaRPr lang="en-GB" sz="1400" dirty="0" smtClean="0"/>
          </a:p>
          <a:p>
            <a:endParaRPr lang="en-GB" sz="1400" dirty="0" smtClean="0"/>
          </a:p>
          <a:p>
            <a:endParaRPr lang="en-GB" sz="1400" dirty="0" smtClean="0"/>
          </a:p>
          <a:p>
            <a:endParaRPr lang="en-GB" sz="1400" dirty="0" smtClean="0"/>
          </a:p>
          <a:p>
            <a:endParaRPr lang="en-GB" sz="1400" dirty="0" smtClean="0"/>
          </a:p>
          <a:p>
            <a:r>
              <a:rPr lang="en-US" sz="1400" dirty="0" smtClean="0">
                <a:hlinkClick r:id="rId2"/>
              </a:rPr>
              <a:t>https://www.youtube.com/watch?v=TZ0pXUb5jVU</a:t>
            </a:r>
            <a:r>
              <a:rPr lang="en-US" sz="1400" dirty="0" smtClean="0"/>
              <a:t> 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894969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Models of Reflection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Why reflect:</a:t>
            </a:r>
          </a:p>
          <a:p>
            <a:r>
              <a:rPr lang="en-GB" dirty="0" smtClean="0"/>
              <a:t>To reconsider the relevance of experiences </a:t>
            </a:r>
          </a:p>
          <a:p>
            <a:r>
              <a:rPr lang="en-GB" dirty="0" smtClean="0"/>
              <a:t>To glean deeper understanding from experiences </a:t>
            </a:r>
          </a:p>
          <a:p>
            <a:r>
              <a:rPr lang="en-GB" dirty="0" smtClean="0"/>
              <a:t>To adapt future plans to incorporate this ‘new’ understanding.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9638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Experiences for reflection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Voice and Body module</a:t>
            </a:r>
            <a:endParaRPr lang="en-GB" dirty="0" smtClean="0"/>
          </a:p>
          <a:p>
            <a:r>
              <a:rPr lang="en-GB" dirty="0" smtClean="0"/>
              <a:t>Macbeth: A Directors Cut by Volcano</a:t>
            </a:r>
            <a:endParaRPr lang="en-GB" dirty="0" smtClean="0"/>
          </a:p>
          <a:p>
            <a:r>
              <a:rPr lang="en-GB" dirty="0" smtClean="0"/>
              <a:t>Now The Hero – Marc Rees</a:t>
            </a:r>
            <a:endParaRPr lang="en-GB" dirty="0" smtClean="0"/>
          </a:p>
          <a:p>
            <a:r>
              <a:rPr lang="en-GB" dirty="0" smtClean="0"/>
              <a:t>Workshops with 2</a:t>
            </a:r>
            <a:r>
              <a:rPr lang="en-GB" baseline="30000" dirty="0" smtClean="0"/>
              <a:t>nd</a:t>
            </a:r>
            <a:r>
              <a:rPr lang="en-GB" dirty="0" smtClean="0"/>
              <a:t> and 3</a:t>
            </a:r>
            <a:r>
              <a:rPr lang="en-GB" baseline="30000" dirty="0" smtClean="0"/>
              <a:t>rd</a:t>
            </a:r>
            <a:r>
              <a:rPr lang="en-GB" dirty="0" smtClean="0"/>
              <a:t> year students</a:t>
            </a:r>
          </a:p>
          <a:p>
            <a:r>
              <a:rPr lang="en-GB" dirty="0" smtClean="0"/>
              <a:t>Feedback </a:t>
            </a:r>
            <a:r>
              <a:rPr lang="en-GB" dirty="0" smtClean="0"/>
              <a:t>and Feedforward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9434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Models of Reflection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dirty="0" smtClean="0"/>
              <a:t>Three staged model:</a:t>
            </a:r>
          </a:p>
          <a:p>
            <a:endParaRPr lang="en-GB" dirty="0"/>
          </a:p>
          <a:p>
            <a:r>
              <a:rPr lang="en-GB" dirty="0" smtClean="0"/>
              <a:t>1. Why?		‘Go back over’ the experience</a:t>
            </a:r>
          </a:p>
          <a:p>
            <a:r>
              <a:rPr lang="en-GB" dirty="0" smtClean="0"/>
              <a:t>2. So What?	Why was it significant?</a:t>
            </a:r>
          </a:p>
          <a:p>
            <a:r>
              <a:rPr lang="en-GB" dirty="0" smtClean="0"/>
              <a:t>3. Now what?	</a:t>
            </a:r>
            <a:r>
              <a:rPr lang="en-GB" sz="2700" dirty="0" smtClean="0"/>
              <a:t>How will you use this insight to change your practice?</a:t>
            </a:r>
          </a:p>
          <a:p>
            <a:endParaRPr lang="en-GB" sz="2700" dirty="0"/>
          </a:p>
          <a:p>
            <a:endParaRPr lang="en-GB" sz="2700" dirty="0" smtClean="0"/>
          </a:p>
          <a:p>
            <a:r>
              <a:rPr lang="en-GB" sz="1400" dirty="0" smtClean="0"/>
              <a:t>(Cottrell, 2011:221)</a:t>
            </a:r>
          </a:p>
          <a:p>
            <a:endParaRPr lang="en-GB" sz="2700" dirty="0"/>
          </a:p>
        </p:txBody>
      </p:sp>
    </p:spTree>
    <p:extLst>
      <p:ext uri="{BB962C8B-B14F-4D97-AF65-F5344CB8AC3E}">
        <p14:creationId xmlns:p14="http://schemas.microsoft.com/office/powerpoint/2010/main" val="1921873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Models of Reflection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Identification of relevance </a:t>
            </a:r>
          </a:p>
          <a:p>
            <a:r>
              <a:rPr lang="en-GB" dirty="0" smtClean="0"/>
              <a:t>Exploring personal feelings</a:t>
            </a:r>
          </a:p>
          <a:p>
            <a:r>
              <a:rPr lang="en-GB" dirty="0" smtClean="0"/>
              <a:t>Understanding perspectives</a:t>
            </a:r>
          </a:p>
          <a:p>
            <a:endParaRPr lang="en-GB" dirty="0"/>
          </a:p>
          <a:p>
            <a:r>
              <a:rPr lang="en-GB" dirty="0" smtClean="0"/>
              <a:t>These could be considered as stages in the process, with each stage having </a:t>
            </a:r>
            <a:r>
              <a:rPr lang="en-GB" b="1" dirty="0" smtClean="0"/>
              <a:t>multiple</a:t>
            </a:r>
            <a:r>
              <a:rPr lang="en-GB" dirty="0" smtClean="0"/>
              <a:t>, specific and personal outcomes. </a:t>
            </a:r>
          </a:p>
          <a:p>
            <a:r>
              <a:rPr lang="en-GB" dirty="0" smtClean="0"/>
              <a:t>You will respond differently to each stage, and may respond differently with each reflection. </a:t>
            </a:r>
          </a:p>
          <a:p>
            <a:r>
              <a:rPr lang="en-GB" sz="1400" dirty="0" smtClean="0"/>
              <a:t>(Cottrell, 2011:221)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0829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Voice and Body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Learning Outcomes:</a:t>
            </a:r>
          </a:p>
          <a:p>
            <a:pPr lvl="0"/>
            <a:endParaRPr lang="en-US" dirty="0"/>
          </a:p>
          <a:p>
            <a:pPr lvl="0"/>
            <a:r>
              <a:rPr lang="en-US" dirty="0" smtClean="0"/>
              <a:t>apply </a:t>
            </a:r>
            <a:r>
              <a:rPr lang="en-US" dirty="0"/>
              <a:t>specified vocal and physical skills and technique to the communication of performance material;</a:t>
            </a:r>
            <a:endParaRPr lang="en-GB" dirty="0"/>
          </a:p>
          <a:p>
            <a:pPr lvl="0"/>
            <a:r>
              <a:rPr lang="en-US" dirty="0"/>
              <a:t>communicate a reflection on the development of own vocal and physical skills and technique for performance.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76724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Models of Reflection: </a:t>
            </a:r>
            <a:br>
              <a:rPr lang="en-GB" dirty="0" smtClean="0"/>
            </a:br>
            <a:r>
              <a:rPr lang="en-GB" dirty="0" smtClean="0"/>
              <a:t>                               Prompt Based Models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Empirical: </a:t>
            </a:r>
            <a:r>
              <a:rPr lang="en-GB" dirty="0" smtClean="0"/>
              <a:t>a tested knowledge base, e.g. scientific research </a:t>
            </a:r>
          </a:p>
          <a:p>
            <a:r>
              <a:rPr lang="en-GB" b="1" dirty="0" smtClean="0"/>
              <a:t>Personal: </a:t>
            </a:r>
            <a:r>
              <a:rPr lang="en-GB" dirty="0" smtClean="0"/>
              <a:t>knowing how feelings and motivations influence your actions</a:t>
            </a:r>
          </a:p>
          <a:p>
            <a:r>
              <a:rPr lang="en-GB" b="1" dirty="0" smtClean="0"/>
              <a:t>Aesthetic: </a:t>
            </a:r>
            <a:r>
              <a:rPr lang="en-GB" dirty="0" smtClean="0"/>
              <a:t>knowing how to make meaningful creative, unconscious responses in the moment.</a:t>
            </a:r>
          </a:p>
          <a:p>
            <a:r>
              <a:rPr lang="en-GB" b="1" dirty="0" smtClean="0"/>
              <a:t>Ethical:</a:t>
            </a:r>
            <a:r>
              <a:rPr lang="en-GB" dirty="0" smtClean="0"/>
              <a:t> knowing what is right to do.</a:t>
            </a:r>
          </a:p>
          <a:p>
            <a:r>
              <a:rPr lang="en-GB" b="1" dirty="0" smtClean="0"/>
              <a:t>Reflexive: </a:t>
            </a:r>
            <a:r>
              <a:rPr lang="en-GB" dirty="0" smtClean="0"/>
              <a:t>knowing how to apply learning gained from experience. </a:t>
            </a:r>
          </a:p>
          <a:p>
            <a:endParaRPr lang="en-GB" dirty="0"/>
          </a:p>
          <a:p>
            <a:r>
              <a:rPr lang="en-GB" sz="1400" dirty="0" smtClean="0"/>
              <a:t>(Cottrell, 2011:221)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598837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Designing Your Own Reflective Model.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 you have a rationale for your reflection?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Are you aware of existing models that could guide you?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How might you redesign a reflective model to suit your purposes?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5111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Designing Your Own Reflective Model.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Do you have a rationale for your reflection?</a:t>
            </a:r>
          </a:p>
          <a:p>
            <a:pPr algn="r"/>
            <a:r>
              <a:rPr lang="en-GB" dirty="0" smtClean="0"/>
              <a:t>Assignment briefs/ course documents/ study outcomes</a:t>
            </a:r>
          </a:p>
          <a:p>
            <a:endParaRPr lang="en-GB" b="1" dirty="0" smtClean="0"/>
          </a:p>
          <a:p>
            <a:r>
              <a:rPr lang="en-GB" b="1" dirty="0" smtClean="0"/>
              <a:t>Are you aware of existing models that could guide you?</a:t>
            </a:r>
          </a:p>
          <a:p>
            <a:pPr algn="r"/>
            <a:r>
              <a:rPr lang="en-GB" dirty="0" smtClean="0"/>
              <a:t>Moon/ Kolb/ 3 staged, multi-staged, + prompt based models  </a:t>
            </a:r>
          </a:p>
          <a:p>
            <a:endParaRPr lang="en-GB" b="1" dirty="0" smtClean="0"/>
          </a:p>
          <a:p>
            <a:r>
              <a:rPr lang="en-GB" b="1" dirty="0" smtClean="0"/>
              <a:t>How might you redesign a reflective model to suit your purposes?</a:t>
            </a:r>
          </a:p>
          <a:p>
            <a:pPr algn="r"/>
            <a:r>
              <a:rPr lang="en-GB" dirty="0" smtClean="0"/>
              <a:t>What suits you?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5111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Designing Your Own Reflective Model.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Stages and prompts:</a:t>
            </a:r>
          </a:p>
          <a:p>
            <a:endParaRPr lang="en-US" dirty="0" smtClean="0"/>
          </a:p>
          <a:p>
            <a:pPr algn="ctr"/>
            <a:r>
              <a:rPr lang="en-US" sz="3600" dirty="0" smtClean="0"/>
              <a:t>Evaluate</a:t>
            </a:r>
          </a:p>
          <a:p>
            <a:pPr algn="ctr"/>
            <a:r>
              <a:rPr lang="en-US" sz="3600" dirty="0" smtClean="0"/>
              <a:t>Reconstruct</a:t>
            </a:r>
          </a:p>
          <a:p>
            <a:pPr algn="ctr"/>
            <a:r>
              <a:rPr lang="en-US" sz="3600" dirty="0" err="1" smtClean="0"/>
              <a:t>Analyse</a:t>
            </a:r>
            <a:endParaRPr lang="en-US" sz="3600" dirty="0" smtClean="0"/>
          </a:p>
          <a:p>
            <a:pPr algn="ctr"/>
            <a:r>
              <a:rPr lang="en-US" sz="3600" dirty="0" smtClean="0"/>
              <a:t>Distil</a:t>
            </a:r>
          </a:p>
          <a:p>
            <a:pPr algn="ctr"/>
            <a:r>
              <a:rPr lang="en-US" sz="3600" dirty="0" smtClean="0"/>
              <a:t>Apply</a:t>
            </a:r>
            <a:endParaRPr lang="en-US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Designing Your Own Reflective Model: </a:t>
            </a:r>
            <a:r>
              <a:rPr lang="en-GB" b="1" dirty="0" smtClean="0"/>
              <a:t>Evaluate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Examples of prompts useful for this stage:</a:t>
            </a:r>
          </a:p>
          <a:p>
            <a:endParaRPr lang="en-US" dirty="0" smtClean="0"/>
          </a:p>
          <a:p>
            <a:r>
              <a:rPr lang="en-US" dirty="0" smtClean="0"/>
              <a:t>Does this provide enough challenge and material – or have I gone for too easy an option?</a:t>
            </a:r>
          </a:p>
          <a:p>
            <a:r>
              <a:rPr lang="en-US" dirty="0" smtClean="0"/>
              <a:t>Is this too challenging? Am I too angry or affected by this to address it at this time or as part of an academic assignment? </a:t>
            </a:r>
          </a:p>
          <a:p>
            <a:r>
              <a:rPr lang="en-US" dirty="0" smtClean="0"/>
              <a:t>Am I ever likely to be in a similar situation again? If not, what will I gain from focusing on it now?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Designing Your Own Reflective Model: </a:t>
            </a:r>
            <a:r>
              <a:rPr lang="en-GB" b="1" dirty="0" smtClean="0"/>
              <a:t>Reconstruct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Examples of prompts useful for this stage:</a:t>
            </a:r>
          </a:p>
          <a:p>
            <a:endParaRPr lang="en-US" dirty="0" smtClean="0"/>
          </a:p>
          <a:p>
            <a:r>
              <a:rPr lang="en-US" dirty="0" smtClean="0"/>
              <a:t>What was I aiming to achieve through my actions, what I said, or what I didn’t do or say?</a:t>
            </a:r>
          </a:p>
          <a:p>
            <a:r>
              <a:rPr lang="en-US" dirty="0" smtClean="0"/>
              <a:t>Did this work out as I expected?</a:t>
            </a:r>
          </a:p>
          <a:p>
            <a:r>
              <a:rPr lang="en-US" dirty="0" smtClean="0"/>
              <a:t>How did I feel when ‘</a:t>
            </a:r>
            <a:r>
              <a:rPr lang="en-US" dirty="0" err="1" smtClean="0"/>
              <a:t>x</a:t>
            </a:r>
            <a:r>
              <a:rPr lang="en-US" dirty="0" smtClean="0"/>
              <a:t>’ happened, and how did I respond?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Designing Your Own Reflective Model: </a:t>
            </a:r>
            <a:r>
              <a:rPr lang="en-GB" b="1" dirty="0" smtClean="0"/>
              <a:t>Analyse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Examples of prompts useful for this stage:</a:t>
            </a:r>
          </a:p>
          <a:p>
            <a:endParaRPr lang="en-US" dirty="0" smtClean="0"/>
          </a:p>
          <a:p>
            <a:r>
              <a:rPr lang="en-US" dirty="0" smtClean="0"/>
              <a:t>Which actions or omissions were most significant in the way events unfolded?</a:t>
            </a:r>
          </a:p>
          <a:p>
            <a:r>
              <a:rPr lang="en-US" dirty="0" smtClean="0"/>
              <a:t>What were the consequences of unexpected or difficult feelings?</a:t>
            </a:r>
          </a:p>
          <a:p>
            <a:r>
              <a:rPr lang="en-US" dirty="0" smtClean="0"/>
              <a:t>What interpretations or theories help to make sense of what happened?</a:t>
            </a:r>
          </a:p>
          <a:p>
            <a:r>
              <a:rPr lang="en-US" dirty="0" smtClean="0"/>
              <a:t>Were there deeper roots to this than were apparent at the time?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Designing Your Own Reflective Model: </a:t>
            </a:r>
            <a:br>
              <a:rPr lang="en-GB" dirty="0" smtClean="0"/>
            </a:br>
            <a:r>
              <a:rPr lang="en-GB" b="1" dirty="0" smtClean="0"/>
              <a:t>Distil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Examples of prompts useful for this stage:</a:t>
            </a:r>
          </a:p>
          <a:p>
            <a:endParaRPr lang="en-US" dirty="0" smtClean="0"/>
          </a:p>
          <a:p>
            <a:r>
              <a:rPr lang="en-US" dirty="0" smtClean="0"/>
              <a:t>What worked well that I could use again in the future?</a:t>
            </a:r>
          </a:p>
          <a:p>
            <a:r>
              <a:rPr lang="en-US" dirty="0" smtClean="0"/>
              <a:t>What were the trigger points? How would I manage those differently?</a:t>
            </a:r>
          </a:p>
          <a:p>
            <a:r>
              <a:rPr lang="en-US" dirty="0" smtClean="0"/>
              <a:t>How does my way of approaching matters or thinking about them help or hinder the desired outcome?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Designing Your Own Reflective Model: </a:t>
            </a:r>
            <a:br>
              <a:rPr lang="en-GB" dirty="0" smtClean="0"/>
            </a:br>
            <a:r>
              <a:rPr lang="en-GB" b="1" dirty="0" smtClean="0"/>
              <a:t>Apply</a:t>
            </a:r>
            <a:r>
              <a:rPr lang="en-GB" dirty="0" smtClean="0"/>
              <a:t> 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Examples of prompts useful for this stage:</a:t>
            </a:r>
          </a:p>
          <a:p>
            <a:endParaRPr lang="en-US" dirty="0" smtClean="0"/>
          </a:p>
          <a:p>
            <a:r>
              <a:rPr lang="en-US" dirty="0" smtClean="0"/>
              <a:t>To what kinds of situations will I apply these insights?</a:t>
            </a:r>
          </a:p>
          <a:p>
            <a:r>
              <a:rPr lang="en-US" dirty="0" smtClean="0"/>
              <a:t>What support will I need?</a:t>
            </a:r>
          </a:p>
          <a:p>
            <a:r>
              <a:rPr lang="en-US" dirty="0" smtClean="0"/>
              <a:t>Who else needs to be on board?</a:t>
            </a:r>
          </a:p>
          <a:p>
            <a:r>
              <a:rPr lang="en-US" dirty="0" smtClean="0"/>
              <a:t>How will I persuade them of the benefits?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Core Model for Critical Reflection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Because sometimes mistakes happen with the best technology…</a:t>
            </a:r>
          </a:p>
          <a:p>
            <a:endParaRPr lang="en-GB" dirty="0"/>
          </a:p>
          <a:p>
            <a:r>
              <a:rPr lang="en-GB" dirty="0" smtClean="0"/>
              <a:t>Evaluate – Is it worth thinking about?</a:t>
            </a:r>
          </a:p>
          <a:p>
            <a:r>
              <a:rPr lang="en-GB" dirty="0" smtClean="0"/>
              <a:t>Reconstruct – What happened?</a:t>
            </a:r>
          </a:p>
          <a:p>
            <a:r>
              <a:rPr lang="en-GB" dirty="0" smtClean="0"/>
              <a:t>Analyse – Why?</a:t>
            </a:r>
          </a:p>
          <a:p>
            <a:r>
              <a:rPr lang="en-GB" dirty="0" smtClean="0"/>
              <a:t>Distil – What can be learnt?</a:t>
            </a:r>
          </a:p>
          <a:p>
            <a:r>
              <a:rPr lang="en-GB" dirty="0" smtClean="0"/>
              <a:t>Apply – Use it…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314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Core Model for Critical Reflection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Because sometimes mistakes happen with the best technology…so prepare early enough to correct these mistakes!</a:t>
            </a:r>
          </a:p>
          <a:p>
            <a:endParaRPr lang="en-GB" dirty="0"/>
          </a:p>
          <a:p>
            <a:r>
              <a:rPr lang="en-GB" dirty="0" smtClean="0"/>
              <a:t>Evaluate – Is it worth thinking about?</a:t>
            </a:r>
          </a:p>
          <a:p>
            <a:r>
              <a:rPr lang="en-GB" dirty="0" smtClean="0"/>
              <a:t>Reconstruct – What happened?</a:t>
            </a:r>
          </a:p>
          <a:p>
            <a:r>
              <a:rPr lang="en-GB" dirty="0" smtClean="0"/>
              <a:t>Analyse – Why?</a:t>
            </a:r>
          </a:p>
          <a:p>
            <a:r>
              <a:rPr lang="en-GB" dirty="0" smtClean="0"/>
              <a:t>Distil – What can be learnt?</a:t>
            </a:r>
          </a:p>
          <a:p>
            <a:r>
              <a:rPr lang="en-GB" dirty="0" smtClean="0"/>
              <a:t>Apply – Use it…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8422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Why reflect on practice?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3600" dirty="0" smtClean="0"/>
              <a:t>It anchors theory in meaningful, concrete experience, helping to bring it alive.</a:t>
            </a:r>
          </a:p>
          <a:p>
            <a:r>
              <a:rPr lang="en-US" sz="3600" dirty="0" smtClean="0"/>
              <a:t>It gives recognition to learning gained in non-academic contexts.</a:t>
            </a:r>
          </a:p>
          <a:p>
            <a:r>
              <a:rPr lang="en-US" sz="3600" dirty="0" smtClean="0"/>
              <a:t>It provides a bridge between practical experience and academic study.</a:t>
            </a:r>
          </a:p>
          <a:p>
            <a:r>
              <a:rPr lang="en-US" sz="3600" dirty="0" smtClean="0"/>
              <a:t>It helps develop understanding of difficult work situations, improving professional practice.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Challenge your own Previous Practice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By reflecting critically on your experiences, can you see how you can challenge previous thinking, assumptions and actions?</a:t>
            </a:r>
          </a:p>
          <a:p>
            <a:endParaRPr lang="en-US" dirty="0" smtClean="0"/>
          </a:p>
          <a:p>
            <a:r>
              <a:rPr lang="en-US" dirty="0" smtClean="0"/>
              <a:t>Reconsider these differences in relation to your current (new) understanding of your practice.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Reflective and Academic Skills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 smtClean="0"/>
              <a:t>Learning Outcomes:</a:t>
            </a:r>
          </a:p>
          <a:p>
            <a:pPr lvl="0"/>
            <a:r>
              <a:rPr lang="en-US" dirty="0" smtClean="0"/>
              <a:t>communicate </a:t>
            </a:r>
            <a:r>
              <a:rPr lang="en-US" dirty="0"/>
              <a:t>an effective critical reflection of own application of specified skills, techniques and approaches to a performance process;</a:t>
            </a:r>
            <a:endParaRPr lang="en-GB" dirty="0"/>
          </a:p>
          <a:p>
            <a:pPr lvl="0"/>
            <a:r>
              <a:rPr lang="en-US" dirty="0"/>
              <a:t>communicate an effective critical reflection of own acquired skills, techniques and approaches and their application to future practice;</a:t>
            </a:r>
            <a:endParaRPr lang="en-GB" dirty="0"/>
          </a:p>
          <a:p>
            <a:pPr lvl="0"/>
            <a:r>
              <a:rPr lang="en-US" dirty="0"/>
              <a:t>demonstrate the ability to conduct individual initial research on a chosen topic.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7225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Voice and Body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Learning Outcomes:</a:t>
            </a:r>
          </a:p>
          <a:p>
            <a:pPr lvl="0"/>
            <a:endParaRPr lang="en-US" dirty="0"/>
          </a:p>
          <a:p>
            <a:pPr lvl="0"/>
            <a:r>
              <a:rPr lang="en-US" dirty="0" smtClean="0"/>
              <a:t>apply </a:t>
            </a:r>
            <a:r>
              <a:rPr lang="en-US" dirty="0"/>
              <a:t>specified vocal and physical skills and technique to the communication of performance material;</a:t>
            </a:r>
            <a:endParaRPr lang="en-GB" dirty="0"/>
          </a:p>
          <a:p>
            <a:pPr lvl="0"/>
            <a:r>
              <a:rPr lang="en-US" dirty="0"/>
              <a:t>communicate a reflection on the development of own vocal and physical skills and technique for performance.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441952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Task – in your own time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r>
              <a:rPr lang="en-US" dirty="0" smtClean="0"/>
              <a:t>Read your first reflective assignment again and try to identify changes in your approach, ideas, feelings, work.</a:t>
            </a:r>
          </a:p>
          <a:p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Bibliography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Cottrell, S. </a:t>
            </a:r>
            <a:r>
              <a:rPr lang="en-GB" i="1" dirty="0" smtClean="0"/>
              <a:t>Critical Thinking Skills</a:t>
            </a:r>
            <a:r>
              <a:rPr lang="en-GB" dirty="0" smtClean="0"/>
              <a:t>. Palgrave Macmillan, London, 2011.</a:t>
            </a:r>
          </a:p>
          <a:p>
            <a:r>
              <a:rPr lang="en-GB" dirty="0" smtClean="0"/>
              <a:t>Moon, J. </a:t>
            </a:r>
            <a:r>
              <a:rPr lang="en-GB" i="1" dirty="0" smtClean="0"/>
              <a:t>A Handbook of Reflective and Experiential Learning: Theory and Practice</a:t>
            </a:r>
            <a:r>
              <a:rPr lang="en-GB" dirty="0" smtClean="0"/>
              <a:t>. Routledge </a:t>
            </a:r>
            <a:r>
              <a:rPr lang="en-GB" dirty="0" err="1" smtClean="0"/>
              <a:t>Falmer</a:t>
            </a:r>
            <a:r>
              <a:rPr lang="en-GB" dirty="0" smtClean="0"/>
              <a:t>, London, 2016.</a:t>
            </a:r>
          </a:p>
          <a:p>
            <a:r>
              <a:rPr lang="en-GB" i="1" dirty="0" smtClean="0"/>
              <a:t>‘For Good’: </a:t>
            </a:r>
            <a:r>
              <a:rPr lang="en-GB" dirty="0" smtClean="0"/>
              <a:t>Available at: </a:t>
            </a:r>
            <a:r>
              <a:rPr lang="en-US" dirty="0" smtClean="0">
                <a:hlinkClick r:id="rId2"/>
              </a:rPr>
              <a:t>https://www.youtube.com/watch?v=TZ0pXUb5jVU</a:t>
            </a:r>
            <a:r>
              <a:rPr lang="en-US" dirty="0" smtClean="0"/>
              <a:t> accessed 06/11/17</a:t>
            </a:r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2728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474</TotalTime>
  <Words>1067</Words>
  <Application>Microsoft Office PowerPoint</Application>
  <PresentationFormat>Widescreen</PresentationFormat>
  <Paragraphs>161</Paragraphs>
  <Slides>24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Calibri</vt:lpstr>
      <vt:lpstr>Calibri Light</vt:lpstr>
      <vt:lpstr>Office Theme</vt:lpstr>
      <vt:lpstr>PowerPoint Presentation</vt:lpstr>
      <vt:lpstr>Reflection</vt:lpstr>
      <vt:lpstr>Models of Reflection </vt:lpstr>
      <vt:lpstr>Experiences for reflection</vt:lpstr>
      <vt:lpstr>Models of Reflection </vt:lpstr>
      <vt:lpstr>Models of Reflection </vt:lpstr>
      <vt:lpstr>Voice and Body</vt:lpstr>
      <vt:lpstr>Models of Reflection:                                 Prompt Based Models</vt:lpstr>
      <vt:lpstr>Designing Your Own Reflective Model.</vt:lpstr>
      <vt:lpstr>Designing Your Own Reflective Model.</vt:lpstr>
      <vt:lpstr>Designing Your Own Reflective Model.</vt:lpstr>
      <vt:lpstr>Designing Your Own Reflective Model: Evaluate</vt:lpstr>
      <vt:lpstr>Designing Your Own Reflective Model: Reconstruct</vt:lpstr>
      <vt:lpstr>Designing Your Own Reflective Model: Analyse</vt:lpstr>
      <vt:lpstr>Designing Your Own Reflective Model:  Distil</vt:lpstr>
      <vt:lpstr>Designing Your Own Reflective Model:  Apply </vt:lpstr>
      <vt:lpstr>The Core Model for Critical Reflection</vt:lpstr>
      <vt:lpstr>The Core Model for Critical Reflection</vt:lpstr>
      <vt:lpstr>Why reflect on practice?</vt:lpstr>
      <vt:lpstr>Challenge your own Previous Practice </vt:lpstr>
      <vt:lpstr>Reflective and Academic Skills</vt:lpstr>
      <vt:lpstr>Voice and Body</vt:lpstr>
      <vt:lpstr>Task – in your own time</vt:lpstr>
      <vt:lpstr>Bibliography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Jonathan Pugh</dc:creator>
  <cp:lastModifiedBy>Jonathan Pugh</cp:lastModifiedBy>
  <cp:revision>18</cp:revision>
  <dcterms:created xsi:type="dcterms:W3CDTF">2017-11-07T20:11:08Z</dcterms:created>
  <dcterms:modified xsi:type="dcterms:W3CDTF">2018-11-05T14:39:41Z</dcterms:modified>
</cp:coreProperties>
</file>