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3" r:id="rId5"/>
  </p:sldMasterIdLst>
  <p:notesMasterIdLst>
    <p:notesMasterId r:id="rId56"/>
  </p:notesMasterIdLst>
  <p:sldIdLst>
    <p:sldId id="256" r:id="rId6"/>
    <p:sldId id="316" r:id="rId7"/>
    <p:sldId id="371" r:id="rId8"/>
    <p:sldId id="389" r:id="rId9"/>
    <p:sldId id="390" r:id="rId10"/>
    <p:sldId id="370" r:id="rId11"/>
    <p:sldId id="336" r:id="rId12"/>
    <p:sldId id="372" r:id="rId13"/>
    <p:sldId id="337" r:id="rId14"/>
    <p:sldId id="268" r:id="rId15"/>
    <p:sldId id="269" r:id="rId16"/>
    <p:sldId id="338" r:id="rId17"/>
    <p:sldId id="270" r:id="rId18"/>
    <p:sldId id="345" r:id="rId19"/>
    <p:sldId id="339" r:id="rId20"/>
    <p:sldId id="383" r:id="rId21"/>
    <p:sldId id="326" r:id="rId22"/>
    <p:sldId id="343" r:id="rId23"/>
    <p:sldId id="387" r:id="rId24"/>
    <p:sldId id="321" r:id="rId25"/>
    <p:sldId id="388" r:id="rId26"/>
    <p:sldId id="295" r:id="rId27"/>
    <p:sldId id="386" r:id="rId28"/>
    <p:sldId id="318" r:id="rId29"/>
    <p:sldId id="320" r:id="rId30"/>
    <p:sldId id="319" r:id="rId31"/>
    <p:sldId id="258" r:id="rId32"/>
    <p:sldId id="314" r:id="rId33"/>
    <p:sldId id="315" r:id="rId34"/>
    <p:sldId id="381" r:id="rId35"/>
    <p:sldId id="322" r:id="rId36"/>
    <p:sldId id="347" r:id="rId37"/>
    <p:sldId id="349" r:id="rId38"/>
    <p:sldId id="376" r:id="rId39"/>
    <p:sldId id="350" r:id="rId40"/>
    <p:sldId id="385" r:id="rId41"/>
    <p:sldId id="384" r:id="rId42"/>
    <p:sldId id="275" r:id="rId43"/>
    <p:sldId id="274" r:id="rId44"/>
    <p:sldId id="355" r:id="rId45"/>
    <p:sldId id="356" r:id="rId46"/>
    <p:sldId id="333" r:id="rId47"/>
    <p:sldId id="328" r:id="rId48"/>
    <p:sldId id="329" r:id="rId49"/>
    <p:sldId id="332" r:id="rId50"/>
    <p:sldId id="331" r:id="rId51"/>
    <p:sldId id="363" r:id="rId52"/>
    <p:sldId id="369" r:id="rId53"/>
    <p:sldId id="380" r:id="rId54"/>
    <p:sldId id="368" r:id="rId5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ammond, Catherine (EPS - Digital Learning Division)" initials="HC(-DLD" lastIdx="24" clrIdx="0">
    <p:extLst>
      <p:ext uri="{19B8F6BF-5375-455C-9EA6-DF929625EA0E}">
        <p15:presenceInfo xmlns:p15="http://schemas.microsoft.com/office/powerpoint/2012/main" userId="S-1-5-21-2431647640-172777305-3518478359-48952" providerId="AD"/>
      </p:ext>
    </p:extLst>
  </p:cmAuthor>
  <p:cmAuthor id="2" name="Catherine Slade" initials="CS" lastIdx="4" clrIdx="1">
    <p:extLst>
      <p:ext uri="{19B8F6BF-5375-455C-9EA6-DF929625EA0E}">
        <p15:presenceInfo xmlns:p15="http://schemas.microsoft.com/office/powerpoint/2012/main" userId="S-1-5-21-809251214-2178901256-4152538893-25412" providerId="AD"/>
      </p:ext>
    </p:extLst>
  </p:cmAuthor>
  <p:cmAuthor id="3" name="Catherine Slade" initials="CS [2]" lastIdx="7" clrIdx="2">
    <p:extLst>
      <p:ext uri="{19B8F6BF-5375-455C-9EA6-DF929625EA0E}">
        <p15:presenceInfo xmlns:p15="http://schemas.microsoft.com/office/powerpoint/2012/main" userId="S::catherine.slade@uwtsd.ac.uk::8111b2c8-df5f-4978-8c54-12699a69998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AC04"/>
    <a:srgbClr val="F41427"/>
    <a:srgbClr val="231571"/>
    <a:srgbClr val="FC035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98420D-933D-4908-8E05-5166F90AA9CA}" v="2" dt="2024-10-19T07:58:24.714"/>
    <p1510:client id="{321696ED-73E0-4071-AE64-21850E14D293}" v="29" dt="2024-10-18T09:14:43.541"/>
    <p1510:client id="{F24703DF-BE86-4F5E-84A7-B7C88DEA4F91}" v="11" dt="2024-10-18T11:00:39.2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94"/>
  </p:normalViewPr>
  <p:slideViewPr>
    <p:cSldViewPr snapToGrid="0" snapToObjects="1">
      <p:cViewPr varScale="1">
        <p:scale>
          <a:sx n="106" d="100"/>
          <a:sy n="106" d="100"/>
        </p:scale>
        <p:origin x="1764" y="78"/>
      </p:cViewPr>
      <p:guideLst/>
    </p:cSldViewPr>
  </p:slideViewPr>
  <p:notesTextViewPr>
    <p:cViewPr>
      <p:scale>
        <a:sx n="3" d="2"/>
        <a:sy n="3" d="2"/>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tableStyles" Target="tableStyle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commentAuthors" Target="commentAuthors.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1498420D-933D-4908-8E05-5166F90AA9CA}"/>
    <pc:docChg chg="custSel modSld modShowInfo">
      <pc:chgData name="Ceri Phelps" userId="44e5b747-28bd-454d-8b1f-8b8d7db49187" providerId="ADAL" clId="{1498420D-933D-4908-8E05-5166F90AA9CA}" dt="2024-10-19T08:30:42.327" v="23" actId="2744"/>
      <pc:docMkLst>
        <pc:docMk/>
      </pc:docMkLst>
      <pc:sldChg chg="addSp delSp modSp mod">
        <pc:chgData name="Ceri Phelps" userId="44e5b747-28bd-454d-8b1f-8b8d7db49187" providerId="ADAL" clId="{1498420D-933D-4908-8E05-5166F90AA9CA}" dt="2024-10-19T07:58:28.895" v="22" actId="20577"/>
        <pc:sldMkLst>
          <pc:docMk/>
          <pc:sldMk cId="172937910" sldId="269"/>
        </pc:sldMkLst>
        <pc:spChg chg="mod">
          <ac:chgData name="Ceri Phelps" userId="44e5b747-28bd-454d-8b1f-8b8d7db49187" providerId="ADAL" clId="{1498420D-933D-4908-8E05-5166F90AA9CA}" dt="2024-10-19T07:57:17.745" v="0" actId="1076"/>
          <ac:spMkLst>
            <pc:docMk/>
            <pc:sldMk cId="172937910" sldId="269"/>
            <ac:spMk id="2" creationId="{D1DB4074-95BD-E347-9B6B-02937BA73657}"/>
          </ac:spMkLst>
        </pc:spChg>
        <pc:spChg chg="mod">
          <ac:chgData name="Ceri Phelps" userId="44e5b747-28bd-454d-8b1f-8b8d7db49187" providerId="ADAL" clId="{1498420D-933D-4908-8E05-5166F90AA9CA}" dt="2024-10-19T07:58:28.895" v="22" actId="20577"/>
          <ac:spMkLst>
            <pc:docMk/>
            <pc:sldMk cId="172937910" sldId="269"/>
            <ac:spMk id="3" creationId="{5ECCA7A7-FE6A-1D46-ACC2-949D602F73A6}"/>
          </ac:spMkLst>
        </pc:spChg>
        <pc:spChg chg="add mod">
          <ac:chgData name="Ceri Phelps" userId="44e5b747-28bd-454d-8b1f-8b8d7db49187" providerId="ADAL" clId="{1498420D-933D-4908-8E05-5166F90AA9CA}" dt="2024-10-19T07:58:22.037" v="20" actId="1076"/>
          <ac:spMkLst>
            <pc:docMk/>
            <pc:sldMk cId="172937910" sldId="269"/>
            <ac:spMk id="8" creationId="{212FEF47-E0B5-EBA4-B40B-4F93FEB56624}"/>
          </ac:spMkLst>
        </pc:spChg>
        <pc:spChg chg="add mod">
          <ac:chgData name="Ceri Phelps" userId="44e5b747-28bd-454d-8b1f-8b8d7db49187" providerId="ADAL" clId="{1498420D-933D-4908-8E05-5166F90AA9CA}" dt="2024-10-19T07:58:24.692" v="21" actId="20577"/>
          <ac:spMkLst>
            <pc:docMk/>
            <pc:sldMk cId="172937910" sldId="269"/>
            <ac:spMk id="10" creationId="{E6175CA1-443E-119A-1A1D-216F5ACF3F52}"/>
          </ac:spMkLst>
        </pc:spChg>
        <pc:picChg chg="add mod">
          <ac:chgData name="Ceri Phelps" userId="44e5b747-28bd-454d-8b1f-8b8d7db49187" providerId="ADAL" clId="{1498420D-933D-4908-8E05-5166F90AA9CA}" dt="2024-10-19T07:57:36.057" v="6" actId="1076"/>
          <ac:picMkLst>
            <pc:docMk/>
            <pc:sldMk cId="172937910" sldId="269"/>
            <ac:picMk id="4" creationId="{4C41055E-53CC-1BF7-7934-189D6D9E2CC6}"/>
          </ac:picMkLst>
        </pc:picChg>
        <pc:picChg chg="add del mod">
          <ac:chgData name="Ceri Phelps" userId="44e5b747-28bd-454d-8b1f-8b8d7db49187" providerId="ADAL" clId="{1498420D-933D-4908-8E05-5166F90AA9CA}" dt="2024-10-19T07:57:46.719" v="9" actId="478"/>
          <ac:picMkLst>
            <pc:docMk/>
            <pc:sldMk cId="172937910" sldId="269"/>
            <ac:picMk id="6" creationId="{3A4E6DCD-9BDB-0394-9B6D-5B567E204D6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3BA752-11D7-F948-B8D3-308FEFB9D21F}" type="datetimeFigureOut">
              <a:rPr lang="en-US" smtClean="0"/>
              <a:t>10/19/2024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C2477-61D7-F946-B35A-3E65E0D777E7}" type="slidenum">
              <a:rPr lang="en-US" smtClean="0"/>
              <a:t>‹#›</a:t>
            </a:fld>
            <a:endParaRPr lang="en-US"/>
          </a:p>
        </p:txBody>
      </p:sp>
    </p:spTree>
    <p:extLst>
      <p:ext uri="{BB962C8B-B14F-4D97-AF65-F5344CB8AC3E}">
        <p14:creationId xmlns:p14="http://schemas.microsoft.com/office/powerpoint/2010/main" val="3473970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mailto:ceri.phelps@uwtsd.ac.uk"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t>1</a:t>
            </a:fld>
            <a:endParaRPr lang="en-US"/>
          </a:p>
        </p:txBody>
      </p:sp>
    </p:spTree>
    <p:extLst>
      <p:ext uri="{BB962C8B-B14F-4D97-AF65-F5344CB8AC3E}">
        <p14:creationId xmlns:p14="http://schemas.microsoft.com/office/powerpoint/2010/main" val="1640097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3</a:t>
            </a:fld>
            <a:endParaRPr lang="en-US"/>
          </a:p>
        </p:txBody>
      </p:sp>
    </p:spTree>
    <p:extLst>
      <p:ext uri="{BB962C8B-B14F-4D97-AF65-F5344CB8AC3E}">
        <p14:creationId xmlns:p14="http://schemas.microsoft.com/office/powerpoint/2010/main" val="3224747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t>Schedule for day</a:t>
            </a:r>
          </a:p>
          <a:p>
            <a:r>
              <a:rPr lang="en-GB" sz="1800" dirty="0"/>
              <a:t>  Remain in the same meeting all day* </a:t>
            </a:r>
          </a:p>
          <a:p>
            <a:pPr lvl="1"/>
            <a:r>
              <a:rPr lang="en-GB" sz="1500" dirty="0"/>
              <a:t> *Welsh group will join English group for some sessions</a:t>
            </a:r>
          </a:p>
          <a:p>
            <a:r>
              <a:rPr lang="en-GB" sz="1800" dirty="0"/>
              <a:t>Plenty of screen breaks for your well-being</a:t>
            </a:r>
          </a:p>
          <a:p>
            <a:r>
              <a:rPr lang="en-GB" sz="1800" dirty="0"/>
              <a:t>  Please mute and use the hand up or chat function to ask a question </a:t>
            </a:r>
          </a:p>
          <a:p>
            <a:pPr lvl="1"/>
            <a:r>
              <a:rPr lang="en-GB" sz="1500" dirty="0"/>
              <a:t>Please do not talk over each other (this often happens when we get excited and passionate about the things we discuss!)</a:t>
            </a:r>
          </a:p>
          <a:p>
            <a:pPr lvl="1"/>
            <a:r>
              <a:rPr lang="en-GB" sz="1500" dirty="0"/>
              <a:t>Please respect other’s viewpoints, backgrounds and experiences</a:t>
            </a:r>
          </a:p>
          <a:p>
            <a:r>
              <a:rPr lang="en-GB" sz="1800" dirty="0"/>
              <a:t>Time-keeping – we may need to draw sessions to a close to keep to time</a:t>
            </a:r>
            <a:endParaRPr lang="en-GB" sz="1500" dirty="0"/>
          </a:p>
          <a:p>
            <a:r>
              <a:rPr lang="en-GB" sz="1800" dirty="0"/>
              <a:t> English group will be using breakout rooms and larger group discussions</a:t>
            </a:r>
          </a:p>
          <a:p>
            <a:r>
              <a:rPr lang="en-GB" sz="1800" dirty="0"/>
              <a:t> In the event of technical issues: </a:t>
            </a:r>
          </a:p>
          <a:p>
            <a:pPr lvl="1"/>
            <a:r>
              <a:rPr lang="en-GB" sz="1500" dirty="0"/>
              <a:t>Don’t panic!</a:t>
            </a:r>
          </a:p>
          <a:p>
            <a:pPr lvl="1"/>
            <a:r>
              <a:rPr lang="en-GB" sz="1500" dirty="0"/>
              <a:t>If our side – stay online and we will re-join.  If ongoing, please check your emails.</a:t>
            </a:r>
          </a:p>
          <a:p>
            <a:pPr lvl="1"/>
            <a:r>
              <a:rPr lang="en-GB" sz="1500" dirty="0"/>
              <a:t>If your side- try to rejoin when you can</a:t>
            </a:r>
          </a:p>
          <a:p>
            <a:pPr lvl="1"/>
            <a:r>
              <a:rPr lang="en-GB" sz="1500" dirty="0"/>
              <a:t>Email </a:t>
            </a:r>
            <a:r>
              <a:rPr lang="en-GB" sz="1500" dirty="0">
                <a:hlinkClick r:id="rId3"/>
              </a:rPr>
              <a:t>ceri.phelps@uwtsd.ac.uk</a:t>
            </a:r>
            <a:r>
              <a:rPr lang="en-GB" sz="1500" dirty="0"/>
              <a:t> if you are having trouble</a:t>
            </a:r>
          </a:p>
          <a:p>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4</a:t>
            </a:fld>
            <a:endParaRPr lang="en-US"/>
          </a:p>
        </p:txBody>
      </p:sp>
    </p:spTree>
    <p:extLst>
      <p:ext uri="{BB962C8B-B14F-4D97-AF65-F5344CB8AC3E}">
        <p14:creationId xmlns:p14="http://schemas.microsoft.com/office/powerpoint/2010/main" val="9789726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t>9</a:t>
            </a:fld>
            <a:endParaRPr lang="en-US"/>
          </a:p>
        </p:txBody>
      </p:sp>
    </p:spTree>
    <p:extLst>
      <p:ext uri="{BB962C8B-B14F-4D97-AF65-F5344CB8AC3E}">
        <p14:creationId xmlns:p14="http://schemas.microsoft.com/office/powerpoint/2010/main" val="16400975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Alphabetically first name</a:t>
            </a:r>
          </a:p>
          <a:p>
            <a:r>
              <a:rPr lang="en-GB" dirty="0"/>
              <a:t>1</a:t>
            </a:r>
            <a:r>
              <a:rPr lang="en-GB" baseline="30000" dirty="0"/>
              <a:t>st</a:t>
            </a:r>
            <a:r>
              <a:rPr lang="en-GB" dirty="0"/>
              <a:t> letter – timekeeper</a:t>
            </a:r>
          </a:p>
          <a:p>
            <a:r>
              <a:rPr lang="en-GB" dirty="0"/>
              <a:t>2nd – chairperson</a:t>
            </a:r>
          </a:p>
          <a:p>
            <a:r>
              <a:rPr lang="en-GB" dirty="0"/>
              <a:t>3</a:t>
            </a:r>
            <a:r>
              <a:rPr lang="en-GB" baseline="30000" dirty="0"/>
              <a:t>rd</a:t>
            </a:r>
            <a:r>
              <a:rPr lang="en-GB" dirty="0"/>
              <a:t> - scribe</a:t>
            </a:r>
          </a:p>
          <a:p>
            <a:r>
              <a:rPr lang="en-GB" dirty="0"/>
              <a:t>4</a:t>
            </a:r>
            <a:r>
              <a:rPr lang="en-GB" baseline="30000" dirty="0"/>
              <a:t>th</a:t>
            </a:r>
            <a:r>
              <a:rPr lang="en-GB" dirty="0"/>
              <a:t> - scribe</a:t>
            </a:r>
          </a:p>
          <a:p>
            <a:r>
              <a:rPr lang="en-GB" dirty="0"/>
              <a:t>5</a:t>
            </a:r>
            <a:r>
              <a:rPr lang="en-GB" baseline="30000" dirty="0"/>
              <a:t>th</a:t>
            </a:r>
            <a:r>
              <a:rPr lang="en-GB" dirty="0"/>
              <a:t>  – spokesperson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6th - spokesperson</a:t>
            </a:r>
          </a:p>
          <a:p>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12</a:t>
            </a:fld>
            <a:endParaRPr lang="en-US"/>
          </a:p>
        </p:txBody>
      </p:sp>
    </p:spTree>
    <p:extLst>
      <p:ext uri="{BB962C8B-B14F-4D97-AF65-F5344CB8AC3E}">
        <p14:creationId xmlns:p14="http://schemas.microsoft.com/office/powerpoint/2010/main" val="12426146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t>15</a:t>
            </a:fld>
            <a:endParaRPr lang="en-US"/>
          </a:p>
        </p:txBody>
      </p:sp>
    </p:spTree>
    <p:extLst>
      <p:ext uri="{BB962C8B-B14F-4D97-AF65-F5344CB8AC3E}">
        <p14:creationId xmlns:p14="http://schemas.microsoft.com/office/powerpoint/2010/main" val="24123182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t>18</a:t>
            </a:fld>
            <a:endParaRPr lang="en-US"/>
          </a:p>
        </p:txBody>
      </p:sp>
    </p:spTree>
    <p:extLst>
      <p:ext uri="{BB962C8B-B14F-4D97-AF65-F5344CB8AC3E}">
        <p14:creationId xmlns:p14="http://schemas.microsoft.com/office/powerpoint/2010/main" val="17060262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5EEC2477-61D7-F946-B35A-3E65E0D777E7}" type="slidenum">
              <a:rPr lang="en-US" smtClean="0"/>
              <a:pPr/>
              <a:t>19</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latin typeface="Arial" panose="020B0604020202020204" pitchFamily="34" charset="0"/>
                <a:cs typeface="Arial" panose="020B0604020202020204" pitchFamily="34" charset="0"/>
              </a:rPr>
              <a:t>Play from the beginning until 4.40 / 56 mins.</a:t>
            </a:r>
          </a:p>
        </p:txBody>
      </p:sp>
      <p:sp>
        <p:nvSpPr>
          <p:cNvPr id="4" name="Slide Number Placeholder 3"/>
          <p:cNvSpPr>
            <a:spLocks noGrp="1"/>
          </p:cNvSpPr>
          <p:nvPr>
            <p:ph type="sldNum" sz="quarter" idx="5"/>
          </p:nvPr>
        </p:nvSpPr>
        <p:spPr/>
        <p:txBody>
          <a:bodyPr/>
          <a:lstStyle/>
          <a:p>
            <a:fld id="{5EEC2477-61D7-F946-B35A-3E65E0D777E7}" type="slidenum">
              <a:rPr lang="en-US" smtClean="0"/>
              <a:pPr/>
              <a:t>20</a:t>
            </a:fld>
            <a:endParaRPr lang="en-US" dirty="0"/>
          </a:p>
        </p:txBody>
      </p:sp>
    </p:spTree>
    <p:extLst>
      <p:ext uri="{BB962C8B-B14F-4D97-AF65-F5344CB8AC3E}">
        <p14:creationId xmlns:p14="http://schemas.microsoft.com/office/powerpoint/2010/main" val="16690207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F962B79-C31A-4149-A738-14843C8CE6FD}" type="slidenum">
              <a:rPr lang="en-GB" smtClean="0"/>
              <a:pPr/>
              <a:t>21</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063875" y="0"/>
            <a:ext cx="3792538" cy="2844800"/>
          </a:xfrm>
        </p:spPr>
      </p:sp>
      <p:sp>
        <p:nvSpPr>
          <p:cNvPr id="3" name="Notes Placeholder 2"/>
          <p:cNvSpPr>
            <a:spLocks noGrp="1"/>
          </p:cNvSpPr>
          <p:nvPr>
            <p:ph type="body" idx="1"/>
          </p:nvPr>
        </p:nvSpPr>
        <p:spPr>
          <a:xfrm>
            <a:off x="296883" y="3087585"/>
            <a:ext cx="6068291" cy="5723906"/>
          </a:xfrm>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F962B79-C31A-4149-A738-14843C8CE6FD}" type="slidenum">
              <a:rPr lang="en-GB" smtClean="0"/>
              <a:pPr/>
              <a:t>22</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170238" y="106363"/>
            <a:ext cx="3686175" cy="2763837"/>
          </a:xfrm>
        </p:spPr>
      </p:sp>
      <p:sp>
        <p:nvSpPr>
          <p:cNvPr id="3" name="Notes Placeholder 2"/>
          <p:cNvSpPr>
            <a:spLocks noGrp="1"/>
          </p:cNvSpPr>
          <p:nvPr>
            <p:ph type="body" idx="1"/>
          </p:nvPr>
        </p:nvSpPr>
        <p:spPr>
          <a:xfrm>
            <a:off x="685800" y="3075709"/>
            <a:ext cx="5486400" cy="5866409"/>
          </a:xfrm>
        </p:spPr>
        <p:txBody>
          <a:bodyPr/>
          <a:lstStyle/>
          <a:p>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pPr/>
              <a:t>23</a:t>
            </a:fld>
            <a:endParaRPr lang="en-US" dirty="0"/>
          </a:p>
        </p:txBody>
      </p:sp>
    </p:spTree>
    <p:extLst>
      <p:ext uri="{BB962C8B-B14F-4D97-AF65-F5344CB8AC3E}">
        <p14:creationId xmlns:p14="http://schemas.microsoft.com/office/powerpoint/2010/main" val="5029242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otes Placeholder 2"/>
          <p:cNvSpPr>
            <a:spLocks noGrp="1"/>
          </p:cNvSpPr>
          <p:nvPr>
            <p:ph type="body" idx="1"/>
          </p:nvPr>
        </p:nvSpPr>
        <p:spPr>
          <a:xfrm>
            <a:off x="106878" y="1911926"/>
            <a:ext cx="6531428" cy="6483929"/>
          </a:xfrm>
        </p:spPr>
        <p:txBody>
          <a:bodyPr/>
          <a:lstStyle/>
          <a:p>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pPr/>
              <a:t>24</a:t>
            </a:fld>
            <a:endParaRPr lang="en-US" dirty="0"/>
          </a:p>
        </p:txBody>
      </p:sp>
    </p:spTree>
    <p:extLst>
      <p:ext uri="{BB962C8B-B14F-4D97-AF65-F5344CB8AC3E}">
        <p14:creationId xmlns:p14="http://schemas.microsoft.com/office/powerpoint/2010/main" val="13134480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86250" y="38100"/>
            <a:ext cx="2570163" cy="1927225"/>
          </a:xfrm>
        </p:spPr>
      </p:sp>
      <p:sp>
        <p:nvSpPr>
          <p:cNvPr id="3" name="Notes Placeholder 2"/>
          <p:cNvSpPr>
            <a:spLocks noGrp="1"/>
          </p:cNvSpPr>
          <p:nvPr>
            <p:ph type="body" idx="1"/>
          </p:nvPr>
        </p:nvSpPr>
        <p:spPr>
          <a:xfrm>
            <a:off x="685800" y="2113808"/>
            <a:ext cx="5486400" cy="5887192"/>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pPr/>
              <a:t>25</a:t>
            </a:fld>
            <a:endParaRPr lang="en-US" dirty="0"/>
          </a:p>
        </p:txBody>
      </p:sp>
    </p:spTree>
    <p:extLst>
      <p:ext uri="{BB962C8B-B14F-4D97-AF65-F5344CB8AC3E}">
        <p14:creationId xmlns:p14="http://schemas.microsoft.com/office/powerpoint/2010/main" val="17755535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164013" y="0"/>
            <a:ext cx="2692400" cy="2019300"/>
          </a:xfrm>
        </p:spPr>
      </p:sp>
      <p:sp>
        <p:nvSpPr>
          <p:cNvPr id="3" name="Notes Placeholder 2"/>
          <p:cNvSpPr>
            <a:spLocks noGrp="1"/>
          </p:cNvSpPr>
          <p:nvPr>
            <p:ph type="body" idx="1"/>
          </p:nvPr>
        </p:nvSpPr>
        <p:spPr>
          <a:xfrm>
            <a:off x="685800" y="1793174"/>
            <a:ext cx="5486400" cy="6207826"/>
          </a:xfrm>
        </p:spPr>
        <p:txBody>
          <a:bodyPr/>
          <a:lstStyle/>
          <a:p>
            <a:endParaRPr lang="en-GB"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EEC2477-61D7-F946-B35A-3E65E0D777E7}" type="slidenum">
              <a:rPr lang="en-US" smtClean="0"/>
              <a:pPr/>
              <a:t>26</a:t>
            </a:fld>
            <a:endParaRPr lang="en-US" dirty="0"/>
          </a:p>
        </p:txBody>
      </p:sp>
    </p:spTree>
    <p:extLst>
      <p:ext uri="{BB962C8B-B14F-4D97-AF65-F5344CB8AC3E}">
        <p14:creationId xmlns:p14="http://schemas.microsoft.com/office/powerpoint/2010/main" val="40940936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1613" y="133350"/>
            <a:ext cx="4114800" cy="3086100"/>
          </a:xfrm>
        </p:spPr>
      </p:sp>
      <p:sp>
        <p:nvSpPr>
          <p:cNvPr id="3" name="Notes Placeholder 2"/>
          <p:cNvSpPr>
            <a:spLocks noGrp="1"/>
          </p:cNvSpPr>
          <p:nvPr>
            <p:ph type="body" idx="1"/>
          </p:nvPr>
        </p:nvSpPr>
        <p:spPr>
          <a:xfrm>
            <a:off x="685800" y="2945081"/>
            <a:ext cx="5486400" cy="5055919"/>
          </a:xfrm>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C13C38B-B605-4D0E-A397-0B88E19888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63996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217863" y="0"/>
            <a:ext cx="3638550" cy="2728913"/>
          </a:xfrm>
        </p:spPr>
      </p:sp>
      <p:sp>
        <p:nvSpPr>
          <p:cNvPr id="3" name="Notes Placeholder 2"/>
          <p:cNvSpPr>
            <a:spLocks noGrp="1"/>
          </p:cNvSpPr>
          <p:nvPr>
            <p:ph type="body" idx="1"/>
          </p:nvPr>
        </p:nvSpPr>
        <p:spPr>
          <a:xfrm>
            <a:off x="685800" y="2470069"/>
            <a:ext cx="5486400" cy="5530932"/>
          </a:xfrm>
        </p:spPr>
        <p:txBody>
          <a:bodyPr>
            <a:normAutofit/>
          </a:bodyPr>
          <a:lstStyle/>
          <a:p>
            <a:endParaRPr lang="en-GB"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5EEC2477-61D7-F946-B35A-3E65E0D777E7}" type="slidenum">
              <a:rPr lang="en-US" smtClean="0"/>
              <a:pPr/>
              <a:t>28</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265488" y="0"/>
            <a:ext cx="3590925" cy="2692400"/>
          </a:xfrm>
        </p:spPr>
      </p:sp>
      <p:sp>
        <p:nvSpPr>
          <p:cNvPr id="3" name="Notes Placeholder 2"/>
          <p:cNvSpPr>
            <a:spLocks noGrp="1"/>
          </p:cNvSpPr>
          <p:nvPr>
            <p:ph type="body" idx="1"/>
          </p:nvPr>
        </p:nvSpPr>
        <p:spPr>
          <a:xfrm>
            <a:off x="685800" y="2505695"/>
            <a:ext cx="5486400" cy="5495306"/>
          </a:xfrm>
        </p:spPr>
        <p:txBody>
          <a:bodyPr>
            <a:normAutofit/>
          </a:bodyPr>
          <a:lstStyle/>
          <a:p>
            <a:endParaRPr lang="en-GB"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5EEC2477-61D7-F946-B35A-3E65E0D777E7}" type="slidenum">
              <a:rPr lang="en-US" smtClean="0"/>
              <a:pPr/>
              <a:t>29</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pPr/>
              <a:t>30</a:t>
            </a:fld>
            <a:endParaRPr lang="en-US" dirty="0"/>
          </a:p>
        </p:txBody>
      </p:sp>
    </p:spTree>
    <p:extLst>
      <p:ext uri="{BB962C8B-B14F-4D97-AF65-F5344CB8AC3E}">
        <p14:creationId xmlns:p14="http://schemas.microsoft.com/office/powerpoint/2010/main" val="9373744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1613" y="14288"/>
            <a:ext cx="4114800" cy="3086100"/>
          </a:xfrm>
        </p:spPr>
      </p:sp>
      <p:sp>
        <p:nvSpPr>
          <p:cNvPr id="3" name="Notes Placeholder 2"/>
          <p:cNvSpPr>
            <a:spLocks noGrp="1"/>
          </p:cNvSpPr>
          <p:nvPr>
            <p:ph type="body" idx="1"/>
          </p:nvPr>
        </p:nvSpPr>
        <p:spPr>
          <a:xfrm>
            <a:off x="685800" y="3479470"/>
            <a:ext cx="5486400" cy="4521530"/>
          </a:xfrm>
        </p:spPr>
        <p:txBody>
          <a:bodyPr/>
          <a:lstStyle/>
          <a:p>
            <a:endParaRPr lang="en-GB"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EEC2477-61D7-F946-B35A-3E65E0D777E7}" type="slidenum">
              <a:rPr lang="en-US" smtClean="0"/>
              <a:pPr/>
              <a:t>31</a:t>
            </a:fld>
            <a:endParaRPr lang="en-US" dirty="0"/>
          </a:p>
        </p:txBody>
      </p:sp>
    </p:spTree>
    <p:extLst>
      <p:ext uri="{BB962C8B-B14F-4D97-AF65-F5344CB8AC3E}">
        <p14:creationId xmlns:p14="http://schemas.microsoft.com/office/powerpoint/2010/main" val="31238714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t>33</a:t>
            </a:fld>
            <a:endParaRPr lang="en-US"/>
          </a:p>
        </p:txBody>
      </p:sp>
    </p:spTree>
    <p:extLst>
      <p:ext uri="{BB962C8B-B14F-4D97-AF65-F5344CB8AC3E}">
        <p14:creationId xmlns:p14="http://schemas.microsoft.com/office/powerpoint/2010/main" val="41293490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t>48</a:t>
            </a:fld>
            <a:endParaRPr lang="en-US"/>
          </a:p>
        </p:txBody>
      </p:sp>
    </p:spTree>
    <p:extLst>
      <p:ext uri="{BB962C8B-B14F-4D97-AF65-F5344CB8AC3E}">
        <p14:creationId xmlns:p14="http://schemas.microsoft.com/office/powerpoint/2010/main" val="3946675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t>50</a:t>
            </a:fld>
            <a:endParaRPr lang="en-US"/>
          </a:p>
        </p:txBody>
      </p:sp>
    </p:spTree>
    <p:extLst>
      <p:ext uri="{BB962C8B-B14F-4D97-AF65-F5344CB8AC3E}">
        <p14:creationId xmlns:p14="http://schemas.microsoft.com/office/powerpoint/2010/main" val="1363463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10/19/2024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562055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10/19/2024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pic>
        <p:nvPicPr>
          <p:cNvPr id="8" name="Picture 7" descr="Graphical user interface&#10;&#10;Description automatically generated">
            <a:extLst>
              <a:ext uri="{FF2B5EF4-FFF2-40B4-BE49-F238E27FC236}">
                <a16:creationId xmlns:a16="http://schemas.microsoft.com/office/drawing/2014/main" id="{7C6B2FED-4482-4741-9570-880BCAD31E6A}"/>
              </a:ext>
            </a:extLst>
          </p:cNvPr>
          <p:cNvPicPr>
            <a:picLocks noChangeAspect="1"/>
          </p:cNvPicPr>
          <p:nvPr userDrawn="1"/>
        </p:nvPicPr>
        <p:blipFill>
          <a:blip r:embed="rId2"/>
          <a:stretch>
            <a:fillRect/>
          </a:stretch>
        </p:blipFill>
        <p:spPr>
          <a:xfrm>
            <a:off x="0" y="0"/>
            <a:ext cx="9229501" cy="6955791"/>
          </a:xfrm>
          <a:prstGeom prst="rect">
            <a:avLst/>
          </a:prstGeom>
        </p:spPr>
      </p:pic>
    </p:spTree>
    <p:extLst>
      <p:ext uri="{BB962C8B-B14F-4D97-AF65-F5344CB8AC3E}">
        <p14:creationId xmlns:p14="http://schemas.microsoft.com/office/powerpoint/2010/main" val="1513117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DED699-838B-094B-9974-7EAD773EA11E}" type="datetimeFigureOut">
              <a:rPr lang="en-US" smtClean="0"/>
              <a:t>10/19/2024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019758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DED699-838B-094B-9974-7EAD773EA11E}" type="datetimeFigureOut">
              <a:rPr lang="en-US" smtClean="0"/>
              <a:t>10/19/2024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788671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5DED699-838B-094B-9974-7EAD773EA11E}" type="datetimeFigureOut">
              <a:rPr lang="en-US" smtClean="0"/>
              <a:t>10/19/2024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77474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5DED699-838B-094B-9974-7EAD773EA11E}" type="datetimeFigureOut">
              <a:rPr lang="en-US" smtClean="0"/>
              <a:t>10/19/2024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709812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DED699-838B-094B-9974-7EAD773EA11E}" type="datetimeFigureOut">
              <a:rPr lang="en-US" smtClean="0"/>
              <a:t>10/19/2024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913135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10/19/2024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2388897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10/19/2024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67234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10/19/2024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977021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10/19/2024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0688531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pic>
        <p:nvPicPr>
          <p:cNvPr id="8" name="Picture 7">
            <a:extLst>
              <a:ext uri="{FF2B5EF4-FFF2-40B4-BE49-F238E27FC236}">
                <a16:creationId xmlns:a16="http://schemas.microsoft.com/office/drawing/2014/main" id="{697E6F4E-30A4-9141-8819-E4112F201448}"/>
              </a:ext>
            </a:extLst>
          </p:cNvPr>
          <p:cNvPicPr>
            <a:picLocks noChangeAspect="1"/>
          </p:cNvPicPr>
          <p:nvPr userDrawn="1"/>
        </p:nvPicPr>
        <p:blipFill>
          <a:blip r:embed="rId2"/>
          <a:stretch>
            <a:fillRect/>
          </a:stretch>
        </p:blipFill>
        <p:spPr>
          <a:xfrm>
            <a:off x="0" y="45538"/>
            <a:ext cx="9144000" cy="6812462"/>
          </a:xfrm>
          <a:prstGeom prst="rect">
            <a:avLst/>
          </a:prstGeom>
        </p:spPr>
      </p:pic>
      <p:pic>
        <p:nvPicPr>
          <p:cNvPr id="7" name="Picture 6">
            <a:extLst>
              <a:ext uri="{FF2B5EF4-FFF2-40B4-BE49-F238E27FC236}">
                <a16:creationId xmlns:a16="http://schemas.microsoft.com/office/drawing/2014/main" id="{3FE8614F-DE6E-BE45-92A5-CF4CFB493599}"/>
              </a:ext>
            </a:extLst>
          </p:cNvPr>
          <p:cNvPicPr>
            <a:picLocks noChangeAspect="1"/>
          </p:cNvPicPr>
          <p:nvPr userDrawn="1"/>
        </p:nvPicPr>
        <p:blipFill>
          <a:blip r:embed="rId3"/>
          <a:stretch>
            <a:fillRect/>
          </a:stretch>
        </p:blipFill>
        <p:spPr>
          <a:xfrm>
            <a:off x="0" y="45538"/>
            <a:ext cx="9144000" cy="6812462"/>
          </a:xfrm>
          <a:prstGeom prst="rect">
            <a:avLst/>
          </a:prstGeom>
        </p:spPr>
      </p:pic>
    </p:spTree>
    <p:extLst>
      <p:ext uri="{BB962C8B-B14F-4D97-AF65-F5344CB8AC3E}">
        <p14:creationId xmlns:p14="http://schemas.microsoft.com/office/powerpoint/2010/main" val="15683063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rtlCol="0" anchor="b"/>
          <a:lstStyle>
            <a:lvl1pPr algn="ctr">
              <a:defRPr sz="6000"/>
            </a:lvl1pPr>
          </a:lstStyle>
          <a:p>
            <a:pPr rtl="0"/>
            <a:r>
              <a:rPr lang="cy"/>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rtlCol="0"/>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cy"/>
              <a:t>Click to edit Master subtitle style</a:t>
            </a:r>
            <a:endParaRPr lang="en-US" dirty="0"/>
          </a:p>
        </p:txBody>
      </p:sp>
      <p:sp>
        <p:nvSpPr>
          <p:cNvPr id="4" name="Date Placeholder 3"/>
          <p:cNvSpPr>
            <a:spLocks noGrp="1"/>
          </p:cNvSpPr>
          <p:nvPr>
            <p:ph type="dt" sz="half" idx="10"/>
          </p:nvPr>
        </p:nvSpPr>
        <p:spPr/>
        <p:txBody>
          <a:bodyPr rtlCol="0"/>
          <a:lstStyle/>
          <a:p>
            <a:pPr rtl="0"/>
            <a:fld id="{E5DED699-838B-094B-9974-7EAD773EA11E}" type="datetimeFigureOut">
              <a:rPr lang="en-US" smtClean="0"/>
              <a:t>10/19/2024</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E291FB2A-E4CB-6A46-862A-5012FBCB6341}" type="slidenum">
              <a:rPr lang="en-US" smtClean="0"/>
              <a:t>‹#›</a:t>
            </a:fld>
            <a:endParaRPr lang="en-US"/>
          </a:p>
        </p:txBody>
      </p:sp>
    </p:spTree>
    <p:extLst>
      <p:ext uri="{BB962C8B-B14F-4D97-AF65-F5344CB8AC3E}">
        <p14:creationId xmlns:p14="http://schemas.microsoft.com/office/powerpoint/2010/main" val="9037024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cy"/>
              <a:t>Click to edit Master title style</a:t>
            </a:r>
            <a:endParaRPr lang="en-US" dirty="0"/>
          </a:p>
        </p:txBody>
      </p:sp>
      <p:sp>
        <p:nvSpPr>
          <p:cNvPr id="3" name="Content Placeholder 2"/>
          <p:cNvSpPr>
            <a:spLocks noGrp="1"/>
          </p:cNvSpPr>
          <p:nvPr>
            <p:ph idx="1"/>
          </p:nvPr>
        </p:nvSpPr>
        <p:spPr/>
        <p:txBody>
          <a:bodyPr rtlCol="0"/>
          <a:lstStyle/>
          <a:p>
            <a:pPr lvl="0" rtl="0"/>
            <a:r>
              <a:rPr lang="cy"/>
              <a:t>Click to edit Master text styles</a:t>
            </a:r>
          </a:p>
          <a:p>
            <a:pPr lvl="1" rtl="0"/>
            <a:r>
              <a:rPr lang="cy"/>
              <a:t>Second level</a:t>
            </a:r>
          </a:p>
          <a:p>
            <a:pPr lvl="2" rtl="0"/>
            <a:r>
              <a:rPr lang="cy"/>
              <a:t>Third level</a:t>
            </a:r>
          </a:p>
          <a:p>
            <a:pPr lvl="3" rtl="0"/>
            <a:r>
              <a:rPr lang="cy"/>
              <a:t>Fourth level</a:t>
            </a:r>
          </a:p>
          <a:p>
            <a:pPr lvl="4" rtl="0"/>
            <a:r>
              <a:rPr lang="cy"/>
              <a:t>Fifth level</a:t>
            </a:r>
            <a:endParaRPr lang="en-US" dirty="0"/>
          </a:p>
        </p:txBody>
      </p:sp>
      <p:sp>
        <p:nvSpPr>
          <p:cNvPr id="4" name="Date Placeholder 3"/>
          <p:cNvSpPr>
            <a:spLocks noGrp="1"/>
          </p:cNvSpPr>
          <p:nvPr>
            <p:ph type="dt" sz="half" idx="10"/>
          </p:nvPr>
        </p:nvSpPr>
        <p:spPr/>
        <p:txBody>
          <a:bodyPr rtlCol="0"/>
          <a:lstStyle/>
          <a:p>
            <a:pPr rtl="0"/>
            <a:fld id="{E5DED699-838B-094B-9974-7EAD773EA11E}" type="datetimeFigureOut">
              <a:rPr lang="en-US" smtClean="0"/>
              <a:t>10/19/2024</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E291FB2A-E4CB-6A46-862A-5012FBCB6341}" type="slidenum">
              <a:rPr lang="en-US" smtClean="0"/>
              <a:t>‹#›</a:t>
            </a:fld>
            <a:endParaRPr lang="en-US"/>
          </a:p>
        </p:txBody>
      </p:sp>
      <p:pic>
        <p:nvPicPr>
          <p:cNvPr id="8" name="Picture 7" descr="Graphical user interface&#10;&#10;Description automatically generated">
            <a:extLst>
              <a:ext uri="{FF2B5EF4-FFF2-40B4-BE49-F238E27FC236}">
                <a16:creationId xmlns:a16="http://schemas.microsoft.com/office/drawing/2014/main" id="{7C6B2FED-4482-4741-9570-880BCAD31E6A}"/>
              </a:ext>
            </a:extLst>
          </p:cNvPr>
          <p:cNvPicPr>
            <a:picLocks noChangeAspect="1"/>
          </p:cNvPicPr>
          <p:nvPr userDrawn="1"/>
        </p:nvPicPr>
        <p:blipFill>
          <a:blip r:embed="rId2"/>
          <a:stretch>
            <a:fillRect/>
          </a:stretch>
        </p:blipFill>
        <p:spPr>
          <a:xfrm>
            <a:off x="0" y="0"/>
            <a:ext cx="9229501" cy="6955791"/>
          </a:xfrm>
          <a:prstGeom prst="rect">
            <a:avLst/>
          </a:prstGeom>
        </p:spPr>
      </p:pic>
    </p:spTree>
    <p:extLst>
      <p:ext uri="{BB962C8B-B14F-4D97-AF65-F5344CB8AC3E}">
        <p14:creationId xmlns:p14="http://schemas.microsoft.com/office/powerpoint/2010/main" val="5960827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rtlCol="0" anchor="b"/>
          <a:lstStyle>
            <a:lvl1pPr>
              <a:defRPr sz="6000"/>
            </a:lvl1pPr>
          </a:lstStyle>
          <a:p>
            <a:pPr rtl="0"/>
            <a:r>
              <a:rPr lang="cy"/>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rtlCol="0"/>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cy"/>
              <a:t>Click to edit Master text styles</a:t>
            </a:r>
          </a:p>
        </p:txBody>
      </p:sp>
      <p:sp>
        <p:nvSpPr>
          <p:cNvPr id="4" name="Date Placeholder 3"/>
          <p:cNvSpPr>
            <a:spLocks noGrp="1"/>
          </p:cNvSpPr>
          <p:nvPr>
            <p:ph type="dt" sz="half" idx="10"/>
          </p:nvPr>
        </p:nvSpPr>
        <p:spPr/>
        <p:txBody>
          <a:bodyPr rtlCol="0"/>
          <a:lstStyle/>
          <a:p>
            <a:pPr rtl="0"/>
            <a:fld id="{E5DED699-838B-094B-9974-7EAD773EA11E}" type="datetimeFigureOut">
              <a:rPr lang="en-US" smtClean="0"/>
              <a:t>10/19/2024</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E291FB2A-E4CB-6A46-862A-5012FBCB6341}" type="slidenum">
              <a:rPr lang="en-US" smtClean="0"/>
              <a:t>‹#›</a:t>
            </a:fld>
            <a:endParaRPr lang="en-US"/>
          </a:p>
        </p:txBody>
      </p:sp>
    </p:spTree>
    <p:extLst>
      <p:ext uri="{BB962C8B-B14F-4D97-AF65-F5344CB8AC3E}">
        <p14:creationId xmlns:p14="http://schemas.microsoft.com/office/powerpoint/2010/main" val="14421083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cy"/>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rtlCol="0"/>
          <a:lstStyle/>
          <a:p>
            <a:pPr lvl="0" rtl="0"/>
            <a:r>
              <a:rPr lang="cy"/>
              <a:t>Click to edit Master text styles</a:t>
            </a:r>
          </a:p>
          <a:p>
            <a:pPr lvl="1" rtl="0"/>
            <a:r>
              <a:rPr lang="cy"/>
              <a:t>Second level</a:t>
            </a:r>
          </a:p>
          <a:p>
            <a:pPr lvl="2" rtl="0"/>
            <a:r>
              <a:rPr lang="cy"/>
              <a:t>Third level</a:t>
            </a:r>
          </a:p>
          <a:p>
            <a:pPr lvl="3" rtl="0"/>
            <a:r>
              <a:rPr lang="cy"/>
              <a:t>Fourth level</a:t>
            </a:r>
          </a:p>
          <a:p>
            <a:pPr lvl="4" rtl="0"/>
            <a:r>
              <a:rPr lang="cy"/>
              <a:t>Fifth level</a:t>
            </a:r>
            <a:endParaRPr lang="en-US" dirty="0"/>
          </a:p>
        </p:txBody>
      </p:sp>
      <p:sp>
        <p:nvSpPr>
          <p:cNvPr id="4" name="Content Placeholder 3"/>
          <p:cNvSpPr>
            <a:spLocks noGrp="1"/>
          </p:cNvSpPr>
          <p:nvPr>
            <p:ph sz="half" idx="2"/>
          </p:nvPr>
        </p:nvSpPr>
        <p:spPr>
          <a:xfrm>
            <a:off x="4629150" y="1825625"/>
            <a:ext cx="3886200" cy="4351338"/>
          </a:xfrm>
        </p:spPr>
        <p:txBody>
          <a:bodyPr rtlCol="0"/>
          <a:lstStyle/>
          <a:p>
            <a:pPr lvl="0" rtl="0"/>
            <a:r>
              <a:rPr lang="cy"/>
              <a:t>Click to edit Master text styles</a:t>
            </a:r>
          </a:p>
          <a:p>
            <a:pPr lvl="1" rtl="0"/>
            <a:r>
              <a:rPr lang="cy"/>
              <a:t>Second level</a:t>
            </a:r>
          </a:p>
          <a:p>
            <a:pPr lvl="2" rtl="0"/>
            <a:r>
              <a:rPr lang="cy"/>
              <a:t>Third level</a:t>
            </a:r>
          </a:p>
          <a:p>
            <a:pPr lvl="3" rtl="0"/>
            <a:r>
              <a:rPr lang="cy"/>
              <a:t>Fourth level</a:t>
            </a:r>
          </a:p>
          <a:p>
            <a:pPr lvl="4" rtl="0"/>
            <a:r>
              <a:rPr lang="cy"/>
              <a:t>Fifth level</a:t>
            </a:r>
            <a:endParaRPr lang="en-US" dirty="0"/>
          </a:p>
        </p:txBody>
      </p:sp>
      <p:sp>
        <p:nvSpPr>
          <p:cNvPr id="5" name="Date Placeholder 4"/>
          <p:cNvSpPr>
            <a:spLocks noGrp="1"/>
          </p:cNvSpPr>
          <p:nvPr>
            <p:ph type="dt" sz="half" idx="10"/>
          </p:nvPr>
        </p:nvSpPr>
        <p:spPr/>
        <p:txBody>
          <a:bodyPr rtlCol="0"/>
          <a:lstStyle/>
          <a:p>
            <a:pPr rtl="0"/>
            <a:fld id="{E5DED699-838B-094B-9974-7EAD773EA11E}" type="datetimeFigureOut">
              <a:rPr lang="en-US" smtClean="0"/>
              <a:t>10/19/2024</a:t>
            </a:fld>
            <a:endParaRPr lang="en-US"/>
          </a:p>
        </p:txBody>
      </p:sp>
      <p:sp>
        <p:nvSpPr>
          <p:cNvPr id="6" name="Footer Placeholder 5"/>
          <p:cNvSpPr>
            <a:spLocks noGrp="1"/>
          </p:cNvSpPr>
          <p:nvPr>
            <p:ph type="ftr" sz="quarter" idx="11"/>
          </p:nvPr>
        </p:nvSpPr>
        <p:spPr/>
        <p:txBody>
          <a:bodyPr rtlCol="0"/>
          <a:lstStyle/>
          <a:p>
            <a:pPr rtl="0"/>
            <a:endParaRPr lang="en-US"/>
          </a:p>
        </p:txBody>
      </p:sp>
      <p:sp>
        <p:nvSpPr>
          <p:cNvPr id="7" name="Slide Number Placeholder 6"/>
          <p:cNvSpPr>
            <a:spLocks noGrp="1"/>
          </p:cNvSpPr>
          <p:nvPr>
            <p:ph type="sldNum" sz="quarter" idx="12"/>
          </p:nvPr>
        </p:nvSpPr>
        <p:spPr/>
        <p:txBody>
          <a:bodyPr rtlCol="0"/>
          <a:lstStyle/>
          <a:p>
            <a:pPr rtl="0"/>
            <a:fld id="{E291FB2A-E4CB-6A46-862A-5012FBCB6341}" type="slidenum">
              <a:rPr lang="en-US" smtClean="0"/>
              <a:t>‹#›</a:t>
            </a:fld>
            <a:endParaRPr lang="en-US"/>
          </a:p>
        </p:txBody>
      </p:sp>
    </p:spTree>
    <p:extLst>
      <p:ext uri="{BB962C8B-B14F-4D97-AF65-F5344CB8AC3E}">
        <p14:creationId xmlns:p14="http://schemas.microsoft.com/office/powerpoint/2010/main" val="28190634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rtlCol="0"/>
          <a:lstStyle/>
          <a:p>
            <a:pPr rtl="0"/>
            <a:r>
              <a:rPr lang="cy"/>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cy"/>
              <a:t>Click to edit Master text styles</a:t>
            </a:r>
          </a:p>
        </p:txBody>
      </p:sp>
      <p:sp>
        <p:nvSpPr>
          <p:cNvPr id="4" name="Content Placeholder 3"/>
          <p:cNvSpPr>
            <a:spLocks noGrp="1"/>
          </p:cNvSpPr>
          <p:nvPr>
            <p:ph sz="half" idx="2"/>
          </p:nvPr>
        </p:nvSpPr>
        <p:spPr>
          <a:xfrm>
            <a:off x="629842" y="2505075"/>
            <a:ext cx="3868340" cy="3684588"/>
          </a:xfrm>
        </p:spPr>
        <p:txBody>
          <a:bodyPr rtlCol="0"/>
          <a:lstStyle/>
          <a:p>
            <a:pPr lvl="0" rtl="0"/>
            <a:r>
              <a:rPr lang="cy"/>
              <a:t>Click to edit Master text styles</a:t>
            </a:r>
          </a:p>
          <a:p>
            <a:pPr lvl="1" rtl="0"/>
            <a:r>
              <a:rPr lang="cy"/>
              <a:t>Second level</a:t>
            </a:r>
          </a:p>
          <a:p>
            <a:pPr lvl="2" rtl="0"/>
            <a:r>
              <a:rPr lang="cy"/>
              <a:t>Third level</a:t>
            </a:r>
          </a:p>
          <a:p>
            <a:pPr lvl="3" rtl="0"/>
            <a:r>
              <a:rPr lang="cy"/>
              <a:t>Fourth level</a:t>
            </a:r>
          </a:p>
          <a:p>
            <a:pPr lvl="4" rtl="0"/>
            <a:r>
              <a:rPr lang="cy"/>
              <a:t>Fifth level</a:t>
            </a:r>
            <a:endParaRPr lang="en-US" dirty="0"/>
          </a:p>
        </p:txBody>
      </p:sp>
      <p:sp>
        <p:nvSpPr>
          <p:cNvPr id="5" name="Text Placeholder 4"/>
          <p:cNvSpPr>
            <a:spLocks noGrp="1"/>
          </p:cNvSpPr>
          <p:nvPr>
            <p:ph type="body" sz="quarter" idx="3"/>
          </p:nvPr>
        </p:nvSpPr>
        <p:spPr>
          <a:xfrm>
            <a:off x="4629150" y="1681163"/>
            <a:ext cx="3887391"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cy"/>
              <a:t>Click to edit Master text styles</a:t>
            </a:r>
          </a:p>
        </p:txBody>
      </p:sp>
      <p:sp>
        <p:nvSpPr>
          <p:cNvPr id="6" name="Content Placeholder 5"/>
          <p:cNvSpPr>
            <a:spLocks noGrp="1"/>
          </p:cNvSpPr>
          <p:nvPr>
            <p:ph sz="quarter" idx="4"/>
          </p:nvPr>
        </p:nvSpPr>
        <p:spPr>
          <a:xfrm>
            <a:off x="4629150" y="2505075"/>
            <a:ext cx="3887391" cy="3684588"/>
          </a:xfrm>
        </p:spPr>
        <p:txBody>
          <a:bodyPr rtlCol="0"/>
          <a:lstStyle/>
          <a:p>
            <a:pPr lvl="0" rtl="0"/>
            <a:r>
              <a:rPr lang="cy"/>
              <a:t>Click to edit Master text styles</a:t>
            </a:r>
          </a:p>
          <a:p>
            <a:pPr lvl="1" rtl="0"/>
            <a:r>
              <a:rPr lang="cy"/>
              <a:t>Second level</a:t>
            </a:r>
          </a:p>
          <a:p>
            <a:pPr lvl="2" rtl="0"/>
            <a:r>
              <a:rPr lang="cy"/>
              <a:t>Third level</a:t>
            </a:r>
          </a:p>
          <a:p>
            <a:pPr lvl="3" rtl="0"/>
            <a:r>
              <a:rPr lang="cy"/>
              <a:t>Fourth level</a:t>
            </a:r>
          </a:p>
          <a:p>
            <a:pPr lvl="4" rtl="0"/>
            <a:r>
              <a:rPr lang="cy"/>
              <a:t>Fifth level</a:t>
            </a:r>
            <a:endParaRPr lang="en-US" dirty="0"/>
          </a:p>
        </p:txBody>
      </p:sp>
      <p:sp>
        <p:nvSpPr>
          <p:cNvPr id="7" name="Date Placeholder 6"/>
          <p:cNvSpPr>
            <a:spLocks noGrp="1"/>
          </p:cNvSpPr>
          <p:nvPr>
            <p:ph type="dt" sz="half" idx="10"/>
          </p:nvPr>
        </p:nvSpPr>
        <p:spPr/>
        <p:txBody>
          <a:bodyPr rtlCol="0"/>
          <a:lstStyle/>
          <a:p>
            <a:pPr rtl="0"/>
            <a:fld id="{E5DED699-838B-094B-9974-7EAD773EA11E}" type="datetimeFigureOut">
              <a:rPr lang="en-US" smtClean="0"/>
              <a:t>10/19/2024</a:t>
            </a:fld>
            <a:endParaRPr lang="en-US"/>
          </a:p>
        </p:txBody>
      </p:sp>
      <p:sp>
        <p:nvSpPr>
          <p:cNvPr id="8" name="Footer Placeholder 7"/>
          <p:cNvSpPr>
            <a:spLocks noGrp="1"/>
          </p:cNvSpPr>
          <p:nvPr>
            <p:ph type="ftr" sz="quarter" idx="11"/>
          </p:nvPr>
        </p:nvSpPr>
        <p:spPr/>
        <p:txBody>
          <a:bodyPr rtlCol="0"/>
          <a:lstStyle/>
          <a:p>
            <a:pPr rtl="0"/>
            <a:endParaRPr lang="en-US"/>
          </a:p>
        </p:txBody>
      </p:sp>
      <p:sp>
        <p:nvSpPr>
          <p:cNvPr id="9" name="Slide Number Placeholder 8"/>
          <p:cNvSpPr>
            <a:spLocks noGrp="1"/>
          </p:cNvSpPr>
          <p:nvPr>
            <p:ph type="sldNum" sz="quarter" idx="12"/>
          </p:nvPr>
        </p:nvSpPr>
        <p:spPr/>
        <p:txBody>
          <a:bodyPr rtlCol="0"/>
          <a:lstStyle/>
          <a:p>
            <a:pPr rtl="0"/>
            <a:fld id="{E291FB2A-E4CB-6A46-862A-5012FBCB6341}" type="slidenum">
              <a:rPr lang="en-US" smtClean="0"/>
              <a:t>‹#›</a:t>
            </a:fld>
            <a:endParaRPr lang="en-US"/>
          </a:p>
        </p:txBody>
      </p:sp>
    </p:spTree>
    <p:extLst>
      <p:ext uri="{BB962C8B-B14F-4D97-AF65-F5344CB8AC3E}">
        <p14:creationId xmlns:p14="http://schemas.microsoft.com/office/powerpoint/2010/main" val="17772268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cy"/>
              <a:t>Click to edit Master title style</a:t>
            </a:r>
            <a:endParaRPr lang="en-US" dirty="0"/>
          </a:p>
        </p:txBody>
      </p:sp>
      <p:sp>
        <p:nvSpPr>
          <p:cNvPr id="3" name="Date Placeholder 2"/>
          <p:cNvSpPr>
            <a:spLocks noGrp="1"/>
          </p:cNvSpPr>
          <p:nvPr>
            <p:ph type="dt" sz="half" idx="10"/>
          </p:nvPr>
        </p:nvSpPr>
        <p:spPr/>
        <p:txBody>
          <a:bodyPr rtlCol="0"/>
          <a:lstStyle/>
          <a:p>
            <a:pPr rtl="0"/>
            <a:fld id="{E5DED699-838B-094B-9974-7EAD773EA11E}" type="datetimeFigureOut">
              <a:rPr lang="en-US" smtClean="0"/>
              <a:t>10/19/2024</a:t>
            </a:fld>
            <a:endParaRPr lang="en-US"/>
          </a:p>
        </p:txBody>
      </p:sp>
      <p:sp>
        <p:nvSpPr>
          <p:cNvPr id="4" name="Footer Placeholder 3"/>
          <p:cNvSpPr>
            <a:spLocks noGrp="1"/>
          </p:cNvSpPr>
          <p:nvPr>
            <p:ph type="ftr" sz="quarter" idx="11"/>
          </p:nvPr>
        </p:nvSpPr>
        <p:spPr/>
        <p:txBody>
          <a:bodyPr rtlCol="0"/>
          <a:lstStyle/>
          <a:p>
            <a:pPr rtl="0"/>
            <a:endParaRPr lang="en-US"/>
          </a:p>
        </p:txBody>
      </p:sp>
      <p:sp>
        <p:nvSpPr>
          <p:cNvPr id="5" name="Slide Number Placeholder 4"/>
          <p:cNvSpPr>
            <a:spLocks noGrp="1"/>
          </p:cNvSpPr>
          <p:nvPr>
            <p:ph type="sldNum" sz="quarter" idx="12"/>
          </p:nvPr>
        </p:nvSpPr>
        <p:spPr/>
        <p:txBody>
          <a:bodyPr rtlCol="0"/>
          <a:lstStyle/>
          <a:p>
            <a:pPr rtl="0"/>
            <a:fld id="{E291FB2A-E4CB-6A46-862A-5012FBCB6341}" type="slidenum">
              <a:rPr lang="en-US" smtClean="0"/>
              <a:t>‹#›</a:t>
            </a:fld>
            <a:endParaRPr lang="en-US"/>
          </a:p>
        </p:txBody>
      </p:sp>
    </p:spTree>
    <p:extLst>
      <p:ext uri="{BB962C8B-B14F-4D97-AF65-F5344CB8AC3E}">
        <p14:creationId xmlns:p14="http://schemas.microsoft.com/office/powerpoint/2010/main" val="21817488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E5DED699-838B-094B-9974-7EAD773EA11E}" type="datetimeFigureOut">
              <a:rPr lang="en-US" smtClean="0"/>
              <a:t>10/19/2024</a:t>
            </a:fld>
            <a:endParaRPr lang="en-US"/>
          </a:p>
        </p:txBody>
      </p:sp>
      <p:sp>
        <p:nvSpPr>
          <p:cNvPr id="3" name="Footer Placeholder 2"/>
          <p:cNvSpPr>
            <a:spLocks noGrp="1"/>
          </p:cNvSpPr>
          <p:nvPr>
            <p:ph type="ftr" sz="quarter" idx="11"/>
          </p:nvPr>
        </p:nvSpPr>
        <p:spPr/>
        <p:txBody>
          <a:bodyPr rtlCol="0"/>
          <a:lstStyle/>
          <a:p>
            <a:pPr rtl="0"/>
            <a:endParaRPr lang="en-US"/>
          </a:p>
        </p:txBody>
      </p:sp>
      <p:sp>
        <p:nvSpPr>
          <p:cNvPr id="4" name="Slide Number Placeholder 3"/>
          <p:cNvSpPr>
            <a:spLocks noGrp="1"/>
          </p:cNvSpPr>
          <p:nvPr>
            <p:ph type="sldNum" sz="quarter" idx="12"/>
          </p:nvPr>
        </p:nvSpPr>
        <p:spPr/>
        <p:txBody>
          <a:bodyPr rtlCol="0"/>
          <a:lstStyle/>
          <a:p>
            <a:pPr rtl="0"/>
            <a:fld id="{E291FB2A-E4CB-6A46-862A-5012FBCB6341}" type="slidenum">
              <a:rPr lang="en-US" smtClean="0"/>
              <a:t>‹#›</a:t>
            </a:fld>
            <a:endParaRPr lang="en-US"/>
          </a:p>
        </p:txBody>
      </p:sp>
    </p:spTree>
    <p:extLst>
      <p:ext uri="{BB962C8B-B14F-4D97-AF65-F5344CB8AC3E}">
        <p14:creationId xmlns:p14="http://schemas.microsoft.com/office/powerpoint/2010/main" val="27200403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rtlCol="0" anchor="b"/>
          <a:lstStyle>
            <a:lvl1pPr>
              <a:defRPr sz="3200"/>
            </a:lvl1pPr>
          </a:lstStyle>
          <a:p>
            <a:pPr rtl="0"/>
            <a:r>
              <a:rPr lang="cy"/>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cy"/>
              <a:t>Click to edit Master text styles</a:t>
            </a:r>
          </a:p>
          <a:p>
            <a:pPr lvl="1" rtl="0"/>
            <a:r>
              <a:rPr lang="cy"/>
              <a:t>Second level</a:t>
            </a:r>
          </a:p>
          <a:p>
            <a:pPr lvl="2" rtl="0"/>
            <a:r>
              <a:rPr lang="cy"/>
              <a:t>Third level</a:t>
            </a:r>
          </a:p>
          <a:p>
            <a:pPr lvl="3" rtl="0"/>
            <a:r>
              <a:rPr lang="cy"/>
              <a:t>Fourth level</a:t>
            </a:r>
          </a:p>
          <a:p>
            <a:pPr lvl="4" rtl="0"/>
            <a:r>
              <a:rPr lang="cy"/>
              <a:t>Fifth level</a:t>
            </a:r>
            <a:endParaRPr lang="en-US" dirty="0"/>
          </a:p>
        </p:txBody>
      </p:sp>
      <p:sp>
        <p:nvSpPr>
          <p:cNvPr id="4" name="Text Placeholder 3"/>
          <p:cNvSpPr>
            <a:spLocks noGrp="1"/>
          </p:cNvSpPr>
          <p:nvPr>
            <p:ph type="body" sz="half" idx="2"/>
          </p:nvPr>
        </p:nvSpPr>
        <p:spPr>
          <a:xfrm>
            <a:off x="629841" y="2057400"/>
            <a:ext cx="2949178"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cy"/>
              <a:t>Click to edit Master text styles</a:t>
            </a:r>
          </a:p>
        </p:txBody>
      </p:sp>
      <p:sp>
        <p:nvSpPr>
          <p:cNvPr id="5" name="Date Placeholder 4"/>
          <p:cNvSpPr>
            <a:spLocks noGrp="1"/>
          </p:cNvSpPr>
          <p:nvPr>
            <p:ph type="dt" sz="half" idx="10"/>
          </p:nvPr>
        </p:nvSpPr>
        <p:spPr/>
        <p:txBody>
          <a:bodyPr rtlCol="0"/>
          <a:lstStyle/>
          <a:p>
            <a:pPr rtl="0"/>
            <a:fld id="{E5DED699-838B-094B-9974-7EAD773EA11E}" type="datetimeFigureOut">
              <a:rPr lang="en-US" smtClean="0"/>
              <a:t>10/19/2024</a:t>
            </a:fld>
            <a:endParaRPr lang="en-US"/>
          </a:p>
        </p:txBody>
      </p:sp>
      <p:sp>
        <p:nvSpPr>
          <p:cNvPr id="6" name="Footer Placeholder 5"/>
          <p:cNvSpPr>
            <a:spLocks noGrp="1"/>
          </p:cNvSpPr>
          <p:nvPr>
            <p:ph type="ftr" sz="quarter" idx="11"/>
          </p:nvPr>
        </p:nvSpPr>
        <p:spPr/>
        <p:txBody>
          <a:bodyPr rtlCol="0"/>
          <a:lstStyle/>
          <a:p>
            <a:pPr rtl="0"/>
            <a:endParaRPr lang="en-US"/>
          </a:p>
        </p:txBody>
      </p:sp>
      <p:sp>
        <p:nvSpPr>
          <p:cNvPr id="7" name="Slide Number Placeholder 6"/>
          <p:cNvSpPr>
            <a:spLocks noGrp="1"/>
          </p:cNvSpPr>
          <p:nvPr>
            <p:ph type="sldNum" sz="quarter" idx="12"/>
          </p:nvPr>
        </p:nvSpPr>
        <p:spPr/>
        <p:txBody>
          <a:bodyPr rtlCol="0"/>
          <a:lstStyle/>
          <a:p>
            <a:pPr rtl="0"/>
            <a:fld id="{E291FB2A-E4CB-6A46-862A-5012FBCB6341}" type="slidenum">
              <a:rPr lang="en-US" smtClean="0"/>
              <a:t>‹#›</a:t>
            </a:fld>
            <a:endParaRPr lang="en-US"/>
          </a:p>
        </p:txBody>
      </p:sp>
    </p:spTree>
    <p:extLst>
      <p:ext uri="{BB962C8B-B14F-4D97-AF65-F5344CB8AC3E}">
        <p14:creationId xmlns:p14="http://schemas.microsoft.com/office/powerpoint/2010/main" val="31929420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rtlCol="0" anchor="b"/>
          <a:lstStyle>
            <a:lvl1pPr>
              <a:defRPr sz="3200"/>
            </a:lvl1pPr>
          </a:lstStyle>
          <a:p>
            <a:pPr rtl="0"/>
            <a:r>
              <a:rPr lang="cy"/>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cy"/>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cy"/>
              <a:t>Click to edit Master text styles</a:t>
            </a:r>
          </a:p>
        </p:txBody>
      </p:sp>
      <p:sp>
        <p:nvSpPr>
          <p:cNvPr id="5" name="Date Placeholder 4"/>
          <p:cNvSpPr>
            <a:spLocks noGrp="1"/>
          </p:cNvSpPr>
          <p:nvPr>
            <p:ph type="dt" sz="half" idx="10"/>
          </p:nvPr>
        </p:nvSpPr>
        <p:spPr/>
        <p:txBody>
          <a:bodyPr rtlCol="0"/>
          <a:lstStyle/>
          <a:p>
            <a:pPr rtl="0"/>
            <a:fld id="{E5DED699-838B-094B-9974-7EAD773EA11E}" type="datetimeFigureOut">
              <a:rPr lang="en-US" smtClean="0"/>
              <a:t>10/19/2024</a:t>
            </a:fld>
            <a:endParaRPr lang="en-US"/>
          </a:p>
        </p:txBody>
      </p:sp>
      <p:sp>
        <p:nvSpPr>
          <p:cNvPr id="6" name="Footer Placeholder 5"/>
          <p:cNvSpPr>
            <a:spLocks noGrp="1"/>
          </p:cNvSpPr>
          <p:nvPr>
            <p:ph type="ftr" sz="quarter" idx="11"/>
          </p:nvPr>
        </p:nvSpPr>
        <p:spPr/>
        <p:txBody>
          <a:bodyPr rtlCol="0"/>
          <a:lstStyle/>
          <a:p>
            <a:pPr rtl="0"/>
            <a:endParaRPr lang="en-US"/>
          </a:p>
        </p:txBody>
      </p:sp>
      <p:sp>
        <p:nvSpPr>
          <p:cNvPr id="7" name="Slide Number Placeholder 6"/>
          <p:cNvSpPr>
            <a:spLocks noGrp="1"/>
          </p:cNvSpPr>
          <p:nvPr>
            <p:ph type="sldNum" sz="quarter" idx="12"/>
          </p:nvPr>
        </p:nvSpPr>
        <p:spPr/>
        <p:txBody>
          <a:bodyPr rtlCol="0"/>
          <a:lstStyle/>
          <a:p>
            <a:pPr rtl="0"/>
            <a:fld id="{E291FB2A-E4CB-6A46-862A-5012FBCB6341}" type="slidenum">
              <a:rPr lang="en-US" smtClean="0"/>
              <a:t>‹#›</a:t>
            </a:fld>
            <a:endParaRPr lang="en-US"/>
          </a:p>
        </p:txBody>
      </p:sp>
    </p:spTree>
    <p:extLst>
      <p:ext uri="{BB962C8B-B14F-4D97-AF65-F5344CB8AC3E}">
        <p14:creationId xmlns:p14="http://schemas.microsoft.com/office/powerpoint/2010/main" val="7707306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cy"/>
              <a:t>Click to edit Master title style</a:t>
            </a:r>
            <a:endParaRPr lang="en-US" dirty="0"/>
          </a:p>
        </p:txBody>
      </p:sp>
      <p:sp>
        <p:nvSpPr>
          <p:cNvPr id="3" name="Vertical Text Placeholder 2"/>
          <p:cNvSpPr>
            <a:spLocks noGrp="1"/>
          </p:cNvSpPr>
          <p:nvPr>
            <p:ph type="body" orient="vert" idx="1"/>
          </p:nvPr>
        </p:nvSpPr>
        <p:spPr/>
        <p:txBody>
          <a:bodyPr vert="eaVert" rtlCol="0"/>
          <a:lstStyle/>
          <a:p>
            <a:pPr lvl="0" rtl="0"/>
            <a:r>
              <a:rPr lang="cy"/>
              <a:t>Click to edit Master text styles</a:t>
            </a:r>
          </a:p>
          <a:p>
            <a:pPr lvl="1" rtl="0"/>
            <a:r>
              <a:rPr lang="cy"/>
              <a:t>Second level</a:t>
            </a:r>
          </a:p>
          <a:p>
            <a:pPr lvl="2" rtl="0"/>
            <a:r>
              <a:rPr lang="cy"/>
              <a:t>Third level</a:t>
            </a:r>
          </a:p>
          <a:p>
            <a:pPr lvl="3" rtl="0"/>
            <a:r>
              <a:rPr lang="cy"/>
              <a:t>Fourth level</a:t>
            </a:r>
          </a:p>
          <a:p>
            <a:pPr lvl="4" rtl="0"/>
            <a:r>
              <a:rPr lang="cy"/>
              <a:t>Fifth level</a:t>
            </a:r>
            <a:endParaRPr lang="en-US" dirty="0"/>
          </a:p>
        </p:txBody>
      </p:sp>
      <p:sp>
        <p:nvSpPr>
          <p:cNvPr id="4" name="Date Placeholder 3"/>
          <p:cNvSpPr>
            <a:spLocks noGrp="1"/>
          </p:cNvSpPr>
          <p:nvPr>
            <p:ph type="dt" sz="half" idx="10"/>
          </p:nvPr>
        </p:nvSpPr>
        <p:spPr/>
        <p:txBody>
          <a:bodyPr rtlCol="0"/>
          <a:lstStyle/>
          <a:p>
            <a:pPr rtl="0"/>
            <a:fld id="{E5DED699-838B-094B-9974-7EAD773EA11E}" type="datetimeFigureOut">
              <a:rPr lang="en-US" smtClean="0"/>
              <a:t>10/19/2024</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E291FB2A-E4CB-6A46-862A-5012FBCB6341}" type="slidenum">
              <a:rPr lang="en-US" smtClean="0"/>
              <a:t>‹#›</a:t>
            </a:fld>
            <a:endParaRPr lang="en-US"/>
          </a:p>
        </p:txBody>
      </p:sp>
    </p:spTree>
    <p:extLst>
      <p:ext uri="{BB962C8B-B14F-4D97-AF65-F5344CB8AC3E}">
        <p14:creationId xmlns:p14="http://schemas.microsoft.com/office/powerpoint/2010/main" val="27990432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rtlCol="0"/>
          <a:lstStyle/>
          <a:p>
            <a:pPr rtl="0"/>
            <a:r>
              <a:rPr lang="cy"/>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rtlCol="0"/>
          <a:lstStyle/>
          <a:p>
            <a:pPr lvl="0" rtl="0"/>
            <a:r>
              <a:rPr lang="cy"/>
              <a:t>Click to edit Master text styles</a:t>
            </a:r>
          </a:p>
          <a:p>
            <a:pPr lvl="1" rtl="0"/>
            <a:r>
              <a:rPr lang="cy"/>
              <a:t>Second level</a:t>
            </a:r>
          </a:p>
          <a:p>
            <a:pPr lvl="2" rtl="0"/>
            <a:r>
              <a:rPr lang="cy"/>
              <a:t>Third level</a:t>
            </a:r>
          </a:p>
          <a:p>
            <a:pPr lvl="3" rtl="0"/>
            <a:r>
              <a:rPr lang="cy"/>
              <a:t>Fourth level</a:t>
            </a:r>
          </a:p>
          <a:p>
            <a:pPr lvl="4" rtl="0"/>
            <a:r>
              <a:rPr lang="cy"/>
              <a:t>Fifth level</a:t>
            </a:r>
            <a:endParaRPr lang="en-US" dirty="0"/>
          </a:p>
        </p:txBody>
      </p:sp>
      <p:sp>
        <p:nvSpPr>
          <p:cNvPr id="4" name="Date Placeholder 3"/>
          <p:cNvSpPr>
            <a:spLocks noGrp="1"/>
          </p:cNvSpPr>
          <p:nvPr>
            <p:ph type="dt" sz="half" idx="10"/>
          </p:nvPr>
        </p:nvSpPr>
        <p:spPr/>
        <p:txBody>
          <a:bodyPr rtlCol="0"/>
          <a:lstStyle/>
          <a:p>
            <a:pPr rtl="0"/>
            <a:fld id="{E5DED699-838B-094B-9974-7EAD773EA11E}" type="datetimeFigureOut">
              <a:rPr lang="en-US" smtClean="0"/>
              <a:t>10/19/2024</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E291FB2A-E4CB-6A46-862A-5012FBCB6341}" type="slidenum">
              <a:rPr lang="en-US" smtClean="0"/>
              <a:t>‹#›</a:t>
            </a:fld>
            <a:endParaRPr lang="en-US"/>
          </a:p>
        </p:txBody>
      </p:sp>
    </p:spTree>
    <p:extLst>
      <p:ext uri="{BB962C8B-B14F-4D97-AF65-F5344CB8AC3E}">
        <p14:creationId xmlns:p14="http://schemas.microsoft.com/office/powerpoint/2010/main" val="21722492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pic>
        <p:nvPicPr>
          <p:cNvPr id="8" name="Picture 7">
            <a:extLst>
              <a:ext uri="{FF2B5EF4-FFF2-40B4-BE49-F238E27FC236}">
                <a16:creationId xmlns:a16="http://schemas.microsoft.com/office/drawing/2014/main" id="{697E6F4E-30A4-9141-8819-E4112F201448}"/>
              </a:ext>
            </a:extLst>
          </p:cNvPr>
          <p:cNvPicPr>
            <a:picLocks noChangeAspect="1"/>
          </p:cNvPicPr>
          <p:nvPr userDrawn="1"/>
        </p:nvPicPr>
        <p:blipFill>
          <a:blip r:embed="rId2"/>
          <a:stretch>
            <a:fillRect/>
          </a:stretch>
        </p:blipFill>
        <p:spPr>
          <a:xfrm>
            <a:off x="0" y="45538"/>
            <a:ext cx="9144000" cy="6812462"/>
          </a:xfrm>
          <a:prstGeom prst="rect">
            <a:avLst/>
          </a:prstGeom>
        </p:spPr>
      </p:pic>
      <p:pic>
        <p:nvPicPr>
          <p:cNvPr id="7" name="Picture 6">
            <a:extLst>
              <a:ext uri="{FF2B5EF4-FFF2-40B4-BE49-F238E27FC236}">
                <a16:creationId xmlns:a16="http://schemas.microsoft.com/office/drawing/2014/main" id="{3FE8614F-DE6E-BE45-92A5-CF4CFB493599}"/>
              </a:ext>
            </a:extLst>
          </p:cNvPr>
          <p:cNvPicPr>
            <a:picLocks noChangeAspect="1"/>
          </p:cNvPicPr>
          <p:nvPr userDrawn="1"/>
        </p:nvPicPr>
        <p:blipFill>
          <a:blip r:embed="rId3"/>
          <a:stretch>
            <a:fillRect/>
          </a:stretch>
        </p:blipFill>
        <p:spPr>
          <a:xfrm>
            <a:off x="0" y="45538"/>
            <a:ext cx="9144000" cy="6812462"/>
          </a:xfrm>
          <a:prstGeom prst="rect">
            <a:avLst/>
          </a:prstGeom>
        </p:spPr>
      </p:pic>
    </p:spTree>
    <p:extLst>
      <p:ext uri="{BB962C8B-B14F-4D97-AF65-F5344CB8AC3E}">
        <p14:creationId xmlns:p14="http://schemas.microsoft.com/office/powerpoint/2010/main" val="3020495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DED699-838B-094B-9974-7EAD773EA11E}" type="datetimeFigureOut">
              <a:rPr lang="en-US" smtClean="0"/>
              <a:t>10/19/2024</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91FB2A-E4CB-6A46-862A-5012FBCB6341}" type="slidenum">
              <a:rPr lang="en-US" smtClean="0"/>
              <a:t>‹#›</a:t>
            </a:fld>
            <a:endParaRPr lang="en-US"/>
          </a:p>
        </p:txBody>
      </p:sp>
      <p:pic>
        <p:nvPicPr>
          <p:cNvPr id="7" name="Picture 6" descr="Graphical user interface&#10;&#10;Description automatically generated">
            <a:extLst>
              <a:ext uri="{FF2B5EF4-FFF2-40B4-BE49-F238E27FC236}">
                <a16:creationId xmlns:a16="http://schemas.microsoft.com/office/drawing/2014/main" id="{26933C6E-B659-AE4F-B387-E6FF2EBE1604}"/>
              </a:ext>
            </a:extLst>
          </p:cNvPr>
          <p:cNvPicPr>
            <a:picLocks noChangeAspect="1"/>
          </p:cNvPicPr>
          <p:nvPr userDrawn="1"/>
        </p:nvPicPr>
        <p:blipFill>
          <a:blip r:embed="rId14"/>
          <a:stretch>
            <a:fillRect/>
          </a:stretch>
        </p:blipFill>
        <p:spPr>
          <a:xfrm>
            <a:off x="0" y="0"/>
            <a:ext cx="9229501" cy="6955791"/>
          </a:xfrm>
          <a:prstGeom prst="rect">
            <a:avLst/>
          </a:prstGeom>
        </p:spPr>
      </p:pic>
    </p:spTree>
    <p:extLst>
      <p:ext uri="{BB962C8B-B14F-4D97-AF65-F5344CB8AC3E}">
        <p14:creationId xmlns:p14="http://schemas.microsoft.com/office/powerpoint/2010/main" val="16104941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pPr rtl="0"/>
            <a:r>
              <a:rPr lang="cy"/>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rtl="0"/>
            <a:r>
              <a:rPr lang="cy"/>
              <a:t>Click to edit Master text styles</a:t>
            </a:r>
          </a:p>
          <a:p>
            <a:pPr lvl="1" rtl="0"/>
            <a:r>
              <a:rPr lang="cy"/>
              <a:t>Second level</a:t>
            </a:r>
          </a:p>
          <a:p>
            <a:pPr lvl="2" rtl="0"/>
            <a:r>
              <a:rPr lang="cy"/>
              <a:t>Third level</a:t>
            </a:r>
          </a:p>
          <a:p>
            <a:pPr lvl="3" rtl="0"/>
            <a:r>
              <a:rPr lang="cy"/>
              <a:t>Fourth level</a:t>
            </a:r>
          </a:p>
          <a:p>
            <a:pPr lvl="4" rtl="0"/>
            <a:r>
              <a:rPr lang="cy"/>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E5DED699-838B-094B-9974-7EAD773EA11E}" type="datetimeFigureOut">
              <a:rPr lang="en-US" smtClean="0"/>
              <a:t>10/19/2024</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E291FB2A-E4CB-6A46-862A-5012FBCB6341}" type="slidenum">
              <a:rPr lang="en-US" smtClean="0"/>
              <a:t>‹#›</a:t>
            </a:fld>
            <a:endParaRPr lang="en-US"/>
          </a:p>
        </p:txBody>
      </p:sp>
      <p:pic>
        <p:nvPicPr>
          <p:cNvPr id="7" name="Picture 6" descr="Graphical user interface&#10;&#10;Description automatically generated">
            <a:extLst>
              <a:ext uri="{FF2B5EF4-FFF2-40B4-BE49-F238E27FC236}">
                <a16:creationId xmlns:a16="http://schemas.microsoft.com/office/drawing/2014/main" id="{26933C6E-B659-AE4F-B387-E6FF2EBE1604}"/>
              </a:ext>
            </a:extLst>
          </p:cNvPr>
          <p:cNvPicPr>
            <a:picLocks noChangeAspect="1"/>
          </p:cNvPicPr>
          <p:nvPr userDrawn="1"/>
        </p:nvPicPr>
        <p:blipFill>
          <a:blip r:embed="rId14"/>
          <a:stretch>
            <a:fillRect/>
          </a:stretch>
        </p:blipFill>
        <p:spPr>
          <a:xfrm>
            <a:off x="0" y="0"/>
            <a:ext cx="9229501" cy="6955791"/>
          </a:xfrm>
          <a:prstGeom prst="rect">
            <a:avLst/>
          </a:prstGeom>
        </p:spPr>
      </p:pic>
    </p:spTree>
    <p:extLst>
      <p:ext uri="{BB962C8B-B14F-4D97-AF65-F5344CB8AC3E}">
        <p14:creationId xmlns:p14="http://schemas.microsoft.com/office/powerpoint/2010/main" val="466985278"/>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hyperlink" Target="mailto:ceri.phelps@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5.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www.mentimeter/"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5.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5.jp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COjVj9czgrY?feature=oembed" TargetMode="External"/><Relationship Id="rId4" Type="http://schemas.openxmlformats.org/officeDocument/2006/relationships/image" Target="../media/image17.jpeg"/></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childrenssociety.org.uk/sites/default/files/2023-09/The%20Good%20Childhood%20Report%202023.pdf" TargetMode="External"/><Relationship Id="rId3" Type="http://schemas.openxmlformats.org/officeDocument/2006/relationships/hyperlink" Target="http://saruna.mnu.edu.mv/jspui/bitstream/123456789/8646/1/Worlds-of-Influence-understanding-what-shapes-child-well-being-in-rich-countries-2020..pdf" TargetMode="External"/><Relationship Id="rId7" Type="http://schemas.openxmlformats.org/officeDocument/2006/relationships/hyperlink" Target="https://www.unicef.org/media/77571/file/Worlds-of-Influence-understanding-what-shapes-child-well-being-in-rich-countries-2020.pdf"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hyperlink" Target="https://www.childrenssociety.org.uk/information/professionals/resources/good-childhood-report-2023"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s://hwb.gov.wales/cwricwlwm-i-gymru/iechyd-a-lles/" TargetMode="External"/><Relationship Id="rId3" Type="http://schemas.openxmlformats.org/officeDocument/2006/relationships/hyperlink" Target="https://hwb.gov.wales/curriculum-for-wales/designing-your-curriculum/developing-a-vision-for-curriculum-design/#curriculum-design-and-the-four-purposes" TargetMode="External"/><Relationship Id="rId7" Type="http://schemas.openxmlformats.org/officeDocument/2006/relationships/hyperlink" Target="https://hwb.gov.wales/cwricwlwm-i-gymru/y-dyniaethau/"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hyperlink" Target="https://hwb.gov.wales/cwricwlwm-i-gymru/cynllunio-eich-cwricwlwm/datblygu-gweledigaeth-ar-gyfer-cynllunio-cwricwlwm/#curriculum-design-and-the-four-purposes" TargetMode="External"/><Relationship Id="rId5" Type="http://schemas.openxmlformats.org/officeDocument/2006/relationships/hyperlink" Target="https://hwb.gov.wales/curriculum-for-wales/health-and-well-being/" TargetMode="External"/><Relationship Id="rId4" Type="http://schemas.openxmlformats.org/officeDocument/2006/relationships/hyperlink" Target="https://hwb.gov.wales/curriculum-for-wales/humanities/"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unicef.org.uk/rights-respecting-schools/"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y4udqAY2Bqc?feature=oembed" TargetMode="External"/><Relationship Id="rId5" Type="http://schemas.openxmlformats.org/officeDocument/2006/relationships/image" Target="../media/image21.jpeg"/><Relationship Id="rId4" Type="http://schemas.openxmlformats.org/officeDocument/2006/relationships/hyperlink" Target="https://www.youtube.com/watch?v=y4udqAY2Bqc"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5.jp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hyperlink" Target="https://casp-uk.net/glossary/case-control/" TargetMode="External"/><Relationship Id="rId2" Type="http://schemas.openxmlformats.org/officeDocument/2006/relationships/hyperlink" Target="https://casp-uk.net/glossary/critical-appraisal/" TargetMode="External"/><Relationship Id="rId1" Type="http://schemas.openxmlformats.org/officeDocument/2006/relationships/slideLayout" Target="../slideLayouts/slideLayout4.xml"/><Relationship Id="rId4" Type="http://schemas.openxmlformats.org/officeDocument/2006/relationships/hyperlink" Target="https://casp-uk.net/casp-tools-checklists/"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1.xml"/><Relationship Id="rId5" Type="http://schemas.openxmlformats.org/officeDocument/2006/relationships/image" Target="../media/image24.png"/><Relationship Id="rId4" Type="http://schemas.openxmlformats.org/officeDocument/2006/relationships/image" Target="../media/image5.jp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3.xml"/><Relationship Id="rId1" Type="http://schemas.openxmlformats.org/officeDocument/2006/relationships/slideLayout" Target="../slideLayouts/slideLayout1.xml"/><Relationship Id="rId4" Type="http://schemas.openxmlformats.org/officeDocument/2006/relationships/image" Target="../media/image5.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40349"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40349" y="6117365"/>
            <a:ext cx="6605239" cy="1051226"/>
          </a:xfrm>
        </p:spPr>
        <p:txBody>
          <a:bodyPr>
            <a:normAutofit fontScale="90000"/>
          </a:bodyPr>
          <a:lstStyle/>
          <a:p>
            <a:pPr algn="l"/>
            <a:r>
              <a:rPr lang="cy" sz="4900" dirty="0">
                <a:solidFill>
                  <a:schemeClr val="bg1"/>
                </a:solidFill>
              </a:rPr>
              <a:t>Iechyd Emosiynol, Iechyd Meddwl a Lles</a:t>
            </a:r>
            <a:br>
              <a:rPr lang="en-US" dirty="0">
                <a:solidFill>
                  <a:schemeClr val="bg1"/>
                </a:solidFill>
              </a:rPr>
            </a:br>
            <a:br>
              <a:rPr lang="en-US" dirty="0">
                <a:solidFill>
                  <a:schemeClr val="bg1"/>
                </a:solidFill>
                <a:latin typeface="Helvetica" pitchFamily="2" charset="0"/>
              </a:rPr>
            </a:br>
            <a:r>
              <a:rPr lang="en-US" sz="5300" dirty="0">
                <a:solidFill>
                  <a:schemeClr val="bg1"/>
                </a:solidFill>
              </a:rPr>
              <a:t>Emotional Health, Mental Health &amp; Wellbeing</a:t>
            </a:r>
            <a:br>
              <a:rPr lang="en-US" dirty="0">
                <a:solidFill>
                  <a:schemeClr val="bg1"/>
                </a:solidFill>
              </a:rPr>
            </a:br>
            <a:endParaRPr lang="en-US" dirty="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2968374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77D35B3-CED0-1EEC-7DFB-71D6FF0169A3}"/>
              </a:ext>
            </a:extLst>
          </p:cNvPr>
          <p:cNvSpPr>
            <a:spLocks noGrp="1"/>
          </p:cNvSpPr>
          <p:nvPr>
            <p:ph type="title"/>
          </p:nvPr>
        </p:nvSpPr>
        <p:spPr/>
        <p:txBody>
          <a:bodyPr>
            <a:normAutofit fontScale="90000"/>
          </a:bodyPr>
          <a:lstStyle/>
          <a:p>
            <a:br>
              <a:rPr lang="en-GB" b="1" dirty="0">
                <a:latin typeface="Arial" panose="020B0604020202020204" pitchFamily="34" charset="0"/>
                <a:ea typeface="DengXian" panose="02010600030101010101" pitchFamily="2" charset="-122"/>
                <a:cs typeface="Arial" panose="020B0604020202020204" pitchFamily="34" charset="0"/>
              </a:rPr>
            </a:br>
            <a:r>
              <a:rPr lang="en-GB" b="1" dirty="0">
                <a:latin typeface="Arial" panose="020B0604020202020204" pitchFamily="34" charset="0"/>
                <a:ea typeface="DengXian" panose="02010600030101010101" pitchFamily="2" charset="-122"/>
                <a:cs typeface="Arial" panose="020B0604020202020204" pitchFamily="34" charset="0"/>
              </a:rPr>
              <a:t>MA </a:t>
            </a:r>
            <a:r>
              <a:rPr lang="en-GB" b="1" dirty="0" err="1">
                <a:latin typeface="Arial" panose="020B0604020202020204" pitchFamily="34" charset="0"/>
                <a:ea typeface="DengXian" panose="02010600030101010101" pitchFamily="2" charset="-122"/>
                <a:cs typeface="Arial" panose="020B0604020202020204" pitchFamily="34" charset="0"/>
              </a:rPr>
              <a:t>Cenedlaethol</a:t>
            </a:r>
            <a:r>
              <a:rPr lang="en-GB" b="1" dirty="0">
                <a:latin typeface="Arial" panose="020B0604020202020204" pitchFamily="34" charset="0"/>
                <a:ea typeface="DengXian" panose="02010600030101010101" pitchFamily="2" charset="-122"/>
                <a:cs typeface="Arial" panose="020B0604020202020204" pitchFamily="34" charset="0"/>
              </a:rPr>
              <a:t> </a:t>
            </a:r>
            <a:r>
              <a:rPr lang="en-GB" b="1" dirty="0" err="1">
                <a:latin typeface="Arial" panose="020B0604020202020204" pitchFamily="34" charset="0"/>
                <a:ea typeface="DengXian" panose="02010600030101010101" pitchFamily="2" charset="-122"/>
                <a:cs typeface="Arial" panose="020B0604020202020204" pitchFamily="34" charset="0"/>
              </a:rPr>
              <a:t>Addysg</a:t>
            </a:r>
            <a:br>
              <a:rPr lang="en-GB" b="1" dirty="0">
                <a:latin typeface="Arial" panose="020B0604020202020204" pitchFamily="34" charset="0"/>
                <a:ea typeface="DengXian" panose="02010600030101010101" pitchFamily="2" charset="-122"/>
                <a:cs typeface="Arial" panose="020B0604020202020204" pitchFamily="34" charset="0"/>
              </a:rPr>
            </a:br>
            <a:r>
              <a:rPr lang="en-GB" b="1" dirty="0">
                <a:latin typeface="Arial" panose="020B0604020202020204" pitchFamily="34" charset="0"/>
                <a:ea typeface="DengXian" panose="02010600030101010101" pitchFamily="2" charset="-122"/>
                <a:cs typeface="Arial" panose="020B0604020202020204" pitchFamily="34" charset="0"/>
              </a:rPr>
              <a:t>National MA Education</a:t>
            </a:r>
            <a:br>
              <a:rPr lang="en-GB" b="1" dirty="0">
                <a:latin typeface="Arial" panose="020B0604020202020204" pitchFamily="34" charset="0"/>
                <a:ea typeface="DengXian" panose="02010600030101010101" pitchFamily="2" charset="-122"/>
                <a:cs typeface="Arial" panose="020B0604020202020204" pitchFamily="34" charset="0"/>
              </a:rPr>
            </a:br>
            <a:endParaRPr lang="en-GB" dirty="0"/>
          </a:p>
        </p:txBody>
      </p:sp>
      <p:sp>
        <p:nvSpPr>
          <p:cNvPr id="4" name="Content Placeholder 3">
            <a:extLst>
              <a:ext uri="{FF2B5EF4-FFF2-40B4-BE49-F238E27FC236}">
                <a16:creationId xmlns:a16="http://schemas.microsoft.com/office/drawing/2014/main" id="{134E1C9A-36DC-4B83-AB07-7FE5BB10B1C8}"/>
              </a:ext>
            </a:extLst>
          </p:cNvPr>
          <p:cNvSpPr>
            <a:spLocks noGrp="1"/>
          </p:cNvSpPr>
          <p:nvPr>
            <p:ph sz="half" idx="1"/>
          </p:nvPr>
        </p:nvSpPr>
        <p:spPr/>
        <p:txBody>
          <a:bodyPr>
            <a:normAutofit/>
          </a:bodyPr>
          <a:lstStyle/>
          <a:p>
            <a:pPr indent="0" fontAlgn="base">
              <a:buNone/>
            </a:pPr>
            <a:r>
              <a:rPr lang="cy-GB" b="1" dirty="0">
                <a:latin typeface="Arial" panose="020B0604020202020204" pitchFamily="34" charset="0"/>
                <a:ea typeface="DengXian" panose="02010600030101010101" pitchFamily="2" charset="-122"/>
                <a:cs typeface="Arial" panose="020B0604020202020204" pitchFamily="34" charset="0"/>
              </a:rPr>
              <a:t>Modwl Iechyd Emosiynol, Iechyd Meddwl a Lles</a:t>
            </a:r>
          </a:p>
          <a:p>
            <a:pPr indent="0" fontAlgn="base">
              <a:buNone/>
            </a:pPr>
            <a:endParaRPr lang="cy-GB" b="1" dirty="0">
              <a:latin typeface="Arial" panose="020B0604020202020204" pitchFamily="34" charset="0"/>
              <a:ea typeface="DengXian" panose="02010600030101010101" pitchFamily="2" charset="-122"/>
              <a:cs typeface="Arial" panose="020B0604020202020204" pitchFamily="34" charset="0"/>
            </a:endParaRPr>
          </a:p>
          <a:p>
            <a:pPr indent="0" fontAlgn="base">
              <a:buNone/>
            </a:pPr>
            <a:r>
              <a:rPr lang="cy-GB" b="1" dirty="0">
                <a:latin typeface="Arial" panose="020B0604020202020204" pitchFamily="34" charset="0"/>
                <a:ea typeface="DengXian" panose="02010600030101010101" pitchFamily="2" charset="-122"/>
                <a:cs typeface="Arial" panose="020B0604020202020204" pitchFamily="34" charset="0"/>
              </a:rPr>
              <a:t>Croeso i’ch Cynhadledd Sadwrn Cenedlaethol cyntaf!</a:t>
            </a:r>
          </a:p>
        </p:txBody>
      </p:sp>
      <p:sp>
        <p:nvSpPr>
          <p:cNvPr id="3" name="Dalfan Cynnwys 2">
            <a:extLst>
              <a:ext uri="{FF2B5EF4-FFF2-40B4-BE49-F238E27FC236}">
                <a16:creationId xmlns:a16="http://schemas.microsoft.com/office/drawing/2014/main" id="{2E38BCE4-D43A-3D08-CB34-2E4652F5F787}"/>
              </a:ext>
            </a:extLst>
          </p:cNvPr>
          <p:cNvSpPr>
            <a:spLocks noGrp="1"/>
          </p:cNvSpPr>
          <p:nvPr>
            <p:ph sz="half" idx="2"/>
          </p:nvPr>
        </p:nvSpPr>
        <p:spPr/>
        <p:txBody>
          <a:bodyPr/>
          <a:lstStyle/>
          <a:p>
            <a:pPr indent="0" fontAlgn="base">
              <a:buNone/>
            </a:pPr>
            <a:r>
              <a:rPr lang="en-GB" sz="2800" b="1" dirty="0">
                <a:latin typeface="Arial" panose="020B0604020202020204" pitchFamily="34" charset="0"/>
                <a:ea typeface="DengXian" panose="02010600030101010101" pitchFamily="2" charset="-122"/>
                <a:cs typeface="Arial" panose="020B0604020202020204" pitchFamily="34" charset="0"/>
              </a:rPr>
              <a:t>Emotional and Mental Health and Wellbeing Module</a:t>
            </a:r>
          </a:p>
          <a:p>
            <a:pPr indent="0" fontAlgn="base">
              <a:buNone/>
            </a:pPr>
            <a:endParaRPr lang="en-GB" sz="2800" b="1" dirty="0">
              <a:latin typeface="Arial" panose="020B0604020202020204" pitchFamily="34" charset="0"/>
              <a:ea typeface="DengXian" panose="02010600030101010101" pitchFamily="2" charset="-122"/>
              <a:cs typeface="Arial" panose="020B0604020202020204" pitchFamily="34" charset="0"/>
            </a:endParaRPr>
          </a:p>
          <a:p>
            <a:pPr indent="0" fontAlgn="base">
              <a:buNone/>
            </a:pPr>
            <a:r>
              <a:rPr lang="en-GB" sz="2800" b="1" dirty="0">
                <a:latin typeface="Arial" panose="020B0604020202020204" pitchFamily="34" charset="0"/>
                <a:ea typeface="DengXian" panose="02010600030101010101" pitchFamily="2" charset="-122"/>
                <a:cs typeface="Arial" panose="020B0604020202020204" pitchFamily="34" charset="0"/>
              </a:rPr>
              <a:t>Welcome to your first National Conference Saturday!</a:t>
            </a:r>
          </a:p>
          <a:p>
            <a:pPr marL="0" indent="0">
              <a:buNone/>
            </a:pPr>
            <a:endParaRPr lang="en-GB" dirty="0"/>
          </a:p>
        </p:txBody>
      </p:sp>
    </p:spTree>
    <p:extLst>
      <p:ext uri="{BB962C8B-B14F-4D97-AF65-F5344CB8AC3E}">
        <p14:creationId xmlns:p14="http://schemas.microsoft.com/office/powerpoint/2010/main" val="3442013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lose-up of hands shaking&#10;&#10;Description automatically generated">
            <a:extLst>
              <a:ext uri="{FF2B5EF4-FFF2-40B4-BE49-F238E27FC236}">
                <a16:creationId xmlns:a16="http://schemas.microsoft.com/office/drawing/2014/main" id="{99D355AA-B4C0-97D3-FA90-22C23B023492}"/>
              </a:ext>
            </a:extLst>
          </p:cNvPr>
          <p:cNvPicPr>
            <a:picLocks noChangeAspect="1"/>
          </p:cNvPicPr>
          <p:nvPr/>
        </p:nvPicPr>
        <p:blipFill rotWithShape="1">
          <a:blip r:embed="rId3"/>
          <a:srcRect l="10082" r="917" b="-1"/>
          <a:stretch/>
        </p:blipFill>
        <p:spPr>
          <a:xfrm>
            <a:off x="20" y="10"/>
            <a:ext cx="9143980" cy="6857990"/>
          </a:xfrm>
          <a:prstGeom prst="rect">
            <a:avLst/>
          </a:prstGeom>
        </p:spPr>
      </p:pic>
      <p:sp>
        <p:nvSpPr>
          <p:cNvPr id="42" name="Freeform: Shape 41">
            <a:extLst>
              <a:ext uri="{FF2B5EF4-FFF2-40B4-BE49-F238E27FC236}">
                <a16:creationId xmlns:a16="http://schemas.microsoft.com/office/drawing/2014/main" id="{22C6C9C9-83BF-4A6C-A1BF-C1735C61B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2393" y="1"/>
            <a:ext cx="5471607" cy="6853457"/>
          </a:xfrm>
          <a:custGeom>
            <a:avLst/>
            <a:gdLst>
              <a:gd name="connsiteX0" fmla="*/ 2113864 w 7295477"/>
              <a:gd name="connsiteY0" fmla="*/ 0 h 6853457"/>
              <a:gd name="connsiteX1" fmla="*/ 5731689 w 7295477"/>
              <a:gd name="connsiteY1" fmla="*/ 0 h 6853457"/>
              <a:gd name="connsiteX2" fmla="*/ 5792604 w 7295477"/>
              <a:gd name="connsiteY2" fmla="*/ 31199 h 6853457"/>
              <a:gd name="connsiteX3" fmla="*/ 7277638 w 7295477"/>
              <a:gd name="connsiteY3" fmla="*/ 1446415 h 6853457"/>
              <a:gd name="connsiteX4" fmla="*/ 7295477 w 7295477"/>
              <a:gd name="connsiteY4" fmla="*/ 1478103 h 6853457"/>
              <a:gd name="connsiteX5" fmla="*/ 7295477 w 7295477"/>
              <a:gd name="connsiteY5" fmla="*/ 5482224 h 6853457"/>
              <a:gd name="connsiteX6" fmla="*/ 7195301 w 7295477"/>
              <a:gd name="connsiteY6" fmla="*/ 5644337 h 6853457"/>
              <a:gd name="connsiteX7" fmla="*/ 5956878 w 7295477"/>
              <a:gd name="connsiteY7" fmla="*/ 6835380 h 6853457"/>
              <a:gd name="connsiteX8" fmla="*/ 5925438 w 7295477"/>
              <a:gd name="connsiteY8" fmla="*/ 6853457 h 6853457"/>
              <a:gd name="connsiteX9" fmla="*/ 1920114 w 7295477"/>
              <a:gd name="connsiteY9" fmla="*/ 6853457 h 6853457"/>
              <a:gd name="connsiteX10" fmla="*/ 1888674 w 7295477"/>
              <a:gd name="connsiteY10" fmla="*/ 6835380 h 6853457"/>
              <a:gd name="connsiteX11" fmla="*/ 0 w 7295477"/>
              <a:gd name="connsiteY11" fmla="*/ 3480517 h 6853457"/>
              <a:gd name="connsiteX12" fmla="*/ 2052949 w 7295477"/>
              <a:gd name="connsiteY12" fmla="*/ 31199 h 6853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295477" h="6853457">
                <a:moveTo>
                  <a:pt x="2113864" y="0"/>
                </a:moveTo>
                <a:lnTo>
                  <a:pt x="5731689" y="0"/>
                </a:lnTo>
                <a:lnTo>
                  <a:pt x="5792604" y="31199"/>
                </a:lnTo>
                <a:cubicBezTo>
                  <a:pt x="6404018" y="363339"/>
                  <a:pt x="6917255" y="853303"/>
                  <a:pt x="7277638" y="1446415"/>
                </a:cubicBezTo>
                <a:lnTo>
                  <a:pt x="7295477" y="1478103"/>
                </a:lnTo>
                <a:lnTo>
                  <a:pt x="7295477" y="5482224"/>
                </a:lnTo>
                <a:lnTo>
                  <a:pt x="7195301" y="5644337"/>
                </a:lnTo>
                <a:cubicBezTo>
                  <a:pt x="6875688" y="6126745"/>
                  <a:pt x="6452261" y="6534378"/>
                  <a:pt x="5956878" y="6835380"/>
                </a:cubicBezTo>
                <a:lnTo>
                  <a:pt x="5925438" y="6853457"/>
                </a:lnTo>
                <a:lnTo>
                  <a:pt x="1920114" y="6853457"/>
                </a:lnTo>
                <a:lnTo>
                  <a:pt x="1888674" y="6835380"/>
                </a:lnTo>
                <a:cubicBezTo>
                  <a:pt x="756370" y="6147375"/>
                  <a:pt x="0" y="4902276"/>
                  <a:pt x="0" y="3480517"/>
                </a:cubicBezTo>
                <a:cubicBezTo>
                  <a:pt x="0" y="1991056"/>
                  <a:pt x="830121" y="695479"/>
                  <a:pt x="2052949" y="31199"/>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Picture 11" descr="A person and a child sitting at a table&#10;&#10;Description automatically generated with low confidence">
            <a:extLst>
              <a:ext uri="{FF2B5EF4-FFF2-40B4-BE49-F238E27FC236}">
                <a16:creationId xmlns:a16="http://schemas.microsoft.com/office/drawing/2014/main" id="{F9C036A9-8FF3-D8BC-B26B-B6D6D37E8C44}"/>
              </a:ext>
            </a:extLst>
          </p:cNvPr>
          <p:cNvPicPr>
            <a:picLocks noChangeAspect="1"/>
          </p:cNvPicPr>
          <p:nvPr/>
        </p:nvPicPr>
        <p:blipFill rotWithShape="1">
          <a:blip r:embed="rId4"/>
          <a:srcRect l="17086" r="30839" b="-1"/>
          <a:stretch/>
        </p:blipFill>
        <p:spPr>
          <a:xfrm>
            <a:off x="3797316" y="1"/>
            <a:ext cx="5346685" cy="6853457"/>
          </a:xfrm>
          <a:custGeom>
            <a:avLst/>
            <a:gdLst/>
            <a:ahLst/>
            <a:cxnLst/>
            <a:rect l="l" t="t" r="r" b="b"/>
            <a:pathLst>
              <a:path w="7128913" h="6853457">
                <a:moveTo>
                  <a:pt x="2343548" y="0"/>
                </a:moveTo>
                <a:lnTo>
                  <a:pt x="5168877" y="0"/>
                </a:lnTo>
                <a:lnTo>
                  <a:pt x="5218299" y="19487"/>
                </a:lnTo>
                <a:cubicBezTo>
                  <a:pt x="5976640" y="340238"/>
                  <a:pt x="6607722" y="902948"/>
                  <a:pt x="7014769" y="1610837"/>
                </a:cubicBezTo>
                <a:lnTo>
                  <a:pt x="7128913" y="1827198"/>
                </a:lnTo>
                <a:lnTo>
                  <a:pt x="7128913" y="5131581"/>
                </a:lnTo>
                <a:lnTo>
                  <a:pt x="7091067" y="5210750"/>
                </a:lnTo>
                <a:cubicBezTo>
                  <a:pt x="6744936" y="5876527"/>
                  <a:pt x="6205281" y="6425584"/>
                  <a:pt x="5546646" y="6783375"/>
                </a:cubicBezTo>
                <a:lnTo>
                  <a:pt x="5409811" y="6853457"/>
                </a:lnTo>
                <a:lnTo>
                  <a:pt x="2102613" y="6853457"/>
                </a:lnTo>
                <a:lnTo>
                  <a:pt x="1965779" y="6783375"/>
                </a:lnTo>
                <a:cubicBezTo>
                  <a:pt x="794873" y="6147301"/>
                  <a:pt x="0" y="4906735"/>
                  <a:pt x="0" y="3480517"/>
                </a:cubicBezTo>
                <a:cubicBezTo>
                  <a:pt x="0" y="1924643"/>
                  <a:pt x="945964" y="589711"/>
                  <a:pt x="2294125" y="19487"/>
                </a:cubicBezTo>
                <a:close/>
              </a:path>
            </a:pathLst>
          </a:custGeom>
        </p:spPr>
      </p:pic>
    </p:spTree>
    <p:extLst>
      <p:ext uri="{BB962C8B-B14F-4D97-AF65-F5344CB8AC3E}">
        <p14:creationId xmlns:p14="http://schemas.microsoft.com/office/powerpoint/2010/main" val="3540999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34E1C9A-36DC-4B83-AB07-7FE5BB10B1C8}"/>
              </a:ext>
            </a:extLst>
          </p:cNvPr>
          <p:cNvSpPr>
            <a:spLocks noGrp="1"/>
          </p:cNvSpPr>
          <p:nvPr>
            <p:ph idx="1"/>
          </p:nvPr>
        </p:nvSpPr>
        <p:spPr>
          <a:xfrm>
            <a:off x="3730028" y="570368"/>
            <a:ext cx="4110063" cy="5068099"/>
          </a:xfrm>
        </p:spPr>
        <p:txBody>
          <a:bodyPr>
            <a:normAutofit/>
          </a:bodyPr>
          <a:lstStyle/>
          <a:p>
            <a:pPr marL="0" indent="0">
              <a:buNone/>
            </a:pPr>
            <a:r>
              <a:rPr lang="en-GB" sz="1800" b="1" dirty="0"/>
              <a:t>Schedule for day</a:t>
            </a:r>
          </a:p>
          <a:p>
            <a:r>
              <a:rPr lang="en-GB" sz="1800" dirty="0"/>
              <a:t>  Remain in the same meeting all day</a:t>
            </a:r>
          </a:p>
          <a:p>
            <a:r>
              <a:rPr lang="en-GB" sz="1800" dirty="0"/>
              <a:t>screen breaks </a:t>
            </a:r>
          </a:p>
          <a:p>
            <a:r>
              <a:rPr lang="en-GB" sz="1800" dirty="0"/>
              <a:t>Please mute and use the hand up or chat function to ask a question </a:t>
            </a:r>
          </a:p>
          <a:p>
            <a:r>
              <a:rPr lang="en-GB" sz="1800" dirty="0"/>
              <a:t>Time-keeping</a:t>
            </a:r>
          </a:p>
          <a:p>
            <a:r>
              <a:rPr lang="en-GB" sz="1800" dirty="0"/>
              <a:t>Breakout rooms and larger group discussions</a:t>
            </a:r>
          </a:p>
          <a:p>
            <a:r>
              <a:rPr lang="en-GB" sz="1800" dirty="0"/>
              <a:t> In the event of technical issues: </a:t>
            </a:r>
          </a:p>
          <a:p>
            <a:pPr lvl="1"/>
            <a:r>
              <a:rPr lang="en-GB" sz="1500" dirty="0"/>
              <a:t>Don’t panic!</a:t>
            </a:r>
          </a:p>
          <a:p>
            <a:pPr lvl="1"/>
            <a:r>
              <a:rPr lang="en-GB" sz="1500" dirty="0"/>
              <a:t>If our side – stay online and we will re-join.  If ongoing, please check your emails.</a:t>
            </a:r>
          </a:p>
          <a:p>
            <a:pPr lvl="1"/>
            <a:r>
              <a:rPr lang="en-GB" sz="1500" dirty="0"/>
              <a:t>If your side- try to </a:t>
            </a:r>
            <a:r>
              <a:rPr lang="en-GB" sz="1500" dirty="0" err="1"/>
              <a:t>rejoin</a:t>
            </a:r>
            <a:r>
              <a:rPr lang="en-GB" sz="1500" dirty="0"/>
              <a:t> when you can</a:t>
            </a:r>
          </a:p>
          <a:p>
            <a:pPr lvl="1"/>
            <a:r>
              <a:rPr lang="en-GB" sz="1500" dirty="0"/>
              <a:t>Email </a:t>
            </a:r>
            <a:r>
              <a:rPr lang="en-GB" sz="1500" dirty="0">
                <a:hlinkClick r:id="rId3"/>
              </a:rPr>
              <a:t>ceri.phelps@uwtsd.ac.uk</a:t>
            </a:r>
            <a:r>
              <a:rPr lang="en-GB" sz="1500" dirty="0"/>
              <a:t> if you are having trouble</a:t>
            </a:r>
          </a:p>
          <a:p>
            <a:endParaRPr lang="en-GB" sz="1800" dirty="0"/>
          </a:p>
          <a:p>
            <a:endParaRPr lang="en-GB" sz="1800" dirty="0"/>
          </a:p>
          <a:p>
            <a:pPr lvl="1"/>
            <a:endParaRPr lang="en-GB" sz="1500" dirty="0"/>
          </a:p>
          <a:p>
            <a:pPr lvl="1"/>
            <a:endParaRPr lang="en-GB" sz="1500" dirty="0"/>
          </a:p>
        </p:txBody>
      </p:sp>
      <p:sp>
        <p:nvSpPr>
          <p:cNvPr id="3" name="Content Placeholder 3">
            <a:extLst>
              <a:ext uri="{FF2B5EF4-FFF2-40B4-BE49-F238E27FC236}">
                <a16:creationId xmlns:a16="http://schemas.microsoft.com/office/drawing/2014/main" id="{B16491BD-A35F-5642-5166-1A66DC2FFCB9}"/>
              </a:ext>
            </a:extLst>
          </p:cNvPr>
          <p:cNvSpPr txBox="1">
            <a:spLocks/>
          </p:cNvSpPr>
          <p:nvPr/>
        </p:nvSpPr>
        <p:spPr>
          <a:xfrm>
            <a:off x="298975" y="570368"/>
            <a:ext cx="3431053" cy="5193316"/>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1800" b="1" dirty="0"/>
              <a:t>Amserlen y dydd</a:t>
            </a:r>
          </a:p>
          <a:p>
            <a:r>
              <a:rPr lang="cy-GB" sz="1800" dirty="0"/>
              <a:t> Aros yn yr un cyfarfod drwy'r dydd</a:t>
            </a:r>
          </a:p>
          <a:p>
            <a:r>
              <a:rPr lang="cy-GB" sz="1800" dirty="0"/>
              <a:t>Egwyl o’r sgrin </a:t>
            </a:r>
          </a:p>
          <a:p>
            <a:r>
              <a:rPr lang="cy-GB" sz="1800" dirty="0"/>
              <a:t>Tewi a defnyddio’r botwm codi llaw neu’r ‘chat’ i ofyn cwestiwn</a:t>
            </a:r>
          </a:p>
          <a:p>
            <a:r>
              <a:rPr lang="cy-GB" sz="1800" dirty="0"/>
              <a:t>Cadw at amser </a:t>
            </a:r>
          </a:p>
          <a:p>
            <a:r>
              <a:rPr lang="cy-GB" sz="1800" dirty="0"/>
              <a:t>Defnyddio ystafelloedd ymneilltuo a thrafodaethau grŵp mwy</a:t>
            </a:r>
          </a:p>
          <a:p>
            <a:r>
              <a:rPr lang="cy-GB" sz="1800" dirty="0"/>
              <a:t>  Os oes problemau technegol:</a:t>
            </a:r>
          </a:p>
          <a:p>
            <a:pPr lvl="1"/>
            <a:r>
              <a:rPr lang="cy-GB" sz="1400" dirty="0"/>
              <a:t>Peidiwch â phoeni!</a:t>
            </a:r>
          </a:p>
          <a:p>
            <a:pPr lvl="1"/>
            <a:r>
              <a:rPr lang="cy-GB" sz="1400" dirty="0"/>
              <a:t>Os yw’r </a:t>
            </a:r>
            <a:r>
              <a:rPr lang="cy-GB" sz="1400" dirty="0" err="1"/>
              <a:t>briblem</a:t>
            </a:r>
            <a:r>
              <a:rPr lang="cy-GB" sz="1400" dirty="0"/>
              <a:t> gyda ni- arhoswch ar-lein a byddwn yn ail-ymuno. Gwiriwch eich e-byst os oes oedi hir.</a:t>
            </a:r>
          </a:p>
          <a:p>
            <a:pPr lvl="1"/>
            <a:r>
              <a:rPr lang="cy-GB" sz="1400" dirty="0"/>
              <a:t>Os yw’r broblem gyda chi- ceisiwch ailymuno pan allwch chi</a:t>
            </a:r>
          </a:p>
          <a:p>
            <a:r>
              <a:rPr lang="cy-GB" sz="1800" dirty="0"/>
              <a:t>E-bostiwch </a:t>
            </a:r>
            <a:r>
              <a:rPr lang="cy-GB" sz="1800" dirty="0">
                <a:hlinkClick r:id="rId3"/>
              </a:rPr>
              <a:t>ceri.phelps@uwtsd.ac.uk</a:t>
            </a:r>
            <a:r>
              <a:rPr lang="cy-GB" sz="1800" dirty="0"/>
              <a:t>  os byddwch yn cael trafferth</a:t>
            </a:r>
          </a:p>
          <a:p>
            <a:endParaRPr lang="en-GB" sz="1800" dirty="0"/>
          </a:p>
          <a:p>
            <a:pPr lvl="1"/>
            <a:endParaRPr lang="en-GB" sz="1500" dirty="0"/>
          </a:p>
          <a:p>
            <a:pPr lvl="1"/>
            <a:endParaRPr lang="en-GB" sz="1500" dirty="0"/>
          </a:p>
        </p:txBody>
      </p:sp>
    </p:spTree>
    <p:extLst>
      <p:ext uri="{BB962C8B-B14F-4D97-AF65-F5344CB8AC3E}">
        <p14:creationId xmlns:p14="http://schemas.microsoft.com/office/powerpoint/2010/main" val="18926089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CE0E406-31B7-E0F5-B0A9-8D087CB11E29}"/>
              </a:ext>
            </a:extLst>
          </p:cNvPr>
          <p:cNvPicPr>
            <a:picLocks noChangeAspect="1"/>
          </p:cNvPicPr>
          <p:nvPr/>
        </p:nvPicPr>
        <p:blipFill>
          <a:blip r:embed="rId2"/>
          <a:stretch>
            <a:fillRect/>
          </a:stretch>
        </p:blipFill>
        <p:spPr>
          <a:xfrm>
            <a:off x="271604" y="434566"/>
            <a:ext cx="4046900" cy="6074876"/>
          </a:xfrm>
          <a:prstGeom prst="rect">
            <a:avLst/>
          </a:prstGeom>
        </p:spPr>
      </p:pic>
      <p:pic>
        <p:nvPicPr>
          <p:cNvPr id="7" name="Picture 6">
            <a:extLst>
              <a:ext uri="{FF2B5EF4-FFF2-40B4-BE49-F238E27FC236}">
                <a16:creationId xmlns:a16="http://schemas.microsoft.com/office/drawing/2014/main" id="{9B652BF4-3CF0-14A5-9BFE-2C8029BE18D7}"/>
              </a:ext>
            </a:extLst>
          </p:cNvPr>
          <p:cNvPicPr>
            <a:picLocks noChangeAspect="1"/>
          </p:cNvPicPr>
          <p:nvPr/>
        </p:nvPicPr>
        <p:blipFill>
          <a:blip r:embed="rId3"/>
          <a:stretch>
            <a:fillRect/>
          </a:stretch>
        </p:blipFill>
        <p:spPr>
          <a:xfrm>
            <a:off x="4481464" y="344032"/>
            <a:ext cx="4300397" cy="6165410"/>
          </a:xfrm>
          <a:prstGeom prst="rect">
            <a:avLst/>
          </a:prstGeom>
        </p:spPr>
      </p:pic>
    </p:spTree>
    <p:extLst>
      <p:ext uri="{BB962C8B-B14F-4D97-AF65-F5344CB8AC3E}">
        <p14:creationId xmlns:p14="http://schemas.microsoft.com/office/powerpoint/2010/main" val="13552981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5" name="Rectangle 2084">
            <a:extLst>
              <a:ext uri="{FF2B5EF4-FFF2-40B4-BE49-F238E27FC236}">
                <a16:creationId xmlns:a16="http://schemas.microsoft.com/office/drawing/2014/main" id="{4F7B9026-36AD-42E4-B172-8D68F3A33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black statue of a man">
            <a:extLst>
              <a:ext uri="{FF2B5EF4-FFF2-40B4-BE49-F238E27FC236}">
                <a16:creationId xmlns:a16="http://schemas.microsoft.com/office/drawing/2014/main" id="{AF0FD65C-E7BF-4D8B-9931-ACAE8711583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122" r="18452" b="-3"/>
          <a:stretch/>
        </p:blipFill>
        <p:spPr bwMode="auto">
          <a:xfrm>
            <a:off x="144396" y="171716"/>
            <a:ext cx="2844951" cy="651456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F520CE26-661B-FFC9-2B91-5412C325F31E}"/>
              </a:ext>
            </a:extLst>
          </p:cNvPr>
          <p:cNvPicPr>
            <a:picLocks noChangeAspect="1"/>
          </p:cNvPicPr>
          <p:nvPr/>
        </p:nvPicPr>
        <p:blipFill rotWithShape="1">
          <a:blip r:embed="rId3"/>
          <a:srcRect l="30359" r="40263"/>
          <a:stretch/>
        </p:blipFill>
        <p:spPr>
          <a:xfrm>
            <a:off x="3138403" y="171716"/>
            <a:ext cx="2867193" cy="6514565"/>
          </a:xfrm>
          <a:prstGeom prst="rect">
            <a:avLst/>
          </a:prstGeom>
        </p:spPr>
      </p:pic>
      <p:pic>
        <p:nvPicPr>
          <p:cNvPr id="3" name="Picture 2">
            <a:extLst>
              <a:ext uri="{FF2B5EF4-FFF2-40B4-BE49-F238E27FC236}">
                <a16:creationId xmlns:a16="http://schemas.microsoft.com/office/drawing/2014/main" id="{0A6153B5-8A7C-446F-8F0C-F0671621DEBC}"/>
              </a:ext>
            </a:extLst>
          </p:cNvPr>
          <p:cNvPicPr>
            <a:picLocks noChangeAspect="1"/>
          </p:cNvPicPr>
          <p:nvPr/>
        </p:nvPicPr>
        <p:blipFill rotWithShape="1">
          <a:blip r:embed="rId4"/>
          <a:srcRect l="21359" r="13116" b="-3"/>
          <a:stretch/>
        </p:blipFill>
        <p:spPr>
          <a:xfrm>
            <a:off x="6141024" y="171716"/>
            <a:ext cx="2849255" cy="6514565"/>
          </a:xfrm>
          <a:prstGeom prst="rect">
            <a:avLst/>
          </a:prstGeom>
        </p:spPr>
      </p:pic>
    </p:spTree>
    <p:extLst>
      <p:ext uri="{BB962C8B-B14F-4D97-AF65-F5344CB8AC3E}">
        <p14:creationId xmlns:p14="http://schemas.microsoft.com/office/powerpoint/2010/main" val="3240204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8033-CDBF-473E-94D5-3BC609BEFDED}"/>
              </a:ext>
            </a:extLst>
          </p:cNvPr>
          <p:cNvSpPr>
            <a:spLocks noGrp="1"/>
          </p:cNvSpPr>
          <p:nvPr>
            <p:ph type="title"/>
          </p:nvPr>
        </p:nvSpPr>
        <p:spPr>
          <a:xfrm>
            <a:off x="759279" y="336640"/>
            <a:ext cx="6842614" cy="994172"/>
          </a:xfrm>
        </p:spPr>
        <p:txBody>
          <a:bodyPr>
            <a:normAutofit fontScale="90000"/>
          </a:bodyPr>
          <a:lstStyle/>
          <a:p>
            <a:r>
              <a:rPr lang="en-GB" sz="3600" b="1" dirty="0"/>
              <a:t>Critical thinking/</a:t>
            </a:r>
            <a:r>
              <a:rPr lang="cy-GB" sz="3600" b="1" dirty="0"/>
              <a:t>Gwerthuso’n Feirniadol</a:t>
            </a:r>
            <a:br>
              <a:rPr lang="en-GB" sz="3300" b="1" dirty="0"/>
            </a:br>
            <a:endParaRPr lang="en-GB" dirty="0"/>
          </a:p>
        </p:txBody>
      </p:sp>
      <p:sp>
        <p:nvSpPr>
          <p:cNvPr id="4" name="Content Placeholder 3">
            <a:extLst>
              <a:ext uri="{FF2B5EF4-FFF2-40B4-BE49-F238E27FC236}">
                <a16:creationId xmlns:a16="http://schemas.microsoft.com/office/drawing/2014/main" id="{E8B3D956-B967-4CC5-8B93-5034B8DDA672}"/>
              </a:ext>
            </a:extLst>
          </p:cNvPr>
          <p:cNvSpPr>
            <a:spLocks noGrp="1"/>
          </p:cNvSpPr>
          <p:nvPr>
            <p:ph sz="half" idx="1"/>
          </p:nvPr>
        </p:nvSpPr>
        <p:spPr>
          <a:xfrm>
            <a:off x="294386" y="833726"/>
            <a:ext cx="3886200" cy="4454567"/>
          </a:xfrm>
        </p:spPr>
        <p:txBody>
          <a:bodyPr>
            <a:noAutofit/>
          </a:bodyPr>
          <a:lstStyle/>
          <a:p>
            <a:pPr marL="0" indent="0">
              <a:buNone/>
            </a:pPr>
            <a:r>
              <a:rPr lang="cy-GB" sz="1600" dirty="0"/>
              <a:t>Wrth ichi ddarllen deunyddiau eich modiwl dilynwch y tri cham hyn.</a:t>
            </a:r>
          </a:p>
          <a:p>
            <a:pPr marL="342900" indent="-342900">
              <a:buFont typeface="+mj-lt"/>
              <a:buAutoNum type="arabicPeriod"/>
            </a:pPr>
            <a:r>
              <a:rPr lang="cy-GB" sz="1600" b="1" dirty="0"/>
              <a:t>Dadansoddwch</a:t>
            </a:r>
            <a:r>
              <a:rPr lang="cy-GB" sz="1600" dirty="0"/>
              <a:t> - Archwiliwch sut mae cydrannau allweddol yn eich deunyddiau modiwl yn cyd-fynd â'i gilydd ac yn cysylltu â'i gilydd.</a:t>
            </a:r>
          </a:p>
          <a:p>
            <a:pPr marL="342900" indent="-342900">
              <a:buFont typeface="+mj-lt"/>
              <a:buAutoNum type="arabicPeriod"/>
            </a:pPr>
            <a:r>
              <a:rPr lang="cy-GB" sz="1600" b="1" dirty="0"/>
              <a:t>Cymharwch</a:t>
            </a:r>
            <a:r>
              <a:rPr lang="cy-GB" sz="1600" dirty="0"/>
              <a:t> – Archwiliwch y tebygrwydd a'r gwahaniaethau rhwng y syniadau rydych chi'n darllen amdanynt. A yw rhai syniadau yn gwrthdaro â'i gilydd neu'n ategu ei gilydd?</a:t>
            </a:r>
          </a:p>
          <a:p>
            <a:pPr marL="342900" indent="-342900">
              <a:buFont typeface="+mj-lt"/>
              <a:buAutoNum type="arabicPeriod"/>
            </a:pPr>
            <a:r>
              <a:rPr lang="cy-GB" sz="1600" b="1" dirty="0"/>
              <a:t>Cyfosodwch (</a:t>
            </a:r>
            <a:r>
              <a:rPr lang="cy-GB" sz="1600" b="1" dirty="0" err="1"/>
              <a:t>Synthesise</a:t>
            </a:r>
            <a:r>
              <a:rPr lang="cy-GB" sz="1600" b="1" dirty="0"/>
              <a:t>) </a:t>
            </a:r>
            <a:r>
              <a:rPr lang="cy-GB" sz="1600" dirty="0"/>
              <a:t>- Dewch â gwahanol ffynonellau gwybodaeth ynghyd i gyflwyno dadl neu syniad rydych chi'n ei lunio. Gwnewch gysylltiadau rhesymegol rhwng y gwahanol ffynonellau sy'n eich helpu i lunio a chefnogi'ch syniadau. A oes unrhyw gasgliadau y gallwch eu tynnu o'r </a:t>
            </a:r>
            <a:r>
              <a:rPr lang="cy-GB" sz="1400" dirty="0"/>
              <a:t>deunydd a'u cymhwyso i gwestiwn </a:t>
            </a:r>
            <a:r>
              <a:rPr lang="en-GB" sz="1400" dirty="0" err="1"/>
              <a:t>aseiniad</a:t>
            </a:r>
            <a:r>
              <a:rPr lang="en-GB" sz="1400" dirty="0"/>
              <a:t>?</a:t>
            </a:r>
          </a:p>
        </p:txBody>
      </p:sp>
      <p:sp>
        <p:nvSpPr>
          <p:cNvPr id="5" name="Content Placeholder 4">
            <a:extLst>
              <a:ext uri="{FF2B5EF4-FFF2-40B4-BE49-F238E27FC236}">
                <a16:creationId xmlns:a16="http://schemas.microsoft.com/office/drawing/2014/main" id="{AFEB18BE-0608-465E-BD34-B3D209B14D94}"/>
              </a:ext>
            </a:extLst>
          </p:cNvPr>
          <p:cNvSpPr>
            <a:spLocks noGrp="1"/>
          </p:cNvSpPr>
          <p:nvPr>
            <p:ph sz="half" idx="2"/>
          </p:nvPr>
        </p:nvSpPr>
        <p:spPr>
          <a:xfrm>
            <a:off x="4368010" y="1260237"/>
            <a:ext cx="3886200" cy="4794240"/>
          </a:xfrm>
        </p:spPr>
        <p:txBody>
          <a:bodyPr>
            <a:normAutofit/>
          </a:bodyPr>
          <a:lstStyle/>
          <a:p>
            <a:pPr marL="0" indent="0">
              <a:buNone/>
            </a:pPr>
            <a:r>
              <a:rPr lang="en-GB" sz="1600" dirty="0"/>
              <a:t>As you read your module materials follow these three steps.</a:t>
            </a:r>
          </a:p>
          <a:p>
            <a:pPr marL="385763" indent="-385763">
              <a:buFont typeface="+mj-lt"/>
              <a:buAutoNum type="arabicPeriod"/>
            </a:pPr>
            <a:r>
              <a:rPr lang="en-GB" sz="1600" b="1" dirty="0"/>
              <a:t>Analyse </a:t>
            </a:r>
            <a:r>
              <a:rPr lang="en-GB" sz="1600" dirty="0"/>
              <a:t>- Examine how key components within your module materials fit together and relate to each other.</a:t>
            </a:r>
          </a:p>
          <a:p>
            <a:pPr marL="385763" indent="-385763">
              <a:buFont typeface="+mj-lt"/>
              <a:buAutoNum type="arabicPeriod"/>
            </a:pPr>
            <a:r>
              <a:rPr lang="en-GB" sz="1600" b="1" dirty="0"/>
              <a:t>Compare</a:t>
            </a:r>
            <a:r>
              <a:rPr lang="en-GB" sz="1600" dirty="0"/>
              <a:t> - Explore the similarities and differences between the ideas you are reading about. Do some ideas conflict with or complement each other?</a:t>
            </a:r>
          </a:p>
          <a:p>
            <a:pPr marL="385763" indent="-385763">
              <a:buFont typeface="+mj-lt"/>
              <a:buAutoNum type="arabicPeriod"/>
            </a:pPr>
            <a:r>
              <a:rPr lang="en-GB" sz="1600" b="1" dirty="0"/>
              <a:t>Synthesise </a:t>
            </a:r>
            <a:r>
              <a:rPr lang="en-GB" sz="1600" dirty="0"/>
              <a:t>- Bring together different sources of information to serve an argument or idea you are constructing. Make logical connections between the different sources that help you shape and support your ideas. Are there any inferences you can draw from the material and apply to an assignment question?</a:t>
            </a:r>
          </a:p>
          <a:p>
            <a:endParaRPr lang="en-GB" sz="1200" dirty="0"/>
          </a:p>
        </p:txBody>
      </p:sp>
    </p:spTree>
    <p:extLst>
      <p:ext uri="{BB962C8B-B14F-4D97-AF65-F5344CB8AC3E}">
        <p14:creationId xmlns:p14="http://schemas.microsoft.com/office/powerpoint/2010/main" val="63816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16" name="Rectangle 11">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611505" y="683404"/>
            <a:ext cx="792099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5" name="Picture 4">
            <a:extLst>
              <a:ext uri="{FF2B5EF4-FFF2-40B4-BE49-F238E27FC236}">
                <a16:creationId xmlns:a16="http://schemas.microsoft.com/office/drawing/2014/main" id="{5F29AEB2-0050-83F4-01EE-864DB1D308EF}"/>
              </a:ext>
            </a:extLst>
          </p:cNvPr>
          <p:cNvPicPr>
            <a:picLocks noChangeAspect="1"/>
          </p:cNvPicPr>
          <p:nvPr/>
        </p:nvPicPr>
        <p:blipFill rotWithShape="1">
          <a:blip r:embed="rId2"/>
          <a:srcRect t="4028" r="-1" b="-1"/>
          <a:stretch/>
        </p:blipFill>
        <p:spPr>
          <a:xfrm rot="21480000">
            <a:off x="853377" y="1003258"/>
            <a:ext cx="7437246" cy="4764396"/>
          </a:xfrm>
          <a:prstGeom prst="rect">
            <a:avLst/>
          </a:prstGeom>
        </p:spPr>
      </p:pic>
    </p:spTree>
    <p:extLst>
      <p:ext uri="{BB962C8B-B14F-4D97-AF65-F5344CB8AC3E}">
        <p14:creationId xmlns:p14="http://schemas.microsoft.com/office/powerpoint/2010/main" val="2708624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346540" y="5339517"/>
            <a:ext cx="5607776" cy="1051226"/>
          </a:xfrm>
        </p:spPr>
        <p:txBody>
          <a:bodyPr>
            <a:normAutofit fontScale="90000"/>
          </a:bodyPr>
          <a:lstStyle/>
          <a:p>
            <a:pPr algn="l"/>
            <a:br>
              <a:rPr lang="en-US" sz="3100" dirty="0">
                <a:solidFill>
                  <a:schemeClr val="bg1"/>
                </a:solidFill>
              </a:rPr>
            </a:br>
            <a:br>
              <a:rPr lang="en-US" sz="3100" dirty="0">
                <a:solidFill>
                  <a:schemeClr val="bg1"/>
                </a:solidFill>
              </a:rPr>
            </a:br>
            <a:r>
              <a:rPr lang="en-US" sz="3600" b="1" dirty="0" err="1">
                <a:solidFill>
                  <a:schemeClr val="bg1"/>
                </a:solidFill>
              </a:rPr>
              <a:t>Sesiwn</a:t>
            </a:r>
            <a:r>
              <a:rPr lang="en-US" sz="3600" b="1" dirty="0">
                <a:solidFill>
                  <a:schemeClr val="bg1"/>
                </a:solidFill>
              </a:rPr>
              <a:t> Un</a:t>
            </a:r>
            <a:br>
              <a:rPr lang="en-US" sz="3600" b="1" dirty="0">
                <a:solidFill>
                  <a:schemeClr val="bg1"/>
                </a:solidFill>
              </a:rPr>
            </a:br>
            <a:r>
              <a:rPr lang="en-US" sz="3600" b="1" dirty="0">
                <a:solidFill>
                  <a:schemeClr val="bg1"/>
                </a:solidFill>
              </a:rPr>
              <a:t>Session One</a:t>
            </a:r>
            <a:br>
              <a:rPr lang="en-US" sz="3600" b="1" dirty="0">
                <a:solidFill>
                  <a:schemeClr val="bg1"/>
                </a:solidFill>
              </a:rPr>
            </a:br>
            <a:br>
              <a:rPr lang="en-US" dirty="0">
                <a:solidFill>
                  <a:schemeClr val="bg1"/>
                </a:solidFill>
              </a:rPr>
            </a:br>
            <a:r>
              <a:rPr lang="en-US" sz="3100" dirty="0">
                <a:solidFill>
                  <a:schemeClr val="bg1"/>
                </a:solidFill>
                <a:latin typeface="Arial" panose="020B0604020202020204" pitchFamily="34" charset="0"/>
                <a:cs typeface="Arial" panose="020B0604020202020204" pitchFamily="34" charset="0"/>
              </a:rPr>
              <a:t>10.15 -11.15</a:t>
            </a:r>
            <a:br>
              <a:rPr lang="en-US" dirty="0">
                <a:solidFill>
                  <a:schemeClr val="bg1"/>
                </a:solidFill>
              </a:rPr>
            </a:br>
            <a:br>
              <a:rPr lang="en-US" dirty="0">
                <a:solidFill>
                  <a:schemeClr val="bg1"/>
                </a:solidFill>
              </a:rPr>
            </a:br>
            <a:r>
              <a:rPr lang="cy" sz="4000" dirty="0">
                <a:solidFill>
                  <a:schemeClr val="bg1"/>
                </a:solidFill>
                <a:latin typeface="Arial" panose="020B0604020202020204" pitchFamily="34" charset="0"/>
                <a:cs typeface="Arial" panose="020B0604020202020204" pitchFamily="34" charset="0"/>
              </a:rPr>
              <a:t>Cysyniadu iechyd a lles</a:t>
            </a:r>
            <a:br>
              <a:rPr lang="cy" sz="4400" dirty="0">
                <a:solidFill>
                  <a:schemeClr val="bg1"/>
                </a:solidFill>
                <a:latin typeface="Arial" panose="020B0604020202020204" pitchFamily="34" charset="0"/>
                <a:cs typeface="Arial" panose="020B0604020202020204" pitchFamily="34" charset="0"/>
              </a:rPr>
            </a:br>
            <a:br>
              <a:rPr lang="cy" sz="4400" dirty="0">
                <a:solidFill>
                  <a:schemeClr val="bg1"/>
                </a:solidFill>
                <a:latin typeface="Arial" panose="020B0604020202020204" pitchFamily="34" charset="0"/>
                <a:cs typeface="Arial" panose="020B0604020202020204" pitchFamily="34" charset="0"/>
              </a:rPr>
            </a:br>
            <a:r>
              <a:rPr lang="en-US" sz="4400" dirty="0" err="1">
                <a:solidFill>
                  <a:schemeClr val="bg1"/>
                </a:solidFill>
              </a:rPr>
              <a:t>Conceptualising</a:t>
            </a:r>
            <a:r>
              <a:rPr lang="en-US" sz="4400" dirty="0">
                <a:solidFill>
                  <a:schemeClr val="bg1"/>
                </a:solidFill>
              </a:rPr>
              <a:t> Health and Wellbeing </a:t>
            </a:r>
            <a:br>
              <a:rPr lang="en-US" sz="6000" dirty="0">
                <a:solidFill>
                  <a:schemeClr val="bg1"/>
                </a:solidFill>
              </a:rPr>
            </a:br>
            <a:endParaRPr lang="en-US" dirty="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3780636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320323-C6C5-D24B-A38B-15C00B210516}"/>
              </a:ext>
            </a:extLst>
          </p:cNvPr>
          <p:cNvSpPr>
            <a:spLocks noGrp="1"/>
          </p:cNvSpPr>
          <p:nvPr>
            <p:ph idx="4294967295"/>
          </p:nvPr>
        </p:nvSpPr>
        <p:spPr>
          <a:xfrm>
            <a:off x="546836" y="1349232"/>
            <a:ext cx="3409528" cy="4159535"/>
          </a:xfrm>
        </p:spPr>
        <p:txBody>
          <a:bodyPr vert="horz" lIns="68580" tIns="34290" rIns="68580" bIns="34290" rtlCol="0" anchor="ctr">
            <a:normAutofit/>
          </a:bodyPr>
          <a:lstStyle/>
          <a:p>
            <a:pPr marL="0" indent="0">
              <a:buNone/>
            </a:pPr>
            <a:r>
              <a:rPr lang="cy" dirty="0">
                <a:latin typeface="Arial" panose="020B0604020202020204" pitchFamily="34" charset="0"/>
                <a:cs typeface="Arial" panose="020B0604020202020204" pitchFamily="34" charset="0"/>
              </a:rPr>
              <a:t>Yn ystod y sesiwn hon byddwn yn trafod yn gritigol ddiffiniadau a chysyniadau o ran iechyd a lles, a sut y maent yn cael eu hailgysyniadu yn yr ystafell ddosbarth. </a:t>
            </a:r>
          </a:p>
          <a:p>
            <a:pPr marL="0" indent="0">
              <a:buNone/>
            </a:pPr>
            <a:endParaRPr lang="en-US" sz="1500" dirty="0"/>
          </a:p>
        </p:txBody>
      </p:sp>
      <p:sp>
        <p:nvSpPr>
          <p:cNvPr id="2" name="Content Placeholder 2">
            <a:extLst>
              <a:ext uri="{FF2B5EF4-FFF2-40B4-BE49-F238E27FC236}">
                <a16:creationId xmlns:a16="http://schemas.microsoft.com/office/drawing/2014/main" id="{1856775A-A870-B227-7BD3-1AB3E84D47F3}"/>
              </a:ext>
            </a:extLst>
          </p:cNvPr>
          <p:cNvSpPr txBox="1">
            <a:spLocks/>
          </p:cNvSpPr>
          <p:nvPr/>
        </p:nvSpPr>
        <p:spPr>
          <a:xfrm>
            <a:off x="4275355" y="1447577"/>
            <a:ext cx="3409528" cy="4159535"/>
          </a:xfrm>
          <a:prstGeom prst="rect">
            <a:avLst/>
          </a:prstGeom>
        </p:spPr>
        <p:txBody>
          <a:bodyPr vert="horz" lIns="68580" tIns="34290" rIns="68580" bIns="3429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dirty="0">
                <a:latin typeface="Arial" panose="020B0604020202020204" pitchFamily="34" charset="0"/>
                <a:cs typeface="Arial" panose="020B0604020202020204" pitchFamily="34" charset="0"/>
              </a:rPr>
              <a:t>Within this session we are going to be critically discussing definitions and </a:t>
            </a:r>
            <a:r>
              <a:rPr lang="en-US" dirty="0" err="1">
                <a:latin typeface="Arial" panose="020B0604020202020204" pitchFamily="34" charset="0"/>
                <a:cs typeface="Arial" panose="020B0604020202020204" pitchFamily="34" charset="0"/>
              </a:rPr>
              <a:t>conceptualisations</a:t>
            </a:r>
            <a:r>
              <a:rPr lang="en-US" dirty="0">
                <a:latin typeface="Arial" panose="020B0604020202020204" pitchFamily="34" charset="0"/>
                <a:cs typeface="Arial" panose="020B0604020202020204" pitchFamily="34" charset="0"/>
              </a:rPr>
              <a:t> of health wellbeing, and how this is </a:t>
            </a:r>
            <a:r>
              <a:rPr lang="en-US" dirty="0" err="1">
                <a:latin typeface="Arial" panose="020B0604020202020204" pitchFamily="34" charset="0"/>
                <a:cs typeface="Arial" panose="020B0604020202020204" pitchFamily="34" charset="0"/>
              </a:rPr>
              <a:t>reconceptualised</a:t>
            </a:r>
            <a:r>
              <a:rPr lang="en-US" dirty="0">
                <a:latin typeface="Arial" panose="020B0604020202020204" pitchFamily="34" charset="0"/>
                <a:cs typeface="Arial" panose="020B0604020202020204" pitchFamily="34" charset="0"/>
              </a:rPr>
              <a:t> in the classroom. </a:t>
            </a:r>
          </a:p>
          <a:p>
            <a:endParaRPr lang="en-US" sz="1500" dirty="0"/>
          </a:p>
        </p:txBody>
      </p:sp>
    </p:spTree>
    <p:extLst>
      <p:ext uri="{BB962C8B-B14F-4D97-AF65-F5344CB8AC3E}">
        <p14:creationId xmlns:p14="http://schemas.microsoft.com/office/powerpoint/2010/main" val="19039968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B4074-95BD-E347-9B6B-02937BA73657}"/>
              </a:ext>
            </a:extLst>
          </p:cNvPr>
          <p:cNvSpPr>
            <a:spLocks noGrp="1"/>
          </p:cNvSpPr>
          <p:nvPr>
            <p:ph type="title"/>
          </p:nvPr>
        </p:nvSpPr>
        <p:spPr>
          <a:xfrm>
            <a:off x="-182956" y="-111309"/>
            <a:ext cx="2401025" cy="2540623"/>
          </a:xfrm>
        </p:spPr>
        <p:txBody>
          <a:bodyPr anchor="b">
            <a:normAutofit/>
          </a:bodyPr>
          <a:lstStyle/>
          <a:p>
            <a:pPr algn="r"/>
            <a:r>
              <a:rPr lang="en-US" sz="3000" b="1" dirty="0">
                <a:latin typeface="Arial" panose="020B0604020202020204" pitchFamily="34" charset="0"/>
                <a:cs typeface="Arial" panose="020B0604020202020204" pitchFamily="34" charset="0"/>
              </a:rPr>
              <a:t>Tasg1 </a:t>
            </a:r>
            <a:br>
              <a:rPr lang="en-US" sz="3000" b="1" dirty="0">
                <a:latin typeface="Arial" panose="020B0604020202020204" pitchFamily="34" charset="0"/>
                <a:cs typeface="Arial" panose="020B0604020202020204" pitchFamily="34" charset="0"/>
              </a:rPr>
            </a:br>
            <a:r>
              <a:rPr lang="en-US" sz="3000" b="1" dirty="0">
                <a:latin typeface="Arial" panose="020B0604020202020204" pitchFamily="34" charset="0"/>
                <a:cs typeface="Arial" panose="020B0604020202020204" pitchFamily="34" charset="0"/>
              </a:rPr>
              <a:t>Task 1</a:t>
            </a:r>
          </a:p>
        </p:txBody>
      </p:sp>
      <p:sp>
        <p:nvSpPr>
          <p:cNvPr id="3" name="Content Placeholder 2">
            <a:extLst>
              <a:ext uri="{FF2B5EF4-FFF2-40B4-BE49-F238E27FC236}">
                <a16:creationId xmlns:a16="http://schemas.microsoft.com/office/drawing/2014/main" id="{5ECCA7A7-FE6A-1D46-ACC2-949D602F73A6}"/>
              </a:ext>
            </a:extLst>
          </p:cNvPr>
          <p:cNvSpPr>
            <a:spLocks noGrp="1"/>
          </p:cNvSpPr>
          <p:nvPr>
            <p:ph idx="1"/>
          </p:nvPr>
        </p:nvSpPr>
        <p:spPr>
          <a:xfrm>
            <a:off x="2902116" y="0"/>
            <a:ext cx="4916510" cy="4159535"/>
          </a:xfrm>
        </p:spPr>
        <p:txBody>
          <a:bodyPr anchor="ctr">
            <a:normAutofit/>
          </a:bodyPr>
          <a:lstStyle/>
          <a:p>
            <a:pPr marL="0" indent="0">
              <a:buNone/>
            </a:pPr>
            <a:r>
              <a:rPr lang="cy-GB" dirty="0">
                <a:latin typeface="Arial"/>
                <a:cs typeface="Arial"/>
              </a:rPr>
              <a:t>Beth mae iechyd a lles yn ei olygu i chi?</a:t>
            </a:r>
          </a:p>
          <a:p>
            <a:pPr marL="0" indent="0">
              <a:buNone/>
            </a:pPr>
            <a:endParaRPr lang="cy-GB" dirty="0">
              <a:latin typeface="Arial"/>
              <a:cs typeface="Arial"/>
            </a:endParaRPr>
          </a:p>
          <a:p>
            <a:pPr marL="0" indent="0">
              <a:buNone/>
            </a:pPr>
            <a:r>
              <a:rPr lang="en-GB" dirty="0">
                <a:latin typeface="Arial"/>
                <a:cs typeface="Arial"/>
              </a:rPr>
              <a:t>What does health and  wellbeing mean to you?</a:t>
            </a:r>
          </a:p>
          <a:p>
            <a:endParaRPr lang="en-US" sz="1500" dirty="0"/>
          </a:p>
        </p:txBody>
      </p:sp>
      <p:pic>
        <p:nvPicPr>
          <p:cNvPr id="4" name="Picture 3">
            <a:extLst>
              <a:ext uri="{FF2B5EF4-FFF2-40B4-BE49-F238E27FC236}">
                <a16:creationId xmlns:a16="http://schemas.microsoft.com/office/drawing/2014/main" id="{4C41055E-53CC-1BF7-7934-189D6D9E2CC6}"/>
              </a:ext>
            </a:extLst>
          </p:cNvPr>
          <p:cNvPicPr>
            <a:picLocks noChangeAspect="1"/>
          </p:cNvPicPr>
          <p:nvPr/>
        </p:nvPicPr>
        <p:blipFill>
          <a:blip r:embed="rId2"/>
          <a:stretch>
            <a:fillRect/>
          </a:stretch>
        </p:blipFill>
        <p:spPr>
          <a:xfrm>
            <a:off x="4117273" y="3103075"/>
            <a:ext cx="2486196" cy="2486196"/>
          </a:xfrm>
          <a:prstGeom prst="rect">
            <a:avLst/>
          </a:prstGeom>
        </p:spPr>
      </p:pic>
      <p:sp>
        <p:nvSpPr>
          <p:cNvPr id="8" name="TextBox 7">
            <a:extLst>
              <a:ext uri="{FF2B5EF4-FFF2-40B4-BE49-F238E27FC236}">
                <a16:creationId xmlns:a16="http://schemas.microsoft.com/office/drawing/2014/main" id="{212FEF47-E0B5-EBA4-B40B-4F93FEB56624}"/>
              </a:ext>
            </a:extLst>
          </p:cNvPr>
          <p:cNvSpPr txBox="1"/>
          <p:nvPr/>
        </p:nvSpPr>
        <p:spPr>
          <a:xfrm>
            <a:off x="1325374" y="3976841"/>
            <a:ext cx="5153685" cy="369332"/>
          </a:xfrm>
          <a:prstGeom prst="rect">
            <a:avLst/>
          </a:prstGeom>
          <a:noFill/>
        </p:spPr>
        <p:txBody>
          <a:bodyPr wrap="square">
            <a:spAutoFit/>
          </a:bodyPr>
          <a:lstStyle/>
          <a:p>
            <a:r>
              <a:rPr lang="en-GB" b="1" dirty="0"/>
              <a:t>8533 2150</a:t>
            </a:r>
          </a:p>
        </p:txBody>
      </p:sp>
      <p:sp>
        <p:nvSpPr>
          <p:cNvPr id="10" name="TextBox 9">
            <a:extLst>
              <a:ext uri="{FF2B5EF4-FFF2-40B4-BE49-F238E27FC236}">
                <a16:creationId xmlns:a16="http://schemas.microsoft.com/office/drawing/2014/main" id="{E6175CA1-443E-119A-1A1D-216F5ACF3F52}"/>
              </a:ext>
            </a:extLst>
          </p:cNvPr>
          <p:cNvSpPr txBox="1"/>
          <p:nvPr/>
        </p:nvSpPr>
        <p:spPr>
          <a:xfrm>
            <a:off x="1325374" y="3420871"/>
            <a:ext cx="4703274" cy="646331"/>
          </a:xfrm>
          <a:prstGeom prst="rect">
            <a:avLst/>
          </a:prstGeom>
          <a:noFill/>
        </p:spPr>
        <p:txBody>
          <a:bodyPr wrap="square">
            <a:spAutoFit/>
          </a:bodyPr>
          <a:lstStyle/>
          <a:p>
            <a:r>
              <a:rPr lang="en-GB" dirty="0">
                <a:hlinkClick r:id="rId3"/>
              </a:rPr>
              <a:t>www.mentimeter</a:t>
            </a:r>
            <a:endParaRPr lang="en-GB" dirty="0"/>
          </a:p>
          <a:p>
            <a:r>
              <a:rPr lang="en-GB" dirty="0"/>
              <a:t> </a:t>
            </a:r>
          </a:p>
        </p:txBody>
      </p:sp>
    </p:spTree>
    <p:extLst>
      <p:ext uri="{BB962C8B-B14F-4D97-AF65-F5344CB8AC3E}">
        <p14:creationId xmlns:p14="http://schemas.microsoft.com/office/powerpoint/2010/main" val="172937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B4074-95BD-E347-9B6B-02937BA73657}"/>
              </a:ext>
            </a:extLst>
          </p:cNvPr>
          <p:cNvSpPr>
            <a:spLocks noGrp="1"/>
          </p:cNvSpPr>
          <p:nvPr>
            <p:ph type="title"/>
          </p:nvPr>
        </p:nvSpPr>
        <p:spPr>
          <a:xfrm>
            <a:off x="300345" y="830252"/>
            <a:ext cx="2401025" cy="2540623"/>
          </a:xfrm>
        </p:spPr>
        <p:txBody>
          <a:bodyPr anchor="b">
            <a:normAutofit/>
          </a:bodyPr>
          <a:lstStyle/>
          <a:p>
            <a:pPr algn="r"/>
            <a:r>
              <a:rPr lang="en-US" sz="3000" b="1" dirty="0" err="1">
                <a:latin typeface="Arial" panose="020B0604020202020204" pitchFamily="34" charset="0"/>
                <a:cs typeface="Arial" panose="020B0604020202020204" pitchFamily="34" charset="0"/>
              </a:rPr>
              <a:t>Tasg</a:t>
            </a:r>
            <a:r>
              <a:rPr lang="en-US" sz="3000" b="1" dirty="0">
                <a:latin typeface="Arial" panose="020B0604020202020204" pitchFamily="34" charset="0"/>
                <a:cs typeface="Arial" panose="020B0604020202020204" pitchFamily="34" charset="0"/>
              </a:rPr>
              <a:t> 2</a:t>
            </a:r>
            <a:br>
              <a:rPr lang="en-US" sz="3000" b="1" dirty="0">
                <a:latin typeface="Arial" panose="020B0604020202020204" pitchFamily="34" charset="0"/>
                <a:cs typeface="Arial" panose="020B0604020202020204" pitchFamily="34" charset="0"/>
              </a:rPr>
            </a:br>
            <a:r>
              <a:rPr lang="en-US" sz="3000" b="1" dirty="0">
                <a:latin typeface="Arial" panose="020B0604020202020204" pitchFamily="34" charset="0"/>
                <a:cs typeface="Arial" panose="020B0604020202020204" pitchFamily="34" charset="0"/>
              </a:rPr>
              <a:t>Task 2</a:t>
            </a:r>
          </a:p>
        </p:txBody>
      </p:sp>
      <p:sp>
        <p:nvSpPr>
          <p:cNvPr id="3" name="Content Placeholder 2">
            <a:extLst>
              <a:ext uri="{FF2B5EF4-FFF2-40B4-BE49-F238E27FC236}">
                <a16:creationId xmlns:a16="http://schemas.microsoft.com/office/drawing/2014/main" id="{5ECCA7A7-FE6A-1D46-ACC2-949D602F73A6}"/>
              </a:ext>
            </a:extLst>
          </p:cNvPr>
          <p:cNvSpPr>
            <a:spLocks noGrp="1"/>
          </p:cNvSpPr>
          <p:nvPr>
            <p:ph idx="1"/>
          </p:nvPr>
        </p:nvSpPr>
        <p:spPr>
          <a:xfrm>
            <a:off x="3309521" y="1344361"/>
            <a:ext cx="4916510" cy="4159535"/>
          </a:xfrm>
        </p:spPr>
        <p:txBody>
          <a:bodyPr anchor="ctr">
            <a:normAutofit/>
          </a:bodyPr>
          <a:lstStyle/>
          <a:p>
            <a:pPr marL="0" indent="0">
              <a:buNone/>
            </a:pPr>
            <a:r>
              <a:rPr lang="cy" dirty="0">
                <a:latin typeface="Arial"/>
                <a:cs typeface="Arial"/>
              </a:rPr>
              <a:t>Yn eich grwpiau trafodwch eich diffiniad o iechyd a lles </a:t>
            </a:r>
          </a:p>
          <a:p>
            <a:pPr marL="0" indent="0">
              <a:buNone/>
            </a:pPr>
            <a:endParaRPr lang="en-GB" dirty="0">
              <a:latin typeface="Arial"/>
              <a:cs typeface="Arial"/>
            </a:endParaRPr>
          </a:p>
          <a:p>
            <a:pPr marL="0" indent="0">
              <a:buNone/>
            </a:pPr>
            <a:r>
              <a:rPr lang="en-GB" dirty="0">
                <a:latin typeface="Arial"/>
                <a:cs typeface="Arial"/>
              </a:rPr>
              <a:t>In your groups discuss your definitions of health and  wellbeing. </a:t>
            </a:r>
          </a:p>
          <a:p>
            <a:endParaRPr lang="en-US" sz="1500" dirty="0"/>
          </a:p>
        </p:txBody>
      </p:sp>
    </p:spTree>
    <p:extLst>
      <p:ext uri="{BB962C8B-B14F-4D97-AF65-F5344CB8AC3E}">
        <p14:creationId xmlns:p14="http://schemas.microsoft.com/office/powerpoint/2010/main" val="37756548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8A19FE-526C-5548-855C-EFD64F752FA0}"/>
              </a:ext>
            </a:extLst>
          </p:cNvPr>
          <p:cNvSpPr>
            <a:spLocks noGrp="1"/>
          </p:cNvSpPr>
          <p:nvPr>
            <p:ph idx="1"/>
          </p:nvPr>
        </p:nvSpPr>
        <p:spPr>
          <a:xfrm>
            <a:off x="4246075" y="484321"/>
            <a:ext cx="3776597" cy="4730514"/>
          </a:xfrm>
        </p:spPr>
        <p:txBody>
          <a:bodyPr anchor="ctr">
            <a:normAutofit/>
          </a:bodyPr>
          <a:lstStyle/>
          <a:p>
            <a:pPr marL="0" indent="0">
              <a:buNone/>
            </a:pPr>
            <a:r>
              <a:rPr lang="en-GB" sz="2000" b="1" dirty="0">
                <a:latin typeface="Arial"/>
                <a:cs typeface="Arial"/>
              </a:rPr>
              <a:t>Task 3</a:t>
            </a:r>
          </a:p>
          <a:p>
            <a:pPr marL="0" indent="0">
              <a:buNone/>
            </a:pPr>
            <a:endParaRPr lang="en-GB" sz="2000" b="1" dirty="0">
              <a:latin typeface="Arial"/>
              <a:cs typeface="Arial"/>
            </a:endParaRPr>
          </a:p>
          <a:p>
            <a:pPr marL="0" indent="0">
              <a:buNone/>
            </a:pPr>
            <a:r>
              <a:rPr lang="en-GB" sz="2000" dirty="0">
                <a:latin typeface="Arial"/>
                <a:cs typeface="Arial"/>
              </a:rPr>
              <a:t>Critically discussing the Health and Wellbeing AoLE document… </a:t>
            </a:r>
          </a:p>
          <a:p>
            <a:pPr marL="0" indent="0">
              <a:buNone/>
            </a:pPr>
            <a:endParaRPr lang="en-GB" sz="2000" dirty="0">
              <a:latin typeface="Arial"/>
              <a:cs typeface="Arial"/>
            </a:endParaRPr>
          </a:p>
          <a:p>
            <a:pPr marL="0" indent="0">
              <a:buNone/>
            </a:pPr>
            <a:endParaRPr lang="en-GB" sz="2000" dirty="0">
              <a:latin typeface="Arial"/>
              <a:cs typeface="Arial"/>
            </a:endParaRPr>
          </a:p>
          <a:p>
            <a:pPr marL="0" indent="0">
              <a:buNone/>
            </a:pPr>
            <a:r>
              <a:rPr lang="en-GB" sz="2000" dirty="0">
                <a:latin typeface="Arial"/>
                <a:cs typeface="Arial"/>
              </a:rPr>
              <a:t>How are the Statements of What Matter recontextualised in your learning environment? </a:t>
            </a:r>
          </a:p>
          <a:p>
            <a:endParaRPr lang="en-US" sz="2000" dirty="0"/>
          </a:p>
        </p:txBody>
      </p:sp>
      <p:sp>
        <p:nvSpPr>
          <p:cNvPr id="4" name="Content Placeholder 2">
            <a:extLst>
              <a:ext uri="{FF2B5EF4-FFF2-40B4-BE49-F238E27FC236}">
                <a16:creationId xmlns:a16="http://schemas.microsoft.com/office/drawing/2014/main" id="{6B9A2AF4-2F6F-004D-DE85-4BA335C9E079}"/>
              </a:ext>
            </a:extLst>
          </p:cNvPr>
          <p:cNvSpPr txBox="1">
            <a:spLocks/>
          </p:cNvSpPr>
          <p:nvPr/>
        </p:nvSpPr>
        <p:spPr>
          <a:xfrm>
            <a:off x="562138" y="991926"/>
            <a:ext cx="3493815" cy="4159535"/>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cy" sz="2000" b="1" dirty="0">
                <a:latin typeface="Arial"/>
                <a:cs typeface="Arial"/>
              </a:rPr>
              <a:t>Tasg 3</a:t>
            </a:r>
          </a:p>
          <a:p>
            <a:pPr marL="0" indent="0">
              <a:buFont typeface="Arial" panose="020B0604020202020204" pitchFamily="34" charset="0"/>
              <a:buNone/>
            </a:pPr>
            <a:endParaRPr lang="cy" sz="2000" dirty="0">
              <a:latin typeface="Arial"/>
              <a:cs typeface="Arial"/>
            </a:endParaRPr>
          </a:p>
          <a:p>
            <a:pPr marL="0" indent="0">
              <a:buFont typeface="Arial" panose="020B0604020202020204" pitchFamily="34" charset="0"/>
              <a:buNone/>
            </a:pPr>
            <a:r>
              <a:rPr lang="cy" sz="2000" dirty="0">
                <a:latin typeface="Arial"/>
                <a:cs typeface="Arial"/>
              </a:rPr>
              <a:t>Trafodwch yn gritigol ddogfen Fframwaith Cwricwlwm i Gymru ar gyfer Maes Dysgu a Phrofiad Iechyd a Lles.</a:t>
            </a:r>
          </a:p>
          <a:p>
            <a:pPr marL="0" indent="0">
              <a:buFont typeface="Arial" panose="020B0604020202020204" pitchFamily="34" charset="0"/>
              <a:buNone/>
            </a:pPr>
            <a:endParaRPr lang="en-GB" sz="2000" dirty="0">
              <a:latin typeface="Arial"/>
              <a:cs typeface="Arial"/>
            </a:endParaRPr>
          </a:p>
          <a:p>
            <a:pPr marL="0" indent="0">
              <a:buFont typeface="Arial" panose="020B0604020202020204" pitchFamily="34" charset="0"/>
              <a:buNone/>
            </a:pPr>
            <a:r>
              <a:rPr lang="cy" sz="2000" dirty="0">
                <a:latin typeface="Arial"/>
                <a:cs typeface="Arial"/>
              </a:rPr>
              <a:t>Sut mae’r datganiadau o’r Hyn sy’n Bwysig yn cael eu hailgysyniadu yn yr ystafell ddosbarth? </a:t>
            </a:r>
          </a:p>
          <a:p>
            <a:pPr marL="0" indent="0">
              <a:buFont typeface="Arial" panose="020B0604020202020204" pitchFamily="34" charset="0"/>
              <a:buNone/>
            </a:pPr>
            <a:endParaRPr lang="en-GB" sz="2000" dirty="0">
              <a:latin typeface="Arial"/>
              <a:cs typeface="Arial"/>
            </a:endParaRPr>
          </a:p>
        </p:txBody>
      </p:sp>
    </p:spTree>
    <p:extLst>
      <p:ext uri="{BB962C8B-B14F-4D97-AF65-F5344CB8AC3E}">
        <p14:creationId xmlns:p14="http://schemas.microsoft.com/office/powerpoint/2010/main" val="3258409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CBFF9-4D1E-4443-9296-E0257FD75C32}"/>
              </a:ext>
            </a:extLst>
          </p:cNvPr>
          <p:cNvSpPr>
            <a:spLocks noGrp="1"/>
          </p:cNvSpPr>
          <p:nvPr>
            <p:ph type="title"/>
          </p:nvPr>
        </p:nvSpPr>
        <p:spPr/>
        <p:txBody>
          <a:bodyPr/>
          <a:lstStyle/>
          <a:p>
            <a:endParaRPr lang="en-US" dirty="0"/>
          </a:p>
        </p:txBody>
      </p:sp>
      <p:sp>
        <p:nvSpPr>
          <p:cNvPr id="7" name="Content Placeholder 6">
            <a:extLst>
              <a:ext uri="{FF2B5EF4-FFF2-40B4-BE49-F238E27FC236}">
                <a16:creationId xmlns:a16="http://schemas.microsoft.com/office/drawing/2014/main" id="{4869275C-31B5-3949-BD65-191E8E2CAC83}"/>
              </a:ext>
            </a:extLst>
          </p:cNvPr>
          <p:cNvSpPr>
            <a:spLocks noGrp="1"/>
          </p:cNvSpPr>
          <p:nvPr>
            <p:ph idx="1"/>
          </p:nvPr>
        </p:nvSpPr>
        <p:spPr/>
        <p:txBody>
          <a:bodyPr/>
          <a:lstStyle/>
          <a:p>
            <a:endParaRPr lang="en-US" dirty="0"/>
          </a:p>
        </p:txBody>
      </p:sp>
      <p:sp>
        <p:nvSpPr>
          <p:cNvPr id="8" name="Rectangle 7">
            <a:extLst>
              <a:ext uri="{FF2B5EF4-FFF2-40B4-BE49-F238E27FC236}">
                <a16:creationId xmlns:a16="http://schemas.microsoft.com/office/drawing/2014/main" id="{497A44A3-F977-F04A-9F78-2FF05D957A39}"/>
              </a:ext>
            </a:extLst>
          </p:cNvPr>
          <p:cNvSpPr/>
          <p:nvPr/>
        </p:nvSpPr>
        <p:spPr>
          <a:xfrm>
            <a:off x="-73572" y="-325821"/>
            <a:ext cx="9291144" cy="718382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Content Placeholder 4" descr="Graphical user interface, application&#10;&#10;Description automatically generated">
            <a:extLst>
              <a:ext uri="{FF2B5EF4-FFF2-40B4-BE49-F238E27FC236}">
                <a16:creationId xmlns:a16="http://schemas.microsoft.com/office/drawing/2014/main" id="{E3EEEC35-D5E2-E446-8FEA-2E4F6515839A}"/>
              </a:ext>
            </a:extLst>
          </p:cNvPr>
          <p:cNvPicPr>
            <a:picLocks noChangeAspect="1"/>
          </p:cNvPicPr>
          <p:nvPr/>
        </p:nvPicPr>
        <p:blipFill>
          <a:blip r:embed="rId2"/>
          <a:stretch>
            <a:fillRect/>
          </a:stretch>
        </p:blipFill>
        <p:spPr>
          <a:xfrm>
            <a:off x="0" y="-1"/>
            <a:ext cx="9144000" cy="6891355"/>
          </a:xfrm>
          <a:prstGeom prst="rect">
            <a:avLst/>
          </a:prstGeom>
        </p:spPr>
      </p:pic>
      <p:pic>
        <p:nvPicPr>
          <p:cNvPr id="10" name="Picture 9" descr="A picture containing text&#10;&#10;Description automatically generated">
            <a:extLst>
              <a:ext uri="{FF2B5EF4-FFF2-40B4-BE49-F238E27FC236}">
                <a16:creationId xmlns:a16="http://schemas.microsoft.com/office/drawing/2014/main" id="{A14B6AD5-5D09-2141-B6A4-FFA64371D7DE}"/>
              </a:ext>
            </a:extLst>
          </p:cNvPr>
          <p:cNvPicPr>
            <a:picLocks noChangeAspect="1"/>
          </p:cNvPicPr>
          <p:nvPr/>
        </p:nvPicPr>
        <p:blipFill>
          <a:blip r:embed="rId3"/>
          <a:stretch>
            <a:fillRect/>
          </a:stretch>
        </p:blipFill>
        <p:spPr>
          <a:xfrm>
            <a:off x="6762814" y="367206"/>
            <a:ext cx="2129593" cy="1425066"/>
          </a:xfrm>
          <a:prstGeom prst="rect">
            <a:avLst/>
          </a:prstGeom>
        </p:spPr>
      </p:pic>
      <p:sp>
        <p:nvSpPr>
          <p:cNvPr id="3" name="Rectangle 2"/>
          <p:cNvSpPr/>
          <p:nvPr/>
        </p:nvSpPr>
        <p:spPr>
          <a:xfrm>
            <a:off x="1099679" y="1496400"/>
            <a:ext cx="6082748" cy="19580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 </a:t>
            </a:r>
            <a:r>
              <a:rPr lang="en-GB" sz="2800" dirty="0" err="1"/>
              <a:t>Egwyl</a:t>
            </a:r>
            <a:r>
              <a:rPr lang="en-GB" sz="2800" dirty="0"/>
              <a:t> </a:t>
            </a:r>
          </a:p>
          <a:p>
            <a:pPr algn="ctr"/>
            <a:r>
              <a:rPr lang="en-GB" sz="2800" dirty="0"/>
              <a:t>Comfort Break</a:t>
            </a:r>
          </a:p>
          <a:p>
            <a:pPr algn="ctr"/>
            <a:endParaRPr lang="en-GB" sz="2800" dirty="0"/>
          </a:p>
          <a:p>
            <a:pPr algn="ctr"/>
            <a:r>
              <a:rPr lang="en-GB" sz="2800" dirty="0"/>
              <a:t>11.15-11.30</a:t>
            </a:r>
          </a:p>
        </p:txBody>
      </p:sp>
      <p:pic>
        <p:nvPicPr>
          <p:cNvPr id="4" name="Picture 3">
            <a:extLst>
              <a:ext uri="{FF2B5EF4-FFF2-40B4-BE49-F238E27FC236}">
                <a16:creationId xmlns:a16="http://schemas.microsoft.com/office/drawing/2014/main" id="{AA09748C-69E2-7AD8-4FFF-92A2B1EA77FD}"/>
              </a:ext>
            </a:extLst>
          </p:cNvPr>
          <p:cNvPicPr>
            <a:picLocks noChangeAspect="1"/>
          </p:cNvPicPr>
          <p:nvPr/>
        </p:nvPicPr>
        <p:blipFill>
          <a:blip r:embed="rId4"/>
          <a:stretch>
            <a:fillRect/>
          </a:stretch>
        </p:blipFill>
        <p:spPr>
          <a:xfrm>
            <a:off x="2433294" y="3617319"/>
            <a:ext cx="3560373" cy="2371550"/>
          </a:xfrm>
          <a:prstGeom prst="rect">
            <a:avLst/>
          </a:prstGeom>
        </p:spPr>
      </p:pic>
    </p:spTree>
    <p:extLst>
      <p:ext uri="{BB962C8B-B14F-4D97-AF65-F5344CB8AC3E}">
        <p14:creationId xmlns:p14="http://schemas.microsoft.com/office/powerpoint/2010/main" val="19449522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27587" y="-39414"/>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301827" y="5640149"/>
            <a:ext cx="5607776" cy="1051226"/>
          </a:xfrm>
        </p:spPr>
        <p:txBody>
          <a:bodyPr>
            <a:normAutofit fontScale="90000"/>
          </a:bodyPr>
          <a:lstStyle/>
          <a:p>
            <a:pPr algn="l"/>
            <a:br>
              <a:rPr lang="en-US" sz="3100" dirty="0">
                <a:solidFill>
                  <a:schemeClr val="bg1"/>
                </a:solidFill>
              </a:rPr>
            </a:br>
            <a:br>
              <a:rPr lang="en-US" sz="3100" dirty="0">
                <a:solidFill>
                  <a:schemeClr val="bg1"/>
                </a:solidFill>
              </a:rPr>
            </a:br>
            <a:br>
              <a:rPr lang="en-US" sz="3100" dirty="0">
                <a:solidFill>
                  <a:schemeClr val="bg1"/>
                </a:solidFill>
              </a:rPr>
            </a:br>
            <a:br>
              <a:rPr lang="en-US" sz="3100" dirty="0">
                <a:solidFill>
                  <a:schemeClr val="bg1"/>
                </a:solidFill>
              </a:rPr>
            </a:br>
            <a:br>
              <a:rPr lang="en-US" sz="3100" dirty="0">
                <a:solidFill>
                  <a:schemeClr val="bg1"/>
                </a:solidFill>
              </a:rPr>
            </a:br>
            <a:br>
              <a:rPr lang="en-US" sz="3100" dirty="0">
                <a:solidFill>
                  <a:schemeClr val="bg1"/>
                </a:solidFill>
              </a:rPr>
            </a:br>
            <a:br>
              <a:rPr lang="en-US" sz="3100" dirty="0">
                <a:solidFill>
                  <a:schemeClr val="bg1"/>
                </a:solidFill>
              </a:rPr>
            </a:br>
            <a:r>
              <a:rPr lang="en-US" sz="4000" b="1" dirty="0" err="1">
                <a:solidFill>
                  <a:schemeClr val="bg1"/>
                </a:solidFill>
              </a:rPr>
              <a:t>Sesiwn</a:t>
            </a:r>
            <a:r>
              <a:rPr lang="en-US" sz="4000" b="1" dirty="0">
                <a:solidFill>
                  <a:schemeClr val="bg1"/>
                </a:solidFill>
              </a:rPr>
              <a:t> 2</a:t>
            </a:r>
            <a:r>
              <a:rPr lang="en-US" sz="4000" dirty="0">
                <a:solidFill>
                  <a:schemeClr val="bg1"/>
                </a:solidFill>
              </a:rPr>
              <a:t> </a:t>
            </a:r>
            <a:br>
              <a:rPr lang="en-US" sz="4000" dirty="0">
                <a:solidFill>
                  <a:schemeClr val="bg1"/>
                </a:solidFill>
              </a:rPr>
            </a:br>
            <a:r>
              <a:rPr lang="en-US" sz="4000" b="1" dirty="0">
                <a:solidFill>
                  <a:schemeClr val="bg1"/>
                </a:solidFill>
              </a:rPr>
              <a:t>Session 2</a:t>
            </a:r>
            <a:br>
              <a:rPr lang="en-US" dirty="0">
                <a:solidFill>
                  <a:schemeClr val="bg1"/>
                </a:solidFill>
              </a:rPr>
            </a:br>
            <a:br>
              <a:rPr lang="en-US" dirty="0">
                <a:solidFill>
                  <a:schemeClr val="bg1"/>
                </a:solidFill>
              </a:rPr>
            </a:br>
            <a:r>
              <a:rPr lang="cy-GB" sz="3600" b="1" dirty="0">
                <a:solidFill>
                  <a:schemeClr val="bg1"/>
                </a:solidFill>
              </a:rPr>
              <a:t>Astudiaethau achos a chyd-destun proffesiynol</a:t>
            </a:r>
            <a:br>
              <a:rPr lang="en-US" sz="3600" dirty="0">
                <a:solidFill>
                  <a:schemeClr val="bg1"/>
                </a:solidFill>
              </a:rPr>
            </a:br>
            <a:r>
              <a:rPr lang="en-US" sz="3600" b="1" dirty="0">
                <a:solidFill>
                  <a:schemeClr val="bg1"/>
                </a:solidFill>
              </a:rPr>
              <a:t>Case studies and Professional Context </a:t>
            </a:r>
            <a:br>
              <a:rPr lang="en-US" dirty="0">
                <a:solidFill>
                  <a:schemeClr val="bg1"/>
                </a:solidFill>
              </a:rPr>
            </a:br>
            <a:br>
              <a:rPr lang="en-US" sz="6000" dirty="0">
                <a:solidFill>
                  <a:schemeClr val="bg1"/>
                </a:solidFill>
              </a:rPr>
            </a:br>
            <a:br>
              <a:rPr lang="en-US" dirty="0">
                <a:solidFill>
                  <a:schemeClr val="bg1"/>
                </a:solidFill>
              </a:rPr>
            </a:br>
            <a:r>
              <a:rPr lang="en-US" sz="3100" dirty="0">
                <a:solidFill>
                  <a:schemeClr val="bg1"/>
                </a:solidFill>
              </a:rPr>
              <a:t>11.30 – 12.15 </a:t>
            </a:r>
            <a:br>
              <a:rPr lang="en-US" sz="6000" dirty="0">
                <a:solidFill>
                  <a:schemeClr val="bg1"/>
                </a:solidFill>
              </a:rPr>
            </a:br>
            <a:endParaRPr lang="en-US" dirty="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6173620" y="174022"/>
            <a:ext cx="2938091" cy="1966091"/>
          </a:xfrm>
          <a:prstGeom prst="rect">
            <a:avLst/>
          </a:prstGeom>
        </p:spPr>
      </p:pic>
    </p:spTree>
    <p:extLst>
      <p:ext uri="{BB962C8B-B14F-4D97-AF65-F5344CB8AC3E}">
        <p14:creationId xmlns:p14="http://schemas.microsoft.com/office/powerpoint/2010/main" val="33852243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A0BF22C8-1674-13A6-CA3A-CF64542D1322}"/>
              </a:ext>
            </a:extLst>
          </p:cNvPr>
          <p:cNvSpPr txBox="1">
            <a:spLocks/>
          </p:cNvSpPr>
          <p:nvPr/>
        </p:nvSpPr>
        <p:spPr>
          <a:xfrm>
            <a:off x="4235777" y="884135"/>
            <a:ext cx="3251439" cy="5312134"/>
          </a:xfrm>
          <a:prstGeom prst="rect">
            <a:avLst/>
          </a:prstGeom>
        </p:spPr>
        <p:txBody>
          <a:bodyPr vert="horz" lIns="68580" tIns="34290" rIns="68580" bIns="3429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Arial" panose="020B0604020202020204" pitchFamily="34" charset="0"/>
              <a:buAutoNum type="arabicParenR"/>
            </a:pPr>
            <a:r>
              <a:rPr lang="en-GB" sz="2000" dirty="0"/>
              <a:t>Thoughts and reflections on the pre-readings</a:t>
            </a:r>
          </a:p>
          <a:p>
            <a:pPr marL="514350" indent="-514350">
              <a:buFont typeface="Arial" panose="020B0604020202020204" pitchFamily="34" charset="0"/>
              <a:buAutoNum type="arabicParenR"/>
            </a:pPr>
            <a:endParaRPr lang="en-GB" sz="2000" dirty="0"/>
          </a:p>
          <a:p>
            <a:pPr marL="514350" indent="-514350">
              <a:buFont typeface="Arial" panose="020B0604020202020204" pitchFamily="34" charset="0"/>
              <a:buAutoNum type="arabicParenR"/>
            </a:pPr>
            <a:r>
              <a:rPr lang="en-GB" sz="2000" dirty="0"/>
              <a:t>Your experiences of managing your learners’ and your own well-being</a:t>
            </a:r>
          </a:p>
          <a:p>
            <a:pPr marL="514350" indent="-514350">
              <a:buFont typeface="Arial" panose="020B0604020202020204" pitchFamily="34" charset="0"/>
              <a:buAutoNum type="arabicParenR"/>
            </a:pPr>
            <a:endParaRPr lang="en-GB" sz="2000" dirty="0"/>
          </a:p>
          <a:p>
            <a:pPr marL="514350" indent="-514350">
              <a:buFont typeface="Arial" panose="020B0604020202020204" pitchFamily="34" charset="0"/>
              <a:buAutoNum type="arabicParenR"/>
            </a:pPr>
            <a:r>
              <a:rPr lang="en-GB" sz="2000" dirty="0"/>
              <a:t>Do the findings align with your experiences? </a:t>
            </a:r>
            <a:endParaRPr lang="en-US" sz="2000" dirty="0"/>
          </a:p>
        </p:txBody>
      </p:sp>
      <p:sp>
        <p:nvSpPr>
          <p:cNvPr id="7" name="Title 1">
            <a:extLst>
              <a:ext uri="{FF2B5EF4-FFF2-40B4-BE49-F238E27FC236}">
                <a16:creationId xmlns:a16="http://schemas.microsoft.com/office/drawing/2014/main" id="{B9A19F22-B2B8-B11B-A35E-A5F0CA746F80}"/>
              </a:ext>
            </a:extLst>
          </p:cNvPr>
          <p:cNvSpPr txBox="1">
            <a:spLocks/>
          </p:cNvSpPr>
          <p:nvPr/>
        </p:nvSpPr>
        <p:spPr>
          <a:xfrm>
            <a:off x="1654117" y="63062"/>
            <a:ext cx="2401025" cy="877614"/>
          </a:xfrm>
          <a:prstGeom prst="rect">
            <a:avLst/>
          </a:prstGeom>
        </p:spPr>
        <p:txBody>
          <a:bodyPr vert="horz" lIns="91440" tIns="45720" rIns="91440" bIns="45720" rtlCol="0" anchor="b">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US" sz="3000" dirty="0" err="1">
                <a:latin typeface="Arial" panose="020B0604020202020204" pitchFamily="34" charset="0"/>
                <a:cs typeface="Arial" panose="020B0604020202020204" pitchFamily="34" charset="0"/>
              </a:rPr>
              <a:t>Tasg</a:t>
            </a:r>
            <a:endParaRPr lang="en-US" sz="3000" dirty="0">
              <a:latin typeface="Arial" panose="020B0604020202020204" pitchFamily="34" charset="0"/>
              <a:cs typeface="Arial" panose="020B0604020202020204" pitchFamily="34" charset="0"/>
            </a:endParaRPr>
          </a:p>
          <a:p>
            <a:pPr algn="r"/>
            <a:r>
              <a:rPr lang="en-US" sz="3000" dirty="0">
                <a:latin typeface="Arial" panose="020B0604020202020204" pitchFamily="34" charset="0"/>
                <a:cs typeface="Arial" panose="020B0604020202020204" pitchFamily="34" charset="0"/>
              </a:rPr>
              <a:t>Task </a:t>
            </a:r>
          </a:p>
        </p:txBody>
      </p:sp>
      <p:sp>
        <p:nvSpPr>
          <p:cNvPr id="2" name="TextBox 1">
            <a:extLst>
              <a:ext uri="{FF2B5EF4-FFF2-40B4-BE49-F238E27FC236}">
                <a16:creationId xmlns:a16="http://schemas.microsoft.com/office/drawing/2014/main" id="{2955AEA8-FCC6-5519-01F8-0531C8CC8E03}"/>
              </a:ext>
            </a:extLst>
          </p:cNvPr>
          <p:cNvSpPr txBox="1"/>
          <p:nvPr/>
        </p:nvSpPr>
        <p:spPr>
          <a:xfrm>
            <a:off x="1003738" y="1776248"/>
            <a:ext cx="2916621" cy="2862322"/>
          </a:xfrm>
          <a:prstGeom prst="rect">
            <a:avLst/>
          </a:prstGeom>
          <a:noFill/>
        </p:spPr>
        <p:txBody>
          <a:bodyPr wrap="square" rtlCol="0">
            <a:spAutoFit/>
          </a:bodyPr>
          <a:lstStyle/>
          <a:p>
            <a:r>
              <a:rPr lang="cy-GB" sz="2000" dirty="0"/>
              <a:t>1) Barn ac adfyfyrio ar eich darllen </a:t>
            </a:r>
          </a:p>
          <a:p>
            <a:endParaRPr lang="cy-GB" sz="2000" dirty="0"/>
          </a:p>
          <a:p>
            <a:r>
              <a:rPr lang="cy-GB" sz="2000" dirty="0"/>
              <a:t>2) Eich profiad yn rheoli lles eich disgyblion a’ch lles chi eich hunan</a:t>
            </a:r>
          </a:p>
          <a:p>
            <a:endParaRPr lang="cy-GB" sz="2000" dirty="0"/>
          </a:p>
          <a:p>
            <a:r>
              <a:rPr lang="cy-GB" sz="2000" dirty="0"/>
              <a:t>3) Ydy’r canfyddiadau yn alinio â’ch profiad</a:t>
            </a:r>
            <a:r>
              <a:rPr lang="cy-GB" dirty="0"/>
              <a:t>?</a:t>
            </a:r>
          </a:p>
        </p:txBody>
      </p:sp>
    </p:spTree>
    <p:extLst>
      <p:ext uri="{BB962C8B-B14F-4D97-AF65-F5344CB8AC3E}">
        <p14:creationId xmlns:p14="http://schemas.microsoft.com/office/powerpoint/2010/main" val="3405020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CBFF9-4D1E-4443-9296-E0257FD75C32}"/>
              </a:ext>
            </a:extLst>
          </p:cNvPr>
          <p:cNvSpPr>
            <a:spLocks noGrp="1"/>
          </p:cNvSpPr>
          <p:nvPr>
            <p:ph type="title"/>
          </p:nvPr>
        </p:nvSpPr>
        <p:spPr/>
        <p:txBody>
          <a:bodyPr/>
          <a:lstStyle/>
          <a:p>
            <a:endParaRPr lang="en-US" dirty="0"/>
          </a:p>
        </p:txBody>
      </p:sp>
      <p:sp>
        <p:nvSpPr>
          <p:cNvPr id="7" name="Content Placeholder 6">
            <a:extLst>
              <a:ext uri="{FF2B5EF4-FFF2-40B4-BE49-F238E27FC236}">
                <a16:creationId xmlns:a16="http://schemas.microsoft.com/office/drawing/2014/main" id="{4869275C-31B5-3949-BD65-191E8E2CAC83}"/>
              </a:ext>
            </a:extLst>
          </p:cNvPr>
          <p:cNvSpPr>
            <a:spLocks noGrp="1"/>
          </p:cNvSpPr>
          <p:nvPr>
            <p:ph idx="1"/>
          </p:nvPr>
        </p:nvSpPr>
        <p:spPr/>
        <p:txBody>
          <a:bodyPr/>
          <a:lstStyle/>
          <a:p>
            <a:endParaRPr lang="en-US" dirty="0"/>
          </a:p>
        </p:txBody>
      </p:sp>
      <p:sp>
        <p:nvSpPr>
          <p:cNvPr id="8" name="Rectangle 7">
            <a:extLst>
              <a:ext uri="{FF2B5EF4-FFF2-40B4-BE49-F238E27FC236}">
                <a16:creationId xmlns:a16="http://schemas.microsoft.com/office/drawing/2014/main" id="{497A44A3-F977-F04A-9F78-2FF05D957A39}"/>
              </a:ext>
            </a:extLst>
          </p:cNvPr>
          <p:cNvSpPr/>
          <p:nvPr/>
        </p:nvSpPr>
        <p:spPr>
          <a:xfrm>
            <a:off x="-73572" y="-325821"/>
            <a:ext cx="9291144" cy="718382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Content Placeholder 4" descr="Graphical user interface, application&#10;&#10;Description automatically generated">
            <a:extLst>
              <a:ext uri="{FF2B5EF4-FFF2-40B4-BE49-F238E27FC236}">
                <a16:creationId xmlns:a16="http://schemas.microsoft.com/office/drawing/2014/main" id="{E3EEEC35-D5E2-E446-8FEA-2E4F6515839A}"/>
              </a:ext>
            </a:extLst>
          </p:cNvPr>
          <p:cNvPicPr>
            <a:picLocks noChangeAspect="1"/>
          </p:cNvPicPr>
          <p:nvPr/>
        </p:nvPicPr>
        <p:blipFill>
          <a:blip r:embed="rId2"/>
          <a:stretch>
            <a:fillRect/>
          </a:stretch>
        </p:blipFill>
        <p:spPr>
          <a:xfrm>
            <a:off x="-55590" y="-33355"/>
            <a:ext cx="9144000" cy="6891355"/>
          </a:xfrm>
          <a:prstGeom prst="rect">
            <a:avLst/>
          </a:prstGeom>
        </p:spPr>
      </p:pic>
      <p:pic>
        <p:nvPicPr>
          <p:cNvPr id="10" name="Picture 9" descr="A picture containing text&#10;&#10;Description automatically generated">
            <a:extLst>
              <a:ext uri="{FF2B5EF4-FFF2-40B4-BE49-F238E27FC236}">
                <a16:creationId xmlns:a16="http://schemas.microsoft.com/office/drawing/2014/main" id="{A14B6AD5-5D09-2141-B6A4-FFA64371D7DE}"/>
              </a:ext>
            </a:extLst>
          </p:cNvPr>
          <p:cNvPicPr>
            <a:picLocks noChangeAspect="1"/>
          </p:cNvPicPr>
          <p:nvPr/>
        </p:nvPicPr>
        <p:blipFill>
          <a:blip r:embed="rId3"/>
          <a:stretch>
            <a:fillRect/>
          </a:stretch>
        </p:blipFill>
        <p:spPr>
          <a:xfrm>
            <a:off x="6762814" y="367206"/>
            <a:ext cx="2129593" cy="1425066"/>
          </a:xfrm>
          <a:prstGeom prst="rect">
            <a:avLst/>
          </a:prstGeom>
        </p:spPr>
      </p:pic>
      <p:sp>
        <p:nvSpPr>
          <p:cNvPr id="3" name="Rectangle 2"/>
          <p:cNvSpPr/>
          <p:nvPr/>
        </p:nvSpPr>
        <p:spPr>
          <a:xfrm>
            <a:off x="1217543" y="2156791"/>
            <a:ext cx="6082748" cy="26143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12.15 – 1.15 </a:t>
            </a:r>
          </a:p>
          <a:p>
            <a:pPr algn="ctr"/>
            <a:endParaRPr lang="en-GB" dirty="0"/>
          </a:p>
          <a:p>
            <a:pPr algn="ctr"/>
            <a:r>
              <a:rPr lang="en-GB" sz="3200" dirty="0" err="1"/>
              <a:t>Cinio</a:t>
            </a:r>
            <a:r>
              <a:rPr lang="en-GB" sz="3200" dirty="0"/>
              <a:t>  </a:t>
            </a:r>
          </a:p>
          <a:p>
            <a:pPr algn="ctr"/>
            <a:r>
              <a:rPr lang="en-GB" sz="3200" dirty="0"/>
              <a:t>Lunch Break</a:t>
            </a:r>
          </a:p>
        </p:txBody>
      </p:sp>
    </p:spTree>
    <p:extLst>
      <p:ext uri="{BB962C8B-B14F-4D97-AF65-F5344CB8AC3E}">
        <p14:creationId xmlns:p14="http://schemas.microsoft.com/office/powerpoint/2010/main" val="10668867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24965" y="-25586"/>
            <a:ext cx="9199174" cy="6936828"/>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
        <p:nvSpPr>
          <p:cNvPr id="4" name="Title 3">
            <a:extLst>
              <a:ext uri="{FF2B5EF4-FFF2-40B4-BE49-F238E27FC236}">
                <a16:creationId xmlns:a16="http://schemas.microsoft.com/office/drawing/2014/main" id="{09A7584E-7382-BB61-B58C-3676DE3C4D65}"/>
              </a:ext>
            </a:extLst>
          </p:cNvPr>
          <p:cNvSpPr>
            <a:spLocks noGrp="1"/>
          </p:cNvSpPr>
          <p:nvPr>
            <p:ph type="ctrTitle"/>
          </p:nvPr>
        </p:nvSpPr>
        <p:spPr>
          <a:xfrm>
            <a:off x="685800" y="1122362"/>
            <a:ext cx="4285445" cy="4640933"/>
          </a:xfrm>
        </p:spPr>
        <p:txBody>
          <a:bodyPr/>
          <a:lstStyle/>
          <a:p>
            <a:r>
              <a:rPr lang="en-GB" dirty="0" err="1">
                <a:solidFill>
                  <a:schemeClr val="bg1"/>
                </a:solidFill>
              </a:rPr>
              <a:t>Sesiwn</a:t>
            </a:r>
            <a:r>
              <a:rPr lang="en-GB" dirty="0">
                <a:solidFill>
                  <a:schemeClr val="bg1"/>
                </a:solidFill>
              </a:rPr>
              <a:t> 3 Session 3</a:t>
            </a:r>
            <a:br>
              <a:rPr lang="en-GB" dirty="0">
                <a:solidFill>
                  <a:schemeClr val="bg1"/>
                </a:solidFill>
              </a:rPr>
            </a:br>
            <a:br>
              <a:rPr lang="en-GB" dirty="0">
                <a:solidFill>
                  <a:schemeClr val="bg1"/>
                </a:solidFill>
              </a:rPr>
            </a:br>
            <a:r>
              <a:rPr lang="en-GB" dirty="0">
                <a:solidFill>
                  <a:schemeClr val="bg1"/>
                </a:solidFill>
              </a:rPr>
              <a:t>1.15 – 2.15</a:t>
            </a:r>
          </a:p>
        </p:txBody>
      </p:sp>
    </p:spTree>
    <p:extLst>
      <p:ext uri="{BB962C8B-B14F-4D97-AF65-F5344CB8AC3E}">
        <p14:creationId xmlns:p14="http://schemas.microsoft.com/office/powerpoint/2010/main" val="27625022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320323-C6C5-D24B-A38B-15C00B210516}"/>
              </a:ext>
            </a:extLst>
          </p:cNvPr>
          <p:cNvSpPr>
            <a:spLocks noGrp="1"/>
          </p:cNvSpPr>
          <p:nvPr>
            <p:ph idx="4294967295"/>
          </p:nvPr>
        </p:nvSpPr>
        <p:spPr>
          <a:xfrm>
            <a:off x="955337" y="984815"/>
            <a:ext cx="5044584" cy="4159535"/>
          </a:xfrm>
        </p:spPr>
        <p:txBody>
          <a:bodyPr vert="horz" lIns="68580" tIns="34290" rIns="68580" bIns="34290" rtlCol="0" anchor="ctr">
            <a:normAutofit/>
          </a:bodyPr>
          <a:lstStyle/>
          <a:p>
            <a:pPr marL="0" indent="0">
              <a:buNone/>
            </a:pPr>
            <a:r>
              <a:rPr lang="cy-GB" b="1" dirty="0"/>
              <a:t>Trafodaeth Feirniadol: </a:t>
            </a:r>
            <a:r>
              <a:rPr lang="cy-GB" b="1" i="1" dirty="0"/>
              <a:t>Cefnogi hawliau'r plentyn: pa mor dda ydyn ni'n gwneud hynny?</a:t>
            </a:r>
          </a:p>
          <a:p>
            <a:pPr marL="0" indent="0">
              <a:buNone/>
            </a:pPr>
            <a:endParaRPr lang="en-US" b="1" dirty="0"/>
          </a:p>
          <a:p>
            <a:pPr marL="0" indent="0">
              <a:buNone/>
            </a:pPr>
            <a:r>
              <a:rPr lang="en-US" b="1" dirty="0"/>
              <a:t>Critical Discussion: </a:t>
            </a:r>
            <a:r>
              <a:rPr lang="en-GB" b="1" i="1" dirty="0"/>
              <a:t>Supporting the rights of the child: how well do we do it? </a:t>
            </a:r>
            <a:endParaRPr lang="en-US" b="1" dirty="0"/>
          </a:p>
        </p:txBody>
      </p:sp>
    </p:spTree>
    <p:extLst>
      <p:ext uri="{BB962C8B-B14F-4D97-AF65-F5344CB8AC3E}">
        <p14:creationId xmlns:p14="http://schemas.microsoft.com/office/powerpoint/2010/main" val="36085472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2EDFF-5453-192A-AA8E-AEEBF55ED8B2}"/>
              </a:ext>
            </a:extLst>
          </p:cNvPr>
          <p:cNvSpPr>
            <a:spLocks noGrp="1"/>
          </p:cNvSpPr>
          <p:nvPr>
            <p:ph type="title"/>
          </p:nvPr>
        </p:nvSpPr>
        <p:spPr/>
        <p:txBody>
          <a:bodyPr>
            <a:normAutofit/>
          </a:bodyPr>
          <a:lstStyle/>
          <a:p>
            <a:r>
              <a:rPr lang="en-GB" sz="2800" dirty="0"/>
              <a:t>Beth </a:t>
            </a:r>
            <a:r>
              <a:rPr lang="en-GB" sz="2800" dirty="0" err="1"/>
              <a:t>yw</a:t>
            </a:r>
            <a:r>
              <a:rPr lang="en-GB" sz="2800" dirty="0"/>
              <a:t> hawliau plant?</a:t>
            </a:r>
            <a:br>
              <a:rPr lang="en-GB" sz="2800" dirty="0"/>
            </a:br>
            <a:r>
              <a:rPr lang="en-GB" sz="2800" dirty="0"/>
              <a:t>What are Children’s Rights?</a:t>
            </a:r>
          </a:p>
        </p:txBody>
      </p:sp>
      <p:sp>
        <p:nvSpPr>
          <p:cNvPr id="3" name="Content Placeholder 2">
            <a:extLst>
              <a:ext uri="{FF2B5EF4-FFF2-40B4-BE49-F238E27FC236}">
                <a16:creationId xmlns:a16="http://schemas.microsoft.com/office/drawing/2014/main" id="{17260D96-170C-67C4-7699-34239E466644}"/>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  </a:t>
            </a:r>
          </a:p>
          <a:p>
            <a:pPr marL="0" indent="0">
              <a:buNone/>
            </a:pPr>
            <a:endParaRPr lang="en-GB" dirty="0"/>
          </a:p>
        </p:txBody>
      </p:sp>
      <p:pic>
        <p:nvPicPr>
          <p:cNvPr id="4" name="Online Media 3" title="Rights of the Child Segment 1 - What are Childrens Rights">
            <a:hlinkClick r:id="" action="ppaction://media"/>
            <a:extLst>
              <a:ext uri="{FF2B5EF4-FFF2-40B4-BE49-F238E27FC236}">
                <a16:creationId xmlns:a16="http://schemas.microsoft.com/office/drawing/2014/main" id="{F72A146C-5424-4206-8A21-3FE6A0BBF629}"/>
              </a:ext>
            </a:extLst>
          </p:cNvPr>
          <p:cNvPicPr>
            <a:picLocks noRot="1" noChangeAspect="1"/>
          </p:cNvPicPr>
          <p:nvPr>
            <a:videoFile r:link="rId1"/>
          </p:nvPr>
        </p:nvPicPr>
        <p:blipFill>
          <a:blip r:embed="rId4"/>
          <a:stretch>
            <a:fillRect/>
          </a:stretch>
        </p:blipFill>
        <p:spPr>
          <a:xfrm>
            <a:off x="528637" y="1499759"/>
            <a:ext cx="7688192" cy="4343829"/>
          </a:xfrm>
          <a:prstGeom prst="rect">
            <a:avLst/>
          </a:prstGeom>
        </p:spPr>
      </p:pic>
    </p:spTree>
    <p:extLst>
      <p:ext uri="{BB962C8B-B14F-4D97-AF65-F5344CB8AC3E}">
        <p14:creationId xmlns:p14="http://schemas.microsoft.com/office/powerpoint/2010/main" val="3814418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cy-GB" sz="3200" dirty="0"/>
              <a:t>Confensiwn y Cenhedloedd Unedig</a:t>
            </a:r>
            <a:br>
              <a:rPr lang="cy-GB" sz="3200" dirty="0"/>
            </a:br>
            <a:r>
              <a:rPr lang="cy-GB" sz="3200" dirty="0"/>
              <a:t>ar Hawliau'r Plentyn</a:t>
            </a:r>
            <a:r>
              <a:rPr lang="en-GB" dirty="0"/>
              <a:t>...</a:t>
            </a:r>
          </a:p>
        </p:txBody>
      </p:sp>
      <p:sp>
        <p:nvSpPr>
          <p:cNvPr id="3" name="Content Placeholder 2"/>
          <p:cNvSpPr>
            <a:spLocks noGrp="1"/>
          </p:cNvSpPr>
          <p:nvPr>
            <p:ph idx="1"/>
          </p:nvPr>
        </p:nvSpPr>
        <p:spPr>
          <a:xfrm>
            <a:off x="197224" y="1825625"/>
            <a:ext cx="8032376" cy="4351338"/>
          </a:xfrm>
        </p:spPr>
        <p:txBody>
          <a:bodyPr>
            <a:normAutofit/>
          </a:bodyPr>
          <a:lstStyle/>
          <a:p>
            <a:pPr algn="just"/>
            <a:endParaRPr lang="en-GB" sz="2000" dirty="0"/>
          </a:p>
          <a:p>
            <a:pPr algn="just"/>
            <a:r>
              <a:rPr lang="cy-GB" sz="2000" dirty="0"/>
              <a:t>yn nodi hawliau dynol pob person dan 18 oed. Cafodd ei fabwysiadu gan Gynulliad Cyffredinol y Cenhedloedd Unedig ym 1989 a'i gadarnhau gan y DU ym 1991. </a:t>
            </a:r>
          </a:p>
          <a:p>
            <a:pPr algn="just"/>
            <a:endParaRPr lang="cy-GB" sz="2000" dirty="0"/>
          </a:p>
          <a:p>
            <a:pPr algn="just"/>
            <a:r>
              <a:rPr lang="cy-GB" sz="2000" dirty="0"/>
              <a:t>Mae'r Confensiwn yn berthnasol i bob plentyn heb wahaniaethu, beth bynnag fo'u hethnigrwydd, rhyw, crefydd, iaith, galluoedd neu unrhyw statws arall, beth bynnag maen nhw'n ei feddwl neu'n ei ddweud, beth bynnag yw cefndir eu teulu </a:t>
            </a:r>
          </a:p>
          <a:p>
            <a:pPr algn="just"/>
            <a:endParaRPr lang="cy-GB" sz="2000" dirty="0"/>
          </a:p>
          <a:p>
            <a:pPr algn="just"/>
            <a:r>
              <a:rPr lang="cy-GB" sz="2000" dirty="0"/>
              <a:t>Mae gan bob plentyn yr hawl i gael eu trin ag urddas a thegwch</a:t>
            </a:r>
          </a:p>
          <a:p>
            <a:pPr algn="just"/>
            <a:endParaRPr lang="en-GB" sz="2000" dirty="0"/>
          </a:p>
        </p:txBody>
      </p:sp>
      <p:pic>
        <p:nvPicPr>
          <p:cNvPr id="4" name="Picture 2"/>
          <p:cNvPicPr>
            <a:picLocks noGrp="1" noChangeAspect="1" noChangeArrowheads="1"/>
          </p:cNvPicPr>
          <p:nvPr>
            <p:ph idx="1"/>
          </p:nvPr>
        </p:nvPicPr>
        <p:blipFill>
          <a:blip r:embed="rId3" cstate="print"/>
          <a:srcRect l="77006" t="21114" r="3391" b="63822"/>
          <a:stretch>
            <a:fillRect/>
          </a:stretch>
        </p:blipFill>
        <p:spPr bwMode="auto">
          <a:xfrm>
            <a:off x="6768951" y="372268"/>
            <a:ext cx="2177825" cy="1385889"/>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05306"/>
          </a:xfrm>
        </p:spPr>
        <p:txBody>
          <a:bodyPr>
            <a:normAutofit fontScale="90000"/>
          </a:bodyPr>
          <a:lstStyle/>
          <a:p>
            <a:pPr algn="l"/>
            <a:r>
              <a:rPr lang="en-GB" dirty="0"/>
              <a:t>The UN Convention on the </a:t>
            </a:r>
            <a:br>
              <a:rPr lang="en-GB" dirty="0"/>
            </a:br>
            <a:r>
              <a:rPr lang="en-GB" dirty="0"/>
              <a:t>Rights of the Child…</a:t>
            </a:r>
          </a:p>
        </p:txBody>
      </p:sp>
      <p:sp>
        <p:nvSpPr>
          <p:cNvPr id="3" name="Content Placeholder 2"/>
          <p:cNvSpPr>
            <a:spLocks noGrp="1"/>
          </p:cNvSpPr>
          <p:nvPr>
            <p:ph idx="1"/>
          </p:nvPr>
        </p:nvSpPr>
        <p:spPr>
          <a:xfrm>
            <a:off x="197224" y="1690689"/>
            <a:ext cx="7886700" cy="4486274"/>
          </a:xfrm>
        </p:spPr>
        <p:txBody>
          <a:bodyPr>
            <a:normAutofit/>
          </a:bodyPr>
          <a:lstStyle/>
          <a:p>
            <a:pPr algn="just"/>
            <a:r>
              <a:rPr lang="en-GB" sz="2000" dirty="0"/>
              <a:t>sets out the human rights of every person under 18. It was adopted by the UN General Assembly in 1989 and ratified by the UK in 1991. </a:t>
            </a:r>
          </a:p>
          <a:p>
            <a:pPr algn="just"/>
            <a:endParaRPr lang="en-GB" sz="2000" dirty="0"/>
          </a:p>
          <a:p>
            <a:pPr algn="just"/>
            <a:r>
              <a:rPr lang="en-GB" sz="2000" dirty="0"/>
              <a:t>the Convention applies to every child without discrimination, whatever their ethnicity, gender, religion, language, abilities or any other status, whatever they think or say, whatever their family background </a:t>
            </a:r>
          </a:p>
          <a:p>
            <a:pPr algn="just"/>
            <a:endParaRPr lang="en-GB" sz="2000" dirty="0"/>
          </a:p>
          <a:p>
            <a:pPr algn="just"/>
            <a:r>
              <a:rPr lang="en-GB" sz="2000" dirty="0"/>
              <a:t>all children have the right to be treated with dignity and fairness</a:t>
            </a:r>
          </a:p>
          <a:p>
            <a:pPr algn="just"/>
            <a:endParaRPr lang="en-GB" sz="2000" dirty="0"/>
          </a:p>
          <a:p>
            <a:pPr algn="just"/>
            <a:r>
              <a:rPr lang="en-GB" sz="2000" dirty="0"/>
              <a:t>Emotional Health, Mental Health and Well-being is a basic Human Right – WHO </a:t>
            </a:r>
          </a:p>
          <a:p>
            <a:pPr algn="just"/>
            <a:endParaRPr lang="en-GB" sz="2000" dirty="0"/>
          </a:p>
        </p:txBody>
      </p:sp>
      <p:pic>
        <p:nvPicPr>
          <p:cNvPr id="4" name="Picture 2"/>
          <p:cNvPicPr>
            <a:picLocks noGrp="1" noChangeAspect="1" noChangeArrowheads="1"/>
          </p:cNvPicPr>
          <p:nvPr>
            <p:ph idx="1"/>
          </p:nvPr>
        </p:nvPicPr>
        <p:blipFill>
          <a:blip r:embed="rId3" cstate="print"/>
          <a:srcRect l="77006" t="21114" r="3391" b="63822"/>
          <a:stretch>
            <a:fillRect/>
          </a:stretch>
        </p:blipFill>
        <p:spPr bwMode="auto">
          <a:xfrm>
            <a:off x="6768951" y="304800"/>
            <a:ext cx="2177825" cy="1385889"/>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BF58F-9B99-5BFA-93F0-0251A367A027}"/>
              </a:ext>
            </a:extLst>
          </p:cNvPr>
          <p:cNvSpPr>
            <a:spLocks noGrp="1"/>
          </p:cNvSpPr>
          <p:nvPr>
            <p:ph type="title"/>
          </p:nvPr>
        </p:nvSpPr>
        <p:spPr>
          <a:xfrm>
            <a:off x="4391873" y="500929"/>
            <a:ext cx="3881751" cy="979580"/>
          </a:xfrm>
        </p:spPr>
        <p:txBody>
          <a:bodyPr>
            <a:noAutofit/>
          </a:bodyPr>
          <a:lstStyle/>
          <a:p>
            <a:r>
              <a:rPr lang="en-GB" sz="3200" b="1" dirty="0">
                <a:latin typeface="Arial" panose="020B0604020202020204" pitchFamily="34" charset="0"/>
                <a:cs typeface="Arial" panose="020B0604020202020204" pitchFamily="34" charset="0"/>
              </a:rPr>
              <a:t>54 articles with four guiding principles of:</a:t>
            </a:r>
          </a:p>
        </p:txBody>
      </p:sp>
      <p:sp>
        <p:nvSpPr>
          <p:cNvPr id="3" name="Content Placeholder 2">
            <a:extLst>
              <a:ext uri="{FF2B5EF4-FFF2-40B4-BE49-F238E27FC236}">
                <a16:creationId xmlns:a16="http://schemas.microsoft.com/office/drawing/2014/main" id="{F90C1593-9E3F-766D-B173-E1B3641883C6}"/>
              </a:ext>
            </a:extLst>
          </p:cNvPr>
          <p:cNvSpPr>
            <a:spLocks noGrp="1"/>
          </p:cNvSpPr>
          <p:nvPr>
            <p:ph idx="1"/>
          </p:nvPr>
        </p:nvSpPr>
        <p:spPr>
          <a:xfrm>
            <a:off x="4268143" y="1923032"/>
            <a:ext cx="3517837" cy="4204728"/>
          </a:xfrm>
        </p:spPr>
        <p:txBody>
          <a:bodyPr/>
          <a:lstStyle/>
          <a:p>
            <a:r>
              <a:rPr lang="en-GB" sz="2600" dirty="0"/>
              <a:t>Non-discrimination</a:t>
            </a:r>
          </a:p>
          <a:p>
            <a:pPr marL="0" indent="0">
              <a:buNone/>
            </a:pPr>
            <a:endParaRPr lang="en-GB" sz="2600" dirty="0"/>
          </a:p>
          <a:p>
            <a:r>
              <a:rPr lang="en-GB" sz="2600" dirty="0"/>
              <a:t>Best interests of the child</a:t>
            </a:r>
          </a:p>
          <a:p>
            <a:pPr marL="0" indent="0">
              <a:buNone/>
            </a:pPr>
            <a:endParaRPr lang="en-GB" sz="2600" dirty="0"/>
          </a:p>
          <a:p>
            <a:r>
              <a:rPr lang="en-GB" sz="2600" dirty="0"/>
              <a:t>Survival and development</a:t>
            </a:r>
          </a:p>
          <a:p>
            <a:pPr marL="0" indent="0">
              <a:buNone/>
            </a:pPr>
            <a:endParaRPr lang="en-GB" sz="2600" dirty="0"/>
          </a:p>
          <a:p>
            <a:r>
              <a:rPr lang="en-GB" sz="2600" dirty="0"/>
              <a:t>Right to be heard</a:t>
            </a:r>
          </a:p>
          <a:p>
            <a:endParaRPr lang="en-GB" dirty="0"/>
          </a:p>
        </p:txBody>
      </p:sp>
      <p:pic>
        <p:nvPicPr>
          <p:cNvPr id="4" name="Picture 2">
            <a:extLst>
              <a:ext uri="{FF2B5EF4-FFF2-40B4-BE49-F238E27FC236}">
                <a16:creationId xmlns:a16="http://schemas.microsoft.com/office/drawing/2014/main" id="{0C98E436-6D32-2BE8-75F8-EB229D74DA44}"/>
              </a:ext>
            </a:extLst>
          </p:cNvPr>
          <p:cNvPicPr>
            <a:picLocks noChangeAspect="1" noChangeArrowheads="1"/>
          </p:cNvPicPr>
          <p:nvPr/>
        </p:nvPicPr>
        <p:blipFill>
          <a:blip r:embed="rId3" cstate="print"/>
          <a:srcRect l="77006" t="21114" r="3391" b="63822"/>
          <a:stretch>
            <a:fillRect/>
          </a:stretch>
        </p:blipFill>
        <p:spPr bwMode="auto">
          <a:xfrm>
            <a:off x="7478162" y="255606"/>
            <a:ext cx="1782778" cy="1134495"/>
          </a:xfrm>
          <a:prstGeom prst="rect">
            <a:avLst/>
          </a:prstGeom>
          <a:noFill/>
          <a:ln w="9525">
            <a:noFill/>
            <a:miter lim="800000"/>
            <a:headEnd/>
            <a:tailEnd/>
          </a:ln>
        </p:spPr>
      </p:pic>
      <p:sp>
        <p:nvSpPr>
          <p:cNvPr id="5" name="Content Placeholder 2">
            <a:extLst>
              <a:ext uri="{FF2B5EF4-FFF2-40B4-BE49-F238E27FC236}">
                <a16:creationId xmlns:a16="http://schemas.microsoft.com/office/drawing/2014/main" id="{C432F3DD-C59E-A945-A80B-77287479D6A6}"/>
              </a:ext>
            </a:extLst>
          </p:cNvPr>
          <p:cNvSpPr txBox="1">
            <a:spLocks/>
          </p:cNvSpPr>
          <p:nvPr/>
        </p:nvSpPr>
        <p:spPr>
          <a:xfrm>
            <a:off x="381000" y="1641495"/>
            <a:ext cx="3695272" cy="420472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cy-GB" dirty="0"/>
          </a:p>
          <a:p>
            <a:r>
              <a:rPr lang="cy-GB" dirty="0"/>
              <a:t>Diffyg gwahaniaethu</a:t>
            </a:r>
          </a:p>
          <a:p>
            <a:endParaRPr lang="cy-GB" dirty="0"/>
          </a:p>
          <a:p>
            <a:r>
              <a:rPr lang="cy-GB" dirty="0"/>
              <a:t>Diddordebau gorau'r plentyn</a:t>
            </a:r>
          </a:p>
          <a:p>
            <a:endParaRPr lang="cy-GB" dirty="0"/>
          </a:p>
          <a:p>
            <a:r>
              <a:rPr lang="cy-GB" dirty="0"/>
              <a:t>Goroesi a datblygu</a:t>
            </a:r>
          </a:p>
          <a:p>
            <a:endParaRPr lang="cy-GB" dirty="0"/>
          </a:p>
          <a:p>
            <a:r>
              <a:rPr lang="cy-GB" dirty="0"/>
              <a:t>Hawl i'w clywed</a:t>
            </a:r>
          </a:p>
          <a:p>
            <a:endParaRPr lang="en-GB" dirty="0"/>
          </a:p>
        </p:txBody>
      </p:sp>
      <p:sp>
        <p:nvSpPr>
          <p:cNvPr id="7" name="TextBox 6">
            <a:extLst>
              <a:ext uri="{FF2B5EF4-FFF2-40B4-BE49-F238E27FC236}">
                <a16:creationId xmlns:a16="http://schemas.microsoft.com/office/drawing/2014/main" id="{BB82C4DD-8A84-BD78-E639-3DEE973B3890}"/>
              </a:ext>
            </a:extLst>
          </p:cNvPr>
          <p:cNvSpPr txBox="1"/>
          <p:nvPr/>
        </p:nvSpPr>
        <p:spPr>
          <a:xfrm>
            <a:off x="504730" y="193836"/>
            <a:ext cx="3763413" cy="1754326"/>
          </a:xfrm>
          <a:prstGeom prst="rect">
            <a:avLst/>
          </a:prstGeom>
          <a:noFill/>
        </p:spPr>
        <p:txBody>
          <a:bodyPr wrap="square">
            <a:spAutoFit/>
          </a:bodyPr>
          <a:lstStyle/>
          <a:p>
            <a:r>
              <a:rPr kumimoji="0" lang="cy-GB" sz="3200" b="1" i="0" u="none" strike="noStrike" kern="1200" cap="none" spc="0" normalizeH="0" baseline="0" dirty="0">
                <a:ln>
                  <a:noFill/>
                </a:ln>
                <a:solidFill>
                  <a:prstClr val="black"/>
                </a:solidFill>
                <a:effectLst/>
                <a:uLnTx/>
                <a:uFillTx/>
                <a:latin typeface="Arial" panose="020B0604020202020204" pitchFamily="34" charset="0"/>
                <a:ea typeface="+mj-ea"/>
                <a:cs typeface="Arial" panose="020B0604020202020204" pitchFamily="34" charset="0"/>
              </a:rPr>
              <a:t>54 erthygl gyda phedair egwyddor arweiniol:</a:t>
            </a:r>
            <a:br>
              <a:rPr kumimoji="0" lang="en-GB" sz="3200" b="0" i="0" u="none" strike="noStrike" kern="1200" cap="none" spc="0" normalizeH="0" baseline="0" noProof="0" dirty="0">
                <a:ln>
                  <a:noFill/>
                </a:ln>
                <a:solidFill>
                  <a:prstClr val="black"/>
                </a:solidFill>
                <a:effectLst/>
                <a:uLnTx/>
                <a:uFillTx/>
                <a:latin typeface="Calibri Light" panose="020F0302020204030204"/>
                <a:ea typeface="+mj-ea"/>
                <a:cs typeface="+mj-cs"/>
              </a:rPr>
            </a:br>
            <a:endParaRPr lang="en-GB" sz="1200" dirty="0"/>
          </a:p>
        </p:txBody>
      </p:sp>
    </p:spTree>
    <p:extLst>
      <p:ext uri="{BB962C8B-B14F-4D97-AF65-F5344CB8AC3E}">
        <p14:creationId xmlns:p14="http://schemas.microsoft.com/office/powerpoint/2010/main" val="7196588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1EA2B-8FB8-620D-16FC-35A996D278D9}"/>
              </a:ext>
            </a:extLst>
          </p:cNvPr>
          <p:cNvSpPr>
            <a:spLocks noGrp="1"/>
          </p:cNvSpPr>
          <p:nvPr>
            <p:ph type="title"/>
          </p:nvPr>
        </p:nvSpPr>
        <p:spPr>
          <a:xfrm>
            <a:off x="120650" y="1"/>
            <a:ext cx="7651750" cy="1825626"/>
          </a:xfrm>
        </p:spPr>
        <p:txBody>
          <a:bodyPr>
            <a:normAutofit fontScale="90000"/>
          </a:bodyPr>
          <a:lstStyle/>
          <a:p>
            <a:pPr algn="ctr"/>
            <a:br>
              <a:rPr lang="en-GB" sz="2200" dirty="0"/>
            </a:br>
            <a:r>
              <a:rPr lang="cy-GB" sz="2200" dirty="0"/>
              <a:t>Mae’r confensiwn wedi siapio’r cwestiynau rydym yn eu gofyn a’r </a:t>
            </a:r>
            <a:br>
              <a:rPr lang="cy-GB" sz="2200" dirty="0"/>
            </a:br>
            <a:r>
              <a:rPr lang="cy-GB" sz="2200" dirty="0"/>
              <a:t>modd ry’n ni’n eu gofyn nhw</a:t>
            </a:r>
            <a:br>
              <a:rPr lang="en-GB" sz="2200" dirty="0"/>
            </a:br>
            <a:r>
              <a:rPr lang="en-GB" sz="2200" i="1" dirty="0"/>
              <a:t>The UNRC has shaped the questions we ask and the way </a:t>
            </a:r>
            <a:br>
              <a:rPr lang="en-GB" sz="2200" i="1" dirty="0"/>
            </a:br>
            <a:r>
              <a:rPr lang="en-GB" sz="2200" i="1" dirty="0"/>
              <a:t>that we that ask them</a:t>
            </a:r>
            <a:br>
              <a:rPr lang="en-GB" dirty="0"/>
            </a:br>
            <a:endParaRPr lang="en-GB" dirty="0"/>
          </a:p>
        </p:txBody>
      </p:sp>
      <p:sp>
        <p:nvSpPr>
          <p:cNvPr id="3" name="Content Placeholder 2">
            <a:extLst>
              <a:ext uri="{FF2B5EF4-FFF2-40B4-BE49-F238E27FC236}">
                <a16:creationId xmlns:a16="http://schemas.microsoft.com/office/drawing/2014/main" id="{9926651A-B5A8-DA4D-34D5-556C8ECC7053}"/>
              </a:ext>
            </a:extLst>
          </p:cNvPr>
          <p:cNvSpPr>
            <a:spLocks noGrp="1"/>
          </p:cNvSpPr>
          <p:nvPr>
            <p:ph idx="1"/>
          </p:nvPr>
        </p:nvSpPr>
        <p:spPr>
          <a:xfrm>
            <a:off x="3876306" y="1498953"/>
            <a:ext cx="2749718" cy="5024819"/>
          </a:xfrm>
        </p:spPr>
        <p:txBody>
          <a:bodyPr>
            <a:normAutofit/>
          </a:bodyPr>
          <a:lstStyle/>
          <a:p>
            <a:r>
              <a:rPr lang="en-GB" sz="1600" dirty="0"/>
              <a:t>  </a:t>
            </a:r>
            <a:r>
              <a:rPr lang="en-GB" sz="1600" dirty="0">
                <a:hlinkClick r:id="rId3"/>
              </a:rPr>
              <a:t>UNICEF Report (2020)</a:t>
            </a:r>
            <a:endParaRPr lang="en-GB" sz="1600" dirty="0"/>
          </a:p>
          <a:p>
            <a:endParaRPr lang="en-GB" sz="1600" dirty="0"/>
          </a:p>
          <a:p>
            <a:r>
              <a:rPr lang="en-GB" sz="1600" dirty="0">
                <a:hlinkClick r:id="rId4"/>
              </a:rPr>
              <a:t>The Good Childhood Reports</a:t>
            </a:r>
            <a:endParaRPr lang="en-GB" sz="1600" dirty="0"/>
          </a:p>
          <a:p>
            <a:pPr marL="0" indent="0">
              <a:buNone/>
            </a:pPr>
            <a:endParaRPr lang="en-GB" sz="1600" dirty="0"/>
          </a:p>
          <a:p>
            <a:r>
              <a:rPr lang="en-GB" sz="1600" dirty="0"/>
              <a:t>Is participation a </a:t>
            </a:r>
            <a:r>
              <a:rPr lang="en-GB" sz="1600" i="1" dirty="0"/>
              <a:t>hurrah</a:t>
            </a:r>
            <a:r>
              <a:rPr lang="en-GB" sz="1600" dirty="0"/>
              <a:t> word – </a:t>
            </a:r>
          </a:p>
          <a:p>
            <a:pPr marL="0" indent="0">
              <a:buNone/>
            </a:pPr>
            <a:r>
              <a:rPr lang="en-GB" sz="1600" dirty="0"/>
              <a:t>   promising much but lacking definition?  </a:t>
            </a:r>
          </a:p>
          <a:p>
            <a:pPr marL="0" indent="0">
              <a:buNone/>
            </a:pPr>
            <a:r>
              <a:rPr lang="en-GB" sz="1050" dirty="0"/>
              <a:t>     (White and Pettit, 2004; Dinham, 2007)</a:t>
            </a:r>
          </a:p>
          <a:p>
            <a:pPr marL="0" indent="0">
              <a:buNone/>
            </a:pPr>
            <a:endParaRPr lang="en-GB" sz="1600" dirty="0"/>
          </a:p>
          <a:p>
            <a:r>
              <a:rPr lang="en-GB" sz="1600" dirty="0"/>
              <a:t>Children’s views on children’s rights ??</a:t>
            </a:r>
          </a:p>
          <a:p>
            <a:pPr marL="0" indent="0">
              <a:buNone/>
            </a:pPr>
            <a:r>
              <a:rPr lang="en-GB" sz="1050" dirty="0"/>
              <a:t>     (</a:t>
            </a:r>
            <a:r>
              <a:rPr lang="en-GB" sz="1050" dirty="0" err="1"/>
              <a:t>Fairhall</a:t>
            </a:r>
            <a:r>
              <a:rPr lang="en-GB" sz="1050" dirty="0"/>
              <a:t> and Woods, 2021)</a:t>
            </a:r>
          </a:p>
          <a:p>
            <a:pPr marL="0" indent="0">
              <a:buNone/>
            </a:pPr>
            <a:endParaRPr lang="en-GB" sz="1600" dirty="0"/>
          </a:p>
        </p:txBody>
      </p:sp>
      <p:pic>
        <p:nvPicPr>
          <p:cNvPr id="6" name="Picture 5">
            <a:extLst>
              <a:ext uri="{FF2B5EF4-FFF2-40B4-BE49-F238E27FC236}">
                <a16:creationId xmlns:a16="http://schemas.microsoft.com/office/drawing/2014/main" id="{C3387353-82D7-B3A6-AF4D-05ADC457209A}"/>
              </a:ext>
            </a:extLst>
          </p:cNvPr>
          <p:cNvPicPr>
            <a:picLocks noChangeAspect="1"/>
          </p:cNvPicPr>
          <p:nvPr/>
        </p:nvPicPr>
        <p:blipFill rotWithShape="1">
          <a:blip r:embed="rId5"/>
          <a:srcRect l="16298" t="15099" r="67221" b="10219"/>
          <a:stretch/>
        </p:blipFill>
        <p:spPr>
          <a:xfrm>
            <a:off x="6798446" y="1478492"/>
            <a:ext cx="1528030" cy="23368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4" name="Content Placeholder 4">
            <a:extLst>
              <a:ext uri="{FF2B5EF4-FFF2-40B4-BE49-F238E27FC236}">
                <a16:creationId xmlns:a16="http://schemas.microsoft.com/office/drawing/2014/main" id="{498A71BC-CD8E-05B3-D80E-3A98F5DB3230}"/>
              </a:ext>
            </a:extLst>
          </p:cNvPr>
          <p:cNvPicPr>
            <a:picLocks noChangeAspect="1"/>
          </p:cNvPicPr>
          <p:nvPr/>
        </p:nvPicPr>
        <p:blipFill>
          <a:blip r:embed="rId6"/>
          <a:srcRect l="60352" t="11788" r="21221" b="10952"/>
          <a:stretch/>
        </p:blipFill>
        <p:spPr>
          <a:xfrm>
            <a:off x="7507395" y="3534380"/>
            <a:ext cx="1651338" cy="2336800"/>
          </a:xfrm>
          <a:prstGeom prst="rect">
            <a:avLst/>
          </a:prstGeom>
          <a:scene3d>
            <a:camera prst="perspectiveLeft"/>
            <a:lightRig rig="threePt" dir="t"/>
          </a:scene3d>
        </p:spPr>
      </p:pic>
      <p:sp>
        <p:nvSpPr>
          <p:cNvPr id="5" name="Content Placeholder 2">
            <a:extLst>
              <a:ext uri="{FF2B5EF4-FFF2-40B4-BE49-F238E27FC236}">
                <a16:creationId xmlns:a16="http://schemas.microsoft.com/office/drawing/2014/main" id="{35EAA750-AC6F-E52A-F769-5BF5714A0389}"/>
              </a:ext>
            </a:extLst>
          </p:cNvPr>
          <p:cNvSpPr txBox="1">
            <a:spLocks/>
          </p:cNvSpPr>
          <p:nvPr/>
        </p:nvSpPr>
        <p:spPr>
          <a:xfrm>
            <a:off x="324296" y="1184672"/>
            <a:ext cx="3348364" cy="448865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 </a:t>
            </a:r>
            <a:endParaRPr lang="en-GB" sz="1800" dirty="0"/>
          </a:p>
          <a:p>
            <a:pPr marL="0" indent="0">
              <a:buFont typeface="Arial" panose="020B0604020202020204" pitchFamily="34" charset="0"/>
              <a:buNone/>
            </a:pPr>
            <a:r>
              <a:rPr lang="en-GB" sz="1800" dirty="0">
                <a:hlinkClick r:id="rId7"/>
              </a:rPr>
              <a:t>Adroddiad UNICEF 2020</a:t>
            </a:r>
            <a:endParaRPr lang="en-GB" sz="1800" dirty="0"/>
          </a:p>
          <a:p>
            <a:pPr marL="0" indent="0">
              <a:buFont typeface="Arial" panose="020B0604020202020204" pitchFamily="34" charset="0"/>
              <a:buNone/>
            </a:pPr>
            <a:r>
              <a:rPr lang="en-GB" sz="1800" dirty="0">
                <a:hlinkClick r:id="rId8"/>
              </a:rPr>
              <a:t>The Good Childhood Report 2023</a:t>
            </a:r>
            <a:endParaRPr lang="en-GB" sz="1800" dirty="0"/>
          </a:p>
          <a:p>
            <a:pPr marL="0" indent="0">
              <a:buFont typeface="Arial" panose="020B0604020202020204" pitchFamily="34" charset="0"/>
              <a:buNone/>
            </a:pPr>
            <a:endParaRPr lang="en-GB" sz="1800" dirty="0"/>
          </a:p>
          <a:p>
            <a:r>
              <a:rPr lang="cy-GB" sz="1800" dirty="0"/>
              <a:t>Ydy ‘cyfranogi’ yn air ‘hwre – addo popeth ond heb ddiffiniad pendant?</a:t>
            </a:r>
          </a:p>
          <a:p>
            <a:pPr marL="0" indent="0">
              <a:buFont typeface="Arial" panose="020B0604020202020204" pitchFamily="34" charset="0"/>
              <a:buNone/>
            </a:pPr>
            <a:r>
              <a:rPr lang="cy-GB" sz="1200" dirty="0"/>
              <a:t> (White &amp; </a:t>
            </a:r>
            <a:r>
              <a:rPr lang="cy-GB" sz="1200" dirty="0" err="1"/>
              <a:t>Pettit</a:t>
            </a:r>
            <a:r>
              <a:rPr lang="cy-GB" sz="1200" dirty="0"/>
              <a:t>, 2004; </a:t>
            </a:r>
            <a:r>
              <a:rPr lang="cy-GB" sz="1200" dirty="0" err="1"/>
              <a:t>Dinham</a:t>
            </a:r>
            <a:r>
              <a:rPr lang="cy-GB" sz="1200" dirty="0"/>
              <a:t>, 2007)</a:t>
            </a:r>
          </a:p>
          <a:p>
            <a:r>
              <a:rPr lang="cy-GB" sz="1800" dirty="0"/>
              <a:t>Barn plant am hawliau plant ??</a:t>
            </a:r>
          </a:p>
          <a:p>
            <a:pPr marL="0" indent="0">
              <a:buNone/>
            </a:pPr>
            <a:r>
              <a:rPr lang="cy-GB" sz="1200" dirty="0"/>
              <a:t>(</a:t>
            </a:r>
            <a:r>
              <a:rPr lang="cy-GB" sz="1200" dirty="0" err="1"/>
              <a:t>Fairhall</a:t>
            </a:r>
            <a:r>
              <a:rPr lang="cy-GB" sz="1200" dirty="0"/>
              <a:t> &amp; Woods, 2021)</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34254840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E3DE9-74C0-8B7D-1633-B29381C959A9}"/>
              </a:ext>
            </a:extLst>
          </p:cNvPr>
          <p:cNvSpPr>
            <a:spLocks noGrp="1"/>
          </p:cNvSpPr>
          <p:nvPr>
            <p:ph type="title"/>
          </p:nvPr>
        </p:nvSpPr>
        <p:spPr>
          <a:xfrm>
            <a:off x="4279450" y="609569"/>
            <a:ext cx="3778134" cy="1325563"/>
          </a:xfrm>
        </p:spPr>
        <p:txBody>
          <a:bodyPr>
            <a:normAutofit/>
          </a:bodyPr>
          <a:lstStyle/>
          <a:p>
            <a:r>
              <a:rPr lang="en-GB" sz="2800" b="1" dirty="0"/>
              <a:t>Article 12 (respect for the views of the child)</a:t>
            </a:r>
          </a:p>
        </p:txBody>
      </p:sp>
      <p:sp>
        <p:nvSpPr>
          <p:cNvPr id="3" name="Content Placeholder 2">
            <a:extLst>
              <a:ext uri="{FF2B5EF4-FFF2-40B4-BE49-F238E27FC236}">
                <a16:creationId xmlns:a16="http://schemas.microsoft.com/office/drawing/2014/main" id="{B6CB4FC9-0EA5-3EE2-BC83-F7EBFB591CB2}"/>
              </a:ext>
            </a:extLst>
          </p:cNvPr>
          <p:cNvSpPr>
            <a:spLocks noGrp="1"/>
          </p:cNvSpPr>
          <p:nvPr>
            <p:ph idx="1"/>
          </p:nvPr>
        </p:nvSpPr>
        <p:spPr>
          <a:xfrm>
            <a:off x="4346224" y="1971149"/>
            <a:ext cx="3644586" cy="3792351"/>
          </a:xfrm>
        </p:spPr>
        <p:txBody>
          <a:bodyPr>
            <a:normAutofit fontScale="85000" lnSpcReduction="10000"/>
          </a:bodyPr>
          <a:lstStyle/>
          <a:p>
            <a:pPr>
              <a:lnSpc>
                <a:spcPct val="150000"/>
              </a:lnSpc>
            </a:pPr>
            <a:r>
              <a:rPr lang="en-GB" sz="2000" dirty="0"/>
              <a:t>Every child has the right to express their views, </a:t>
            </a:r>
            <a:r>
              <a:rPr lang="en-GB" sz="1800" dirty="0"/>
              <a:t>feelings</a:t>
            </a:r>
            <a:r>
              <a:rPr lang="en-GB" sz="2000" dirty="0"/>
              <a:t> and wishes in all matters affecting them, and to have their views considered and taken seriously. This right applies at all times, for example during immigration proceedings, housing decisions or the child’s day-to-day home life.</a:t>
            </a:r>
          </a:p>
        </p:txBody>
      </p:sp>
      <p:sp>
        <p:nvSpPr>
          <p:cNvPr id="4" name="Content Placeholder 2">
            <a:extLst>
              <a:ext uri="{FF2B5EF4-FFF2-40B4-BE49-F238E27FC236}">
                <a16:creationId xmlns:a16="http://schemas.microsoft.com/office/drawing/2014/main" id="{AA089EA7-6E0D-0AC0-5051-009C6E4991B6}"/>
              </a:ext>
            </a:extLst>
          </p:cNvPr>
          <p:cNvSpPr txBox="1">
            <a:spLocks/>
          </p:cNvSpPr>
          <p:nvPr/>
        </p:nvSpPr>
        <p:spPr>
          <a:xfrm>
            <a:off x="366099" y="1465684"/>
            <a:ext cx="3644586" cy="4380826"/>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800" dirty="0"/>
          </a:p>
          <a:p>
            <a:pPr>
              <a:lnSpc>
                <a:spcPct val="150000"/>
              </a:lnSpc>
            </a:pPr>
            <a:r>
              <a:rPr lang="cy-GB" sz="1800" dirty="0"/>
              <a:t>Mae gan bob plentyn yr hawl i fynegi ei farn, ei deimladau a'i ddymuniadau ym mhob mater sy'n effeithio arnyn nhw, a chael ystyried eu barn a'u cymryd o ddifrif. Mae'r hawl hwn yn berthnasol bob amser, er enghraifft yn ystod achosion mewnfudo, penderfyniadau tai neu fywyd cartref y plentyn o ddydd i ddydd.</a:t>
            </a:r>
          </a:p>
          <a:p>
            <a:endParaRPr lang="en-GB" sz="1800" dirty="0"/>
          </a:p>
          <a:p>
            <a:endParaRPr lang="en-GB" sz="1800" dirty="0"/>
          </a:p>
        </p:txBody>
      </p:sp>
      <p:sp>
        <p:nvSpPr>
          <p:cNvPr id="5" name="Title 1">
            <a:extLst>
              <a:ext uri="{FF2B5EF4-FFF2-40B4-BE49-F238E27FC236}">
                <a16:creationId xmlns:a16="http://schemas.microsoft.com/office/drawing/2014/main" id="{ECF78BC3-07D2-1267-3610-282AF2B61733}"/>
              </a:ext>
            </a:extLst>
          </p:cNvPr>
          <p:cNvSpPr txBox="1">
            <a:spLocks/>
          </p:cNvSpPr>
          <p:nvPr/>
        </p:nvSpPr>
        <p:spPr>
          <a:xfrm>
            <a:off x="512546" y="802902"/>
            <a:ext cx="3632522" cy="1325563"/>
          </a:xfrm>
          <a:prstGeom prst="rect">
            <a:avLst/>
          </a:prstGeom>
        </p:spPr>
        <p:txBody>
          <a:bodyPr vert="horz" lIns="91440" tIns="45720" rIns="91440" bIns="45720" rtlCol="0" anchor="ctr">
            <a:normAutofit fontScale="6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b="1" dirty="0"/>
              <a:t>Erthygl 12</a:t>
            </a:r>
            <a:br>
              <a:rPr lang="cy-GB" b="1" dirty="0"/>
            </a:br>
            <a:r>
              <a:rPr lang="cy-GB" b="1" dirty="0"/>
              <a:t>(parch at farn y plentyn</a:t>
            </a:r>
            <a:r>
              <a:rPr lang="en-GB" b="1" dirty="0"/>
              <a:t>)</a:t>
            </a:r>
            <a:br>
              <a:rPr lang="en-GB" b="1" dirty="0"/>
            </a:br>
            <a:br>
              <a:rPr lang="en-GB" b="1" dirty="0"/>
            </a:br>
            <a:endParaRPr lang="en-GB" b="1" dirty="0"/>
          </a:p>
        </p:txBody>
      </p:sp>
    </p:spTree>
    <p:extLst>
      <p:ext uri="{BB962C8B-B14F-4D97-AF65-F5344CB8AC3E}">
        <p14:creationId xmlns:p14="http://schemas.microsoft.com/office/powerpoint/2010/main" val="40278819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477D5-03A1-D8E9-588D-AD4895D39390}"/>
              </a:ext>
            </a:extLst>
          </p:cNvPr>
          <p:cNvSpPr>
            <a:spLocks noGrp="1"/>
          </p:cNvSpPr>
          <p:nvPr>
            <p:ph type="title"/>
          </p:nvPr>
        </p:nvSpPr>
        <p:spPr>
          <a:xfrm>
            <a:off x="3954384" y="395273"/>
            <a:ext cx="3843762" cy="1732615"/>
          </a:xfrm>
        </p:spPr>
        <p:txBody>
          <a:bodyPr>
            <a:normAutofit fontScale="90000"/>
          </a:bodyPr>
          <a:lstStyle/>
          <a:p>
            <a:r>
              <a:rPr lang="en-GB" dirty="0"/>
              <a:t>Thinking critically about…</a:t>
            </a:r>
          </a:p>
        </p:txBody>
      </p:sp>
      <p:sp>
        <p:nvSpPr>
          <p:cNvPr id="3" name="Content Placeholder 2">
            <a:extLst>
              <a:ext uri="{FF2B5EF4-FFF2-40B4-BE49-F238E27FC236}">
                <a16:creationId xmlns:a16="http://schemas.microsoft.com/office/drawing/2014/main" id="{7BCA191E-3F3A-556A-F369-0F82E1160E4E}"/>
              </a:ext>
            </a:extLst>
          </p:cNvPr>
          <p:cNvSpPr>
            <a:spLocks noGrp="1"/>
          </p:cNvSpPr>
          <p:nvPr>
            <p:ph idx="1"/>
          </p:nvPr>
        </p:nvSpPr>
        <p:spPr>
          <a:xfrm>
            <a:off x="4121308" y="1907130"/>
            <a:ext cx="4332649" cy="4079221"/>
          </a:xfrm>
        </p:spPr>
        <p:txBody>
          <a:bodyPr/>
          <a:lstStyle/>
          <a:p>
            <a:endParaRPr lang="en-GB" dirty="0"/>
          </a:p>
          <a:p>
            <a:r>
              <a:rPr lang="en-GB" dirty="0"/>
              <a:t>How are children and young peoples’ views being heard [listened to] and considered [acted upon] within education? </a:t>
            </a:r>
          </a:p>
          <a:p>
            <a:endParaRPr lang="en-GB" dirty="0"/>
          </a:p>
          <a:p>
            <a:pPr marL="0" indent="0">
              <a:buNone/>
            </a:pPr>
            <a:r>
              <a:rPr lang="en-GB" i="1" dirty="0"/>
              <a:t>   </a:t>
            </a:r>
            <a:endParaRPr lang="en-GB" dirty="0"/>
          </a:p>
        </p:txBody>
      </p:sp>
      <p:sp>
        <p:nvSpPr>
          <p:cNvPr id="4" name="Content Placeholder 2">
            <a:extLst>
              <a:ext uri="{FF2B5EF4-FFF2-40B4-BE49-F238E27FC236}">
                <a16:creationId xmlns:a16="http://schemas.microsoft.com/office/drawing/2014/main" id="{3B6737D5-FA1B-F1A6-82B8-6F049715389C}"/>
              </a:ext>
            </a:extLst>
          </p:cNvPr>
          <p:cNvSpPr txBox="1">
            <a:spLocks/>
          </p:cNvSpPr>
          <p:nvPr/>
        </p:nvSpPr>
        <p:spPr>
          <a:xfrm>
            <a:off x="386753" y="1931627"/>
            <a:ext cx="3400142" cy="3636963"/>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p>
          <a:p>
            <a:r>
              <a:rPr lang="cy-GB" dirty="0"/>
              <a:t>Sut mae barn plant a phobl ifanc yn cael ei glywed [a sut y gwrandewir ar eu barn]; yn cael ei ystyried [a sut y gweithredir yn </a:t>
            </a:r>
            <a:r>
              <a:rPr lang="cy-GB" dirty="0" err="1"/>
              <a:t>sg</a:t>
            </a:r>
            <a:r>
              <a:rPr lang="cy-GB" dirty="0" err="1">
                <a:latin typeface="Adobe Devanagari" panose="02040503050201020203" pitchFamily="18" charset="0"/>
                <a:cs typeface="Adobe Devanagari" panose="02040503050201020203" pitchFamily="18" charset="0"/>
              </a:rPr>
              <a:t>î</a:t>
            </a:r>
            <a:r>
              <a:rPr lang="cy-GB" dirty="0" err="1"/>
              <a:t>l</a:t>
            </a:r>
            <a:r>
              <a:rPr lang="cy-GB" dirty="0"/>
              <a:t> hynny] o fewn addysg? </a:t>
            </a:r>
          </a:p>
          <a:p>
            <a:endParaRPr lang="en-GB" dirty="0"/>
          </a:p>
          <a:p>
            <a:endParaRPr lang="en-GB" dirty="0"/>
          </a:p>
        </p:txBody>
      </p:sp>
      <p:sp>
        <p:nvSpPr>
          <p:cNvPr id="6" name="Title 1">
            <a:extLst>
              <a:ext uri="{FF2B5EF4-FFF2-40B4-BE49-F238E27FC236}">
                <a16:creationId xmlns:a16="http://schemas.microsoft.com/office/drawing/2014/main" id="{6BCB3F05-3CC6-5ADF-3D5B-D92559BD1FB4}"/>
              </a:ext>
            </a:extLst>
          </p:cNvPr>
          <p:cNvSpPr txBox="1">
            <a:spLocks/>
          </p:cNvSpPr>
          <p:nvPr/>
        </p:nvSpPr>
        <p:spPr>
          <a:xfrm>
            <a:off x="325926" y="365126"/>
            <a:ext cx="3521797" cy="1732615"/>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000" dirty="0"/>
              <a:t>Meddyliwch yn gritigol…</a:t>
            </a:r>
          </a:p>
        </p:txBody>
      </p:sp>
    </p:spTree>
    <p:extLst>
      <p:ext uri="{BB962C8B-B14F-4D97-AF65-F5344CB8AC3E}">
        <p14:creationId xmlns:p14="http://schemas.microsoft.com/office/powerpoint/2010/main" val="33114990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E8F75-6CC4-4C54-AAB7-43C8AAAFC2F9}"/>
              </a:ext>
            </a:extLst>
          </p:cNvPr>
          <p:cNvSpPr>
            <a:spLocks noGrp="1"/>
          </p:cNvSpPr>
          <p:nvPr>
            <p:ph type="title"/>
          </p:nvPr>
        </p:nvSpPr>
        <p:spPr/>
        <p:txBody>
          <a:bodyPr>
            <a:normAutofit fontScale="90000"/>
          </a:bodyPr>
          <a:lstStyle/>
          <a:p>
            <a:br>
              <a:rPr lang="en-GB" sz="3200" dirty="0"/>
            </a:br>
            <a:r>
              <a:rPr lang="cy-GB" sz="3200" b="1" dirty="0"/>
              <a:t>Cwricwlwm i Gymru </a:t>
            </a:r>
            <a:r>
              <a:rPr lang="en-GB" sz="3200" b="1" dirty="0"/>
              <a:t>(2022)</a:t>
            </a:r>
            <a:br>
              <a:rPr lang="en-GB" sz="3100" b="1" dirty="0"/>
            </a:br>
            <a:r>
              <a:rPr lang="en-GB" sz="3100" b="1" dirty="0"/>
              <a:t>Curriculum for Wales (2022) </a:t>
            </a:r>
            <a:br>
              <a:rPr lang="en-GB" sz="3100" dirty="0"/>
            </a:br>
            <a:br>
              <a:rPr lang="en-GB" dirty="0"/>
            </a:br>
            <a:endParaRPr lang="en-GB" dirty="0"/>
          </a:p>
        </p:txBody>
      </p:sp>
      <p:sp>
        <p:nvSpPr>
          <p:cNvPr id="3" name="Content Placeholder 2">
            <a:extLst>
              <a:ext uri="{FF2B5EF4-FFF2-40B4-BE49-F238E27FC236}">
                <a16:creationId xmlns:a16="http://schemas.microsoft.com/office/drawing/2014/main" id="{D635CD2F-410E-4DDC-8EC8-F20A15EF0661}"/>
              </a:ext>
            </a:extLst>
          </p:cNvPr>
          <p:cNvSpPr>
            <a:spLocks noGrp="1"/>
          </p:cNvSpPr>
          <p:nvPr>
            <p:ph sz="half" idx="1"/>
          </p:nvPr>
        </p:nvSpPr>
        <p:spPr>
          <a:xfrm>
            <a:off x="628650" y="3580601"/>
            <a:ext cx="3886200" cy="2492012"/>
          </a:xfrm>
          <a:ln>
            <a:solidFill>
              <a:schemeClr val="accent1"/>
            </a:solidFill>
          </a:ln>
        </p:spPr>
        <p:txBody>
          <a:bodyPr>
            <a:normAutofit lnSpcReduction="10000"/>
          </a:bodyPr>
          <a:lstStyle/>
          <a:p>
            <a:pPr fontAlgn="base"/>
            <a:r>
              <a:rPr lang="en-GB" sz="1800" b="1" dirty="0"/>
              <a:t>Legal requirement </a:t>
            </a:r>
            <a:r>
              <a:rPr lang="en-GB" sz="1800" dirty="0"/>
              <a:t>to ‘have regard to’ the </a:t>
            </a:r>
            <a:r>
              <a:rPr lang="en-GB" sz="1800" b="1" i="0" dirty="0">
                <a:solidFill>
                  <a:srgbClr val="1F1F1F"/>
                </a:solidFill>
                <a:effectLst/>
              </a:rPr>
              <a:t>UNCRC and UNCRPD </a:t>
            </a:r>
            <a:r>
              <a:rPr lang="en-GB" sz="1800" dirty="0"/>
              <a:t>when managing schools and settings. </a:t>
            </a:r>
          </a:p>
          <a:p>
            <a:pPr marL="171450" indent="-171450" defTabSz="685800">
              <a:spcBef>
                <a:spcPts val="750"/>
              </a:spcBef>
              <a:defRPr/>
            </a:pPr>
            <a:r>
              <a:rPr lang="en-GB" sz="1800" dirty="0">
                <a:solidFill>
                  <a:srgbClr val="1F1F1F"/>
                </a:solidFill>
              </a:rPr>
              <a:t>The principles of the UNCRC informed the development of the </a:t>
            </a:r>
            <a:r>
              <a:rPr lang="en-GB" sz="1800" b="1" dirty="0">
                <a:solidFill>
                  <a:srgbClr val="0360A6"/>
                </a:solidFill>
                <a:hlinkClick r:id="rId3"/>
              </a:rPr>
              <a:t>four purposes</a:t>
            </a:r>
            <a:r>
              <a:rPr lang="en-GB" sz="1800" dirty="0">
                <a:solidFill>
                  <a:srgbClr val="1F1F1F"/>
                </a:solidFill>
              </a:rPr>
              <a:t>.</a:t>
            </a:r>
          </a:p>
          <a:p>
            <a:pPr marL="171450" indent="-171450" defTabSz="685800">
              <a:spcBef>
                <a:spcPts val="750"/>
              </a:spcBef>
              <a:defRPr/>
            </a:pPr>
            <a:r>
              <a:rPr lang="en-GB" sz="1800" b="1" kern="0" dirty="0">
                <a:solidFill>
                  <a:schemeClr val="accent1"/>
                </a:solidFill>
                <a:hlinkClick r:id="rId4">
                  <a:extLst>
                    <a:ext uri="{A12FA001-AC4F-418D-AE19-62706E023703}">
                      <ahyp:hlinkClr xmlns:ahyp="http://schemas.microsoft.com/office/drawing/2018/hyperlinkcolor" val="tx"/>
                    </a:ext>
                  </a:extLst>
                </a:hlinkClick>
              </a:rPr>
              <a:t>Humanities</a:t>
            </a:r>
            <a:r>
              <a:rPr lang="en-GB" sz="1800" kern="0" dirty="0">
                <a:solidFill>
                  <a:schemeClr val="accent1"/>
                </a:solidFill>
              </a:rPr>
              <a:t> </a:t>
            </a:r>
            <a:r>
              <a:rPr lang="en-GB" sz="1800" kern="0" dirty="0"/>
              <a:t>and  </a:t>
            </a:r>
            <a:r>
              <a:rPr lang="en-GB" sz="1800" b="1" kern="0" dirty="0">
                <a:solidFill>
                  <a:schemeClr val="accent1"/>
                </a:solidFill>
                <a:hlinkClick r:id="rId5">
                  <a:extLst>
                    <a:ext uri="{A12FA001-AC4F-418D-AE19-62706E023703}">
                      <ahyp:hlinkClr xmlns:ahyp="http://schemas.microsoft.com/office/drawing/2018/hyperlinkcolor" val="tx"/>
                    </a:ext>
                  </a:extLst>
                </a:hlinkClick>
              </a:rPr>
              <a:t>Health and Well-being</a:t>
            </a:r>
            <a:r>
              <a:rPr lang="en-GB" sz="1800" b="1" kern="0" dirty="0"/>
              <a:t> </a:t>
            </a:r>
            <a:r>
              <a:rPr lang="en-GB" sz="1800" kern="0" dirty="0" err="1"/>
              <a:t>AoLEs</a:t>
            </a:r>
            <a:r>
              <a:rPr lang="en-GB" sz="1800" kern="0" dirty="0"/>
              <a:t>.  </a:t>
            </a:r>
            <a:endParaRPr lang="en-US" sz="1800" kern="0" dirty="0"/>
          </a:p>
        </p:txBody>
      </p:sp>
      <p:sp>
        <p:nvSpPr>
          <p:cNvPr id="4" name="Content Placeholder 3">
            <a:extLst>
              <a:ext uri="{FF2B5EF4-FFF2-40B4-BE49-F238E27FC236}">
                <a16:creationId xmlns:a16="http://schemas.microsoft.com/office/drawing/2014/main" id="{67673786-A047-4B25-90CB-71ACCE6A3BD0}"/>
              </a:ext>
            </a:extLst>
          </p:cNvPr>
          <p:cNvSpPr>
            <a:spLocks noGrp="1"/>
          </p:cNvSpPr>
          <p:nvPr>
            <p:ph sz="half" idx="2"/>
          </p:nvPr>
        </p:nvSpPr>
        <p:spPr>
          <a:xfrm>
            <a:off x="4735772" y="1690689"/>
            <a:ext cx="3779577" cy="4486274"/>
          </a:xfrm>
        </p:spPr>
        <p:txBody>
          <a:bodyPr>
            <a:normAutofit lnSpcReduction="10000"/>
          </a:bodyPr>
          <a:lstStyle/>
          <a:p>
            <a:pPr marL="0" indent="0">
              <a:buNone/>
            </a:pPr>
            <a:r>
              <a:rPr lang="en-GB" sz="2600" b="0" i="0" dirty="0">
                <a:solidFill>
                  <a:srgbClr val="1F1F1F"/>
                </a:solidFill>
                <a:effectLst/>
              </a:rPr>
              <a:t>“Human rights education empowers learners as rights-holders. This enables </a:t>
            </a:r>
            <a:r>
              <a:rPr lang="en-GB" sz="2400" b="0" i="0" dirty="0">
                <a:solidFill>
                  <a:srgbClr val="1F1F1F"/>
                </a:solidFill>
                <a:effectLst/>
              </a:rPr>
              <a:t>learners</a:t>
            </a:r>
            <a:r>
              <a:rPr lang="en-GB" sz="2600" b="0" i="0" dirty="0">
                <a:solidFill>
                  <a:srgbClr val="1F1F1F"/>
                </a:solidFill>
                <a:effectLst/>
              </a:rPr>
              <a:t> to critically examine their own attitudes and behaviours and to develop skills to be ethically-informed citizens of Wales and the world, who can be advocates for their rights and the rights of others”     </a:t>
            </a:r>
          </a:p>
          <a:p>
            <a:pPr marL="0" indent="0">
              <a:buNone/>
            </a:pPr>
            <a:r>
              <a:rPr lang="en-GB" sz="2600" dirty="0">
                <a:solidFill>
                  <a:srgbClr val="1F1F1F"/>
                </a:solidFill>
              </a:rPr>
              <a:t>                                </a:t>
            </a:r>
            <a:r>
              <a:rPr lang="en-GB" sz="2000" b="0" i="0" dirty="0">
                <a:solidFill>
                  <a:srgbClr val="1F1F1F"/>
                </a:solidFill>
                <a:effectLst/>
              </a:rPr>
              <a:t>(</a:t>
            </a:r>
            <a:r>
              <a:rPr lang="en-GB" sz="2000" b="0" i="0" dirty="0" err="1">
                <a:solidFill>
                  <a:srgbClr val="1F1F1F"/>
                </a:solidFill>
                <a:effectLst/>
              </a:rPr>
              <a:t>CfW</a:t>
            </a:r>
            <a:r>
              <a:rPr lang="en-GB" sz="2000" b="0" i="0" dirty="0">
                <a:solidFill>
                  <a:srgbClr val="1F1F1F"/>
                </a:solidFill>
                <a:effectLst/>
              </a:rPr>
              <a:t> 2022)</a:t>
            </a:r>
          </a:p>
          <a:p>
            <a:endParaRPr lang="en-GB" dirty="0"/>
          </a:p>
        </p:txBody>
      </p:sp>
      <p:sp>
        <p:nvSpPr>
          <p:cNvPr id="5" name="Content Placeholder 2">
            <a:extLst>
              <a:ext uri="{FF2B5EF4-FFF2-40B4-BE49-F238E27FC236}">
                <a16:creationId xmlns:a16="http://schemas.microsoft.com/office/drawing/2014/main" id="{B209A8BB-DEFB-44EB-E4FB-492E39151789}"/>
              </a:ext>
            </a:extLst>
          </p:cNvPr>
          <p:cNvSpPr txBox="1">
            <a:spLocks/>
          </p:cNvSpPr>
          <p:nvPr/>
        </p:nvSpPr>
        <p:spPr>
          <a:xfrm>
            <a:off x="628650" y="1287764"/>
            <a:ext cx="3886200" cy="2138927"/>
          </a:xfrm>
          <a:prstGeom prst="rect">
            <a:avLst/>
          </a:prstGeom>
          <a:ln>
            <a:solidFill>
              <a:schemeClr val="accent1"/>
            </a:solidFill>
          </a:ln>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endParaRPr lang="en-US" sz="2600" kern="0" dirty="0"/>
          </a:p>
          <a:p>
            <a:pPr fontAlgn="base"/>
            <a:r>
              <a:rPr lang="cy-GB" sz="2600" b="1" kern="0" dirty="0"/>
              <a:t>Gofyniad cyfreithiol </a:t>
            </a:r>
            <a:r>
              <a:rPr lang="cy-GB" sz="2600" kern="0" dirty="0"/>
              <a:t>i 'ystyried' yr </a:t>
            </a:r>
            <a:r>
              <a:rPr lang="cy-GB" sz="2600" b="1" kern="0" dirty="0"/>
              <a:t>UNCRC</a:t>
            </a:r>
            <a:r>
              <a:rPr lang="cy-GB" sz="2600" kern="0" dirty="0"/>
              <a:t> a'r </a:t>
            </a:r>
            <a:r>
              <a:rPr lang="cy-GB" sz="2600" b="1" kern="0" dirty="0"/>
              <a:t>CCUHP</a:t>
            </a:r>
            <a:r>
              <a:rPr lang="cy-GB" sz="2600" kern="0" dirty="0"/>
              <a:t> wrth reoli ysgolion a lleoliadau. </a:t>
            </a:r>
          </a:p>
          <a:p>
            <a:pPr fontAlgn="base"/>
            <a:r>
              <a:rPr lang="cy-GB" sz="2600" kern="0" dirty="0"/>
              <a:t>Roedd egwyddorion yr UNCRC yn llywio datblygiad y pedwar diben. </a:t>
            </a:r>
            <a:r>
              <a:rPr lang="en-GB" sz="1600" dirty="0" err="1">
                <a:hlinkClick r:id="rId6"/>
              </a:rPr>
              <a:t>Datblygu</a:t>
            </a:r>
            <a:r>
              <a:rPr lang="en-GB" sz="1600" dirty="0">
                <a:hlinkClick r:id="rId6"/>
              </a:rPr>
              <a:t> </a:t>
            </a:r>
            <a:r>
              <a:rPr lang="en-GB" sz="1600" dirty="0" err="1">
                <a:hlinkClick r:id="rId6"/>
              </a:rPr>
              <a:t>gweledigaeth</a:t>
            </a:r>
            <a:r>
              <a:rPr lang="en-GB" sz="1600" dirty="0">
                <a:hlinkClick r:id="rId6"/>
              </a:rPr>
              <a:t> </a:t>
            </a:r>
            <a:r>
              <a:rPr lang="en-GB" sz="1600" dirty="0" err="1">
                <a:hlinkClick r:id="rId6"/>
              </a:rPr>
              <a:t>ar</a:t>
            </a:r>
            <a:r>
              <a:rPr lang="en-GB" sz="1600" dirty="0">
                <a:hlinkClick r:id="rId6"/>
              </a:rPr>
              <a:t> </a:t>
            </a:r>
            <a:r>
              <a:rPr lang="en-GB" sz="1600" dirty="0" err="1">
                <a:hlinkClick r:id="rId6"/>
              </a:rPr>
              <a:t>gyfer</a:t>
            </a:r>
            <a:r>
              <a:rPr lang="en-GB" sz="1600" dirty="0">
                <a:hlinkClick r:id="rId6"/>
              </a:rPr>
              <a:t> </a:t>
            </a:r>
            <a:r>
              <a:rPr lang="en-GB" sz="1600" dirty="0" err="1">
                <a:hlinkClick r:id="rId6"/>
              </a:rPr>
              <a:t>cynllunio</a:t>
            </a:r>
            <a:r>
              <a:rPr lang="en-GB" sz="1600" dirty="0">
                <a:hlinkClick r:id="rId6"/>
              </a:rPr>
              <a:t> </a:t>
            </a:r>
            <a:r>
              <a:rPr lang="en-GB" sz="1600" dirty="0" err="1">
                <a:hlinkClick r:id="rId6"/>
              </a:rPr>
              <a:t>cwricwlwm</a:t>
            </a:r>
            <a:r>
              <a:rPr lang="en-GB" sz="1600" dirty="0">
                <a:hlinkClick r:id="rId6"/>
              </a:rPr>
              <a:t> - Hwb</a:t>
            </a:r>
            <a:endParaRPr lang="cy-GB" sz="2600" kern="0" dirty="0"/>
          </a:p>
          <a:p>
            <a:pPr fontAlgn="base"/>
            <a:r>
              <a:rPr lang="cy-GB" sz="2600" kern="0" dirty="0" err="1"/>
              <a:t>MDaPh</a:t>
            </a:r>
            <a:r>
              <a:rPr lang="cy-GB" sz="2600" kern="0" dirty="0"/>
              <a:t> y Dyniaethau </a:t>
            </a:r>
            <a:r>
              <a:rPr lang="en-GB" sz="1600" dirty="0">
                <a:hlinkClick r:id="rId7"/>
              </a:rPr>
              <a:t>Y </a:t>
            </a:r>
            <a:r>
              <a:rPr lang="en-GB" sz="1600" dirty="0" err="1">
                <a:hlinkClick r:id="rId7"/>
              </a:rPr>
              <a:t>Dyniaethau</a:t>
            </a:r>
            <a:r>
              <a:rPr lang="en-GB" sz="1600" dirty="0">
                <a:hlinkClick r:id="rId7"/>
              </a:rPr>
              <a:t>: </a:t>
            </a:r>
            <a:r>
              <a:rPr lang="en-GB" sz="1600" dirty="0" err="1">
                <a:hlinkClick r:id="rId7"/>
              </a:rPr>
              <a:t>Cyflwyniad</a:t>
            </a:r>
            <a:r>
              <a:rPr lang="en-GB" sz="1600" dirty="0">
                <a:hlinkClick r:id="rId7"/>
              </a:rPr>
              <a:t> – Hwb</a:t>
            </a:r>
            <a:r>
              <a:rPr lang="en-GB" sz="1600" dirty="0"/>
              <a:t> </a:t>
            </a:r>
            <a:r>
              <a:rPr lang="cy-GB" sz="2600" kern="0" dirty="0"/>
              <a:t>ac Iechyd a Lles </a:t>
            </a:r>
            <a:r>
              <a:rPr lang="en-GB" sz="1600" dirty="0">
                <a:hlinkClick r:id="rId8"/>
              </a:rPr>
              <a:t>Iechyd a </a:t>
            </a:r>
            <a:r>
              <a:rPr lang="en-GB" sz="1600" dirty="0" err="1">
                <a:hlinkClick r:id="rId8"/>
              </a:rPr>
              <a:t>Lles</a:t>
            </a:r>
            <a:r>
              <a:rPr lang="en-GB" sz="1600" dirty="0">
                <a:hlinkClick r:id="rId8"/>
              </a:rPr>
              <a:t>: </a:t>
            </a:r>
            <a:r>
              <a:rPr lang="en-GB" sz="1600" dirty="0" err="1">
                <a:hlinkClick r:id="rId8"/>
              </a:rPr>
              <a:t>Cyflwyniad</a:t>
            </a:r>
            <a:r>
              <a:rPr lang="en-GB" sz="1600" dirty="0">
                <a:hlinkClick r:id="rId8"/>
              </a:rPr>
              <a:t> - Hwb</a:t>
            </a:r>
            <a:endParaRPr lang="cy-GB" sz="2600" kern="0" dirty="0"/>
          </a:p>
          <a:p>
            <a:pPr fontAlgn="base"/>
            <a:endParaRPr lang="en-US" sz="2600" kern="0" dirty="0"/>
          </a:p>
          <a:p>
            <a:pPr fontAlgn="base"/>
            <a:endParaRPr lang="en-US" sz="2600" kern="0" dirty="0"/>
          </a:p>
        </p:txBody>
      </p:sp>
    </p:spTree>
    <p:extLst>
      <p:ext uri="{BB962C8B-B14F-4D97-AF65-F5344CB8AC3E}">
        <p14:creationId xmlns:p14="http://schemas.microsoft.com/office/powerpoint/2010/main" val="7417916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6609" y="280807"/>
            <a:ext cx="3481623" cy="1325563"/>
          </a:xfrm>
        </p:spPr>
        <p:txBody>
          <a:bodyPr>
            <a:normAutofit/>
          </a:bodyPr>
          <a:lstStyle/>
          <a:p>
            <a:r>
              <a:rPr lang="en-GB" sz="2500" b="1" dirty="0"/>
              <a:t>Break out room :</a:t>
            </a:r>
            <a:br>
              <a:rPr lang="en-GB" sz="2500" b="1" dirty="0"/>
            </a:br>
            <a:r>
              <a:rPr lang="en-GB" sz="2500" b="1" dirty="0"/>
              <a:t>Small group discussion (15 minutes)</a:t>
            </a:r>
          </a:p>
        </p:txBody>
      </p:sp>
      <p:sp>
        <p:nvSpPr>
          <p:cNvPr id="3" name="Content Placeholder 2"/>
          <p:cNvSpPr>
            <a:spLocks noGrp="1"/>
          </p:cNvSpPr>
          <p:nvPr>
            <p:ph idx="1"/>
          </p:nvPr>
        </p:nvSpPr>
        <p:spPr>
          <a:xfrm>
            <a:off x="4255128" y="1998734"/>
            <a:ext cx="4124419" cy="3915677"/>
          </a:xfrm>
        </p:spPr>
        <p:txBody>
          <a:bodyPr>
            <a:normAutofit fontScale="92500" lnSpcReduction="10000"/>
          </a:bodyPr>
          <a:lstStyle/>
          <a:p>
            <a:pPr marL="514350" indent="-514350">
              <a:buFont typeface="+mj-lt"/>
              <a:buAutoNum type="arabicPeriod"/>
            </a:pPr>
            <a:r>
              <a:rPr lang="en-GB" dirty="0"/>
              <a:t>What is the link between upholding Children’s Rights and emotional health, mental health and wellbeing?</a:t>
            </a:r>
          </a:p>
          <a:p>
            <a:pPr marL="514350" indent="-514350">
              <a:buFont typeface="+mj-lt"/>
              <a:buAutoNum type="arabicPeriod"/>
            </a:pPr>
            <a:endParaRPr lang="en-GB" dirty="0"/>
          </a:p>
          <a:p>
            <a:pPr marL="514350" indent="-514350">
              <a:buFont typeface="+mj-lt"/>
              <a:buAutoNum type="arabicPeriod"/>
            </a:pPr>
            <a:r>
              <a:rPr lang="en-GB" dirty="0"/>
              <a:t>What are the opportunities and challenges afforded by the Curriculum for Wales?   </a:t>
            </a:r>
          </a:p>
          <a:p>
            <a:pPr marL="514350" indent="-514350">
              <a:buFont typeface="+mj-lt"/>
              <a:buAutoNum type="arabicPeriod"/>
            </a:pPr>
            <a:endParaRPr lang="en-GB" dirty="0"/>
          </a:p>
          <a:p>
            <a:pPr marL="514350" indent="-514350">
              <a:buFont typeface="+mj-lt"/>
              <a:buAutoNum type="arabicPeriod"/>
            </a:pPr>
            <a:endParaRPr lang="en-GB" dirty="0"/>
          </a:p>
        </p:txBody>
      </p:sp>
      <p:sp>
        <p:nvSpPr>
          <p:cNvPr id="4" name="Content Placeholder 2">
            <a:extLst>
              <a:ext uri="{FF2B5EF4-FFF2-40B4-BE49-F238E27FC236}">
                <a16:creationId xmlns:a16="http://schemas.microsoft.com/office/drawing/2014/main" id="{E8836790-2233-D5B7-A477-B72AE9659737}"/>
              </a:ext>
            </a:extLst>
          </p:cNvPr>
          <p:cNvSpPr txBox="1">
            <a:spLocks/>
          </p:cNvSpPr>
          <p:nvPr/>
        </p:nvSpPr>
        <p:spPr>
          <a:xfrm>
            <a:off x="389912" y="1763158"/>
            <a:ext cx="3329575" cy="3915677"/>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endParaRPr lang="cy-GB" dirty="0"/>
          </a:p>
          <a:p>
            <a:pPr marL="514350" indent="-514350">
              <a:buFont typeface="+mj-lt"/>
              <a:buAutoNum type="arabicPeriod"/>
            </a:pPr>
            <a:r>
              <a:rPr lang="cy-GB" dirty="0"/>
              <a:t>Beth yw'r cysylltiad rhwng cynnal Hawliau Plant ac iechyd emosiynol, iechyd meddwl a lles?</a:t>
            </a:r>
          </a:p>
          <a:p>
            <a:pPr marL="0" indent="0">
              <a:buNone/>
            </a:pPr>
            <a:endParaRPr lang="cy-GB" dirty="0"/>
          </a:p>
          <a:p>
            <a:pPr marL="514350" indent="-514350">
              <a:buFont typeface="+mj-lt"/>
              <a:buAutoNum type="arabicPeriod"/>
            </a:pPr>
            <a:r>
              <a:rPr lang="cy-GB" dirty="0"/>
              <a:t>Beth yw'r cyfleoedd a'r heriau a roddir gan Cwricwlwm i Gymru?   </a:t>
            </a:r>
          </a:p>
          <a:p>
            <a:pPr marL="514350" indent="-514350">
              <a:buFont typeface="+mj-lt"/>
              <a:buAutoNum type="arabicPeriod"/>
            </a:pPr>
            <a:endParaRPr lang="en-GB" dirty="0"/>
          </a:p>
          <a:p>
            <a:pPr marL="514350" indent="-514350">
              <a:buFont typeface="+mj-lt"/>
              <a:buAutoNum type="arabicPeriod"/>
            </a:pPr>
            <a:endParaRPr lang="en-GB" dirty="0"/>
          </a:p>
        </p:txBody>
      </p:sp>
      <p:sp>
        <p:nvSpPr>
          <p:cNvPr id="5" name="Title 1">
            <a:extLst>
              <a:ext uri="{FF2B5EF4-FFF2-40B4-BE49-F238E27FC236}">
                <a16:creationId xmlns:a16="http://schemas.microsoft.com/office/drawing/2014/main" id="{E4EFEF09-E4EF-2CA6-86DF-3332B1CA472C}"/>
              </a:ext>
            </a:extLst>
          </p:cNvPr>
          <p:cNvSpPr txBox="1">
            <a:spLocks/>
          </p:cNvSpPr>
          <p:nvPr/>
        </p:nvSpPr>
        <p:spPr>
          <a:xfrm>
            <a:off x="628650" y="365126"/>
            <a:ext cx="3228126" cy="1325563"/>
          </a:xfrm>
          <a:prstGeom prst="rect">
            <a:avLst/>
          </a:prstGeom>
        </p:spPr>
        <p:txBody>
          <a:bodyPr vert="horz" lIns="91440" tIns="45720" rIns="91440" bIns="45720" rtlCol="0" anchor="ctr">
            <a:normAutofit fontScale="6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100" b="1" dirty="0"/>
              <a:t>Ystafell ymneilltuo:</a:t>
            </a:r>
            <a:br>
              <a:rPr lang="cy-GB" sz="4100" b="1" dirty="0"/>
            </a:br>
            <a:r>
              <a:rPr lang="cy-GB" sz="4100" b="1" dirty="0"/>
              <a:t>Trafodaeth fach mewn grŵp (15 munud)</a:t>
            </a:r>
            <a:br>
              <a:rPr lang="en-GB" sz="3200" dirty="0"/>
            </a:br>
            <a:br>
              <a:rPr lang="en-GB" sz="3200" dirty="0"/>
            </a:br>
            <a:endParaRPr lang="en-GB" sz="32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00396" y="265538"/>
            <a:ext cx="3170583" cy="1325563"/>
          </a:xfrm>
        </p:spPr>
        <p:txBody>
          <a:bodyPr>
            <a:noAutofit/>
          </a:bodyPr>
          <a:lstStyle/>
          <a:p>
            <a:pPr algn="ctr"/>
            <a:r>
              <a:rPr lang="en-GB" sz="2800" b="1" dirty="0"/>
              <a:t>Supporting the rights of the child: how well do we do it? </a:t>
            </a:r>
          </a:p>
        </p:txBody>
      </p:sp>
      <p:sp>
        <p:nvSpPr>
          <p:cNvPr id="3" name="Content Placeholder 2"/>
          <p:cNvSpPr>
            <a:spLocks noGrp="1"/>
          </p:cNvSpPr>
          <p:nvPr>
            <p:ph idx="1"/>
          </p:nvPr>
        </p:nvSpPr>
        <p:spPr>
          <a:xfrm>
            <a:off x="4487296" y="1690689"/>
            <a:ext cx="3255287" cy="4351338"/>
          </a:xfrm>
        </p:spPr>
        <p:txBody>
          <a:bodyPr>
            <a:normAutofit lnSpcReduction="10000"/>
          </a:bodyPr>
          <a:lstStyle/>
          <a:p>
            <a:endParaRPr lang="en-GB" u="sng" dirty="0">
              <a:hlinkClick r:id="rId3"/>
            </a:endParaRPr>
          </a:p>
          <a:p>
            <a:pPr algn="ctr">
              <a:buNone/>
            </a:pPr>
            <a:r>
              <a:rPr lang="en-GB" u="sng" dirty="0">
                <a:hlinkClick r:id="rId3"/>
              </a:rPr>
              <a:t>http://www.unicef.org.uk/rights-respecting-schools/</a:t>
            </a:r>
            <a:r>
              <a:rPr lang="en-GB" dirty="0"/>
              <a:t> </a:t>
            </a:r>
          </a:p>
          <a:p>
            <a:endParaRPr lang="en-GB" dirty="0"/>
          </a:p>
          <a:p>
            <a:pPr algn="ctr">
              <a:buNone/>
            </a:pPr>
            <a:endParaRPr lang="en-GB" dirty="0"/>
          </a:p>
          <a:p>
            <a:pPr algn="ctr">
              <a:buNone/>
            </a:pPr>
            <a:r>
              <a:rPr lang="en-GB" dirty="0"/>
              <a:t>Should rights be discussed separate from responsibilities? </a:t>
            </a:r>
          </a:p>
          <a:p>
            <a:pPr>
              <a:buNone/>
            </a:pPr>
            <a:endParaRPr lang="en-GB" dirty="0"/>
          </a:p>
        </p:txBody>
      </p:sp>
      <p:sp>
        <p:nvSpPr>
          <p:cNvPr id="4" name="Content Placeholder 2">
            <a:extLst>
              <a:ext uri="{FF2B5EF4-FFF2-40B4-BE49-F238E27FC236}">
                <a16:creationId xmlns:a16="http://schemas.microsoft.com/office/drawing/2014/main" id="{3773AB79-984F-7F33-E070-20B1A0964384}"/>
              </a:ext>
            </a:extLst>
          </p:cNvPr>
          <p:cNvSpPr txBox="1">
            <a:spLocks/>
          </p:cNvSpPr>
          <p:nvPr/>
        </p:nvSpPr>
        <p:spPr>
          <a:xfrm>
            <a:off x="589853" y="1428139"/>
            <a:ext cx="2919108"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u="sng" dirty="0">
              <a:hlinkClick r:id="" action="ppaction://noaction"/>
            </a:endParaRPr>
          </a:p>
          <a:p>
            <a:pPr algn="ctr">
              <a:buFont typeface="Arial" panose="020B0604020202020204" pitchFamily="34" charset="0"/>
              <a:buNone/>
            </a:pPr>
            <a:r>
              <a:rPr lang="en-GB" u="sng" dirty="0">
                <a:hlinkClick r:id="" action="ppaction://noaction"/>
              </a:rPr>
              <a:t>http://www.unicef.org.uk/rights-respecting-schools/</a:t>
            </a:r>
            <a:r>
              <a:rPr lang="en-GB" dirty="0"/>
              <a:t> </a:t>
            </a:r>
          </a:p>
          <a:p>
            <a:pPr algn="ctr">
              <a:buFont typeface="Arial" panose="020B0604020202020204" pitchFamily="34" charset="0"/>
              <a:buNone/>
            </a:pPr>
            <a:endParaRPr lang="en-GB" dirty="0"/>
          </a:p>
          <a:p>
            <a:pPr>
              <a:buFont typeface="Arial" panose="020B0604020202020204" pitchFamily="34" charset="0"/>
              <a:buNone/>
            </a:pPr>
            <a:r>
              <a:rPr lang="cy-GB" dirty="0"/>
              <a:t>A ddylid trafod hawliau ar wahân i gyfrifoldebau? </a:t>
            </a:r>
          </a:p>
          <a:p>
            <a:pPr>
              <a:buFont typeface="Arial" panose="020B0604020202020204" pitchFamily="34" charset="0"/>
              <a:buNone/>
            </a:pPr>
            <a:endParaRPr lang="en-GB" dirty="0"/>
          </a:p>
          <a:p>
            <a:pPr>
              <a:buFont typeface="Arial" panose="020B0604020202020204" pitchFamily="34" charset="0"/>
              <a:buNone/>
            </a:pPr>
            <a:endParaRPr lang="en-GB" dirty="0"/>
          </a:p>
        </p:txBody>
      </p:sp>
      <p:sp>
        <p:nvSpPr>
          <p:cNvPr id="5" name="Title 1">
            <a:extLst>
              <a:ext uri="{FF2B5EF4-FFF2-40B4-BE49-F238E27FC236}">
                <a16:creationId xmlns:a16="http://schemas.microsoft.com/office/drawing/2014/main" id="{329549A0-1DEF-D53B-832A-ED4EE7D79369}"/>
              </a:ext>
            </a:extLst>
          </p:cNvPr>
          <p:cNvSpPr txBox="1">
            <a:spLocks/>
          </p:cNvSpPr>
          <p:nvPr/>
        </p:nvSpPr>
        <p:spPr>
          <a:xfrm>
            <a:off x="689442" y="265538"/>
            <a:ext cx="2543327" cy="132556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2800" b="1" dirty="0"/>
              <a:t>Cefnogi hawliau plant, sut allwn wneud hyn?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E0DE7-D10E-77C0-38BB-FDACFFA5E9A5}"/>
              </a:ext>
            </a:extLst>
          </p:cNvPr>
          <p:cNvSpPr>
            <a:spLocks noGrp="1"/>
          </p:cNvSpPr>
          <p:nvPr>
            <p:ph type="title"/>
          </p:nvPr>
        </p:nvSpPr>
        <p:spPr/>
        <p:txBody>
          <a:bodyPr/>
          <a:lstStyle/>
          <a:p>
            <a:r>
              <a:rPr lang="en-GB" dirty="0"/>
              <a:t>Cyfernodau </a:t>
            </a:r>
            <a:r>
              <a:rPr lang="en-GB" i="1" dirty="0"/>
              <a:t>References</a:t>
            </a:r>
          </a:p>
        </p:txBody>
      </p:sp>
      <p:sp>
        <p:nvSpPr>
          <p:cNvPr id="3" name="Content Placeholder 2">
            <a:extLst>
              <a:ext uri="{FF2B5EF4-FFF2-40B4-BE49-F238E27FC236}">
                <a16:creationId xmlns:a16="http://schemas.microsoft.com/office/drawing/2014/main" id="{3BB45A02-6720-4E6A-1EF6-9906CE0CFA07}"/>
              </a:ext>
            </a:extLst>
          </p:cNvPr>
          <p:cNvSpPr>
            <a:spLocks noGrp="1"/>
          </p:cNvSpPr>
          <p:nvPr>
            <p:ph idx="1"/>
          </p:nvPr>
        </p:nvSpPr>
        <p:spPr/>
        <p:txBody>
          <a:bodyPr>
            <a:normAutofit/>
          </a:bodyPr>
          <a:lstStyle/>
          <a:p>
            <a:r>
              <a:rPr lang="en-GB" sz="1800" dirty="0">
                <a:solidFill>
                  <a:srgbClr val="222222"/>
                </a:solidFill>
                <a:ea typeface="Calibri" panose="020F0502020204030204" pitchFamily="34" charset="0"/>
                <a:cs typeface="Calibri" panose="020F0502020204030204" pitchFamily="34" charset="0"/>
              </a:rPr>
              <a:t>Dinham, A., 2007. Raising expectations or dashing hopes?: Well-being and participation in disadvantaged areas. </a:t>
            </a:r>
            <a:r>
              <a:rPr lang="en-GB" sz="1800" i="1" dirty="0">
                <a:solidFill>
                  <a:srgbClr val="222222"/>
                </a:solidFill>
                <a:ea typeface="Calibri" panose="020F0502020204030204" pitchFamily="34" charset="0"/>
                <a:cs typeface="Calibri" panose="020F0502020204030204" pitchFamily="34" charset="0"/>
              </a:rPr>
              <a:t>Community Development Journal</a:t>
            </a:r>
            <a:r>
              <a:rPr lang="en-GB" sz="1800" dirty="0">
                <a:solidFill>
                  <a:srgbClr val="222222"/>
                </a:solidFill>
                <a:ea typeface="Calibri" panose="020F0502020204030204" pitchFamily="34" charset="0"/>
                <a:cs typeface="Calibri" panose="020F0502020204030204" pitchFamily="34" charset="0"/>
              </a:rPr>
              <a:t>, </a:t>
            </a:r>
            <a:r>
              <a:rPr lang="en-GB" sz="1800" i="1" dirty="0">
                <a:solidFill>
                  <a:srgbClr val="222222"/>
                </a:solidFill>
                <a:ea typeface="Calibri" panose="020F0502020204030204" pitchFamily="34" charset="0"/>
                <a:cs typeface="Calibri" panose="020F0502020204030204" pitchFamily="34" charset="0"/>
              </a:rPr>
              <a:t>42</a:t>
            </a:r>
            <a:r>
              <a:rPr lang="en-GB" sz="1800" dirty="0">
                <a:solidFill>
                  <a:srgbClr val="222222"/>
                </a:solidFill>
                <a:ea typeface="Calibri" panose="020F0502020204030204" pitchFamily="34" charset="0"/>
                <a:cs typeface="Calibri" panose="020F0502020204030204" pitchFamily="34" charset="0"/>
              </a:rPr>
              <a:t>(2), pp.181-193.</a:t>
            </a:r>
            <a:endParaRPr lang="en-GB" sz="1800" b="0" i="0" dirty="0">
              <a:solidFill>
                <a:srgbClr val="222222"/>
              </a:solidFill>
              <a:effectLst/>
            </a:endParaRPr>
          </a:p>
          <a:p>
            <a:endParaRPr lang="en-GB" sz="1800" dirty="0">
              <a:solidFill>
                <a:srgbClr val="222222"/>
              </a:solidFill>
            </a:endParaRPr>
          </a:p>
          <a:p>
            <a:r>
              <a:rPr lang="en-GB" sz="1800" b="0" i="0" dirty="0" err="1">
                <a:solidFill>
                  <a:srgbClr val="222222"/>
                </a:solidFill>
                <a:effectLst/>
              </a:rPr>
              <a:t>Fairhall</a:t>
            </a:r>
            <a:r>
              <a:rPr lang="en-GB" sz="1800" b="0" i="0" dirty="0">
                <a:solidFill>
                  <a:srgbClr val="222222"/>
                </a:solidFill>
                <a:effectLst/>
              </a:rPr>
              <a:t>, N. and Woods, K., 2021. Children’s views on children’s rights: A systematic literature review. </a:t>
            </a:r>
            <a:r>
              <a:rPr lang="en-GB" sz="1800" b="0" i="1" dirty="0">
                <a:solidFill>
                  <a:srgbClr val="222222"/>
                </a:solidFill>
                <a:effectLst/>
              </a:rPr>
              <a:t>The International Journal of Children's Rights</a:t>
            </a:r>
            <a:r>
              <a:rPr lang="en-GB" sz="1800" b="0" i="0" dirty="0">
                <a:solidFill>
                  <a:srgbClr val="222222"/>
                </a:solidFill>
                <a:effectLst/>
              </a:rPr>
              <a:t>, </a:t>
            </a:r>
            <a:r>
              <a:rPr lang="en-GB" sz="1800" b="0" i="1" dirty="0">
                <a:solidFill>
                  <a:srgbClr val="222222"/>
                </a:solidFill>
                <a:effectLst/>
              </a:rPr>
              <a:t>29</a:t>
            </a:r>
            <a:r>
              <a:rPr lang="en-GB" sz="1800" b="0" i="0" dirty="0">
                <a:solidFill>
                  <a:srgbClr val="222222"/>
                </a:solidFill>
                <a:effectLst/>
              </a:rPr>
              <a:t>(4), pp.835-871.</a:t>
            </a:r>
          </a:p>
          <a:p>
            <a:pPr marL="0" indent="0">
              <a:buNone/>
            </a:pPr>
            <a:endParaRPr lang="en-GB" sz="1800" dirty="0">
              <a:solidFill>
                <a:srgbClr val="222222"/>
              </a:solidFill>
            </a:endParaRPr>
          </a:p>
          <a:p>
            <a:r>
              <a:rPr lang="en-GB" sz="1800" dirty="0">
                <a:effectLst/>
                <a:ea typeface="Calibri" panose="020F0502020204030204" pitchFamily="34" charset="0"/>
                <a:cs typeface="Calibri" panose="020F0502020204030204" pitchFamily="34" charset="0"/>
              </a:rPr>
              <a:t>White, S. and Pettit, J. (2004) Participatory Approaches and the Measurement of Human Well-Being, UN University/World Institute for Development Economics Research (WIDER) 2004/57, New York.</a:t>
            </a:r>
          </a:p>
          <a:p>
            <a:endParaRPr lang="en-GB" dirty="0"/>
          </a:p>
        </p:txBody>
      </p:sp>
    </p:spTree>
    <p:extLst>
      <p:ext uri="{BB962C8B-B14F-4D97-AF65-F5344CB8AC3E}">
        <p14:creationId xmlns:p14="http://schemas.microsoft.com/office/powerpoint/2010/main" val="7420178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56912-FECF-099A-3152-AB077332E9BC}"/>
              </a:ext>
            </a:extLst>
          </p:cNvPr>
          <p:cNvSpPr>
            <a:spLocks noGrp="1"/>
          </p:cNvSpPr>
          <p:nvPr>
            <p:ph type="title"/>
          </p:nvPr>
        </p:nvSpPr>
        <p:spPr/>
        <p:txBody>
          <a:bodyPr/>
          <a:lstStyle/>
          <a:p>
            <a:r>
              <a:rPr lang="en-GB" dirty="0"/>
              <a:t>Short clip 2</a:t>
            </a:r>
          </a:p>
        </p:txBody>
      </p:sp>
      <p:sp>
        <p:nvSpPr>
          <p:cNvPr id="3" name="Content Placeholder 2">
            <a:extLst>
              <a:ext uri="{FF2B5EF4-FFF2-40B4-BE49-F238E27FC236}">
                <a16:creationId xmlns:a16="http://schemas.microsoft.com/office/drawing/2014/main" id="{68214490-10C9-AE57-FF0E-361761551E3B}"/>
              </a:ext>
            </a:extLst>
          </p:cNvPr>
          <p:cNvSpPr>
            <a:spLocks noGrp="1"/>
          </p:cNvSpPr>
          <p:nvPr>
            <p:ph idx="1"/>
          </p:nvPr>
        </p:nvSpPr>
        <p:spPr/>
        <p:txBody>
          <a:bodyPr/>
          <a:lstStyle/>
          <a:p>
            <a:pPr marL="0" indent="0">
              <a:buNone/>
            </a:pPr>
            <a:endParaRPr lang="en-GB" b="0" i="0" dirty="0">
              <a:effectLst/>
              <a:latin typeface="Calibri" panose="020F0502020204030204" pitchFamily="34" charset="0"/>
              <a:hlinkClick r:id="rId4"/>
            </a:endParaRPr>
          </a:p>
          <a:p>
            <a:pPr marL="0" indent="0">
              <a:buNone/>
            </a:pPr>
            <a:endParaRPr lang="en-GB" dirty="0">
              <a:latin typeface="Calibri" panose="020F0502020204030204" pitchFamily="34" charset="0"/>
              <a:hlinkClick r:id="rId4"/>
            </a:endParaRPr>
          </a:p>
          <a:p>
            <a:pPr marL="0" indent="0">
              <a:buNone/>
            </a:pPr>
            <a:endParaRPr lang="en-GB" b="0" i="0" dirty="0">
              <a:effectLst/>
              <a:latin typeface="Calibri" panose="020F0502020204030204" pitchFamily="34" charset="0"/>
              <a:hlinkClick r:id="rId4"/>
            </a:endParaRPr>
          </a:p>
        </p:txBody>
      </p:sp>
      <p:pic>
        <p:nvPicPr>
          <p:cNvPr id="4" name="Online Media 3" title="Just a Kid | UNICEF">
            <a:hlinkClick r:id="" action="ppaction://media"/>
            <a:extLst>
              <a:ext uri="{FF2B5EF4-FFF2-40B4-BE49-F238E27FC236}">
                <a16:creationId xmlns:a16="http://schemas.microsoft.com/office/drawing/2014/main" id="{98498063-17F1-4267-A7AE-510056634854}"/>
              </a:ext>
            </a:extLst>
          </p:cNvPr>
          <p:cNvPicPr>
            <a:picLocks noRot="1" noChangeAspect="1"/>
          </p:cNvPicPr>
          <p:nvPr>
            <a:videoFile r:link="rId1"/>
          </p:nvPr>
        </p:nvPicPr>
        <p:blipFill>
          <a:blip r:embed="rId5"/>
          <a:stretch>
            <a:fillRect/>
          </a:stretch>
        </p:blipFill>
        <p:spPr>
          <a:xfrm>
            <a:off x="70805" y="365126"/>
            <a:ext cx="9073195" cy="5126355"/>
          </a:xfrm>
          <a:prstGeom prst="rect">
            <a:avLst/>
          </a:prstGeom>
        </p:spPr>
      </p:pic>
    </p:spTree>
    <p:extLst>
      <p:ext uri="{BB962C8B-B14F-4D97-AF65-F5344CB8AC3E}">
        <p14:creationId xmlns:p14="http://schemas.microsoft.com/office/powerpoint/2010/main" val="2925362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CBFF9-4D1E-4443-9296-E0257FD75C32}"/>
              </a:ext>
            </a:extLst>
          </p:cNvPr>
          <p:cNvSpPr>
            <a:spLocks noGrp="1"/>
          </p:cNvSpPr>
          <p:nvPr>
            <p:ph type="title"/>
          </p:nvPr>
        </p:nvSpPr>
        <p:spPr/>
        <p:txBody>
          <a:bodyPr/>
          <a:lstStyle/>
          <a:p>
            <a:endParaRPr lang="en-US" dirty="0"/>
          </a:p>
        </p:txBody>
      </p:sp>
      <p:sp>
        <p:nvSpPr>
          <p:cNvPr id="7" name="Content Placeholder 6">
            <a:extLst>
              <a:ext uri="{FF2B5EF4-FFF2-40B4-BE49-F238E27FC236}">
                <a16:creationId xmlns:a16="http://schemas.microsoft.com/office/drawing/2014/main" id="{4869275C-31B5-3949-BD65-191E8E2CAC83}"/>
              </a:ext>
            </a:extLst>
          </p:cNvPr>
          <p:cNvSpPr>
            <a:spLocks noGrp="1"/>
          </p:cNvSpPr>
          <p:nvPr>
            <p:ph idx="1"/>
          </p:nvPr>
        </p:nvSpPr>
        <p:spPr/>
        <p:txBody>
          <a:bodyPr/>
          <a:lstStyle/>
          <a:p>
            <a:endParaRPr lang="en-US" dirty="0"/>
          </a:p>
        </p:txBody>
      </p:sp>
      <p:sp>
        <p:nvSpPr>
          <p:cNvPr id="8" name="Rectangle 7">
            <a:extLst>
              <a:ext uri="{FF2B5EF4-FFF2-40B4-BE49-F238E27FC236}">
                <a16:creationId xmlns:a16="http://schemas.microsoft.com/office/drawing/2014/main" id="{497A44A3-F977-F04A-9F78-2FF05D957A39}"/>
              </a:ext>
            </a:extLst>
          </p:cNvPr>
          <p:cNvSpPr/>
          <p:nvPr/>
        </p:nvSpPr>
        <p:spPr>
          <a:xfrm>
            <a:off x="-73572" y="-325821"/>
            <a:ext cx="9291144" cy="718382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Content Placeholder 4" descr="Graphical user interface, application&#10;&#10;Description automatically generated">
            <a:extLst>
              <a:ext uri="{FF2B5EF4-FFF2-40B4-BE49-F238E27FC236}">
                <a16:creationId xmlns:a16="http://schemas.microsoft.com/office/drawing/2014/main" id="{E3EEEC35-D5E2-E446-8FEA-2E4F6515839A}"/>
              </a:ext>
            </a:extLst>
          </p:cNvPr>
          <p:cNvPicPr>
            <a:picLocks noChangeAspect="1"/>
          </p:cNvPicPr>
          <p:nvPr/>
        </p:nvPicPr>
        <p:blipFill>
          <a:blip r:embed="rId2"/>
          <a:stretch>
            <a:fillRect/>
          </a:stretch>
        </p:blipFill>
        <p:spPr>
          <a:xfrm>
            <a:off x="0" y="-1"/>
            <a:ext cx="9144000" cy="6891355"/>
          </a:xfrm>
          <a:prstGeom prst="rect">
            <a:avLst/>
          </a:prstGeom>
        </p:spPr>
      </p:pic>
      <p:pic>
        <p:nvPicPr>
          <p:cNvPr id="10" name="Picture 9" descr="A picture containing text&#10;&#10;Description automatically generated">
            <a:extLst>
              <a:ext uri="{FF2B5EF4-FFF2-40B4-BE49-F238E27FC236}">
                <a16:creationId xmlns:a16="http://schemas.microsoft.com/office/drawing/2014/main" id="{A14B6AD5-5D09-2141-B6A4-FFA64371D7DE}"/>
              </a:ext>
            </a:extLst>
          </p:cNvPr>
          <p:cNvPicPr>
            <a:picLocks noChangeAspect="1"/>
          </p:cNvPicPr>
          <p:nvPr/>
        </p:nvPicPr>
        <p:blipFill>
          <a:blip r:embed="rId3"/>
          <a:stretch>
            <a:fillRect/>
          </a:stretch>
        </p:blipFill>
        <p:spPr>
          <a:xfrm>
            <a:off x="6762814" y="367206"/>
            <a:ext cx="2129593" cy="1425066"/>
          </a:xfrm>
          <a:prstGeom prst="rect">
            <a:avLst/>
          </a:prstGeom>
        </p:spPr>
      </p:pic>
      <p:sp>
        <p:nvSpPr>
          <p:cNvPr id="3" name="Rectangle 2"/>
          <p:cNvSpPr/>
          <p:nvPr/>
        </p:nvSpPr>
        <p:spPr>
          <a:xfrm>
            <a:off x="1172107" y="1670931"/>
            <a:ext cx="6082748" cy="19580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err="1"/>
              <a:t>Egwyl</a:t>
            </a:r>
            <a:endParaRPr lang="en-GB" sz="3600" dirty="0"/>
          </a:p>
          <a:p>
            <a:pPr algn="ctr"/>
            <a:r>
              <a:rPr lang="en-GB" sz="3600" dirty="0"/>
              <a:t>Comfort Break </a:t>
            </a:r>
          </a:p>
          <a:p>
            <a:pPr algn="ctr"/>
            <a:r>
              <a:rPr lang="en-GB" sz="3600" dirty="0"/>
              <a:t>2.15-2.30</a:t>
            </a:r>
          </a:p>
        </p:txBody>
      </p:sp>
      <p:pic>
        <p:nvPicPr>
          <p:cNvPr id="4" name="Picture 3">
            <a:extLst>
              <a:ext uri="{FF2B5EF4-FFF2-40B4-BE49-F238E27FC236}">
                <a16:creationId xmlns:a16="http://schemas.microsoft.com/office/drawing/2014/main" id="{AA09748C-69E2-7AD8-4FFF-92A2B1EA77FD}"/>
              </a:ext>
            </a:extLst>
          </p:cNvPr>
          <p:cNvPicPr>
            <a:picLocks noChangeAspect="1"/>
          </p:cNvPicPr>
          <p:nvPr/>
        </p:nvPicPr>
        <p:blipFill>
          <a:blip r:embed="rId4"/>
          <a:stretch>
            <a:fillRect/>
          </a:stretch>
        </p:blipFill>
        <p:spPr>
          <a:xfrm>
            <a:off x="2433294" y="3617319"/>
            <a:ext cx="3560373" cy="2371550"/>
          </a:xfrm>
          <a:prstGeom prst="rect">
            <a:avLst/>
          </a:prstGeom>
        </p:spPr>
      </p:pic>
    </p:spTree>
    <p:extLst>
      <p:ext uri="{BB962C8B-B14F-4D97-AF65-F5344CB8AC3E}">
        <p14:creationId xmlns:p14="http://schemas.microsoft.com/office/powerpoint/2010/main" val="32804733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475692" y="5424226"/>
            <a:ext cx="5607776" cy="1051226"/>
          </a:xfrm>
        </p:spPr>
        <p:txBody>
          <a:bodyPr>
            <a:normAutofit fontScale="90000"/>
          </a:bodyPr>
          <a:lstStyle/>
          <a:p>
            <a:pPr algn="l"/>
            <a:br>
              <a:rPr lang="en-US" sz="3100" dirty="0">
                <a:solidFill>
                  <a:schemeClr val="bg1"/>
                </a:solidFill>
              </a:rPr>
            </a:br>
            <a:r>
              <a:rPr lang="en-US" b="1" dirty="0" err="1">
                <a:solidFill>
                  <a:schemeClr val="bg1"/>
                </a:solidFill>
              </a:rPr>
              <a:t>Sesiwn</a:t>
            </a:r>
            <a:r>
              <a:rPr lang="en-US" b="1" dirty="0">
                <a:solidFill>
                  <a:schemeClr val="bg1"/>
                </a:solidFill>
              </a:rPr>
              <a:t> 4</a:t>
            </a:r>
            <a:br>
              <a:rPr lang="en-US" b="1" dirty="0">
                <a:solidFill>
                  <a:schemeClr val="bg1"/>
                </a:solidFill>
              </a:rPr>
            </a:br>
            <a:r>
              <a:rPr lang="en-US" b="1" dirty="0">
                <a:solidFill>
                  <a:schemeClr val="bg1"/>
                </a:solidFill>
              </a:rPr>
              <a:t>Session 4 </a:t>
            </a:r>
            <a:br>
              <a:rPr lang="en-US" b="1" dirty="0">
                <a:solidFill>
                  <a:schemeClr val="bg1"/>
                </a:solidFill>
              </a:rPr>
            </a:br>
            <a:br>
              <a:rPr lang="en-US" dirty="0">
                <a:solidFill>
                  <a:schemeClr val="bg1"/>
                </a:solidFill>
              </a:rPr>
            </a:br>
            <a:r>
              <a:rPr lang="cy-GB" sz="4000" dirty="0">
                <a:solidFill>
                  <a:schemeClr val="bg1"/>
                </a:solidFill>
                <a:latin typeface="Helvetica" pitchFamily="2" charset="0"/>
              </a:rPr>
              <a:t>Meddwl yn greadigol a gweithdy aseiniad</a:t>
            </a:r>
            <a:br>
              <a:rPr lang="en-US" sz="4000" dirty="0">
                <a:solidFill>
                  <a:schemeClr val="bg1"/>
                </a:solidFill>
              </a:rPr>
            </a:br>
            <a:br>
              <a:rPr lang="en-US" sz="4000" dirty="0">
                <a:solidFill>
                  <a:schemeClr val="bg1"/>
                </a:solidFill>
              </a:rPr>
            </a:br>
            <a:r>
              <a:rPr lang="en-US" sz="4000" b="1" dirty="0">
                <a:solidFill>
                  <a:schemeClr val="bg1"/>
                </a:solidFill>
              </a:rPr>
              <a:t>Assessment Guidance &amp; Critical thinking </a:t>
            </a:r>
            <a:br>
              <a:rPr lang="en-US" sz="6000" dirty="0">
                <a:solidFill>
                  <a:schemeClr val="bg1"/>
                </a:solidFill>
              </a:rPr>
            </a:br>
            <a:br>
              <a:rPr lang="en-US" sz="6000" dirty="0">
                <a:solidFill>
                  <a:schemeClr val="bg1"/>
                </a:solidFill>
              </a:rPr>
            </a:br>
            <a:r>
              <a:rPr lang="en-US" sz="3600" dirty="0">
                <a:solidFill>
                  <a:schemeClr val="bg1"/>
                </a:solidFill>
              </a:rPr>
              <a:t>Dr Ceri Phelps </a:t>
            </a:r>
            <a:endParaRPr lang="en-US" dirty="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15841662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34E1C9A-36DC-4B83-AB07-7FE5BB10B1C8}"/>
              </a:ext>
            </a:extLst>
          </p:cNvPr>
          <p:cNvSpPr>
            <a:spLocks noGrp="1"/>
          </p:cNvSpPr>
          <p:nvPr>
            <p:ph idx="1"/>
          </p:nvPr>
        </p:nvSpPr>
        <p:spPr>
          <a:xfrm>
            <a:off x="465365" y="1797248"/>
            <a:ext cx="7156813" cy="3263504"/>
          </a:xfrm>
        </p:spPr>
        <p:txBody>
          <a:bodyPr>
            <a:normAutofit fontScale="92500" lnSpcReduction="20000"/>
          </a:bodyPr>
          <a:lstStyle/>
          <a:p>
            <a:pPr indent="0" fontAlgn="base">
              <a:buNone/>
            </a:pPr>
            <a:r>
              <a:rPr lang="en-GB" sz="2400" b="1" dirty="0">
                <a:latin typeface="Arial" panose="020B0604020202020204" pitchFamily="34" charset="0"/>
                <a:ea typeface="DengXian" panose="02010600030101010101" pitchFamily="2" charset="-122"/>
                <a:cs typeface="Arial" panose="020B0604020202020204" pitchFamily="34" charset="0"/>
              </a:rPr>
              <a:t>MA GENEDLAETHOL MEWN ADDYSG</a:t>
            </a:r>
          </a:p>
          <a:p>
            <a:pPr indent="0" fontAlgn="base">
              <a:buNone/>
            </a:pPr>
            <a:r>
              <a:rPr lang="en-GB" sz="2400" b="1" i="1" dirty="0">
                <a:latin typeface="Arial" panose="020B0604020202020204" pitchFamily="34" charset="0"/>
                <a:ea typeface="DengXian" panose="02010600030101010101" pitchFamily="2" charset="-122"/>
                <a:cs typeface="Arial" panose="020B0604020202020204" pitchFamily="34" charset="0"/>
              </a:rPr>
              <a:t>NATIONAL MA EDUCATION</a:t>
            </a:r>
          </a:p>
          <a:p>
            <a:pPr indent="0" fontAlgn="base">
              <a:buNone/>
            </a:pPr>
            <a:endParaRPr lang="en-GB" sz="2400" b="1" dirty="0">
              <a:latin typeface="Arial" panose="020B0604020202020204" pitchFamily="34" charset="0"/>
              <a:ea typeface="DengXian" panose="02010600030101010101" pitchFamily="2" charset="-122"/>
              <a:cs typeface="Arial" panose="020B0604020202020204" pitchFamily="34" charset="0"/>
            </a:endParaRPr>
          </a:p>
          <a:p>
            <a:pPr indent="0" fontAlgn="base">
              <a:buNone/>
            </a:pPr>
            <a:r>
              <a:rPr lang="en-GB" sz="2400" b="1" dirty="0" err="1">
                <a:latin typeface="Arial" panose="020B0604020202020204" pitchFamily="34" charset="0"/>
                <a:ea typeface="DengXian" panose="02010600030101010101" pitchFamily="2" charset="-122"/>
                <a:cs typeface="Arial" panose="020B0604020202020204" pitchFamily="34" charset="0"/>
              </a:rPr>
              <a:t>Modwl</a:t>
            </a:r>
            <a:r>
              <a:rPr lang="en-GB" sz="2400" b="1" dirty="0">
                <a:latin typeface="Arial" panose="020B0604020202020204" pitchFamily="34" charset="0"/>
                <a:ea typeface="DengXian" panose="02010600030101010101" pitchFamily="2" charset="-122"/>
                <a:cs typeface="Arial" panose="020B0604020202020204" pitchFamily="34" charset="0"/>
              </a:rPr>
              <a:t> Iechyd </a:t>
            </a:r>
            <a:r>
              <a:rPr lang="en-GB" sz="2400" b="1" dirty="0" err="1">
                <a:latin typeface="Arial" panose="020B0604020202020204" pitchFamily="34" charset="0"/>
                <a:ea typeface="DengXian" panose="02010600030101010101" pitchFamily="2" charset="-122"/>
                <a:cs typeface="Arial" panose="020B0604020202020204" pitchFamily="34" charset="0"/>
              </a:rPr>
              <a:t>Emosiynol</a:t>
            </a:r>
            <a:r>
              <a:rPr lang="en-GB" sz="2400" b="1" dirty="0">
                <a:latin typeface="Arial" panose="020B0604020202020204" pitchFamily="34" charset="0"/>
                <a:ea typeface="DengXian" panose="02010600030101010101" pitchFamily="2" charset="-122"/>
                <a:cs typeface="Arial" panose="020B0604020202020204" pitchFamily="34" charset="0"/>
              </a:rPr>
              <a:t>, Iechyd </a:t>
            </a:r>
            <a:r>
              <a:rPr lang="en-GB" sz="2400" b="1" dirty="0" err="1">
                <a:latin typeface="Arial" panose="020B0604020202020204" pitchFamily="34" charset="0"/>
                <a:ea typeface="DengXian" panose="02010600030101010101" pitchFamily="2" charset="-122"/>
                <a:cs typeface="Arial" panose="020B0604020202020204" pitchFamily="34" charset="0"/>
              </a:rPr>
              <a:t>Meddwl</a:t>
            </a:r>
            <a:r>
              <a:rPr lang="en-GB" sz="2400" b="1" dirty="0">
                <a:latin typeface="Arial" panose="020B0604020202020204" pitchFamily="34" charset="0"/>
                <a:ea typeface="DengXian" panose="02010600030101010101" pitchFamily="2" charset="-122"/>
                <a:cs typeface="Arial" panose="020B0604020202020204" pitchFamily="34" charset="0"/>
              </a:rPr>
              <a:t> a </a:t>
            </a:r>
            <a:r>
              <a:rPr lang="en-GB" sz="2400" b="1" dirty="0" err="1">
                <a:latin typeface="Arial" panose="020B0604020202020204" pitchFamily="34" charset="0"/>
                <a:ea typeface="DengXian" panose="02010600030101010101" pitchFamily="2" charset="-122"/>
                <a:cs typeface="Arial" panose="020B0604020202020204" pitchFamily="34" charset="0"/>
              </a:rPr>
              <a:t>Lles</a:t>
            </a:r>
            <a:endParaRPr lang="en-GB" sz="2400" b="1" dirty="0">
              <a:latin typeface="Arial" panose="020B0604020202020204" pitchFamily="34" charset="0"/>
              <a:ea typeface="DengXian" panose="02010600030101010101" pitchFamily="2" charset="-122"/>
              <a:cs typeface="Arial" panose="020B0604020202020204" pitchFamily="34" charset="0"/>
            </a:endParaRPr>
          </a:p>
          <a:p>
            <a:pPr indent="0" fontAlgn="base">
              <a:buNone/>
            </a:pPr>
            <a:r>
              <a:rPr lang="en-GB" sz="2400" b="1" i="1" dirty="0">
                <a:latin typeface="Arial" panose="020B0604020202020204" pitchFamily="34" charset="0"/>
                <a:ea typeface="DengXian" panose="02010600030101010101" pitchFamily="2" charset="-122"/>
                <a:cs typeface="Arial" panose="020B0604020202020204" pitchFamily="34" charset="0"/>
              </a:rPr>
              <a:t>Emotional and Mental Health and Wellbeing Module</a:t>
            </a:r>
          </a:p>
          <a:p>
            <a:pPr indent="0" fontAlgn="base">
              <a:buNone/>
            </a:pPr>
            <a:endParaRPr lang="en-GB" sz="2400" b="1" dirty="0">
              <a:latin typeface="Arial" panose="020B0604020202020204" pitchFamily="34" charset="0"/>
              <a:ea typeface="DengXian" panose="02010600030101010101" pitchFamily="2" charset="-122"/>
              <a:cs typeface="Arial" panose="020B0604020202020204" pitchFamily="34" charset="0"/>
            </a:endParaRPr>
          </a:p>
          <a:p>
            <a:pPr indent="0" fontAlgn="base">
              <a:buNone/>
            </a:pPr>
            <a:r>
              <a:rPr lang="en-GB" sz="2400" b="1" dirty="0" err="1">
                <a:latin typeface="Arial" panose="020B0604020202020204" pitchFamily="34" charset="0"/>
                <a:ea typeface="DengXian" panose="02010600030101010101" pitchFamily="2" charset="-122"/>
                <a:cs typeface="Arial" panose="020B0604020202020204" pitchFamily="34" charset="0"/>
              </a:rPr>
              <a:t>Canllawiau</a:t>
            </a:r>
            <a:r>
              <a:rPr lang="en-GB" sz="2400" b="1" dirty="0">
                <a:latin typeface="Arial" panose="020B0604020202020204" pitchFamily="34" charset="0"/>
                <a:ea typeface="DengXian" panose="02010600030101010101" pitchFamily="2" charset="-122"/>
                <a:cs typeface="Arial" panose="020B0604020202020204" pitchFamily="34" charset="0"/>
              </a:rPr>
              <a:t> </a:t>
            </a:r>
            <a:r>
              <a:rPr lang="en-GB" sz="2400" b="1" dirty="0" err="1">
                <a:latin typeface="Arial" panose="020B0604020202020204" pitchFamily="34" charset="0"/>
                <a:ea typeface="DengXian" panose="02010600030101010101" pitchFamily="2" charset="-122"/>
                <a:cs typeface="Arial" panose="020B0604020202020204" pitchFamily="34" charset="0"/>
              </a:rPr>
              <a:t>Asesu</a:t>
            </a:r>
            <a:endParaRPr lang="en-GB" sz="2400" b="1" dirty="0">
              <a:latin typeface="Arial" panose="020B0604020202020204" pitchFamily="34" charset="0"/>
              <a:ea typeface="DengXian" panose="02010600030101010101" pitchFamily="2" charset="-122"/>
              <a:cs typeface="Arial" panose="020B0604020202020204" pitchFamily="34" charset="0"/>
            </a:endParaRPr>
          </a:p>
          <a:p>
            <a:pPr indent="0" fontAlgn="base">
              <a:buNone/>
            </a:pPr>
            <a:r>
              <a:rPr lang="en-GB" sz="2400" b="1" i="1" dirty="0">
                <a:solidFill>
                  <a:srgbClr val="000000"/>
                </a:solidFill>
                <a:latin typeface="Arial" panose="020B0604020202020204" pitchFamily="34" charset="0"/>
                <a:ea typeface="Times New Roman" panose="02020603050405020304" pitchFamily="18" charset="0"/>
                <a:cs typeface="Arial" panose="020B0604020202020204" pitchFamily="34" charset="0"/>
              </a:rPr>
              <a:t>Assessment Guidance</a:t>
            </a:r>
            <a:r>
              <a:rPr lang="en-GB" sz="2400" b="1" i="1" dirty="0">
                <a:latin typeface="Arial" panose="020B0604020202020204" pitchFamily="34" charset="0"/>
                <a:ea typeface="DengXian" panose="02010600030101010101" pitchFamily="2" charset="-122"/>
                <a:cs typeface="Arial" panose="020B0604020202020204" pitchFamily="34" charset="0"/>
              </a:rPr>
              <a:t> </a:t>
            </a:r>
            <a:endParaRPr lang="en-GB" sz="24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98373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34E1C9A-36DC-4B83-AB07-7FE5BB10B1C8}"/>
              </a:ext>
            </a:extLst>
          </p:cNvPr>
          <p:cNvSpPr>
            <a:spLocks noGrp="1"/>
          </p:cNvSpPr>
          <p:nvPr>
            <p:ph idx="1"/>
          </p:nvPr>
        </p:nvSpPr>
        <p:spPr>
          <a:xfrm>
            <a:off x="4372377" y="1440998"/>
            <a:ext cx="3853198" cy="4351338"/>
          </a:xfrm>
        </p:spPr>
        <p:txBody>
          <a:bodyPr>
            <a:normAutofit/>
          </a:bodyPr>
          <a:lstStyle/>
          <a:p>
            <a:r>
              <a:rPr lang="en-GB" sz="2000" b="1" dirty="0"/>
              <a:t>100% PORTFOLIO (comprising a presentation and critical essay)</a:t>
            </a:r>
          </a:p>
          <a:p>
            <a:endParaRPr lang="en-GB" sz="2000" dirty="0"/>
          </a:p>
          <a:p>
            <a:r>
              <a:rPr lang="en-GB" sz="2000" dirty="0"/>
              <a:t>Your assessment for this module consists of an electronic portfolio that will consist of the following two elements, each of which is worth 50% of the overall assignment mark:</a:t>
            </a:r>
          </a:p>
          <a:p>
            <a:endParaRPr lang="en-GB" sz="2000" dirty="0"/>
          </a:p>
          <a:p>
            <a:r>
              <a:rPr lang="en-GB" sz="2000" b="1" dirty="0"/>
              <a:t>Element 1: </a:t>
            </a:r>
            <a:r>
              <a:rPr lang="en-GB" sz="2000" dirty="0"/>
              <a:t>A 15 minute individual presentation</a:t>
            </a:r>
          </a:p>
          <a:p>
            <a:r>
              <a:rPr lang="en-MY" sz="2000" b="1" dirty="0">
                <a:ea typeface="Arial" panose="020B0604020202020204" pitchFamily="34" charset="0"/>
              </a:rPr>
              <a:t>Element 2: </a:t>
            </a:r>
            <a:r>
              <a:rPr lang="en-MY" sz="2000" dirty="0">
                <a:ea typeface="Arial" panose="020B0604020202020204" pitchFamily="34" charset="0"/>
              </a:rPr>
              <a:t>A 2,500 word essay</a:t>
            </a:r>
            <a:endParaRPr lang="en-GB" sz="2000" dirty="0"/>
          </a:p>
          <a:p>
            <a:pPr marL="0" indent="0">
              <a:buNone/>
            </a:pPr>
            <a:endParaRPr lang="en-GB" sz="2000" dirty="0"/>
          </a:p>
        </p:txBody>
      </p:sp>
      <p:sp>
        <p:nvSpPr>
          <p:cNvPr id="10" name="TextBox 9">
            <a:extLst>
              <a:ext uri="{FF2B5EF4-FFF2-40B4-BE49-F238E27FC236}">
                <a16:creationId xmlns:a16="http://schemas.microsoft.com/office/drawing/2014/main" id="{2289848C-969A-DFB6-076F-BF97184E6F0D}"/>
              </a:ext>
            </a:extLst>
          </p:cNvPr>
          <p:cNvSpPr txBox="1"/>
          <p:nvPr/>
        </p:nvSpPr>
        <p:spPr>
          <a:xfrm>
            <a:off x="212502" y="1387760"/>
            <a:ext cx="3986012" cy="4685898"/>
          </a:xfrm>
          <a:prstGeom prst="rect">
            <a:avLst/>
          </a:prstGeom>
          <a:noFill/>
        </p:spPr>
        <p:txBody>
          <a:bodyPr wrap="square" lIns="68580" tIns="34290" rIns="68580" bIns="34290" anchor="t">
            <a:spAutoFit/>
          </a:bodyPr>
          <a:lstStyle/>
          <a:p>
            <a:pPr marL="0" indent="0">
              <a:buNone/>
            </a:pPr>
            <a:r>
              <a:rPr lang="cy-GB" sz="2000" b="1" dirty="0"/>
              <a:t>PORTFFOLIO 100% (sy'n cynnwys cyflwyniad a thraethawd beirniadol/critigol)</a:t>
            </a:r>
          </a:p>
          <a:p>
            <a:pPr marL="0" indent="0">
              <a:buNone/>
            </a:pPr>
            <a:endParaRPr lang="cy-GB" sz="2000" dirty="0"/>
          </a:p>
          <a:p>
            <a:pPr marL="342900" indent="-342900">
              <a:buFont typeface="Arial" panose="020B0604020202020204" pitchFamily="34" charset="0"/>
              <a:buChar char="•"/>
            </a:pPr>
            <a:r>
              <a:rPr lang="cy-GB" sz="2000" dirty="0"/>
              <a:t>Mae eich asesu ar gyfer y modiwl hwn yn cynnwys portffolio electronig a fydd yn cynnwys y ddau elfen canlynol, pob un sy'n werth 50% o'r marc cyffredinol ar gyfer y dasg</a:t>
            </a:r>
          </a:p>
          <a:p>
            <a:pPr marL="342900" indent="-342900">
              <a:buFont typeface="Arial" panose="020B0604020202020204" pitchFamily="34" charset="0"/>
              <a:buChar char="•"/>
            </a:pPr>
            <a:r>
              <a:rPr lang="cy-GB" sz="2000" b="1" dirty="0"/>
              <a:t>Elfen 1: </a:t>
            </a:r>
            <a:r>
              <a:rPr lang="cy-GB" sz="2000" dirty="0"/>
              <a:t>Cyflwyniad unigol o 15 munud</a:t>
            </a:r>
          </a:p>
          <a:p>
            <a:pPr marL="342900" indent="-342900">
              <a:buFont typeface="Arial" panose="020B0604020202020204" pitchFamily="34" charset="0"/>
              <a:buChar char="•"/>
            </a:pPr>
            <a:r>
              <a:rPr lang="cy-GB" sz="2000" b="1" dirty="0"/>
              <a:t>Elfen 2: </a:t>
            </a:r>
            <a:r>
              <a:rPr lang="cy-GB" sz="2000" dirty="0"/>
              <a:t>Traethawd o 2,500 o eiriau</a:t>
            </a:r>
          </a:p>
          <a:p>
            <a:endParaRPr lang="en-GB" sz="2000" b="1" dirty="0"/>
          </a:p>
        </p:txBody>
      </p:sp>
      <p:sp>
        <p:nvSpPr>
          <p:cNvPr id="5" name="Title 4">
            <a:extLst>
              <a:ext uri="{FF2B5EF4-FFF2-40B4-BE49-F238E27FC236}">
                <a16:creationId xmlns:a16="http://schemas.microsoft.com/office/drawing/2014/main" id="{F1481AB0-CF22-5D6D-8693-AF2B9D7F4A94}"/>
              </a:ext>
            </a:extLst>
          </p:cNvPr>
          <p:cNvSpPr>
            <a:spLocks noGrp="1"/>
          </p:cNvSpPr>
          <p:nvPr>
            <p:ph type="title"/>
          </p:nvPr>
        </p:nvSpPr>
        <p:spPr>
          <a:xfrm>
            <a:off x="474103" y="62197"/>
            <a:ext cx="7886700" cy="1325563"/>
          </a:xfrm>
        </p:spPr>
        <p:txBody>
          <a:bodyPr/>
          <a:lstStyle/>
          <a:p>
            <a:r>
              <a:rPr lang="en-GB" dirty="0"/>
              <a:t>Assessment/Asesiad</a:t>
            </a:r>
          </a:p>
        </p:txBody>
      </p:sp>
    </p:spTree>
    <p:extLst>
      <p:ext uri="{BB962C8B-B14F-4D97-AF65-F5344CB8AC3E}">
        <p14:creationId xmlns:p14="http://schemas.microsoft.com/office/powerpoint/2010/main" val="10435613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99B99-B527-1427-9C0C-1FC61136C392}"/>
              </a:ext>
            </a:extLst>
          </p:cNvPr>
          <p:cNvSpPr>
            <a:spLocks noGrp="1"/>
          </p:cNvSpPr>
          <p:nvPr>
            <p:ph type="title"/>
          </p:nvPr>
        </p:nvSpPr>
        <p:spPr>
          <a:xfrm>
            <a:off x="325996" y="474597"/>
            <a:ext cx="7886700" cy="703820"/>
          </a:xfrm>
        </p:spPr>
        <p:txBody>
          <a:bodyPr>
            <a:normAutofit fontScale="90000"/>
          </a:bodyPr>
          <a:lstStyle/>
          <a:p>
            <a:r>
              <a:rPr lang="en-GB" sz="4000" b="1" dirty="0">
                <a:solidFill>
                  <a:srgbClr val="000000"/>
                </a:solidFill>
                <a:effectLst/>
                <a:latin typeface="Arial" panose="020B0604020202020204" pitchFamily="34" charset="0"/>
                <a:ea typeface="Calibri" panose="020F0502020204030204" pitchFamily="34" charset="0"/>
              </a:rPr>
              <a:t>As</a:t>
            </a:r>
            <a:r>
              <a:rPr lang="en-GB" sz="4000" b="1" dirty="0">
                <a:solidFill>
                  <a:srgbClr val="000000"/>
                </a:solidFill>
                <a:latin typeface="Arial" panose="020B0604020202020204" pitchFamily="34" charset="0"/>
                <a:ea typeface="Calibri" panose="020F0502020204030204" pitchFamily="34" charset="0"/>
              </a:rPr>
              <a:t>esiad</a:t>
            </a:r>
            <a:r>
              <a:rPr lang="en-GB" sz="4000" b="1" dirty="0">
                <a:solidFill>
                  <a:srgbClr val="000000"/>
                </a:solidFill>
                <a:effectLst/>
                <a:latin typeface="Arial" panose="020B0604020202020204" pitchFamily="34" charset="0"/>
                <a:ea typeface="Calibri" panose="020F0502020204030204" pitchFamily="34" charset="0"/>
              </a:rPr>
              <a:t> 24-25</a:t>
            </a:r>
            <a:br>
              <a:rPr lang="en-GB" sz="1800" dirty="0">
                <a:effectLst/>
                <a:latin typeface="Times New Roman" panose="02020603050405020304" pitchFamily="18" charset="0"/>
                <a:ea typeface="Times New Roman" panose="02020603050405020304" pitchFamily="18" charset="0"/>
              </a:rPr>
            </a:br>
            <a:endParaRPr lang="en-GB" dirty="0"/>
          </a:p>
        </p:txBody>
      </p:sp>
      <p:pic>
        <p:nvPicPr>
          <p:cNvPr id="6" name="Picture 5">
            <a:extLst>
              <a:ext uri="{FF2B5EF4-FFF2-40B4-BE49-F238E27FC236}">
                <a16:creationId xmlns:a16="http://schemas.microsoft.com/office/drawing/2014/main" id="{2AECE6E4-A3E0-0095-0FF4-835DC1A5CF8F}"/>
              </a:ext>
            </a:extLst>
          </p:cNvPr>
          <p:cNvPicPr>
            <a:picLocks noChangeAspect="1"/>
          </p:cNvPicPr>
          <p:nvPr/>
        </p:nvPicPr>
        <p:blipFill>
          <a:blip r:embed="rId2"/>
          <a:stretch>
            <a:fillRect/>
          </a:stretch>
        </p:blipFill>
        <p:spPr>
          <a:xfrm>
            <a:off x="527849" y="1339403"/>
            <a:ext cx="7275614" cy="4295104"/>
          </a:xfrm>
          <a:prstGeom prst="rect">
            <a:avLst/>
          </a:prstGeom>
        </p:spPr>
      </p:pic>
    </p:spTree>
    <p:extLst>
      <p:ext uri="{BB962C8B-B14F-4D97-AF65-F5344CB8AC3E}">
        <p14:creationId xmlns:p14="http://schemas.microsoft.com/office/powerpoint/2010/main" val="30306600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99B99-B527-1427-9C0C-1FC61136C392}"/>
              </a:ext>
            </a:extLst>
          </p:cNvPr>
          <p:cNvSpPr>
            <a:spLocks noGrp="1"/>
          </p:cNvSpPr>
          <p:nvPr>
            <p:ph type="title"/>
          </p:nvPr>
        </p:nvSpPr>
        <p:spPr>
          <a:xfrm>
            <a:off x="325996" y="474597"/>
            <a:ext cx="7886700" cy="703820"/>
          </a:xfrm>
        </p:spPr>
        <p:txBody>
          <a:bodyPr>
            <a:normAutofit fontScale="90000"/>
          </a:bodyPr>
          <a:lstStyle/>
          <a:p>
            <a:r>
              <a:rPr lang="en-GB" sz="4000" b="1" dirty="0">
                <a:solidFill>
                  <a:srgbClr val="000000"/>
                </a:solidFill>
                <a:effectLst/>
                <a:latin typeface="Arial" panose="020B0604020202020204" pitchFamily="34" charset="0"/>
                <a:ea typeface="Calibri" panose="020F0502020204030204" pitchFamily="34" charset="0"/>
              </a:rPr>
              <a:t>Assessment  24-25</a:t>
            </a:r>
            <a:br>
              <a:rPr lang="en-GB" sz="1800" dirty="0">
                <a:effectLst/>
                <a:latin typeface="Times New Roman" panose="02020603050405020304" pitchFamily="18" charset="0"/>
                <a:ea typeface="Times New Roman" panose="02020603050405020304" pitchFamily="18" charset="0"/>
              </a:rPr>
            </a:br>
            <a:endParaRPr lang="en-GB" dirty="0"/>
          </a:p>
        </p:txBody>
      </p:sp>
      <p:pic>
        <p:nvPicPr>
          <p:cNvPr id="4" name="Content Placeholder 3">
            <a:extLst>
              <a:ext uri="{FF2B5EF4-FFF2-40B4-BE49-F238E27FC236}">
                <a16:creationId xmlns:a16="http://schemas.microsoft.com/office/drawing/2014/main" id="{E6088454-472E-F4C3-5622-773E8809A91D}"/>
              </a:ext>
            </a:extLst>
          </p:cNvPr>
          <p:cNvPicPr>
            <a:picLocks noGrp="1" noChangeAspect="1"/>
          </p:cNvPicPr>
          <p:nvPr>
            <p:ph idx="1"/>
          </p:nvPr>
        </p:nvPicPr>
        <p:blipFill>
          <a:blip r:embed="rId2"/>
          <a:stretch>
            <a:fillRect/>
          </a:stretch>
        </p:blipFill>
        <p:spPr>
          <a:xfrm>
            <a:off x="325996" y="1023871"/>
            <a:ext cx="8083424" cy="4933182"/>
          </a:xfrm>
          <a:prstGeom prst="rect">
            <a:avLst/>
          </a:prstGeom>
        </p:spPr>
      </p:pic>
    </p:spTree>
    <p:extLst>
      <p:ext uri="{BB962C8B-B14F-4D97-AF65-F5344CB8AC3E}">
        <p14:creationId xmlns:p14="http://schemas.microsoft.com/office/powerpoint/2010/main" val="32142370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60FAE18-D9C2-1EF7-0480-9F580D0F4469}"/>
              </a:ext>
            </a:extLst>
          </p:cNvPr>
          <p:cNvSpPr>
            <a:spLocks noGrp="1"/>
          </p:cNvSpPr>
          <p:nvPr>
            <p:ph type="title"/>
          </p:nvPr>
        </p:nvSpPr>
        <p:spPr/>
        <p:txBody>
          <a:bodyPr/>
          <a:lstStyle/>
          <a:p>
            <a:r>
              <a:rPr lang="en-GB" sz="30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Meini</a:t>
            </a:r>
            <a:r>
              <a:rPr lang="en-GB" sz="30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GB" sz="30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prawf</a:t>
            </a:r>
            <a:r>
              <a:rPr lang="en-GB" sz="30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GB" sz="30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asesu</a:t>
            </a:r>
            <a:br>
              <a:rPr lang="en-GB" sz="135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6" name="Content Placeholder 5">
            <a:extLst>
              <a:ext uri="{FF2B5EF4-FFF2-40B4-BE49-F238E27FC236}">
                <a16:creationId xmlns:a16="http://schemas.microsoft.com/office/drawing/2014/main" id="{B344C31F-E7D3-C57A-5D5B-05DF1A8BDFBA}"/>
              </a:ext>
            </a:extLst>
          </p:cNvPr>
          <p:cNvSpPr>
            <a:spLocks noGrp="1"/>
          </p:cNvSpPr>
          <p:nvPr>
            <p:ph idx="1"/>
          </p:nvPr>
        </p:nvSpPr>
        <p:spPr>
          <a:xfrm>
            <a:off x="246185" y="607707"/>
            <a:ext cx="7886700" cy="5333053"/>
          </a:xfrm>
        </p:spPr>
        <p:txBody>
          <a:bodyPr>
            <a:normAutofit fontScale="92500" lnSpcReduction="10000"/>
          </a:bodyPr>
          <a:lstStyle/>
          <a:p>
            <a:pPr>
              <a:lnSpc>
                <a:spcPct val="150000"/>
              </a:lnSpc>
            </a:pPr>
            <a:endParaRPr lang="cy-GB" sz="1350" dirty="0">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buNone/>
            </a:pPr>
            <a:r>
              <a:rPr lang="cy-GB" sz="1500" dirty="0">
                <a:latin typeface="Arial" panose="020B0604020202020204" pitchFamily="34" charset="0"/>
                <a:ea typeface="Calibri" panose="020F0502020204030204" pitchFamily="34" charset="0"/>
                <a:cs typeface="Arial" panose="020B0604020202020204" pitchFamily="34" charset="0"/>
              </a:rPr>
              <a:t> 1.     Gwerthuso’n feirniadol ystod o theorïau sydd yn berthnasol i lesiant ym maes addysg a’r cydberthnasau sydd yn cael effaith negyddol ar lesiant plant.</a:t>
            </a:r>
          </a:p>
          <a:p>
            <a:pPr marL="257175" indent="-257175">
              <a:lnSpc>
                <a:spcPct val="150000"/>
              </a:lnSpc>
              <a:buAutoNum type="arabicPeriod" startAt="2"/>
            </a:pPr>
            <a:r>
              <a:rPr lang="cy-GB" sz="1500" dirty="0">
                <a:latin typeface="Arial" panose="020B0604020202020204" pitchFamily="34" charset="0"/>
                <a:ea typeface="Calibri" panose="020F0502020204030204" pitchFamily="34" charset="0"/>
                <a:cs typeface="Arial" panose="020B0604020202020204" pitchFamily="34" charset="0"/>
              </a:rPr>
              <a:t>Archwilio’n feirniadol y ddeddfwriaeth, y polisi a'r </a:t>
            </a:r>
            <a:r>
              <a:rPr lang="cy-GB" sz="1500" dirty="0">
                <a:effectLst/>
                <a:latin typeface="Arial" panose="020B0604020202020204" pitchFamily="34" charset="0"/>
                <a:ea typeface="Arial" panose="020B0604020202020204" pitchFamily="34" charset="0"/>
              </a:rPr>
              <a:t>arferion cyfredol sy’n ymwneud â modelau o  iechyd a lles, hapusrwydd, gwytnwch a hawliau plant a’r dystiolaeth sy’n sail i’r rhain.</a:t>
            </a:r>
            <a:r>
              <a:rPr lang="cy-GB" sz="1800" dirty="0">
                <a:effectLst/>
                <a:latin typeface="Arial" panose="020B0604020202020204" pitchFamily="34" charset="0"/>
                <a:ea typeface="Arial" panose="020B0604020202020204" pitchFamily="34" charset="0"/>
              </a:rPr>
              <a:t> </a:t>
            </a:r>
          </a:p>
          <a:p>
            <a:pPr marL="257175" indent="-257175">
              <a:lnSpc>
                <a:spcPct val="150000"/>
              </a:lnSpc>
              <a:buAutoNum type="arabicPeriod" startAt="2"/>
            </a:pPr>
            <a:r>
              <a:rPr lang="cy-GB" sz="1500" dirty="0">
                <a:solidFill>
                  <a:srgbClr val="000000"/>
                </a:solidFill>
                <a:latin typeface="Arial" panose="020B0604020202020204" pitchFamily="34" charset="0"/>
                <a:ea typeface="Calibri" panose="020F0502020204030204" pitchFamily="34" charset="0"/>
                <a:cs typeface="Arial" panose="020B0604020202020204" pitchFamily="34" charset="0"/>
              </a:rPr>
              <a:t>Archwilio’n feirniadol y dystiolaeth o ymchwil ryngwladol ar iechyd emosiynol, iechyd meddwl, iechyd corfforol a lles i gael amryw o safbwyntiau. </a:t>
            </a:r>
            <a:endParaRPr lang="cy-GB" sz="1500" dirty="0">
              <a:latin typeface="Arial" panose="020B0604020202020204" pitchFamily="34" charset="0"/>
              <a:ea typeface="Calibri" panose="020F0502020204030204" pitchFamily="34" charset="0"/>
              <a:cs typeface="Arial" panose="020B0604020202020204" pitchFamily="34" charset="0"/>
            </a:endParaRPr>
          </a:p>
          <a:p>
            <a:pPr marL="257175" indent="-257175">
              <a:lnSpc>
                <a:spcPct val="150000"/>
              </a:lnSpc>
              <a:buAutoNum type="arabicPeriod" startAt="2"/>
            </a:pPr>
            <a:r>
              <a:rPr lang="cy-GB" sz="1500" dirty="0">
                <a:solidFill>
                  <a:srgbClr val="000000"/>
                </a:solidFill>
                <a:latin typeface="Arial" panose="020B0604020202020204" pitchFamily="34" charset="0"/>
                <a:ea typeface="Calibri" panose="020F0502020204030204" pitchFamily="34" charset="0"/>
                <a:cs typeface="Arial" panose="020B0604020202020204" pitchFamily="34" charset="0"/>
              </a:rPr>
              <a:t>Gwerthuso’n </a:t>
            </a:r>
            <a:r>
              <a:rPr lang="cy-GB" sz="1500" dirty="0" err="1">
                <a:solidFill>
                  <a:srgbClr val="000000"/>
                </a:solidFill>
                <a:latin typeface="Arial" panose="020B0604020202020204" pitchFamily="34" charset="0"/>
                <a:ea typeface="Calibri" panose="020F0502020204030204" pitchFamily="34" charset="0"/>
                <a:cs typeface="Arial" panose="020B0604020202020204" pitchFamily="34" charset="0"/>
              </a:rPr>
              <a:t>feriniadol</a:t>
            </a:r>
            <a:r>
              <a:rPr lang="cy-GB" sz="1500" dirty="0">
                <a:solidFill>
                  <a:srgbClr val="000000"/>
                </a:solidFill>
                <a:latin typeface="Arial" panose="020B0604020202020204" pitchFamily="34" charset="0"/>
                <a:ea typeface="Calibri" panose="020F0502020204030204" pitchFamily="34" charset="0"/>
                <a:cs typeface="Arial" panose="020B0604020202020204" pitchFamily="34" charset="0"/>
              </a:rPr>
              <a:t> ystod o </a:t>
            </a:r>
            <a:r>
              <a:rPr lang="cy-GB" sz="1500" dirty="0" err="1">
                <a:solidFill>
                  <a:srgbClr val="000000"/>
                </a:solidFill>
                <a:latin typeface="Arial" panose="020B0604020202020204" pitchFamily="34" charset="0"/>
                <a:ea typeface="Calibri" panose="020F0502020204030204" pitchFamily="34" charset="0"/>
                <a:cs typeface="Arial" panose="020B0604020202020204" pitchFamily="34" charset="0"/>
              </a:rPr>
              <a:t>ymyrraetha</a:t>
            </a:r>
            <a:r>
              <a:rPr lang="cy-GB" sz="1500" dirty="0">
                <a:solidFill>
                  <a:srgbClr val="000000"/>
                </a:solidFill>
                <a:latin typeface="Arial" panose="020B0604020202020204" pitchFamily="34" charset="0"/>
                <a:ea typeface="Calibri" panose="020F0502020204030204" pitchFamily="34" charset="0"/>
                <a:cs typeface="Arial" panose="020B0604020202020204" pitchFamily="34" charset="0"/>
              </a:rPr>
              <a:t> cynnar mewn perthynas â hybu ac amddiffyn iechyd meddwl a llesiant plant / glasoed, gan hefyd asesu'r dystiolaeth sy'n ymwneud ag effeithiolrwydd ystod o fesurau ataliol.</a:t>
            </a:r>
            <a:endParaRPr lang="cy-GB" sz="1500" dirty="0">
              <a:latin typeface="Arial" panose="020B0604020202020204" pitchFamily="34" charset="0"/>
              <a:ea typeface="Calibri" panose="020F0502020204030204" pitchFamily="34" charset="0"/>
              <a:cs typeface="Arial" panose="020B0604020202020204" pitchFamily="34" charset="0"/>
            </a:endParaRPr>
          </a:p>
          <a:p>
            <a:pPr marL="257175" indent="-257175">
              <a:lnSpc>
                <a:spcPct val="150000"/>
              </a:lnSpc>
              <a:buAutoNum type="arabicPeriod" startAt="2"/>
            </a:pPr>
            <a:r>
              <a:rPr lang="cy-GB" sz="1500" dirty="0">
                <a:solidFill>
                  <a:srgbClr val="000000"/>
                </a:solidFill>
                <a:latin typeface="Arial" panose="020B0604020202020204" pitchFamily="34" charset="0"/>
                <a:ea typeface="Calibri" panose="020F0502020204030204" pitchFamily="34" charset="0"/>
                <a:cs typeface="Arial" panose="020B0604020202020204" pitchFamily="34" charset="0"/>
              </a:rPr>
              <a:t>Gwerthuso’n feirniadol a (lle bo'n briodol) cymhwyso eu gwybodaeth am y damcaniaethau a’r dystiolaeth ryngwladol (yn ymwneud ag iechyd emosiynol, iechyd meddwl a llesiant) i’w cyd-destun personol /proffesiynol.</a:t>
            </a:r>
          </a:p>
          <a:p>
            <a:pPr marL="257175" indent="-257175">
              <a:lnSpc>
                <a:spcPct val="150000"/>
              </a:lnSpc>
              <a:buAutoNum type="arabicPeriod" startAt="2"/>
            </a:pPr>
            <a:r>
              <a:rPr lang="cy-GB" sz="1500" dirty="0" err="1">
                <a:solidFill>
                  <a:srgbClr val="000000"/>
                </a:solidFill>
                <a:latin typeface="Arial" panose="020B0604020202020204" pitchFamily="34" charset="0"/>
                <a:ea typeface="Calibri" panose="020F0502020204030204" pitchFamily="34" charset="0"/>
                <a:cs typeface="Arial" panose="020B0604020202020204" pitchFamily="34" charset="0"/>
              </a:rPr>
              <a:t>Cyferinodi</a:t>
            </a:r>
            <a:endParaRPr lang="cy-GB" sz="1500" dirty="0">
              <a:latin typeface="Arial" panose="020B0604020202020204" pitchFamily="34" charset="0"/>
              <a:ea typeface="Calibri" panose="020F050202020403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34856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5C6A6-0FF3-8565-0AA3-E56CDA92FB4E}"/>
              </a:ext>
            </a:extLst>
          </p:cNvPr>
          <p:cNvSpPr>
            <a:spLocks noGrp="1"/>
          </p:cNvSpPr>
          <p:nvPr>
            <p:ph type="title"/>
          </p:nvPr>
        </p:nvSpPr>
        <p:spPr>
          <a:xfrm>
            <a:off x="332443" y="429588"/>
            <a:ext cx="7886700" cy="994172"/>
          </a:xfrm>
        </p:spPr>
        <p:txBody>
          <a:bodyPr/>
          <a:lstStyle/>
          <a:p>
            <a:r>
              <a:rPr lang="en-GB" b="1" dirty="0"/>
              <a:t>Assessment Criteria</a:t>
            </a:r>
          </a:p>
        </p:txBody>
      </p:sp>
      <p:sp>
        <p:nvSpPr>
          <p:cNvPr id="3" name="Content Placeholder 2">
            <a:extLst>
              <a:ext uri="{FF2B5EF4-FFF2-40B4-BE49-F238E27FC236}">
                <a16:creationId xmlns:a16="http://schemas.microsoft.com/office/drawing/2014/main" id="{F2B83209-0E52-4F7D-B0F6-9021FB85D246}"/>
              </a:ext>
            </a:extLst>
          </p:cNvPr>
          <p:cNvSpPr>
            <a:spLocks noGrp="1"/>
          </p:cNvSpPr>
          <p:nvPr>
            <p:ph idx="1"/>
          </p:nvPr>
        </p:nvSpPr>
        <p:spPr>
          <a:xfrm>
            <a:off x="417635" y="1346041"/>
            <a:ext cx="7886700" cy="4356179"/>
          </a:xfrm>
        </p:spPr>
        <p:txBody>
          <a:bodyPr>
            <a:normAutofit fontScale="92500"/>
          </a:bodyPr>
          <a:lstStyle/>
          <a:p>
            <a:pPr marL="257175" indent="-257175">
              <a:lnSpc>
                <a:spcPct val="150000"/>
              </a:lnSpc>
              <a:buFont typeface="+mj-lt"/>
              <a:buAutoNum type="arabicPeriod"/>
            </a:pPr>
            <a:r>
              <a:rPr lang="en-GB" sz="1350" dirty="0">
                <a:latin typeface="Arial" panose="020B0604020202020204" pitchFamily="34" charset="0"/>
                <a:ea typeface="Arial" panose="020B0604020202020204" pitchFamily="34" charset="0"/>
                <a:cs typeface="Times New Roman" panose="02020603050405020304" pitchFamily="18" charset="0"/>
              </a:rPr>
              <a:t>Critically evaluate a range of theories that apply to issues of wellbeing within education and the inter-relationships that impact negatively upon children’s wellbeing. </a:t>
            </a:r>
            <a:endParaRPr lang="en-GB" sz="135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50000"/>
              </a:lnSpc>
              <a:buFont typeface="+mj-lt"/>
              <a:buAutoNum type="arabicPeriod"/>
            </a:pPr>
            <a:r>
              <a:rPr lang="en-GB" sz="1300" dirty="0">
                <a:effectLst/>
                <a:latin typeface="Arial" panose="020B0604020202020204" pitchFamily="34" charset="0"/>
                <a:ea typeface="Arial" panose="020B0604020202020204" pitchFamily="34" charset="0"/>
              </a:rPr>
              <a:t>Critically examine current legislation, policy and practice concerning models of health and wellbeing, happiness, resilience and children’s rights and the evidence underpinning these.</a:t>
            </a: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50000"/>
              </a:lnSpc>
              <a:buFont typeface="+mj-lt"/>
              <a:buAutoNum type="arabicPeriod"/>
            </a:pPr>
            <a:r>
              <a:rPr lang="en-GB" sz="1350" dirty="0">
                <a:solidFill>
                  <a:srgbClr val="000000"/>
                </a:solidFill>
                <a:latin typeface="Arial" panose="020B0604020202020204" pitchFamily="34" charset="0"/>
                <a:ea typeface="Arial" panose="020B0604020202020204" pitchFamily="34" charset="0"/>
                <a:cs typeface="Times New Roman" panose="02020603050405020304" pitchFamily="18" charset="0"/>
              </a:rPr>
              <a:t>Critically examine the international research on emotional health, mental health, physical health and well-being to gain multiple perspectives.</a:t>
            </a:r>
            <a:endParaRPr lang="en-GB" sz="135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50000"/>
              </a:lnSpc>
              <a:buFont typeface="+mj-lt"/>
              <a:buAutoNum type="arabicPeriod"/>
            </a:pPr>
            <a:r>
              <a:rPr lang="en-GB" sz="1350" dirty="0">
                <a:solidFill>
                  <a:srgbClr val="000000"/>
                </a:solidFill>
                <a:latin typeface="Arial" panose="020B0604020202020204" pitchFamily="34" charset="0"/>
                <a:ea typeface="Arial" panose="020B0604020202020204" pitchFamily="34" charset="0"/>
                <a:cs typeface="Times New Roman" panose="02020603050405020304" pitchFamily="18" charset="0"/>
              </a:rPr>
              <a:t>Critically evaluate a range of early interventions in relation to the promotion and protection of child / adolescent mental health and wellbeing, whilst also assessing the evidence concerning the efficacy of a range of preventative measures.  </a:t>
            </a:r>
            <a:endParaRPr lang="en-GB" sz="135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50000"/>
              </a:lnSpc>
              <a:buFont typeface="+mj-lt"/>
              <a:buAutoNum type="arabicPeriod"/>
            </a:pPr>
            <a:r>
              <a:rPr lang="en-GB" sz="1350" dirty="0">
                <a:solidFill>
                  <a:srgbClr val="000000"/>
                </a:solidFill>
                <a:latin typeface="Arial" panose="020B0604020202020204" pitchFamily="34" charset="0"/>
                <a:ea typeface="Arial" panose="020B0604020202020204" pitchFamily="34" charset="0"/>
                <a:cs typeface="Times New Roman" panose="02020603050405020304" pitchFamily="18" charset="0"/>
              </a:rPr>
              <a:t>Critically evaluate and (where appropriate) apply knowledge of the theories and international evidence (relating to emotional health, mental health and wellbeing) to own personal /professional context.</a:t>
            </a:r>
          </a:p>
          <a:p>
            <a:pPr marL="257175" indent="-257175">
              <a:lnSpc>
                <a:spcPct val="150000"/>
              </a:lnSpc>
              <a:buFont typeface="+mj-lt"/>
              <a:buAutoNum type="arabicPeriod"/>
            </a:pPr>
            <a:r>
              <a:rPr lang="en-GB" sz="1350" dirty="0">
                <a:solidFill>
                  <a:srgbClr val="000000"/>
                </a:solidFill>
                <a:latin typeface="Arial" panose="020B0604020202020204" pitchFamily="34" charset="0"/>
                <a:ea typeface="Calibri" panose="020F0502020204030204" pitchFamily="34" charset="0"/>
                <a:cs typeface="Times New Roman" panose="02020603050405020304" pitchFamily="18" charset="0"/>
              </a:rPr>
              <a:t>Referencing</a:t>
            </a:r>
            <a:endParaRPr lang="en-GB" sz="135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635094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90171" y="2531277"/>
            <a:ext cx="3281729" cy="9882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68580" tIns="34290" rIns="68580" bIns="34290" rtlCol="0" anchor="b">
            <a:noAutofit/>
          </a:bodyPr>
          <a:lstStyle/>
          <a:p>
            <a:pPr algn="ctr">
              <a:lnSpc>
                <a:spcPct val="90000"/>
              </a:lnSpc>
              <a:spcBef>
                <a:spcPct val="0"/>
              </a:spcBef>
              <a:spcAft>
                <a:spcPts val="450"/>
              </a:spcAft>
            </a:pPr>
            <a:r>
              <a:rPr lang="en-US" sz="3000" b="1" dirty="0" err="1">
                <a:solidFill>
                  <a:schemeClr val="bg1"/>
                </a:solidFill>
                <a:highlight>
                  <a:srgbClr val="000000"/>
                </a:highlight>
                <a:latin typeface="+mj-lt"/>
                <a:ea typeface="+mj-ea"/>
                <a:cs typeface="+mj-cs"/>
              </a:rPr>
              <a:t>Meddwl</a:t>
            </a:r>
            <a:r>
              <a:rPr lang="en-US" sz="3000" b="1" dirty="0">
                <a:solidFill>
                  <a:schemeClr val="bg1"/>
                </a:solidFill>
                <a:highlight>
                  <a:srgbClr val="000000"/>
                </a:highlight>
                <a:latin typeface="+mj-lt"/>
                <a:ea typeface="+mj-ea"/>
                <a:cs typeface="+mj-cs"/>
              </a:rPr>
              <a:t> </a:t>
            </a:r>
            <a:r>
              <a:rPr lang="en-US" sz="3000" b="1" dirty="0" err="1">
                <a:solidFill>
                  <a:schemeClr val="bg1"/>
                </a:solidFill>
                <a:highlight>
                  <a:srgbClr val="000000"/>
                </a:highlight>
                <a:latin typeface="+mj-lt"/>
                <a:ea typeface="+mj-ea"/>
                <a:cs typeface="+mj-cs"/>
              </a:rPr>
              <a:t>yn</a:t>
            </a:r>
            <a:r>
              <a:rPr lang="en-US" sz="3000" b="1" dirty="0">
                <a:solidFill>
                  <a:schemeClr val="bg1"/>
                </a:solidFill>
                <a:highlight>
                  <a:srgbClr val="000000"/>
                </a:highlight>
                <a:latin typeface="+mj-lt"/>
                <a:ea typeface="+mj-ea"/>
                <a:cs typeface="+mj-cs"/>
              </a:rPr>
              <a:t> </a:t>
            </a:r>
            <a:r>
              <a:rPr lang="en-US" sz="3000" b="1" dirty="0" err="1">
                <a:solidFill>
                  <a:schemeClr val="bg1"/>
                </a:solidFill>
                <a:highlight>
                  <a:srgbClr val="000000"/>
                </a:highlight>
                <a:latin typeface="+mj-lt"/>
                <a:ea typeface="+mj-ea"/>
                <a:cs typeface="+mj-cs"/>
              </a:rPr>
              <a:t>gritigol</a:t>
            </a:r>
            <a:r>
              <a:rPr lang="en-US" sz="3000" b="1" dirty="0">
                <a:solidFill>
                  <a:schemeClr val="bg1"/>
                </a:solidFill>
                <a:highlight>
                  <a:srgbClr val="000000"/>
                </a:highlight>
                <a:latin typeface="+mj-lt"/>
                <a:ea typeface="+mj-ea"/>
                <a:cs typeface="+mj-cs"/>
              </a:rPr>
              <a:t> </a:t>
            </a:r>
            <a:r>
              <a:rPr lang="en-US" sz="3000" b="1" dirty="0" err="1">
                <a:solidFill>
                  <a:schemeClr val="bg1"/>
                </a:solidFill>
                <a:highlight>
                  <a:srgbClr val="000000"/>
                </a:highlight>
                <a:latin typeface="+mj-lt"/>
                <a:ea typeface="+mj-ea"/>
                <a:cs typeface="+mj-cs"/>
              </a:rPr>
              <a:t>ar</a:t>
            </a:r>
            <a:r>
              <a:rPr lang="en-US" sz="3000" b="1" dirty="0">
                <a:solidFill>
                  <a:schemeClr val="bg1"/>
                </a:solidFill>
                <a:highlight>
                  <a:srgbClr val="000000"/>
                </a:highlight>
                <a:latin typeface="+mj-lt"/>
                <a:ea typeface="+mj-ea"/>
                <a:cs typeface="+mj-cs"/>
              </a:rPr>
              <a:t> </a:t>
            </a:r>
            <a:r>
              <a:rPr lang="en-US" sz="3000" b="1" dirty="0" err="1">
                <a:solidFill>
                  <a:schemeClr val="bg1"/>
                </a:solidFill>
                <a:highlight>
                  <a:srgbClr val="000000"/>
                </a:highlight>
                <a:latin typeface="+mj-lt"/>
                <a:ea typeface="+mj-ea"/>
                <a:cs typeface="+mj-cs"/>
              </a:rPr>
              <a:t>lefel</a:t>
            </a:r>
            <a:r>
              <a:rPr lang="en-US" sz="3000" b="1" dirty="0">
                <a:solidFill>
                  <a:schemeClr val="bg1"/>
                </a:solidFill>
                <a:highlight>
                  <a:srgbClr val="000000"/>
                </a:highlight>
                <a:latin typeface="+mj-lt"/>
                <a:ea typeface="+mj-ea"/>
                <a:cs typeface="+mj-cs"/>
              </a:rPr>
              <a:t> </a:t>
            </a:r>
            <a:r>
              <a:rPr lang="en-US" sz="3000" b="1" dirty="0" err="1">
                <a:solidFill>
                  <a:schemeClr val="bg1"/>
                </a:solidFill>
                <a:highlight>
                  <a:srgbClr val="000000"/>
                </a:highlight>
                <a:latin typeface="+mj-lt"/>
                <a:ea typeface="+mj-ea"/>
                <a:cs typeface="+mj-cs"/>
              </a:rPr>
              <a:t>Meistr</a:t>
            </a:r>
            <a:endParaRPr lang="en-US" sz="3000" b="1" dirty="0">
              <a:solidFill>
                <a:schemeClr val="bg1"/>
              </a:solidFill>
              <a:highlight>
                <a:srgbClr val="000000"/>
              </a:highlight>
              <a:latin typeface="+mj-lt"/>
              <a:ea typeface="+mj-ea"/>
              <a:cs typeface="+mj-cs"/>
            </a:endParaRPr>
          </a:p>
          <a:p>
            <a:pPr algn="ctr">
              <a:lnSpc>
                <a:spcPct val="90000"/>
              </a:lnSpc>
              <a:spcBef>
                <a:spcPct val="0"/>
              </a:spcBef>
              <a:spcAft>
                <a:spcPts val="450"/>
              </a:spcAft>
            </a:pPr>
            <a:r>
              <a:rPr lang="en-US" sz="3000" b="1" i="1" dirty="0">
                <a:solidFill>
                  <a:schemeClr val="bg1"/>
                </a:solidFill>
                <a:latin typeface="+mj-lt"/>
                <a:ea typeface="+mj-ea"/>
                <a:cs typeface="+mj-cs"/>
              </a:rPr>
              <a:t>Critical thinking at Masters level </a:t>
            </a:r>
          </a:p>
        </p:txBody>
      </p:sp>
      <p:pic>
        <p:nvPicPr>
          <p:cNvPr id="6" name="Picture 5" descr="A picture containing text&#10;&#10;Description automatically generated">
            <a:extLst>
              <a:ext uri="{FF2B5EF4-FFF2-40B4-BE49-F238E27FC236}">
                <a16:creationId xmlns:a16="http://schemas.microsoft.com/office/drawing/2014/main" id="{49DFDCCF-05A0-46F4-928C-612FD5485698}"/>
              </a:ext>
            </a:extLst>
          </p:cNvPr>
          <p:cNvPicPr>
            <a:picLocks noChangeAspect="1"/>
          </p:cNvPicPr>
          <p:nvPr/>
        </p:nvPicPr>
        <p:blipFill rotWithShape="1">
          <a:blip r:embed="rId2"/>
          <a:srcRect l="3971" r="-1" b="-1"/>
          <a:stretch/>
        </p:blipFill>
        <p:spPr>
          <a:xfrm>
            <a:off x="4134191" y="1430438"/>
            <a:ext cx="4572001" cy="3189911"/>
          </a:xfrm>
          <a:prstGeom prst="rect">
            <a:avLst/>
          </a:prstGeom>
        </p:spPr>
      </p:pic>
      <p:sp>
        <p:nvSpPr>
          <p:cNvPr id="4" name="Rectangle 2"/>
          <p:cNvSpPr>
            <a:spLocks noChangeArrowheads="1"/>
          </p:cNvSpPr>
          <p:nvPr/>
        </p:nvSpPr>
        <p:spPr bwMode="auto">
          <a:xfrm>
            <a:off x="4134191" y="2944540"/>
            <a:ext cx="370379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p>
            <a:pPr>
              <a:defRPr/>
            </a:pPr>
            <a:endParaRPr lang="en-GB" sz="1350">
              <a:solidFill>
                <a:prstClr val="black"/>
              </a:solidFill>
              <a:latin typeface="Calibri" panose="020F0502020204030204"/>
            </a:endParaRPr>
          </a:p>
        </p:txBody>
      </p:sp>
    </p:spTree>
    <p:extLst>
      <p:ext uri="{BB962C8B-B14F-4D97-AF65-F5344CB8AC3E}">
        <p14:creationId xmlns:p14="http://schemas.microsoft.com/office/powerpoint/2010/main" val="9647833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8033-CDBF-473E-94D5-3BC609BEFDED}"/>
              </a:ext>
            </a:extLst>
          </p:cNvPr>
          <p:cNvSpPr>
            <a:spLocks noGrp="1"/>
          </p:cNvSpPr>
          <p:nvPr>
            <p:ph type="title"/>
          </p:nvPr>
        </p:nvSpPr>
        <p:spPr>
          <a:xfrm>
            <a:off x="515060" y="305225"/>
            <a:ext cx="6842614" cy="994172"/>
          </a:xfrm>
        </p:spPr>
        <p:txBody>
          <a:bodyPr>
            <a:normAutofit fontScale="90000"/>
          </a:bodyPr>
          <a:lstStyle/>
          <a:p>
            <a:r>
              <a:rPr lang="en-GB" sz="3300" b="1" dirty="0" err="1"/>
              <a:t>Darllen</a:t>
            </a:r>
            <a:r>
              <a:rPr lang="en-GB" sz="3300" b="1" dirty="0"/>
              <a:t> </a:t>
            </a:r>
            <a:r>
              <a:rPr lang="en-GB" sz="3300" b="1" dirty="0" err="1"/>
              <a:t>yn</a:t>
            </a:r>
            <a:r>
              <a:rPr lang="en-GB" sz="3300" b="1" dirty="0"/>
              <a:t> </a:t>
            </a:r>
            <a:r>
              <a:rPr lang="en-GB" sz="3300" b="1" dirty="0" err="1"/>
              <a:t>feirniadol</a:t>
            </a:r>
            <a:r>
              <a:rPr lang="en-GB" b="1" dirty="0"/>
              <a:t>      </a:t>
            </a:r>
            <a:r>
              <a:rPr lang="en-GB" sz="3300" b="1" dirty="0"/>
              <a:t>Critical reading </a:t>
            </a:r>
            <a:br>
              <a:rPr lang="en-GB" sz="3300" b="1" dirty="0"/>
            </a:br>
            <a:endParaRPr lang="en-GB" dirty="0"/>
          </a:p>
        </p:txBody>
      </p:sp>
      <p:sp>
        <p:nvSpPr>
          <p:cNvPr id="4" name="Content Placeholder 3">
            <a:extLst>
              <a:ext uri="{FF2B5EF4-FFF2-40B4-BE49-F238E27FC236}">
                <a16:creationId xmlns:a16="http://schemas.microsoft.com/office/drawing/2014/main" id="{E8B3D956-B967-4CC5-8B93-5034B8DDA672}"/>
              </a:ext>
            </a:extLst>
          </p:cNvPr>
          <p:cNvSpPr>
            <a:spLocks noGrp="1"/>
          </p:cNvSpPr>
          <p:nvPr>
            <p:ph sz="half" idx="1"/>
          </p:nvPr>
        </p:nvSpPr>
        <p:spPr>
          <a:xfrm>
            <a:off x="163757" y="971195"/>
            <a:ext cx="3886200" cy="5276257"/>
          </a:xfrm>
        </p:spPr>
        <p:txBody>
          <a:bodyPr>
            <a:noAutofit/>
          </a:bodyPr>
          <a:lstStyle/>
          <a:p>
            <a:pPr marL="0" indent="0">
              <a:buNone/>
            </a:pPr>
            <a:r>
              <a:rPr lang="cy-GB" sz="1400" dirty="0"/>
              <a:t>Wrth ichi ddarllen deunyddiau eich modiwl dilynwch y tri cham hyn.</a:t>
            </a:r>
          </a:p>
          <a:p>
            <a:pPr marL="342900" indent="-342900">
              <a:buFont typeface="+mj-lt"/>
              <a:buAutoNum type="arabicPeriod"/>
            </a:pPr>
            <a:r>
              <a:rPr lang="cy-GB" sz="1400" b="1" dirty="0"/>
              <a:t>Dadansoddwch</a:t>
            </a:r>
            <a:r>
              <a:rPr lang="cy-GB" sz="1400" dirty="0"/>
              <a:t> - Archwiliwch sut mae cydrannau allweddol yn eich deunyddiau modiwl yn cyd-fynd â'i gilydd ac yn cysylltu â'i gilydd.</a:t>
            </a:r>
          </a:p>
          <a:p>
            <a:pPr marL="0" indent="0">
              <a:buNone/>
            </a:pPr>
            <a:endParaRPr lang="cy-GB" sz="1400" dirty="0"/>
          </a:p>
          <a:p>
            <a:pPr marL="342900" indent="-342900">
              <a:buFont typeface="+mj-lt"/>
              <a:buAutoNum type="arabicPeriod"/>
            </a:pPr>
            <a:r>
              <a:rPr lang="cy-GB" sz="1400" b="1" dirty="0"/>
              <a:t>Cymharwch</a:t>
            </a:r>
            <a:r>
              <a:rPr lang="cy-GB" sz="1400" dirty="0"/>
              <a:t> – Archwiliwch y tebygrwydd a'r gwahaniaethau rhwng y syniadau rydych chi'n darllen amdanynt. A yw rhai syniadau yn gwrthdaro â'i gilydd neu'n ategu ei gilydd?</a:t>
            </a:r>
          </a:p>
          <a:p>
            <a:pPr marL="342900" indent="-342900">
              <a:buFont typeface="+mj-lt"/>
              <a:buAutoNum type="arabicPeriod"/>
            </a:pPr>
            <a:endParaRPr lang="cy-GB" sz="1400" dirty="0"/>
          </a:p>
          <a:p>
            <a:pPr marL="342900" indent="-342900">
              <a:buFont typeface="+mj-lt"/>
              <a:buAutoNum type="arabicPeriod"/>
            </a:pPr>
            <a:r>
              <a:rPr lang="cy-GB" sz="1400" b="1" dirty="0"/>
              <a:t>Cyfosodwch (</a:t>
            </a:r>
            <a:r>
              <a:rPr lang="cy-GB" sz="1400" b="1" dirty="0" err="1"/>
              <a:t>Synthesise</a:t>
            </a:r>
            <a:r>
              <a:rPr lang="cy-GB" sz="1400" b="1" dirty="0"/>
              <a:t>) </a:t>
            </a:r>
            <a:r>
              <a:rPr lang="cy-GB" sz="1400" dirty="0"/>
              <a:t>- Dewch â gwahanol ffynonellau gwybodaeth ynghyd i gyflwyno dadl neu syniad rydych chi'n ei lunio. Gwnewch gysylltiadau rhesymegol rhwng y gwahanol ffynonellau sy'n eich helpu i lunio a chefnogi'ch syniadau. A oes unrhyw gasgliadau y gallwch eu tynnu o'r deunydd a'u cymhwyso i gwestiwn aseiniad?</a:t>
            </a:r>
          </a:p>
        </p:txBody>
      </p:sp>
      <p:sp>
        <p:nvSpPr>
          <p:cNvPr id="5" name="Content Placeholder 4">
            <a:extLst>
              <a:ext uri="{FF2B5EF4-FFF2-40B4-BE49-F238E27FC236}">
                <a16:creationId xmlns:a16="http://schemas.microsoft.com/office/drawing/2014/main" id="{AFEB18BE-0608-465E-BD34-B3D209B14D94}"/>
              </a:ext>
            </a:extLst>
          </p:cNvPr>
          <p:cNvSpPr>
            <a:spLocks noGrp="1"/>
          </p:cNvSpPr>
          <p:nvPr>
            <p:ph sz="half" idx="2"/>
          </p:nvPr>
        </p:nvSpPr>
        <p:spPr>
          <a:xfrm>
            <a:off x="4049957" y="971195"/>
            <a:ext cx="3886200" cy="5321694"/>
          </a:xfrm>
        </p:spPr>
        <p:txBody>
          <a:bodyPr>
            <a:normAutofit/>
          </a:bodyPr>
          <a:lstStyle/>
          <a:p>
            <a:pPr marL="0" indent="0">
              <a:buNone/>
            </a:pPr>
            <a:r>
              <a:rPr lang="en-GB" sz="1600" dirty="0"/>
              <a:t>As you read your module materials follow these three steps.</a:t>
            </a:r>
          </a:p>
          <a:p>
            <a:pPr marL="385763" indent="-385763">
              <a:buFont typeface="+mj-lt"/>
              <a:buAutoNum type="arabicPeriod"/>
            </a:pPr>
            <a:r>
              <a:rPr lang="en-GB" sz="1600" b="1" dirty="0"/>
              <a:t>Analyse </a:t>
            </a:r>
            <a:r>
              <a:rPr lang="en-GB" sz="1600" dirty="0"/>
              <a:t>- Examine how key components within your module materials fit together and relate to each other.</a:t>
            </a:r>
          </a:p>
          <a:p>
            <a:pPr marL="0" indent="0">
              <a:buNone/>
            </a:pPr>
            <a:endParaRPr lang="en-GB" sz="1600" dirty="0"/>
          </a:p>
          <a:p>
            <a:pPr marL="385763" indent="-385763">
              <a:buFont typeface="+mj-lt"/>
              <a:buAutoNum type="arabicPeriod"/>
            </a:pPr>
            <a:r>
              <a:rPr lang="en-GB" sz="1600" b="1" dirty="0"/>
              <a:t>Compare</a:t>
            </a:r>
            <a:r>
              <a:rPr lang="en-GB" sz="1600" dirty="0"/>
              <a:t> - Explore the similarities and differences between the ideas you are reading about. Do some ideas conflict with or complement each other?</a:t>
            </a:r>
          </a:p>
          <a:p>
            <a:pPr marL="385763" indent="-385763">
              <a:buFont typeface="+mj-lt"/>
              <a:buAutoNum type="arabicPeriod"/>
            </a:pPr>
            <a:endParaRPr lang="en-GB" sz="1600" dirty="0"/>
          </a:p>
          <a:p>
            <a:pPr marL="385763" indent="-385763">
              <a:buFont typeface="+mj-lt"/>
              <a:buAutoNum type="arabicPeriod"/>
            </a:pPr>
            <a:r>
              <a:rPr lang="en-GB" sz="1600" b="1" dirty="0"/>
              <a:t>Synthesise </a:t>
            </a:r>
            <a:r>
              <a:rPr lang="en-GB" sz="1600" dirty="0"/>
              <a:t>- Bring together different sources of information to serve an argument or idea you are constructing. Make logical connections between the different sources that help you shape and support your ideas. Are there any inferences you can draw from the material and apply to an assignment question?</a:t>
            </a:r>
          </a:p>
          <a:p>
            <a:endParaRPr lang="en-GB" sz="1200" dirty="0"/>
          </a:p>
        </p:txBody>
      </p:sp>
    </p:spTree>
    <p:extLst>
      <p:ext uri="{BB962C8B-B14F-4D97-AF65-F5344CB8AC3E}">
        <p14:creationId xmlns:p14="http://schemas.microsoft.com/office/powerpoint/2010/main" val="9320310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555756C-C876-0739-3930-40EED52EFF54}"/>
              </a:ext>
            </a:extLst>
          </p:cNvPr>
          <p:cNvSpPr>
            <a:spLocks noGrp="1"/>
          </p:cNvSpPr>
          <p:nvPr>
            <p:ph type="title"/>
          </p:nvPr>
        </p:nvSpPr>
        <p:spPr/>
        <p:txBody>
          <a:bodyPr>
            <a:noAutofit/>
          </a:bodyPr>
          <a:lstStyle/>
          <a:p>
            <a:r>
              <a:rPr lang="cy-GB" sz="2400" b="1" dirty="0"/>
              <a:t>Rhwystrau rhag Meddwl/Gwerthuso’n Feirniadol/Gritigol</a:t>
            </a:r>
            <a:br>
              <a:rPr lang="en-GB" sz="2400" b="1" dirty="0"/>
            </a:br>
            <a:br>
              <a:rPr lang="en-GB" sz="2400" b="1" dirty="0"/>
            </a:br>
            <a:r>
              <a:rPr lang="en-GB" sz="2400" b="1" dirty="0"/>
              <a:t>Barriers to Critical Thinking/Appraisal</a:t>
            </a:r>
          </a:p>
        </p:txBody>
      </p:sp>
      <p:sp>
        <p:nvSpPr>
          <p:cNvPr id="32771" name="Content Placeholder 2"/>
          <p:cNvSpPr>
            <a:spLocks noGrp="1"/>
          </p:cNvSpPr>
          <p:nvPr>
            <p:ph idx="1"/>
          </p:nvPr>
        </p:nvSpPr>
        <p:spPr>
          <a:xfrm>
            <a:off x="345098" y="1993506"/>
            <a:ext cx="3881804" cy="3733399"/>
          </a:xfrm>
        </p:spPr>
        <p:txBody>
          <a:bodyPr>
            <a:normAutofit/>
          </a:bodyPr>
          <a:lstStyle/>
          <a:p>
            <a:pPr eaLnBrk="1" hangingPunct="1"/>
            <a:r>
              <a:rPr lang="cy-GB" altLang="en-US" sz="1800" dirty="0"/>
              <a:t>Amharodrwydd i  feirniadu arbenigwyr </a:t>
            </a:r>
          </a:p>
          <a:p>
            <a:pPr eaLnBrk="1" hangingPunct="1"/>
            <a:r>
              <a:rPr lang="cy-GB" altLang="en-US" sz="1800" dirty="0"/>
              <a:t>Camddeall dadansoddiad beirniadol fel ‘dim ond rhoi sylwadau ar y pwyntiau gwael’</a:t>
            </a:r>
          </a:p>
          <a:p>
            <a:pPr eaLnBrk="1" hangingPunct="1"/>
            <a:r>
              <a:rPr lang="cy-GB" altLang="en-US" sz="1800" dirty="0"/>
              <a:t>Tybio bod gan athrawon ac arbenigwyr ‘yr atebion’ bob tro. Mae meddwl yn feirniadol yn golygu dilyn eich atebion eich hun.</a:t>
            </a:r>
          </a:p>
          <a:p>
            <a:pPr eaLnBrk="1" hangingPunct="1"/>
            <a:r>
              <a:rPr lang="cy-GB" altLang="en-US" sz="1800" dirty="0"/>
              <a:t>Ein rhagdybiaethau, rhagfarnau, profiadau, credoau ac ati ein hunain.</a:t>
            </a:r>
          </a:p>
          <a:p>
            <a:pPr eaLnBrk="1" hangingPunct="1"/>
            <a:endParaRPr lang="en-US" altLang="en-US" sz="1600" dirty="0"/>
          </a:p>
        </p:txBody>
      </p:sp>
      <p:sp>
        <p:nvSpPr>
          <p:cNvPr id="2" name="Content Placeholder 1">
            <a:extLst>
              <a:ext uri="{FF2B5EF4-FFF2-40B4-BE49-F238E27FC236}">
                <a16:creationId xmlns:a16="http://schemas.microsoft.com/office/drawing/2014/main" id="{69C78706-58C3-48A6-8858-3BF1C8CDCE4B}"/>
              </a:ext>
            </a:extLst>
          </p:cNvPr>
          <p:cNvSpPr>
            <a:spLocks noGrp="1"/>
          </p:cNvSpPr>
          <p:nvPr>
            <p:ph sz="half" idx="4294967295"/>
          </p:nvPr>
        </p:nvSpPr>
        <p:spPr>
          <a:xfrm>
            <a:off x="4572000" y="2172494"/>
            <a:ext cx="3667125" cy="3375422"/>
          </a:xfrm>
        </p:spPr>
        <p:txBody>
          <a:bodyPr>
            <a:normAutofit lnSpcReduction="10000"/>
          </a:bodyPr>
          <a:lstStyle/>
          <a:p>
            <a:pPr eaLnBrk="1" hangingPunct="1"/>
            <a:r>
              <a:rPr lang="en-GB" altLang="en-US" sz="2000" dirty="0"/>
              <a:t>Reluctance to critique experts</a:t>
            </a:r>
          </a:p>
          <a:p>
            <a:pPr eaLnBrk="1" hangingPunct="1"/>
            <a:r>
              <a:rPr lang="en-GB" altLang="en-US" sz="2000" dirty="0"/>
              <a:t>Mistaking critical analysis for ‘just commenting on the bad points’</a:t>
            </a:r>
          </a:p>
          <a:p>
            <a:pPr eaLnBrk="1" hangingPunct="1"/>
            <a:r>
              <a:rPr lang="en-GB" altLang="en-US" sz="2000" dirty="0"/>
              <a:t>Assuming teachers and experts always ‘have the answers’. Critical thinking means pursuing your own answers.</a:t>
            </a:r>
          </a:p>
          <a:p>
            <a:pPr eaLnBrk="1" hangingPunct="1"/>
            <a:r>
              <a:rPr lang="en-GB" altLang="en-US" sz="2000" dirty="0"/>
              <a:t>Our own assumptions, preconceptions, biases, experiences, beliefs etc.</a:t>
            </a:r>
          </a:p>
          <a:p>
            <a:pPr marL="0" indent="0">
              <a:buNone/>
            </a:pPr>
            <a:endParaRPr lang="en-GB" sz="1800" dirty="0"/>
          </a:p>
        </p:txBody>
      </p:sp>
    </p:spTree>
    <p:extLst>
      <p:ext uri="{BB962C8B-B14F-4D97-AF65-F5344CB8AC3E}">
        <p14:creationId xmlns:p14="http://schemas.microsoft.com/office/powerpoint/2010/main" val="583631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normAutofit fontScale="90000"/>
          </a:bodyPr>
          <a:lstStyle/>
          <a:p>
            <a:pPr eaLnBrk="1" hangingPunct="1"/>
            <a:r>
              <a:rPr lang="cy-GB" altLang="en-US" sz="3100" dirty="0"/>
              <a:t>Meddwl yn Feirniadol/Gritigol - Dadansoddiad</a:t>
            </a:r>
            <a:br>
              <a:rPr lang="en-GB" altLang="en-US" sz="3100" dirty="0"/>
            </a:br>
            <a:r>
              <a:rPr lang="en-GB" altLang="en-US" sz="3100" i="1" dirty="0"/>
              <a:t>Critical Thinking – Analysis</a:t>
            </a:r>
            <a:br>
              <a:rPr lang="en-GB" altLang="en-US" dirty="0"/>
            </a:br>
            <a:endParaRPr lang="en-US" altLang="en-US" dirty="0"/>
          </a:p>
        </p:txBody>
      </p:sp>
      <p:sp>
        <p:nvSpPr>
          <p:cNvPr id="16387" name="Content Placeholder 2"/>
          <p:cNvSpPr>
            <a:spLocks noGrp="1"/>
          </p:cNvSpPr>
          <p:nvPr>
            <p:ph sz="half" idx="1"/>
          </p:nvPr>
        </p:nvSpPr>
        <p:spPr>
          <a:xfrm>
            <a:off x="298939" y="1431235"/>
            <a:ext cx="3886200" cy="4447051"/>
          </a:xfrm>
        </p:spPr>
        <p:txBody>
          <a:bodyPr>
            <a:normAutofit fontScale="85000" lnSpcReduction="20000"/>
          </a:bodyPr>
          <a:lstStyle/>
          <a:p>
            <a:r>
              <a:rPr lang="cy-GB" altLang="en-US" sz="1500" dirty="0">
                <a:solidFill>
                  <a:schemeClr val="accent4">
                    <a:lumMod val="25000"/>
                  </a:schemeClr>
                </a:solidFill>
                <a:latin typeface="Arial" panose="020B0604020202020204" pitchFamily="34" charset="0"/>
                <a:cs typeface="Arial" panose="020B0604020202020204" pitchFamily="34" charset="0"/>
              </a:rPr>
              <a:t>‘</a:t>
            </a:r>
            <a:r>
              <a:rPr lang="cy-GB" altLang="en-US" sz="1800" dirty="0">
                <a:solidFill>
                  <a:schemeClr val="accent4">
                    <a:lumMod val="25000"/>
                  </a:schemeClr>
                </a:solidFill>
                <a:latin typeface="Arial" panose="020B0604020202020204" pitchFamily="34" charset="0"/>
                <a:cs typeface="Arial" panose="020B0604020202020204" pitchFamily="34" charset="0"/>
              </a:rPr>
              <a:t>Archwiliad manwl o’r elfennau’</a:t>
            </a:r>
          </a:p>
          <a:p>
            <a:pPr eaLnBrk="1" hangingPunct="1"/>
            <a:endParaRPr lang="cy-GB" altLang="en-US" sz="1800" dirty="0">
              <a:solidFill>
                <a:schemeClr val="accent4">
                  <a:lumMod val="25000"/>
                </a:schemeClr>
              </a:solidFill>
              <a:latin typeface="Arial" panose="020B0604020202020204" pitchFamily="34" charset="0"/>
              <a:cs typeface="Arial" panose="020B0604020202020204" pitchFamily="34" charset="0"/>
            </a:endParaRPr>
          </a:p>
          <a:p>
            <a:pPr eaLnBrk="1" hangingPunct="1"/>
            <a:r>
              <a:rPr lang="cy-GB" altLang="en-US" sz="1800" dirty="0">
                <a:solidFill>
                  <a:schemeClr val="accent4">
                    <a:lumMod val="25000"/>
                  </a:schemeClr>
                </a:solidFill>
                <a:latin typeface="Arial" panose="020B0604020202020204" pitchFamily="34" charset="0"/>
                <a:cs typeface="Arial" panose="020B0604020202020204" pitchFamily="34" charset="0"/>
              </a:rPr>
              <a:t>Beirniadu gwahanol safbwyntiau - barn, dadleuon a chasgliadau pobl eraill</a:t>
            </a:r>
          </a:p>
          <a:p>
            <a:pPr eaLnBrk="1" hangingPunct="1"/>
            <a:endParaRPr lang="cy-GB" altLang="en-US" sz="1800" dirty="0">
              <a:solidFill>
                <a:schemeClr val="accent4">
                  <a:lumMod val="25000"/>
                </a:schemeClr>
              </a:solidFill>
              <a:latin typeface="Arial" panose="020B0604020202020204" pitchFamily="34" charset="0"/>
              <a:cs typeface="Arial" panose="020B0604020202020204" pitchFamily="34" charset="0"/>
            </a:endParaRPr>
          </a:p>
          <a:p>
            <a:pPr eaLnBrk="1" hangingPunct="1"/>
            <a:r>
              <a:rPr lang="cy-GB" altLang="en-US" sz="1800" dirty="0">
                <a:solidFill>
                  <a:schemeClr val="accent4">
                    <a:lumMod val="25000"/>
                  </a:schemeClr>
                </a:solidFill>
                <a:latin typeface="Arial" panose="020B0604020202020204" pitchFamily="34" charset="0"/>
                <a:cs typeface="Arial" panose="020B0604020202020204" pitchFamily="34" charset="0"/>
              </a:rPr>
              <a:t>Gwerthuso dibynadwyedd a dilysrwydd y llenyddiaeth / tystiolaeth</a:t>
            </a:r>
          </a:p>
          <a:p>
            <a:pPr eaLnBrk="1" hangingPunct="1"/>
            <a:endParaRPr lang="cy-GB" altLang="en-US" sz="1800" dirty="0">
              <a:solidFill>
                <a:schemeClr val="accent4">
                  <a:lumMod val="25000"/>
                </a:schemeClr>
              </a:solidFill>
              <a:latin typeface="Arial" panose="020B0604020202020204" pitchFamily="34" charset="0"/>
              <a:cs typeface="Arial" panose="020B0604020202020204" pitchFamily="34" charset="0"/>
            </a:endParaRPr>
          </a:p>
          <a:p>
            <a:pPr eaLnBrk="1" hangingPunct="1"/>
            <a:r>
              <a:rPr lang="cy-GB" altLang="en-US" sz="1800" dirty="0">
                <a:solidFill>
                  <a:schemeClr val="accent4">
                    <a:lumMod val="25000"/>
                  </a:schemeClr>
                </a:solidFill>
                <a:latin typeface="Arial" panose="020B0604020202020204" pitchFamily="34" charset="0"/>
                <a:cs typeface="Arial" panose="020B0604020202020204" pitchFamily="34" charset="0"/>
              </a:rPr>
              <a:t>Gweld popeth rydych chi'n ei ddarllen yn feirniadol - peidio â chymryd unrhyw beth yn ganiataol</a:t>
            </a:r>
          </a:p>
          <a:p>
            <a:pPr eaLnBrk="1" hangingPunct="1"/>
            <a:endParaRPr lang="cy-GB" altLang="en-US" sz="1800" dirty="0">
              <a:solidFill>
                <a:schemeClr val="accent4">
                  <a:lumMod val="25000"/>
                </a:schemeClr>
              </a:solidFill>
              <a:latin typeface="Arial" panose="020B0604020202020204" pitchFamily="34" charset="0"/>
              <a:cs typeface="Arial" panose="020B0604020202020204" pitchFamily="34" charset="0"/>
            </a:endParaRPr>
          </a:p>
          <a:p>
            <a:pPr eaLnBrk="1" hangingPunct="1"/>
            <a:r>
              <a:rPr lang="cy-GB" altLang="en-US" sz="1800" dirty="0">
                <a:solidFill>
                  <a:schemeClr val="accent4">
                    <a:lumMod val="25000"/>
                  </a:schemeClr>
                </a:solidFill>
                <a:latin typeface="Arial" panose="020B0604020202020204" pitchFamily="34" charset="0"/>
                <a:cs typeface="Arial" panose="020B0604020202020204" pitchFamily="34" charset="0"/>
              </a:rPr>
              <a:t>Pwyso a mesur dadleuon gwrthgyferbyniol</a:t>
            </a:r>
          </a:p>
          <a:p>
            <a:pPr eaLnBrk="1" hangingPunct="1"/>
            <a:endParaRPr lang="cy-GB" altLang="en-US" sz="1800" dirty="0">
              <a:solidFill>
                <a:schemeClr val="accent4">
                  <a:lumMod val="25000"/>
                </a:schemeClr>
              </a:solidFill>
              <a:latin typeface="Arial" panose="020B0604020202020204" pitchFamily="34" charset="0"/>
              <a:cs typeface="Arial" panose="020B0604020202020204" pitchFamily="34" charset="0"/>
            </a:endParaRPr>
          </a:p>
          <a:p>
            <a:pPr eaLnBrk="1" hangingPunct="1"/>
            <a:r>
              <a:rPr lang="cy-GB" altLang="en-US" sz="1800" dirty="0">
                <a:solidFill>
                  <a:schemeClr val="accent4">
                    <a:lumMod val="25000"/>
                  </a:schemeClr>
                </a:solidFill>
                <a:latin typeface="Arial" panose="020B0604020202020204" pitchFamily="34" charset="0"/>
                <a:cs typeface="Arial" panose="020B0604020202020204" pitchFamily="34" charset="0"/>
              </a:rPr>
              <a:t>Myfyrdod strwythuredig ar brofiad personol</a:t>
            </a:r>
          </a:p>
        </p:txBody>
      </p:sp>
      <p:sp>
        <p:nvSpPr>
          <p:cNvPr id="2" name="Content Placeholder 1">
            <a:extLst>
              <a:ext uri="{FF2B5EF4-FFF2-40B4-BE49-F238E27FC236}">
                <a16:creationId xmlns:a16="http://schemas.microsoft.com/office/drawing/2014/main" id="{94061BDD-DF84-4869-85BF-2335DACE024B}"/>
              </a:ext>
            </a:extLst>
          </p:cNvPr>
          <p:cNvSpPr>
            <a:spLocks noGrp="1"/>
          </p:cNvSpPr>
          <p:nvPr>
            <p:ph sz="half" idx="2"/>
          </p:nvPr>
        </p:nvSpPr>
        <p:spPr>
          <a:xfrm>
            <a:off x="4259874" y="1215413"/>
            <a:ext cx="3886200" cy="4878693"/>
          </a:xfrm>
        </p:spPr>
        <p:txBody>
          <a:bodyPr>
            <a:noAutofit/>
          </a:bodyPr>
          <a:lstStyle/>
          <a:p>
            <a:pPr eaLnBrk="1" hangingPunct="1"/>
            <a:r>
              <a:rPr lang="en-GB" altLang="en-US" sz="1600" dirty="0">
                <a:solidFill>
                  <a:schemeClr val="accent4">
                    <a:lumMod val="25000"/>
                  </a:schemeClr>
                </a:solidFill>
                <a:latin typeface="Arial" panose="020B0604020202020204" pitchFamily="34" charset="0"/>
                <a:cs typeface="Arial" panose="020B0604020202020204" pitchFamily="34" charset="0"/>
              </a:rPr>
              <a:t>Detailed examination of elements </a:t>
            </a:r>
          </a:p>
          <a:p>
            <a:pPr eaLnBrk="1" hangingPunct="1"/>
            <a:endParaRPr lang="en-GB" altLang="en-US" sz="1600" dirty="0">
              <a:solidFill>
                <a:schemeClr val="accent4">
                  <a:lumMod val="25000"/>
                </a:schemeClr>
              </a:solidFill>
              <a:latin typeface="Arial" panose="020B0604020202020204" pitchFamily="34" charset="0"/>
              <a:cs typeface="Arial" panose="020B0604020202020204" pitchFamily="34" charset="0"/>
            </a:endParaRPr>
          </a:p>
          <a:p>
            <a:pPr eaLnBrk="1" hangingPunct="1"/>
            <a:r>
              <a:rPr lang="en-GB" altLang="en-US" sz="1600" dirty="0">
                <a:solidFill>
                  <a:schemeClr val="accent4">
                    <a:lumMod val="25000"/>
                  </a:schemeClr>
                </a:solidFill>
                <a:latin typeface="Arial" panose="020B0604020202020204" pitchFamily="34" charset="0"/>
                <a:cs typeface="Arial" panose="020B0604020202020204" pitchFamily="34" charset="0"/>
              </a:rPr>
              <a:t>Critiquing different viewpoints – other people’s positions, arguments and conclusions</a:t>
            </a:r>
          </a:p>
          <a:p>
            <a:pPr eaLnBrk="1" hangingPunct="1"/>
            <a:endParaRPr lang="en-GB" altLang="en-US" sz="1600" dirty="0">
              <a:solidFill>
                <a:schemeClr val="accent4">
                  <a:lumMod val="25000"/>
                </a:schemeClr>
              </a:solidFill>
              <a:latin typeface="Arial" panose="020B0604020202020204" pitchFamily="34" charset="0"/>
              <a:cs typeface="Arial" panose="020B0604020202020204" pitchFamily="34" charset="0"/>
            </a:endParaRPr>
          </a:p>
          <a:p>
            <a:pPr eaLnBrk="1" hangingPunct="1"/>
            <a:r>
              <a:rPr lang="en-GB" altLang="en-US" sz="1600" dirty="0">
                <a:solidFill>
                  <a:schemeClr val="accent4">
                    <a:lumMod val="25000"/>
                  </a:schemeClr>
                </a:solidFill>
                <a:latin typeface="Arial" panose="020B0604020202020204" pitchFamily="34" charset="0"/>
                <a:cs typeface="Arial" panose="020B0604020202020204" pitchFamily="34" charset="0"/>
              </a:rPr>
              <a:t>Evaluating the reliability and validity of the literature/evidence</a:t>
            </a:r>
          </a:p>
          <a:p>
            <a:pPr eaLnBrk="1" hangingPunct="1"/>
            <a:endParaRPr lang="en-GB" altLang="en-US" sz="1600" dirty="0">
              <a:solidFill>
                <a:schemeClr val="accent4">
                  <a:lumMod val="25000"/>
                </a:schemeClr>
              </a:solidFill>
              <a:latin typeface="Arial" panose="020B0604020202020204" pitchFamily="34" charset="0"/>
              <a:cs typeface="Arial" panose="020B0604020202020204" pitchFamily="34" charset="0"/>
            </a:endParaRPr>
          </a:p>
          <a:p>
            <a:pPr eaLnBrk="1" hangingPunct="1"/>
            <a:r>
              <a:rPr lang="en-GB" altLang="en-US" sz="1600" dirty="0">
                <a:solidFill>
                  <a:schemeClr val="accent4">
                    <a:lumMod val="25000"/>
                  </a:schemeClr>
                </a:solidFill>
                <a:latin typeface="Arial" panose="020B0604020202020204" pitchFamily="34" charset="0"/>
                <a:cs typeface="Arial" panose="020B0604020202020204" pitchFamily="34" charset="0"/>
              </a:rPr>
              <a:t>Viewing everything you read critically – not taking anything at face value</a:t>
            </a:r>
          </a:p>
          <a:p>
            <a:pPr eaLnBrk="1" hangingPunct="1"/>
            <a:endParaRPr lang="en-GB" altLang="en-US" sz="1600" dirty="0">
              <a:solidFill>
                <a:schemeClr val="accent4">
                  <a:lumMod val="25000"/>
                </a:schemeClr>
              </a:solidFill>
              <a:latin typeface="Arial" panose="020B0604020202020204" pitchFamily="34" charset="0"/>
              <a:cs typeface="Arial" panose="020B0604020202020204" pitchFamily="34" charset="0"/>
            </a:endParaRPr>
          </a:p>
          <a:p>
            <a:pPr eaLnBrk="1" hangingPunct="1"/>
            <a:r>
              <a:rPr lang="en-GB" altLang="en-US" sz="1600" dirty="0">
                <a:solidFill>
                  <a:schemeClr val="accent4">
                    <a:lumMod val="25000"/>
                  </a:schemeClr>
                </a:solidFill>
                <a:latin typeface="Arial" panose="020B0604020202020204" pitchFamily="34" charset="0"/>
                <a:cs typeface="Arial" panose="020B0604020202020204" pitchFamily="34" charset="0"/>
              </a:rPr>
              <a:t>Weighing up opposing arguments</a:t>
            </a:r>
          </a:p>
          <a:p>
            <a:pPr eaLnBrk="1" hangingPunct="1"/>
            <a:endParaRPr lang="en-GB" altLang="en-US" sz="1600" dirty="0">
              <a:solidFill>
                <a:schemeClr val="accent4">
                  <a:lumMod val="25000"/>
                </a:schemeClr>
              </a:solidFill>
              <a:latin typeface="Arial" panose="020B0604020202020204" pitchFamily="34" charset="0"/>
              <a:cs typeface="Arial" panose="020B0604020202020204" pitchFamily="34" charset="0"/>
            </a:endParaRPr>
          </a:p>
          <a:p>
            <a:pPr eaLnBrk="1" hangingPunct="1"/>
            <a:r>
              <a:rPr lang="en-GB" altLang="en-US" sz="1600" dirty="0">
                <a:solidFill>
                  <a:schemeClr val="accent4">
                    <a:lumMod val="25000"/>
                  </a:schemeClr>
                </a:solidFill>
                <a:latin typeface="Arial" panose="020B0604020202020204" pitchFamily="34" charset="0"/>
                <a:cs typeface="Arial" panose="020B0604020202020204" pitchFamily="34" charset="0"/>
              </a:rPr>
              <a:t>Structured reflection on personal experience</a:t>
            </a:r>
            <a:endParaRPr lang="en-US" altLang="en-US" sz="1600" dirty="0">
              <a:solidFill>
                <a:schemeClr val="accent4">
                  <a:lumMod val="25000"/>
                </a:schemeClr>
              </a:solidFill>
              <a:latin typeface="Arial" panose="020B0604020202020204" pitchFamily="34" charset="0"/>
              <a:cs typeface="Arial" panose="020B0604020202020204" pitchFamily="34" charset="0"/>
            </a:endParaRPr>
          </a:p>
          <a:p>
            <a:endParaRPr lang="en-GB" sz="13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36815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pPr eaLnBrk="1" hangingPunct="1"/>
            <a:br>
              <a:rPr lang="en-GB" altLang="en-US" sz="2700" dirty="0"/>
            </a:br>
            <a:r>
              <a:rPr lang="cy-GB" altLang="en-US" sz="3100" dirty="0"/>
              <a:t>Meddwl yn Feirniadol/Gritigol </a:t>
            </a:r>
            <a:r>
              <a:rPr lang="en-GB" altLang="en-US" sz="3100" dirty="0"/>
              <a:t>– Synthesis</a:t>
            </a:r>
            <a:br>
              <a:rPr lang="en-GB" altLang="en-US" sz="3100" dirty="0"/>
            </a:br>
            <a:r>
              <a:rPr lang="en-GB" altLang="en-US" sz="3100" i="1" dirty="0"/>
              <a:t>Critical Thinking – Synthesis</a:t>
            </a:r>
            <a:br>
              <a:rPr lang="en-GB" altLang="en-US" dirty="0"/>
            </a:br>
            <a:endParaRPr lang="en-US" altLang="en-US" dirty="0"/>
          </a:p>
        </p:txBody>
      </p:sp>
      <p:sp>
        <p:nvSpPr>
          <p:cNvPr id="22531" name="Content Placeholder 2"/>
          <p:cNvSpPr>
            <a:spLocks noGrp="1"/>
          </p:cNvSpPr>
          <p:nvPr>
            <p:ph sz="half" idx="1"/>
          </p:nvPr>
        </p:nvSpPr>
        <p:spPr>
          <a:xfrm>
            <a:off x="252779" y="1913993"/>
            <a:ext cx="3886200" cy="4850296"/>
          </a:xfrm>
        </p:spPr>
        <p:txBody>
          <a:bodyPr>
            <a:normAutofit fontScale="92500" lnSpcReduction="20000"/>
          </a:bodyPr>
          <a:lstStyle/>
          <a:p>
            <a:pPr eaLnBrk="1" hangingPunct="1"/>
            <a:r>
              <a:rPr lang="cy-GB" altLang="en-US" sz="1600" dirty="0">
                <a:solidFill>
                  <a:schemeClr val="accent4">
                    <a:lumMod val="25000"/>
                  </a:schemeClr>
                </a:solidFill>
                <a:latin typeface="Arial" panose="020B0604020202020204" pitchFamily="34" charset="0"/>
                <a:cs typeface="Arial" panose="020B0604020202020204" pitchFamily="34" charset="0"/>
              </a:rPr>
              <a:t>Cyfuno elfennau yn eu cyfanrwydd</a:t>
            </a:r>
          </a:p>
          <a:p>
            <a:pPr eaLnBrk="1" hangingPunct="1"/>
            <a:endParaRPr lang="cy-GB" altLang="en-US" sz="1600" dirty="0">
              <a:solidFill>
                <a:schemeClr val="accent4">
                  <a:lumMod val="25000"/>
                </a:schemeClr>
              </a:solidFill>
              <a:latin typeface="Arial" panose="020B0604020202020204" pitchFamily="34" charset="0"/>
              <a:cs typeface="Arial" panose="020B0604020202020204" pitchFamily="34" charset="0"/>
            </a:endParaRPr>
          </a:p>
          <a:p>
            <a:pPr eaLnBrk="1" hangingPunct="1"/>
            <a:r>
              <a:rPr lang="cy-GB" altLang="en-US" sz="1600" dirty="0">
                <a:solidFill>
                  <a:schemeClr val="accent4">
                    <a:lumMod val="25000"/>
                  </a:schemeClr>
                </a:solidFill>
                <a:latin typeface="Arial" panose="020B0604020202020204" pitchFamily="34" charset="0"/>
                <a:cs typeface="Arial" panose="020B0604020202020204" pitchFamily="34" charset="0"/>
              </a:rPr>
              <a:t>Dod i gasgliadau ynghylch a yw dadleuon a gyflwynwyd yn ddilys, yn seiliedig ar dystiolaeth ac yn gyfiawnadwy</a:t>
            </a:r>
          </a:p>
          <a:p>
            <a:pPr eaLnBrk="1" hangingPunct="1"/>
            <a:endParaRPr lang="cy-GB" altLang="en-US" sz="1600" dirty="0">
              <a:solidFill>
                <a:schemeClr val="accent4">
                  <a:lumMod val="25000"/>
                </a:schemeClr>
              </a:solidFill>
              <a:latin typeface="Arial" panose="020B0604020202020204" pitchFamily="34" charset="0"/>
              <a:cs typeface="Arial" panose="020B0604020202020204" pitchFamily="34" charset="0"/>
            </a:endParaRPr>
          </a:p>
          <a:p>
            <a:pPr eaLnBrk="1" hangingPunct="1"/>
            <a:r>
              <a:rPr lang="cy-GB" altLang="en-US" sz="1600" dirty="0">
                <a:solidFill>
                  <a:schemeClr val="accent4">
                    <a:lumMod val="25000"/>
                  </a:schemeClr>
                </a:solidFill>
                <a:latin typeface="Arial" panose="020B0604020202020204" pitchFamily="34" charset="0"/>
                <a:cs typeface="Arial" panose="020B0604020202020204" pitchFamily="34" charset="0"/>
              </a:rPr>
              <a:t>Ystyriwch a yw dadleuon yn realistig</a:t>
            </a:r>
          </a:p>
          <a:p>
            <a:pPr eaLnBrk="1" hangingPunct="1"/>
            <a:endParaRPr lang="cy-GB" altLang="en-US" sz="1600" dirty="0">
              <a:solidFill>
                <a:schemeClr val="accent4">
                  <a:lumMod val="25000"/>
                </a:schemeClr>
              </a:solidFill>
              <a:latin typeface="Arial" panose="020B0604020202020204" pitchFamily="34" charset="0"/>
              <a:cs typeface="Arial" panose="020B0604020202020204" pitchFamily="34" charset="0"/>
            </a:endParaRPr>
          </a:p>
          <a:p>
            <a:pPr eaLnBrk="1" hangingPunct="1"/>
            <a:r>
              <a:rPr lang="cy-GB" altLang="en-US" sz="1600" dirty="0">
                <a:solidFill>
                  <a:schemeClr val="accent4">
                    <a:lumMod val="25000"/>
                  </a:schemeClr>
                </a:solidFill>
                <a:latin typeface="Arial" panose="020B0604020202020204" pitchFamily="34" charset="0"/>
                <a:cs typeface="Arial" panose="020B0604020202020204" pitchFamily="34" charset="0"/>
              </a:rPr>
              <a:t>Ar sail y ddadl, y dystiolaeth a chyd-destun yr ymarfer,, penderfynu beth yw eich safbwynt neu beth fydd eich argymhellion</a:t>
            </a:r>
          </a:p>
          <a:p>
            <a:pPr eaLnBrk="1" hangingPunct="1"/>
            <a:endParaRPr lang="cy-GB" altLang="en-US" sz="1600" dirty="0">
              <a:solidFill>
                <a:schemeClr val="accent4">
                  <a:lumMod val="25000"/>
                </a:schemeClr>
              </a:solidFill>
              <a:latin typeface="Arial" panose="020B0604020202020204" pitchFamily="34" charset="0"/>
              <a:cs typeface="Arial" panose="020B0604020202020204" pitchFamily="34" charset="0"/>
            </a:endParaRPr>
          </a:p>
          <a:p>
            <a:pPr eaLnBrk="1" hangingPunct="1"/>
            <a:r>
              <a:rPr lang="cy-GB" altLang="en-US" sz="1600" dirty="0">
                <a:solidFill>
                  <a:schemeClr val="accent4">
                    <a:lumMod val="25000"/>
                  </a:schemeClr>
                </a:solidFill>
                <a:latin typeface="Arial" panose="020B0604020202020204" pitchFamily="34" charset="0"/>
                <a:cs typeface="Arial" panose="020B0604020202020204" pitchFamily="34" charset="0"/>
              </a:rPr>
              <a:t>Cyflwynwch eich safbwynt yn </a:t>
            </a:r>
            <a:r>
              <a:rPr lang="cy-GB" altLang="en-US" sz="1600" dirty="0" err="1">
                <a:solidFill>
                  <a:schemeClr val="accent4">
                    <a:lumMod val="25000"/>
                  </a:schemeClr>
                </a:solidFill>
                <a:latin typeface="Arial" panose="020B0604020202020204" pitchFamily="34" charset="0"/>
                <a:cs typeface="Arial" panose="020B0604020202020204" pitchFamily="34" charset="0"/>
              </a:rPr>
              <a:t>glir,yn</a:t>
            </a:r>
            <a:r>
              <a:rPr lang="cy-GB" altLang="en-US" sz="1600" dirty="0">
                <a:solidFill>
                  <a:schemeClr val="accent4">
                    <a:lumMod val="25000"/>
                  </a:schemeClr>
                </a:solidFill>
                <a:latin typeface="Arial" panose="020B0604020202020204" pitchFamily="34" charset="0"/>
                <a:cs typeface="Arial" panose="020B0604020202020204" pitchFamily="34" charset="0"/>
              </a:rPr>
              <a:t> resymol dda </a:t>
            </a:r>
            <a:r>
              <a:rPr lang="cy-GB" altLang="en-US" sz="1600" i="1" dirty="0">
                <a:solidFill>
                  <a:schemeClr val="accent4">
                    <a:lumMod val="25000"/>
                  </a:schemeClr>
                </a:solidFill>
                <a:latin typeface="Arial" panose="020B0604020202020204" pitchFamily="34" charset="0"/>
                <a:cs typeface="Arial" panose="020B0604020202020204" pitchFamily="34" charset="0"/>
              </a:rPr>
              <a:t>gyda chyfiawnhad </a:t>
            </a:r>
          </a:p>
        </p:txBody>
      </p:sp>
      <p:sp>
        <p:nvSpPr>
          <p:cNvPr id="2" name="Content Placeholder 1">
            <a:extLst>
              <a:ext uri="{FF2B5EF4-FFF2-40B4-BE49-F238E27FC236}">
                <a16:creationId xmlns:a16="http://schemas.microsoft.com/office/drawing/2014/main" id="{CA774680-7CD2-4348-A68D-A1D440C20741}"/>
              </a:ext>
            </a:extLst>
          </p:cNvPr>
          <p:cNvSpPr>
            <a:spLocks noGrp="1"/>
          </p:cNvSpPr>
          <p:nvPr>
            <p:ph sz="half" idx="2"/>
          </p:nvPr>
        </p:nvSpPr>
        <p:spPr>
          <a:xfrm>
            <a:off x="4138979" y="1690689"/>
            <a:ext cx="3886200" cy="4556764"/>
          </a:xfrm>
        </p:spPr>
        <p:txBody>
          <a:bodyPr>
            <a:normAutofit fontScale="92500" lnSpcReduction="20000"/>
          </a:bodyPr>
          <a:lstStyle/>
          <a:p>
            <a:pPr eaLnBrk="1" hangingPunct="1"/>
            <a:r>
              <a:rPr lang="en-GB" altLang="en-US" sz="1900" dirty="0">
                <a:solidFill>
                  <a:schemeClr val="accent4">
                    <a:lumMod val="25000"/>
                  </a:schemeClr>
                </a:solidFill>
                <a:latin typeface="Arial" panose="020B0604020202020204" pitchFamily="34" charset="0"/>
                <a:cs typeface="Arial" panose="020B0604020202020204" pitchFamily="34" charset="0"/>
              </a:rPr>
              <a:t>Combining elements into a whole</a:t>
            </a:r>
          </a:p>
          <a:p>
            <a:pPr eaLnBrk="1" hangingPunct="1"/>
            <a:endParaRPr lang="en-GB" altLang="en-US" sz="1900" dirty="0">
              <a:solidFill>
                <a:schemeClr val="accent4">
                  <a:lumMod val="25000"/>
                </a:schemeClr>
              </a:solidFill>
              <a:latin typeface="Arial" panose="020B0604020202020204" pitchFamily="34" charset="0"/>
              <a:cs typeface="Arial" panose="020B0604020202020204" pitchFamily="34" charset="0"/>
            </a:endParaRPr>
          </a:p>
          <a:p>
            <a:pPr eaLnBrk="1" hangingPunct="1"/>
            <a:r>
              <a:rPr lang="en-GB" altLang="en-US" sz="1900" dirty="0">
                <a:solidFill>
                  <a:schemeClr val="accent4">
                    <a:lumMod val="25000"/>
                  </a:schemeClr>
                </a:solidFill>
                <a:latin typeface="Arial" panose="020B0604020202020204" pitchFamily="34" charset="0"/>
                <a:cs typeface="Arial" panose="020B0604020202020204" pitchFamily="34" charset="0"/>
              </a:rPr>
              <a:t>Drawing conclusions about whether arguments put forward are valid, evidence based and justifiable  </a:t>
            </a:r>
          </a:p>
          <a:p>
            <a:pPr eaLnBrk="1" hangingPunct="1"/>
            <a:endParaRPr lang="en-GB" altLang="en-US" sz="1900" dirty="0">
              <a:solidFill>
                <a:schemeClr val="accent4">
                  <a:lumMod val="25000"/>
                </a:schemeClr>
              </a:solidFill>
              <a:latin typeface="Arial" panose="020B0604020202020204" pitchFamily="34" charset="0"/>
              <a:cs typeface="Arial" panose="020B0604020202020204" pitchFamily="34" charset="0"/>
            </a:endParaRPr>
          </a:p>
          <a:p>
            <a:pPr eaLnBrk="1" hangingPunct="1"/>
            <a:r>
              <a:rPr lang="en-GB" altLang="en-US" sz="1900" dirty="0">
                <a:solidFill>
                  <a:schemeClr val="accent4">
                    <a:lumMod val="25000"/>
                  </a:schemeClr>
                </a:solidFill>
                <a:latin typeface="Arial" panose="020B0604020202020204" pitchFamily="34" charset="0"/>
                <a:cs typeface="Arial" panose="020B0604020202020204" pitchFamily="34" charset="0"/>
              </a:rPr>
              <a:t>Consider whether arguments are realistic</a:t>
            </a:r>
          </a:p>
          <a:p>
            <a:pPr eaLnBrk="1" hangingPunct="1"/>
            <a:endParaRPr lang="en-GB" altLang="en-US" sz="1900" dirty="0">
              <a:solidFill>
                <a:schemeClr val="accent4">
                  <a:lumMod val="25000"/>
                </a:schemeClr>
              </a:solidFill>
              <a:latin typeface="Arial" panose="020B0604020202020204" pitchFamily="34" charset="0"/>
              <a:cs typeface="Arial" panose="020B0604020202020204" pitchFamily="34" charset="0"/>
            </a:endParaRPr>
          </a:p>
          <a:p>
            <a:pPr eaLnBrk="1" hangingPunct="1"/>
            <a:r>
              <a:rPr lang="en-GB" altLang="en-US" sz="1900" dirty="0">
                <a:solidFill>
                  <a:schemeClr val="accent4">
                    <a:lumMod val="25000"/>
                  </a:schemeClr>
                </a:solidFill>
                <a:latin typeface="Arial" panose="020B0604020202020204" pitchFamily="34" charset="0"/>
                <a:cs typeface="Arial" panose="020B0604020202020204" pitchFamily="34" charset="0"/>
              </a:rPr>
              <a:t>Deciding based on the argument, the evidence and the practice context what your point of view is or what you will recommend</a:t>
            </a:r>
          </a:p>
          <a:p>
            <a:pPr eaLnBrk="1" hangingPunct="1"/>
            <a:endParaRPr lang="en-GB" altLang="en-US" sz="1900" dirty="0">
              <a:solidFill>
                <a:schemeClr val="accent4">
                  <a:lumMod val="25000"/>
                </a:schemeClr>
              </a:solidFill>
              <a:latin typeface="Arial" panose="020B0604020202020204" pitchFamily="34" charset="0"/>
              <a:cs typeface="Arial" panose="020B0604020202020204" pitchFamily="34" charset="0"/>
            </a:endParaRPr>
          </a:p>
          <a:p>
            <a:pPr eaLnBrk="1" hangingPunct="1"/>
            <a:r>
              <a:rPr lang="en-GB" altLang="en-US" sz="1900" dirty="0">
                <a:solidFill>
                  <a:schemeClr val="accent4">
                    <a:lumMod val="25000"/>
                  </a:schemeClr>
                </a:solidFill>
                <a:latin typeface="Arial" panose="020B0604020202020204" pitchFamily="34" charset="0"/>
                <a:cs typeface="Arial" panose="020B0604020202020204" pitchFamily="34" charset="0"/>
              </a:rPr>
              <a:t>Present your point of view in a clear</a:t>
            </a:r>
            <a:r>
              <a:rPr lang="en-GB" altLang="en-US" sz="1600" dirty="0">
                <a:solidFill>
                  <a:schemeClr val="accent4">
                    <a:lumMod val="25000"/>
                  </a:schemeClr>
                </a:solidFill>
                <a:latin typeface="Arial" panose="020B0604020202020204" pitchFamily="34" charset="0"/>
                <a:cs typeface="Arial" panose="020B0604020202020204" pitchFamily="34" charset="0"/>
              </a:rPr>
              <a:t>, well reasoned way with justification</a:t>
            </a:r>
          </a:p>
          <a:p>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354053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484976" y="459006"/>
            <a:ext cx="7235048" cy="1200150"/>
          </a:xfrm>
        </p:spPr>
        <p:txBody>
          <a:bodyPr>
            <a:noAutofit/>
          </a:bodyPr>
          <a:lstStyle/>
          <a:p>
            <a:pPr eaLnBrk="1" hangingPunct="1"/>
            <a:r>
              <a:rPr lang="cy-GB" altLang="en-US" sz="3200" dirty="0"/>
              <a:t>Gall tystiolaeth fod yn fwy nag ymchwil …</a:t>
            </a:r>
            <a:br>
              <a:rPr lang="en-GB" altLang="en-US" sz="3200" dirty="0"/>
            </a:br>
            <a:r>
              <a:rPr lang="en-GB" altLang="en-US" sz="3200" i="1" dirty="0"/>
              <a:t>Evidence can be more than research...</a:t>
            </a:r>
            <a:endParaRPr lang="en-US" altLang="en-US" sz="3200" i="1" dirty="0"/>
          </a:p>
        </p:txBody>
      </p:sp>
      <p:sp>
        <p:nvSpPr>
          <p:cNvPr id="29699" name="Content Placeholder 2"/>
          <p:cNvSpPr>
            <a:spLocks noGrp="1"/>
          </p:cNvSpPr>
          <p:nvPr>
            <p:ph idx="1"/>
          </p:nvPr>
        </p:nvSpPr>
        <p:spPr>
          <a:xfrm>
            <a:off x="4701388" y="1567543"/>
            <a:ext cx="3075431" cy="4713987"/>
          </a:xfrm>
        </p:spPr>
        <p:txBody>
          <a:bodyPr>
            <a:normAutofit lnSpcReduction="10000"/>
          </a:bodyPr>
          <a:lstStyle/>
          <a:p>
            <a:r>
              <a:rPr lang="en-GB" altLang="en-US" sz="2400" i="1" dirty="0">
                <a:solidFill>
                  <a:schemeClr val="accent4">
                    <a:lumMod val="25000"/>
                  </a:schemeClr>
                </a:solidFill>
              </a:rPr>
              <a:t>Expert opinion – so some ‘opinion pieces’ may be ‘good evidence</a:t>
            </a:r>
          </a:p>
          <a:p>
            <a:endParaRPr lang="en-GB" altLang="en-US" sz="2400" i="1" dirty="0">
              <a:solidFill>
                <a:schemeClr val="accent4">
                  <a:lumMod val="25000"/>
                </a:schemeClr>
              </a:solidFill>
            </a:endParaRPr>
          </a:p>
          <a:p>
            <a:pPr eaLnBrk="1" hangingPunct="1"/>
            <a:r>
              <a:rPr lang="en-GB" altLang="en-US" sz="2400" i="1" dirty="0">
                <a:solidFill>
                  <a:schemeClr val="accent4">
                    <a:lumMod val="25000"/>
                  </a:schemeClr>
                </a:solidFill>
              </a:rPr>
              <a:t>Children/young people/parents/carers/ school staff/ other stakeholders’ perspectives</a:t>
            </a:r>
          </a:p>
          <a:p>
            <a:pPr eaLnBrk="1" hangingPunct="1"/>
            <a:endParaRPr lang="en-GB" altLang="en-US" sz="2400" i="1" dirty="0">
              <a:solidFill>
                <a:schemeClr val="accent4">
                  <a:lumMod val="25000"/>
                </a:schemeClr>
              </a:solidFill>
            </a:endParaRPr>
          </a:p>
          <a:p>
            <a:pPr eaLnBrk="1" hangingPunct="1"/>
            <a:r>
              <a:rPr lang="en-GB" altLang="en-US" sz="2400" i="1" dirty="0">
                <a:solidFill>
                  <a:schemeClr val="accent4">
                    <a:lumMod val="25000"/>
                  </a:schemeClr>
                </a:solidFill>
              </a:rPr>
              <a:t>Own professional/personal experiences?</a:t>
            </a:r>
          </a:p>
        </p:txBody>
      </p:sp>
      <p:sp>
        <p:nvSpPr>
          <p:cNvPr id="4" name="Content Placeholder 2">
            <a:extLst>
              <a:ext uri="{FF2B5EF4-FFF2-40B4-BE49-F238E27FC236}">
                <a16:creationId xmlns:a16="http://schemas.microsoft.com/office/drawing/2014/main" id="{25902253-AC0E-4946-88FB-DC5F41B34F3A}"/>
              </a:ext>
            </a:extLst>
          </p:cNvPr>
          <p:cNvSpPr txBox="1">
            <a:spLocks/>
          </p:cNvSpPr>
          <p:nvPr/>
        </p:nvSpPr>
        <p:spPr>
          <a:xfrm>
            <a:off x="424206" y="1659155"/>
            <a:ext cx="3733190" cy="4457669"/>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altLang="en-US" sz="2400" dirty="0">
                <a:solidFill>
                  <a:schemeClr val="accent4">
                    <a:lumMod val="25000"/>
                  </a:schemeClr>
                </a:solidFill>
              </a:rPr>
              <a:t>Barn arbenigol – felly gall rhai ‘darnau barn’ fod yn ‘dystiolaeth dda’</a:t>
            </a:r>
          </a:p>
          <a:p>
            <a:endParaRPr lang="cy-GB" altLang="en-US" sz="2400" dirty="0">
              <a:solidFill>
                <a:schemeClr val="accent4">
                  <a:lumMod val="25000"/>
                </a:schemeClr>
              </a:solidFill>
            </a:endParaRPr>
          </a:p>
          <a:p>
            <a:r>
              <a:rPr lang="cy-GB" altLang="en-US" sz="2400" dirty="0">
                <a:solidFill>
                  <a:schemeClr val="accent4">
                    <a:lumMod val="25000"/>
                  </a:schemeClr>
                </a:solidFill>
              </a:rPr>
              <a:t>Safbwyntiau plant/pobl ifanc/rhieni/gofalwyr/ staff ysgol/rhanddeiliaid eraill </a:t>
            </a:r>
          </a:p>
          <a:p>
            <a:endParaRPr lang="cy-GB" altLang="en-US" sz="2400" dirty="0">
              <a:solidFill>
                <a:schemeClr val="accent4">
                  <a:lumMod val="25000"/>
                </a:schemeClr>
              </a:solidFill>
            </a:endParaRPr>
          </a:p>
          <a:p>
            <a:r>
              <a:rPr lang="cy-GB" altLang="en-US" sz="2400" dirty="0">
                <a:solidFill>
                  <a:schemeClr val="accent4">
                    <a:lumMod val="25000"/>
                  </a:schemeClr>
                </a:solidFill>
              </a:rPr>
              <a:t>Profiadau personol/proffesiynol eich hun?</a:t>
            </a:r>
          </a:p>
        </p:txBody>
      </p:sp>
    </p:spTree>
    <p:extLst>
      <p:ext uri="{BB962C8B-B14F-4D97-AF65-F5344CB8AC3E}">
        <p14:creationId xmlns:p14="http://schemas.microsoft.com/office/powerpoint/2010/main" val="3716724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469714" y="240538"/>
            <a:ext cx="7578142" cy="3272883"/>
          </a:xfrm>
        </p:spPr>
        <p:txBody>
          <a:bodyPr anchor="t">
            <a:normAutofit/>
          </a:bodyPr>
          <a:lstStyle/>
          <a:p>
            <a:pPr eaLnBrk="1" hangingPunct="1"/>
            <a:r>
              <a:rPr lang="en-GB" altLang="en-US" sz="3000" i="1" dirty="0"/>
              <a:t>Beth </a:t>
            </a:r>
            <a:r>
              <a:rPr lang="en-GB" altLang="en-US" sz="3000" i="1" dirty="0" err="1"/>
              <a:t>sy’n</a:t>
            </a:r>
            <a:r>
              <a:rPr lang="en-GB" altLang="en-US" sz="3000" i="1" dirty="0"/>
              <a:t> </a:t>
            </a:r>
            <a:r>
              <a:rPr lang="en-GB" altLang="en-US" sz="3000" i="1" dirty="0" err="1"/>
              <a:t>gwneud</a:t>
            </a:r>
            <a:r>
              <a:rPr lang="en-GB" altLang="en-US" sz="3000" i="1" dirty="0"/>
              <a:t> </a:t>
            </a:r>
            <a:r>
              <a:rPr lang="en-GB" altLang="en-US" sz="3000" b="1" i="1" u="sng" dirty="0" err="1"/>
              <a:t>Tystiolaeth</a:t>
            </a:r>
            <a:r>
              <a:rPr lang="en-GB" altLang="en-US" sz="3000" b="1" i="1" u="sng" dirty="0"/>
              <a:t> Dda</a:t>
            </a:r>
            <a:r>
              <a:rPr lang="en-GB" altLang="en-US" sz="3000" i="1" dirty="0"/>
              <a:t>?</a:t>
            </a:r>
            <a:br>
              <a:rPr lang="en-GB" altLang="en-US" sz="3000" i="1" dirty="0"/>
            </a:br>
            <a:br>
              <a:rPr lang="en-GB" altLang="en-US" sz="3000" i="1" dirty="0"/>
            </a:br>
            <a:r>
              <a:rPr lang="en-GB" altLang="en-US" sz="3000" i="1" dirty="0"/>
              <a:t>What is </a:t>
            </a:r>
            <a:r>
              <a:rPr lang="en-GB" altLang="en-US" sz="3000" b="1" i="1" u="sng" dirty="0"/>
              <a:t>Good Evidence?</a:t>
            </a:r>
            <a:endParaRPr lang="en-US" altLang="en-US" sz="3000" b="1" i="1" u="sng" dirty="0"/>
          </a:p>
        </p:txBody>
      </p:sp>
      <p:sp>
        <p:nvSpPr>
          <p:cNvPr id="28675" name="Content Placeholder 2"/>
          <p:cNvSpPr>
            <a:spLocks noGrp="1"/>
          </p:cNvSpPr>
          <p:nvPr>
            <p:ph sz="half" idx="1"/>
          </p:nvPr>
        </p:nvSpPr>
        <p:spPr>
          <a:xfrm>
            <a:off x="408924" y="1876979"/>
            <a:ext cx="4358553" cy="4265306"/>
          </a:xfrm>
        </p:spPr>
        <p:txBody>
          <a:bodyPr>
            <a:noAutofit/>
          </a:bodyPr>
          <a:lstStyle/>
          <a:p>
            <a:pPr eaLnBrk="1" hangingPunct="1"/>
            <a:r>
              <a:rPr lang="cy-GB" altLang="en-US" sz="2000" dirty="0"/>
              <a:t>Tystiolaeth ymchwil cyfredol  – dilys a dibynadwy</a:t>
            </a:r>
          </a:p>
          <a:p>
            <a:pPr eaLnBrk="1" hangingPunct="1"/>
            <a:endParaRPr lang="cy-GB" altLang="en-US" sz="2000" dirty="0"/>
          </a:p>
          <a:p>
            <a:pPr eaLnBrk="1" hangingPunct="1"/>
            <a:r>
              <a:rPr lang="cy-GB" altLang="en-US" sz="2000" dirty="0"/>
              <a:t>Tystiolaeth ymchwil semenaidd</a:t>
            </a:r>
          </a:p>
          <a:p>
            <a:pPr eaLnBrk="1" hangingPunct="1"/>
            <a:endParaRPr lang="cy-GB" altLang="en-US" sz="2000" dirty="0"/>
          </a:p>
          <a:p>
            <a:pPr eaLnBrk="1" hangingPunct="1"/>
            <a:r>
              <a:rPr lang="cy-GB" altLang="en-US" sz="2000" dirty="0"/>
              <a:t>Wedi’i gyhoeddi mewn cylchgronau sydd wedi’u hadolygu gan gyfoedion</a:t>
            </a:r>
          </a:p>
          <a:p>
            <a:pPr eaLnBrk="1" hangingPunct="1"/>
            <a:endParaRPr lang="cy-GB" altLang="en-US" sz="2000" dirty="0"/>
          </a:p>
          <a:p>
            <a:pPr eaLnBrk="1" hangingPunct="1"/>
            <a:r>
              <a:rPr lang="cy-GB" sz="2000" dirty="0">
                <a:solidFill>
                  <a:srgbClr val="000000"/>
                </a:solidFill>
              </a:rPr>
              <a:t>Ymchwil cynradd yn hytrach na dyfynnu eilaidd </a:t>
            </a:r>
          </a:p>
          <a:p>
            <a:pPr eaLnBrk="1" hangingPunct="1"/>
            <a:endParaRPr lang="cy-GB" sz="1800" dirty="0">
              <a:solidFill>
                <a:srgbClr val="000000"/>
              </a:solidFill>
            </a:endParaRPr>
          </a:p>
        </p:txBody>
      </p:sp>
      <p:sp>
        <p:nvSpPr>
          <p:cNvPr id="2" name="Content Placeholder 1">
            <a:extLst>
              <a:ext uri="{FF2B5EF4-FFF2-40B4-BE49-F238E27FC236}">
                <a16:creationId xmlns:a16="http://schemas.microsoft.com/office/drawing/2014/main" id="{F7491585-5B1F-4C7C-9A0A-DA0F3C8341BC}"/>
              </a:ext>
            </a:extLst>
          </p:cNvPr>
          <p:cNvSpPr>
            <a:spLocks noGrp="1"/>
          </p:cNvSpPr>
          <p:nvPr>
            <p:ph sz="half" idx="2"/>
          </p:nvPr>
        </p:nvSpPr>
        <p:spPr>
          <a:xfrm>
            <a:off x="4828267" y="1706594"/>
            <a:ext cx="3526971" cy="5776054"/>
          </a:xfrm>
        </p:spPr>
        <p:txBody>
          <a:bodyPr>
            <a:normAutofit/>
          </a:bodyPr>
          <a:lstStyle/>
          <a:p>
            <a:pPr eaLnBrk="1" hangingPunct="1"/>
            <a:r>
              <a:rPr lang="en-GB" altLang="en-US" sz="2000" dirty="0"/>
              <a:t>Contemporary research evidence – valid and reliable</a:t>
            </a:r>
          </a:p>
          <a:p>
            <a:pPr eaLnBrk="1" hangingPunct="1"/>
            <a:endParaRPr lang="en-GB" altLang="en-US" sz="2000" dirty="0"/>
          </a:p>
          <a:p>
            <a:pPr eaLnBrk="1" hangingPunct="1"/>
            <a:r>
              <a:rPr lang="en-GB" altLang="en-US" sz="2000" dirty="0"/>
              <a:t>Seminal research evidence</a:t>
            </a:r>
          </a:p>
          <a:p>
            <a:pPr eaLnBrk="1" hangingPunct="1"/>
            <a:endParaRPr lang="en-GB" altLang="en-US" sz="2000" dirty="0"/>
          </a:p>
          <a:p>
            <a:pPr eaLnBrk="1" hangingPunct="1"/>
            <a:r>
              <a:rPr lang="en-GB" altLang="en-US" sz="2000" dirty="0"/>
              <a:t>Published in peer reviewed journals</a:t>
            </a:r>
          </a:p>
          <a:p>
            <a:pPr eaLnBrk="1" hangingPunct="1"/>
            <a:endParaRPr lang="en-GB" altLang="en-US" sz="2000" dirty="0"/>
          </a:p>
          <a:p>
            <a:pPr eaLnBrk="1" hangingPunct="1"/>
            <a:r>
              <a:rPr lang="en-GB" altLang="en-US" sz="2000" dirty="0"/>
              <a:t>Primary research as opposed to secondary citation </a:t>
            </a:r>
          </a:p>
        </p:txBody>
      </p:sp>
    </p:spTree>
    <p:extLst>
      <p:ext uri="{BB962C8B-B14F-4D97-AF65-F5344CB8AC3E}">
        <p14:creationId xmlns:p14="http://schemas.microsoft.com/office/powerpoint/2010/main" val="31266024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7FB4F-07D0-48A8-AF4F-206ABCF2470D}"/>
              </a:ext>
            </a:extLst>
          </p:cNvPr>
          <p:cNvSpPr>
            <a:spLocks noGrp="1"/>
          </p:cNvSpPr>
          <p:nvPr>
            <p:ph type="title"/>
          </p:nvPr>
        </p:nvSpPr>
        <p:spPr>
          <a:xfrm>
            <a:off x="279156" y="438181"/>
            <a:ext cx="7886700" cy="994172"/>
          </a:xfrm>
        </p:spPr>
        <p:txBody>
          <a:bodyPr>
            <a:normAutofit fontScale="90000"/>
          </a:bodyPr>
          <a:lstStyle/>
          <a:p>
            <a:pPr algn="ctr"/>
            <a:r>
              <a:rPr lang="en-GB" dirty="0" err="1"/>
              <a:t>Rhestrau</a:t>
            </a:r>
            <a:r>
              <a:rPr lang="en-GB" dirty="0"/>
              <a:t> </a:t>
            </a:r>
            <a:r>
              <a:rPr lang="en-GB" dirty="0" err="1"/>
              <a:t>Gwirio</a:t>
            </a:r>
            <a:r>
              <a:rPr lang="en-GB" dirty="0"/>
              <a:t> CASP </a:t>
            </a:r>
            <a:r>
              <a:rPr lang="en-GB" i="1" dirty="0" err="1"/>
              <a:t>CASP</a:t>
            </a:r>
            <a:r>
              <a:rPr lang="en-GB" i="1" dirty="0"/>
              <a:t> Checklists</a:t>
            </a:r>
          </a:p>
        </p:txBody>
      </p:sp>
      <p:sp>
        <p:nvSpPr>
          <p:cNvPr id="3" name="Content Placeholder 2">
            <a:extLst>
              <a:ext uri="{FF2B5EF4-FFF2-40B4-BE49-F238E27FC236}">
                <a16:creationId xmlns:a16="http://schemas.microsoft.com/office/drawing/2014/main" id="{3AA93947-3B77-4196-B1A6-A59D1E906EC5}"/>
              </a:ext>
            </a:extLst>
          </p:cNvPr>
          <p:cNvSpPr>
            <a:spLocks noGrp="1"/>
          </p:cNvSpPr>
          <p:nvPr>
            <p:ph sz="half" idx="1"/>
          </p:nvPr>
        </p:nvSpPr>
        <p:spPr>
          <a:xfrm>
            <a:off x="279156" y="1755854"/>
            <a:ext cx="3886200" cy="2992111"/>
          </a:xfrm>
        </p:spPr>
        <p:txBody>
          <a:bodyPr>
            <a:normAutofit fontScale="85000" lnSpcReduction="10000"/>
          </a:bodyPr>
          <a:lstStyle/>
          <a:p>
            <a:pPr>
              <a:lnSpc>
                <a:spcPct val="160000"/>
              </a:lnSpc>
            </a:pPr>
            <a:r>
              <a:rPr lang="cy-GB" sz="1500" dirty="0">
                <a:latin typeface="Arial" panose="020B0604020202020204" pitchFamily="34" charset="0"/>
                <a:cs typeface="Arial" panose="020B0604020202020204" pitchFamily="34" charset="0"/>
              </a:rPr>
              <a:t>Dyluniwyd set o wyth offeryn gwerthuso beirniadol i'w defnyddio wrth ddarllen ymchwil. Mae gan CASP restrau gwirio gwerthuso a ddyluniwyd i'w defnyddio gydag Adolygiadau Systematig, Treialon Rheoledig ar Hap, Astudiaethau Carfan, Astudiaethau Rheoli Achos, Gwerthusiadau Economaidd, Astudiaethau Diagnostig, Astudiaethau Ansoddol a Rhagfynegiad Rheol Clinigol</a:t>
            </a:r>
            <a:r>
              <a:rPr lang="en-GB" sz="1500" dirty="0">
                <a:latin typeface="Arial" panose="020B0604020202020204" pitchFamily="34" charset="0"/>
                <a:cs typeface="Arial" panose="020B0604020202020204" pitchFamily="34" charset="0"/>
              </a:rPr>
              <a:t>.</a:t>
            </a:r>
          </a:p>
        </p:txBody>
      </p:sp>
      <p:sp>
        <p:nvSpPr>
          <p:cNvPr id="6" name="Content Placeholder 5">
            <a:extLst>
              <a:ext uri="{FF2B5EF4-FFF2-40B4-BE49-F238E27FC236}">
                <a16:creationId xmlns:a16="http://schemas.microsoft.com/office/drawing/2014/main" id="{1EC3BDCC-3C31-4121-B7A5-F323EB440A4C}"/>
              </a:ext>
            </a:extLst>
          </p:cNvPr>
          <p:cNvSpPr>
            <a:spLocks noGrp="1"/>
          </p:cNvSpPr>
          <p:nvPr>
            <p:ph sz="half" idx="2"/>
          </p:nvPr>
        </p:nvSpPr>
        <p:spPr>
          <a:xfrm>
            <a:off x="4271834" y="1980953"/>
            <a:ext cx="3886200" cy="2992111"/>
          </a:xfrm>
        </p:spPr>
        <p:txBody>
          <a:bodyPr>
            <a:normAutofit fontScale="85000" lnSpcReduction="10000"/>
          </a:bodyPr>
          <a:lstStyle/>
          <a:p>
            <a:pPr>
              <a:lnSpc>
                <a:spcPct val="160000"/>
              </a:lnSpc>
            </a:pPr>
            <a:r>
              <a:rPr lang="en-GB" sz="1575" dirty="0">
                <a:solidFill>
                  <a:srgbClr val="444444"/>
                </a:solidFill>
                <a:latin typeface="Arial" panose="020B0604020202020204" pitchFamily="34" charset="0"/>
                <a:cs typeface="Arial" panose="020B0604020202020204" pitchFamily="34" charset="0"/>
              </a:rPr>
              <a:t>Set of eight </a:t>
            </a:r>
            <a:r>
              <a:rPr lang="en-GB" sz="1575" dirty="0">
                <a:solidFill>
                  <a:srgbClr val="000000"/>
                </a:solidFill>
                <a:latin typeface="Arial" panose="020B0604020202020204" pitchFamily="34" charset="0"/>
                <a:cs typeface="Arial" panose="020B0604020202020204" pitchFamily="34" charset="0"/>
                <a:hlinkClick r:id="rId2"/>
              </a:rPr>
              <a:t>critical appraisal</a:t>
            </a:r>
            <a:r>
              <a:rPr lang="en-GB" sz="1575" dirty="0">
                <a:solidFill>
                  <a:srgbClr val="444444"/>
                </a:solidFill>
                <a:latin typeface="Arial" panose="020B0604020202020204" pitchFamily="34" charset="0"/>
                <a:cs typeface="Arial" panose="020B0604020202020204" pitchFamily="34" charset="0"/>
              </a:rPr>
              <a:t> tools are designed to be used when reading research. CASP has appraisal checklists designed for use with Systematic Reviews, Randomised Controlled Trials, Cohort Studies, </a:t>
            </a:r>
            <a:r>
              <a:rPr lang="en-GB" sz="1575" dirty="0">
                <a:solidFill>
                  <a:srgbClr val="000000"/>
                </a:solidFill>
                <a:latin typeface="Arial" panose="020B0604020202020204" pitchFamily="34" charset="0"/>
                <a:cs typeface="Arial" panose="020B0604020202020204" pitchFamily="34" charset="0"/>
                <a:hlinkClick r:id="rId3"/>
              </a:rPr>
              <a:t>Case Control</a:t>
            </a:r>
            <a:r>
              <a:rPr lang="en-GB" sz="1575" dirty="0">
                <a:solidFill>
                  <a:srgbClr val="444444"/>
                </a:solidFill>
                <a:latin typeface="Arial" panose="020B0604020202020204" pitchFamily="34" charset="0"/>
                <a:cs typeface="Arial" panose="020B0604020202020204" pitchFamily="34" charset="0"/>
              </a:rPr>
              <a:t> Studies, Economic Evaluations, Diagnostic Studies, Qualitative studies and Clinical Prediction Rule.</a:t>
            </a:r>
            <a:endParaRPr lang="en-GB" sz="1575" dirty="0">
              <a:latin typeface="Arial" panose="020B060402020202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21CD17EE-D5A6-4A99-914E-6C12E557242C}"/>
              </a:ext>
            </a:extLst>
          </p:cNvPr>
          <p:cNvSpPr txBox="1"/>
          <p:nvPr/>
        </p:nvSpPr>
        <p:spPr>
          <a:xfrm>
            <a:off x="625790" y="5198163"/>
            <a:ext cx="7224432" cy="369332"/>
          </a:xfrm>
          <a:prstGeom prst="rect">
            <a:avLst/>
          </a:prstGeom>
          <a:noFill/>
        </p:spPr>
        <p:txBody>
          <a:bodyPr wrap="square">
            <a:spAutoFit/>
          </a:bodyPr>
          <a:lstStyle/>
          <a:p>
            <a:r>
              <a:rPr lang="en-GB" dirty="0">
                <a:hlinkClick r:id="rId4"/>
              </a:rPr>
              <a:t>CASP CHECKLISTS - CASP - Critical Appraisal Skills Programme (casp-uk.net)</a:t>
            </a:r>
            <a:endParaRPr lang="en-GB" dirty="0"/>
          </a:p>
        </p:txBody>
      </p:sp>
    </p:spTree>
    <p:extLst>
      <p:ext uri="{BB962C8B-B14F-4D97-AF65-F5344CB8AC3E}">
        <p14:creationId xmlns:p14="http://schemas.microsoft.com/office/powerpoint/2010/main" val="21310646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24965" y="66716"/>
            <a:ext cx="9199174" cy="6936828"/>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
        <p:nvSpPr>
          <p:cNvPr id="3" name="Title 7">
            <a:extLst>
              <a:ext uri="{FF2B5EF4-FFF2-40B4-BE49-F238E27FC236}">
                <a16:creationId xmlns:a16="http://schemas.microsoft.com/office/drawing/2014/main" id="{18A08514-2F1A-8BA7-C645-B4CEEA258453}"/>
              </a:ext>
            </a:extLst>
          </p:cNvPr>
          <p:cNvSpPr txBox="1">
            <a:spLocks/>
          </p:cNvSpPr>
          <p:nvPr/>
        </p:nvSpPr>
        <p:spPr>
          <a:xfrm>
            <a:off x="881458" y="3535130"/>
            <a:ext cx="4531107" cy="2606042"/>
          </a:xfrm>
          <a:prstGeom prst="rect">
            <a:avLst/>
          </a:prstGeom>
        </p:spPr>
        <p:txBody>
          <a:bodyPr vert="horz" lIns="68580" tIns="34290" rIns="68580" bIns="3429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200" dirty="0" err="1">
                <a:solidFill>
                  <a:schemeClr val="bg1"/>
                </a:solidFill>
              </a:rPr>
              <a:t>Unrhyw</a:t>
            </a:r>
            <a:r>
              <a:rPr lang="en-US" sz="4200" dirty="0">
                <a:solidFill>
                  <a:schemeClr val="bg1"/>
                </a:solidFill>
              </a:rPr>
              <a:t> </a:t>
            </a:r>
            <a:r>
              <a:rPr lang="en-US" sz="4200" dirty="0" err="1">
                <a:solidFill>
                  <a:schemeClr val="bg1"/>
                </a:solidFill>
              </a:rPr>
              <a:t>gwestiwn</a:t>
            </a:r>
            <a:r>
              <a:rPr lang="en-US" sz="4200" dirty="0">
                <a:solidFill>
                  <a:schemeClr val="bg1"/>
                </a:solidFill>
              </a:rPr>
              <a:t>?</a:t>
            </a:r>
            <a:br>
              <a:rPr lang="en-US" sz="4200" dirty="0">
                <a:solidFill>
                  <a:schemeClr val="bg1"/>
                </a:solidFill>
              </a:rPr>
            </a:br>
            <a:r>
              <a:rPr lang="en-US" sz="4200" i="1" dirty="0">
                <a:solidFill>
                  <a:schemeClr val="bg1"/>
                </a:solidFill>
              </a:rPr>
              <a:t>Any questions?</a:t>
            </a:r>
          </a:p>
        </p:txBody>
      </p:sp>
      <p:pic>
        <p:nvPicPr>
          <p:cNvPr id="4" name="Picture 3" descr="Background pattern&#10;&#10;Description automatically generated">
            <a:extLst>
              <a:ext uri="{FF2B5EF4-FFF2-40B4-BE49-F238E27FC236}">
                <a16:creationId xmlns:a16="http://schemas.microsoft.com/office/drawing/2014/main" id="{00B4181A-4746-2656-FF8F-66F1F5E76532}"/>
              </a:ext>
            </a:extLst>
          </p:cNvPr>
          <p:cNvPicPr>
            <a:picLocks noChangeAspect="1"/>
          </p:cNvPicPr>
          <p:nvPr/>
        </p:nvPicPr>
        <p:blipFill>
          <a:blip r:embed="rId5">
            <a:duotone>
              <a:prstClr val="black"/>
              <a:prstClr val="white"/>
            </a:duotone>
            <a:extLst>
              <a:ext uri="{28A0092B-C50C-407E-A947-70E740481C1C}">
                <a14:useLocalDpi xmlns:a14="http://schemas.microsoft.com/office/drawing/2010/main" val="0"/>
              </a:ext>
            </a:extLst>
          </a:blip>
          <a:stretch>
            <a:fillRect/>
          </a:stretch>
        </p:blipFill>
        <p:spPr>
          <a:xfrm>
            <a:off x="1675573" y="1977775"/>
            <a:ext cx="3026489" cy="1694834"/>
          </a:xfrm>
          <a:prstGeom prst="rect">
            <a:avLst/>
          </a:prstGeom>
        </p:spPr>
      </p:pic>
    </p:spTree>
    <p:extLst>
      <p:ext uri="{BB962C8B-B14F-4D97-AF65-F5344CB8AC3E}">
        <p14:creationId xmlns:p14="http://schemas.microsoft.com/office/powerpoint/2010/main" val="355269261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700F0C9-A747-FD6D-85E9-88B8B143EE62}"/>
              </a:ext>
            </a:extLst>
          </p:cNvPr>
          <p:cNvSpPr>
            <a:spLocks noGrp="1"/>
          </p:cNvSpPr>
          <p:nvPr>
            <p:ph type="title"/>
          </p:nvPr>
        </p:nvSpPr>
        <p:spPr/>
        <p:txBody>
          <a:bodyPr/>
          <a:lstStyle/>
          <a:p>
            <a:r>
              <a:rPr lang="en-GB" dirty="0" err="1"/>
              <a:t>Camau</a:t>
            </a:r>
            <a:r>
              <a:rPr lang="en-GB" dirty="0"/>
              <a:t> </a:t>
            </a:r>
            <a:r>
              <a:rPr lang="en-GB" dirty="0" err="1"/>
              <a:t>nesaf</a:t>
            </a:r>
            <a:r>
              <a:rPr lang="en-GB" dirty="0"/>
              <a:t> ...Next steps…</a:t>
            </a:r>
          </a:p>
        </p:txBody>
      </p:sp>
      <p:sp>
        <p:nvSpPr>
          <p:cNvPr id="3" name="Content Placeholder 2">
            <a:extLst>
              <a:ext uri="{FF2B5EF4-FFF2-40B4-BE49-F238E27FC236}">
                <a16:creationId xmlns:a16="http://schemas.microsoft.com/office/drawing/2014/main" id="{D297426F-DF46-9C40-5884-EA4FEE1FCE71}"/>
              </a:ext>
            </a:extLst>
          </p:cNvPr>
          <p:cNvSpPr>
            <a:spLocks noGrp="1"/>
          </p:cNvSpPr>
          <p:nvPr>
            <p:ph sz="half" idx="1"/>
          </p:nvPr>
        </p:nvSpPr>
        <p:spPr>
          <a:xfrm>
            <a:off x="293559" y="1575727"/>
            <a:ext cx="3886200" cy="4351338"/>
          </a:xfrm>
        </p:spPr>
        <p:txBody>
          <a:bodyPr vert="horz" lIns="68580" tIns="34290" rIns="68580" bIns="34290" rtlCol="0" anchor="t">
            <a:normAutofit/>
          </a:bodyPr>
          <a:lstStyle/>
          <a:p>
            <a:pPr lvl="1"/>
            <a:r>
              <a:rPr lang="cy-GB" dirty="0">
                <a:cs typeface="Calibri"/>
              </a:rPr>
              <a:t>Manylebau a Chanllawiau Asesu ar eich 'VLE'</a:t>
            </a:r>
          </a:p>
          <a:p>
            <a:pPr marL="342900" lvl="1" indent="0">
              <a:buNone/>
            </a:pPr>
            <a:endParaRPr lang="cy-GB" dirty="0">
              <a:cs typeface="Calibri"/>
            </a:endParaRPr>
          </a:p>
          <a:p>
            <a:pPr lvl="1"/>
            <a:r>
              <a:rPr lang="cy-GB" dirty="0">
                <a:cs typeface="Calibri"/>
              </a:rPr>
              <a:t>Dyddiad cyflwyno aseiniad 09.01.25</a:t>
            </a:r>
          </a:p>
          <a:p>
            <a:pPr marL="685800" lvl="2" indent="0">
              <a:buNone/>
            </a:pPr>
            <a:endParaRPr lang="cy-GB" dirty="0">
              <a:cs typeface="Calibri"/>
            </a:endParaRPr>
          </a:p>
          <a:p>
            <a:pPr lvl="1"/>
            <a:r>
              <a:rPr lang="cy-GB" dirty="0">
                <a:cs typeface="Calibri"/>
              </a:rPr>
              <a:t>Sesiwn min nos</a:t>
            </a:r>
          </a:p>
          <a:p>
            <a:pPr marL="342900" lvl="1" indent="0">
              <a:buNone/>
            </a:pPr>
            <a:endParaRPr lang="cy-GB" dirty="0">
              <a:cs typeface="Calibri"/>
            </a:endParaRPr>
          </a:p>
          <a:p>
            <a:pPr lvl="1"/>
            <a:r>
              <a:rPr lang="cy-GB" dirty="0">
                <a:cs typeface="Calibri"/>
              </a:rPr>
              <a:t>Ysgrifennu beirniadol ar lefel Meistr</a:t>
            </a:r>
          </a:p>
          <a:p>
            <a:endParaRPr lang="en-GB" dirty="0">
              <a:cs typeface="Calibri" panose="020F0502020204030204"/>
            </a:endParaRPr>
          </a:p>
        </p:txBody>
      </p:sp>
      <p:sp>
        <p:nvSpPr>
          <p:cNvPr id="7" name="Content Placeholder 6">
            <a:extLst>
              <a:ext uri="{FF2B5EF4-FFF2-40B4-BE49-F238E27FC236}">
                <a16:creationId xmlns:a16="http://schemas.microsoft.com/office/drawing/2014/main" id="{86CD9466-CFD7-CC8F-0DFD-317D7367B31C}"/>
              </a:ext>
            </a:extLst>
          </p:cNvPr>
          <p:cNvSpPr>
            <a:spLocks noGrp="1"/>
          </p:cNvSpPr>
          <p:nvPr>
            <p:ph sz="half" idx="2"/>
          </p:nvPr>
        </p:nvSpPr>
        <p:spPr>
          <a:xfrm>
            <a:off x="4083837" y="1503653"/>
            <a:ext cx="3886200" cy="4351338"/>
          </a:xfrm>
        </p:spPr>
        <p:txBody>
          <a:bodyPr vert="horz" lIns="68580" tIns="34290" rIns="68580" bIns="34290" rtlCol="0" anchor="t">
            <a:normAutofit/>
          </a:bodyPr>
          <a:lstStyle/>
          <a:p>
            <a:pPr lvl="1"/>
            <a:r>
              <a:rPr lang="en-GB" dirty="0">
                <a:ea typeface="+mn-lt"/>
                <a:cs typeface="+mn-lt"/>
              </a:rPr>
              <a:t>Assessment Proformas &amp; Guidance on your VLE </a:t>
            </a:r>
            <a:endParaRPr lang="en-US" dirty="0">
              <a:ea typeface="+mn-lt"/>
              <a:cs typeface="+mn-lt"/>
            </a:endParaRPr>
          </a:p>
          <a:p>
            <a:pPr lvl="1"/>
            <a:endParaRPr lang="en-GB" dirty="0">
              <a:ea typeface="+mn-lt"/>
              <a:cs typeface="+mn-lt"/>
            </a:endParaRPr>
          </a:p>
          <a:p>
            <a:pPr lvl="1"/>
            <a:endParaRPr lang="en-GB" dirty="0">
              <a:ea typeface="+mn-lt"/>
              <a:cs typeface="+mn-lt"/>
            </a:endParaRPr>
          </a:p>
          <a:p>
            <a:pPr lvl="1"/>
            <a:r>
              <a:rPr lang="en-GB" dirty="0">
                <a:ea typeface="+mn-lt"/>
                <a:cs typeface="+mn-lt"/>
              </a:rPr>
              <a:t> Assessment deadline 09.01.25</a:t>
            </a:r>
            <a:endParaRPr lang="en-US" dirty="0">
              <a:ea typeface="+mn-lt"/>
              <a:cs typeface="+mn-lt"/>
            </a:endParaRPr>
          </a:p>
          <a:p>
            <a:pPr marL="628650" lvl="1" indent="0">
              <a:buNone/>
            </a:pPr>
            <a:endParaRPr lang="en-GB" dirty="0">
              <a:ea typeface="+mn-lt"/>
              <a:cs typeface="+mn-lt"/>
            </a:endParaRPr>
          </a:p>
          <a:p>
            <a:pPr lvl="1"/>
            <a:r>
              <a:rPr lang="en-GB" dirty="0">
                <a:ea typeface="+mn-lt"/>
                <a:cs typeface="+mn-lt"/>
              </a:rPr>
              <a:t>Twilight session </a:t>
            </a:r>
            <a:endParaRPr lang="en-US" dirty="0">
              <a:ea typeface="+mn-lt"/>
              <a:cs typeface="+mn-lt"/>
            </a:endParaRPr>
          </a:p>
          <a:p>
            <a:pPr lvl="1"/>
            <a:endParaRPr lang="en-GB" dirty="0">
              <a:ea typeface="+mn-lt"/>
              <a:cs typeface="+mn-lt"/>
            </a:endParaRPr>
          </a:p>
          <a:p>
            <a:pPr lvl="1"/>
            <a:r>
              <a:rPr lang="en-GB" dirty="0">
                <a:ea typeface="+mn-lt"/>
                <a:cs typeface="+mn-lt"/>
              </a:rPr>
              <a:t>Critical writing at Master’s level</a:t>
            </a:r>
            <a:endParaRPr lang="en-GB" dirty="0">
              <a:cs typeface="Calibri"/>
            </a:endParaRPr>
          </a:p>
        </p:txBody>
      </p:sp>
    </p:spTree>
    <p:extLst>
      <p:ext uri="{BB962C8B-B14F-4D97-AF65-F5344CB8AC3E}">
        <p14:creationId xmlns:p14="http://schemas.microsoft.com/office/powerpoint/2010/main" val="72059587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30019" y="0"/>
            <a:ext cx="9113981" cy="6872586"/>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940894" y="2004088"/>
            <a:ext cx="5607776" cy="1051226"/>
          </a:xfrm>
        </p:spPr>
        <p:txBody>
          <a:bodyPr>
            <a:normAutofit fontScale="90000"/>
          </a:bodyPr>
          <a:lstStyle/>
          <a:p>
            <a:pPr algn="l"/>
            <a:br>
              <a:rPr lang="en-US" sz="3100" dirty="0">
                <a:solidFill>
                  <a:schemeClr val="bg1"/>
                </a:solidFill>
              </a:rPr>
            </a:br>
            <a:br>
              <a:rPr lang="en-US" b="1" dirty="0">
                <a:solidFill>
                  <a:schemeClr val="bg1"/>
                </a:solidFill>
              </a:rPr>
            </a:br>
            <a:br>
              <a:rPr lang="en-US" dirty="0">
                <a:solidFill>
                  <a:schemeClr val="bg1"/>
                </a:solidFill>
              </a:rPr>
            </a:br>
            <a:br>
              <a:rPr lang="en-US" sz="6000" dirty="0">
                <a:solidFill>
                  <a:schemeClr val="bg1"/>
                </a:solidFill>
              </a:rPr>
            </a:br>
            <a:r>
              <a:rPr lang="en-US" sz="6000" dirty="0" err="1">
                <a:solidFill>
                  <a:schemeClr val="bg1"/>
                </a:solidFill>
              </a:rPr>
              <a:t>Diwedd</a:t>
            </a:r>
            <a:r>
              <a:rPr lang="en-US" sz="6000" dirty="0">
                <a:solidFill>
                  <a:schemeClr val="bg1"/>
                </a:solidFill>
              </a:rPr>
              <a:t>/End </a:t>
            </a:r>
            <a:endParaRPr lang="en-US" dirty="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
        <p:nvSpPr>
          <p:cNvPr id="3" name="Title 7">
            <a:extLst>
              <a:ext uri="{FF2B5EF4-FFF2-40B4-BE49-F238E27FC236}">
                <a16:creationId xmlns:a16="http://schemas.microsoft.com/office/drawing/2014/main" id="{18A08514-2F1A-8BA7-C645-B4CEEA258453}"/>
              </a:ext>
            </a:extLst>
          </p:cNvPr>
          <p:cNvSpPr txBox="1">
            <a:spLocks/>
          </p:cNvSpPr>
          <p:nvPr/>
        </p:nvSpPr>
        <p:spPr>
          <a:xfrm>
            <a:off x="-186289" y="1536203"/>
            <a:ext cx="5956664" cy="3440671"/>
          </a:xfrm>
          <a:prstGeom prst="rect">
            <a:avLst/>
          </a:prstGeom>
        </p:spPr>
        <p:txBody>
          <a:bodyPr vert="horz" lIns="68580" tIns="34290" rIns="68580" bIns="3429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200" i="1" dirty="0">
                <a:solidFill>
                  <a:schemeClr val="bg1"/>
                </a:solidFill>
              </a:rPr>
              <a:t>DIOLCH!</a:t>
            </a:r>
          </a:p>
        </p:txBody>
      </p:sp>
    </p:spTree>
    <p:extLst>
      <p:ext uri="{BB962C8B-B14F-4D97-AF65-F5344CB8AC3E}">
        <p14:creationId xmlns:p14="http://schemas.microsoft.com/office/powerpoint/2010/main" val="1129698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F99C6E756E3D84E8B1A0D94836D794A" ma:contentTypeVersion="9" ma:contentTypeDescription="Create a new document." ma:contentTypeScope="" ma:versionID="6dc714cf38b1546649a8f4acbaa91a46">
  <xsd:schema xmlns:xsd="http://www.w3.org/2001/XMLSchema" xmlns:xs="http://www.w3.org/2001/XMLSchema" xmlns:p="http://schemas.microsoft.com/office/2006/metadata/properties" xmlns:ns2="c697bc9e-ecf6-4086-8cbb-eb9131efbefa" targetNamespace="http://schemas.microsoft.com/office/2006/metadata/properties" ma:root="true" ma:fieldsID="cfac48246ec5a4e864cc8167bcae3fa5" ns2:_="">
    <xsd:import namespace="c697bc9e-ecf6-4086-8cbb-eb9131efbef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697bc9e-ecf6-4086-8cbb-eb9131efbef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276D73-970E-4A56-A708-6A725F7E3619}">
  <ds:schemaRefs>
    <ds:schemaRef ds:uri="c697bc9e-ecf6-4086-8cbb-eb9131efbefa"/>
    <ds:schemaRef ds:uri="http://purl.org/dc/terms/"/>
    <ds:schemaRef ds:uri="http://schemas.microsoft.com/office/2006/documentManagement/types"/>
    <ds:schemaRef ds:uri="http://schemas.microsoft.com/office/2006/metadata/properties"/>
    <ds:schemaRef ds:uri="http://schemas.openxmlformats.org/package/2006/metadata/core-properties"/>
    <ds:schemaRef ds:uri="http://purl.org/dc/dcmitype/"/>
    <ds:schemaRef ds:uri="http://purl.org/dc/elements/1.1/"/>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6EE536C0-CB8F-4E4C-8BC1-62089C6B7AF3}">
  <ds:schemaRefs>
    <ds:schemaRef ds:uri="http://schemas.microsoft.com/sharepoint/v3/contenttype/forms"/>
  </ds:schemaRefs>
</ds:datastoreItem>
</file>

<file path=customXml/itemProps3.xml><?xml version="1.0" encoding="utf-8"?>
<ds:datastoreItem xmlns:ds="http://schemas.openxmlformats.org/officeDocument/2006/customXml" ds:itemID="{DC362CD7-8F7F-4A99-92E5-457F0482B2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697bc9e-ecf6-4086-8cbb-eb9131efbef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1379</TotalTime>
  <Words>3439</Words>
  <Application>Microsoft Office PowerPoint</Application>
  <PresentationFormat>On-screen Show (4:3)</PresentationFormat>
  <Paragraphs>400</Paragraphs>
  <Slides>50</Slides>
  <Notes>23</Notes>
  <HiddenSlides>0</HiddenSlides>
  <MMClips>2</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50</vt:i4>
      </vt:variant>
    </vt:vector>
  </HeadingPairs>
  <TitlesOfParts>
    <vt:vector size="59" baseType="lpstr">
      <vt:lpstr>Adobe Devanagari</vt:lpstr>
      <vt:lpstr>Arial</vt:lpstr>
      <vt:lpstr>Calibri</vt:lpstr>
      <vt:lpstr>Calibri Light</vt:lpstr>
      <vt:lpstr>Helvetica</vt:lpstr>
      <vt:lpstr>Impact</vt:lpstr>
      <vt:lpstr>Times New Roman</vt:lpstr>
      <vt:lpstr>Office Theme</vt:lpstr>
      <vt:lpstr>1_Office Theme</vt:lpstr>
      <vt:lpstr>Iechyd Emosiynol, Iechyd Meddwl a Lles  Emotional Health, Mental Health &amp; Wellbeing </vt:lpstr>
      <vt:lpstr> MA Cenedlaethol Addysg National MA Education </vt:lpstr>
      <vt:lpstr>PowerPoint Presentation</vt:lpstr>
      <vt:lpstr>PowerPoint Presentation</vt:lpstr>
      <vt:lpstr>PowerPoint Presentation</vt:lpstr>
      <vt:lpstr>PowerPoint Presentation</vt:lpstr>
      <vt:lpstr>Critical thinking/Gwerthuso’n Feirniadol </vt:lpstr>
      <vt:lpstr>PowerPoint Presentation</vt:lpstr>
      <vt:lpstr>  Sesiwn Un Session One  10.15 -11.15  Cysyniadu iechyd a lles  Conceptualising Health and Wellbeing  </vt:lpstr>
      <vt:lpstr>PowerPoint Presentation</vt:lpstr>
      <vt:lpstr>Tasg1  Task 1</vt:lpstr>
      <vt:lpstr>Tasg 2 Task 2</vt:lpstr>
      <vt:lpstr>PowerPoint Presentation</vt:lpstr>
      <vt:lpstr>PowerPoint Presentation</vt:lpstr>
      <vt:lpstr>       Sesiwn 2  Session 2  Astudiaethau achos a chyd-destun proffesiynol Case studies and Professional Context    11.30 – 12.15  </vt:lpstr>
      <vt:lpstr>PowerPoint Presentation</vt:lpstr>
      <vt:lpstr>PowerPoint Presentation</vt:lpstr>
      <vt:lpstr>Sesiwn 3 Session 3  1.15 – 2.15</vt:lpstr>
      <vt:lpstr>PowerPoint Presentation</vt:lpstr>
      <vt:lpstr>Beth yw hawliau plant? What are Children’s Rights?</vt:lpstr>
      <vt:lpstr>Confensiwn y Cenhedloedd Unedig ar Hawliau'r Plentyn...</vt:lpstr>
      <vt:lpstr>The UN Convention on the  Rights of the Child…</vt:lpstr>
      <vt:lpstr>54 articles with four guiding principles of:</vt:lpstr>
      <vt:lpstr> Mae’r confensiwn wedi siapio’r cwestiynau rydym yn eu gofyn a’r  modd ry’n ni’n eu gofyn nhw The UNRC has shaped the questions we ask and the way  that we that ask them </vt:lpstr>
      <vt:lpstr>Article 12 (respect for the views of the child)</vt:lpstr>
      <vt:lpstr>Thinking critically about…</vt:lpstr>
      <vt:lpstr> Cwricwlwm i Gymru (2022) Curriculum for Wales (2022)   </vt:lpstr>
      <vt:lpstr>Break out room : Small group discussion (15 minutes)</vt:lpstr>
      <vt:lpstr>Supporting the rights of the child: how well do we do it? </vt:lpstr>
      <vt:lpstr>Cyfernodau References</vt:lpstr>
      <vt:lpstr>Short clip 2</vt:lpstr>
      <vt:lpstr>PowerPoint Presentation</vt:lpstr>
      <vt:lpstr> Sesiwn 4 Session 4   Meddwl yn greadigol a gweithdy aseiniad  Assessment Guidance &amp; Critical thinking   Dr Ceri Phelps </vt:lpstr>
      <vt:lpstr>PowerPoint Presentation</vt:lpstr>
      <vt:lpstr>Assessment/Asesiad</vt:lpstr>
      <vt:lpstr>Asesiad 24-25 </vt:lpstr>
      <vt:lpstr>Assessment  24-25 </vt:lpstr>
      <vt:lpstr>Meini prawf asesu </vt:lpstr>
      <vt:lpstr>Assessment Criteria</vt:lpstr>
      <vt:lpstr>PowerPoint Presentation</vt:lpstr>
      <vt:lpstr>Darllen yn feirniadol      Critical reading  </vt:lpstr>
      <vt:lpstr>Rhwystrau rhag Meddwl/Gwerthuso’n Feirniadol/Gritigol  Barriers to Critical Thinking/Appraisal</vt:lpstr>
      <vt:lpstr>Meddwl yn Feirniadol/Gritigol - Dadansoddiad Critical Thinking – Analysis </vt:lpstr>
      <vt:lpstr> Meddwl yn Feirniadol/Gritigol – Synthesis Critical Thinking – Synthesis </vt:lpstr>
      <vt:lpstr>Gall tystiolaeth fod yn fwy nag ymchwil … Evidence can be more than research...</vt:lpstr>
      <vt:lpstr>Beth sy’n gwneud Tystiolaeth Dda?  What is Good Evidence?</vt:lpstr>
      <vt:lpstr>Rhestrau Gwirio CASP CASP Checklists</vt:lpstr>
      <vt:lpstr>PowerPoint Presentation</vt:lpstr>
      <vt:lpstr>Camau nesaf ...Next steps…</vt:lpstr>
      <vt:lpstr>    Diwedd/End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Waters Creative</dc:creator>
  <cp:lastModifiedBy>Ceri Phelps</cp:lastModifiedBy>
  <cp:revision>24</cp:revision>
  <dcterms:created xsi:type="dcterms:W3CDTF">2021-06-18T14:15:35Z</dcterms:created>
  <dcterms:modified xsi:type="dcterms:W3CDTF">2024-10-19T08:30:51Z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0x010100FF99C6E756E3D84E8B1A0D94836D794A</vt:lpwstr>
  </property>
</Properties>
</file>