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77" r:id="rId2"/>
    <p:sldId id="319" r:id="rId3"/>
    <p:sldId id="296" r:id="rId4"/>
    <p:sldId id="297" r:id="rId5"/>
    <p:sldId id="298" r:id="rId6"/>
    <p:sldId id="292" r:id="rId7"/>
    <p:sldId id="301" r:id="rId8"/>
    <p:sldId id="369" r:id="rId9"/>
    <p:sldId id="278" r:id="rId10"/>
    <p:sldId id="262" r:id="rId11"/>
    <p:sldId id="371" r:id="rId12"/>
    <p:sldId id="270" r:id="rId13"/>
    <p:sldId id="372" r:id="rId14"/>
    <p:sldId id="290" r:id="rId15"/>
    <p:sldId id="373" r:id="rId16"/>
    <p:sldId id="462" r:id="rId17"/>
    <p:sldId id="620" r:id="rId18"/>
    <p:sldId id="475" r:id="rId19"/>
    <p:sldId id="444" r:id="rId20"/>
    <p:sldId id="624" r:id="rId21"/>
    <p:sldId id="448" r:id="rId22"/>
    <p:sldId id="625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91" autoAdjust="0"/>
    <p:restoredTop sz="91093" autoAdjust="0"/>
  </p:normalViewPr>
  <p:slideViewPr>
    <p:cSldViewPr>
      <p:cViewPr varScale="1">
        <p:scale>
          <a:sx n="61" d="100"/>
          <a:sy n="61" d="100"/>
        </p:scale>
        <p:origin x="1368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BCFE6F3-9DCA-4A53-A3F5-5628CBE3271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844A9918-36E3-4337-A0C9-015D1321D8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79972F0-5DF6-4DED-A51F-3900DB3DFF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0" hangingPunct="0">
              <a:spcBef>
                <a:spcPct val="0"/>
              </a:spcBef>
            </a:pPr>
            <a:fld id="{3D93EFCD-B5A0-43C4-B83C-B4CF2280831E}" type="slidenum">
              <a:rPr lang="en-US" altLang="en-US" smtClean="0">
                <a:latin typeface="Calibri" panose="020F0502020204030204" pitchFamily="34" charset="0"/>
              </a:rPr>
              <a:pPr eaLnBrk="0" hangingPunct="0">
                <a:spcBef>
                  <a:spcPct val="0"/>
                </a:spcBef>
              </a:pPr>
              <a:t>10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79F5D472-E494-45D8-9169-9320B26E877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436A5B67-F9AB-4074-8406-B9CD24A510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8489EC2A-A16A-4169-91F1-66E5DD82A00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730B410-D414-4A93-B05F-402ACD8588B0}" type="slidenum">
              <a:rPr lang="en-US" altLang="en-US" smtClean="0">
                <a:latin typeface="Calibri" panose="020F0502020204030204" pitchFamily="34" charset="0"/>
              </a:rPr>
              <a:pPr>
                <a:spcBef>
                  <a:spcPct val="0"/>
                </a:spcBef>
              </a:pPr>
              <a:t>12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DC2E1F67-91AD-4955-A7DC-2CF05E7087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8842F418-DAAC-4759-8453-3FEB6660ED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9FEDB260-850B-4BA2-B7AA-34332470F33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40D78539-58D8-4747-AC33-AE9F12D18CF4}" type="slidenum">
              <a:rPr lang="en-US" altLang="en-US" smtClean="0">
                <a:latin typeface="Calibri" panose="020F0502020204030204" pitchFamily="34" charset="0"/>
              </a:rPr>
              <a:pPr>
                <a:spcBef>
                  <a:spcPct val="0"/>
                </a:spcBef>
              </a:pPr>
              <a:t>13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Porter, M. E. (1985). Value chain.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Value Chain and Competitive advantage: creating and sustaining superior performance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88311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78EB783-2AC2-45E8-B538-1B4B1303423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E37BC48-C250-4C98-8ABF-C2BA50F62D67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16066" name="Rectangle 2">
            <a:extLst>
              <a:ext uri="{FF2B5EF4-FFF2-40B4-BE49-F238E27FC236}">
                <a16:creationId xmlns:a16="http://schemas.microsoft.com/office/drawing/2014/main" id="{A80951FD-A3EC-4CD9-8D2D-2926D01903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0413" cy="3427413"/>
          </a:xfrm>
          <a:ln/>
        </p:spPr>
      </p:sp>
      <p:sp>
        <p:nvSpPr>
          <p:cNvPr id="216067" name="Rectangle 3">
            <a:extLst>
              <a:ext uri="{FF2B5EF4-FFF2-40B4-BE49-F238E27FC236}">
                <a16:creationId xmlns:a16="http://schemas.microsoft.com/office/drawing/2014/main" id="{0E2970E5-4D9A-49F8-9B34-B5F903E001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57688"/>
            <a:ext cx="5029200" cy="4137025"/>
          </a:xfrm>
        </p:spPr>
        <p:txBody>
          <a:bodyPr lIns="91705" tIns="45853" rIns="91705" bIns="45853"/>
          <a:lstStyle/>
          <a:p>
            <a:r>
              <a:rPr lang="nl-BE" altLang="en-US" b="1"/>
              <a:t>Secret</a:t>
            </a:r>
            <a:r>
              <a:rPr lang="nl-BE" altLang="en-US"/>
              <a:t>: once divulged, no protection. </a:t>
            </a:r>
            <a:r>
              <a:rPr lang="nl-BE" altLang="en-US" b="1"/>
              <a:t>Comm value</a:t>
            </a:r>
            <a:r>
              <a:rPr lang="nl-BE" altLang="en-US"/>
              <a:t>: info that boss had affair with secretary is no TS. </a:t>
            </a:r>
            <a:r>
              <a:rPr lang="nl-BE" altLang="en-US" b="1"/>
              <a:t>Neg info has also comm value</a:t>
            </a:r>
            <a:r>
              <a:rPr lang="nl-BE" altLang="en-US"/>
              <a:t> (guide to competitor to what not to do, providing him with a no-cost head-start). </a:t>
            </a:r>
            <a:r>
              <a:rPr lang="nl-BE" altLang="en-US" b="1"/>
              <a:t>Reasonable steps</a:t>
            </a:r>
            <a:r>
              <a:rPr lang="nl-BE" altLang="en-US"/>
              <a:t>: see part 3.</a:t>
            </a:r>
          </a:p>
          <a:p>
            <a:endParaRPr lang="nl-NL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05/10/2020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05/10/2020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05/10/2020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27784" y="454224"/>
            <a:ext cx="6346874" cy="2952328"/>
          </a:xfrm>
        </p:spPr>
        <p:txBody>
          <a:bodyPr/>
          <a:lstStyle/>
          <a:p>
            <a:r>
              <a:rPr lang="en-US" altLang="en-US" sz="2900" b="1" dirty="0"/>
              <a:t>Developing Innovation </a:t>
            </a:r>
            <a:br>
              <a:rPr lang="en-US" altLang="en-US" sz="2900" b="1" dirty="0"/>
            </a:br>
            <a:r>
              <a:rPr lang="en-US" altLang="en-US" sz="2900" b="1" dirty="0"/>
              <a:t>and </a:t>
            </a:r>
            <a:br>
              <a:rPr lang="en-US" altLang="en-US" sz="2900" b="1" dirty="0"/>
            </a:br>
            <a:r>
              <a:rPr lang="en-US" altLang="en-US" sz="2900" b="1" dirty="0"/>
              <a:t>Creativity for Business Advantage</a:t>
            </a:r>
            <a:br>
              <a:rPr lang="en-US" altLang="en-US" sz="3200" b="1" dirty="0"/>
            </a:br>
            <a:br>
              <a:rPr lang="en-US" altLang="en-US" sz="3200" b="1" dirty="0"/>
            </a:br>
            <a:r>
              <a:rPr lang="en-US" altLang="en-US" sz="2800" dirty="0"/>
              <a:t>Week 4: (1) </a:t>
            </a:r>
            <a:r>
              <a:rPr lang="en-GB" altLang="en-US" sz="2800" dirty="0"/>
              <a:t>Differentiating between critical and creative thinking (2) </a:t>
            </a:r>
            <a:r>
              <a:rPr lang="en-US" altLang="en-US" sz="2800" dirty="0"/>
              <a:t>The challenge of adding value to Innovation and Creativity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566CF47-FF5E-C74E-A05F-A75ECA90A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80728"/>
            <a:ext cx="8964488" cy="4351338"/>
          </a:xfrm>
        </p:spPr>
        <p:txBody>
          <a:bodyPr/>
          <a:lstStyle/>
          <a:p>
            <a:r>
              <a:rPr lang="en-GB" sz="2800" b="1" dirty="0"/>
              <a:t>Week 1:</a:t>
            </a:r>
            <a:r>
              <a:rPr lang="en-GB" sz="2800" dirty="0"/>
              <a:t> Introduction; Creativity, Innovation &amp; Entrepreneurship.</a:t>
            </a:r>
          </a:p>
          <a:p>
            <a:r>
              <a:rPr lang="en-GB" sz="2800" b="1" dirty="0"/>
              <a:t>Week 2:</a:t>
            </a:r>
            <a:r>
              <a:rPr lang="en-GB" sz="2800" dirty="0"/>
              <a:t> </a:t>
            </a:r>
            <a:r>
              <a:rPr lang="en-US" sz="2800" dirty="0"/>
              <a:t>Concepts &amp; techniques of innovation &amp; creativity.</a:t>
            </a:r>
            <a:endParaRPr lang="en-GB" sz="2800" dirty="0"/>
          </a:p>
          <a:p>
            <a:r>
              <a:rPr lang="en-GB" altLang="en-US" sz="2800" b="1" dirty="0"/>
              <a:t>Week 3:</a:t>
            </a:r>
            <a:r>
              <a:rPr lang="en-GB" altLang="en-US" sz="2800" dirty="0"/>
              <a:t> </a:t>
            </a:r>
            <a:r>
              <a:rPr lang="en-US" altLang="en-US" sz="2800" dirty="0"/>
              <a:t>New-Product Development and Product Life-Cycle Strategies. </a:t>
            </a:r>
            <a:endParaRPr lang="en-US" sz="2800" dirty="0"/>
          </a:p>
          <a:p>
            <a:r>
              <a:rPr lang="en-US" sz="2800" b="1" dirty="0"/>
              <a:t>This week </a:t>
            </a:r>
            <a:r>
              <a:rPr lang="en-US" sz="2800" dirty="0"/>
              <a:t>we will look at: (1) </a:t>
            </a:r>
            <a:r>
              <a:rPr lang="en-GB" altLang="en-US" sz="2800" dirty="0"/>
              <a:t>Differentiating between critical and creative thinking; (2) </a:t>
            </a:r>
            <a:r>
              <a:rPr lang="en-US" altLang="en-US" sz="2800" dirty="0"/>
              <a:t>The challenge of adding value to Innovation and Creativity</a:t>
            </a:r>
            <a:endParaRPr lang="en-GB" sz="2800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ABC5610-9DE5-8740-9F6C-DEDAFA183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730"/>
            <a:ext cx="8229600" cy="755974"/>
          </a:xfrm>
        </p:spPr>
        <p:txBody>
          <a:bodyPr/>
          <a:lstStyle/>
          <a:p>
            <a:r>
              <a:rPr lang="en-US" b="1" dirty="0"/>
              <a:t>Recap</a:t>
            </a:r>
          </a:p>
        </p:txBody>
      </p:sp>
    </p:spTree>
    <p:extLst>
      <p:ext uri="{BB962C8B-B14F-4D97-AF65-F5344CB8AC3E}">
        <p14:creationId xmlns:p14="http://schemas.microsoft.com/office/powerpoint/2010/main" val="3465659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772B4AB0-B2B1-4807-B067-472105279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750" y="33338"/>
            <a:ext cx="8229600" cy="1069975"/>
          </a:xfrm>
        </p:spPr>
        <p:txBody>
          <a:bodyPr/>
          <a:lstStyle/>
          <a:p>
            <a:r>
              <a:rPr lang="en-US" altLang="en-US"/>
              <a:t>Critical &amp; Creative Thinking</a:t>
            </a:r>
          </a:p>
        </p:txBody>
      </p:sp>
      <p:pic>
        <p:nvPicPr>
          <p:cNvPr id="10243" name="Picture 2">
            <a:extLst>
              <a:ext uri="{FF2B5EF4-FFF2-40B4-BE49-F238E27FC236}">
                <a16:creationId xmlns:a16="http://schemas.microsoft.com/office/drawing/2014/main" id="{CF1424EF-F719-4EA1-9D55-935E0C41B1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268413"/>
            <a:ext cx="7924800" cy="445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EFF937C-27D7-46F1-9188-0571DC792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600075"/>
          </a:xfrm>
        </p:spPr>
        <p:txBody>
          <a:bodyPr/>
          <a:lstStyle/>
          <a:p>
            <a:pPr algn="ctr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Creative Thinking (CT)</a:t>
            </a:r>
            <a:endParaRPr lang="en-US" altLang="en-US" sz="1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3315" name="Picture 2">
            <a:extLst>
              <a:ext uri="{FF2B5EF4-FFF2-40B4-BE49-F238E27FC236}">
                <a16:creationId xmlns:a16="http://schemas.microsoft.com/office/drawing/2014/main" id="{581ED3CA-AF22-4AF9-8C57-537B597936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836613"/>
            <a:ext cx="7924800" cy="485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5BFB8E28-5192-4C8B-86C7-FB6B1FE53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" y="0"/>
            <a:ext cx="8578850" cy="1143000"/>
          </a:xfrm>
        </p:spPr>
        <p:txBody>
          <a:bodyPr/>
          <a:lstStyle/>
          <a:p>
            <a:pPr algn="ctr"/>
            <a:r>
              <a:rPr lang="en-US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Creative Thinking Skills &amp; Abilities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43B9F47B-1530-49AC-BBB6-D3317A4D8A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56" y="1268760"/>
            <a:ext cx="9144000" cy="3916363"/>
          </a:xfrm>
        </p:spPr>
        <p:txBody>
          <a:bodyPr>
            <a:normAutofit fontScale="92500" lnSpcReduction="10000"/>
          </a:bodyPr>
          <a:lstStyle/>
          <a:p>
            <a:pPr marL="622300" indent="-514350">
              <a:buFont typeface="Trebuchet MS" panose="020B0603020202020204" pitchFamily="34" charset="0"/>
              <a:buAutoNum type="arabicPeriod"/>
            </a:pPr>
            <a:r>
              <a:rPr lang="en-US" altLang="en-US" sz="2800" dirty="0"/>
              <a:t>Suspend judgment (no right/wrong, good/bad)</a:t>
            </a:r>
          </a:p>
          <a:p>
            <a:pPr marL="622300" indent="-514350">
              <a:buFont typeface="Trebuchet MS" panose="020B0603020202020204" pitchFamily="34" charset="0"/>
              <a:buAutoNum type="arabicPeriod"/>
            </a:pPr>
            <a:r>
              <a:rPr lang="en-US" altLang="en-US" sz="2800" dirty="0"/>
              <a:t>Subjective (personal viewpoints)</a:t>
            </a:r>
          </a:p>
          <a:p>
            <a:pPr marL="622300" indent="-514350">
              <a:buFont typeface="Trebuchet MS" panose="020B0603020202020204" pitchFamily="34" charset="0"/>
              <a:buAutoNum type="arabicPeriod"/>
            </a:pPr>
            <a:r>
              <a:rPr lang="en-US" altLang="en-US" sz="2800" dirty="0"/>
              <a:t>Divergence (“another way of looking at it is”)</a:t>
            </a:r>
          </a:p>
          <a:p>
            <a:pPr marL="622300" indent="-514350">
              <a:buFont typeface="Trebuchet MS" panose="020B0603020202020204" pitchFamily="34" charset="0"/>
              <a:buAutoNum type="arabicPeriod"/>
            </a:pPr>
            <a:r>
              <a:rPr lang="en-US" altLang="en-US" sz="2800" dirty="0"/>
              <a:t>Abstract (flexible, conceptual in nature, based on principles in mind)</a:t>
            </a:r>
          </a:p>
          <a:p>
            <a:pPr marL="622300" indent="-514350">
              <a:buFont typeface="Trebuchet MS" panose="020B0603020202020204" pitchFamily="34" charset="0"/>
              <a:buAutoNum type="arabicPeriod"/>
            </a:pPr>
            <a:r>
              <a:rPr lang="en-US" altLang="en-US" sz="2800" dirty="0"/>
              <a:t>Generative (“here’s another idea”)</a:t>
            </a:r>
          </a:p>
          <a:p>
            <a:pPr marL="622300" indent="-514350">
              <a:buFont typeface="Trebuchet MS" panose="020B0603020202020204" pitchFamily="34" charset="0"/>
              <a:buAutoNum type="arabicPeriod"/>
            </a:pPr>
            <a:r>
              <a:rPr lang="en-US" altLang="en-US" sz="2800" dirty="0"/>
              <a:t>Associative (“it’s like this…”)</a:t>
            </a:r>
          </a:p>
          <a:p>
            <a:pPr marL="622300" indent="-514350">
              <a:buFont typeface="Trebuchet MS" panose="020B0603020202020204" pitchFamily="34" charset="0"/>
              <a:buAutoNum type="arabicPeriod"/>
            </a:pPr>
            <a:r>
              <a:rPr lang="en-US" altLang="en-US" sz="2800" dirty="0"/>
              <a:t>Visual (</a:t>
            </a:r>
            <a:r>
              <a:rPr lang="en-US" altLang="en-US" sz="2800" dirty="0" err="1"/>
              <a:t>pictoral</a:t>
            </a:r>
            <a:r>
              <a:rPr lang="en-US" altLang="en-US" sz="2800" dirty="0"/>
              <a:t>, photographic, graphic)</a:t>
            </a:r>
          </a:p>
          <a:p>
            <a:pPr marL="622300" indent="-514350">
              <a:buFont typeface="Trebuchet MS" panose="020B0603020202020204" pitchFamily="34" charset="0"/>
              <a:buAutoNum type="arabicPeriod"/>
            </a:pPr>
            <a:r>
              <a:rPr lang="en-US" altLang="en-US" sz="2800" dirty="0"/>
              <a:t>Cooperative (“yes, and…”)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BC41304B-4BD1-44D6-91DD-B5C63DB74A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50" y="836712"/>
            <a:ext cx="5435600" cy="4968552"/>
          </a:xfrm>
        </p:spPr>
        <p:txBody>
          <a:bodyPr>
            <a:normAutofit/>
          </a:bodyPr>
          <a:lstStyle/>
          <a:p>
            <a:r>
              <a:rPr lang="en-US" altLang="en-US" sz="2400" dirty="0"/>
              <a:t>Observation</a:t>
            </a:r>
          </a:p>
          <a:p>
            <a:r>
              <a:rPr lang="en-US" altLang="en-US" sz="2400" dirty="0"/>
              <a:t>Interpretation </a:t>
            </a:r>
            <a:r>
              <a:rPr lang="en-US" altLang="en-US" sz="1800" dirty="0"/>
              <a:t>(i.e., a particular  version or adaptation of a work, method, or style)</a:t>
            </a:r>
          </a:p>
          <a:p>
            <a:r>
              <a:rPr lang="en-US" altLang="en-US" sz="2400" dirty="0"/>
              <a:t>Analysis/Discrimination of Data</a:t>
            </a:r>
          </a:p>
          <a:p>
            <a:r>
              <a:rPr lang="en-US" altLang="en-US" sz="2400" dirty="0"/>
              <a:t>Inference </a:t>
            </a:r>
            <a:r>
              <a:rPr lang="en-US" altLang="en-US" sz="1800" dirty="0"/>
              <a:t>(i.e., </a:t>
            </a:r>
            <a:r>
              <a:rPr lang="en-US" altLang="en-US" sz="1800" b="1" dirty="0"/>
              <a:t>a</a:t>
            </a:r>
            <a:r>
              <a:rPr lang="en-US" altLang="en-US" sz="1800" dirty="0"/>
              <a:t> </a:t>
            </a:r>
            <a:r>
              <a:rPr lang="en-US" altLang="en-US" sz="1800" b="1" dirty="0"/>
              <a:t>:</a:t>
            </a:r>
            <a:r>
              <a:rPr lang="en-US" altLang="en-US" sz="1800" dirty="0"/>
              <a:t> the act of passing from one proposition, statement, or judgment considered as true to another whose truth is believed to follow from that of the former; </a:t>
            </a:r>
            <a:r>
              <a:rPr lang="en-US" altLang="en-US" sz="1800" b="1" dirty="0"/>
              <a:t>b</a:t>
            </a:r>
            <a:r>
              <a:rPr lang="en-US" altLang="en-US" sz="1800" dirty="0"/>
              <a:t> </a:t>
            </a:r>
            <a:r>
              <a:rPr lang="en-US" altLang="en-US" sz="1800" b="1" dirty="0"/>
              <a:t>:</a:t>
            </a:r>
            <a:r>
              <a:rPr lang="en-US" altLang="en-US" sz="1800" dirty="0"/>
              <a:t> the act of passing from statistical sample data to generalizations</a:t>
            </a:r>
          </a:p>
          <a:p>
            <a:r>
              <a:rPr lang="en-US" altLang="en-US" sz="2400" dirty="0"/>
              <a:t>Evaluation</a:t>
            </a:r>
          </a:p>
          <a:p>
            <a:r>
              <a:rPr lang="en-US" altLang="en-US" sz="2400" dirty="0"/>
              <a:t>Explanation</a:t>
            </a:r>
          </a:p>
        </p:txBody>
      </p:sp>
      <p:pic>
        <p:nvPicPr>
          <p:cNvPr id="16388" name="Picture 2" descr="Core Critical Thinking Skills">
            <a:extLst>
              <a:ext uri="{FF2B5EF4-FFF2-40B4-BE49-F238E27FC236}">
                <a16:creationId xmlns:a16="http://schemas.microsoft.com/office/drawing/2014/main" id="{2FE0CEDC-F73A-496B-B1F1-E129F54590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1916113"/>
            <a:ext cx="3387725" cy="2714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861B03F-3AD6-4A90-A032-59B491B1EEBC}"/>
              </a:ext>
            </a:extLst>
          </p:cNvPr>
          <p:cNvSpPr txBox="1">
            <a:spLocks/>
          </p:cNvSpPr>
          <p:nvPr/>
        </p:nvSpPr>
        <p:spPr bwMode="auto">
          <a:xfrm>
            <a:off x="882650" y="-1714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Critical Thinking (CT)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CBE23563-501A-4D9F-8F00-A0CF69A96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8" y="115888"/>
            <a:ext cx="8229600" cy="706437"/>
          </a:xfrm>
        </p:spPr>
        <p:txBody>
          <a:bodyPr/>
          <a:lstStyle/>
          <a:p>
            <a:pPr algn="ctr"/>
            <a:r>
              <a:rPr lang="en-US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CT is the ability to (</a:t>
            </a:r>
            <a:r>
              <a:rPr lang="en-US" altLang="en-US" sz="36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10 thoughts</a:t>
            </a:r>
            <a:r>
              <a:rPr lang="en-US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5235B-71AD-4DF5-B003-E2806718C7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052512"/>
            <a:ext cx="9036050" cy="4752975"/>
          </a:xfrm>
        </p:spPr>
        <p:txBody>
          <a:bodyPr>
            <a:normAutofit fontScale="92500" lnSpcReduction="20000"/>
          </a:bodyPr>
          <a:lstStyle/>
          <a:p>
            <a:pPr marL="795337" indent="-514350">
              <a:buFont typeface="+mj-lt"/>
              <a:buAutoNum type="arabicParenR"/>
              <a:defRPr/>
            </a:pPr>
            <a:r>
              <a:rPr lang="en-US" sz="3200" dirty="0"/>
              <a:t>Recognize problems or situations and circumstances requiring concentrated thought; </a:t>
            </a:r>
          </a:p>
          <a:p>
            <a:pPr marL="795337" indent="-514350">
              <a:buFont typeface="+mj-lt"/>
              <a:buAutoNum type="arabicParenR"/>
              <a:defRPr/>
            </a:pPr>
            <a:r>
              <a:rPr lang="en-US" sz="3200" dirty="0"/>
              <a:t>Understand the importance of prioritization and order of precedence in problem solving </a:t>
            </a:r>
          </a:p>
          <a:p>
            <a:pPr marL="795337" indent="-514350">
              <a:buFont typeface="+mj-lt"/>
              <a:buAutoNum type="arabicParenR"/>
              <a:defRPr/>
            </a:pPr>
            <a:r>
              <a:rPr lang="en-US" sz="3200" dirty="0"/>
              <a:t>Gather and marshal pertinent (relevant) information </a:t>
            </a:r>
          </a:p>
          <a:p>
            <a:pPr marL="795337" indent="-514350">
              <a:buFont typeface="+mj-lt"/>
              <a:buAutoNum type="arabicParenR"/>
              <a:defRPr/>
            </a:pPr>
            <a:r>
              <a:rPr lang="en-US" sz="3200" dirty="0"/>
              <a:t>Recognize unstated assumptions and values</a:t>
            </a:r>
          </a:p>
          <a:p>
            <a:pPr marL="795337" indent="-514350">
              <a:buFont typeface="+mj-lt"/>
              <a:buAutoNum type="arabicParenR"/>
              <a:defRPr/>
            </a:pPr>
            <a:r>
              <a:rPr lang="en-US" sz="3200" dirty="0"/>
              <a:t>Comprehend and use language with accuracy, clarity, and discernment; expunging generalist terms (e.g., do not say: “we want people to get along”)</a:t>
            </a:r>
          </a:p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544403A-E0FA-4F9B-907E-F074AA142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8" y="115888"/>
            <a:ext cx="8229600" cy="706437"/>
          </a:xfrm>
        </p:spPr>
        <p:txBody>
          <a:bodyPr/>
          <a:lstStyle/>
          <a:p>
            <a:pPr algn="ctr"/>
            <a:r>
              <a:rPr lang="en-US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Critical thinking is the ability to: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AD655A-6A0C-4BD2-8514-A688152057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0" y="765175"/>
            <a:ext cx="9144000" cy="5348242"/>
          </a:xfrm>
        </p:spPr>
        <p:txBody>
          <a:bodyPr>
            <a:normAutofit/>
          </a:bodyPr>
          <a:lstStyle/>
          <a:p>
            <a:pPr marL="795337" indent="-514350">
              <a:buFont typeface="+mj-lt"/>
              <a:buAutoNum type="arabicParenR" startAt="6"/>
              <a:defRPr/>
            </a:pPr>
            <a:r>
              <a:rPr lang="en-US" sz="2400" dirty="0"/>
              <a:t>Interpret data, to appraise evidence and evaluate arguments;</a:t>
            </a:r>
          </a:p>
          <a:p>
            <a:pPr marL="795337" indent="-514350">
              <a:buFont typeface="+mj-lt"/>
              <a:buAutoNum type="arabicParenR" startAt="6"/>
              <a:defRPr/>
            </a:pPr>
            <a:r>
              <a:rPr lang="en-US" sz="2400" dirty="0"/>
              <a:t>Recognize the existence (or non-existence) of logical relationships between propositions and draw warranted conclusions and generalizations</a:t>
            </a:r>
          </a:p>
          <a:p>
            <a:pPr marL="795337" indent="-514350">
              <a:buFont typeface="+mj-lt"/>
              <a:buAutoNum type="arabicParenR" startAt="6"/>
              <a:defRPr/>
            </a:pPr>
            <a:r>
              <a:rPr lang="en-US" sz="2400" dirty="0"/>
              <a:t>Put to test the conclusions &amp; generalizations at which one arrives</a:t>
            </a:r>
          </a:p>
          <a:p>
            <a:pPr marL="795337" indent="-514350">
              <a:buFont typeface="+mj-lt"/>
              <a:buAutoNum type="arabicParenR" startAt="6"/>
              <a:defRPr/>
            </a:pPr>
            <a:r>
              <a:rPr lang="en-US" sz="2400" dirty="0"/>
              <a:t>Reconstruct one's patterns of beliefs and behaviors based on wider experience</a:t>
            </a:r>
          </a:p>
          <a:p>
            <a:pPr marL="795337" indent="-514350">
              <a:buFont typeface="+mj-lt"/>
              <a:buAutoNum type="arabicParenR" startAt="6"/>
              <a:defRPr/>
            </a:pPr>
            <a:r>
              <a:rPr lang="en-US" sz="2400" dirty="0"/>
              <a:t>Render accurate judgments about specific things and qualities in everyday life</a:t>
            </a:r>
          </a:p>
          <a:p>
            <a:pPr marL="566737" indent="-457200">
              <a:buFont typeface="+mj-lt"/>
              <a:buAutoNum type="arabicParenR" startAt="6"/>
              <a:defRPr/>
            </a:pPr>
            <a:endParaRPr lang="en-US" sz="4000" dirty="0"/>
          </a:p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ext Box 2">
            <a:extLst>
              <a:ext uri="{FF2B5EF4-FFF2-40B4-BE49-F238E27FC236}">
                <a16:creationId xmlns:a16="http://schemas.microsoft.com/office/drawing/2014/main" id="{27F639F2-BE39-4A16-9DB9-2BC5A2B547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1200" y="2438400"/>
            <a:ext cx="6324600" cy="180022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800" b="1" i="1" dirty="0">
                <a:latin typeface="Arial" charset="0"/>
              </a:rPr>
              <a:t>YOU CANNOT SOLVE A PROBLEM FROM THE SAME CONSCIOUSNESS AS IT WAS CREATED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C5AE578A-C362-4067-B278-3B3E33050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60350"/>
            <a:ext cx="8915400" cy="1050925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Creative and critical thinking begins with perception: </a:t>
            </a:r>
            <a:b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6 Reflective common failures in perception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23E1B812-153D-4716-A74C-1996C5246A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1341438"/>
            <a:ext cx="8610600" cy="4343400"/>
          </a:xfrm>
        </p:spPr>
        <p:txBody>
          <a:bodyPr/>
          <a:lstStyle/>
          <a:p>
            <a:pPr marL="514350" indent="-514350" eaLnBrk="1" hangingPunct="1">
              <a:buFont typeface="Verdana" panose="020B0604030504040204" pitchFamily="34" charset="0"/>
              <a:buAutoNum type="arabicPeriod"/>
            </a:pPr>
            <a:r>
              <a:rPr lang="en-US" altLang="en-US" sz="2000"/>
              <a:t>We fail to look for something</a:t>
            </a:r>
          </a:p>
          <a:p>
            <a:pPr marL="514350" indent="-514350" eaLnBrk="1" hangingPunct="1">
              <a:buFont typeface="Verdana" panose="020B0604030504040204" pitchFamily="34" charset="0"/>
              <a:buAutoNum type="arabicPeriod"/>
            </a:pPr>
            <a:endParaRPr lang="en-US" altLang="en-US" sz="2000"/>
          </a:p>
          <a:p>
            <a:pPr marL="514350" indent="-514350" eaLnBrk="1" hangingPunct="1">
              <a:buFont typeface="Verdana" panose="020B0604030504040204" pitchFamily="34" charset="0"/>
              <a:buAutoNum type="arabicPeriod"/>
            </a:pPr>
            <a:r>
              <a:rPr lang="en-US" altLang="en-US" sz="2000"/>
              <a:t>We see only part of the situation</a:t>
            </a:r>
          </a:p>
          <a:p>
            <a:pPr marL="514350" indent="-514350" eaLnBrk="1" hangingPunct="1">
              <a:buFont typeface="Verdana" panose="020B0604030504040204" pitchFamily="34" charset="0"/>
              <a:buAutoNum type="arabicPeriod"/>
            </a:pPr>
            <a:endParaRPr lang="en-US" altLang="en-US" sz="2000"/>
          </a:p>
          <a:p>
            <a:pPr marL="514350" indent="-514350" eaLnBrk="1" hangingPunct="1">
              <a:buFont typeface="Verdana" panose="020B0604030504040204" pitchFamily="34" charset="0"/>
              <a:buAutoNum type="arabicPeriod"/>
            </a:pPr>
            <a:r>
              <a:rPr lang="en-US" altLang="en-US" sz="2000"/>
              <a:t>We leave things out</a:t>
            </a:r>
          </a:p>
          <a:p>
            <a:pPr marL="514350" indent="-514350" eaLnBrk="1" hangingPunct="1">
              <a:buFont typeface="Verdana" panose="020B0604030504040204" pitchFamily="34" charset="0"/>
              <a:buAutoNum type="arabicPeriod"/>
            </a:pPr>
            <a:endParaRPr lang="en-US" altLang="en-US" sz="2000"/>
          </a:p>
          <a:p>
            <a:pPr marL="514350" indent="-514350" eaLnBrk="1" hangingPunct="1">
              <a:buFont typeface="Verdana" panose="020B0604030504040204" pitchFamily="34" charset="0"/>
              <a:buAutoNum type="arabicPeriod"/>
            </a:pPr>
            <a:r>
              <a:rPr lang="en-US" altLang="en-US" sz="2000"/>
              <a:t>We fail to take consequences or other people’s thinking into account</a:t>
            </a:r>
          </a:p>
          <a:p>
            <a:pPr marL="514350" indent="-514350" eaLnBrk="1" hangingPunct="1">
              <a:buFont typeface="Verdana" panose="020B0604030504040204" pitchFamily="34" charset="0"/>
              <a:buAutoNum type="arabicPeriod"/>
            </a:pPr>
            <a:endParaRPr lang="en-US" altLang="en-US" sz="2000" b="1"/>
          </a:p>
          <a:p>
            <a:pPr marL="514350" indent="-514350" eaLnBrk="1" hangingPunct="1">
              <a:buFont typeface="Verdana" panose="020B0604030504040204" pitchFamily="34" charset="0"/>
              <a:buAutoNum type="arabicPeriod"/>
            </a:pPr>
            <a:r>
              <a:rPr lang="en-US" altLang="en-US" sz="2000"/>
              <a:t>We fail to generate alternative</a:t>
            </a:r>
          </a:p>
          <a:p>
            <a:pPr marL="514350" indent="-514350" eaLnBrk="1" hangingPunct="1">
              <a:buFont typeface="Verdana" panose="020B0604030504040204" pitchFamily="34" charset="0"/>
              <a:buAutoNum type="arabicPeriod"/>
            </a:pPr>
            <a:endParaRPr lang="en-US" altLang="en-US" sz="2000"/>
          </a:p>
          <a:p>
            <a:pPr marL="514350" indent="-514350" eaLnBrk="1" hangingPunct="1">
              <a:buFont typeface="Verdana" panose="020B0604030504040204" pitchFamily="34" charset="0"/>
              <a:buAutoNum type="arabicPeriod"/>
            </a:pPr>
            <a:r>
              <a:rPr lang="en-US" altLang="en-US" sz="2000"/>
              <a:t>We don’t allot enough time to see what can be, and needs to be, seen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6E948-922D-4DBD-A971-DF0DC7AC0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1844675"/>
            <a:ext cx="7772400" cy="1362075"/>
          </a:xfrm>
          <a:ln>
            <a:miter lim="800000"/>
            <a:headEnd/>
            <a:tailEnd/>
          </a:ln>
        </p:spPr>
        <p:txBody>
          <a:bodyPr/>
          <a:lstStyle/>
          <a:p>
            <a:pPr algn="ctr">
              <a:defRPr/>
            </a:pPr>
            <a:r>
              <a:rPr 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Tools for Thinking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FF1D4482-F88B-4538-B4CC-31F121526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188913"/>
            <a:ext cx="8153400" cy="455612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Directed Attention Thinking Tools (DATT)</a:t>
            </a: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22C0645A-5409-4DB9-ACEE-8ABAA8642D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-180528" y="765175"/>
            <a:ext cx="9324528" cy="5472137"/>
          </a:xfrm>
        </p:spPr>
        <p:txBody>
          <a:bodyPr/>
          <a:lstStyle/>
          <a:p>
            <a:pPr eaLnBrk="1" hangingPunct="1">
              <a:buFont typeface="Georgia" panose="02040502050405020303" pitchFamily="18" charset="0"/>
              <a:buNone/>
            </a:pPr>
            <a:r>
              <a:rPr lang="en-US" altLang="en-US" sz="1600" dirty="0"/>
              <a:t>	</a:t>
            </a:r>
            <a:r>
              <a:rPr lang="en-US" altLang="en-US" sz="1900" dirty="0"/>
              <a:t>Tool 1 -- </a:t>
            </a:r>
            <a:r>
              <a:rPr lang="en-US" altLang="en-US" sz="1900" b="1" dirty="0"/>
              <a:t>Consequences and Sequels</a:t>
            </a:r>
            <a:br>
              <a:rPr lang="en-US" altLang="en-US" sz="1900" dirty="0"/>
            </a:br>
            <a:r>
              <a:rPr lang="en-US" altLang="en-US" sz="1900" dirty="0"/>
              <a:t>Look ahead to see the consequences of an action, plan, decision, or rule. </a:t>
            </a:r>
            <a:br>
              <a:rPr lang="en-US" altLang="en-US" sz="1900" dirty="0"/>
            </a:br>
            <a:br>
              <a:rPr lang="en-US" altLang="en-US" sz="1900" dirty="0"/>
            </a:br>
            <a:r>
              <a:rPr lang="en-US" altLang="en-US" sz="1900" dirty="0"/>
              <a:t>Tool 2 -- </a:t>
            </a:r>
            <a:r>
              <a:rPr lang="en-US" altLang="en-US" sz="1900" b="1" dirty="0"/>
              <a:t>Plus, Minus, Interesting</a:t>
            </a:r>
            <a:br>
              <a:rPr lang="en-US" altLang="en-US" sz="1900" dirty="0"/>
            </a:br>
            <a:r>
              <a:rPr lang="en-US" altLang="en-US" sz="1900" dirty="0"/>
              <a:t>Ensure that all sides of a matter have been considered before a decision or commitment is made. </a:t>
            </a:r>
            <a:br>
              <a:rPr lang="en-US" altLang="en-US" sz="1900" dirty="0"/>
            </a:br>
            <a:br>
              <a:rPr lang="en-US" altLang="en-US" sz="1900" dirty="0"/>
            </a:br>
            <a:r>
              <a:rPr lang="en-US" altLang="en-US" sz="1900" dirty="0"/>
              <a:t>Tool 3 -- </a:t>
            </a:r>
            <a:r>
              <a:rPr lang="en-US" altLang="en-US" sz="1900" b="1" dirty="0"/>
              <a:t>Recognize, Analyze, Divide</a:t>
            </a:r>
            <a:br>
              <a:rPr lang="en-US" altLang="en-US" sz="1900" dirty="0"/>
            </a:br>
            <a:r>
              <a:rPr lang="en-US" altLang="en-US" sz="1900" dirty="0"/>
              <a:t>Break a larger concept into smaller, more manageable parts.</a:t>
            </a:r>
            <a:br>
              <a:rPr lang="en-US" altLang="en-US" sz="1900" dirty="0"/>
            </a:br>
            <a:br>
              <a:rPr lang="en-US" altLang="en-US" sz="1900" dirty="0"/>
            </a:br>
            <a:r>
              <a:rPr lang="en-US" altLang="en-US" sz="1900" dirty="0"/>
              <a:t>Tool 4 -- </a:t>
            </a:r>
            <a:r>
              <a:rPr lang="en-US" altLang="en-US" sz="1900" b="1" dirty="0"/>
              <a:t>Consider All Factors</a:t>
            </a:r>
            <a:br>
              <a:rPr lang="en-US" altLang="en-US" sz="1900" dirty="0"/>
            </a:br>
            <a:r>
              <a:rPr lang="en-US" altLang="en-US" sz="1900" dirty="0"/>
              <a:t>Explore all factors related to an action, decision, plan, judgment, or conclusion. </a:t>
            </a:r>
            <a:br>
              <a:rPr lang="en-US" altLang="en-US" sz="1900" dirty="0"/>
            </a:br>
            <a:br>
              <a:rPr lang="en-US" altLang="en-US" sz="1900" dirty="0"/>
            </a:br>
            <a:r>
              <a:rPr lang="en-US" altLang="en-US" sz="1900" dirty="0"/>
              <a:t>Tool 5 -- </a:t>
            </a:r>
            <a:r>
              <a:rPr lang="en-US" altLang="en-US" sz="1900" b="1" dirty="0"/>
              <a:t>Aims, Goals, Objectives</a:t>
            </a:r>
            <a:br>
              <a:rPr lang="en-US" altLang="en-US" sz="1900" dirty="0"/>
            </a:br>
            <a:r>
              <a:rPr lang="en-US" altLang="en-US" sz="1900" dirty="0"/>
              <a:t>Focus directly and deliberately on the intentions behind actions. </a:t>
            </a:r>
            <a:br>
              <a:rPr lang="en-US" altLang="en-US" sz="1900" dirty="0"/>
            </a:br>
            <a:br>
              <a:rPr lang="en-US" altLang="en-US" sz="1900" dirty="0"/>
            </a:br>
            <a:endParaRPr lang="en-US" alt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81D7D66E-91A9-45EE-A76C-1AF0E7B91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8" y="115888"/>
            <a:ext cx="8153400" cy="57626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Directed Attention Thinking Tools (DATT)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967E09-96B5-45F2-A63C-B1E7A28CAD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638" y="934243"/>
            <a:ext cx="9015412" cy="4989513"/>
          </a:xfrm>
        </p:spPr>
        <p:txBody>
          <a:bodyPr>
            <a:normAutofit fontScale="92500"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en-US" sz="1600" dirty="0"/>
              <a:t>	</a:t>
            </a:r>
            <a:r>
              <a:rPr lang="en-US" sz="2300" dirty="0"/>
              <a:t>Tool 6 -- </a:t>
            </a:r>
            <a:r>
              <a:rPr lang="en-US" sz="2300" b="1" dirty="0"/>
              <a:t>Alternatives, Possibilities, Choices</a:t>
            </a:r>
            <a:br>
              <a:rPr lang="en-US" sz="2300" dirty="0"/>
            </a:br>
            <a:r>
              <a:rPr lang="en-US" sz="2300" dirty="0"/>
              <a:t>Deliberately try to find other ways. </a:t>
            </a:r>
            <a:br>
              <a:rPr lang="en-US" sz="2300" dirty="0"/>
            </a:br>
            <a:br>
              <a:rPr lang="en-US" sz="2300" dirty="0"/>
            </a:br>
            <a:r>
              <a:rPr lang="en-US" sz="2300" dirty="0"/>
              <a:t>Tool 7 -- </a:t>
            </a:r>
            <a:r>
              <a:rPr lang="en-US" sz="2300" b="1" dirty="0"/>
              <a:t>Other People's Views</a:t>
            </a:r>
            <a:br>
              <a:rPr lang="en-US" sz="2300" dirty="0"/>
            </a:br>
            <a:r>
              <a:rPr lang="en-US" sz="2300" dirty="0"/>
              <a:t>Put yourself in others' shoes. </a:t>
            </a:r>
            <a:br>
              <a:rPr lang="en-US" sz="2300" dirty="0"/>
            </a:br>
            <a:br>
              <a:rPr lang="en-US" sz="2300" dirty="0"/>
            </a:br>
            <a:r>
              <a:rPr lang="en-US" sz="2300" dirty="0"/>
              <a:t>Tool 8 -- </a:t>
            </a:r>
            <a:r>
              <a:rPr lang="en-US" sz="2300" b="1" dirty="0"/>
              <a:t>Key Values Involved</a:t>
            </a:r>
            <a:br>
              <a:rPr lang="en-US" sz="2300" dirty="0"/>
            </a:br>
            <a:r>
              <a:rPr lang="en-US" sz="2300" dirty="0"/>
              <a:t>Ensure that your thinking serves your values.</a:t>
            </a:r>
            <a:br>
              <a:rPr lang="en-US" sz="2300" dirty="0"/>
            </a:br>
            <a:br>
              <a:rPr lang="en-US" sz="2300" dirty="0"/>
            </a:br>
            <a:r>
              <a:rPr lang="en-US" sz="2300" dirty="0"/>
              <a:t>Tool 9 -- </a:t>
            </a:r>
            <a:r>
              <a:rPr lang="en-US" sz="2300" b="1" dirty="0"/>
              <a:t>First Important Priorities</a:t>
            </a:r>
            <a:br>
              <a:rPr lang="en-US" sz="2300" dirty="0"/>
            </a:br>
            <a:r>
              <a:rPr lang="en-US" sz="2300" dirty="0"/>
              <a:t>Select the most important ideas, factors, objectives, consequences, etc. </a:t>
            </a:r>
            <a:br>
              <a:rPr lang="en-US" sz="2300" dirty="0"/>
            </a:br>
            <a:br>
              <a:rPr lang="en-US" sz="2300" dirty="0"/>
            </a:br>
            <a:r>
              <a:rPr lang="en-US" sz="2300" dirty="0"/>
              <a:t>Tool 10 -- </a:t>
            </a:r>
            <a:r>
              <a:rPr lang="en-US" sz="2300" b="1" dirty="0"/>
              <a:t>Design/Decision, Outcome, Channels, Action</a:t>
            </a:r>
            <a:br>
              <a:rPr lang="en-US" sz="2300" dirty="0"/>
            </a:br>
            <a:r>
              <a:rPr lang="en-US" sz="2300" dirty="0"/>
              <a:t>Direct attention to the outcome of the thinking and action that follows. 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FCCBEE98-5A7F-408C-8E7D-DA04C3670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>
            <a:normAutofit/>
          </a:bodyPr>
          <a:lstStyle/>
          <a:p>
            <a:pPr algn="ctr"/>
            <a:r>
              <a:rPr lang="en-US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Three Keys to Success (DATT)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D0C82914-2657-491C-B085-BE7164FE5F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4325" y="1052513"/>
            <a:ext cx="8839200" cy="4572000"/>
          </a:xfrm>
        </p:spPr>
        <p:txBody>
          <a:bodyPr/>
          <a:lstStyle/>
          <a:p>
            <a:pPr marL="609600" indent="-609600">
              <a:buFont typeface="Wingdings" panose="05000000000000000000" pitchFamily="2" charset="2"/>
              <a:buNone/>
            </a:pPr>
            <a:r>
              <a:rPr lang="en-US" altLang="en-US"/>
              <a:t>Directed Attention Thinking Tools (DATT)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b="1" u="sng"/>
              <a:t>Focus</a:t>
            </a:r>
            <a:r>
              <a:rPr lang="en-US" altLang="en-US"/>
              <a:t>: Know which tool you are using and where you are applying that tool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b="1" u="sng"/>
              <a:t>Objectivity</a:t>
            </a:r>
            <a:r>
              <a:rPr lang="en-US" altLang="en-US"/>
              <a:t>: Use the tools objectively, not just to support or defend one viewpoint</a:t>
            </a:r>
          </a:p>
          <a:p>
            <a:pPr marL="609600" indent="-609600">
              <a:buFont typeface="Wingdings" panose="05000000000000000000" pitchFamily="2" charset="2"/>
              <a:buAutoNum type="arabicPeriod"/>
            </a:pPr>
            <a:r>
              <a:rPr lang="en-US" altLang="en-US" b="1" u="sng"/>
              <a:t>Comprehensiveness</a:t>
            </a:r>
            <a:r>
              <a:rPr lang="en-US" altLang="en-US"/>
              <a:t>: Make an effort to be comprehensive and to scan as widely as possible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B3D65-0243-4F0C-9DA2-58EEDC369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458" y="2636912"/>
            <a:ext cx="8229600" cy="1143000"/>
          </a:xfrm>
        </p:spPr>
        <p:txBody>
          <a:bodyPr/>
          <a:lstStyle/>
          <a:p>
            <a:r>
              <a:rPr lang="en-US" b="1" dirty="0"/>
              <a:t>The challenge of adding value to Innovation and Creativity</a:t>
            </a:r>
            <a:endParaRPr lang="en-GB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51C83-2559-49DD-A9BB-9669B15B85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C46E96-60F8-4E47-964C-914A66D71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43475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738" name="Rectangle 2">
            <a:extLst>
              <a:ext uri="{FF2B5EF4-FFF2-40B4-BE49-F238E27FC236}">
                <a16:creationId xmlns:a16="http://schemas.microsoft.com/office/drawing/2014/main" id="{A75CDBEC-A334-4ABB-9A5B-97314CD8D6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3052" y="223836"/>
            <a:ext cx="8537895" cy="1260947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 dirty="0"/>
              <a:t>Spotlight is on </a:t>
            </a:r>
            <a:r>
              <a:rPr lang="en-US" altLang="en-US" sz="4000" b="1" dirty="0">
                <a:solidFill>
                  <a:srgbClr val="FF0000"/>
                </a:solidFill>
              </a:rPr>
              <a:t>knowledge </a:t>
            </a:r>
            <a:r>
              <a:rPr lang="en-US" altLang="en-US" sz="4000" b="1" dirty="0"/>
              <a:t>in today’s economy</a:t>
            </a:r>
          </a:p>
        </p:txBody>
      </p:sp>
      <p:sp>
        <p:nvSpPr>
          <p:cNvPr id="244739" name="Rectangle 3">
            <a:extLst>
              <a:ext uri="{FF2B5EF4-FFF2-40B4-BE49-F238E27FC236}">
                <a16:creationId xmlns:a16="http://schemas.microsoft.com/office/drawing/2014/main" id="{CB99FA48-94A3-478D-9BCA-92AA596547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7979" y="1772816"/>
            <a:ext cx="8712968" cy="3888432"/>
          </a:xfrm>
          <a:solidFill>
            <a:schemeClr val="bg1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2800" dirty="0"/>
              <a:t>Knowledge, Weightless, Information, Digital or Service Economy</a:t>
            </a:r>
          </a:p>
          <a:p>
            <a:r>
              <a:rPr lang="en-US" altLang="en-US" sz="2800" dirty="0">
                <a:solidFill>
                  <a:srgbClr val="FF0000"/>
                </a:solidFill>
              </a:rPr>
              <a:t>Factors of production</a:t>
            </a:r>
            <a:r>
              <a:rPr lang="en-US" altLang="en-US" sz="2800" dirty="0"/>
              <a:t>: Land, Labor, Capital, </a:t>
            </a:r>
            <a:r>
              <a:rPr lang="en-US" altLang="en-US" sz="2800" dirty="0">
                <a:solidFill>
                  <a:srgbClr val="FF0000"/>
                </a:solidFill>
              </a:rPr>
              <a:t>Intangibles (Knowledge)</a:t>
            </a:r>
          </a:p>
          <a:p>
            <a:r>
              <a:rPr lang="en-US" altLang="en-US" sz="2800" dirty="0"/>
              <a:t>Knowledge as </a:t>
            </a:r>
            <a:r>
              <a:rPr lang="en-US" altLang="en-US" sz="2800" dirty="0">
                <a:solidFill>
                  <a:srgbClr val="FF0000"/>
                </a:solidFill>
              </a:rPr>
              <a:t>useful</a:t>
            </a:r>
            <a:r>
              <a:rPr lang="en-US" altLang="en-US" sz="2800" dirty="0"/>
              <a:t> Information (or Service)</a:t>
            </a:r>
          </a:p>
          <a:p>
            <a:r>
              <a:rPr lang="en-US" altLang="en-US" sz="2800" dirty="0"/>
              <a:t>Information as a “</a:t>
            </a:r>
            <a:r>
              <a:rPr lang="en-US" altLang="en-US" sz="2800" dirty="0">
                <a:solidFill>
                  <a:srgbClr val="FF0000"/>
                </a:solidFill>
              </a:rPr>
              <a:t>Public Good</a:t>
            </a:r>
            <a:r>
              <a:rPr lang="en-US" altLang="en-US" sz="2800" dirty="0"/>
              <a:t>”</a:t>
            </a:r>
          </a:p>
          <a:p>
            <a:r>
              <a:rPr lang="en-US" altLang="en-US" sz="2800" dirty="0"/>
              <a:t>Information as Property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F270DC43-958F-4469-998F-4F2406ADF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7350" y="1257300"/>
            <a:ext cx="5829300" cy="628650"/>
          </a:xfrm>
        </p:spPr>
        <p:txBody>
          <a:bodyPr/>
          <a:lstStyle/>
          <a:p>
            <a:pPr eaLnBrk="1" hangingPunct="1"/>
            <a:r>
              <a:rPr lang="en-GB" altLang="en-US" sz="2400"/>
              <a:t>Evaluation criteria:</a:t>
            </a:r>
          </a:p>
        </p:txBody>
      </p:sp>
      <p:sp>
        <p:nvSpPr>
          <p:cNvPr id="12292" name="Slide Number Placeholder 2">
            <a:extLst>
              <a:ext uri="{FF2B5EF4-FFF2-40B4-BE49-F238E27FC236}">
                <a16:creationId xmlns:a16="http://schemas.microsoft.com/office/drawing/2014/main" id="{2E201A69-839F-4E59-A215-722026C909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057900" y="5541169"/>
            <a:ext cx="1600200" cy="3571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A1B2C69-5F6E-4CDD-912F-C2CC255CE541}" type="slidenum">
              <a:rPr kumimoji="0" lang="en-US" alt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altLang="en-US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12293" name="Picture 7">
            <a:extLst>
              <a:ext uri="{FF2B5EF4-FFF2-40B4-BE49-F238E27FC236}">
                <a16:creationId xmlns:a16="http://schemas.microsoft.com/office/drawing/2014/main" id="{0C5126A3-A4C8-4648-A099-5A37832CBD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14" t="24760" r="30287" b="27574"/>
          <a:stretch>
            <a:fillRect/>
          </a:stretch>
        </p:blipFill>
        <p:spPr bwMode="auto">
          <a:xfrm>
            <a:off x="179512" y="764703"/>
            <a:ext cx="8712968" cy="49685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3">
            <a:extLst>
              <a:ext uri="{FF2B5EF4-FFF2-40B4-BE49-F238E27FC236}">
                <a16:creationId xmlns:a16="http://schemas.microsoft.com/office/drawing/2014/main" id="{9F1DC3BE-E3D8-4300-AAB8-7151F94817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512" y="206787"/>
            <a:ext cx="8820472" cy="50177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 lIns="67500" tIns="35100" rIns="67500" bIns="35100" anchor="ctr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Changing Economic era: </a:t>
            </a:r>
            <a:endParaRPr kumimoji="0" lang="en-US" alt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70399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146" name="Rectangle 2">
            <a:extLst>
              <a:ext uri="{FF2B5EF4-FFF2-40B4-BE49-F238E27FC236}">
                <a16:creationId xmlns:a16="http://schemas.microsoft.com/office/drawing/2014/main" id="{90D0819A-7AC9-42ED-8F7B-C769CC3D9E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7435155" cy="7429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>
            <a:normAutofit fontScale="90000"/>
          </a:bodyPr>
          <a:lstStyle/>
          <a:p>
            <a:pPr algn="ctr"/>
            <a:r>
              <a:rPr lang="en-US" altLang="en-US" b="1" dirty="0"/>
              <a:t>Value Chain Analysis (VCA)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92E48DA-00F4-4390-B3B6-09D94E87AA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79" t="33039" r="5220" b="7388"/>
          <a:stretch/>
        </p:blipFill>
        <p:spPr>
          <a:xfrm>
            <a:off x="467544" y="1300818"/>
            <a:ext cx="7946472" cy="4256363"/>
          </a:xfrm>
        </p:spPr>
      </p:pic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2" name="Rectangle 2">
            <a:extLst>
              <a:ext uri="{FF2B5EF4-FFF2-40B4-BE49-F238E27FC236}">
                <a16:creationId xmlns:a16="http://schemas.microsoft.com/office/drawing/2014/main" id="{292EE599-8B63-4609-8CF7-2F2716A5E2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648" y="188640"/>
            <a:ext cx="5772150" cy="7452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b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What is a trade secret?</a:t>
            </a:r>
            <a:endParaRPr kumimoji="0" lang="en-US" altLang="en-US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15043" name="Rectangle 3">
            <a:extLst>
              <a:ext uri="{FF2B5EF4-FFF2-40B4-BE49-F238E27FC236}">
                <a16:creationId xmlns:a16="http://schemas.microsoft.com/office/drawing/2014/main" id="{B1CFC0D8-B132-45B0-8D3A-641D66C33B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552" y="1196752"/>
            <a:ext cx="8208912" cy="424847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Three essential requirements: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Arial" panose="020B0604020202020204" pitchFamily="34" charset="0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The information must be </a:t>
            </a:r>
            <a:r>
              <a:rPr kumimoji="0" lang="en-US" altLang="en-US" sz="2100" b="1" i="0" u="sng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secret</a:t>
            </a:r>
            <a:r>
              <a:rPr kumimoji="0" lang="en-US" altLang="en-US" sz="2100" b="1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altLang="en-US" sz="2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*</a:t>
            </a:r>
            <a:endParaRPr kumimoji="0" lang="en-US" altLang="en-US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Arial" panose="020B0604020202020204" pitchFamily="34" charset="0"/>
            </a:endParaRP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It must have </a:t>
            </a:r>
            <a:r>
              <a:rPr kumimoji="0" lang="en-US" altLang="en-US" sz="2100" b="1" i="0" u="sng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commercial value</a:t>
            </a:r>
            <a:r>
              <a:rPr kumimoji="0" lang="en-US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 because it’s secret</a:t>
            </a: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r>
              <a:rPr kumimoji="0" lang="en-US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Holder must have taken </a:t>
            </a:r>
            <a:r>
              <a:rPr kumimoji="0" lang="en-US" altLang="en-US" sz="2100" b="1" i="0" u="sng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reasonable steps</a:t>
            </a:r>
            <a:r>
              <a:rPr kumimoji="0" lang="en-US" alt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to keep it secret (e.g. confidentiality agreements)</a:t>
            </a:r>
          </a:p>
          <a:p>
            <a:pPr marL="742950" marR="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tabLst/>
              <a:defRPr/>
            </a:pPr>
            <a:endParaRPr kumimoji="0" lang="en-US" altLang="en-US" sz="2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Arial" panose="020B0604020202020204" pitchFamily="34" charset="0"/>
            </a:endParaRPr>
          </a:p>
          <a:p>
            <a:pPr marL="742950" marR="0" lvl="1" indent="-285750" algn="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*</a:t>
            </a:r>
            <a:r>
              <a:rPr kumimoji="0" lang="en-US" altLang="en-US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altLang="en-US" sz="15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“not generally known among or readily accessible to persons within the circles that normally deal with this kind of information”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Slide Number Placeholder 2">
            <a:extLst>
              <a:ext uri="{FF2B5EF4-FFF2-40B4-BE49-F238E27FC236}">
                <a16:creationId xmlns:a16="http://schemas.microsoft.com/office/drawing/2014/main" id="{2E201A69-839F-4E59-A215-722026C909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057900" y="5541169"/>
            <a:ext cx="1600200" cy="3571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A1B2C69-5F6E-4CDD-912F-C2CC255CE541}" type="slidenum">
              <a:rPr kumimoji="0" lang="en-US" alt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altLang="en-US" sz="10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AB4BB999-39AB-4D15-A442-C6D774279879}"/>
              </a:ext>
            </a:extLst>
          </p:cNvPr>
          <p:cNvSpPr txBox="1">
            <a:spLocks noChangeArrowheads="1"/>
          </p:cNvSpPr>
          <p:nvPr/>
        </p:nvSpPr>
        <p:spPr>
          <a:xfrm>
            <a:off x="539552" y="1700808"/>
            <a:ext cx="6830212" cy="3653483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New inventions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Adaptability to change (Management, Employees)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Changes in consumer tastes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Situation and trends in the economy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Industry trends and brands trends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Impact of technological developments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57849A31-1FA5-459C-A322-C71F871948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5516" y="559593"/>
            <a:ext cx="8712968" cy="8001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Value of a brand can be affected by: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8948509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234" name="Rectangle 2">
            <a:extLst>
              <a:ext uri="{FF2B5EF4-FFF2-40B4-BE49-F238E27FC236}">
                <a16:creationId xmlns:a16="http://schemas.microsoft.com/office/drawing/2014/main" id="{143E28A6-DDBB-4859-B21E-5070882EB2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79712" y="188640"/>
            <a:ext cx="3714750" cy="57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b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Example</a:t>
            </a:r>
          </a:p>
        </p:txBody>
      </p:sp>
      <p:sp>
        <p:nvSpPr>
          <p:cNvPr id="223235" name="Rectangle 3">
            <a:extLst>
              <a:ext uri="{FF2B5EF4-FFF2-40B4-BE49-F238E27FC236}">
                <a16:creationId xmlns:a16="http://schemas.microsoft.com/office/drawing/2014/main" id="{22E0A9D9-B341-4BD0-8B3F-8183D125A1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528" y="1340768"/>
            <a:ext cx="4896544" cy="40313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75"/>
              </a:spcBef>
              <a:spcAft>
                <a:spcPts val="375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Decades ago, Coca-Cola decided to keep its soft drink formula a </a:t>
            </a: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secret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75"/>
              </a:spcBef>
              <a:spcAft>
                <a:spcPts val="375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The formula is only known to a few people within the company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75"/>
              </a:spcBef>
              <a:spcAft>
                <a:spcPts val="375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Kept in the vault of a bank in Atlanta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75"/>
              </a:spcBef>
              <a:spcAft>
                <a:spcPts val="375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Those who know the secret formula have signed non-disclosure agreements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75"/>
              </a:spcBef>
              <a:spcAft>
                <a:spcPts val="375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It is rumored that they are not allowed to travel together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375"/>
              </a:spcBef>
              <a:spcAft>
                <a:spcPts val="375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Arial" panose="020B0604020202020204" pitchFamily="34" charset="0"/>
              </a:rPr>
              <a:t>If it had patented its formula, the whole world would be making Coca-Cola</a:t>
            </a:r>
          </a:p>
        </p:txBody>
      </p:sp>
      <p:pic>
        <p:nvPicPr>
          <p:cNvPr id="223236" name="Picture 4">
            <a:extLst>
              <a:ext uri="{FF2B5EF4-FFF2-40B4-BE49-F238E27FC236}">
                <a16:creationId xmlns:a16="http://schemas.microsoft.com/office/drawing/2014/main" id="{91ED8E28-6C43-4089-8DEA-A7C960F9E5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300" y="1028701"/>
            <a:ext cx="2114550" cy="152757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3237" name="Picture 5">
            <a:extLst>
              <a:ext uri="{FF2B5EF4-FFF2-40B4-BE49-F238E27FC236}">
                <a16:creationId xmlns:a16="http://schemas.microsoft.com/office/drawing/2014/main" id="{5DAA00CC-33AF-4A15-BE12-A9F93CE9F4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1030" y="2743200"/>
            <a:ext cx="1277540" cy="2628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D21D8-72FD-4593-AD3A-63808335A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Class Activity (30 minutes)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E9680-5E77-4C7A-B9FD-F81C26B2E8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List at least 5 differences between creative and critical thinking. </a:t>
            </a:r>
          </a:p>
          <a:p>
            <a:r>
              <a:rPr lang="en-US" dirty="0"/>
              <a:t>List the advantages and disadvantages of creative and critical thinking.</a:t>
            </a:r>
          </a:p>
          <a:p>
            <a:r>
              <a:rPr lang="en-US" dirty="0"/>
              <a:t>Why is innovation more difficult in current time than in the past?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F7910-5837-4005-A8B3-304FDF4D3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D90EC7-C838-4893-9084-91FD91924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801339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2612</TotalTime>
  <Words>1158</Words>
  <Application>Microsoft Office PowerPoint</Application>
  <PresentationFormat>On-screen Show (4:3)</PresentationFormat>
  <Paragraphs>109</Paragraphs>
  <Slides>22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2" baseType="lpstr">
      <vt:lpstr>Arial</vt:lpstr>
      <vt:lpstr>Calibri</vt:lpstr>
      <vt:lpstr>Georgia</vt:lpstr>
      <vt:lpstr>Myriad Pro</vt:lpstr>
      <vt:lpstr>Tahoma</vt:lpstr>
      <vt:lpstr>Times New Roman</vt:lpstr>
      <vt:lpstr>Trebuchet MS</vt:lpstr>
      <vt:lpstr>Verdana</vt:lpstr>
      <vt:lpstr>Wingdings</vt:lpstr>
      <vt:lpstr>20140311PresentationUWTSDTemplate</vt:lpstr>
      <vt:lpstr>Developing Innovation  and  Creativity for Business Advantage  Week 4: (1) Differentiating between critical and creative thinking (2) The challenge of adding value to Innovation and Creativity</vt:lpstr>
      <vt:lpstr>Recap</vt:lpstr>
      <vt:lpstr>Critical &amp; Creative Thinking</vt:lpstr>
      <vt:lpstr>Creative Thinking (CT)</vt:lpstr>
      <vt:lpstr>Creative Thinking Skills &amp; Abilities</vt:lpstr>
      <vt:lpstr>PowerPoint Presentation</vt:lpstr>
      <vt:lpstr>CT is the ability to (10 thoughts):</vt:lpstr>
      <vt:lpstr>Critical thinking is the ability to:</vt:lpstr>
      <vt:lpstr>PowerPoint Presentation</vt:lpstr>
      <vt:lpstr>Creative and critical thinking begins with perception:  6 Reflective common failures in perception</vt:lpstr>
      <vt:lpstr>Tools for Thinking</vt:lpstr>
      <vt:lpstr>Directed Attention Thinking Tools (DATT)</vt:lpstr>
      <vt:lpstr>Directed Attention Thinking Tools (DATT)</vt:lpstr>
      <vt:lpstr>Three Keys to Success (DATT)</vt:lpstr>
      <vt:lpstr>The challenge of adding value to Innovation and Creativity</vt:lpstr>
      <vt:lpstr>Spotlight is on knowledge in today’s economy</vt:lpstr>
      <vt:lpstr>Evaluation criteria:</vt:lpstr>
      <vt:lpstr>Value Chain Analysis (VCA)</vt:lpstr>
      <vt:lpstr>PowerPoint Presentation</vt:lpstr>
      <vt:lpstr>PowerPoint Presentation</vt:lpstr>
      <vt:lpstr>PowerPoint Presentation</vt:lpstr>
      <vt:lpstr>Class Activity (30 minutes)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Nazmul Hasan</cp:lastModifiedBy>
  <cp:revision>165</cp:revision>
  <cp:lastPrinted>2018-07-09T15:27:01Z</cp:lastPrinted>
  <dcterms:created xsi:type="dcterms:W3CDTF">2002-10-07T19:43:58Z</dcterms:created>
  <dcterms:modified xsi:type="dcterms:W3CDTF">2020-10-05T07:37:02Z</dcterms:modified>
</cp:coreProperties>
</file>