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58" r:id="rId6"/>
    <p:sldId id="261" r:id="rId7"/>
    <p:sldId id="262" r:id="rId8"/>
    <p:sldId id="263" r:id="rId9"/>
    <p:sldId id="264" r:id="rId10"/>
    <p:sldId id="265" r:id="rId11"/>
    <p:sldId id="267" r:id="rId12"/>
    <p:sldId id="268" r:id="rId13"/>
    <p:sldId id="266"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23" d="100"/>
          <a:sy n="123" d="100"/>
        </p:scale>
        <p:origin x="114"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2/10/2017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Point-to-point MPI</a:t>
            </a:r>
          </a:p>
        </p:txBody>
      </p:sp>
      <p:sp>
        <p:nvSpPr>
          <p:cNvPr id="3" name="Subtitle 2"/>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1302228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r>
              <a:rPr lang="en-GB" dirty="0"/>
              <a:t>Message Passing Interface is a macro language to transfer data across a cluster.</a:t>
            </a:r>
          </a:p>
          <a:p>
            <a:r>
              <a:rPr lang="en-GB" dirty="0"/>
              <a:t>Not especially more complex than threading, but undeniably more of a step outside the language.</a:t>
            </a:r>
          </a:p>
          <a:p>
            <a:r>
              <a:rPr lang="en-GB" dirty="0"/>
              <a:t>Have to deal with distributed memory.</a:t>
            </a:r>
          </a:p>
          <a:p>
            <a:pPr lvl="1"/>
            <a:r>
              <a:rPr lang="en-GB" dirty="0"/>
              <a:t>Often don’t have very large memory allocations.</a:t>
            </a:r>
          </a:p>
          <a:p>
            <a:r>
              <a:rPr lang="en-GB" dirty="0"/>
              <a:t>Synchronisation and data transfer are where the bulk of the effort does in “applying” MPI to code.</a:t>
            </a:r>
          </a:p>
          <a:p>
            <a:pPr lvl="1"/>
            <a:r>
              <a:rPr lang="en-GB" dirty="0"/>
              <a:t>N.B. it’s quite common to write serial code, then try to apply MPI (and GPGPU) techniques to it later.</a:t>
            </a:r>
          </a:p>
          <a:p>
            <a:endParaRPr lang="en-GB" dirty="0"/>
          </a:p>
        </p:txBody>
      </p:sp>
    </p:spTree>
    <p:extLst>
      <p:ext uri="{BB962C8B-B14F-4D97-AF65-F5344CB8AC3E}">
        <p14:creationId xmlns:p14="http://schemas.microsoft.com/office/powerpoint/2010/main" val="412685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Clusters</a:t>
            </a:r>
          </a:p>
        </p:txBody>
      </p:sp>
      <p:sp>
        <p:nvSpPr>
          <p:cNvPr id="3" name="Content Placeholder 2"/>
          <p:cNvSpPr>
            <a:spLocks noGrp="1"/>
          </p:cNvSpPr>
          <p:nvPr>
            <p:ph idx="1"/>
          </p:nvPr>
        </p:nvSpPr>
        <p:spPr/>
        <p:txBody>
          <a:bodyPr/>
          <a:lstStyle/>
          <a:p>
            <a:r>
              <a:rPr lang="en-GB" dirty="0"/>
              <a:t>Within the context of this environment, a “cluster” is specifically referring to a High Performance Computing (HPC) environment.</a:t>
            </a:r>
          </a:p>
          <a:p>
            <a:r>
              <a:rPr lang="en-GB" dirty="0"/>
              <a:t>Lots of powerful servers which essentially exist only to perform computationally expensive processing tasks.</a:t>
            </a:r>
          </a:p>
          <a:p>
            <a:pPr lvl="1"/>
            <a:r>
              <a:rPr lang="en-GB" dirty="0"/>
              <a:t>Despite this, each node often does not have an enormous amount of RAM.</a:t>
            </a:r>
          </a:p>
          <a:p>
            <a:r>
              <a:rPr lang="en-GB" dirty="0"/>
              <a:t>Usually connected by a fast backbone network.</a:t>
            </a:r>
          </a:p>
          <a:p>
            <a:r>
              <a:rPr lang="en-GB" dirty="0"/>
              <a:t>Allocate resources to jobs specified through the scheduling process.</a:t>
            </a:r>
          </a:p>
        </p:txBody>
      </p:sp>
    </p:spTree>
    <p:extLst>
      <p:ext uri="{BB962C8B-B14F-4D97-AF65-F5344CB8AC3E}">
        <p14:creationId xmlns:p14="http://schemas.microsoft.com/office/powerpoint/2010/main" val="106428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Scheduling</a:t>
            </a:r>
          </a:p>
        </p:txBody>
      </p:sp>
      <p:sp>
        <p:nvSpPr>
          <p:cNvPr id="3" name="Content Placeholder 2"/>
          <p:cNvSpPr>
            <a:spLocks noGrp="1"/>
          </p:cNvSpPr>
          <p:nvPr>
            <p:ph idx="1"/>
          </p:nvPr>
        </p:nvSpPr>
        <p:spPr/>
        <p:txBody>
          <a:bodyPr/>
          <a:lstStyle/>
          <a:p>
            <a:r>
              <a:rPr lang="en-GB" dirty="0"/>
              <a:t>All cluster tasks are essentially batch tasks.</a:t>
            </a:r>
          </a:p>
          <a:p>
            <a:pPr lvl="1"/>
            <a:r>
              <a:rPr lang="en-GB" dirty="0" err="1"/>
              <a:t>stdin</a:t>
            </a:r>
            <a:r>
              <a:rPr lang="en-GB" dirty="0"/>
              <a:t>, </a:t>
            </a:r>
            <a:r>
              <a:rPr lang="en-GB" dirty="0" err="1"/>
              <a:t>stdout</a:t>
            </a:r>
            <a:r>
              <a:rPr lang="en-GB" dirty="0"/>
              <a:t> and </a:t>
            </a:r>
            <a:r>
              <a:rPr lang="en-GB" dirty="0" err="1"/>
              <a:t>stderr</a:t>
            </a:r>
            <a:r>
              <a:rPr lang="en-GB" dirty="0"/>
              <a:t> are redirected to files.</a:t>
            </a:r>
          </a:p>
          <a:p>
            <a:r>
              <a:rPr lang="en-GB" dirty="0"/>
              <a:t>The user specifies resources required, and the scheduler will “queue” then to try to make best use of the cluster’s resources.</a:t>
            </a:r>
          </a:p>
          <a:p>
            <a:pPr lvl="1"/>
            <a:r>
              <a:rPr lang="en-GB" dirty="0"/>
              <a:t>E.g. if a cluster has 200 cores, and two tasks require 100 each, it’ll try to run them in parallel.</a:t>
            </a:r>
          </a:p>
          <a:p>
            <a:pPr lvl="1"/>
            <a:endParaRPr lang="en-GB" dirty="0"/>
          </a:p>
        </p:txBody>
      </p:sp>
    </p:spTree>
    <p:extLst>
      <p:ext uri="{BB962C8B-B14F-4D97-AF65-F5344CB8AC3E}">
        <p14:creationId xmlns:p14="http://schemas.microsoft.com/office/powerpoint/2010/main" val="3372468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Distributed Memory</a:t>
            </a:r>
          </a:p>
        </p:txBody>
      </p:sp>
      <p:sp>
        <p:nvSpPr>
          <p:cNvPr id="3" name="Content Placeholder 2"/>
          <p:cNvSpPr>
            <a:spLocks noGrp="1"/>
          </p:cNvSpPr>
          <p:nvPr>
            <p:ph idx="1"/>
          </p:nvPr>
        </p:nvSpPr>
        <p:spPr/>
        <p:txBody>
          <a:bodyPr/>
          <a:lstStyle/>
          <a:p>
            <a:r>
              <a:rPr lang="en-GB" dirty="0"/>
              <a:t>This is where MPI is significantly different from threading.  In threading we share memory because it’s on the same physical machine, with MPI, across multiple physical machines, this isn’t the case.</a:t>
            </a:r>
          </a:p>
          <a:p>
            <a:pPr lvl="1"/>
            <a:r>
              <a:rPr lang="en-GB" dirty="0"/>
              <a:t>Have to explicitly define how we distribute memory.</a:t>
            </a:r>
          </a:p>
          <a:p>
            <a:pPr lvl="1"/>
            <a:r>
              <a:rPr lang="en-GB" dirty="0"/>
              <a:t>Remember, clusters traditionally don’t have enormous amounts of memory available.</a:t>
            </a:r>
          </a:p>
          <a:p>
            <a:r>
              <a:rPr lang="en-GB" dirty="0"/>
              <a:t>You can copy all data to the same machine – the easy, but sub-par way.</a:t>
            </a:r>
          </a:p>
          <a:p>
            <a:pPr lvl="1"/>
            <a:r>
              <a:rPr lang="en-GB" dirty="0"/>
              <a:t>Fine for low-memory tasks.</a:t>
            </a:r>
          </a:p>
          <a:p>
            <a:pPr lvl="1"/>
            <a:r>
              <a:rPr lang="en-GB" dirty="0"/>
              <a:t>Usually wasteful.</a:t>
            </a:r>
          </a:p>
          <a:p>
            <a:r>
              <a:rPr lang="en-GB" dirty="0"/>
              <a:t>Or copy only what you need.</a:t>
            </a:r>
          </a:p>
          <a:p>
            <a:pPr lvl="1"/>
            <a:r>
              <a:rPr lang="en-GB" dirty="0"/>
              <a:t>More intellectual overhead.</a:t>
            </a:r>
          </a:p>
          <a:p>
            <a:pPr lvl="1"/>
            <a:endParaRPr lang="en-GB" dirty="0"/>
          </a:p>
          <a:p>
            <a:endParaRPr lang="en-GB" dirty="0"/>
          </a:p>
        </p:txBody>
      </p:sp>
    </p:spTree>
    <p:extLst>
      <p:ext uri="{BB962C8B-B14F-4D97-AF65-F5344CB8AC3E}">
        <p14:creationId xmlns:p14="http://schemas.microsoft.com/office/powerpoint/2010/main" val="2527525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Distributed Memory</a:t>
            </a:r>
          </a:p>
        </p:txBody>
      </p:sp>
      <p:sp>
        <p:nvSpPr>
          <p:cNvPr id="3" name="Content Placeholder 2"/>
          <p:cNvSpPr>
            <a:spLocks noGrp="1"/>
          </p:cNvSpPr>
          <p:nvPr>
            <p:ph idx="1"/>
          </p:nvPr>
        </p:nvSpPr>
        <p:spPr/>
        <p:txBody>
          <a:bodyPr/>
          <a:lstStyle/>
          <a:p>
            <a:r>
              <a:rPr lang="en-GB" dirty="0"/>
              <a:t>I advocate a slightly unusual approach.</a:t>
            </a:r>
          </a:p>
          <a:p>
            <a:r>
              <a:rPr lang="en-GB" dirty="0"/>
              <a:t>Clusters allow you to run in a number of modes: node, socket, core.</a:t>
            </a:r>
          </a:p>
          <a:p>
            <a:pPr lvl="1"/>
            <a:r>
              <a:rPr lang="en-GB" dirty="0"/>
              <a:t>Node: 1 process / physical enclosure.</a:t>
            </a:r>
          </a:p>
          <a:p>
            <a:pPr lvl="1"/>
            <a:r>
              <a:rPr lang="en-GB" dirty="0"/>
              <a:t>Socket: 1 process / CPU.</a:t>
            </a:r>
          </a:p>
          <a:p>
            <a:pPr lvl="1"/>
            <a:r>
              <a:rPr lang="en-GB" dirty="0"/>
              <a:t>Core: 1 process / core on each CPU.</a:t>
            </a:r>
          </a:p>
          <a:p>
            <a:r>
              <a:rPr lang="en-GB" dirty="0"/>
              <a:t>Most MPI books suggest running in core mode, but this can be quite wasteful, and complex.</a:t>
            </a:r>
          </a:p>
          <a:p>
            <a:r>
              <a:rPr lang="en-GB" dirty="0"/>
              <a:t>My suggestion is to run in node mode, and thread to the core.</a:t>
            </a:r>
          </a:p>
        </p:txBody>
      </p:sp>
    </p:spTree>
    <p:extLst>
      <p:ext uri="{BB962C8B-B14F-4D97-AF65-F5344CB8AC3E}">
        <p14:creationId xmlns:p14="http://schemas.microsoft.com/office/powerpoint/2010/main" val="2389688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MPI – getting started</a:t>
            </a:r>
          </a:p>
        </p:txBody>
      </p:sp>
      <p:sp>
        <p:nvSpPr>
          <p:cNvPr id="3" name="Content Placeholder 2"/>
          <p:cNvSpPr>
            <a:spLocks noGrp="1"/>
          </p:cNvSpPr>
          <p:nvPr>
            <p:ph idx="1"/>
          </p:nvPr>
        </p:nvSpPr>
        <p:spPr/>
        <p:txBody>
          <a:bodyPr>
            <a:normAutofit lnSpcReduction="10000"/>
          </a:bodyPr>
          <a:lstStyle/>
          <a:p>
            <a:r>
              <a:rPr lang="en-GB" dirty="0"/>
              <a:t>There are three commands we immediately need to know about:</a:t>
            </a:r>
          </a:p>
          <a:p>
            <a:pPr lvl="1"/>
            <a:r>
              <a:rPr lang="en-GB" dirty="0" err="1"/>
              <a:t>MPI_Init</a:t>
            </a:r>
            <a:r>
              <a:rPr lang="en-GB" dirty="0"/>
              <a:t> – this initialises the MPI environment, by pulling any relevant command line parameters out of </a:t>
            </a:r>
            <a:r>
              <a:rPr lang="en-GB" dirty="0" err="1"/>
              <a:t>argc</a:t>
            </a:r>
            <a:r>
              <a:rPr lang="en-GB" dirty="0"/>
              <a:t> and </a:t>
            </a:r>
            <a:r>
              <a:rPr lang="en-GB" dirty="0" err="1"/>
              <a:t>argv</a:t>
            </a:r>
            <a:r>
              <a:rPr lang="en-GB" dirty="0"/>
              <a:t>.</a:t>
            </a:r>
          </a:p>
          <a:p>
            <a:pPr lvl="1"/>
            <a:r>
              <a:rPr lang="en-GB" dirty="0" err="1"/>
              <a:t>MPI_Comm_size</a:t>
            </a:r>
            <a:r>
              <a:rPr lang="en-GB" dirty="0"/>
              <a:t> – tells us the number of MPI processes in this environment.</a:t>
            </a:r>
          </a:p>
          <a:p>
            <a:pPr lvl="1"/>
            <a:r>
              <a:rPr lang="en-GB" dirty="0" err="1"/>
              <a:t>MPI_Comm_rank</a:t>
            </a:r>
            <a:r>
              <a:rPr lang="en-GB" dirty="0"/>
              <a:t> – tells us which index this process is (a unique value between 0 and </a:t>
            </a:r>
            <a:r>
              <a:rPr lang="en-GB" dirty="0" err="1"/>
              <a:t>MPI_Comm_size</a:t>
            </a:r>
            <a:r>
              <a:rPr lang="en-GB" dirty="0"/>
              <a:t> -1</a:t>
            </a:r>
            <a:r>
              <a:rPr lang="en-GB" dirty="0" smtClean="0"/>
              <a:t>).</a:t>
            </a:r>
          </a:p>
          <a:p>
            <a:pPr lvl="1"/>
            <a:r>
              <a:rPr lang="en-GB" dirty="0" err="1" smtClean="0"/>
              <a:t>MPI_Finalize</a:t>
            </a:r>
            <a:r>
              <a:rPr lang="en-GB" dirty="0" smtClean="0"/>
              <a:t> </a:t>
            </a:r>
            <a:r>
              <a:rPr lang="en-GB" smtClean="0"/>
              <a:t>– exits </a:t>
            </a:r>
            <a:r>
              <a:rPr lang="en-GB" dirty="0" smtClean="0"/>
              <a:t>the MPI environment.</a:t>
            </a:r>
            <a:endParaRPr lang="en-GB" dirty="0"/>
          </a:p>
          <a:p>
            <a:r>
              <a:rPr lang="en-GB" dirty="0"/>
              <a:t>Using these, we can ascertain all we need to know about the environment.</a:t>
            </a:r>
          </a:p>
          <a:p>
            <a:pPr lvl="1"/>
            <a:r>
              <a:rPr lang="en-GB" dirty="0"/>
              <a:t>It’s quite common to do IO/control exclusively on rank 0.</a:t>
            </a:r>
          </a:p>
          <a:p>
            <a:r>
              <a:rPr lang="en-GB" dirty="0"/>
              <a:t>Programs should be written to be scalable – never assume you’ll always have the same number of resources.</a:t>
            </a:r>
          </a:p>
          <a:p>
            <a:pPr lvl="1"/>
            <a:r>
              <a:rPr lang="en-GB" dirty="0"/>
              <a:t>Programs should also work on a single core!</a:t>
            </a:r>
          </a:p>
        </p:txBody>
      </p:sp>
    </p:spTree>
    <p:extLst>
      <p:ext uri="{BB962C8B-B14F-4D97-AF65-F5344CB8AC3E}">
        <p14:creationId xmlns:p14="http://schemas.microsoft.com/office/powerpoint/2010/main" val="960750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MPI – first application</a:t>
            </a:r>
          </a:p>
        </p:txBody>
      </p:sp>
      <p:sp>
        <p:nvSpPr>
          <p:cNvPr id="3" name="Content Placeholder 2"/>
          <p:cNvSpPr>
            <a:spLocks noGrp="1"/>
          </p:cNvSpPr>
          <p:nvPr>
            <p:ph idx="1"/>
          </p:nvPr>
        </p:nvSpPr>
        <p:spPr/>
        <p:txBody>
          <a:bodyPr/>
          <a:lstStyle/>
          <a:p>
            <a:r>
              <a:rPr lang="en-GB" dirty="0"/>
              <a:t>Let’s write a simple </a:t>
            </a:r>
            <a:r>
              <a:rPr lang="en-GB"/>
              <a:t>test program.</a:t>
            </a:r>
          </a:p>
        </p:txBody>
      </p:sp>
    </p:spTree>
    <p:extLst>
      <p:ext uri="{BB962C8B-B14F-4D97-AF65-F5344CB8AC3E}">
        <p14:creationId xmlns:p14="http://schemas.microsoft.com/office/powerpoint/2010/main" val="3147719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a:t>
            </a:r>
            <a:endParaRPr lang="en-GB" dirty="0"/>
          </a:p>
        </p:txBody>
      </p:sp>
      <p:sp>
        <p:nvSpPr>
          <p:cNvPr id="3" name="Content Placeholder 2"/>
          <p:cNvSpPr>
            <a:spLocks noGrp="1"/>
          </p:cNvSpPr>
          <p:nvPr>
            <p:ph idx="1"/>
          </p:nvPr>
        </p:nvSpPr>
        <p:spPr/>
        <p:txBody>
          <a:bodyPr/>
          <a:lstStyle/>
          <a:p>
            <a:r>
              <a:rPr lang="en-GB" dirty="0" smtClean="0"/>
              <a:t>Make sure the correct version of the MPI </a:t>
            </a:r>
            <a:r>
              <a:rPr lang="en-GB" dirty="0" err="1" smtClean="0"/>
              <a:t>devkit</a:t>
            </a:r>
            <a:r>
              <a:rPr lang="en-GB" dirty="0" smtClean="0"/>
              <a:t> is installed.</a:t>
            </a:r>
          </a:p>
          <a:p>
            <a:pPr lvl="1"/>
            <a:r>
              <a:rPr lang="en-GB" dirty="0" smtClean="0"/>
              <a:t>Uploaded to Moodle.</a:t>
            </a:r>
          </a:p>
          <a:p>
            <a:pPr lvl="1"/>
            <a:r>
              <a:rPr lang="en-GB" dirty="0" smtClean="0"/>
              <a:t>Sets a few environment variables – you can test it by typing:</a:t>
            </a:r>
            <a:endParaRPr lang="en-GB" dirty="0"/>
          </a:p>
          <a:p>
            <a:pPr marL="457200" lvl="1" indent="0" algn="ctr">
              <a:buNone/>
            </a:pPr>
            <a:r>
              <a:rPr lang="en-GB" dirty="0" smtClean="0"/>
              <a:t>set MSMPI_INC</a:t>
            </a:r>
          </a:p>
          <a:p>
            <a:pPr marL="457200" lvl="1" indent="0">
              <a:buNone/>
            </a:pPr>
            <a:r>
              <a:rPr lang="en-GB" dirty="0" smtClean="0"/>
              <a:t>In command prompt – should show you a path.</a:t>
            </a:r>
          </a:p>
          <a:p>
            <a:r>
              <a:rPr lang="en-GB" dirty="0" smtClean="0"/>
              <a:t>We next need to set up the development environment to use it.</a:t>
            </a:r>
          </a:p>
          <a:p>
            <a:pPr lvl="1"/>
            <a:r>
              <a:rPr lang="en-GB" b="1" u="sng" dirty="0" smtClean="0"/>
              <a:t>Set to x64</a:t>
            </a:r>
            <a:r>
              <a:rPr lang="en-GB" dirty="0" smtClean="0"/>
              <a:t>.  Recently, scientific code is almost never written for 32bit.</a:t>
            </a:r>
          </a:p>
          <a:p>
            <a:pPr lvl="1"/>
            <a:r>
              <a:rPr lang="en-GB" dirty="0" smtClean="0"/>
              <a:t>Try including </a:t>
            </a:r>
            <a:r>
              <a:rPr lang="en-GB" dirty="0" err="1" smtClean="0"/>
              <a:t>mpi.h</a:t>
            </a:r>
            <a:r>
              <a:rPr lang="en-GB" dirty="0" smtClean="0"/>
              <a:t> – if it fails, you need to follow the next 3 slides.</a:t>
            </a:r>
          </a:p>
        </p:txBody>
      </p:sp>
    </p:spTree>
    <p:extLst>
      <p:ext uri="{BB962C8B-B14F-4D97-AF65-F5344CB8AC3E}">
        <p14:creationId xmlns:p14="http://schemas.microsoft.com/office/powerpoint/2010/main" val="156117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environment</a:t>
            </a:r>
            <a:endParaRPr lang="en-GB" dirty="0"/>
          </a:p>
        </p:txBody>
      </p:sp>
      <p:pic>
        <p:nvPicPr>
          <p:cNvPr id="4" name="Picture 3"/>
          <p:cNvPicPr>
            <a:picLocks noChangeAspect="1"/>
          </p:cNvPicPr>
          <p:nvPr/>
        </p:nvPicPr>
        <p:blipFill>
          <a:blip r:embed="rId2"/>
          <a:stretch>
            <a:fillRect/>
          </a:stretch>
        </p:blipFill>
        <p:spPr>
          <a:xfrm>
            <a:off x="1041211" y="1672393"/>
            <a:ext cx="7823483" cy="3790760"/>
          </a:xfrm>
          <a:prstGeom prst="rect">
            <a:avLst/>
          </a:prstGeom>
        </p:spPr>
      </p:pic>
    </p:spTree>
    <p:extLst>
      <p:ext uri="{BB962C8B-B14F-4D97-AF65-F5344CB8AC3E}">
        <p14:creationId xmlns:p14="http://schemas.microsoft.com/office/powerpoint/2010/main" val="239522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environment</a:t>
            </a:r>
            <a:endParaRPr lang="en-GB" dirty="0"/>
          </a:p>
        </p:txBody>
      </p:sp>
      <p:pic>
        <p:nvPicPr>
          <p:cNvPr id="3" name="Picture 2"/>
          <p:cNvPicPr>
            <a:picLocks noChangeAspect="1"/>
          </p:cNvPicPr>
          <p:nvPr/>
        </p:nvPicPr>
        <p:blipFill>
          <a:blip r:embed="rId2"/>
          <a:stretch>
            <a:fillRect/>
          </a:stretch>
        </p:blipFill>
        <p:spPr>
          <a:xfrm>
            <a:off x="1288780" y="1494214"/>
            <a:ext cx="7265471" cy="4123922"/>
          </a:xfrm>
          <a:prstGeom prst="rect">
            <a:avLst/>
          </a:prstGeom>
        </p:spPr>
      </p:pic>
    </p:spTree>
    <p:extLst>
      <p:ext uri="{BB962C8B-B14F-4D97-AF65-F5344CB8AC3E}">
        <p14:creationId xmlns:p14="http://schemas.microsoft.com/office/powerpoint/2010/main" val="4063862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environment</a:t>
            </a:r>
            <a:endParaRPr lang="en-GB" dirty="0"/>
          </a:p>
        </p:txBody>
      </p:sp>
      <p:pic>
        <p:nvPicPr>
          <p:cNvPr id="3" name="Picture 2"/>
          <p:cNvPicPr>
            <a:picLocks noChangeAspect="1"/>
          </p:cNvPicPr>
          <p:nvPr/>
        </p:nvPicPr>
        <p:blipFill>
          <a:blip r:embed="rId2"/>
          <a:stretch>
            <a:fillRect/>
          </a:stretch>
        </p:blipFill>
        <p:spPr>
          <a:xfrm>
            <a:off x="1224903" y="1584944"/>
            <a:ext cx="7501530" cy="3529497"/>
          </a:xfrm>
          <a:prstGeom prst="rect">
            <a:avLst/>
          </a:prstGeom>
        </p:spPr>
      </p:pic>
    </p:spTree>
    <p:extLst>
      <p:ext uri="{BB962C8B-B14F-4D97-AF65-F5344CB8AC3E}">
        <p14:creationId xmlns:p14="http://schemas.microsoft.com/office/powerpoint/2010/main" val="2408824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5464" y="117693"/>
            <a:ext cx="11546238" cy="6463308"/>
          </a:xfrm>
          <a:prstGeom prst="rect">
            <a:avLst/>
          </a:prstGeom>
          <a:noFill/>
        </p:spPr>
        <p:txBody>
          <a:bodyPr wrap="square" rtlCol="0">
            <a:spAutoFit/>
          </a:bodyPr>
          <a:lstStyle/>
          <a:p>
            <a:r>
              <a:rPr lang="en-GB" dirty="0">
                <a:solidFill>
                  <a:srgbClr val="808080"/>
                </a:solidFill>
                <a:highlight>
                  <a:srgbClr val="FFFFFF"/>
                </a:highlight>
                <a:latin typeface="Consolas" panose="020B0609020204030204" pitchFamily="49" charset="0"/>
              </a:rPr>
              <a:t>#include</a:t>
            </a:r>
            <a:r>
              <a:rPr lang="en-GB" dirty="0">
                <a:solidFill>
                  <a:srgbClr val="000000"/>
                </a:solidFill>
                <a:highlight>
                  <a:srgbClr val="FFFFFF"/>
                </a:highlight>
                <a:latin typeface="Consolas" panose="020B0609020204030204" pitchFamily="49" charset="0"/>
              </a:rPr>
              <a:t> </a:t>
            </a:r>
            <a:r>
              <a:rPr lang="en-GB" dirty="0">
                <a:solidFill>
                  <a:srgbClr val="A31515"/>
                </a:solidFill>
                <a:highlight>
                  <a:srgbClr val="FFFFFF"/>
                </a:highlight>
                <a:latin typeface="Consolas" panose="020B0609020204030204" pitchFamily="49" charset="0"/>
              </a:rPr>
              <a:t>&lt;</a:t>
            </a:r>
            <a:r>
              <a:rPr lang="en-GB" dirty="0" err="1">
                <a:solidFill>
                  <a:srgbClr val="A31515"/>
                </a:solidFill>
                <a:highlight>
                  <a:srgbClr val="FFFFFF"/>
                </a:highlight>
                <a:latin typeface="Consolas" panose="020B0609020204030204" pitchFamily="49" charset="0"/>
              </a:rPr>
              <a:t>mpi.h</a:t>
            </a:r>
            <a:r>
              <a:rPr lang="en-GB" dirty="0">
                <a:solidFill>
                  <a:srgbClr val="A31515"/>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808080"/>
                </a:solidFill>
                <a:highlight>
                  <a:srgbClr val="FFFFFF"/>
                </a:highlight>
                <a:latin typeface="Consolas" panose="020B0609020204030204" pitchFamily="49" charset="0"/>
              </a:rPr>
              <a:t>#include</a:t>
            </a:r>
            <a:r>
              <a:rPr lang="en-GB" dirty="0">
                <a:solidFill>
                  <a:srgbClr val="000000"/>
                </a:solidFill>
                <a:highlight>
                  <a:srgbClr val="FFFFFF"/>
                </a:highlight>
                <a:latin typeface="Consolas" panose="020B0609020204030204" pitchFamily="49" charset="0"/>
              </a:rPr>
              <a:t> </a:t>
            </a:r>
            <a:r>
              <a:rPr lang="en-GB" dirty="0">
                <a:solidFill>
                  <a:srgbClr val="A31515"/>
                </a:solidFill>
                <a:highlight>
                  <a:srgbClr val="FFFFFF"/>
                </a:highlight>
                <a:latin typeface="Consolas" panose="020B0609020204030204" pitchFamily="49" charset="0"/>
              </a:rPr>
              <a:t>&lt;</a:t>
            </a:r>
            <a:r>
              <a:rPr lang="en-GB" dirty="0" err="1">
                <a:solidFill>
                  <a:srgbClr val="A31515"/>
                </a:solidFill>
                <a:highlight>
                  <a:srgbClr val="FFFFFF"/>
                </a:highlight>
                <a:latin typeface="Consolas" panose="020B0609020204030204" pitchFamily="49" charset="0"/>
              </a:rPr>
              <a:t>iostream</a:t>
            </a:r>
            <a:r>
              <a:rPr lang="en-GB" dirty="0">
                <a:solidFill>
                  <a:srgbClr val="A31515"/>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808080"/>
                </a:solidFill>
                <a:highlight>
                  <a:srgbClr val="FFFFFF"/>
                </a:highlight>
                <a:latin typeface="Consolas" panose="020B0609020204030204" pitchFamily="49" charset="0"/>
              </a:rPr>
              <a:t>#include</a:t>
            </a:r>
            <a:r>
              <a:rPr lang="en-GB" dirty="0">
                <a:solidFill>
                  <a:srgbClr val="000000"/>
                </a:solidFill>
                <a:highlight>
                  <a:srgbClr val="FFFFFF"/>
                </a:highlight>
                <a:latin typeface="Consolas" panose="020B0609020204030204" pitchFamily="49" charset="0"/>
              </a:rPr>
              <a:t> </a:t>
            </a:r>
            <a:r>
              <a:rPr lang="en-GB" dirty="0">
                <a:solidFill>
                  <a:srgbClr val="A31515"/>
                </a:solidFill>
                <a:highlight>
                  <a:srgbClr val="FFFFFF"/>
                </a:highlight>
                <a:latin typeface="Consolas" panose="020B0609020204030204" pitchFamily="49" charset="0"/>
              </a:rPr>
              <a:t>&lt;</a:t>
            </a:r>
            <a:r>
              <a:rPr lang="en-GB" dirty="0" err="1">
                <a:solidFill>
                  <a:srgbClr val="A31515"/>
                </a:solidFill>
                <a:highlight>
                  <a:srgbClr val="FFFFFF"/>
                </a:highlight>
                <a:latin typeface="Consolas" panose="020B0609020204030204" pitchFamily="49" charset="0"/>
              </a:rPr>
              <a:t>sstream</a:t>
            </a:r>
            <a:r>
              <a:rPr lang="en-GB" dirty="0">
                <a:solidFill>
                  <a:srgbClr val="A31515"/>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endParaRPr lang="en-GB" dirty="0">
              <a:solidFill>
                <a:srgbClr val="000000"/>
              </a:solidFill>
              <a:highlight>
                <a:srgbClr val="FFFFFF"/>
              </a:highlight>
              <a:latin typeface="Consolas" panose="020B0609020204030204" pitchFamily="49" charset="0"/>
            </a:endParaRPr>
          </a:p>
          <a:p>
            <a:r>
              <a:rPr lang="en-GB" dirty="0" err="1">
                <a:solidFill>
                  <a:srgbClr val="0000FF"/>
                </a:solidFill>
                <a:highlight>
                  <a:srgbClr val="FFFFFF"/>
                </a:highlight>
                <a:latin typeface="Consolas" panose="020B0609020204030204" pitchFamily="49" charset="0"/>
              </a:rPr>
              <a:t>int</a:t>
            </a:r>
            <a:r>
              <a:rPr lang="en-GB" dirty="0">
                <a:solidFill>
                  <a:srgbClr val="000000"/>
                </a:solidFill>
                <a:highlight>
                  <a:srgbClr val="FFFFFF"/>
                </a:highlight>
                <a:latin typeface="Consolas" panose="020B0609020204030204" pitchFamily="49" charset="0"/>
              </a:rPr>
              <a:t> main(</a:t>
            </a:r>
            <a:r>
              <a:rPr lang="en-GB" dirty="0" err="1">
                <a:solidFill>
                  <a:srgbClr val="0000FF"/>
                </a:solidFill>
                <a:highlight>
                  <a:srgbClr val="FFFFFF"/>
                </a:highlight>
                <a:latin typeface="Consolas" panose="020B0609020204030204" pitchFamily="49" charset="0"/>
              </a:rPr>
              <a:t>int</a:t>
            </a:r>
            <a:r>
              <a:rPr lang="en-GB" dirty="0">
                <a:solidFill>
                  <a:srgbClr val="000000"/>
                </a:solidFill>
                <a:highlight>
                  <a:srgbClr val="FFFFFF"/>
                </a:highlight>
                <a:latin typeface="Consolas" panose="020B0609020204030204" pitchFamily="49" charset="0"/>
              </a:rPr>
              <a:t> </a:t>
            </a:r>
            <a:r>
              <a:rPr lang="en-GB" dirty="0" err="1">
                <a:solidFill>
                  <a:srgbClr val="808080"/>
                </a:solidFill>
                <a:highlight>
                  <a:srgbClr val="FFFFFF"/>
                </a:highlight>
                <a:latin typeface="Consolas" panose="020B0609020204030204" pitchFamily="49" charset="0"/>
              </a:rPr>
              <a:t>argc</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char</a:t>
            </a:r>
            <a:r>
              <a:rPr lang="en-GB" dirty="0">
                <a:solidFill>
                  <a:srgbClr val="000000"/>
                </a:solidFill>
                <a:highlight>
                  <a:srgbClr val="FFFFFF"/>
                </a:highlight>
                <a:latin typeface="Consolas" panose="020B0609020204030204" pitchFamily="49" charset="0"/>
              </a:rPr>
              <a:t>** </a:t>
            </a:r>
            <a:r>
              <a:rPr lang="en-GB" dirty="0" err="1">
                <a:solidFill>
                  <a:srgbClr val="808080"/>
                </a:solidFill>
                <a:highlight>
                  <a:srgbClr val="FFFFFF"/>
                </a:highlight>
                <a:latin typeface="Consolas" panose="020B0609020204030204" pitchFamily="49" charset="0"/>
              </a:rPr>
              <a:t>argv</a:t>
            </a:r>
            <a:r>
              <a:rPr lang="en-GB" dirty="0">
                <a:solidFill>
                  <a:srgbClr val="000000"/>
                </a:solidFill>
                <a:highlight>
                  <a:srgbClr val="FFFFFF"/>
                </a:highlight>
                <a:latin typeface="Consolas" panose="020B0609020204030204" pitchFamily="49" charset="0"/>
              </a:rPr>
              <a:t>)</a:t>
            </a:r>
          </a:p>
          <a:p>
            <a:r>
              <a:rPr lang="en-GB" dirty="0">
                <a:solidFill>
                  <a:srgbClr val="000000"/>
                </a:solidFill>
                <a:highlight>
                  <a:srgbClr val="FFFFFF"/>
                </a:highlight>
                <a:latin typeface="Consolas" panose="020B0609020204030204" pitchFamily="49" charset="0"/>
              </a:rPr>
              <a:t>{</a:t>
            </a:r>
          </a:p>
          <a:p>
            <a:r>
              <a:rPr lang="en-GB" dirty="0" smtClean="0">
                <a:solidFill>
                  <a:srgbClr val="0000FF"/>
                </a:solidFill>
                <a:highlight>
                  <a:srgbClr val="FFFFFF"/>
                </a:highlight>
                <a:latin typeface="Consolas" panose="020B0609020204030204" pitchFamily="49" charset="0"/>
              </a:rPr>
              <a:t>	</a:t>
            </a:r>
            <a:r>
              <a:rPr lang="en-GB" dirty="0" err="1" smtClean="0">
                <a:solidFill>
                  <a:srgbClr val="0000FF"/>
                </a:solidFill>
                <a:highlight>
                  <a:srgbClr val="FFFFFF"/>
                </a:highlight>
                <a:latin typeface="Consolas" panose="020B0609020204030204" pitchFamily="49" charset="0"/>
              </a:rPr>
              <a:t>int</a:t>
            </a:r>
            <a:r>
              <a:rPr lang="en-GB" dirty="0" smtClean="0">
                <a:solidFill>
                  <a:srgbClr val="000000"/>
                </a:solidFill>
                <a:highlight>
                  <a:srgbClr val="FFFFFF"/>
                </a:highlight>
                <a:latin typeface="Consolas" panose="020B0609020204030204" pitchFamily="49" charset="0"/>
              </a:rPr>
              <a:t> </a:t>
            </a:r>
            <a:r>
              <a:rPr lang="en-GB" dirty="0">
                <a:solidFill>
                  <a:srgbClr val="000000"/>
                </a:solidFill>
                <a:highlight>
                  <a:srgbClr val="FFFFFF"/>
                </a:highlight>
                <a:latin typeface="Consolas" panose="020B0609020204030204" pitchFamily="49" charset="0"/>
              </a:rPr>
              <a:t>rank;</a:t>
            </a:r>
          </a:p>
          <a:p>
            <a:r>
              <a:rPr lang="en-GB" dirty="0" smtClean="0">
                <a:solidFill>
                  <a:srgbClr val="0000FF"/>
                </a:solidFill>
                <a:highlight>
                  <a:srgbClr val="FFFFFF"/>
                </a:highlight>
                <a:latin typeface="Consolas" panose="020B0609020204030204" pitchFamily="49" charset="0"/>
              </a:rPr>
              <a:t>	</a:t>
            </a:r>
            <a:r>
              <a:rPr lang="en-GB" dirty="0" err="1" smtClean="0">
                <a:solidFill>
                  <a:srgbClr val="0000FF"/>
                </a:solidFill>
                <a:highlight>
                  <a:srgbClr val="FFFFFF"/>
                </a:highlight>
                <a:latin typeface="Consolas" panose="020B0609020204030204" pitchFamily="49" charset="0"/>
              </a:rPr>
              <a:t>int</a:t>
            </a:r>
            <a:r>
              <a:rPr lang="en-GB" dirty="0" smtClean="0">
                <a:solidFill>
                  <a:srgbClr val="000000"/>
                </a:solidFill>
                <a:highlight>
                  <a:srgbClr val="FFFFFF"/>
                </a:highlight>
                <a:latin typeface="Consolas" panose="020B0609020204030204" pitchFamily="49" charset="0"/>
              </a:rPr>
              <a:t> </a:t>
            </a:r>
            <a:r>
              <a:rPr lang="en-GB" dirty="0">
                <a:solidFill>
                  <a:srgbClr val="000000"/>
                </a:solidFill>
                <a:highlight>
                  <a:srgbClr val="FFFFFF"/>
                </a:highlight>
                <a:latin typeface="Consolas" panose="020B0609020204030204" pitchFamily="49" charset="0"/>
              </a:rPr>
              <a:t>size;</a:t>
            </a:r>
          </a:p>
          <a:p>
            <a:r>
              <a:rPr lang="en-GB" dirty="0" smtClean="0">
                <a:solidFill>
                  <a:srgbClr val="0000FF"/>
                </a:solidFill>
                <a:highlight>
                  <a:srgbClr val="FFFFFF"/>
                </a:highlight>
                <a:latin typeface="Consolas" panose="020B0609020204030204" pitchFamily="49" charset="0"/>
              </a:rPr>
              <a:t>	char</a:t>
            </a:r>
            <a:r>
              <a:rPr lang="en-GB" dirty="0" smtClean="0">
                <a:solidFill>
                  <a:srgbClr val="000000"/>
                </a:solidFill>
                <a:highlight>
                  <a:srgbClr val="FFFFFF"/>
                </a:highlight>
                <a:latin typeface="Consolas" panose="020B0609020204030204" pitchFamily="49" charset="0"/>
              </a:rPr>
              <a:t> </a:t>
            </a:r>
            <a:r>
              <a:rPr lang="en-GB" dirty="0" err="1">
                <a:solidFill>
                  <a:srgbClr val="000000"/>
                </a:solidFill>
                <a:highlight>
                  <a:srgbClr val="FFFFFF"/>
                </a:highlight>
                <a:latin typeface="Consolas" panose="020B0609020204030204" pitchFamily="49" charset="0"/>
              </a:rPr>
              <a:t>hostName</a:t>
            </a:r>
            <a:r>
              <a:rPr lang="en-GB" dirty="0">
                <a:solidFill>
                  <a:srgbClr val="000000"/>
                </a:solidFill>
                <a:highlight>
                  <a:srgbClr val="FFFFFF"/>
                </a:highlight>
                <a:latin typeface="Consolas" panose="020B0609020204030204" pitchFamily="49" charset="0"/>
              </a:rPr>
              <a:t>[128];</a:t>
            </a:r>
          </a:p>
          <a:p>
            <a:r>
              <a:rPr lang="en-GB" dirty="0" smtClean="0">
                <a:solidFill>
                  <a:srgbClr val="0000FF"/>
                </a:solidFill>
                <a:highlight>
                  <a:srgbClr val="FFFFFF"/>
                </a:highlight>
                <a:latin typeface="Consolas" panose="020B0609020204030204" pitchFamily="49" charset="0"/>
              </a:rPr>
              <a:t>	</a:t>
            </a:r>
            <a:r>
              <a:rPr lang="en-GB" dirty="0" err="1" smtClean="0">
                <a:solidFill>
                  <a:srgbClr val="0000FF"/>
                </a:solidFill>
                <a:highlight>
                  <a:srgbClr val="FFFFFF"/>
                </a:highlight>
                <a:latin typeface="Consolas" panose="020B0609020204030204" pitchFamily="49" charset="0"/>
              </a:rPr>
              <a:t>int</a:t>
            </a:r>
            <a:r>
              <a:rPr lang="en-GB" dirty="0" smtClean="0">
                <a:solidFill>
                  <a:srgbClr val="000000"/>
                </a:solidFill>
                <a:highlight>
                  <a:srgbClr val="FFFFFF"/>
                </a:highlight>
                <a:latin typeface="Consolas" panose="020B0609020204030204" pitchFamily="49" charset="0"/>
              </a:rPr>
              <a:t> </a:t>
            </a:r>
            <a:r>
              <a:rPr lang="en-GB" dirty="0" err="1">
                <a:solidFill>
                  <a:srgbClr val="000000"/>
                </a:solidFill>
                <a:highlight>
                  <a:srgbClr val="FFFFFF"/>
                </a:highlight>
                <a:latin typeface="Consolas" panose="020B0609020204030204" pitchFamily="49" charset="0"/>
              </a:rPr>
              <a:t>hostLen</a:t>
            </a:r>
            <a:r>
              <a:rPr lang="en-GB" dirty="0">
                <a:solidFill>
                  <a:srgbClr val="000000"/>
                </a:solidFill>
                <a:highlight>
                  <a:srgbClr val="FFFFFF"/>
                </a:highlight>
                <a:latin typeface="Consolas" panose="020B0609020204030204" pitchFamily="49" charset="0"/>
              </a:rPr>
              <a:t>;</a:t>
            </a:r>
          </a:p>
          <a:p>
            <a:endParaRPr lang="en-GB" dirty="0">
              <a:solidFill>
                <a:srgbClr val="000000"/>
              </a:solidFill>
              <a:highlight>
                <a:srgbClr val="FFFFFF"/>
              </a:highlight>
              <a:latin typeface="Consolas" panose="020B0609020204030204" pitchFamily="49" charset="0"/>
            </a:endParaRPr>
          </a:p>
          <a:p>
            <a:r>
              <a:rPr lang="en-GB" dirty="0" smtClean="0">
                <a:solidFill>
                  <a:srgbClr val="000000"/>
                </a:solidFill>
                <a:highlight>
                  <a:srgbClr val="FFFFFF"/>
                </a:highlight>
                <a:latin typeface="Consolas" panose="020B0609020204030204" pitchFamily="49" charset="0"/>
              </a:rPr>
              <a:t>	</a:t>
            </a:r>
            <a:r>
              <a:rPr lang="en-GB" dirty="0" err="1" smtClean="0">
                <a:solidFill>
                  <a:srgbClr val="000000"/>
                </a:solidFill>
                <a:highlight>
                  <a:srgbClr val="FFFFFF"/>
                </a:highlight>
                <a:latin typeface="Consolas" panose="020B0609020204030204" pitchFamily="49" charset="0"/>
              </a:rPr>
              <a:t>MPI_Init</a:t>
            </a:r>
            <a:r>
              <a:rPr lang="en-GB" dirty="0">
                <a:solidFill>
                  <a:srgbClr val="000000"/>
                </a:solidFill>
                <a:highlight>
                  <a:srgbClr val="FFFFFF"/>
                </a:highlight>
                <a:latin typeface="Consolas" panose="020B0609020204030204" pitchFamily="49" charset="0"/>
              </a:rPr>
              <a:t>(&amp;</a:t>
            </a:r>
            <a:r>
              <a:rPr lang="en-GB" dirty="0" err="1">
                <a:solidFill>
                  <a:srgbClr val="808080"/>
                </a:solidFill>
                <a:highlight>
                  <a:srgbClr val="FFFFFF"/>
                </a:highlight>
                <a:latin typeface="Consolas" panose="020B0609020204030204" pitchFamily="49" charset="0"/>
              </a:rPr>
              <a:t>argc</a:t>
            </a:r>
            <a:r>
              <a:rPr lang="en-GB" dirty="0">
                <a:solidFill>
                  <a:srgbClr val="000000"/>
                </a:solidFill>
                <a:highlight>
                  <a:srgbClr val="FFFFFF"/>
                </a:highlight>
                <a:latin typeface="Consolas" panose="020B0609020204030204" pitchFamily="49" charset="0"/>
              </a:rPr>
              <a:t>, &amp;</a:t>
            </a:r>
            <a:r>
              <a:rPr lang="en-GB" dirty="0" err="1">
                <a:solidFill>
                  <a:srgbClr val="808080"/>
                </a:solidFill>
                <a:highlight>
                  <a:srgbClr val="FFFFFF"/>
                </a:highlight>
                <a:latin typeface="Consolas" panose="020B0609020204030204" pitchFamily="49" charset="0"/>
              </a:rPr>
              <a:t>argv</a:t>
            </a:r>
            <a:r>
              <a:rPr lang="en-GB" dirty="0">
                <a:solidFill>
                  <a:srgbClr val="000000"/>
                </a:solidFill>
                <a:highlight>
                  <a:srgbClr val="FFFFFF"/>
                </a:highlight>
                <a:latin typeface="Consolas" panose="020B0609020204030204" pitchFamily="49" charset="0"/>
              </a:rPr>
              <a:t>);</a:t>
            </a:r>
          </a:p>
          <a:p>
            <a:r>
              <a:rPr lang="en-GB" dirty="0" smtClean="0">
                <a:solidFill>
                  <a:srgbClr val="000000"/>
                </a:solidFill>
                <a:highlight>
                  <a:srgbClr val="FFFFFF"/>
                </a:highlight>
                <a:latin typeface="Consolas" panose="020B0609020204030204" pitchFamily="49" charset="0"/>
              </a:rPr>
              <a:t>	</a:t>
            </a:r>
            <a:r>
              <a:rPr lang="en-GB" dirty="0" err="1" smtClean="0">
                <a:solidFill>
                  <a:srgbClr val="000000"/>
                </a:solidFill>
                <a:highlight>
                  <a:srgbClr val="FFFFFF"/>
                </a:highlight>
                <a:latin typeface="Consolas" panose="020B0609020204030204" pitchFamily="49" charset="0"/>
              </a:rPr>
              <a:t>MPI_Comm_size</a:t>
            </a:r>
            <a:r>
              <a:rPr lang="en-GB" dirty="0" smtClean="0">
                <a:solidFill>
                  <a:srgbClr val="000000"/>
                </a:solidFill>
                <a:highlight>
                  <a:srgbClr val="FFFFFF"/>
                </a:highlight>
                <a:latin typeface="Consolas" panose="020B0609020204030204" pitchFamily="49" charset="0"/>
              </a:rPr>
              <a:t>(</a:t>
            </a:r>
            <a:r>
              <a:rPr lang="en-GB" dirty="0" smtClean="0">
                <a:solidFill>
                  <a:srgbClr val="6F008A"/>
                </a:solidFill>
                <a:highlight>
                  <a:srgbClr val="FFFFFF"/>
                </a:highlight>
                <a:latin typeface="Consolas" panose="020B0609020204030204" pitchFamily="49" charset="0"/>
              </a:rPr>
              <a:t>MPI_COMM_WORLD</a:t>
            </a:r>
            <a:r>
              <a:rPr lang="en-GB" dirty="0">
                <a:solidFill>
                  <a:srgbClr val="000000"/>
                </a:solidFill>
                <a:highlight>
                  <a:srgbClr val="FFFFFF"/>
                </a:highlight>
                <a:latin typeface="Consolas" panose="020B0609020204030204" pitchFamily="49" charset="0"/>
              </a:rPr>
              <a:t>, &amp;size);</a:t>
            </a:r>
          </a:p>
          <a:p>
            <a:r>
              <a:rPr lang="en-GB" dirty="0" smtClean="0">
                <a:solidFill>
                  <a:srgbClr val="000000"/>
                </a:solidFill>
                <a:highlight>
                  <a:srgbClr val="FFFFFF"/>
                </a:highlight>
                <a:latin typeface="Consolas" panose="020B0609020204030204" pitchFamily="49" charset="0"/>
              </a:rPr>
              <a:t>	</a:t>
            </a:r>
            <a:r>
              <a:rPr lang="en-GB" dirty="0" err="1" smtClean="0">
                <a:solidFill>
                  <a:srgbClr val="000000"/>
                </a:solidFill>
                <a:highlight>
                  <a:srgbClr val="FFFFFF"/>
                </a:highlight>
                <a:latin typeface="Consolas" panose="020B0609020204030204" pitchFamily="49" charset="0"/>
              </a:rPr>
              <a:t>MPI_Comm_rank</a:t>
            </a:r>
            <a:r>
              <a:rPr lang="en-GB" dirty="0" smtClean="0">
                <a:solidFill>
                  <a:srgbClr val="000000"/>
                </a:solidFill>
                <a:highlight>
                  <a:srgbClr val="FFFFFF"/>
                </a:highlight>
                <a:latin typeface="Consolas" panose="020B0609020204030204" pitchFamily="49" charset="0"/>
              </a:rPr>
              <a:t>(</a:t>
            </a:r>
            <a:r>
              <a:rPr lang="en-GB" dirty="0" smtClean="0">
                <a:solidFill>
                  <a:srgbClr val="6F008A"/>
                </a:solidFill>
                <a:highlight>
                  <a:srgbClr val="FFFFFF"/>
                </a:highlight>
                <a:latin typeface="Consolas" panose="020B0609020204030204" pitchFamily="49" charset="0"/>
              </a:rPr>
              <a:t>MPI_COMM_WORLD</a:t>
            </a:r>
            <a:r>
              <a:rPr lang="en-GB" dirty="0">
                <a:solidFill>
                  <a:srgbClr val="000000"/>
                </a:solidFill>
                <a:highlight>
                  <a:srgbClr val="FFFFFF"/>
                </a:highlight>
                <a:latin typeface="Consolas" panose="020B0609020204030204" pitchFamily="49" charset="0"/>
              </a:rPr>
              <a:t>, &amp;rank);</a:t>
            </a:r>
          </a:p>
          <a:p>
            <a:r>
              <a:rPr lang="en-GB" dirty="0" smtClean="0">
                <a:solidFill>
                  <a:srgbClr val="000000"/>
                </a:solidFill>
                <a:highlight>
                  <a:srgbClr val="FFFFFF"/>
                </a:highlight>
                <a:latin typeface="Consolas" panose="020B0609020204030204" pitchFamily="49" charset="0"/>
              </a:rPr>
              <a:t>	</a:t>
            </a:r>
            <a:r>
              <a:rPr lang="en-GB" dirty="0" err="1" smtClean="0">
                <a:solidFill>
                  <a:srgbClr val="000000"/>
                </a:solidFill>
                <a:highlight>
                  <a:srgbClr val="FFFFFF"/>
                </a:highlight>
                <a:latin typeface="Consolas" panose="020B0609020204030204" pitchFamily="49" charset="0"/>
              </a:rPr>
              <a:t>MPI_Get_processor_name</a:t>
            </a:r>
            <a:r>
              <a:rPr lang="en-GB" dirty="0" smtClean="0">
                <a:solidFill>
                  <a:srgbClr val="000000"/>
                </a:solidFill>
                <a:highlight>
                  <a:srgbClr val="FFFFFF"/>
                </a:highlight>
                <a:latin typeface="Consolas" panose="020B0609020204030204" pitchFamily="49" charset="0"/>
              </a:rPr>
              <a:t>(</a:t>
            </a:r>
            <a:r>
              <a:rPr lang="en-GB" dirty="0" err="1" smtClean="0">
                <a:solidFill>
                  <a:srgbClr val="000000"/>
                </a:solidFill>
                <a:highlight>
                  <a:srgbClr val="FFFFFF"/>
                </a:highlight>
                <a:latin typeface="Consolas" panose="020B0609020204030204" pitchFamily="49" charset="0"/>
              </a:rPr>
              <a:t>hostName</a:t>
            </a:r>
            <a:r>
              <a:rPr lang="en-GB" dirty="0">
                <a:solidFill>
                  <a:srgbClr val="000000"/>
                </a:solidFill>
                <a:highlight>
                  <a:srgbClr val="FFFFFF"/>
                </a:highlight>
                <a:latin typeface="Consolas" panose="020B0609020204030204" pitchFamily="49" charset="0"/>
              </a:rPr>
              <a:t>, &amp;</a:t>
            </a:r>
            <a:r>
              <a:rPr lang="en-GB" dirty="0" err="1">
                <a:solidFill>
                  <a:srgbClr val="000000"/>
                </a:solidFill>
                <a:highlight>
                  <a:srgbClr val="FFFFFF"/>
                </a:highlight>
                <a:latin typeface="Consolas" panose="020B0609020204030204" pitchFamily="49" charset="0"/>
              </a:rPr>
              <a:t>hostLen</a:t>
            </a:r>
            <a:r>
              <a:rPr lang="en-GB" dirty="0">
                <a:solidFill>
                  <a:srgbClr val="000000"/>
                </a:solidFill>
                <a:highlight>
                  <a:srgbClr val="FFFFFF"/>
                </a:highlight>
                <a:latin typeface="Consolas" panose="020B0609020204030204" pitchFamily="49" charset="0"/>
              </a:rPr>
              <a:t>);</a:t>
            </a:r>
          </a:p>
          <a:p>
            <a:endParaRPr lang="en-GB" dirty="0">
              <a:solidFill>
                <a:srgbClr val="000000"/>
              </a:solidFill>
              <a:highlight>
                <a:srgbClr val="FFFFFF"/>
              </a:highlight>
              <a:latin typeface="Consolas" panose="020B0609020204030204" pitchFamily="49" charset="0"/>
            </a:endParaRPr>
          </a:p>
          <a:p>
            <a:r>
              <a:rPr lang="en-GB" dirty="0" smtClean="0">
                <a:solidFill>
                  <a:srgbClr val="000000"/>
                </a:solidFill>
                <a:highlight>
                  <a:srgbClr val="FFFFFF"/>
                </a:highlight>
                <a:latin typeface="Consolas" panose="020B0609020204030204" pitchFamily="49" charset="0"/>
              </a:rPr>
              <a:t>	</a:t>
            </a:r>
            <a:r>
              <a:rPr lang="en-GB" dirty="0" err="1" smtClean="0">
                <a:solidFill>
                  <a:srgbClr val="000000"/>
                </a:solidFill>
                <a:highlight>
                  <a:srgbClr val="FFFFFF"/>
                </a:highlight>
                <a:latin typeface="Consolas" panose="020B0609020204030204" pitchFamily="49" charset="0"/>
              </a:rPr>
              <a:t>std</a:t>
            </a:r>
            <a:r>
              <a:rPr lang="en-GB" dirty="0">
                <a:solidFill>
                  <a:srgbClr val="000000"/>
                </a:solidFill>
                <a:highlight>
                  <a:srgbClr val="FFFFFF"/>
                </a:highlight>
                <a:latin typeface="Consolas" panose="020B0609020204030204" pitchFamily="49" charset="0"/>
              </a:rPr>
              <a:t>::</a:t>
            </a:r>
            <a:r>
              <a:rPr lang="en-GB" dirty="0" err="1">
                <a:solidFill>
                  <a:srgbClr val="2B91AF"/>
                </a:solidFill>
                <a:highlight>
                  <a:srgbClr val="FFFFFF"/>
                </a:highlight>
                <a:latin typeface="Consolas" panose="020B0609020204030204" pitchFamily="49" charset="0"/>
              </a:rPr>
              <a:t>stringstream</a:t>
            </a:r>
            <a:r>
              <a:rPr lang="en-GB" dirty="0">
                <a:solidFill>
                  <a:srgbClr val="000000"/>
                </a:solidFill>
                <a:highlight>
                  <a:srgbClr val="FFFFFF"/>
                </a:highlight>
                <a:latin typeface="Consolas" panose="020B0609020204030204" pitchFamily="49" charset="0"/>
              </a:rPr>
              <a:t> </a:t>
            </a:r>
            <a:r>
              <a:rPr lang="en-GB" dirty="0" err="1">
                <a:solidFill>
                  <a:srgbClr val="000000"/>
                </a:solidFill>
                <a:highlight>
                  <a:srgbClr val="FFFFFF"/>
                </a:highlight>
                <a:latin typeface="Consolas" panose="020B0609020204030204" pitchFamily="49" charset="0"/>
              </a:rPr>
              <a:t>ss</a:t>
            </a:r>
            <a:r>
              <a:rPr lang="en-GB" dirty="0">
                <a:solidFill>
                  <a:srgbClr val="000000"/>
                </a:solidFill>
                <a:highlight>
                  <a:srgbClr val="FFFFFF"/>
                </a:highlight>
                <a:latin typeface="Consolas" panose="020B0609020204030204" pitchFamily="49" charset="0"/>
              </a:rPr>
              <a:t>;</a:t>
            </a:r>
          </a:p>
          <a:p>
            <a:r>
              <a:rPr lang="en-GB" dirty="0" smtClean="0">
                <a:solidFill>
                  <a:srgbClr val="000000"/>
                </a:solidFill>
                <a:highlight>
                  <a:srgbClr val="FFFFFF"/>
                </a:highlight>
                <a:latin typeface="Consolas" panose="020B0609020204030204" pitchFamily="49" charset="0"/>
              </a:rPr>
              <a:t>	</a:t>
            </a:r>
            <a:r>
              <a:rPr lang="en-GB" dirty="0" err="1" smtClean="0">
                <a:solidFill>
                  <a:srgbClr val="000000"/>
                </a:solidFill>
                <a:highlight>
                  <a:srgbClr val="FFFFFF"/>
                </a:highlight>
                <a:latin typeface="Consolas" panose="020B0609020204030204" pitchFamily="49" charset="0"/>
              </a:rPr>
              <a:t>ss</a:t>
            </a:r>
            <a:r>
              <a:rPr lang="en-GB" dirty="0" smtClean="0">
                <a:solidFill>
                  <a:srgbClr val="000000"/>
                </a:solidFill>
                <a:highlight>
                  <a:srgbClr val="FFFFFF"/>
                </a:highlight>
                <a:latin typeface="Consolas" panose="020B0609020204030204" pitchFamily="49" charset="0"/>
              </a:rPr>
              <a:t> </a:t>
            </a:r>
            <a:r>
              <a:rPr lang="en-GB" dirty="0">
                <a:solidFill>
                  <a:srgbClr val="008080"/>
                </a:solidFill>
                <a:highlight>
                  <a:srgbClr val="FFFFFF"/>
                </a:highlight>
                <a:latin typeface="Consolas" panose="020B0609020204030204" pitchFamily="49" charset="0"/>
              </a:rPr>
              <a:t>&lt;&lt;</a:t>
            </a:r>
            <a:r>
              <a:rPr lang="en-GB" dirty="0">
                <a:solidFill>
                  <a:srgbClr val="000000"/>
                </a:solidFill>
                <a:highlight>
                  <a:srgbClr val="FFFFFF"/>
                </a:highlight>
                <a:latin typeface="Consolas" panose="020B0609020204030204" pitchFamily="49" charset="0"/>
              </a:rPr>
              <a:t> </a:t>
            </a:r>
            <a:r>
              <a:rPr lang="en-GB" dirty="0">
                <a:solidFill>
                  <a:srgbClr val="A31515"/>
                </a:solidFill>
                <a:highlight>
                  <a:srgbClr val="FFFFFF"/>
                </a:highlight>
                <a:latin typeface="Consolas" panose="020B0609020204030204" pitchFamily="49" charset="0"/>
              </a:rPr>
              <a:t>"I am "</a:t>
            </a:r>
            <a:r>
              <a:rPr lang="en-GB" dirty="0">
                <a:solidFill>
                  <a:srgbClr val="000000"/>
                </a:solidFill>
                <a:highlight>
                  <a:srgbClr val="FFFFFF"/>
                </a:highlight>
                <a:latin typeface="Consolas" panose="020B0609020204030204" pitchFamily="49" charset="0"/>
              </a:rPr>
              <a:t> </a:t>
            </a:r>
            <a:r>
              <a:rPr lang="en-GB" dirty="0">
                <a:solidFill>
                  <a:srgbClr val="008080"/>
                </a:solidFill>
                <a:highlight>
                  <a:srgbClr val="FFFFFF"/>
                </a:highlight>
                <a:latin typeface="Consolas" panose="020B0609020204030204" pitchFamily="49" charset="0"/>
              </a:rPr>
              <a:t>&lt;&lt;</a:t>
            </a:r>
            <a:r>
              <a:rPr lang="en-GB" dirty="0">
                <a:solidFill>
                  <a:srgbClr val="000000"/>
                </a:solidFill>
                <a:highlight>
                  <a:srgbClr val="FFFFFF"/>
                </a:highlight>
                <a:latin typeface="Consolas" panose="020B0609020204030204" pitchFamily="49" charset="0"/>
              </a:rPr>
              <a:t> </a:t>
            </a:r>
            <a:r>
              <a:rPr lang="en-GB" dirty="0" err="1">
                <a:solidFill>
                  <a:srgbClr val="000000"/>
                </a:solidFill>
                <a:highlight>
                  <a:srgbClr val="FFFFFF"/>
                </a:highlight>
                <a:latin typeface="Consolas" panose="020B0609020204030204" pitchFamily="49" charset="0"/>
              </a:rPr>
              <a:t>hostName</a:t>
            </a:r>
            <a:r>
              <a:rPr lang="en-GB" dirty="0">
                <a:solidFill>
                  <a:srgbClr val="000000"/>
                </a:solidFill>
                <a:highlight>
                  <a:srgbClr val="FFFFFF"/>
                </a:highlight>
                <a:latin typeface="Consolas" panose="020B0609020204030204" pitchFamily="49" charset="0"/>
              </a:rPr>
              <a:t> </a:t>
            </a:r>
            <a:r>
              <a:rPr lang="en-GB" dirty="0">
                <a:solidFill>
                  <a:srgbClr val="008080"/>
                </a:solidFill>
                <a:highlight>
                  <a:srgbClr val="FFFFFF"/>
                </a:highlight>
                <a:latin typeface="Consolas" panose="020B0609020204030204" pitchFamily="49" charset="0"/>
              </a:rPr>
              <a:t>&lt;&lt;</a:t>
            </a:r>
            <a:r>
              <a:rPr lang="en-GB" dirty="0">
                <a:solidFill>
                  <a:srgbClr val="000000"/>
                </a:solidFill>
                <a:highlight>
                  <a:srgbClr val="FFFFFF"/>
                </a:highlight>
                <a:latin typeface="Consolas" panose="020B0609020204030204" pitchFamily="49" charset="0"/>
              </a:rPr>
              <a:t> </a:t>
            </a:r>
            <a:r>
              <a:rPr lang="en-GB" dirty="0">
                <a:solidFill>
                  <a:srgbClr val="A31515"/>
                </a:solidFill>
                <a:highlight>
                  <a:srgbClr val="FFFFFF"/>
                </a:highlight>
                <a:latin typeface="Consolas" panose="020B0609020204030204" pitchFamily="49" charset="0"/>
              </a:rPr>
              <a:t>", process "</a:t>
            </a:r>
            <a:r>
              <a:rPr lang="en-GB" dirty="0">
                <a:solidFill>
                  <a:srgbClr val="000000"/>
                </a:solidFill>
                <a:highlight>
                  <a:srgbClr val="FFFFFF"/>
                </a:highlight>
                <a:latin typeface="Consolas" panose="020B0609020204030204" pitchFamily="49" charset="0"/>
              </a:rPr>
              <a:t> </a:t>
            </a:r>
            <a:r>
              <a:rPr lang="en-GB" dirty="0">
                <a:solidFill>
                  <a:srgbClr val="008080"/>
                </a:solidFill>
                <a:highlight>
                  <a:srgbClr val="FFFFFF"/>
                </a:highlight>
                <a:latin typeface="Consolas" panose="020B0609020204030204" pitchFamily="49" charset="0"/>
              </a:rPr>
              <a:t>&lt;&lt;</a:t>
            </a:r>
            <a:r>
              <a:rPr lang="en-GB" dirty="0">
                <a:solidFill>
                  <a:srgbClr val="000000"/>
                </a:solidFill>
                <a:highlight>
                  <a:srgbClr val="FFFFFF"/>
                </a:highlight>
                <a:latin typeface="Consolas" panose="020B0609020204030204" pitchFamily="49" charset="0"/>
              </a:rPr>
              <a:t> rank + 1 </a:t>
            </a:r>
            <a:r>
              <a:rPr lang="en-GB" dirty="0">
                <a:solidFill>
                  <a:srgbClr val="008080"/>
                </a:solidFill>
                <a:highlight>
                  <a:srgbClr val="FFFFFF"/>
                </a:highlight>
                <a:latin typeface="Consolas" panose="020B0609020204030204" pitchFamily="49" charset="0"/>
              </a:rPr>
              <a:t>&lt;&lt;</a:t>
            </a:r>
            <a:r>
              <a:rPr lang="en-GB" dirty="0">
                <a:solidFill>
                  <a:srgbClr val="000000"/>
                </a:solidFill>
                <a:highlight>
                  <a:srgbClr val="FFFFFF"/>
                </a:highlight>
                <a:latin typeface="Consolas" panose="020B0609020204030204" pitchFamily="49" charset="0"/>
              </a:rPr>
              <a:t> </a:t>
            </a:r>
            <a:r>
              <a:rPr lang="en-GB" dirty="0">
                <a:solidFill>
                  <a:srgbClr val="A31515"/>
                </a:solidFill>
                <a:highlight>
                  <a:srgbClr val="FFFFFF"/>
                </a:highlight>
                <a:latin typeface="Consolas" panose="020B0609020204030204" pitchFamily="49" charset="0"/>
              </a:rPr>
              <a:t>" of "</a:t>
            </a:r>
            <a:r>
              <a:rPr lang="en-GB" dirty="0">
                <a:solidFill>
                  <a:srgbClr val="000000"/>
                </a:solidFill>
                <a:highlight>
                  <a:srgbClr val="FFFFFF"/>
                </a:highlight>
                <a:latin typeface="Consolas" panose="020B0609020204030204" pitchFamily="49" charset="0"/>
              </a:rPr>
              <a:t> </a:t>
            </a:r>
            <a:r>
              <a:rPr lang="en-GB" dirty="0">
                <a:solidFill>
                  <a:srgbClr val="008080"/>
                </a:solidFill>
                <a:highlight>
                  <a:srgbClr val="FFFFFF"/>
                </a:highlight>
                <a:latin typeface="Consolas" panose="020B0609020204030204" pitchFamily="49" charset="0"/>
              </a:rPr>
              <a:t>&lt;&lt;</a:t>
            </a:r>
            <a:r>
              <a:rPr lang="en-GB" dirty="0">
                <a:solidFill>
                  <a:srgbClr val="000000"/>
                </a:solidFill>
                <a:highlight>
                  <a:srgbClr val="FFFFFF"/>
                </a:highlight>
                <a:latin typeface="Consolas" panose="020B0609020204030204" pitchFamily="49" charset="0"/>
              </a:rPr>
              <a:t> size </a:t>
            </a:r>
            <a:r>
              <a:rPr lang="en-GB" dirty="0">
                <a:solidFill>
                  <a:srgbClr val="008080"/>
                </a:solidFill>
                <a:highlight>
                  <a:srgbClr val="FFFFFF"/>
                </a:highlight>
                <a:latin typeface="Consolas" panose="020B0609020204030204" pitchFamily="49" charset="0"/>
              </a:rPr>
              <a:t>&lt;&lt;</a:t>
            </a:r>
            <a:r>
              <a:rPr lang="en-GB" dirty="0">
                <a:solidFill>
                  <a:srgbClr val="000000"/>
                </a:solidFill>
                <a:highlight>
                  <a:srgbClr val="FFFFFF"/>
                </a:highlight>
                <a:latin typeface="Consolas" panose="020B0609020204030204" pitchFamily="49" charset="0"/>
              </a:rPr>
              <a:t> </a:t>
            </a:r>
            <a:r>
              <a:rPr lang="en-GB" dirty="0" err="1">
                <a:solidFill>
                  <a:srgbClr val="000000"/>
                </a:solidFill>
                <a:highlight>
                  <a:srgbClr val="FFFFFF"/>
                </a:highlight>
                <a:latin typeface="Consolas" panose="020B0609020204030204" pitchFamily="49" charset="0"/>
              </a:rPr>
              <a:t>std</a:t>
            </a:r>
            <a:r>
              <a:rPr lang="en-GB" dirty="0">
                <a:solidFill>
                  <a:srgbClr val="000000"/>
                </a:solidFill>
                <a:highlight>
                  <a:srgbClr val="FFFFFF"/>
                </a:highlight>
                <a:latin typeface="Consolas" panose="020B0609020204030204" pitchFamily="49" charset="0"/>
              </a:rPr>
              <a:t>::</a:t>
            </a:r>
            <a:r>
              <a:rPr lang="en-GB" dirty="0" err="1">
                <a:solidFill>
                  <a:srgbClr val="000000"/>
                </a:solidFill>
                <a:highlight>
                  <a:srgbClr val="FFFFFF"/>
                </a:highlight>
                <a:latin typeface="Consolas" panose="020B0609020204030204" pitchFamily="49" charset="0"/>
              </a:rPr>
              <a:t>endl</a:t>
            </a:r>
            <a:r>
              <a:rPr lang="en-GB" dirty="0">
                <a:solidFill>
                  <a:srgbClr val="000000"/>
                </a:solidFill>
                <a:highlight>
                  <a:srgbClr val="FFFFFF"/>
                </a:highlight>
                <a:latin typeface="Consolas" panose="020B0609020204030204" pitchFamily="49" charset="0"/>
              </a:rPr>
              <a:t>;</a:t>
            </a:r>
          </a:p>
          <a:p>
            <a:endParaRPr lang="en-GB" dirty="0">
              <a:solidFill>
                <a:srgbClr val="000000"/>
              </a:solidFill>
              <a:highlight>
                <a:srgbClr val="FFFFFF"/>
              </a:highlight>
              <a:latin typeface="Consolas" panose="020B0609020204030204" pitchFamily="49" charset="0"/>
            </a:endParaRPr>
          </a:p>
          <a:p>
            <a:r>
              <a:rPr lang="en-GB" dirty="0" smtClean="0">
                <a:solidFill>
                  <a:srgbClr val="000000"/>
                </a:solidFill>
                <a:highlight>
                  <a:srgbClr val="FFFFFF"/>
                </a:highlight>
                <a:latin typeface="Consolas" panose="020B0609020204030204" pitchFamily="49" charset="0"/>
              </a:rPr>
              <a:t>	</a:t>
            </a:r>
            <a:r>
              <a:rPr lang="en-GB" dirty="0" err="1" smtClean="0">
                <a:solidFill>
                  <a:srgbClr val="000000"/>
                </a:solidFill>
                <a:highlight>
                  <a:srgbClr val="FFFFFF"/>
                </a:highlight>
                <a:latin typeface="Consolas" panose="020B0609020204030204" pitchFamily="49" charset="0"/>
              </a:rPr>
              <a:t>std</a:t>
            </a:r>
            <a:r>
              <a:rPr lang="en-GB" dirty="0">
                <a:solidFill>
                  <a:srgbClr val="000000"/>
                </a:solidFill>
                <a:highlight>
                  <a:srgbClr val="FFFFFF"/>
                </a:highlight>
                <a:latin typeface="Consolas" panose="020B0609020204030204" pitchFamily="49" charset="0"/>
              </a:rPr>
              <a:t>::</a:t>
            </a:r>
            <a:r>
              <a:rPr lang="en-GB" dirty="0" err="1">
                <a:solidFill>
                  <a:srgbClr val="000000"/>
                </a:solidFill>
                <a:highlight>
                  <a:srgbClr val="FFFFFF"/>
                </a:highlight>
                <a:latin typeface="Consolas" panose="020B0609020204030204" pitchFamily="49" charset="0"/>
              </a:rPr>
              <a:t>cout</a:t>
            </a:r>
            <a:r>
              <a:rPr lang="en-GB" dirty="0">
                <a:solidFill>
                  <a:srgbClr val="000000"/>
                </a:solidFill>
                <a:highlight>
                  <a:srgbClr val="FFFFFF"/>
                </a:highlight>
                <a:latin typeface="Consolas" panose="020B0609020204030204" pitchFamily="49" charset="0"/>
              </a:rPr>
              <a:t> </a:t>
            </a:r>
            <a:r>
              <a:rPr lang="en-GB" dirty="0">
                <a:solidFill>
                  <a:srgbClr val="008080"/>
                </a:solidFill>
                <a:highlight>
                  <a:srgbClr val="FFFFFF"/>
                </a:highlight>
                <a:latin typeface="Consolas" panose="020B0609020204030204" pitchFamily="49" charset="0"/>
              </a:rPr>
              <a:t>&lt;&lt;</a:t>
            </a:r>
            <a:r>
              <a:rPr lang="en-GB" dirty="0">
                <a:solidFill>
                  <a:srgbClr val="000000"/>
                </a:solidFill>
                <a:highlight>
                  <a:srgbClr val="FFFFFF"/>
                </a:highlight>
                <a:latin typeface="Consolas" panose="020B0609020204030204" pitchFamily="49" charset="0"/>
              </a:rPr>
              <a:t> </a:t>
            </a:r>
            <a:r>
              <a:rPr lang="en-GB" dirty="0" err="1">
                <a:solidFill>
                  <a:srgbClr val="000000"/>
                </a:solidFill>
                <a:highlight>
                  <a:srgbClr val="FFFFFF"/>
                </a:highlight>
                <a:latin typeface="Consolas" panose="020B0609020204030204" pitchFamily="49" charset="0"/>
              </a:rPr>
              <a:t>ss.str</a:t>
            </a:r>
            <a:r>
              <a:rPr lang="en-GB" dirty="0">
                <a:solidFill>
                  <a:srgbClr val="000000"/>
                </a:solidFill>
                <a:highlight>
                  <a:srgbClr val="FFFFFF"/>
                </a:highlight>
                <a:latin typeface="Consolas" panose="020B0609020204030204" pitchFamily="49" charset="0"/>
              </a:rPr>
              <a:t>();</a:t>
            </a:r>
          </a:p>
          <a:p>
            <a:endParaRPr lang="en-GB" dirty="0">
              <a:solidFill>
                <a:srgbClr val="000000"/>
              </a:solidFill>
              <a:highlight>
                <a:srgbClr val="FFFFFF"/>
              </a:highlight>
              <a:latin typeface="Consolas" panose="020B0609020204030204" pitchFamily="49" charset="0"/>
            </a:endParaRPr>
          </a:p>
          <a:p>
            <a:r>
              <a:rPr lang="en-GB" dirty="0" smtClean="0">
                <a:solidFill>
                  <a:srgbClr val="000000"/>
                </a:solidFill>
                <a:highlight>
                  <a:srgbClr val="FFFFFF"/>
                </a:highlight>
                <a:latin typeface="Consolas" panose="020B0609020204030204" pitchFamily="49" charset="0"/>
              </a:rPr>
              <a:t>	</a:t>
            </a:r>
            <a:r>
              <a:rPr lang="en-GB" dirty="0" err="1" smtClean="0">
                <a:solidFill>
                  <a:srgbClr val="000000"/>
                </a:solidFill>
                <a:highlight>
                  <a:srgbClr val="FFFFFF"/>
                </a:highlight>
                <a:latin typeface="Consolas" panose="020B0609020204030204" pitchFamily="49" charset="0"/>
              </a:rPr>
              <a:t>MPI_Finalize</a:t>
            </a:r>
            <a:r>
              <a:rPr lang="en-GB" dirty="0">
                <a:solidFill>
                  <a:srgbClr val="000000"/>
                </a:solidFill>
                <a:highlight>
                  <a:srgbClr val="FFFFFF"/>
                </a:highlight>
                <a:latin typeface="Consolas" panose="020B0609020204030204" pitchFamily="49" charset="0"/>
              </a:rPr>
              <a:t>();</a:t>
            </a:r>
          </a:p>
          <a:p>
            <a:r>
              <a:rPr lang="en-GB" dirty="0">
                <a:solidFill>
                  <a:srgbClr val="000000"/>
                </a:solidFill>
                <a:highlight>
                  <a:srgbClr val="FFFFFF"/>
                </a:highlight>
                <a:latin typeface="Consolas" panose="020B0609020204030204" pitchFamily="49" charset="0"/>
              </a:rPr>
              <a:t>}</a:t>
            </a:r>
          </a:p>
        </p:txBody>
      </p:sp>
    </p:spTree>
    <p:extLst>
      <p:ext uri="{BB962C8B-B14F-4D97-AF65-F5344CB8AC3E}">
        <p14:creationId xmlns:p14="http://schemas.microsoft.com/office/powerpoint/2010/main" val="814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Testing…</a:t>
            </a:r>
            <a:endParaRPr lang="en-GB" dirty="0"/>
          </a:p>
        </p:txBody>
      </p:sp>
      <p:sp>
        <p:nvSpPr>
          <p:cNvPr id="3" name="Content Placeholder 2"/>
          <p:cNvSpPr>
            <a:spLocks noGrp="1"/>
          </p:cNvSpPr>
          <p:nvPr>
            <p:ph idx="1"/>
          </p:nvPr>
        </p:nvSpPr>
        <p:spPr/>
        <p:txBody>
          <a:bodyPr/>
          <a:lstStyle/>
          <a:p>
            <a:r>
              <a:rPr lang="en-GB" dirty="0" smtClean="0"/>
              <a:t>Let’s test this on the cluster (refer to the image guide on “Using the Cluster”).</a:t>
            </a:r>
          </a:p>
          <a:p>
            <a:endParaRPr lang="en-GB" dirty="0"/>
          </a:p>
        </p:txBody>
      </p:sp>
    </p:spTree>
    <p:extLst>
      <p:ext uri="{BB962C8B-B14F-4D97-AF65-F5344CB8AC3E}">
        <p14:creationId xmlns:p14="http://schemas.microsoft.com/office/powerpoint/2010/main" val="569521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Send and receive</a:t>
            </a:r>
            <a:endParaRPr lang="en-GB" dirty="0"/>
          </a:p>
        </p:txBody>
      </p:sp>
      <p:sp>
        <p:nvSpPr>
          <p:cNvPr id="3" name="Content Placeholder 2"/>
          <p:cNvSpPr>
            <a:spLocks noGrp="1"/>
          </p:cNvSpPr>
          <p:nvPr>
            <p:ph idx="1"/>
          </p:nvPr>
        </p:nvSpPr>
        <p:spPr/>
        <p:txBody>
          <a:bodyPr/>
          <a:lstStyle/>
          <a:p>
            <a:r>
              <a:rPr lang="en-GB" dirty="0" smtClean="0"/>
              <a:t>We often need to send and receive information between cluster nodes.  This week we’ll look at point-to-point commands, next week aggregation commands.</a:t>
            </a:r>
          </a:p>
          <a:p>
            <a:r>
              <a:rPr lang="en-GB" dirty="0" smtClean="0"/>
              <a:t>Two commands we need to know about initially:</a:t>
            </a:r>
          </a:p>
          <a:p>
            <a:pPr lvl="1"/>
            <a:r>
              <a:rPr lang="en-GB" dirty="0" err="1" smtClean="0"/>
              <a:t>MPI_Send</a:t>
            </a:r>
            <a:endParaRPr lang="en-GB" dirty="0" smtClean="0"/>
          </a:p>
          <a:p>
            <a:pPr lvl="1"/>
            <a:r>
              <a:rPr lang="en-GB" dirty="0" err="1" smtClean="0"/>
              <a:t>MPI_Recv</a:t>
            </a:r>
            <a:endParaRPr lang="en-GB" dirty="0" smtClean="0"/>
          </a:p>
          <a:p>
            <a:r>
              <a:rPr lang="en-GB" dirty="0" smtClean="0"/>
              <a:t>These must come as a pair.</a:t>
            </a:r>
          </a:p>
          <a:p>
            <a:endParaRPr lang="en-GB" dirty="0"/>
          </a:p>
        </p:txBody>
      </p:sp>
    </p:spTree>
    <p:extLst>
      <p:ext uri="{BB962C8B-B14F-4D97-AF65-F5344CB8AC3E}">
        <p14:creationId xmlns:p14="http://schemas.microsoft.com/office/powerpoint/2010/main" val="1843237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3986" y="61993"/>
            <a:ext cx="10934055" cy="6555641"/>
          </a:xfrm>
          <a:prstGeom prst="rect">
            <a:avLst/>
          </a:prstGeom>
          <a:noFill/>
        </p:spPr>
        <p:txBody>
          <a:bodyPr wrap="square" rtlCol="0">
            <a:spAutoFit/>
          </a:bodyPr>
          <a:lstStyle/>
          <a:p>
            <a:r>
              <a:rPr lang="en-GB" sz="1200" dirty="0">
                <a:solidFill>
                  <a:srgbClr val="808080"/>
                </a:solidFill>
                <a:highlight>
                  <a:srgbClr val="FFFFFF"/>
                </a:highlight>
                <a:latin typeface="Consolas" panose="020B0609020204030204" pitchFamily="49" charset="0"/>
              </a:rPr>
              <a:t>#include</a:t>
            </a:r>
            <a:r>
              <a:rPr lang="en-GB" sz="1200" dirty="0">
                <a:solidFill>
                  <a:srgbClr val="000000"/>
                </a:solidFill>
                <a:highlight>
                  <a:srgbClr val="FFFFFF"/>
                </a:highlight>
                <a:latin typeface="Consolas" panose="020B0609020204030204" pitchFamily="49" charset="0"/>
              </a:rPr>
              <a:t> </a:t>
            </a:r>
            <a:r>
              <a:rPr lang="en-GB" sz="1200" dirty="0">
                <a:solidFill>
                  <a:srgbClr val="A31515"/>
                </a:solidFill>
                <a:highlight>
                  <a:srgbClr val="FFFFFF"/>
                </a:highlight>
                <a:latin typeface="Consolas" panose="020B0609020204030204" pitchFamily="49" charset="0"/>
              </a:rPr>
              <a:t>&lt;</a:t>
            </a:r>
            <a:r>
              <a:rPr lang="en-GB" sz="1200" dirty="0" err="1">
                <a:solidFill>
                  <a:srgbClr val="A31515"/>
                </a:solidFill>
                <a:highlight>
                  <a:srgbClr val="FFFFFF"/>
                </a:highlight>
                <a:latin typeface="Consolas" panose="020B0609020204030204" pitchFamily="49" charset="0"/>
              </a:rPr>
              <a:t>mpi.h</a:t>
            </a:r>
            <a:r>
              <a:rPr lang="en-GB" sz="1200" dirty="0">
                <a:solidFill>
                  <a:srgbClr val="A31515"/>
                </a:solidFill>
                <a:highlight>
                  <a:srgbClr val="FFFFFF"/>
                </a:highlight>
                <a:latin typeface="Consolas" panose="020B0609020204030204" pitchFamily="49" charset="0"/>
              </a:rPr>
              <a:t>&gt;</a:t>
            </a:r>
            <a:endParaRPr lang="en-GB" sz="1200" dirty="0">
              <a:solidFill>
                <a:srgbClr val="000000"/>
              </a:solidFill>
              <a:highlight>
                <a:srgbClr val="FFFFFF"/>
              </a:highlight>
              <a:latin typeface="Consolas" panose="020B0609020204030204" pitchFamily="49" charset="0"/>
            </a:endParaRPr>
          </a:p>
          <a:p>
            <a:r>
              <a:rPr lang="en-GB" sz="1200" dirty="0">
                <a:solidFill>
                  <a:srgbClr val="808080"/>
                </a:solidFill>
                <a:highlight>
                  <a:srgbClr val="FFFFFF"/>
                </a:highlight>
                <a:latin typeface="Consolas" panose="020B0609020204030204" pitchFamily="49" charset="0"/>
              </a:rPr>
              <a:t>#include</a:t>
            </a:r>
            <a:r>
              <a:rPr lang="en-GB" sz="1200" dirty="0">
                <a:solidFill>
                  <a:srgbClr val="000000"/>
                </a:solidFill>
                <a:highlight>
                  <a:srgbClr val="FFFFFF"/>
                </a:highlight>
                <a:latin typeface="Consolas" panose="020B0609020204030204" pitchFamily="49" charset="0"/>
              </a:rPr>
              <a:t> </a:t>
            </a:r>
            <a:r>
              <a:rPr lang="en-GB" sz="1200" dirty="0">
                <a:solidFill>
                  <a:srgbClr val="A31515"/>
                </a:solidFill>
                <a:highlight>
                  <a:srgbClr val="FFFFFF"/>
                </a:highlight>
                <a:latin typeface="Consolas" panose="020B0609020204030204" pitchFamily="49" charset="0"/>
              </a:rPr>
              <a:t>&lt;</a:t>
            </a:r>
            <a:r>
              <a:rPr lang="en-GB" sz="1200" dirty="0" err="1">
                <a:solidFill>
                  <a:srgbClr val="A31515"/>
                </a:solidFill>
                <a:highlight>
                  <a:srgbClr val="FFFFFF"/>
                </a:highlight>
                <a:latin typeface="Consolas" panose="020B0609020204030204" pitchFamily="49" charset="0"/>
              </a:rPr>
              <a:t>iostream</a:t>
            </a:r>
            <a:r>
              <a:rPr lang="en-GB" sz="1200" dirty="0">
                <a:solidFill>
                  <a:srgbClr val="A31515"/>
                </a:solidFill>
                <a:highlight>
                  <a:srgbClr val="FFFFFF"/>
                </a:highlight>
                <a:latin typeface="Consolas" panose="020B0609020204030204" pitchFamily="49" charset="0"/>
              </a:rPr>
              <a:t>&gt;</a:t>
            </a:r>
            <a:endParaRPr lang="en-GB" sz="1200" dirty="0">
              <a:solidFill>
                <a:srgbClr val="000000"/>
              </a:solidFill>
              <a:highlight>
                <a:srgbClr val="FFFFFF"/>
              </a:highlight>
              <a:latin typeface="Consolas" panose="020B0609020204030204" pitchFamily="49" charset="0"/>
            </a:endParaRPr>
          </a:p>
          <a:p>
            <a:r>
              <a:rPr lang="en-GB" sz="1200" dirty="0">
                <a:solidFill>
                  <a:srgbClr val="808080"/>
                </a:solidFill>
                <a:highlight>
                  <a:srgbClr val="FFFFFF"/>
                </a:highlight>
                <a:latin typeface="Consolas" panose="020B0609020204030204" pitchFamily="49" charset="0"/>
              </a:rPr>
              <a:t>#include</a:t>
            </a:r>
            <a:r>
              <a:rPr lang="en-GB" sz="1200" dirty="0">
                <a:solidFill>
                  <a:srgbClr val="000000"/>
                </a:solidFill>
                <a:highlight>
                  <a:srgbClr val="FFFFFF"/>
                </a:highlight>
                <a:latin typeface="Consolas" panose="020B0609020204030204" pitchFamily="49" charset="0"/>
              </a:rPr>
              <a:t> </a:t>
            </a:r>
            <a:r>
              <a:rPr lang="en-GB" sz="1200" dirty="0">
                <a:solidFill>
                  <a:srgbClr val="A31515"/>
                </a:solidFill>
                <a:highlight>
                  <a:srgbClr val="FFFFFF"/>
                </a:highlight>
                <a:latin typeface="Consolas" panose="020B0609020204030204" pitchFamily="49" charset="0"/>
              </a:rPr>
              <a:t>&lt;</a:t>
            </a:r>
            <a:r>
              <a:rPr lang="en-GB" sz="1200" dirty="0" err="1">
                <a:solidFill>
                  <a:srgbClr val="A31515"/>
                </a:solidFill>
                <a:highlight>
                  <a:srgbClr val="FFFFFF"/>
                </a:highlight>
                <a:latin typeface="Consolas" panose="020B0609020204030204" pitchFamily="49" charset="0"/>
              </a:rPr>
              <a:t>sstream</a:t>
            </a:r>
            <a:r>
              <a:rPr lang="en-GB" sz="1200" dirty="0">
                <a:solidFill>
                  <a:srgbClr val="A31515"/>
                </a:solidFill>
                <a:highlight>
                  <a:srgbClr val="FFFFFF"/>
                </a:highlight>
                <a:latin typeface="Consolas" panose="020B0609020204030204" pitchFamily="49" charset="0"/>
              </a:rPr>
              <a:t>&gt;</a:t>
            </a:r>
            <a:endParaRPr lang="en-GB" sz="1200" dirty="0">
              <a:solidFill>
                <a:srgbClr val="000000"/>
              </a:solidFill>
              <a:highlight>
                <a:srgbClr val="FFFFFF"/>
              </a:highlight>
              <a:latin typeface="Consolas" panose="020B0609020204030204" pitchFamily="49" charset="0"/>
            </a:endParaRPr>
          </a:p>
          <a:p>
            <a:endParaRPr lang="en-GB" sz="1200" dirty="0">
              <a:solidFill>
                <a:srgbClr val="000000"/>
              </a:solidFill>
              <a:highlight>
                <a:srgbClr val="FFFFFF"/>
              </a:highlight>
              <a:latin typeface="Consolas" panose="020B0609020204030204" pitchFamily="49" charset="0"/>
            </a:endParaRPr>
          </a:p>
          <a:p>
            <a:r>
              <a:rPr lang="en-GB" sz="1200" dirty="0" err="1">
                <a:solidFill>
                  <a:srgbClr val="0000FF"/>
                </a:solidFill>
                <a:highlight>
                  <a:srgbClr val="FFFFFF"/>
                </a:highlight>
                <a:latin typeface="Consolas" panose="020B0609020204030204" pitchFamily="49" charset="0"/>
              </a:rPr>
              <a:t>int</a:t>
            </a:r>
            <a:r>
              <a:rPr lang="en-GB" sz="1200" dirty="0">
                <a:solidFill>
                  <a:srgbClr val="000000"/>
                </a:solidFill>
                <a:highlight>
                  <a:srgbClr val="FFFFFF"/>
                </a:highlight>
                <a:latin typeface="Consolas" panose="020B0609020204030204" pitchFamily="49" charset="0"/>
              </a:rPr>
              <a:t> main(</a:t>
            </a:r>
            <a:r>
              <a:rPr lang="en-GB" sz="1200" dirty="0" err="1">
                <a:solidFill>
                  <a:srgbClr val="0000FF"/>
                </a:solidFill>
                <a:highlight>
                  <a:srgbClr val="FFFFFF"/>
                </a:highlight>
                <a:latin typeface="Consolas" panose="020B0609020204030204" pitchFamily="49" charset="0"/>
              </a:rPr>
              <a:t>int</a:t>
            </a:r>
            <a:r>
              <a:rPr lang="en-GB" sz="1200" dirty="0">
                <a:solidFill>
                  <a:srgbClr val="000000"/>
                </a:solidFill>
                <a:highlight>
                  <a:srgbClr val="FFFFFF"/>
                </a:highlight>
                <a:latin typeface="Consolas" panose="020B0609020204030204" pitchFamily="49" charset="0"/>
              </a:rPr>
              <a:t> </a:t>
            </a:r>
            <a:r>
              <a:rPr lang="en-GB" sz="1200" dirty="0" err="1">
                <a:solidFill>
                  <a:srgbClr val="808080"/>
                </a:solidFill>
                <a:highlight>
                  <a:srgbClr val="FFFFFF"/>
                </a:highlight>
                <a:latin typeface="Consolas" panose="020B0609020204030204" pitchFamily="49" charset="0"/>
              </a:rPr>
              <a:t>argc</a:t>
            </a:r>
            <a:r>
              <a:rPr lang="en-GB" sz="1200" dirty="0">
                <a:solidFill>
                  <a:srgbClr val="000000"/>
                </a:solidFill>
                <a:highlight>
                  <a:srgbClr val="FFFFFF"/>
                </a:highlight>
                <a:latin typeface="Consolas" panose="020B0609020204030204" pitchFamily="49" charset="0"/>
              </a:rPr>
              <a:t>, </a:t>
            </a:r>
            <a:r>
              <a:rPr lang="en-GB" sz="1200" dirty="0">
                <a:solidFill>
                  <a:srgbClr val="0000FF"/>
                </a:solidFill>
                <a:highlight>
                  <a:srgbClr val="FFFFFF"/>
                </a:highlight>
                <a:latin typeface="Consolas" panose="020B0609020204030204" pitchFamily="49" charset="0"/>
              </a:rPr>
              <a:t>char</a:t>
            </a:r>
            <a:r>
              <a:rPr lang="en-GB" sz="1200" dirty="0">
                <a:solidFill>
                  <a:srgbClr val="000000"/>
                </a:solidFill>
                <a:highlight>
                  <a:srgbClr val="FFFFFF"/>
                </a:highlight>
                <a:latin typeface="Consolas" panose="020B0609020204030204" pitchFamily="49" charset="0"/>
              </a:rPr>
              <a:t>** </a:t>
            </a:r>
            <a:r>
              <a:rPr lang="en-GB" sz="1200" dirty="0" err="1">
                <a:solidFill>
                  <a:srgbClr val="808080"/>
                </a:solidFill>
                <a:highlight>
                  <a:srgbClr val="FFFFFF"/>
                </a:highlight>
                <a:latin typeface="Consolas" panose="020B0609020204030204" pitchFamily="49" charset="0"/>
              </a:rPr>
              <a:t>argv</a:t>
            </a:r>
            <a:r>
              <a:rPr lang="en-GB" sz="1200" dirty="0">
                <a:solidFill>
                  <a:srgbClr val="000000"/>
                </a:solidFill>
                <a:highlight>
                  <a:srgbClr val="FFFFFF"/>
                </a:highlight>
                <a:latin typeface="Consolas" panose="020B0609020204030204" pitchFamily="49" charset="0"/>
              </a:rPr>
              <a:t>)</a:t>
            </a:r>
          </a:p>
          <a:p>
            <a:r>
              <a:rPr lang="en-GB" sz="1200" dirty="0">
                <a:solidFill>
                  <a:srgbClr val="000000"/>
                </a:solidFill>
                <a:highlight>
                  <a:srgbClr val="FFFFFF"/>
                </a:highlight>
                <a:latin typeface="Consolas" panose="020B0609020204030204" pitchFamily="49" charset="0"/>
              </a:rPr>
              <a:t>{</a:t>
            </a:r>
          </a:p>
          <a:p>
            <a:r>
              <a:rPr lang="en-GB" sz="1200" dirty="0" smtClean="0">
                <a:solidFill>
                  <a:srgbClr val="0000FF"/>
                </a:solidFill>
                <a:highlight>
                  <a:srgbClr val="FFFFFF"/>
                </a:highlight>
                <a:latin typeface="Consolas" panose="020B0609020204030204" pitchFamily="49" charset="0"/>
              </a:rPr>
              <a:t>	</a:t>
            </a:r>
            <a:r>
              <a:rPr lang="en-GB" sz="1200" dirty="0" err="1" smtClean="0">
                <a:solidFill>
                  <a:srgbClr val="0000FF"/>
                </a:solidFill>
                <a:highlight>
                  <a:srgbClr val="FFFFFF"/>
                </a:highlight>
                <a:latin typeface="Consolas" panose="020B0609020204030204" pitchFamily="49" charset="0"/>
              </a:rPr>
              <a:t>int</a:t>
            </a:r>
            <a:r>
              <a:rPr lang="en-GB" sz="1200" dirty="0" smtClean="0">
                <a:solidFill>
                  <a:srgbClr val="000000"/>
                </a:solidFill>
                <a:highlight>
                  <a:srgbClr val="FFFFFF"/>
                </a:highlight>
                <a:latin typeface="Consolas" panose="020B0609020204030204" pitchFamily="49" charset="0"/>
              </a:rPr>
              <a:t> </a:t>
            </a:r>
            <a:r>
              <a:rPr lang="en-GB" sz="1200" dirty="0">
                <a:solidFill>
                  <a:srgbClr val="000000"/>
                </a:solidFill>
                <a:highlight>
                  <a:srgbClr val="FFFFFF"/>
                </a:highlight>
                <a:latin typeface="Consolas" panose="020B0609020204030204" pitchFamily="49" charset="0"/>
              </a:rPr>
              <a:t>rank;</a:t>
            </a:r>
          </a:p>
          <a:p>
            <a:r>
              <a:rPr lang="en-GB" sz="1200" dirty="0" smtClean="0">
                <a:solidFill>
                  <a:srgbClr val="0000FF"/>
                </a:solidFill>
                <a:highlight>
                  <a:srgbClr val="FFFFFF"/>
                </a:highlight>
                <a:latin typeface="Consolas" panose="020B0609020204030204" pitchFamily="49" charset="0"/>
              </a:rPr>
              <a:t>	</a:t>
            </a:r>
            <a:r>
              <a:rPr lang="en-GB" sz="1200" dirty="0" err="1" smtClean="0">
                <a:solidFill>
                  <a:srgbClr val="0000FF"/>
                </a:solidFill>
                <a:highlight>
                  <a:srgbClr val="FFFFFF"/>
                </a:highlight>
                <a:latin typeface="Consolas" panose="020B0609020204030204" pitchFamily="49" charset="0"/>
              </a:rPr>
              <a:t>int</a:t>
            </a:r>
            <a:r>
              <a:rPr lang="en-GB" sz="1200" dirty="0" smtClean="0">
                <a:solidFill>
                  <a:srgbClr val="000000"/>
                </a:solidFill>
                <a:highlight>
                  <a:srgbClr val="FFFFFF"/>
                </a:highlight>
                <a:latin typeface="Consolas" panose="020B0609020204030204" pitchFamily="49" charset="0"/>
              </a:rPr>
              <a:t> </a:t>
            </a:r>
            <a:r>
              <a:rPr lang="en-GB" sz="1200" dirty="0">
                <a:solidFill>
                  <a:srgbClr val="000000"/>
                </a:solidFill>
                <a:highlight>
                  <a:srgbClr val="FFFFFF"/>
                </a:highlight>
                <a:latin typeface="Consolas" panose="020B0609020204030204" pitchFamily="49" charset="0"/>
              </a:rPr>
              <a:t>size;</a:t>
            </a:r>
          </a:p>
          <a:p>
            <a:endParaRPr lang="en-GB" sz="1200" dirty="0">
              <a:solidFill>
                <a:srgbClr val="000000"/>
              </a:solidFill>
              <a:highlight>
                <a:srgbClr val="FFFFFF"/>
              </a:highlight>
              <a:latin typeface="Consolas" panose="020B0609020204030204" pitchFamily="49" charset="0"/>
            </a:endParaRP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MPI_Init</a:t>
            </a:r>
            <a:r>
              <a:rPr lang="en-GB" sz="1200" dirty="0">
                <a:solidFill>
                  <a:srgbClr val="000000"/>
                </a:solidFill>
                <a:highlight>
                  <a:srgbClr val="FFFFFF"/>
                </a:highlight>
                <a:latin typeface="Consolas" panose="020B0609020204030204" pitchFamily="49" charset="0"/>
              </a:rPr>
              <a:t>(&amp;</a:t>
            </a:r>
            <a:r>
              <a:rPr lang="en-GB" sz="1200" dirty="0" err="1">
                <a:solidFill>
                  <a:srgbClr val="808080"/>
                </a:solidFill>
                <a:highlight>
                  <a:srgbClr val="FFFFFF"/>
                </a:highlight>
                <a:latin typeface="Consolas" panose="020B0609020204030204" pitchFamily="49" charset="0"/>
              </a:rPr>
              <a:t>argc</a:t>
            </a:r>
            <a:r>
              <a:rPr lang="en-GB" sz="1200" dirty="0">
                <a:solidFill>
                  <a:srgbClr val="000000"/>
                </a:solidFill>
                <a:highlight>
                  <a:srgbClr val="FFFFFF"/>
                </a:highlight>
                <a:latin typeface="Consolas" panose="020B0609020204030204" pitchFamily="49" charset="0"/>
              </a:rPr>
              <a:t>, &amp;</a:t>
            </a:r>
            <a:r>
              <a:rPr lang="en-GB" sz="1200" dirty="0" err="1">
                <a:solidFill>
                  <a:srgbClr val="808080"/>
                </a:solidFill>
                <a:highlight>
                  <a:srgbClr val="FFFFFF"/>
                </a:highlight>
                <a:latin typeface="Consolas" panose="020B0609020204030204" pitchFamily="49" charset="0"/>
              </a:rPr>
              <a:t>argv</a:t>
            </a:r>
            <a:r>
              <a:rPr lang="en-GB" sz="1200" dirty="0">
                <a:solidFill>
                  <a:srgbClr val="000000"/>
                </a:solidFill>
                <a:highlight>
                  <a:srgbClr val="FFFFFF"/>
                </a:highlight>
                <a:latin typeface="Consolas" panose="020B0609020204030204" pitchFamily="49" charset="0"/>
              </a:rPr>
              <a:t>);</a:t>
            </a: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MPI_Comm_size</a:t>
            </a:r>
            <a:r>
              <a:rPr lang="en-GB" sz="1200" dirty="0" smtClean="0">
                <a:solidFill>
                  <a:srgbClr val="000000"/>
                </a:solidFill>
                <a:highlight>
                  <a:srgbClr val="FFFFFF"/>
                </a:highlight>
                <a:latin typeface="Consolas" panose="020B0609020204030204" pitchFamily="49" charset="0"/>
              </a:rPr>
              <a:t>(</a:t>
            </a:r>
            <a:r>
              <a:rPr lang="en-GB" sz="1200" dirty="0" smtClean="0">
                <a:solidFill>
                  <a:srgbClr val="6F008A"/>
                </a:solidFill>
                <a:highlight>
                  <a:srgbClr val="FFFFFF"/>
                </a:highlight>
                <a:latin typeface="Consolas" panose="020B0609020204030204" pitchFamily="49" charset="0"/>
              </a:rPr>
              <a:t>MPI_COMM_WORLD</a:t>
            </a:r>
            <a:r>
              <a:rPr lang="en-GB" sz="1200" dirty="0">
                <a:solidFill>
                  <a:srgbClr val="000000"/>
                </a:solidFill>
                <a:highlight>
                  <a:srgbClr val="FFFFFF"/>
                </a:highlight>
                <a:latin typeface="Consolas" panose="020B0609020204030204" pitchFamily="49" charset="0"/>
              </a:rPr>
              <a:t>, &amp;size);</a:t>
            </a: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MPI_Comm_rank</a:t>
            </a:r>
            <a:r>
              <a:rPr lang="en-GB" sz="1200" dirty="0" smtClean="0">
                <a:solidFill>
                  <a:srgbClr val="000000"/>
                </a:solidFill>
                <a:highlight>
                  <a:srgbClr val="FFFFFF"/>
                </a:highlight>
                <a:latin typeface="Consolas" panose="020B0609020204030204" pitchFamily="49" charset="0"/>
              </a:rPr>
              <a:t>(</a:t>
            </a:r>
            <a:r>
              <a:rPr lang="en-GB" sz="1200" dirty="0" smtClean="0">
                <a:solidFill>
                  <a:srgbClr val="6F008A"/>
                </a:solidFill>
                <a:highlight>
                  <a:srgbClr val="FFFFFF"/>
                </a:highlight>
                <a:latin typeface="Consolas" panose="020B0609020204030204" pitchFamily="49" charset="0"/>
              </a:rPr>
              <a:t>MPI_COMM_WORLD</a:t>
            </a:r>
            <a:r>
              <a:rPr lang="en-GB" sz="1200" dirty="0">
                <a:solidFill>
                  <a:srgbClr val="000000"/>
                </a:solidFill>
                <a:highlight>
                  <a:srgbClr val="FFFFFF"/>
                </a:highlight>
                <a:latin typeface="Consolas" panose="020B0609020204030204" pitchFamily="49" charset="0"/>
              </a:rPr>
              <a:t>, &amp;rank);</a:t>
            </a:r>
          </a:p>
          <a:p>
            <a:endParaRPr lang="en-GB" sz="1200" dirty="0">
              <a:solidFill>
                <a:srgbClr val="000000"/>
              </a:solidFill>
              <a:highlight>
                <a:srgbClr val="FFFFFF"/>
              </a:highlight>
              <a:latin typeface="Consolas" panose="020B0609020204030204" pitchFamily="49" charset="0"/>
            </a:endParaRPr>
          </a:p>
          <a:p>
            <a:r>
              <a:rPr lang="en-GB" sz="1200" dirty="0" smtClean="0">
                <a:solidFill>
                  <a:srgbClr val="0000FF"/>
                </a:solidFill>
                <a:highlight>
                  <a:srgbClr val="FFFFFF"/>
                </a:highlight>
                <a:latin typeface="Consolas" panose="020B0609020204030204" pitchFamily="49" charset="0"/>
              </a:rPr>
              <a:t>	</a:t>
            </a:r>
            <a:r>
              <a:rPr lang="en-GB" sz="1200" dirty="0" err="1" smtClean="0">
                <a:solidFill>
                  <a:srgbClr val="0000FF"/>
                </a:solidFill>
                <a:highlight>
                  <a:srgbClr val="FFFFFF"/>
                </a:highlight>
                <a:latin typeface="Consolas" panose="020B0609020204030204" pitchFamily="49" charset="0"/>
              </a:rPr>
              <a:t>int</a:t>
            </a:r>
            <a:r>
              <a:rPr lang="en-GB" sz="1200" dirty="0" smtClean="0">
                <a:solidFill>
                  <a:srgbClr val="000000"/>
                </a:solidFill>
                <a:highlight>
                  <a:srgbClr val="FFFFFF"/>
                </a:highlight>
                <a:latin typeface="Consolas" panose="020B0609020204030204" pitchFamily="49" charset="0"/>
              </a:rPr>
              <a:t> </a:t>
            </a:r>
            <a:r>
              <a:rPr lang="en-GB" sz="1200" dirty="0" err="1">
                <a:solidFill>
                  <a:srgbClr val="000000"/>
                </a:solidFill>
                <a:highlight>
                  <a:srgbClr val="FFFFFF"/>
                </a:highlight>
                <a:latin typeface="Consolas" panose="020B0609020204030204" pitchFamily="49" charset="0"/>
              </a:rPr>
              <a:t>srNum</a:t>
            </a:r>
            <a:r>
              <a:rPr lang="en-GB" sz="1200" dirty="0">
                <a:solidFill>
                  <a:srgbClr val="000000"/>
                </a:solidFill>
                <a:highlight>
                  <a:srgbClr val="FFFFFF"/>
                </a:highlight>
                <a:latin typeface="Consolas" panose="020B0609020204030204" pitchFamily="49" charset="0"/>
              </a:rPr>
              <a:t> = 0;</a:t>
            </a:r>
          </a:p>
          <a:p>
            <a:endParaRPr lang="en-GB" sz="1200" dirty="0">
              <a:solidFill>
                <a:srgbClr val="000000"/>
              </a:solidFill>
              <a:highlight>
                <a:srgbClr val="FFFFFF"/>
              </a:highlight>
              <a:latin typeface="Consolas" panose="020B0609020204030204" pitchFamily="49" charset="0"/>
            </a:endParaRPr>
          </a:p>
          <a:p>
            <a:r>
              <a:rPr lang="en-GB" sz="1200" dirty="0" smtClean="0">
                <a:solidFill>
                  <a:srgbClr val="0000FF"/>
                </a:solidFill>
                <a:highlight>
                  <a:srgbClr val="FFFFFF"/>
                </a:highlight>
                <a:latin typeface="Consolas" panose="020B0609020204030204" pitchFamily="49" charset="0"/>
              </a:rPr>
              <a:t>	if</a:t>
            </a:r>
            <a:r>
              <a:rPr lang="en-GB" sz="1200" dirty="0" smtClean="0">
                <a:solidFill>
                  <a:srgbClr val="000000"/>
                </a:solidFill>
                <a:highlight>
                  <a:srgbClr val="FFFFFF"/>
                </a:highlight>
                <a:latin typeface="Consolas" panose="020B0609020204030204" pitchFamily="49" charset="0"/>
              </a:rPr>
              <a:t> </a:t>
            </a:r>
            <a:r>
              <a:rPr lang="en-GB" sz="1200" dirty="0">
                <a:solidFill>
                  <a:srgbClr val="000000"/>
                </a:solidFill>
                <a:highlight>
                  <a:srgbClr val="FFFFFF"/>
                </a:highlight>
                <a:latin typeface="Consolas" panose="020B0609020204030204" pitchFamily="49" charset="0"/>
              </a:rPr>
              <a:t>(rank == 0) </a:t>
            </a:r>
            <a:r>
              <a:rPr lang="en-GB" sz="1200" dirty="0">
                <a:solidFill>
                  <a:srgbClr val="008000"/>
                </a:solidFill>
                <a:highlight>
                  <a:srgbClr val="FFFFFF"/>
                </a:highlight>
                <a:latin typeface="Consolas" panose="020B0609020204030204" pitchFamily="49" charset="0"/>
              </a:rPr>
              <a:t>//This program only works on two nodes - any more will be ignored.</a:t>
            </a:r>
            <a:endParaRPr lang="en-GB" sz="1200" dirty="0">
              <a:solidFill>
                <a:srgbClr val="000000"/>
              </a:solidFill>
              <a:highlight>
                <a:srgbClr val="FFFFFF"/>
              </a:highlight>
              <a:latin typeface="Consolas" panose="020B0609020204030204" pitchFamily="49" charset="0"/>
            </a:endParaRPr>
          </a:p>
          <a:p>
            <a:r>
              <a:rPr lang="en-GB" sz="1200" dirty="0" smtClean="0">
                <a:solidFill>
                  <a:srgbClr val="000000"/>
                </a:solidFill>
                <a:highlight>
                  <a:srgbClr val="FFFFFF"/>
                </a:highlight>
                <a:latin typeface="Consolas" panose="020B0609020204030204" pitchFamily="49" charset="0"/>
              </a:rPr>
              <a:t>	{</a:t>
            </a:r>
            <a:endParaRPr lang="en-GB" sz="1200" dirty="0">
              <a:solidFill>
                <a:srgbClr val="000000"/>
              </a:solidFill>
              <a:highlight>
                <a:srgbClr val="FFFFFF"/>
              </a:highlight>
              <a:latin typeface="Consolas" panose="020B0609020204030204" pitchFamily="49" charset="0"/>
            </a:endParaRP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srNum</a:t>
            </a:r>
            <a:r>
              <a:rPr lang="en-GB" sz="1200" dirty="0" smtClean="0">
                <a:solidFill>
                  <a:srgbClr val="000000"/>
                </a:solidFill>
                <a:highlight>
                  <a:srgbClr val="FFFFFF"/>
                </a:highlight>
                <a:latin typeface="Consolas" panose="020B0609020204030204" pitchFamily="49" charset="0"/>
              </a:rPr>
              <a:t> </a:t>
            </a:r>
            <a:r>
              <a:rPr lang="en-GB" sz="1200" dirty="0">
                <a:solidFill>
                  <a:srgbClr val="000000"/>
                </a:solidFill>
                <a:highlight>
                  <a:srgbClr val="FFFFFF"/>
                </a:highlight>
                <a:latin typeface="Consolas" panose="020B0609020204030204" pitchFamily="49" charset="0"/>
              </a:rPr>
              <a:t>= 5;</a:t>
            </a:r>
          </a:p>
          <a:p>
            <a:endParaRPr lang="en-GB" sz="1200" dirty="0">
              <a:solidFill>
                <a:srgbClr val="000000"/>
              </a:solidFill>
              <a:highlight>
                <a:srgbClr val="FFFFFF"/>
              </a:highlight>
              <a:latin typeface="Consolas" panose="020B0609020204030204" pitchFamily="49" charset="0"/>
            </a:endParaRP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std</a:t>
            </a:r>
            <a:r>
              <a:rPr lang="en-GB" sz="1200" dirty="0">
                <a:solidFill>
                  <a:srgbClr val="000000"/>
                </a:solidFill>
                <a:highlight>
                  <a:srgbClr val="FFFFFF"/>
                </a:highlight>
                <a:latin typeface="Consolas" panose="020B0609020204030204" pitchFamily="49" charset="0"/>
              </a:rPr>
              <a:t>::</a:t>
            </a:r>
            <a:r>
              <a:rPr lang="en-GB" sz="1200" dirty="0" err="1">
                <a:solidFill>
                  <a:srgbClr val="000000"/>
                </a:solidFill>
                <a:highlight>
                  <a:srgbClr val="FFFFFF"/>
                </a:highlight>
                <a:latin typeface="Consolas" panose="020B0609020204030204" pitchFamily="49" charset="0"/>
              </a:rPr>
              <a:t>cout</a:t>
            </a:r>
            <a:r>
              <a:rPr lang="en-GB" sz="1200" dirty="0">
                <a:solidFill>
                  <a:srgbClr val="000000"/>
                </a:solidFill>
                <a:highlight>
                  <a:srgbClr val="FFFFFF"/>
                </a:highlight>
                <a:latin typeface="Consolas" panose="020B0609020204030204" pitchFamily="49" charset="0"/>
              </a:rPr>
              <a:t> </a:t>
            </a:r>
            <a:r>
              <a:rPr lang="en-GB" sz="1200" dirty="0">
                <a:solidFill>
                  <a:srgbClr val="008080"/>
                </a:solidFill>
                <a:highlight>
                  <a:srgbClr val="FFFFFF"/>
                </a:highlight>
                <a:latin typeface="Consolas" panose="020B0609020204030204" pitchFamily="49" charset="0"/>
              </a:rPr>
              <a:t>&lt;&lt;</a:t>
            </a:r>
            <a:r>
              <a:rPr lang="en-GB" sz="1200" dirty="0">
                <a:solidFill>
                  <a:srgbClr val="000000"/>
                </a:solidFill>
                <a:highlight>
                  <a:srgbClr val="FFFFFF"/>
                </a:highlight>
                <a:latin typeface="Consolas" panose="020B0609020204030204" pitchFamily="49" charset="0"/>
              </a:rPr>
              <a:t> </a:t>
            </a:r>
            <a:r>
              <a:rPr lang="en-GB" sz="1200" dirty="0">
                <a:solidFill>
                  <a:srgbClr val="A31515"/>
                </a:solidFill>
                <a:highlight>
                  <a:srgbClr val="FFFFFF"/>
                </a:highlight>
                <a:latin typeface="Consolas" panose="020B0609020204030204" pitchFamily="49" charset="0"/>
              </a:rPr>
              <a:t>"I am rank 0.  My number is "</a:t>
            </a:r>
            <a:r>
              <a:rPr lang="en-GB" sz="1200" dirty="0">
                <a:solidFill>
                  <a:srgbClr val="000000"/>
                </a:solidFill>
                <a:highlight>
                  <a:srgbClr val="FFFFFF"/>
                </a:highlight>
                <a:latin typeface="Consolas" panose="020B0609020204030204" pitchFamily="49" charset="0"/>
              </a:rPr>
              <a:t> </a:t>
            </a:r>
            <a:r>
              <a:rPr lang="en-GB" sz="1200" dirty="0">
                <a:solidFill>
                  <a:srgbClr val="008080"/>
                </a:solidFill>
                <a:highlight>
                  <a:srgbClr val="FFFFFF"/>
                </a:highlight>
                <a:latin typeface="Consolas" panose="020B0609020204030204" pitchFamily="49" charset="0"/>
              </a:rPr>
              <a:t>&lt;&lt;</a:t>
            </a:r>
            <a:r>
              <a:rPr lang="en-GB" sz="1200" dirty="0">
                <a:solidFill>
                  <a:srgbClr val="000000"/>
                </a:solidFill>
                <a:highlight>
                  <a:srgbClr val="FFFFFF"/>
                </a:highlight>
                <a:latin typeface="Consolas" panose="020B0609020204030204" pitchFamily="49" charset="0"/>
              </a:rPr>
              <a:t> </a:t>
            </a:r>
            <a:r>
              <a:rPr lang="en-GB" sz="1200" dirty="0" err="1">
                <a:solidFill>
                  <a:srgbClr val="000000"/>
                </a:solidFill>
                <a:highlight>
                  <a:srgbClr val="FFFFFF"/>
                </a:highlight>
                <a:latin typeface="Consolas" panose="020B0609020204030204" pitchFamily="49" charset="0"/>
              </a:rPr>
              <a:t>srNum</a:t>
            </a:r>
            <a:r>
              <a:rPr lang="en-GB" sz="1200" dirty="0">
                <a:solidFill>
                  <a:srgbClr val="000000"/>
                </a:solidFill>
                <a:highlight>
                  <a:srgbClr val="FFFFFF"/>
                </a:highlight>
                <a:latin typeface="Consolas" panose="020B0609020204030204" pitchFamily="49" charset="0"/>
              </a:rPr>
              <a:t> </a:t>
            </a:r>
            <a:r>
              <a:rPr lang="en-GB" sz="1200" dirty="0">
                <a:solidFill>
                  <a:srgbClr val="008080"/>
                </a:solidFill>
                <a:highlight>
                  <a:srgbClr val="FFFFFF"/>
                </a:highlight>
                <a:latin typeface="Consolas" panose="020B0609020204030204" pitchFamily="49" charset="0"/>
              </a:rPr>
              <a:t>&lt;&lt;</a:t>
            </a:r>
            <a:r>
              <a:rPr lang="en-GB" sz="1200" dirty="0">
                <a:solidFill>
                  <a:srgbClr val="000000"/>
                </a:solidFill>
                <a:highlight>
                  <a:srgbClr val="FFFFFF"/>
                </a:highlight>
                <a:latin typeface="Consolas" panose="020B0609020204030204" pitchFamily="49" charset="0"/>
              </a:rPr>
              <a:t> </a:t>
            </a:r>
            <a:r>
              <a:rPr lang="en-GB" sz="1200" dirty="0" err="1">
                <a:solidFill>
                  <a:srgbClr val="000000"/>
                </a:solidFill>
                <a:highlight>
                  <a:srgbClr val="FFFFFF"/>
                </a:highlight>
                <a:latin typeface="Consolas" panose="020B0609020204030204" pitchFamily="49" charset="0"/>
              </a:rPr>
              <a:t>std</a:t>
            </a:r>
            <a:r>
              <a:rPr lang="en-GB" sz="1200" dirty="0">
                <a:solidFill>
                  <a:srgbClr val="000000"/>
                </a:solidFill>
                <a:highlight>
                  <a:srgbClr val="FFFFFF"/>
                </a:highlight>
                <a:latin typeface="Consolas" panose="020B0609020204030204" pitchFamily="49" charset="0"/>
              </a:rPr>
              <a:t>::</a:t>
            </a:r>
            <a:r>
              <a:rPr lang="en-GB" sz="1200" dirty="0" err="1">
                <a:solidFill>
                  <a:srgbClr val="000000"/>
                </a:solidFill>
                <a:highlight>
                  <a:srgbClr val="FFFFFF"/>
                </a:highlight>
                <a:latin typeface="Consolas" panose="020B0609020204030204" pitchFamily="49" charset="0"/>
              </a:rPr>
              <a:t>endl</a:t>
            </a:r>
            <a:r>
              <a:rPr lang="en-GB" sz="1200" dirty="0">
                <a:solidFill>
                  <a:srgbClr val="000000"/>
                </a:solidFill>
                <a:highlight>
                  <a:srgbClr val="FFFFFF"/>
                </a:highlight>
                <a:latin typeface="Consolas" panose="020B0609020204030204" pitchFamily="49" charset="0"/>
              </a:rPr>
              <a:t>;</a:t>
            </a:r>
          </a:p>
          <a:p>
            <a:endParaRPr lang="en-GB" sz="1200" dirty="0">
              <a:solidFill>
                <a:srgbClr val="000000"/>
              </a:solidFill>
              <a:highlight>
                <a:srgbClr val="FFFFFF"/>
              </a:highlight>
              <a:latin typeface="Consolas" panose="020B0609020204030204" pitchFamily="49" charset="0"/>
            </a:endParaRP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MPI_Send</a:t>
            </a:r>
            <a:r>
              <a:rPr lang="en-GB" sz="1200" dirty="0">
                <a:solidFill>
                  <a:srgbClr val="000000"/>
                </a:solidFill>
                <a:highlight>
                  <a:srgbClr val="FFFFFF"/>
                </a:highlight>
                <a:latin typeface="Consolas" panose="020B0609020204030204" pitchFamily="49" charset="0"/>
              </a:rPr>
              <a:t>(&amp;</a:t>
            </a:r>
            <a:r>
              <a:rPr lang="en-GB" sz="1200" dirty="0" err="1">
                <a:solidFill>
                  <a:srgbClr val="000000"/>
                </a:solidFill>
                <a:highlight>
                  <a:srgbClr val="FFFFFF"/>
                </a:highlight>
                <a:latin typeface="Consolas" panose="020B0609020204030204" pitchFamily="49" charset="0"/>
              </a:rPr>
              <a:t>srNum</a:t>
            </a:r>
            <a:r>
              <a:rPr lang="en-GB" sz="1200" dirty="0">
                <a:solidFill>
                  <a:srgbClr val="000000"/>
                </a:solidFill>
                <a:highlight>
                  <a:srgbClr val="FFFFFF"/>
                </a:highlight>
                <a:latin typeface="Consolas" panose="020B0609020204030204" pitchFamily="49" charset="0"/>
              </a:rPr>
              <a:t>, 1, </a:t>
            </a:r>
            <a:r>
              <a:rPr lang="en-GB" sz="1200" dirty="0">
                <a:solidFill>
                  <a:srgbClr val="6F008A"/>
                </a:solidFill>
                <a:highlight>
                  <a:srgbClr val="FFFFFF"/>
                </a:highlight>
                <a:latin typeface="Consolas" panose="020B0609020204030204" pitchFamily="49" charset="0"/>
              </a:rPr>
              <a:t>MPI_INT</a:t>
            </a:r>
            <a:r>
              <a:rPr lang="en-GB" sz="1200" dirty="0">
                <a:solidFill>
                  <a:srgbClr val="000000"/>
                </a:solidFill>
                <a:highlight>
                  <a:srgbClr val="FFFFFF"/>
                </a:highlight>
                <a:latin typeface="Consolas" panose="020B0609020204030204" pitchFamily="49" charset="0"/>
              </a:rPr>
              <a:t>, 1, 0, </a:t>
            </a:r>
            <a:r>
              <a:rPr lang="en-GB" sz="1200" dirty="0">
                <a:solidFill>
                  <a:srgbClr val="6F008A"/>
                </a:solidFill>
                <a:highlight>
                  <a:srgbClr val="FFFFFF"/>
                </a:highlight>
                <a:latin typeface="Consolas" panose="020B0609020204030204" pitchFamily="49" charset="0"/>
              </a:rPr>
              <a:t>MPI_COMM_WORLD</a:t>
            </a:r>
            <a:r>
              <a:rPr lang="en-GB" sz="1200" dirty="0">
                <a:solidFill>
                  <a:srgbClr val="000000"/>
                </a:solidFill>
                <a:highlight>
                  <a:srgbClr val="FFFFFF"/>
                </a:highlight>
                <a:latin typeface="Consolas" panose="020B0609020204030204" pitchFamily="49" charset="0"/>
              </a:rPr>
              <a:t>);</a:t>
            </a:r>
          </a:p>
          <a:p>
            <a:r>
              <a:rPr lang="en-GB" sz="1200" dirty="0" smtClean="0">
                <a:solidFill>
                  <a:srgbClr val="000000"/>
                </a:solidFill>
                <a:highlight>
                  <a:srgbClr val="FFFFFF"/>
                </a:highlight>
                <a:latin typeface="Consolas" panose="020B0609020204030204" pitchFamily="49" charset="0"/>
              </a:rPr>
              <a:t>	}</a:t>
            </a:r>
            <a:endParaRPr lang="en-GB" sz="1200" dirty="0">
              <a:solidFill>
                <a:srgbClr val="000000"/>
              </a:solidFill>
              <a:highlight>
                <a:srgbClr val="FFFFFF"/>
              </a:highlight>
              <a:latin typeface="Consolas" panose="020B0609020204030204" pitchFamily="49" charset="0"/>
            </a:endParaRPr>
          </a:p>
          <a:p>
            <a:r>
              <a:rPr lang="en-GB" sz="1200" dirty="0" smtClean="0">
                <a:solidFill>
                  <a:srgbClr val="0000FF"/>
                </a:solidFill>
                <a:highlight>
                  <a:srgbClr val="FFFFFF"/>
                </a:highlight>
                <a:latin typeface="Consolas" panose="020B0609020204030204" pitchFamily="49" charset="0"/>
              </a:rPr>
              <a:t>	else</a:t>
            </a:r>
            <a:r>
              <a:rPr lang="en-GB" sz="1200" dirty="0" smtClean="0">
                <a:solidFill>
                  <a:srgbClr val="000000"/>
                </a:solidFill>
                <a:highlight>
                  <a:srgbClr val="FFFFFF"/>
                </a:highlight>
                <a:latin typeface="Consolas" panose="020B0609020204030204" pitchFamily="49" charset="0"/>
              </a:rPr>
              <a:t> </a:t>
            </a:r>
            <a:r>
              <a:rPr lang="en-GB" sz="1200" dirty="0">
                <a:solidFill>
                  <a:srgbClr val="0000FF"/>
                </a:solidFill>
                <a:highlight>
                  <a:srgbClr val="FFFFFF"/>
                </a:highlight>
                <a:latin typeface="Consolas" panose="020B0609020204030204" pitchFamily="49" charset="0"/>
              </a:rPr>
              <a:t>if</a:t>
            </a:r>
            <a:r>
              <a:rPr lang="en-GB" sz="1200" dirty="0">
                <a:solidFill>
                  <a:srgbClr val="000000"/>
                </a:solidFill>
                <a:highlight>
                  <a:srgbClr val="FFFFFF"/>
                </a:highlight>
                <a:latin typeface="Consolas" panose="020B0609020204030204" pitchFamily="49" charset="0"/>
              </a:rPr>
              <a:t>(rank == 1)</a:t>
            </a:r>
          </a:p>
          <a:p>
            <a:r>
              <a:rPr lang="en-GB" sz="1200" dirty="0" smtClean="0">
                <a:solidFill>
                  <a:srgbClr val="000000"/>
                </a:solidFill>
                <a:highlight>
                  <a:srgbClr val="FFFFFF"/>
                </a:highlight>
                <a:latin typeface="Consolas" panose="020B0609020204030204" pitchFamily="49" charset="0"/>
              </a:rPr>
              <a:t>	{</a:t>
            </a:r>
            <a:endParaRPr lang="en-GB" sz="1200" dirty="0">
              <a:solidFill>
                <a:srgbClr val="000000"/>
              </a:solidFill>
              <a:highlight>
                <a:srgbClr val="FFFFFF"/>
              </a:highlight>
              <a:latin typeface="Consolas" panose="020B0609020204030204" pitchFamily="49" charset="0"/>
            </a:endParaRP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std</a:t>
            </a:r>
            <a:r>
              <a:rPr lang="en-GB" sz="1200" dirty="0">
                <a:solidFill>
                  <a:srgbClr val="000000"/>
                </a:solidFill>
                <a:highlight>
                  <a:srgbClr val="FFFFFF"/>
                </a:highlight>
                <a:latin typeface="Consolas" panose="020B0609020204030204" pitchFamily="49" charset="0"/>
              </a:rPr>
              <a:t>::</a:t>
            </a:r>
            <a:r>
              <a:rPr lang="en-GB" sz="1200" dirty="0" err="1">
                <a:solidFill>
                  <a:srgbClr val="000000"/>
                </a:solidFill>
                <a:highlight>
                  <a:srgbClr val="FFFFFF"/>
                </a:highlight>
                <a:latin typeface="Consolas" panose="020B0609020204030204" pitchFamily="49" charset="0"/>
              </a:rPr>
              <a:t>cout</a:t>
            </a:r>
            <a:r>
              <a:rPr lang="en-GB" sz="1200" dirty="0">
                <a:solidFill>
                  <a:srgbClr val="000000"/>
                </a:solidFill>
                <a:highlight>
                  <a:srgbClr val="FFFFFF"/>
                </a:highlight>
                <a:latin typeface="Consolas" panose="020B0609020204030204" pitchFamily="49" charset="0"/>
              </a:rPr>
              <a:t> </a:t>
            </a:r>
            <a:r>
              <a:rPr lang="en-GB" sz="1200" dirty="0">
                <a:solidFill>
                  <a:srgbClr val="008080"/>
                </a:solidFill>
                <a:highlight>
                  <a:srgbClr val="FFFFFF"/>
                </a:highlight>
                <a:latin typeface="Consolas" panose="020B0609020204030204" pitchFamily="49" charset="0"/>
              </a:rPr>
              <a:t>&lt;&lt;</a:t>
            </a:r>
            <a:r>
              <a:rPr lang="en-GB" sz="1200" dirty="0">
                <a:solidFill>
                  <a:srgbClr val="000000"/>
                </a:solidFill>
                <a:highlight>
                  <a:srgbClr val="FFFFFF"/>
                </a:highlight>
                <a:latin typeface="Consolas" panose="020B0609020204030204" pitchFamily="49" charset="0"/>
              </a:rPr>
              <a:t> </a:t>
            </a:r>
            <a:r>
              <a:rPr lang="en-GB" sz="1200" dirty="0">
                <a:solidFill>
                  <a:srgbClr val="A31515"/>
                </a:solidFill>
                <a:highlight>
                  <a:srgbClr val="FFFFFF"/>
                </a:highlight>
                <a:latin typeface="Consolas" panose="020B0609020204030204" pitchFamily="49" charset="0"/>
              </a:rPr>
              <a:t>"I am rank 1.  Before receive, my number is "</a:t>
            </a:r>
            <a:r>
              <a:rPr lang="en-GB" sz="1200" dirty="0">
                <a:solidFill>
                  <a:srgbClr val="000000"/>
                </a:solidFill>
                <a:highlight>
                  <a:srgbClr val="FFFFFF"/>
                </a:highlight>
                <a:latin typeface="Consolas" panose="020B0609020204030204" pitchFamily="49" charset="0"/>
              </a:rPr>
              <a:t> </a:t>
            </a:r>
            <a:r>
              <a:rPr lang="en-GB" sz="1200" dirty="0">
                <a:solidFill>
                  <a:srgbClr val="008080"/>
                </a:solidFill>
                <a:highlight>
                  <a:srgbClr val="FFFFFF"/>
                </a:highlight>
                <a:latin typeface="Consolas" panose="020B0609020204030204" pitchFamily="49" charset="0"/>
              </a:rPr>
              <a:t>&lt;&lt;</a:t>
            </a:r>
            <a:r>
              <a:rPr lang="en-GB" sz="1200" dirty="0">
                <a:solidFill>
                  <a:srgbClr val="000000"/>
                </a:solidFill>
                <a:highlight>
                  <a:srgbClr val="FFFFFF"/>
                </a:highlight>
                <a:latin typeface="Consolas" panose="020B0609020204030204" pitchFamily="49" charset="0"/>
              </a:rPr>
              <a:t> </a:t>
            </a:r>
            <a:r>
              <a:rPr lang="en-GB" sz="1200" dirty="0" err="1">
                <a:solidFill>
                  <a:srgbClr val="000000"/>
                </a:solidFill>
                <a:highlight>
                  <a:srgbClr val="FFFFFF"/>
                </a:highlight>
                <a:latin typeface="Consolas" panose="020B0609020204030204" pitchFamily="49" charset="0"/>
              </a:rPr>
              <a:t>srNum</a:t>
            </a:r>
            <a:r>
              <a:rPr lang="en-GB" sz="1200" dirty="0">
                <a:solidFill>
                  <a:srgbClr val="000000"/>
                </a:solidFill>
                <a:highlight>
                  <a:srgbClr val="FFFFFF"/>
                </a:highlight>
                <a:latin typeface="Consolas" panose="020B0609020204030204" pitchFamily="49" charset="0"/>
              </a:rPr>
              <a:t> </a:t>
            </a:r>
            <a:r>
              <a:rPr lang="en-GB" sz="1200" dirty="0">
                <a:solidFill>
                  <a:srgbClr val="008080"/>
                </a:solidFill>
                <a:highlight>
                  <a:srgbClr val="FFFFFF"/>
                </a:highlight>
                <a:latin typeface="Consolas" panose="020B0609020204030204" pitchFamily="49" charset="0"/>
              </a:rPr>
              <a:t>&lt;&lt;</a:t>
            </a:r>
            <a:r>
              <a:rPr lang="en-GB" sz="1200" dirty="0">
                <a:solidFill>
                  <a:srgbClr val="000000"/>
                </a:solidFill>
                <a:highlight>
                  <a:srgbClr val="FFFFFF"/>
                </a:highlight>
                <a:latin typeface="Consolas" panose="020B0609020204030204" pitchFamily="49" charset="0"/>
              </a:rPr>
              <a:t> </a:t>
            </a:r>
            <a:r>
              <a:rPr lang="en-GB" sz="1200" dirty="0" err="1">
                <a:solidFill>
                  <a:srgbClr val="000000"/>
                </a:solidFill>
                <a:highlight>
                  <a:srgbClr val="FFFFFF"/>
                </a:highlight>
                <a:latin typeface="Consolas" panose="020B0609020204030204" pitchFamily="49" charset="0"/>
              </a:rPr>
              <a:t>std</a:t>
            </a:r>
            <a:r>
              <a:rPr lang="en-GB" sz="1200" dirty="0">
                <a:solidFill>
                  <a:srgbClr val="000000"/>
                </a:solidFill>
                <a:highlight>
                  <a:srgbClr val="FFFFFF"/>
                </a:highlight>
                <a:latin typeface="Consolas" panose="020B0609020204030204" pitchFamily="49" charset="0"/>
              </a:rPr>
              <a:t>::</a:t>
            </a:r>
            <a:r>
              <a:rPr lang="en-GB" sz="1200" dirty="0" err="1">
                <a:solidFill>
                  <a:srgbClr val="000000"/>
                </a:solidFill>
                <a:highlight>
                  <a:srgbClr val="FFFFFF"/>
                </a:highlight>
                <a:latin typeface="Consolas" panose="020B0609020204030204" pitchFamily="49" charset="0"/>
              </a:rPr>
              <a:t>endl</a:t>
            </a:r>
            <a:r>
              <a:rPr lang="en-GB" sz="1200" dirty="0">
                <a:solidFill>
                  <a:srgbClr val="000000"/>
                </a:solidFill>
                <a:highlight>
                  <a:srgbClr val="FFFFFF"/>
                </a:highlight>
                <a:latin typeface="Consolas" panose="020B0609020204030204" pitchFamily="49" charset="0"/>
              </a:rPr>
              <a:t>;</a:t>
            </a:r>
          </a:p>
          <a:p>
            <a:endParaRPr lang="en-GB" sz="1200" dirty="0">
              <a:solidFill>
                <a:srgbClr val="000000"/>
              </a:solidFill>
              <a:highlight>
                <a:srgbClr val="FFFFFF"/>
              </a:highlight>
              <a:latin typeface="Consolas" panose="020B0609020204030204" pitchFamily="49" charset="0"/>
            </a:endParaRP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MPI_Recv</a:t>
            </a:r>
            <a:r>
              <a:rPr lang="en-GB" sz="1200" dirty="0">
                <a:solidFill>
                  <a:srgbClr val="000000"/>
                </a:solidFill>
                <a:highlight>
                  <a:srgbClr val="FFFFFF"/>
                </a:highlight>
                <a:latin typeface="Consolas" panose="020B0609020204030204" pitchFamily="49" charset="0"/>
              </a:rPr>
              <a:t>(&amp;</a:t>
            </a:r>
            <a:r>
              <a:rPr lang="en-GB" sz="1200" dirty="0" err="1">
                <a:solidFill>
                  <a:srgbClr val="000000"/>
                </a:solidFill>
                <a:highlight>
                  <a:srgbClr val="FFFFFF"/>
                </a:highlight>
                <a:latin typeface="Consolas" panose="020B0609020204030204" pitchFamily="49" charset="0"/>
              </a:rPr>
              <a:t>srNum</a:t>
            </a:r>
            <a:r>
              <a:rPr lang="en-GB" sz="1200" dirty="0">
                <a:solidFill>
                  <a:srgbClr val="000000"/>
                </a:solidFill>
                <a:highlight>
                  <a:srgbClr val="FFFFFF"/>
                </a:highlight>
                <a:latin typeface="Consolas" panose="020B0609020204030204" pitchFamily="49" charset="0"/>
              </a:rPr>
              <a:t>, 1, </a:t>
            </a:r>
            <a:r>
              <a:rPr lang="en-GB" sz="1200" dirty="0">
                <a:solidFill>
                  <a:srgbClr val="6F008A"/>
                </a:solidFill>
                <a:highlight>
                  <a:srgbClr val="FFFFFF"/>
                </a:highlight>
                <a:latin typeface="Consolas" panose="020B0609020204030204" pitchFamily="49" charset="0"/>
              </a:rPr>
              <a:t>MPI_INT</a:t>
            </a:r>
            <a:r>
              <a:rPr lang="en-GB" sz="1200" dirty="0">
                <a:solidFill>
                  <a:srgbClr val="000000"/>
                </a:solidFill>
                <a:highlight>
                  <a:srgbClr val="FFFFFF"/>
                </a:highlight>
                <a:latin typeface="Consolas" panose="020B0609020204030204" pitchFamily="49" charset="0"/>
              </a:rPr>
              <a:t>, 0, 0, </a:t>
            </a:r>
            <a:r>
              <a:rPr lang="en-GB" sz="1200" dirty="0">
                <a:solidFill>
                  <a:srgbClr val="6F008A"/>
                </a:solidFill>
                <a:highlight>
                  <a:srgbClr val="FFFFFF"/>
                </a:highlight>
                <a:latin typeface="Consolas" panose="020B0609020204030204" pitchFamily="49" charset="0"/>
              </a:rPr>
              <a:t>MPI_COMM_WORLD</a:t>
            </a:r>
            <a:r>
              <a:rPr lang="en-GB" sz="1200" dirty="0">
                <a:solidFill>
                  <a:srgbClr val="000000"/>
                </a:solidFill>
                <a:highlight>
                  <a:srgbClr val="FFFFFF"/>
                </a:highlight>
                <a:latin typeface="Consolas" panose="020B0609020204030204" pitchFamily="49" charset="0"/>
              </a:rPr>
              <a:t>, </a:t>
            </a:r>
            <a:r>
              <a:rPr lang="en-GB" sz="1200" dirty="0">
                <a:solidFill>
                  <a:srgbClr val="6F008A"/>
                </a:solidFill>
                <a:highlight>
                  <a:srgbClr val="FFFFFF"/>
                </a:highlight>
                <a:latin typeface="Consolas" panose="020B0609020204030204" pitchFamily="49" charset="0"/>
              </a:rPr>
              <a:t>MPI_STATUS_IGNORE</a:t>
            </a:r>
            <a:r>
              <a:rPr lang="en-GB" sz="1200" dirty="0">
                <a:solidFill>
                  <a:srgbClr val="000000"/>
                </a:solidFill>
                <a:highlight>
                  <a:srgbClr val="FFFFFF"/>
                </a:highlight>
                <a:latin typeface="Consolas" panose="020B0609020204030204" pitchFamily="49" charset="0"/>
              </a:rPr>
              <a:t>);</a:t>
            </a:r>
          </a:p>
          <a:p>
            <a:endParaRPr lang="en-GB" sz="1200" dirty="0">
              <a:solidFill>
                <a:srgbClr val="000000"/>
              </a:solidFill>
              <a:highlight>
                <a:srgbClr val="FFFFFF"/>
              </a:highlight>
              <a:latin typeface="Consolas" panose="020B0609020204030204" pitchFamily="49" charset="0"/>
            </a:endParaRP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std</a:t>
            </a:r>
            <a:r>
              <a:rPr lang="en-GB" sz="1200" dirty="0">
                <a:solidFill>
                  <a:srgbClr val="000000"/>
                </a:solidFill>
                <a:highlight>
                  <a:srgbClr val="FFFFFF"/>
                </a:highlight>
                <a:latin typeface="Consolas" panose="020B0609020204030204" pitchFamily="49" charset="0"/>
              </a:rPr>
              <a:t>::</a:t>
            </a:r>
            <a:r>
              <a:rPr lang="en-GB" sz="1200" dirty="0" err="1">
                <a:solidFill>
                  <a:srgbClr val="000000"/>
                </a:solidFill>
                <a:highlight>
                  <a:srgbClr val="FFFFFF"/>
                </a:highlight>
                <a:latin typeface="Consolas" panose="020B0609020204030204" pitchFamily="49" charset="0"/>
              </a:rPr>
              <a:t>cout</a:t>
            </a:r>
            <a:r>
              <a:rPr lang="en-GB" sz="1200" dirty="0">
                <a:solidFill>
                  <a:srgbClr val="000000"/>
                </a:solidFill>
                <a:highlight>
                  <a:srgbClr val="FFFFFF"/>
                </a:highlight>
                <a:latin typeface="Consolas" panose="020B0609020204030204" pitchFamily="49" charset="0"/>
              </a:rPr>
              <a:t> </a:t>
            </a:r>
            <a:r>
              <a:rPr lang="en-GB" sz="1200" dirty="0">
                <a:solidFill>
                  <a:srgbClr val="008080"/>
                </a:solidFill>
                <a:highlight>
                  <a:srgbClr val="FFFFFF"/>
                </a:highlight>
                <a:latin typeface="Consolas" panose="020B0609020204030204" pitchFamily="49" charset="0"/>
              </a:rPr>
              <a:t>&lt;&lt;</a:t>
            </a:r>
            <a:r>
              <a:rPr lang="en-GB" sz="1200" dirty="0">
                <a:solidFill>
                  <a:srgbClr val="000000"/>
                </a:solidFill>
                <a:highlight>
                  <a:srgbClr val="FFFFFF"/>
                </a:highlight>
                <a:latin typeface="Consolas" panose="020B0609020204030204" pitchFamily="49" charset="0"/>
              </a:rPr>
              <a:t> </a:t>
            </a:r>
            <a:r>
              <a:rPr lang="en-GB" sz="1200" dirty="0">
                <a:solidFill>
                  <a:srgbClr val="A31515"/>
                </a:solidFill>
                <a:highlight>
                  <a:srgbClr val="FFFFFF"/>
                </a:highlight>
                <a:latin typeface="Consolas" panose="020B0609020204030204" pitchFamily="49" charset="0"/>
              </a:rPr>
              <a:t>"I am rank 1.  After receive, my number is "</a:t>
            </a:r>
            <a:r>
              <a:rPr lang="en-GB" sz="1200" dirty="0">
                <a:solidFill>
                  <a:srgbClr val="000000"/>
                </a:solidFill>
                <a:highlight>
                  <a:srgbClr val="FFFFFF"/>
                </a:highlight>
                <a:latin typeface="Consolas" panose="020B0609020204030204" pitchFamily="49" charset="0"/>
              </a:rPr>
              <a:t> </a:t>
            </a:r>
            <a:r>
              <a:rPr lang="en-GB" sz="1200" dirty="0">
                <a:solidFill>
                  <a:srgbClr val="008080"/>
                </a:solidFill>
                <a:highlight>
                  <a:srgbClr val="FFFFFF"/>
                </a:highlight>
                <a:latin typeface="Consolas" panose="020B0609020204030204" pitchFamily="49" charset="0"/>
              </a:rPr>
              <a:t>&lt;&lt;</a:t>
            </a:r>
            <a:r>
              <a:rPr lang="en-GB" sz="1200" dirty="0">
                <a:solidFill>
                  <a:srgbClr val="000000"/>
                </a:solidFill>
                <a:highlight>
                  <a:srgbClr val="FFFFFF"/>
                </a:highlight>
                <a:latin typeface="Consolas" panose="020B0609020204030204" pitchFamily="49" charset="0"/>
              </a:rPr>
              <a:t> </a:t>
            </a:r>
            <a:r>
              <a:rPr lang="en-GB" sz="1200" dirty="0" err="1">
                <a:solidFill>
                  <a:srgbClr val="000000"/>
                </a:solidFill>
                <a:highlight>
                  <a:srgbClr val="FFFFFF"/>
                </a:highlight>
                <a:latin typeface="Consolas" panose="020B0609020204030204" pitchFamily="49" charset="0"/>
              </a:rPr>
              <a:t>srNum</a:t>
            </a:r>
            <a:r>
              <a:rPr lang="en-GB" sz="1200" dirty="0">
                <a:solidFill>
                  <a:srgbClr val="000000"/>
                </a:solidFill>
                <a:highlight>
                  <a:srgbClr val="FFFFFF"/>
                </a:highlight>
                <a:latin typeface="Consolas" panose="020B0609020204030204" pitchFamily="49" charset="0"/>
              </a:rPr>
              <a:t> </a:t>
            </a:r>
            <a:r>
              <a:rPr lang="en-GB" sz="1200" dirty="0">
                <a:solidFill>
                  <a:srgbClr val="008080"/>
                </a:solidFill>
                <a:highlight>
                  <a:srgbClr val="FFFFFF"/>
                </a:highlight>
                <a:latin typeface="Consolas" panose="020B0609020204030204" pitchFamily="49" charset="0"/>
              </a:rPr>
              <a:t>&lt;&lt;</a:t>
            </a:r>
            <a:r>
              <a:rPr lang="en-GB" sz="1200" dirty="0">
                <a:solidFill>
                  <a:srgbClr val="000000"/>
                </a:solidFill>
                <a:highlight>
                  <a:srgbClr val="FFFFFF"/>
                </a:highlight>
                <a:latin typeface="Consolas" panose="020B0609020204030204" pitchFamily="49" charset="0"/>
              </a:rPr>
              <a:t> </a:t>
            </a:r>
            <a:r>
              <a:rPr lang="en-GB" sz="1200" dirty="0" err="1">
                <a:solidFill>
                  <a:srgbClr val="000000"/>
                </a:solidFill>
                <a:highlight>
                  <a:srgbClr val="FFFFFF"/>
                </a:highlight>
                <a:latin typeface="Consolas" panose="020B0609020204030204" pitchFamily="49" charset="0"/>
              </a:rPr>
              <a:t>std</a:t>
            </a:r>
            <a:r>
              <a:rPr lang="en-GB" sz="1200" dirty="0">
                <a:solidFill>
                  <a:srgbClr val="000000"/>
                </a:solidFill>
                <a:highlight>
                  <a:srgbClr val="FFFFFF"/>
                </a:highlight>
                <a:latin typeface="Consolas" panose="020B0609020204030204" pitchFamily="49" charset="0"/>
              </a:rPr>
              <a:t>::</a:t>
            </a:r>
            <a:r>
              <a:rPr lang="en-GB" sz="1200" dirty="0" err="1">
                <a:solidFill>
                  <a:srgbClr val="000000"/>
                </a:solidFill>
                <a:highlight>
                  <a:srgbClr val="FFFFFF"/>
                </a:highlight>
                <a:latin typeface="Consolas" panose="020B0609020204030204" pitchFamily="49" charset="0"/>
              </a:rPr>
              <a:t>endl</a:t>
            </a:r>
            <a:r>
              <a:rPr lang="en-GB" sz="1200" dirty="0">
                <a:solidFill>
                  <a:srgbClr val="000000"/>
                </a:solidFill>
                <a:highlight>
                  <a:srgbClr val="FFFFFF"/>
                </a:highlight>
                <a:latin typeface="Consolas" panose="020B0609020204030204" pitchFamily="49" charset="0"/>
              </a:rPr>
              <a:t>;</a:t>
            </a:r>
          </a:p>
          <a:p>
            <a:r>
              <a:rPr lang="en-GB" sz="1200" dirty="0" smtClean="0">
                <a:solidFill>
                  <a:srgbClr val="000000"/>
                </a:solidFill>
                <a:highlight>
                  <a:srgbClr val="FFFFFF"/>
                </a:highlight>
                <a:latin typeface="Consolas" panose="020B0609020204030204" pitchFamily="49" charset="0"/>
              </a:rPr>
              <a:t>	}</a:t>
            </a:r>
            <a:endParaRPr lang="en-GB" sz="1200" dirty="0">
              <a:solidFill>
                <a:srgbClr val="000000"/>
              </a:solidFill>
              <a:highlight>
                <a:srgbClr val="FFFFFF"/>
              </a:highlight>
              <a:latin typeface="Consolas" panose="020B0609020204030204" pitchFamily="49" charset="0"/>
            </a:endParaRPr>
          </a:p>
          <a:p>
            <a:endParaRPr lang="en-GB" sz="1200" dirty="0">
              <a:solidFill>
                <a:srgbClr val="000000"/>
              </a:solidFill>
              <a:highlight>
                <a:srgbClr val="FFFFFF"/>
              </a:highlight>
              <a:latin typeface="Consolas" panose="020B0609020204030204" pitchFamily="49" charset="0"/>
            </a:endParaRPr>
          </a:p>
          <a:p>
            <a:r>
              <a:rPr lang="en-GB" sz="1200" dirty="0" smtClean="0">
                <a:solidFill>
                  <a:srgbClr val="000000"/>
                </a:solidFill>
                <a:highlight>
                  <a:srgbClr val="FFFFFF"/>
                </a:highlight>
                <a:latin typeface="Consolas" panose="020B0609020204030204" pitchFamily="49" charset="0"/>
              </a:rPr>
              <a:t>	</a:t>
            </a:r>
            <a:r>
              <a:rPr lang="en-GB" sz="1200" dirty="0" err="1" smtClean="0">
                <a:solidFill>
                  <a:srgbClr val="000000"/>
                </a:solidFill>
                <a:highlight>
                  <a:srgbClr val="FFFFFF"/>
                </a:highlight>
                <a:latin typeface="Consolas" panose="020B0609020204030204" pitchFamily="49" charset="0"/>
              </a:rPr>
              <a:t>MPI_Finalize</a:t>
            </a:r>
            <a:r>
              <a:rPr lang="en-GB" sz="1200" dirty="0">
                <a:solidFill>
                  <a:srgbClr val="000000"/>
                </a:solidFill>
                <a:highlight>
                  <a:srgbClr val="FFFFFF"/>
                </a:highlight>
                <a:latin typeface="Consolas" panose="020B0609020204030204" pitchFamily="49" charset="0"/>
              </a:rPr>
              <a:t>();</a:t>
            </a:r>
          </a:p>
          <a:p>
            <a:r>
              <a:rPr lang="en-GB" sz="1200" dirty="0">
                <a:solidFill>
                  <a:srgbClr val="000000"/>
                </a:solidFill>
                <a:highlight>
                  <a:srgbClr val="FFFFFF"/>
                </a:highlight>
                <a:latin typeface="Consolas" panose="020B0609020204030204" pitchFamily="49" charset="0"/>
              </a:rPr>
              <a:t>}</a:t>
            </a:r>
          </a:p>
          <a:p>
            <a:endParaRPr lang="en-GB" sz="1200" dirty="0">
              <a:solidFill>
                <a:srgbClr val="000000"/>
              </a:solidFill>
              <a:highlight>
                <a:srgbClr val="FFFFFF"/>
              </a:highlight>
              <a:latin typeface="Consolas" panose="020B0609020204030204" pitchFamily="49" charset="0"/>
            </a:endParaRPr>
          </a:p>
        </p:txBody>
      </p:sp>
    </p:spTree>
    <p:extLst>
      <p:ext uri="{BB962C8B-B14F-4D97-AF65-F5344CB8AC3E}">
        <p14:creationId xmlns:p14="http://schemas.microsoft.com/office/powerpoint/2010/main" val="1138632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Output</a:t>
            </a:r>
            <a:endParaRPr lang="en-GB" dirty="0"/>
          </a:p>
        </p:txBody>
      </p:sp>
      <p:pic>
        <p:nvPicPr>
          <p:cNvPr id="4" name="Picture 3"/>
          <p:cNvPicPr>
            <a:picLocks noChangeAspect="1"/>
          </p:cNvPicPr>
          <p:nvPr/>
        </p:nvPicPr>
        <p:blipFill>
          <a:blip r:embed="rId2"/>
          <a:stretch>
            <a:fillRect/>
          </a:stretch>
        </p:blipFill>
        <p:spPr>
          <a:xfrm>
            <a:off x="2949925" y="2400057"/>
            <a:ext cx="3781425" cy="1685925"/>
          </a:xfrm>
          <a:prstGeom prst="rect">
            <a:avLst/>
          </a:prstGeom>
        </p:spPr>
      </p:pic>
    </p:spTree>
    <p:extLst>
      <p:ext uri="{BB962C8B-B14F-4D97-AF65-F5344CB8AC3E}">
        <p14:creationId xmlns:p14="http://schemas.microsoft.com/office/powerpoint/2010/main" val="2930190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 hot potato</a:t>
            </a:r>
            <a:endParaRPr lang="en-GB" dirty="0"/>
          </a:p>
        </p:txBody>
      </p:sp>
      <p:sp>
        <p:nvSpPr>
          <p:cNvPr id="3" name="Content Placeholder 2"/>
          <p:cNvSpPr>
            <a:spLocks noGrp="1"/>
          </p:cNvSpPr>
          <p:nvPr>
            <p:ph idx="1"/>
          </p:nvPr>
        </p:nvSpPr>
        <p:spPr/>
        <p:txBody>
          <a:bodyPr/>
          <a:lstStyle/>
          <a:p>
            <a:r>
              <a:rPr lang="en-GB" dirty="0" smtClean="0"/>
              <a:t>Write a program which will read a single integer value </a:t>
            </a:r>
            <a:r>
              <a:rPr lang="en-GB" b="1" i="1" dirty="0" smtClean="0"/>
              <a:t>from </a:t>
            </a:r>
            <a:r>
              <a:rPr lang="en-GB" b="1" i="1" dirty="0" err="1" smtClean="0"/>
              <a:t>stdin</a:t>
            </a:r>
            <a:r>
              <a:rPr lang="en-GB" dirty="0" smtClean="0"/>
              <a:t> on rank 0.</a:t>
            </a:r>
          </a:p>
          <a:p>
            <a:r>
              <a:rPr lang="en-GB" dirty="0" smtClean="0"/>
              <a:t>Pass the read value to each other node in sequence.  Rank 0 passes to rank 1, rank 1 passes to rank 2, rank 2 passes to rank 3 etc. until the value reaches </a:t>
            </a:r>
            <a:r>
              <a:rPr lang="en-GB" dirty="0" err="1" smtClean="0"/>
              <a:t>MPI_Comm_rank</a:t>
            </a:r>
            <a:r>
              <a:rPr lang="en-GB" dirty="0" smtClean="0"/>
              <a:t> -1.</a:t>
            </a:r>
          </a:p>
          <a:p>
            <a:r>
              <a:rPr lang="en-GB" dirty="0" smtClean="0"/>
              <a:t>As each rank receives the value, write to </a:t>
            </a:r>
            <a:r>
              <a:rPr lang="en-GB" dirty="0" err="1" smtClean="0"/>
              <a:t>stdout</a:t>
            </a:r>
            <a:r>
              <a:rPr lang="en-GB" dirty="0" smtClean="0"/>
              <a:t> “I am rank {</a:t>
            </a:r>
            <a:r>
              <a:rPr lang="en-GB" dirty="0" err="1" smtClean="0"/>
              <a:t>MPI_Comm_rank</a:t>
            </a:r>
            <a:r>
              <a:rPr lang="en-GB" dirty="0" smtClean="0"/>
              <a:t>}.  I just received value {value}”, replacing {</a:t>
            </a:r>
            <a:r>
              <a:rPr lang="en-GB" dirty="0" err="1" smtClean="0"/>
              <a:t>MPI_Comm_rank</a:t>
            </a:r>
            <a:r>
              <a:rPr lang="en-GB" dirty="0" smtClean="0"/>
              <a:t>} and {value} with the appropriate variables.</a:t>
            </a:r>
          </a:p>
          <a:p>
            <a:r>
              <a:rPr lang="en-GB" dirty="0" smtClean="0"/>
              <a:t>This program should work no matter how many cores there are available – run it on at least 2, 8 and 16 </a:t>
            </a:r>
            <a:r>
              <a:rPr lang="en-GB" smtClean="0"/>
              <a:t>to test.</a:t>
            </a:r>
            <a:endParaRPr lang="en-GB" dirty="0"/>
          </a:p>
        </p:txBody>
      </p:sp>
    </p:spTree>
    <p:extLst>
      <p:ext uri="{BB962C8B-B14F-4D97-AF65-F5344CB8AC3E}">
        <p14:creationId xmlns:p14="http://schemas.microsoft.com/office/powerpoint/2010/main" val="368695641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130</TotalTime>
  <Words>891</Words>
  <Application>Microsoft Office PowerPoint</Application>
  <PresentationFormat>Widescreen</PresentationFormat>
  <Paragraphs>132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Consolas</vt:lpstr>
      <vt:lpstr>Trebuchet MS</vt:lpstr>
      <vt:lpstr>Wingdings 3</vt:lpstr>
      <vt:lpstr>Facet</vt:lpstr>
      <vt:lpstr>Point-to-point MPI</vt:lpstr>
      <vt:lpstr>Introduction</vt:lpstr>
      <vt:lpstr>Clusters</vt:lpstr>
      <vt:lpstr>Scheduling</vt:lpstr>
      <vt:lpstr>Distributed Memory</vt:lpstr>
      <vt:lpstr>Distributed Memory</vt:lpstr>
      <vt:lpstr>MPI – getting started</vt:lpstr>
      <vt:lpstr>MPI – first application</vt:lpstr>
      <vt:lpstr>First…</vt:lpstr>
      <vt:lpstr>Development environment</vt:lpstr>
      <vt:lpstr>Development environment</vt:lpstr>
      <vt:lpstr>Development environment</vt:lpstr>
      <vt:lpstr>PowerPoint Presentation</vt:lpstr>
      <vt:lpstr>Testing…</vt:lpstr>
      <vt:lpstr>Send and receive</vt:lpstr>
      <vt:lpstr>PowerPoint Presentation</vt:lpstr>
      <vt:lpstr>Output</vt:lpstr>
      <vt:lpstr>Exercise – hot potato</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Point-to-point MPI</dc:title>
  <dc:creator>Tim Bashford</dc:creator>
  <cp:lastModifiedBy>Tim Bashford</cp:lastModifiedBy>
  <cp:revision>13</cp:revision>
  <dcterms:created xsi:type="dcterms:W3CDTF">2017-02-04T09:17:37Z</dcterms:created>
  <dcterms:modified xsi:type="dcterms:W3CDTF">2017-02-10T08:54:13Z</dcterms:modified>
</cp:coreProperties>
</file>