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9E3258-FE41-332B-02FD-87E8078EBA4B}" v="481" dt="2025-11-07T23:58:09.725"/>
    <p1510:client id="{770D7541-9AFA-8A63-EBE6-C873D06A6C3B}" v="49" dt="2025-11-09T09:24:02.070"/>
    <p1510:client id="{8FC7296D-BFDE-3C52-850E-C0B8B83E05F3}" v="1410" dt="2025-11-09T11:45:27.4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ingsfund.org.uk/insight-and-analysis/long-reads/exclusion-inclusion-digital-health-care" TargetMode="External"/><Relationship Id="rId3" Type="http://schemas.openxmlformats.org/officeDocument/2006/relationships/hyperlink" Target="https://pmc.ncbi.nlm.nih.gov/articles/PMC11069097/" TargetMode="External"/><Relationship Id="rId7" Type="http://schemas.openxmlformats.org/officeDocument/2006/relationships/hyperlink" Target="https://www.freestylelibre.com.au/" TargetMode="External"/><Relationship Id="rId12" Type="http://schemas.openxmlformats.org/officeDocument/2006/relationships/hyperlink" Target="https://www.sciencedirect.com/science/article/abs/pii/S0168822721005179" TargetMode="External"/><Relationship Id="rId2" Type="http://schemas.openxmlformats.org/officeDocument/2006/relationships/hyperlink" Target="https://stock.adobe.com/images/confused-senior-man-using-a-digital-tablet/26902182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urope.noharm.org/news/free-online-training-strengthen-healthcare-professionals-skills-antimicrobial-resistance" TargetMode="External"/><Relationship Id="rId11" Type="http://schemas.openxmlformats.org/officeDocument/2006/relationships/hyperlink" Target="https://www.singlecare.com/blog/freestyle-libre-2-vs-3/" TargetMode="External"/><Relationship Id="rId5" Type="http://schemas.openxmlformats.org/officeDocument/2006/relationships/hyperlink" Target="https://www.diabetes.org.uk/about-us/news-and-views/freestyle-libre-2-sensors-will-be-replaced-freestyle-libre-2-plus" TargetMode="External"/><Relationship Id="rId10" Type="http://schemas.openxmlformats.org/officeDocument/2006/relationships/hyperlink" Target="https://pikwizard.com/photo/medical-professional-collaboration-with-digital-tablet-in-hospital/0336c6a83c4dcee19d4c2d9955ebb542/" TargetMode="External"/><Relationship Id="rId4" Type="http://schemas.openxmlformats.org/officeDocument/2006/relationships/hyperlink" Target="https://pmc.ncbi.nlm.nih.gov/articles/PMC9345235/" TargetMode="External"/><Relationship Id="rId9" Type="http://schemas.openxmlformats.org/officeDocument/2006/relationships/hyperlink" Target="https://www.england.nhs.uk/digitaltechnolog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025" y="84138"/>
            <a:ext cx="11039475" cy="5902325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2400" dirty="0"/>
              <a:t>Ayaz Hussain</a:t>
            </a: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2315951</a:t>
            </a: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Digital Transformation in the Health and Care Professions </a:t>
            </a:r>
            <a:br>
              <a:rPr lang="en-GB" sz="2400" dirty="0"/>
            </a:br>
            <a:r>
              <a:rPr lang="en-GB" sz="2400" dirty="0"/>
              <a:t>(BMHP6026_BIRM)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 Component 2 </a:t>
            </a: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 Zakiyyah Ahmed </a:t>
            </a:r>
            <a:br>
              <a:rPr lang="en-GB" sz="2400" dirty="0"/>
            </a:br>
            <a:endParaRPr lang="en-GB" sz="24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9C7878-2EC3-1288-BED9-2A0A2DACB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48" y="190987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dirty="0">
                <a:latin typeface="Arial Nova"/>
              </a:rPr>
              <a:t>Introduction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053AF-451F-2FA8-B5FB-84420D5056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747" y="2773681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800" b="1" dirty="0"/>
              <a:t>An overview of the Freestyle Libre and its impact on patients and NHS service delivery</a:t>
            </a:r>
          </a:p>
          <a:p>
            <a:endParaRPr lang="en-GB" sz="1600"/>
          </a:p>
          <a:p>
            <a:r>
              <a:rPr lang="en-GB" sz="1400" b="1" dirty="0">
                <a:latin typeface="Arial Nova"/>
              </a:rPr>
              <a:t>Freestyle Libre:</a:t>
            </a:r>
            <a:r>
              <a:rPr lang="en-GB" sz="1400" dirty="0">
                <a:latin typeface="Arial Nova"/>
              </a:rPr>
              <a:t> A continuous system which monitors glucose replacing traditional finger-prick testing</a:t>
            </a:r>
            <a:r>
              <a:rPr lang="en-GB" sz="1100" dirty="0">
                <a:latin typeface="Arial Nova"/>
              </a:rPr>
              <a:t> (Diabetes Uk, 2024)</a:t>
            </a:r>
            <a:endParaRPr lang="en-GB" sz="1100"/>
          </a:p>
          <a:p>
            <a:endParaRPr lang="en-GB" sz="1400" dirty="0">
              <a:latin typeface="Arial Nova"/>
            </a:endParaRPr>
          </a:p>
          <a:p>
            <a:r>
              <a:rPr lang="en-GB" sz="1400" b="1" dirty="0">
                <a:latin typeface="Arial Nova"/>
              </a:rPr>
              <a:t>Focus of research: I</a:t>
            </a:r>
            <a:r>
              <a:rPr lang="en-GB" sz="1400" dirty="0">
                <a:latin typeface="Arial Nova"/>
              </a:rPr>
              <a:t>mpact on patients' self-management and NHS delivery </a:t>
            </a:r>
            <a:r>
              <a:rPr lang="en-GB" sz="1100" dirty="0">
                <a:latin typeface="Arial Nova"/>
              </a:rPr>
              <a:t>(</a:t>
            </a:r>
            <a:r>
              <a:rPr lang="en-GB" sz="1100" dirty="0" err="1">
                <a:latin typeface="Arial Nova"/>
              </a:rPr>
              <a:t>Yadegarfar</a:t>
            </a:r>
            <a:r>
              <a:rPr lang="en-GB" sz="1100" dirty="0">
                <a:latin typeface="Arial Nova"/>
              </a:rPr>
              <a:t> et al., 2020; Allcock et al., 2024)</a:t>
            </a:r>
            <a:endParaRPr lang="en-GB" sz="1100" dirty="0"/>
          </a:p>
          <a:p>
            <a:endParaRPr lang="en-GB" sz="1600">
              <a:latin typeface="Arial Nova"/>
            </a:endParaRPr>
          </a:p>
          <a:p>
            <a:endParaRPr lang="en-GB" sz="1600">
              <a:latin typeface="Arial Nova"/>
            </a:endParaRPr>
          </a:p>
          <a:p>
            <a:endParaRPr lang="en-GB" sz="1600">
              <a:latin typeface="Arial Nova"/>
            </a:endParaRPr>
          </a:p>
          <a:p>
            <a:endParaRPr lang="en-GB" sz="1600"/>
          </a:p>
        </p:txBody>
      </p:sp>
      <p:pic>
        <p:nvPicPr>
          <p:cNvPr id="5" name="Picture 4" descr="A device with a round device attached to the arm&#10;&#10;AI-generated content may be incorrect.">
            <a:extLst>
              <a:ext uri="{FF2B5EF4-FFF2-40B4-BE49-F238E27FC236}">
                <a16:creationId xmlns:a16="http://schemas.microsoft.com/office/drawing/2014/main" id="{10491D4C-5293-AA79-0ED8-D7ED39F2D0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2327" y="2570517"/>
            <a:ext cx="5338167" cy="2591829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8FBDEF-E165-B81C-B810-2AEDE9A1779F}"/>
              </a:ext>
            </a:extLst>
          </p:cNvPr>
          <p:cNvSpPr txBox="1"/>
          <p:nvPr/>
        </p:nvSpPr>
        <p:spPr>
          <a:xfrm>
            <a:off x="10335847" y="4943230"/>
            <a:ext cx="908537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" dirty="0">
                <a:latin typeface="Arial Nova"/>
              </a:rPr>
              <a:t>(Libre,2025)</a:t>
            </a:r>
          </a:p>
        </p:txBody>
      </p:sp>
    </p:spTree>
    <p:extLst>
      <p:ext uri="{BB962C8B-B14F-4D97-AF65-F5344CB8AC3E}">
        <p14:creationId xmlns:p14="http://schemas.microsoft.com/office/powerpoint/2010/main" val="3488628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" name="Rectangle 10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4F4861-8835-4251-BD37-AB585B787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461" y="640080"/>
            <a:ext cx="4818888" cy="1252728"/>
          </a:xfrm>
        </p:spPr>
        <p:txBody>
          <a:bodyPr anchor="b">
            <a:normAutofit fontScale="90000"/>
          </a:bodyPr>
          <a:lstStyle/>
          <a:p>
            <a:r>
              <a:rPr lang="en-GB" sz="5000"/>
              <a:t>Impact on Patients</a:t>
            </a:r>
          </a:p>
        </p:txBody>
      </p:sp>
      <p:sp>
        <p:nvSpPr>
          <p:cNvPr id="108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Content Placeholder 2">
            <a:extLst>
              <a:ext uri="{FF2B5EF4-FFF2-40B4-BE49-F238E27FC236}">
                <a16:creationId xmlns:a16="http://schemas.microsoft.com/office/drawing/2014/main" id="{1FBB64DB-1BCE-5054-DA3C-58CDAFC0BA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500" dirty="0">
                <a:latin typeface="Arial Nova"/>
              </a:rPr>
              <a:t>Supports self-management and empowerment  allows convenient and frequent glucose monitoring </a:t>
            </a:r>
            <a:r>
              <a:rPr lang="en-GB" sz="1100" dirty="0">
                <a:latin typeface="Arial Nova"/>
              </a:rPr>
              <a:t>(</a:t>
            </a:r>
            <a:r>
              <a:rPr lang="en-GB" sz="1100" dirty="0" err="1">
                <a:latin typeface="Arial Nova"/>
              </a:rPr>
              <a:t>Yadegarfar</a:t>
            </a:r>
            <a:r>
              <a:rPr lang="en-GB" sz="1100" dirty="0">
                <a:latin typeface="Arial Nova"/>
              </a:rPr>
              <a:t> et al., 2020)</a:t>
            </a:r>
          </a:p>
          <a:p>
            <a:r>
              <a:rPr lang="en-GB" sz="1500" dirty="0">
                <a:latin typeface="Arial Nova"/>
              </a:rPr>
              <a:t>Quality of Life; Helps patients to participate in daily activities with more confidence and less anxiety </a:t>
            </a:r>
            <a:r>
              <a:rPr lang="en-GB" sz="1100" dirty="0">
                <a:latin typeface="Arial Nova"/>
              </a:rPr>
              <a:t>(Gleeson et al., 2019; Diabetes UK, 2024)</a:t>
            </a:r>
          </a:p>
          <a:p>
            <a:r>
              <a:rPr lang="en-GB" sz="1500" dirty="0">
                <a:latin typeface="Arial Nova"/>
              </a:rPr>
              <a:t>By providing patterns and trends in glucose levels to Patients better understand effects of diet, exercise and insulin</a:t>
            </a:r>
            <a:r>
              <a:rPr lang="en-GB" sz="1100" dirty="0">
                <a:latin typeface="Arial Nova"/>
              </a:rPr>
              <a:t> (Diabetes UK, 2024)</a:t>
            </a:r>
          </a:p>
          <a:p>
            <a:r>
              <a:rPr lang="en-GB" sz="1500" dirty="0">
                <a:latin typeface="Arial Nova"/>
              </a:rPr>
              <a:t>Potential Barriers; access to technology, digital literacy and the cost can limit benefits (</a:t>
            </a:r>
            <a:r>
              <a:rPr lang="en-GB" sz="1100" dirty="0">
                <a:latin typeface="Arial Nova"/>
              </a:rPr>
              <a:t>Mistry and </a:t>
            </a:r>
            <a:r>
              <a:rPr lang="en-GB" sz="1100" dirty="0" err="1">
                <a:latin typeface="Arial Nova"/>
              </a:rPr>
              <a:t>Jabbal</a:t>
            </a:r>
            <a:r>
              <a:rPr lang="en-GB" sz="1100" dirty="0">
                <a:latin typeface="Arial Nova"/>
              </a:rPr>
              <a:t>, 2023)</a:t>
            </a:r>
          </a:p>
          <a:p>
            <a:endParaRPr lang="en-GB" sz="1500">
              <a:latin typeface="Arial Nova"/>
            </a:endParaRPr>
          </a:p>
        </p:txBody>
      </p:sp>
      <p:pic>
        <p:nvPicPr>
          <p:cNvPr id="4" name="Picture 3" descr="A person using a device to check blood sugar level&#10;&#10;AI-generated content may be incorrect.">
            <a:extLst>
              <a:ext uri="{FF2B5EF4-FFF2-40B4-BE49-F238E27FC236}">
                <a16:creationId xmlns:a16="http://schemas.microsoft.com/office/drawing/2014/main" id="{D41E2914-D496-E4B5-D937-ECF005EA67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893665"/>
            <a:ext cx="5458968" cy="30706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13CBE8A-C7BA-EE52-FC8B-77BD0E2D3001}"/>
              </a:ext>
            </a:extLst>
          </p:cNvPr>
          <p:cNvSpPr txBox="1"/>
          <p:nvPr/>
        </p:nvSpPr>
        <p:spPr>
          <a:xfrm>
            <a:off x="6096000" y="1889342"/>
            <a:ext cx="126304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100" dirty="0"/>
              <a:t>(SingleCare,2025)</a:t>
            </a:r>
          </a:p>
        </p:txBody>
      </p:sp>
    </p:spTree>
    <p:extLst>
      <p:ext uri="{BB962C8B-B14F-4D97-AF65-F5344CB8AC3E}">
        <p14:creationId xmlns:p14="http://schemas.microsoft.com/office/powerpoint/2010/main" val="4079599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6CB51-A5A4-F0D9-316B-F56690AFB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Impact on Healthcare Services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E1B95-4BDB-AF38-BBC5-42F646E7A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47572"/>
            <a:ext cx="4619621" cy="42818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Arial Nova"/>
                <a:ea typeface="Calibri"/>
                <a:cs typeface="Calibri"/>
              </a:rPr>
              <a:t>How the freestyle Libre has transformed NHS Diabetes Care</a:t>
            </a:r>
          </a:p>
          <a:p>
            <a:pPr marL="0" indent="0">
              <a:buNone/>
            </a:pPr>
            <a:endParaRPr lang="en-GB" sz="1600" b="1" dirty="0">
              <a:latin typeface="Arial Nova"/>
              <a:ea typeface="Calibri"/>
              <a:cs typeface="Calibri"/>
            </a:endParaRPr>
          </a:p>
          <a:p>
            <a:r>
              <a:rPr lang="en-GB" sz="1400" dirty="0">
                <a:latin typeface="Arial Nova"/>
                <a:ea typeface="Calibri"/>
                <a:cs typeface="Calibri"/>
              </a:rPr>
              <a:t>Integration into care: Freestyle Libre allows NHS staff to remotely review glucose data and make quicker decisions </a:t>
            </a:r>
            <a:r>
              <a:rPr lang="en-GB" sz="1100" dirty="0">
                <a:latin typeface="Arial Nova"/>
                <a:ea typeface="Calibri"/>
                <a:cs typeface="Calibri"/>
              </a:rPr>
              <a:t>(Allcock et al., 2024). </a:t>
            </a:r>
            <a:endParaRPr lang="en-GB" sz="1100" dirty="0"/>
          </a:p>
          <a:p>
            <a:r>
              <a:rPr lang="en-GB" sz="1400" dirty="0">
                <a:latin typeface="Arial Nova"/>
                <a:ea typeface="Calibri"/>
                <a:cs typeface="Calibri"/>
              </a:rPr>
              <a:t>Communication and teamwork: Data can be shared between doctors and nurses improving care coordination</a:t>
            </a:r>
            <a:r>
              <a:rPr lang="en-GB" sz="1100" dirty="0">
                <a:latin typeface="Arial Nova"/>
                <a:ea typeface="Calibri"/>
                <a:cs typeface="Calibri"/>
              </a:rPr>
              <a:t> (Wright et al., 2022)</a:t>
            </a:r>
          </a:p>
          <a:p>
            <a:r>
              <a:rPr lang="en-GB" sz="1400" dirty="0">
                <a:latin typeface="Arial Nova"/>
                <a:ea typeface="Calibri"/>
                <a:cs typeface="Calibri"/>
              </a:rPr>
              <a:t>Efficiency: More time is now used to support patients instead manually collecting readings </a:t>
            </a:r>
            <a:r>
              <a:rPr lang="en-GB" sz="1100" dirty="0">
                <a:latin typeface="Arial Nova"/>
                <a:ea typeface="Calibri"/>
                <a:cs typeface="Calibri"/>
              </a:rPr>
              <a:t>(Allcock et al., 2024). </a:t>
            </a:r>
          </a:p>
          <a:p>
            <a:r>
              <a:rPr lang="en-GB" sz="1400" dirty="0">
                <a:latin typeface="Arial Nova"/>
                <a:ea typeface="Calibri"/>
                <a:cs typeface="Calibri"/>
              </a:rPr>
              <a:t>Improvements: Training and support are required to help staff and patients feel confident using the system effectivle </a:t>
            </a:r>
            <a:r>
              <a:rPr lang="en-GB" sz="1100" dirty="0">
                <a:latin typeface="Arial Nova"/>
                <a:ea typeface="Calibri"/>
                <a:cs typeface="Calibri"/>
              </a:rPr>
              <a:t>(NHS England, 2025).</a:t>
            </a:r>
          </a:p>
          <a:p>
            <a:pPr marL="0" indent="0">
              <a:buNone/>
            </a:pPr>
            <a:endParaRPr lang="en-GB" sz="1400">
              <a:latin typeface="Arial Nova"/>
              <a:ea typeface="Calibri"/>
              <a:cs typeface="Calibri"/>
            </a:endParaRPr>
          </a:p>
        </p:txBody>
      </p:sp>
      <p:pic>
        <p:nvPicPr>
          <p:cNvPr id="4" name="Picture 3" descr="A doctor and nurse looking at a tablet&#10;&#10;AI-generated content may be incorrect.">
            <a:extLst>
              <a:ext uri="{FF2B5EF4-FFF2-40B4-BE49-F238E27FC236}">
                <a16:creationId xmlns:a16="http://schemas.microsoft.com/office/drawing/2014/main" id="{F74AD341-AF90-BF06-A997-4161B88FDE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82" r="20980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1FEEB95-BA70-A94C-7CA3-DB60B5736656}"/>
              </a:ext>
            </a:extLst>
          </p:cNvPr>
          <p:cNvSpPr txBox="1"/>
          <p:nvPr/>
        </p:nvSpPr>
        <p:spPr>
          <a:xfrm>
            <a:off x="5928987" y="6534410"/>
            <a:ext cx="2432136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/>
              <a:t>(People Creations, </a:t>
            </a:r>
            <a:r>
              <a:rPr lang="en-GB" sz="1100" err="1"/>
              <a:t>n.d</a:t>
            </a:r>
            <a:r>
              <a:rPr lang="en-GB" sz="1100" dirty="0"/>
              <a:t>; </a:t>
            </a:r>
            <a:r>
              <a:rPr lang="en-GB" sz="1100" err="1"/>
              <a:t>PikWizard</a:t>
            </a:r>
            <a:r>
              <a:rPr lang="en-GB" sz="11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085302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E3ADCBE7-9330-1CDA-00EB-CDD12DB72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290"/>
            <a:ext cx="12192000" cy="1733407"/>
          </a:xfrm>
          <a:prstGeom prst="rect">
            <a:avLst/>
          </a:prstGeom>
          <a:ln>
            <a:noFill/>
          </a:ln>
          <a:effectLst>
            <a:outerShdw blurRad="254000" dist="381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719DCC-688E-AC4A-6B99-A3928E986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240241"/>
            <a:ext cx="10760054" cy="1228299"/>
          </a:xfrm>
        </p:spPr>
        <p:txBody>
          <a:bodyPr>
            <a:normAutofit/>
          </a:bodyPr>
          <a:lstStyle/>
          <a:p>
            <a:r>
              <a:rPr lang="en-GB" sz="4000">
                <a:latin typeface="Arial Nova"/>
              </a:rPr>
              <a:t>Challenges and barriers</a:t>
            </a:r>
          </a:p>
        </p:txBody>
      </p:sp>
      <p:sp>
        <p:nvSpPr>
          <p:cNvPr id="60" name="Content Placeholder 2">
            <a:extLst>
              <a:ext uri="{FF2B5EF4-FFF2-40B4-BE49-F238E27FC236}">
                <a16:creationId xmlns:a16="http://schemas.microsoft.com/office/drawing/2014/main" id="{88E7507E-F182-5EC7-7527-1B2A91DC7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200" y="1924819"/>
            <a:ext cx="5355477" cy="42473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 b="1" dirty="0">
                <a:latin typeface="Arial Nova"/>
              </a:rPr>
              <a:t>Cost : </a:t>
            </a:r>
            <a:r>
              <a:rPr lang="en-GB" sz="1600" dirty="0">
                <a:latin typeface="Arial Nova"/>
              </a:rPr>
              <a:t>Many patients are unable to afford the Freestyle Libre if they don’t meet the NHS criteria </a:t>
            </a:r>
            <a:r>
              <a:rPr lang="en-GB" sz="1100" dirty="0">
                <a:latin typeface="Arial Nova"/>
              </a:rPr>
              <a:t>(Mistry &amp; Jabbal, 2023).</a:t>
            </a:r>
            <a:endParaRPr lang="en-US"/>
          </a:p>
          <a:p>
            <a:endParaRPr lang="en-GB" sz="1100" dirty="0">
              <a:latin typeface="Arial Nova"/>
            </a:endParaRPr>
          </a:p>
          <a:p>
            <a:r>
              <a:rPr lang="en-GB" sz="1600" b="1" dirty="0">
                <a:latin typeface="Arial Nova"/>
              </a:rPr>
              <a:t>Digital Skills</a:t>
            </a:r>
            <a:r>
              <a:rPr lang="en-GB" sz="1600" dirty="0">
                <a:latin typeface="Arial Nova"/>
              </a:rPr>
              <a:t>: Some patients struggle to use the app or understand the readings </a:t>
            </a:r>
            <a:r>
              <a:rPr lang="en-GB" sz="1100" dirty="0">
                <a:latin typeface="Arial Nova"/>
              </a:rPr>
              <a:t>(Yadegarfar et al., 2020).</a:t>
            </a:r>
          </a:p>
          <a:p>
            <a:endParaRPr lang="en-GB" sz="1100" dirty="0">
              <a:latin typeface="Arial Nova"/>
            </a:endParaRPr>
          </a:p>
          <a:p>
            <a:r>
              <a:rPr lang="en-GB" sz="1600" b="1" dirty="0">
                <a:latin typeface="Arial Nova"/>
              </a:rPr>
              <a:t>Access to technology: </a:t>
            </a:r>
            <a:r>
              <a:rPr lang="en-GB" sz="1600" dirty="0">
                <a:latin typeface="Arial Nova"/>
              </a:rPr>
              <a:t>Patients have low income or are rural may have a lack of access to reliable internet or smartphones </a:t>
            </a:r>
            <a:r>
              <a:rPr lang="en-GB" sz="1100" dirty="0">
                <a:latin typeface="Arial Nova"/>
              </a:rPr>
              <a:t>(NHS England, 2025).</a:t>
            </a:r>
          </a:p>
          <a:p>
            <a:endParaRPr lang="en-GB" sz="1100" dirty="0">
              <a:latin typeface="Arial Nova"/>
            </a:endParaRPr>
          </a:p>
          <a:p>
            <a:r>
              <a:rPr lang="en-GB" sz="1600" b="1" dirty="0">
                <a:latin typeface="Arial Nova"/>
              </a:rPr>
              <a:t>inequalities</a:t>
            </a:r>
            <a:r>
              <a:rPr lang="en-GB" sz="1600" dirty="0">
                <a:latin typeface="Arial Nova"/>
              </a:rPr>
              <a:t>: Older adults and people who have less digital experience are facing more challennges </a:t>
            </a:r>
            <a:r>
              <a:rPr lang="en-GB" sz="1100" dirty="0">
                <a:latin typeface="Arial Nova"/>
              </a:rPr>
              <a:t>(Butcher &amp; Hussain, 2022).</a:t>
            </a:r>
          </a:p>
          <a:p>
            <a:endParaRPr lang="en-GB" sz="1100" dirty="0">
              <a:latin typeface="Arial Nova"/>
            </a:endParaRPr>
          </a:p>
        </p:txBody>
      </p:sp>
      <p:pic>
        <p:nvPicPr>
          <p:cNvPr id="4" name="Picture 3" descr="A person holding a tablet&#10;&#10;AI-generated content may be incorrect.">
            <a:extLst>
              <a:ext uri="{FF2B5EF4-FFF2-40B4-BE49-F238E27FC236}">
                <a16:creationId xmlns:a16="http://schemas.microsoft.com/office/drawing/2014/main" id="{5347C0CE-0620-AB59-DE4D-61BF2EF11C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6343650" y="2388929"/>
            <a:ext cx="5178206" cy="36725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F87EFFE-E22D-301B-CC06-EC37BE8852B2}"/>
              </a:ext>
            </a:extLst>
          </p:cNvPr>
          <p:cNvSpPr txBox="1"/>
          <p:nvPr/>
        </p:nvSpPr>
        <p:spPr>
          <a:xfrm>
            <a:off x="8580328" y="5782848"/>
            <a:ext cx="206679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(Adobe Stock, free Trial)</a:t>
            </a:r>
          </a:p>
        </p:txBody>
      </p:sp>
    </p:spTree>
    <p:extLst>
      <p:ext uri="{BB962C8B-B14F-4D97-AF65-F5344CB8AC3E}">
        <p14:creationId xmlns:p14="http://schemas.microsoft.com/office/powerpoint/2010/main" val="101163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3DC098-BA8B-E2A4-6EBC-F39587DD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latin typeface="Arial Nova"/>
              </a:rPr>
              <a:t>Recommendations for Effective Use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7C8C2-1711-4921-1198-23FC23601C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400" b="1" dirty="0">
                <a:latin typeface="Arial Nova"/>
              </a:rPr>
              <a:t>Improve NHS integration and patient experience</a:t>
            </a:r>
          </a:p>
          <a:p>
            <a:r>
              <a:rPr lang="en-GB" sz="1400" b="1" dirty="0">
                <a:latin typeface="Arial Nova"/>
              </a:rPr>
              <a:t>Training</a:t>
            </a:r>
            <a:r>
              <a:rPr lang="en-GB" sz="1400" dirty="0">
                <a:latin typeface="Arial Nova"/>
              </a:rPr>
              <a:t>: Ongoing support for staff and patients to use Freestyle libre effectively </a:t>
            </a:r>
            <a:r>
              <a:rPr lang="en-GB" sz="1100" dirty="0">
                <a:latin typeface="Arial Nova"/>
              </a:rPr>
              <a:t>(Allcock et al., 2024)</a:t>
            </a:r>
            <a:r>
              <a:rPr lang="en-GB" sz="1400" dirty="0">
                <a:latin typeface="Arial Nova"/>
              </a:rPr>
              <a:t>.</a:t>
            </a:r>
            <a:endParaRPr lang="en-GB" sz="1400" b="1">
              <a:latin typeface="Arial Nova"/>
            </a:endParaRPr>
          </a:p>
          <a:p>
            <a:r>
              <a:rPr lang="en-GB" sz="1400" b="1" dirty="0">
                <a:latin typeface="Arial Nova"/>
                <a:ea typeface="+mn-lt"/>
                <a:cs typeface="+mn-lt"/>
              </a:rPr>
              <a:t>Access</a:t>
            </a:r>
            <a:r>
              <a:rPr lang="en-GB" sz="1400" dirty="0">
                <a:latin typeface="Arial Nova"/>
                <a:ea typeface="+mn-lt"/>
                <a:cs typeface="+mn-lt"/>
              </a:rPr>
              <a:t>: To Ensure all patients are able to use the system and not only those who meet the criteria </a:t>
            </a:r>
            <a:r>
              <a:rPr lang="en-GB" sz="1100" dirty="0">
                <a:latin typeface="Arial Nova"/>
                <a:ea typeface="+mn-lt"/>
                <a:cs typeface="+mn-lt"/>
              </a:rPr>
              <a:t>(Mistry &amp; </a:t>
            </a:r>
            <a:r>
              <a:rPr lang="en-GB" sz="1100" dirty="0" err="1">
                <a:latin typeface="Arial Nova"/>
                <a:ea typeface="+mn-lt"/>
                <a:cs typeface="+mn-lt"/>
              </a:rPr>
              <a:t>Jabbal</a:t>
            </a:r>
            <a:r>
              <a:rPr lang="en-GB" sz="1100" dirty="0">
                <a:latin typeface="Arial Nova"/>
                <a:ea typeface="+mn-lt"/>
                <a:cs typeface="+mn-lt"/>
              </a:rPr>
              <a:t>, 2023)</a:t>
            </a:r>
          </a:p>
          <a:p>
            <a:r>
              <a:rPr lang="en-GB" sz="1400" b="1" dirty="0">
                <a:latin typeface="Arial Nova"/>
                <a:ea typeface="+mn-lt"/>
                <a:cs typeface="+mn-lt"/>
              </a:rPr>
              <a:t>Digital infrastructure</a:t>
            </a:r>
            <a:r>
              <a:rPr lang="en-GB" sz="1400" dirty="0">
                <a:latin typeface="Arial Nova"/>
                <a:ea typeface="+mn-lt"/>
                <a:cs typeface="+mn-lt"/>
              </a:rPr>
              <a:t>: More invest into secure data sharing and technology that is reliable </a:t>
            </a:r>
            <a:r>
              <a:rPr lang="en-GB" sz="1100" dirty="0">
                <a:latin typeface="Arial Nova"/>
                <a:ea typeface="+mn-lt"/>
                <a:cs typeface="+mn-lt"/>
              </a:rPr>
              <a:t>(NHS England, </a:t>
            </a:r>
            <a:r>
              <a:rPr lang="en-GB" sz="1100" dirty="0" err="1">
                <a:latin typeface="Arial Nova"/>
                <a:ea typeface="+mn-lt"/>
                <a:cs typeface="+mn-lt"/>
              </a:rPr>
              <a:t>n.d</a:t>
            </a:r>
            <a:r>
              <a:rPr lang="en-GB" sz="1100" dirty="0">
                <a:latin typeface="Arial Nova"/>
                <a:ea typeface="+mn-lt"/>
                <a:cs typeface="+mn-lt"/>
              </a:rPr>
              <a:t>).</a:t>
            </a:r>
          </a:p>
          <a:p>
            <a:r>
              <a:rPr lang="en-GB" sz="1400" b="1" dirty="0">
                <a:latin typeface="Arial Nova"/>
                <a:ea typeface="+mn-lt"/>
                <a:cs typeface="+mn-lt"/>
              </a:rPr>
              <a:t>Evaluation</a:t>
            </a:r>
            <a:r>
              <a:rPr lang="en-GB" sz="1400" dirty="0">
                <a:latin typeface="Arial Nova"/>
                <a:ea typeface="+mn-lt"/>
                <a:cs typeface="+mn-lt"/>
              </a:rPr>
              <a:t>: Regular reviews of how effective the system is and what areas require more attention </a:t>
            </a:r>
            <a:r>
              <a:rPr lang="en-GB" sz="1100" dirty="0">
                <a:latin typeface="Arial Nova"/>
                <a:ea typeface="+mn-lt"/>
                <a:cs typeface="+mn-lt"/>
              </a:rPr>
              <a:t>(Butcher and Hussain, 2022).</a:t>
            </a:r>
          </a:p>
          <a:p>
            <a:endParaRPr lang="en-GB" sz="1400" b="1">
              <a:latin typeface="Arial Nova"/>
              <a:ea typeface="+mn-lt"/>
              <a:cs typeface="+mn-lt"/>
            </a:endParaRPr>
          </a:p>
        </p:txBody>
      </p:sp>
      <p:pic>
        <p:nvPicPr>
          <p:cNvPr id="4" name="Picture 3" descr="A group of people in white coats looking at a tablet&#10;&#10;AI-generated content may be incorrect.">
            <a:extLst>
              <a:ext uri="{FF2B5EF4-FFF2-40B4-BE49-F238E27FC236}">
                <a16:creationId xmlns:a16="http://schemas.microsoft.com/office/drawing/2014/main" id="{FA3949D9-F7FF-0DEA-7ECD-9A52D19F2A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872"/>
          <a:stretch>
            <a:fillRect/>
          </a:stretch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355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99E31-067E-4894-1E86-322F34368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815" y="179510"/>
            <a:ext cx="1127370" cy="612410"/>
          </a:xfrm>
        </p:spPr>
        <p:txBody>
          <a:bodyPr>
            <a:normAutofit/>
          </a:bodyPr>
          <a:lstStyle/>
          <a:p>
            <a:r>
              <a:rPr lang="en-GB" sz="16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7EA37-4927-4CAB-48F1-539690B933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815" y="975702"/>
            <a:ext cx="10515600" cy="54357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200" dirty="0"/>
              <a:t>Adobe Stock. (n.d.).</a:t>
            </a:r>
            <a:r>
              <a:rPr lang="en-GB" sz="1200" i="1" dirty="0"/>
              <a:t> Confused senior man using a digital tablet. </a:t>
            </a:r>
            <a:r>
              <a:rPr lang="en-GB" sz="1200" dirty="0"/>
              <a:t>(Image Slide 5), Available at: </a:t>
            </a:r>
            <a:r>
              <a:rPr lang="en-GB" sz="1200" dirty="0">
                <a:hlinkClick r:id="rId2"/>
              </a:rPr>
              <a:t>https://stock.adobe.com/images/confused-senior-man-using-a-digital-tablet/269021822</a:t>
            </a:r>
            <a:r>
              <a:rPr lang="en-GB" sz="1200" dirty="0"/>
              <a:t> (Accessed 2nd  November 2025).</a:t>
            </a:r>
            <a:endParaRPr lang="en-US" dirty="0"/>
          </a:p>
          <a:p>
            <a:pPr marL="0" indent="0">
              <a:buNone/>
            </a:pPr>
            <a:r>
              <a:rPr lang="en-GB" sz="1200" dirty="0"/>
              <a:t>Allcock, J., Zhuang, M., Li, S., &amp; Zhao, X., (2024).</a:t>
            </a:r>
            <a:r>
              <a:rPr lang="en-GB" sz="1200" i="1" dirty="0"/>
              <a:t> Landscape of Digital Technologies Used in the National Health Service in England: Content Analysis. </a:t>
            </a:r>
            <a:r>
              <a:rPr lang="en-GB" sz="1200" dirty="0"/>
              <a:t>Available at: </a:t>
            </a:r>
            <a:r>
              <a:rPr lang="en-GB" sz="1200" dirty="0">
                <a:hlinkClick r:id="rId3"/>
              </a:rPr>
              <a:t>https://pmc.ncbi.nlm.nih.gov/articles/PMC11069097/</a:t>
            </a:r>
            <a:r>
              <a:rPr lang="en-GB" sz="1200" dirty="0"/>
              <a:t>  (Accessed 30th October 2025).</a:t>
            </a:r>
            <a:endParaRPr lang="en-GB"/>
          </a:p>
          <a:p>
            <a:pPr marL="0" indent="0">
              <a:buNone/>
            </a:pPr>
            <a:r>
              <a:rPr lang="en-GB" sz="1200" dirty="0"/>
              <a:t>Butcher, L. &amp; Hussain, S., (2022). </a:t>
            </a:r>
            <a:r>
              <a:rPr lang="en-GB" sz="1200" i="1" dirty="0"/>
              <a:t>Digital healthcare: the future,</a:t>
            </a:r>
            <a:r>
              <a:rPr lang="en-GB" sz="1200" dirty="0"/>
              <a:t> Available at: </a:t>
            </a:r>
            <a:r>
              <a:rPr lang="en-GB" sz="1200" dirty="0">
                <a:hlinkClick r:id="rId4"/>
              </a:rPr>
              <a:t>https://pmc.ncbi.nlm.nih.gov/articles/PMC9345235/</a:t>
            </a:r>
            <a:r>
              <a:rPr lang="en-GB" sz="1200" dirty="0"/>
              <a:t>  (Accessed 30th  Oct. 2025).  </a:t>
            </a:r>
          </a:p>
          <a:p>
            <a:pPr marL="0" indent="0">
              <a:buNone/>
            </a:pPr>
            <a:r>
              <a:rPr lang="en-GB" sz="1200" dirty="0"/>
              <a:t>Diabetes UK, (2024). </a:t>
            </a:r>
            <a:r>
              <a:rPr lang="en-GB" sz="1200" i="1" err="1"/>
              <a:t>FreeStyle</a:t>
            </a:r>
            <a:r>
              <a:rPr lang="en-GB" sz="1200" i="1" dirty="0"/>
              <a:t> Libre 2 sensors will be phased out and replaced with </a:t>
            </a:r>
            <a:r>
              <a:rPr lang="en-GB" sz="1200" i="1" err="1"/>
              <a:t>FreeStyle</a:t>
            </a:r>
            <a:r>
              <a:rPr lang="en-GB" sz="1200" i="1" dirty="0"/>
              <a:t> Libre 2 Plus,</a:t>
            </a:r>
            <a:r>
              <a:rPr lang="en-GB" sz="1200" dirty="0"/>
              <a:t> Available at: </a:t>
            </a:r>
            <a:r>
              <a:rPr lang="en-GB" sz="1200" dirty="0">
                <a:hlinkClick r:id="rId5"/>
              </a:rPr>
              <a:t>https://www.diabetes.org.uk/about-us/news-and-views/freestyle-libre-2-sensors-will-be-replaced-freestyle-libre-2-plus</a:t>
            </a:r>
            <a:r>
              <a:rPr lang="en-GB" sz="1200" dirty="0"/>
              <a:t>  ( Accessed 28th Oct 2025).</a:t>
            </a:r>
            <a:endParaRPr lang="en-GB" dirty="0"/>
          </a:p>
          <a:p>
            <a:pPr marL="0" indent="0">
              <a:buNone/>
            </a:pPr>
            <a:r>
              <a:rPr lang="en-GB" sz="1200" dirty="0"/>
              <a:t>Health Care Without Harm – Europe. (2025). (Image Slide 6)</a:t>
            </a:r>
            <a:r>
              <a:rPr lang="en-GB" sz="1200" i="1" dirty="0"/>
              <a:t> A free online training to strengthen healthcare professionals’ skills on antimicrobial resistance</a:t>
            </a:r>
            <a:r>
              <a:rPr lang="en-GB" sz="1200" dirty="0"/>
              <a:t>. Available at: </a:t>
            </a:r>
            <a:r>
              <a:rPr lang="en-GB" sz="1200" dirty="0">
                <a:hlinkClick r:id="rId6"/>
              </a:rPr>
              <a:t>https://www.europe.noharm.org/news/free-online-training-strengthen-healthcare-professionals-skills-antimicrobial-resistance</a:t>
            </a:r>
            <a:r>
              <a:rPr lang="en-GB" sz="1200" dirty="0"/>
              <a:t> (Accessed 7th October 2025).</a:t>
            </a:r>
            <a:endParaRPr lang="en-GB" dirty="0"/>
          </a:p>
          <a:p>
            <a:pPr marL="0" indent="0">
              <a:buNone/>
            </a:pPr>
            <a:r>
              <a:rPr lang="en-GB" sz="1200" dirty="0"/>
              <a:t>Libre Australia. (2025). </a:t>
            </a:r>
            <a:r>
              <a:rPr lang="en-GB" sz="1200" i="1" dirty="0"/>
              <a:t>Freestyle Libre 2 Plus.</a:t>
            </a:r>
            <a:r>
              <a:rPr lang="en-GB" sz="1200" dirty="0"/>
              <a:t> (Image Slide 2), Available at : </a:t>
            </a:r>
            <a:r>
              <a:rPr lang="en-GB" sz="1200" dirty="0">
                <a:ea typeface="+mn-lt"/>
                <a:cs typeface="+mn-lt"/>
                <a:hlinkClick r:id="rId7"/>
              </a:rPr>
              <a:t>FreeStyle Libre 2 Plus| Continuous Glucose Monitoring System (CGM)</a:t>
            </a:r>
            <a:r>
              <a:rPr lang="en-GB" sz="1200" dirty="0"/>
              <a:t>(Accessed 4th November 2025]. </a:t>
            </a:r>
            <a:endParaRPr lang="en-GB"/>
          </a:p>
          <a:p>
            <a:pPr marL="0" indent="0">
              <a:buNone/>
            </a:pPr>
            <a:r>
              <a:rPr lang="en-GB" sz="1200" dirty="0"/>
              <a:t>Mistry, P. &amp; </a:t>
            </a:r>
            <a:r>
              <a:rPr lang="en-GB" sz="1200" err="1"/>
              <a:t>Jabbal</a:t>
            </a:r>
            <a:r>
              <a:rPr lang="en-GB" sz="1200" dirty="0"/>
              <a:t>, J., (2023). </a:t>
            </a:r>
            <a:r>
              <a:rPr lang="en-GB" sz="1200" i="1" dirty="0"/>
              <a:t>Moving from exclusion to inclusion in digital health and care</a:t>
            </a:r>
            <a:r>
              <a:rPr lang="en-GB" sz="1200" dirty="0"/>
              <a:t> The King’s Fund. Available at: </a:t>
            </a:r>
            <a:r>
              <a:rPr lang="en-GB" sz="1200" dirty="0">
                <a:hlinkClick r:id="rId8"/>
              </a:rPr>
              <a:t>https://www.kingsfund.org.uk/insight-and-analysis/long-reads/exclusion-inclusion-digital-health-care</a:t>
            </a:r>
            <a:r>
              <a:rPr lang="en-GB" sz="1200" dirty="0"/>
              <a:t>  (Accessed 1st Nov 2025).</a:t>
            </a:r>
          </a:p>
          <a:p>
            <a:pPr marL="0" indent="0">
              <a:buNone/>
            </a:pPr>
            <a:r>
              <a:rPr lang="en-GB" sz="1200" dirty="0"/>
              <a:t>NHS England, (2025). </a:t>
            </a:r>
            <a:r>
              <a:rPr lang="en-GB" sz="1200" i="1" dirty="0"/>
              <a:t>Digital transformation,</a:t>
            </a:r>
            <a:r>
              <a:rPr lang="en-GB" sz="1200" dirty="0"/>
              <a:t> Available at: </a:t>
            </a:r>
            <a:r>
              <a:rPr lang="en-GB" sz="1200" dirty="0">
                <a:hlinkClick r:id="rId9"/>
              </a:rPr>
              <a:t>https://www.england.nhs.uk/digitaltechnology/</a:t>
            </a:r>
            <a:r>
              <a:rPr lang="en-GB" sz="1200" dirty="0"/>
              <a:t>  (Accessed 1st November 2025).</a:t>
            </a:r>
          </a:p>
          <a:p>
            <a:pPr marL="0" indent="0">
              <a:buNone/>
            </a:pPr>
            <a:r>
              <a:rPr lang="en-GB" sz="1200" dirty="0"/>
              <a:t>People Creations. (n.d.).</a:t>
            </a:r>
            <a:r>
              <a:rPr lang="en-GB" sz="1200" i="1" dirty="0"/>
              <a:t> Medical professional collaboration with digital tablet in hospital.</a:t>
            </a:r>
            <a:r>
              <a:rPr lang="en-GB" sz="1200" dirty="0"/>
              <a:t> </a:t>
            </a:r>
            <a:r>
              <a:rPr lang="en-GB" sz="1200" dirty="0" err="1"/>
              <a:t>PikWizard</a:t>
            </a:r>
            <a:r>
              <a:rPr lang="en-GB" sz="1200" dirty="0"/>
              <a:t>. (Image Slide 4), Available at: </a:t>
            </a:r>
            <a:r>
              <a:rPr lang="en-GB" sz="1200" dirty="0">
                <a:hlinkClick r:id="rId10"/>
              </a:rPr>
              <a:t>https://pikwizard.com/photo/medical-professional-collaboration-with-digital-tablet-in-hospital/0336c6a83c4dcee19d4c2d9955ebb542/</a:t>
            </a:r>
            <a:r>
              <a:rPr lang="en-GB" sz="1200" dirty="0"/>
              <a:t>  (Accessed 3rd November 2025)</a:t>
            </a:r>
          </a:p>
          <a:p>
            <a:pPr marL="0" indent="0">
              <a:buNone/>
            </a:pPr>
            <a:r>
              <a:rPr lang="en-GB" sz="1200" dirty="0" err="1"/>
              <a:t>SingleCare</a:t>
            </a:r>
            <a:r>
              <a:rPr lang="en-GB" sz="1200" dirty="0"/>
              <a:t>. (2025). </a:t>
            </a:r>
            <a:r>
              <a:rPr lang="en-GB" sz="1200" i="1" dirty="0"/>
              <a:t> </a:t>
            </a:r>
            <a:r>
              <a:rPr lang="en-GB" sz="1200" i="1" dirty="0" err="1"/>
              <a:t>FreeStyle</a:t>
            </a:r>
            <a:r>
              <a:rPr lang="en-GB" sz="1200" i="1" dirty="0"/>
              <a:t> Libre 2 vs. </a:t>
            </a:r>
            <a:r>
              <a:rPr lang="en-GB" sz="1200" i="1" dirty="0" err="1"/>
              <a:t>FreeStyle</a:t>
            </a:r>
            <a:r>
              <a:rPr lang="en-GB" sz="1200" i="1" dirty="0"/>
              <a:t> Libre 3: Differences, similarities &amp; costs. </a:t>
            </a:r>
            <a:r>
              <a:rPr lang="en-GB" sz="1200" dirty="0"/>
              <a:t>(Image Slide 3)</a:t>
            </a:r>
            <a:r>
              <a:rPr lang="en-GB" sz="1200" i="1" dirty="0"/>
              <a:t> </a:t>
            </a:r>
            <a:r>
              <a:rPr lang="en-GB" sz="1200" dirty="0"/>
              <a:t>Available at: </a:t>
            </a:r>
            <a:r>
              <a:rPr lang="en-GB" sz="1200" dirty="0">
                <a:hlinkClick r:id="rId11"/>
              </a:rPr>
              <a:t>https://www.singlecare.com/blog/freestyle-libre-2-vs-3/</a:t>
            </a:r>
            <a:r>
              <a:rPr lang="en-GB" sz="1200" dirty="0"/>
              <a:t> (Accessed 2nd November 2025)</a:t>
            </a:r>
          </a:p>
          <a:p>
            <a:pPr marL="0" indent="0">
              <a:buNone/>
            </a:pPr>
            <a:r>
              <a:rPr lang="en-GB" sz="1200" dirty="0"/>
              <a:t>Wright, A.L., </a:t>
            </a:r>
            <a:r>
              <a:rPr lang="en-GB" sz="1200" dirty="0" err="1"/>
              <a:t>Mattacola</a:t>
            </a:r>
            <a:r>
              <a:rPr lang="en-GB" sz="1200" dirty="0"/>
              <a:t>, E.L., Burgess, L., Smith, L. &amp; Finlay, K.A., (2022).</a:t>
            </a:r>
            <a:r>
              <a:rPr lang="en-GB" sz="1200" i="1" dirty="0"/>
              <a:t> The impact of flash glucose monitoring on the clinical practice of healthcare professionals working in diabetes care. ScienceDirect</a:t>
            </a:r>
            <a:r>
              <a:rPr lang="en-GB" sz="1200" dirty="0"/>
              <a:t>. Available at: </a:t>
            </a:r>
            <a:r>
              <a:rPr lang="en-GB" sz="1200" dirty="0">
                <a:hlinkClick r:id="rId12"/>
              </a:rPr>
              <a:t>https://www.sciencedirect.com/science/article/abs/pii/S0168822721005179</a:t>
            </a:r>
            <a:r>
              <a:rPr lang="en-GB" sz="1200" dirty="0"/>
              <a:t>  (Accessed 3rd November 2025).</a:t>
            </a:r>
            <a:endParaRPr lang="en-GB" dirty="0"/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22348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Ayaz Hussain    2315951   Digital Transformation in the Health and Care Professions  (BMHP6026_BIRM)   Component 2      Zakiyyah Ahmed   </vt:lpstr>
      <vt:lpstr>Introduction</vt:lpstr>
      <vt:lpstr>Impact on Patients</vt:lpstr>
      <vt:lpstr>Impact on Healthcare Services</vt:lpstr>
      <vt:lpstr>Challenges and barriers</vt:lpstr>
      <vt:lpstr>Recommendations for Effective Use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680</cp:revision>
  <dcterms:created xsi:type="dcterms:W3CDTF">2025-11-07T23:09:21Z</dcterms:created>
  <dcterms:modified xsi:type="dcterms:W3CDTF">2025-11-09T11:45:40Z</dcterms:modified>
</cp:coreProperties>
</file>