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36"/>
  </p:notesMasterIdLst>
  <p:sldIdLst>
    <p:sldId id="256" r:id="rId5"/>
    <p:sldId id="257" r:id="rId6"/>
    <p:sldId id="308" r:id="rId7"/>
    <p:sldId id="358" r:id="rId8"/>
    <p:sldId id="376" r:id="rId9"/>
    <p:sldId id="359" r:id="rId10"/>
    <p:sldId id="399" r:id="rId11"/>
    <p:sldId id="377" r:id="rId12"/>
    <p:sldId id="360" r:id="rId13"/>
    <p:sldId id="400" r:id="rId14"/>
    <p:sldId id="361" r:id="rId15"/>
    <p:sldId id="379" r:id="rId16"/>
    <p:sldId id="380" r:id="rId17"/>
    <p:sldId id="381" r:id="rId18"/>
    <p:sldId id="384" r:id="rId19"/>
    <p:sldId id="383" r:id="rId20"/>
    <p:sldId id="385" r:id="rId21"/>
    <p:sldId id="386" r:id="rId22"/>
    <p:sldId id="401" r:id="rId23"/>
    <p:sldId id="402" r:id="rId24"/>
    <p:sldId id="403" r:id="rId25"/>
    <p:sldId id="387" r:id="rId26"/>
    <p:sldId id="404" r:id="rId27"/>
    <p:sldId id="388" r:id="rId28"/>
    <p:sldId id="392" r:id="rId29"/>
    <p:sldId id="395" r:id="rId30"/>
    <p:sldId id="393" r:id="rId31"/>
    <p:sldId id="396" r:id="rId32"/>
    <p:sldId id="397" r:id="rId33"/>
    <p:sldId id="398" r:id="rId34"/>
    <p:sldId id="394" r:id="rId3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8961" autoAdjust="0"/>
  </p:normalViewPr>
  <p:slideViewPr>
    <p:cSldViewPr snapToGrid="0">
      <p:cViewPr>
        <p:scale>
          <a:sx n="79" d="100"/>
          <a:sy n="79" d="100"/>
        </p:scale>
        <p:origin x="54" y="84"/>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F37D21-84D8-445B-B9A2-57F55A51E58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1DF02F5-21F9-49C6-8E04-906B37F38FF7}">
      <dgm:prSet/>
      <dgm:spPr/>
      <dgm:t>
        <a:bodyPr/>
        <a:lstStyle/>
        <a:p>
          <a:r>
            <a:rPr lang="en-GB"/>
            <a:t>The definition of a mortgage</a:t>
          </a:r>
          <a:endParaRPr lang="en-US"/>
        </a:p>
      </dgm:t>
    </dgm:pt>
    <dgm:pt modelId="{0DEB0C5E-49E0-4703-8DEE-F26245CD4B97}" type="parTrans" cxnId="{21C254DD-8392-47B0-BA21-DB7B7A81E4CB}">
      <dgm:prSet/>
      <dgm:spPr/>
      <dgm:t>
        <a:bodyPr/>
        <a:lstStyle/>
        <a:p>
          <a:endParaRPr lang="en-US"/>
        </a:p>
      </dgm:t>
    </dgm:pt>
    <dgm:pt modelId="{0F9E5EC0-EB31-4C41-8161-798694C0118F}" type="sibTrans" cxnId="{21C254DD-8392-47B0-BA21-DB7B7A81E4CB}">
      <dgm:prSet/>
      <dgm:spPr/>
      <dgm:t>
        <a:bodyPr/>
        <a:lstStyle/>
        <a:p>
          <a:endParaRPr lang="en-US"/>
        </a:p>
      </dgm:t>
    </dgm:pt>
    <dgm:pt modelId="{60ED5D74-D427-4B8D-8C06-2BA212839AF4}">
      <dgm:prSet/>
      <dgm:spPr/>
      <dgm:t>
        <a:bodyPr/>
        <a:lstStyle/>
        <a:p>
          <a:r>
            <a:rPr lang="en-GB"/>
            <a:t>Acting for Buyer and Lender</a:t>
          </a:r>
          <a:endParaRPr lang="en-US"/>
        </a:p>
      </dgm:t>
    </dgm:pt>
    <dgm:pt modelId="{961E2B52-CEDD-4FFA-82D8-4B3DE1E9A991}" type="parTrans" cxnId="{7A48B30E-8D3F-47C2-973A-D1C95BF41079}">
      <dgm:prSet/>
      <dgm:spPr/>
      <dgm:t>
        <a:bodyPr/>
        <a:lstStyle/>
        <a:p>
          <a:endParaRPr lang="en-US"/>
        </a:p>
      </dgm:t>
    </dgm:pt>
    <dgm:pt modelId="{A29D7E76-ACD8-4292-A884-BCEED739C435}" type="sibTrans" cxnId="{7A48B30E-8D3F-47C2-973A-D1C95BF41079}">
      <dgm:prSet/>
      <dgm:spPr/>
      <dgm:t>
        <a:bodyPr/>
        <a:lstStyle/>
        <a:p>
          <a:endParaRPr lang="en-US"/>
        </a:p>
      </dgm:t>
    </dgm:pt>
    <dgm:pt modelId="{A759CF8D-E89E-4907-96AF-227D47FF77EC}">
      <dgm:prSet/>
      <dgm:spPr/>
      <dgm:t>
        <a:bodyPr/>
        <a:lstStyle/>
        <a:p>
          <a:r>
            <a:rPr lang="en-GB"/>
            <a:t>Mortgage offer and lenders’ handbook</a:t>
          </a:r>
          <a:endParaRPr lang="en-US"/>
        </a:p>
      </dgm:t>
    </dgm:pt>
    <dgm:pt modelId="{BFD111D4-FF3A-493C-B2C6-83839E753F9A}" type="parTrans" cxnId="{8B7D2396-6414-4B5A-A515-A8477EE56D72}">
      <dgm:prSet/>
      <dgm:spPr/>
      <dgm:t>
        <a:bodyPr/>
        <a:lstStyle/>
        <a:p>
          <a:endParaRPr lang="en-US"/>
        </a:p>
      </dgm:t>
    </dgm:pt>
    <dgm:pt modelId="{7B1FBCFB-3316-403B-AD2E-A7D0323C0E3A}" type="sibTrans" cxnId="{8B7D2396-6414-4B5A-A515-A8477EE56D72}">
      <dgm:prSet/>
      <dgm:spPr/>
      <dgm:t>
        <a:bodyPr/>
        <a:lstStyle/>
        <a:p>
          <a:endParaRPr lang="en-US"/>
        </a:p>
      </dgm:t>
    </dgm:pt>
    <dgm:pt modelId="{BE241524-2C68-4D63-96EA-25378C073869}">
      <dgm:prSet/>
      <dgm:spPr/>
      <dgm:t>
        <a:bodyPr/>
        <a:lstStyle/>
        <a:p>
          <a:r>
            <a:rPr lang="en-GB"/>
            <a:t>Different types of mortgage</a:t>
          </a:r>
          <a:endParaRPr lang="en-US"/>
        </a:p>
      </dgm:t>
    </dgm:pt>
    <dgm:pt modelId="{DAA7FFD3-3D0A-459D-A096-703E55F705F3}" type="parTrans" cxnId="{6D40367A-5E1B-474C-B64D-EE891688FED1}">
      <dgm:prSet/>
      <dgm:spPr/>
      <dgm:t>
        <a:bodyPr/>
        <a:lstStyle/>
        <a:p>
          <a:endParaRPr lang="en-US"/>
        </a:p>
      </dgm:t>
    </dgm:pt>
    <dgm:pt modelId="{53478E84-1DAF-4E50-974D-1E633121527B}" type="sibTrans" cxnId="{6D40367A-5E1B-474C-B64D-EE891688FED1}">
      <dgm:prSet/>
      <dgm:spPr/>
      <dgm:t>
        <a:bodyPr/>
        <a:lstStyle/>
        <a:p>
          <a:endParaRPr lang="en-US"/>
        </a:p>
      </dgm:t>
    </dgm:pt>
    <dgm:pt modelId="{8D3BD397-6755-46EF-877E-2D2C94498D6C}">
      <dgm:prSet/>
      <dgm:spPr/>
      <dgm:t>
        <a:bodyPr/>
        <a:lstStyle/>
        <a:p>
          <a:r>
            <a:rPr lang="en-GB"/>
            <a:t>Mortgage offer</a:t>
          </a:r>
          <a:endParaRPr lang="en-US"/>
        </a:p>
      </dgm:t>
    </dgm:pt>
    <dgm:pt modelId="{1404624A-F3DA-4E9E-A242-6DBDA62F4320}" type="parTrans" cxnId="{5D6EA22C-5068-4050-A0B0-DCFE3D7FB89F}">
      <dgm:prSet/>
      <dgm:spPr/>
      <dgm:t>
        <a:bodyPr/>
        <a:lstStyle/>
        <a:p>
          <a:endParaRPr lang="en-US"/>
        </a:p>
      </dgm:t>
    </dgm:pt>
    <dgm:pt modelId="{747AD12D-6557-4775-8C39-9A27D511A8F4}" type="sibTrans" cxnId="{5D6EA22C-5068-4050-A0B0-DCFE3D7FB89F}">
      <dgm:prSet/>
      <dgm:spPr/>
      <dgm:t>
        <a:bodyPr/>
        <a:lstStyle/>
        <a:p>
          <a:endParaRPr lang="en-US"/>
        </a:p>
      </dgm:t>
    </dgm:pt>
    <dgm:pt modelId="{D97E5E6F-C1B1-4E4B-95ED-910402285486}">
      <dgm:prSet/>
      <dgm:spPr/>
      <dgm:t>
        <a:bodyPr/>
        <a:lstStyle/>
        <a:p>
          <a:r>
            <a:rPr lang="en-GB"/>
            <a:t>Mortgage deed</a:t>
          </a:r>
          <a:endParaRPr lang="en-US"/>
        </a:p>
      </dgm:t>
    </dgm:pt>
    <dgm:pt modelId="{D76C1B32-F921-405E-938E-80FF6EB26BF6}" type="parTrans" cxnId="{511BF0BC-505D-4404-856E-83E568F99FEA}">
      <dgm:prSet/>
      <dgm:spPr/>
      <dgm:t>
        <a:bodyPr/>
        <a:lstStyle/>
        <a:p>
          <a:endParaRPr lang="en-US"/>
        </a:p>
      </dgm:t>
    </dgm:pt>
    <dgm:pt modelId="{A71B8596-2B19-412F-B99D-F32964297486}" type="sibTrans" cxnId="{511BF0BC-505D-4404-856E-83E568F99FEA}">
      <dgm:prSet/>
      <dgm:spPr/>
      <dgm:t>
        <a:bodyPr/>
        <a:lstStyle/>
        <a:p>
          <a:endParaRPr lang="en-US"/>
        </a:p>
      </dgm:t>
    </dgm:pt>
    <dgm:pt modelId="{0F70651E-5CE8-4039-86D6-B1A88B639742}">
      <dgm:prSet/>
      <dgm:spPr/>
      <dgm:t>
        <a:bodyPr/>
        <a:lstStyle/>
        <a:p>
          <a:r>
            <a:rPr lang="en-GB"/>
            <a:t>Certificate of Title</a:t>
          </a:r>
          <a:endParaRPr lang="en-US"/>
        </a:p>
      </dgm:t>
    </dgm:pt>
    <dgm:pt modelId="{721A14F1-288B-46F4-800A-ECCC82568010}" type="parTrans" cxnId="{59F0C1CA-C9EE-433A-AF82-8DE80C40C51D}">
      <dgm:prSet/>
      <dgm:spPr/>
      <dgm:t>
        <a:bodyPr/>
        <a:lstStyle/>
        <a:p>
          <a:endParaRPr lang="en-US"/>
        </a:p>
      </dgm:t>
    </dgm:pt>
    <dgm:pt modelId="{885E27AF-E688-4AC6-B6E8-AA33774C595A}" type="sibTrans" cxnId="{59F0C1CA-C9EE-433A-AF82-8DE80C40C51D}">
      <dgm:prSet/>
      <dgm:spPr/>
      <dgm:t>
        <a:bodyPr/>
        <a:lstStyle/>
        <a:p>
          <a:endParaRPr lang="en-US"/>
        </a:p>
      </dgm:t>
    </dgm:pt>
    <dgm:pt modelId="{7D68D3A8-DAD6-485C-97F6-4BB1D5C83458}">
      <dgm:prSet/>
      <dgm:spPr/>
      <dgm:t>
        <a:bodyPr/>
        <a:lstStyle/>
        <a:p>
          <a:r>
            <a:rPr lang="en-GB"/>
            <a:t>Steps to take after completion on behalf of the lender</a:t>
          </a:r>
          <a:endParaRPr lang="en-US"/>
        </a:p>
      </dgm:t>
    </dgm:pt>
    <dgm:pt modelId="{21FC84A3-157C-45FA-AD4C-9EE3CC2D7543}" type="parTrans" cxnId="{FE930D44-9473-4AA9-A5D9-0E2B64EAFA58}">
      <dgm:prSet/>
      <dgm:spPr/>
      <dgm:t>
        <a:bodyPr/>
        <a:lstStyle/>
        <a:p>
          <a:endParaRPr lang="en-US"/>
        </a:p>
      </dgm:t>
    </dgm:pt>
    <dgm:pt modelId="{F34ABD63-E976-458C-982C-69698A5B8607}" type="sibTrans" cxnId="{FE930D44-9473-4AA9-A5D9-0E2B64EAFA58}">
      <dgm:prSet/>
      <dgm:spPr/>
      <dgm:t>
        <a:bodyPr/>
        <a:lstStyle/>
        <a:p>
          <a:endParaRPr lang="en-US"/>
        </a:p>
      </dgm:t>
    </dgm:pt>
    <dgm:pt modelId="{69283D0C-A1F4-41A2-B65C-4AB087B3947C}" type="pres">
      <dgm:prSet presAssocID="{BAF37D21-84D8-445B-B9A2-57F55A51E58E}" presName="diagram" presStyleCnt="0">
        <dgm:presLayoutVars>
          <dgm:dir/>
          <dgm:resizeHandles val="exact"/>
        </dgm:presLayoutVars>
      </dgm:prSet>
      <dgm:spPr/>
    </dgm:pt>
    <dgm:pt modelId="{F57E8823-CF6E-4C49-8147-435A26DE1D41}" type="pres">
      <dgm:prSet presAssocID="{51DF02F5-21F9-49C6-8E04-906B37F38FF7}" presName="node" presStyleLbl="node1" presStyleIdx="0" presStyleCnt="8">
        <dgm:presLayoutVars>
          <dgm:bulletEnabled val="1"/>
        </dgm:presLayoutVars>
      </dgm:prSet>
      <dgm:spPr/>
    </dgm:pt>
    <dgm:pt modelId="{829F6299-1D26-4714-91A4-4471CFF7B0F6}" type="pres">
      <dgm:prSet presAssocID="{0F9E5EC0-EB31-4C41-8161-798694C0118F}" presName="sibTrans" presStyleCnt="0"/>
      <dgm:spPr/>
    </dgm:pt>
    <dgm:pt modelId="{04D2D5D2-0494-495D-8A6B-CDB4687C1D5C}" type="pres">
      <dgm:prSet presAssocID="{60ED5D74-D427-4B8D-8C06-2BA212839AF4}" presName="node" presStyleLbl="node1" presStyleIdx="1" presStyleCnt="8">
        <dgm:presLayoutVars>
          <dgm:bulletEnabled val="1"/>
        </dgm:presLayoutVars>
      </dgm:prSet>
      <dgm:spPr/>
    </dgm:pt>
    <dgm:pt modelId="{D3CFF05D-3539-4119-A2CC-5A5B9ACA5DDF}" type="pres">
      <dgm:prSet presAssocID="{A29D7E76-ACD8-4292-A884-BCEED739C435}" presName="sibTrans" presStyleCnt="0"/>
      <dgm:spPr/>
    </dgm:pt>
    <dgm:pt modelId="{D34525EC-8121-4019-A4B9-446DD13D0471}" type="pres">
      <dgm:prSet presAssocID="{A759CF8D-E89E-4907-96AF-227D47FF77EC}" presName="node" presStyleLbl="node1" presStyleIdx="2" presStyleCnt="8">
        <dgm:presLayoutVars>
          <dgm:bulletEnabled val="1"/>
        </dgm:presLayoutVars>
      </dgm:prSet>
      <dgm:spPr/>
    </dgm:pt>
    <dgm:pt modelId="{91BAF02B-A570-4062-B0EA-4075731BE95B}" type="pres">
      <dgm:prSet presAssocID="{7B1FBCFB-3316-403B-AD2E-A7D0323C0E3A}" presName="sibTrans" presStyleCnt="0"/>
      <dgm:spPr/>
    </dgm:pt>
    <dgm:pt modelId="{808CEDB9-2D40-4A03-9530-F9F4424913F2}" type="pres">
      <dgm:prSet presAssocID="{BE241524-2C68-4D63-96EA-25378C073869}" presName="node" presStyleLbl="node1" presStyleIdx="3" presStyleCnt="8">
        <dgm:presLayoutVars>
          <dgm:bulletEnabled val="1"/>
        </dgm:presLayoutVars>
      </dgm:prSet>
      <dgm:spPr/>
    </dgm:pt>
    <dgm:pt modelId="{BFF0499E-FC35-4E50-A4BF-4F546B7120A9}" type="pres">
      <dgm:prSet presAssocID="{53478E84-1DAF-4E50-974D-1E633121527B}" presName="sibTrans" presStyleCnt="0"/>
      <dgm:spPr/>
    </dgm:pt>
    <dgm:pt modelId="{BAE7B0E2-5748-465E-91F5-7B612952931D}" type="pres">
      <dgm:prSet presAssocID="{8D3BD397-6755-46EF-877E-2D2C94498D6C}" presName="node" presStyleLbl="node1" presStyleIdx="4" presStyleCnt="8">
        <dgm:presLayoutVars>
          <dgm:bulletEnabled val="1"/>
        </dgm:presLayoutVars>
      </dgm:prSet>
      <dgm:spPr/>
    </dgm:pt>
    <dgm:pt modelId="{1301FBFC-BC59-4C88-AEB3-3FCC7F1228D9}" type="pres">
      <dgm:prSet presAssocID="{747AD12D-6557-4775-8C39-9A27D511A8F4}" presName="sibTrans" presStyleCnt="0"/>
      <dgm:spPr/>
    </dgm:pt>
    <dgm:pt modelId="{572A0364-0BCC-42CA-BB28-D6FA3F7A8BE2}" type="pres">
      <dgm:prSet presAssocID="{D97E5E6F-C1B1-4E4B-95ED-910402285486}" presName="node" presStyleLbl="node1" presStyleIdx="5" presStyleCnt="8">
        <dgm:presLayoutVars>
          <dgm:bulletEnabled val="1"/>
        </dgm:presLayoutVars>
      </dgm:prSet>
      <dgm:spPr/>
    </dgm:pt>
    <dgm:pt modelId="{81220803-2CCC-494F-A905-4ED75C6F2B74}" type="pres">
      <dgm:prSet presAssocID="{A71B8596-2B19-412F-B99D-F32964297486}" presName="sibTrans" presStyleCnt="0"/>
      <dgm:spPr/>
    </dgm:pt>
    <dgm:pt modelId="{828EA228-90C2-4F90-B96B-2ED41DF69C27}" type="pres">
      <dgm:prSet presAssocID="{0F70651E-5CE8-4039-86D6-B1A88B639742}" presName="node" presStyleLbl="node1" presStyleIdx="6" presStyleCnt="8">
        <dgm:presLayoutVars>
          <dgm:bulletEnabled val="1"/>
        </dgm:presLayoutVars>
      </dgm:prSet>
      <dgm:spPr/>
    </dgm:pt>
    <dgm:pt modelId="{0674DF19-9590-4CF6-B002-40E365494550}" type="pres">
      <dgm:prSet presAssocID="{885E27AF-E688-4AC6-B6E8-AA33774C595A}" presName="sibTrans" presStyleCnt="0"/>
      <dgm:spPr/>
    </dgm:pt>
    <dgm:pt modelId="{FFC06948-0BAE-4BF0-B6A0-5167388BC6D7}" type="pres">
      <dgm:prSet presAssocID="{7D68D3A8-DAD6-485C-97F6-4BB1D5C83458}" presName="node" presStyleLbl="node1" presStyleIdx="7" presStyleCnt="8">
        <dgm:presLayoutVars>
          <dgm:bulletEnabled val="1"/>
        </dgm:presLayoutVars>
      </dgm:prSet>
      <dgm:spPr/>
    </dgm:pt>
  </dgm:ptLst>
  <dgm:cxnLst>
    <dgm:cxn modelId="{7A48B30E-8D3F-47C2-973A-D1C95BF41079}" srcId="{BAF37D21-84D8-445B-B9A2-57F55A51E58E}" destId="{60ED5D74-D427-4B8D-8C06-2BA212839AF4}" srcOrd="1" destOrd="0" parTransId="{961E2B52-CEDD-4FFA-82D8-4B3DE1E9A991}" sibTransId="{A29D7E76-ACD8-4292-A884-BCEED739C435}"/>
    <dgm:cxn modelId="{5D6EA22C-5068-4050-A0B0-DCFE3D7FB89F}" srcId="{BAF37D21-84D8-445B-B9A2-57F55A51E58E}" destId="{8D3BD397-6755-46EF-877E-2D2C94498D6C}" srcOrd="4" destOrd="0" parTransId="{1404624A-F3DA-4E9E-A242-6DBDA62F4320}" sibTransId="{747AD12D-6557-4775-8C39-9A27D511A8F4}"/>
    <dgm:cxn modelId="{AF8B1140-CE7E-4892-A44E-2B5390425D75}" type="presOf" srcId="{BAF37D21-84D8-445B-B9A2-57F55A51E58E}" destId="{69283D0C-A1F4-41A2-B65C-4AB087B3947C}" srcOrd="0" destOrd="0" presId="urn:microsoft.com/office/officeart/2005/8/layout/default"/>
    <dgm:cxn modelId="{3257E761-4F56-494E-B226-63E090A25C9C}" type="presOf" srcId="{7D68D3A8-DAD6-485C-97F6-4BB1D5C83458}" destId="{FFC06948-0BAE-4BF0-B6A0-5167388BC6D7}" srcOrd="0" destOrd="0" presId="urn:microsoft.com/office/officeart/2005/8/layout/default"/>
    <dgm:cxn modelId="{4E22BE43-E400-4051-98E9-EE55CBEC79E3}" type="presOf" srcId="{51DF02F5-21F9-49C6-8E04-906B37F38FF7}" destId="{F57E8823-CF6E-4C49-8147-435A26DE1D41}" srcOrd="0" destOrd="0" presId="urn:microsoft.com/office/officeart/2005/8/layout/default"/>
    <dgm:cxn modelId="{FE930D44-9473-4AA9-A5D9-0E2B64EAFA58}" srcId="{BAF37D21-84D8-445B-B9A2-57F55A51E58E}" destId="{7D68D3A8-DAD6-485C-97F6-4BB1D5C83458}" srcOrd="7" destOrd="0" parTransId="{21FC84A3-157C-45FA-AD4C-9EE3CC2D7543}" sibTransId="{F34ABD63-E976-458C-982C-69698A5B8607}"/>
    <dgm:cxn modelId="{C5469A6A-7FFC-410C-8355-2507C3F39371}" type="presOf" srcId="{0F70651E-5CE8-4039-86D6-B1A88B639742}" destId="{828EA228-90C2-4F90-B96B-2ED41DF69C27}" srcOrd="0" destOrd="0" presId="urn:microsoft.com/office/officeart/2005/8/layout/default"/>
    <dgm:cxn modelId="{7B29FD57-CAFE-4C75-A06C-7753532D250A}" type="presOf" srcId="{D97E5E6F-C1B1-4E4B-95ED-910402285486}" destId="{572A0364-0BCC-42CA-BB28-D6FA3F7A8BE2}" srcOrd="0" destOrd="0" presId="urn:microsoft.com/office/officeart/2005/8/layout/default"/>
    <dgm:cxn modelId="{6D40367A-5E1B-474C-B64D-EE891688FED1}" srcId="{BAF37D21-84D8-445B-B9A2-57F55A51E58E}" destId="{BE241524-2C68-4D63-96EA-25378C073869}" srcOrd="3" destOrd="0" parTransId="{DAA7FFD3-3D0A-459D-A096-703E55F705F3}" sibTransId="{53478E84-1DAF-4E50-974D-1E633121527B}"/>
    <dgm:cxn modelId="{8B7D2396-6414-4B5A-A515-A8477EE56D72}" srcId="{BAF37D21-84D8-445B-B9A2-57F55A51E58E}" destId="{A759CF8D-E89E-4907-96AF-227D47FF77EC}" srcOrd="2" destOrd="0" parTransId="{BFD111D4-FF3A-493C-B2C6-83839E753F9A}" sibTransId="{7B1FBCFB-3316-403B-AD2E-A7D0323C0E3A}"/>
    <dgm:cxn modelId="{78727898-D6B2-40FA-8519-19ED370245C5}" type="presOf" srcId="{8D3BD397-6755-46EF-877E-2D2C94498D6C}" destId="{BAE7B0E2-5748-465E-91F5-7B612952931D}" srcOrd="0" destOrd="0" presId="urn:microsoft.com/office/officeart/2005/8/layout/default"/>
    <dgm:cxn modelId="{EC67E89A-F9C8-4D38-988F-2840EEF580DE}" type="presOf" srcId="{60ED5D74-D427-4B8D-8C06-2BA212839AF4}" destId="{04D2D5D2-0494-495D-8A6B-CDB4687C1D5C}" srcOrd="0" destOrd="0" presId="urn:microsoft.com/office/officeart/2005/8/layout/default"/>
    <dgm:cxn modelId="{79EC92AC-6841-44D0-8E25-1AA6CE95ABA7}" type="presOf" srcId="{A759CF8D-E89E-4907-96AF-227D47FF77EC}" destId="{D34525EC-8121-4019-A4B9-446DD13D0471}" srcOrd="0" destOrd="0" presId="urn:microsoft.com/office/officeart/2005/8/layout/default"/>
    <dgm:cxn modelId="{511BF0BC-505D-4404-856E-83E568F99FEA}" srcId="{BAF37D21-84D8-445B-B9A2-57F55A51E58E}" destId="{D97E5E6F-C1B1-4E4B-95ED-910402285486}" srcOrd="5" destOrd="0" parTransId="{D76C1B32-F921-405E-938E-80FF6EB26BF6}" sibTransId="{A71B8596-2B19-412F-B99D-F32964297486}"/>
    <dgm:cxn modelId="{0F3EE8C6-581A-4E74-AD88-B4E24C67EAD8}" type="presOf" srcId="{BE241524-2C68-4D63-96EA-25378C073869}" destId="{808CEDB9-2D40-4A03-9530-F9F4424913F2}" srcOrd="0" destOrd="0" presId="urn:microsoft.com/office/officeart/2005/8/layout/default"/>
    <dgm:cxn modelId="{59F0C1CA-C9EE-433A-AF82-8DE80C40C51D}" srcId="{BAF37D21-84D8-445B-B9A2-57F55A51E58E}" destId="{0F70651E-5CE8-4039-86D6-B1A88B639742}" srcOrd="6" destOrd="0" parTransId="{721A14F1-288B-46F4-800A-ECCC82568010}" sibTransId="{885E27AF-E688-4AC6-B6E8-AA33774C595A}"/>
    <dgm:cxn modelId="{21C254DD-8392-47B0-BA21-DB7B7A81E4CB}" srcId="{BAF37D21-84D8-445B-B9A2-57F55A51E58E}" destId="{51DF02F5-21F9-49C6-8E04-906B37F38FF7}" srcOrd="0" destOrd="0" parTransId="{0DEB0C5E-49E0-4703-8DEE-F26245CD4B97}" sibTransId="{0F9E5EC0-EB31-4C41-8161-798694C0118F}"/>
    <dgm:cxn modelId="{F9ADB389-D5F9-4C2A-B1F4-D4BC1CCE545B}" type="presParOf" srcId="{69283D0C-A1F4-41A2-B65C-4AB087B3947C}" destId="{F57E8823-CF6E-4C49-8147-435A26DE1D41}" srcOrd="0" destOrd="0" presId="urn:microsoft.com/office/officeart/2005/8/layout/default"/>
    <dgm:cxn modelId="{A1D0F553-C831-4E9C-A640-DBD6AEB7E02B}" type="presParOf" srcId="{69283D0C-A1F4-41A2-B65C-4AB087B3947C}" destId="{829F6299-1D26-4714-91A4-4471CFF7B0F6}" srcOrd="1" destOrd="0" presId="urn:microsoft.com/office/officeart/2005/8/layout/default"/>
    <dgm:cxn modelId="{7112D711-E349-49C3-A826-9A579C4786BA}" type="presParOf" srcId="{69283D0C-A1F4-41A2-B65C-4AB087B3947C}" destId="{04D2D5D2-0494-495D-8A6B-CDB4687C1D5C}" srcOrd="2" destOrd="0" presId="urn:microsoft.com/office/officeart/2005/8/layout/default"/>
    <dgm:cxn modelId="{2931E453-8A92-48C7-A20D-B1CF94CB6C5C}" type="presParOf" srcId="{69283D0C-A1F4-41A2-B65C-4AB087B3947C}" destId="{D3CFF05D-3539-4119-A2CC-5A5B9ACA5DDF}" srcOrd="3" destOrd="0" presId="urn:microsoft.com/office/officeart/2005/8/layout/default"/>
    <dgm:cxn modelId="{E53111E9-8FD1-4862-8EBB-68F5770A29E9}" type="presParOf" srcId="{69283D0C-A1F4-41A2-B65C-4AB087B3947C}" destId="{D34525EC-8121-4019-A4B9-446DD13D0471}" srcOrd="4" destOrd="0" presId="urn:microsoft.com/office/officeart/2005/8/layout/default"/>
    <dgm:cxn modelId="{E2536EB5-1DF4-43BB-93AE-B2ACF42CFDD6}" type="presParOf" srcId="{69283D0C-A1F4-41A2-B65C-4AB087B3947C}" destId="{91BAF02B-A570-4062-B0EA-4075731BE95B}" srcOrd="5" destOrd="0" presId="urn:microsoft.com/office/officeart/2005/8/layout/default"/>
    <dgm:cxn modelId="{56F2EE43-B587-4ABA-9EC8-A8D9546446BE}" type="presParOf" srcId="{69283D0C-A1F4-41A2-B65C-4AB087B3947C}" destId="{808CEDB9-2D40-4A03-9530-F9F4424913F2}" srcOrd="6" destOrd="0" presId="urn:microsoft.com/office/officeart/2005/8/layout/default"/>
    <dgm:cxn modelId="{E2CB0F19-7F77-4AF3-8C86-C30BBF3670BF}" type="presParOf" srcId="{69283D0C-A1F4-41A2-B65C-4AB087B3947C}" destId="{BFF0499E-FC35-4E50-A4BF-4F546B7120A9}" srcOrd="7" destOrd="0" presId="urn:microsoft.com/office/officeart/2005/8/layout/default"/>
    <dgm:cxn modelId="{F896C019-42B6-4899-92C0-AD0128D102DA}" type="presParOf" srcId="{69283D0C-A1F4-41A2-B65C-4AB087B3947C}" destId="{BAE7B0E2-5748-465E-91F5-7B612952931D}" srcOrd="8" destOrd="0" presId="urn:microsoft.com/office/officeart/2005/8/layout/default"/>
    <dgm:cxn modelId="{1CC87B20-B672-4215-9AEE-36B050F40A29}" type="presParOf" srcId="{69283D0C-A1F4-41A2-B65C-4AB087B3947C}" destId="{1301FBFC-BC59-4C88-AEB3-3FCC7F1228D9}" srcOrd="9" destOrd="0" presId="urn:microsoft.com/office/officeart/2005/8/layout/default"/>
    <dgm:cxn modelId="{D9D57F6B-52E6-4547-92FF-D8EBC5965951}" type="presParOf" srcId="{69283D0C-A1F4-41A2-B65C-4AB087B3947C}" destId="{572A0364-0BCC-42CA-BB28-D6FA3F7A8BE2}" srcOrd="10" destOrd="0" presId="urn:microsoft.com/office/officeart/2005/8/layout/default"/>
    <dgm:cxn modelId="{CFC61D1C-173B-4318-BD0A-4FB20EAED601}" type="presParOf" srcId="{69283D0C-A1F4-41A2-B65C-4AB087B3947C}" destId="{81220803-2CCC-494F-A905-4ED75C6F2B74}" srcOrd="11" destOrd="0" presId="urn:microsoft.com/office/officeart/2005/8/layout/default"/>
    <dgm:cxn modelId="{9CAADAA9-7D1D-4E80-8821-DDCA4053890C}" type="presParOf" srcId="{69283D0C-A1F4-41A2-B65C-4AB087B3947C}" destId="{828EA228-90C2-4F90-B96B-2ED41DF69C27}" srcOrd="12" destOrd="0" presId="urn:microsoft.com/office/officeart/2005/8/layout/default"/>
    <dgm:cxn modelId="{A51E08B2-90C4-48C7-B3B2-6CA2683D1182}" type="presParOf" srcId="{69283D0C-A1F4-41A2-B65C-4AB087B3947C}" destId="{0674DF19-9590-4CF6-B002-40E365494550}" srcOrd="13" destOrd="0" presId="urn:microsoft.com/office/officeart/2005/8/layout/default"/>
    <dgm:cxn modelId="{934CD988-763E-4369-BECA-6C575BD7C434}" type="presParOf" srcId="{69283D0C-A1F4-41A2-B65C-4AB087B3947C}" destId="{FFC06948-0BAE-4BF0-B6A0-5167388BC6D7}"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1624D0-F2A8-4B85-B3E6-D269AAF03552}"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EAE16C-8A25-48E8-9CD4-A516CFBF3620}">
      <dgm:prSet/>
      <dgm:spPr/>
      <dgm:t>
        <a:bodyPr/>
        <a:lstStyle/>
        <a:p>
          <a:pPr>
            <a:defRPr b="1"/>
          </a:pPr>
          <a:r>
            <a:rPr lang="en-GB"/>
            <a:t>A loan secured on a property</a:t>
          </a:r>
          <a:endParaRPr lang="en-US"/>
        </a:p>
      </dgm:t>
    </dgm:pt>
    <dgm:pt modelId="{C51114DB-CEA6-4739-94A6-5325F773618F}" type="parTrans" cxnId="{28FA57BF-60E2-4E57-841B-F77BDEFB447A}">
      <dgm:prSet/>
      <dgm:spPr/>
      <dgm:t>
        <a:bodyPr/>
        <a:lstStyle/>
        <a:p>
          <a:endParaRPr lang="en-US"/>
        </a:p>
      </dgm:t>
    </dgm:pt>
    <dgm:pt modelId="{FD88FE33-DA99-4865-9E08-BF1B0E059A8E}" type="sibTrans" cxnId="{28FA57BF-60E2-4E57-841B-F77BDEFB447A}">
      <dgm:prSet/>
      <dgm:spPr/>
      <dgm:t>
        <a:bodyPr/>
        <a:lstStyle/>
        <a:p>
          <a:endParaRPr lang="en-US"/>
        </a:p>
      </dgm:t>
    </dgm:pt>
    <dgm:pt modelId="{E45110A1-F28E-4699-B3E9-56F0DDD020D9}">
      <dgm:prSet/>
      <dgm:spPr/>
      <dgm:t>
        <a:bodyPr/>
        <a:lstStyle/>
        <a:p>
          <a:pPr>
            <a:defRPr b="1"/>
          </a:pPr>
          <a:r>
            <a:rPr lang="en-GB"/>
            <a:t>Will be registered as a charge</a:t>
          </a:r>
          <a:endParaRPr lang="en-US"/>
        </a:p>
      </dgm:t>
    </dgm:pt>
    <dgm:pt modelId="{F814DF8D-4456-4CBD-9F7B-6DB5DE852D06}" type="parTrans" cxnId="{6728983D-93FB-4FD9-8BA9-CDFA4361B7F9}">
      <dgm:prSet/>
      <dgm:spPr/>
      <dgm:t>
        <a:bodyPr/>
        <a:lstStyle/>
        <a:p>
          <a:endParaRPr lang="en-US"/>
        </a:p>
      </dgm:t>
    </dgm:pt>
    <dgm:pt modelId="{257CE7A4-0207-4DEA-A297-267AE021E2BD}" type="sibTrans" cxnId="{6728983D-93FB-4FD9-8BA9-CDFA4361B7F9}">
      <dgm:prSet/>
      <dgm:spPr/>
      <dgm:t>
        <a:bodyPr/>
        <a:lstStyle/>
        <a:p>
          <a:endParaRPr lang="en-US"/>
        </a:p>
      </dgm:t>
    </dgm:pt>
    <dgm:pt modelId="{D56A4B8C-1248-43CD-B5D0-74C19C5C2135}">
      <dgm:prSet/>
      <dgm:spPr/>
      <dgm:t>
        <a:bodyPr/>
        <a:lstStyle/>
        <a:p>
          <a:pPr>
            <a:defRPr b="1"/>
          </a:pPr>
          <a:r>
            <a:rPr lang="en-GB"/>
            <a:t>Creates rights over the property which can be enforced in the event of default on the loan</a:t>
          </a:r>
          <a:endParaRPr lang="en-US"/>
        </a:p>
      </dgm:t>
    </dgm:pt>
    <dgm:pt modelId="{A84A8174-A0C0-43BB-8F9F-93828525074C}" type="parTrans" cxnId="{57A51DC9-4963-4302-82A5-2FDB835C8C8F}">
      <dgm:prSet/>
      <dgm:spPr/>
      <dgm:t>
        <a:bodyPr/>
        <a:lstStyle/>
        <a:p>
          <a:endParaRPr lang="en-US"/>
        </a:p>
      </dgm:t>
    </dgm:pt>
    <dgm:pt modelId="{462B91F1-9D6E-4544-8705-CA27DE910AB0}" type="sibTrans" cxnId="{57A51DC9-4963-4302-82A5-2FDB835C8C8F}">
      <dgm:prSet/>
      <dgm:spPr/>
      <dgm:t>
        <a:bodyPr/>
        <a:lstStyle/>
        <a:p>
          <a:endParaRPr lang="en-US"/>
        </a:p>
      </dgm:t>
    </dgm:pt>
    <dgm:pt modelId="{15EC1E1E-9DFB-473C-8081-092DC17DEB98}">
      <dgm:prSet/>
      <dgm:spPr/>
      <dgm:t>
        <a:bodyPr/>
        <a:lstStyle/>
        <a:p>
          <a:pPr>
            <a:defRPr b="1"/>
          </a:pPr>
          <a:r>
            <a:rPr lang="en-GB"/>
            <a:t>‘Standard’ mortgage</a:t>
          </a:r>
          <a:endParaRPr lang="en-US"/>
        </a:p>
      </dgm:t>
    </dgm:pt>
    <dgm:pt modelId="{85D31A07-8796-4322-93D2-79D6507FFE01}" type="parTrans" cxnId="{2EF3B24C-EAB5-4BA6-8CB5-2932A7228B19}">
      <dgm:prSet/>
      <dgm:spPr/>
      <dgm:t>
        <a:bodyPr/>
        <a:lstStyle/>
        <a:p>
          <a:endParaRPr lang="en-US"/>
        </a:p>
      </dgm:t>
    </dgm:pt>
    <dgm:pt modelId="{10579AB9-82E1-4F1E-8F64-766A454002EF}" type="sibTrans" cxnId="{2EF3B24C-EAB5-4BA6-8CB5-2932A7228B19}">
      <dgm:prSet/>
      <dgm:spPr/>
      <dgm:t>
        <a:bodyPr/>
        <a:lstStyle/>
        <a:p>
          <a:endParaRPr lang="en-US"/>
        </a:p>
      </dgm:t>
    </dgm:pt>
    <dgm:pt modelId="{796968DE-AF37-46C9-A326-FA5B59FF12FF}">
      <dgm:prSet custT="1"/>
      <dgm:spPr/>
      <dgm:t>
        <a:bodyPr/>
        <a:lstStyle/>
        <a:p>
          <a:r>
            <a:rPr lang="en-GB" sz="1400" dirty="0"/>
            <a:t>Within the lender’s normal course of activities</a:t>
          </a:r>
          <a:endParaRPr lang="en-US" sz="1400" dirty="0"/>
        </a:p>
      </dgm:t>
    </dgm:pt>
    <dgm:pt modelId="{8577C009-3556-4478-94DE-27BD2787E2D8}" type="parTrans" cxnId="{392DD4CD-0B06-4E5B-AE76-3C995BF4667D}">
      <dgm:prSet/>
      <dgm:spPr/>
      <dgm:t>
        <a:bodyPr/>
        <a:lstStyle/>
        <a:p>
          <a:endParaRPr lang="en-US"/>
        </a:p>
      </dgm:t>
    </dgm:pt>
    <dgm:pt modelId="{0BFEB321-A0ED-4010-87C4-6988DDF54941}" type="sibTrans" cxnId="{392DD4CD-0B06-4E5B-AE76-3C995BF4667D}">
      <dgm:prSet/>
      <dgm:spPr/>
      <dgm:t>
        <a:bodyPr/>
        <a:lstStyle/>
        <a:p>
          <a:endParaRPr lang="en-US"/>
        </a:p>
      </dgm:t>
    </dgm:pt>
    <dgm:pt modelId="{6DEBD308-4248-4E16-84F0-D29257395500}">
      <dgm:prSet custT="1"/>
      <dgm:spPr/>
      <dgm:t>
        <a:bodyPr/>
        <a:lstStyle/>
        <a:p>
          <a:r>
            <a:rPr lang="en-GB" sz="1400"/>
            <a:t>Lending must be a significant part of the activities</a:t>
          </a:r>
          <a:endParaRPr lang="en-US" sz="1400"/>
        </a:p>
      </dgm:t>
    </dgm:pt>
    <dgm:pt modelId="{192CB5C3-9BD2-4D7D-A468-623032010973}" type="parTrans" cxnId="{DFA87ABE-B8AC-4986-B438-FF265C391946}">
      <dgm:prSet/>
      <dgm:spPr/>
      <dgm:t>
        <a:bodyPr/>
        <a:lstStyle/>
        <a:p>
          <a:endParaRPr lang="en-US"/>
        </a:p>
      </dgm:t>
    </dgm:pt>
    <dgm:pt modelId="{DD6C7215-56A7-4A05-B1A1-0028CAF8CF84}" type="sibTrans" cxnId="{DFA87ABE-B8AC-4986-B438-FF265C391946}">
      <dgm:prSet/>
      <dgm:spPr/>
      <dgm:t>
        <a:bodyPr/>
        <a:lstStyle/>
        <a:p>
          <a:endParaRPr lang="en-US"/>
        </a:p>
      </dgm:t>
    </dgm:pt>
    <dgm:pt modelId="{D5F7AFEF-256B-4C57-9B8C-50791B030054}">
      <dgm:prSet custT="1"/>
      <dgm:spPr/>
      <dgm:t>
        <a:bodyPr/>
        <a:lstStyle/>
        <a:p>
          <a:r>
            <a:rPr lang="en-GB" sz="1400" dirty="0"/>
            <a:t>Mortgage must be on standard terms</a:t>
          </a:r>
          <a:endParaRPr lang="en-US" sz="1400" dirty="0"/>
        </a:p>
      </dgm:t>
    </dgm:pt>
    <dgm:pt modelId="{B7EC8268-9E96-477D-A006-D12E258734A6}" type="parTrans" cxnId="{EAD48795-FEBA-4E9A-A006-A2467A711DF8}">
      <dgm:prSet/>
      <dgm:spPr/>
      <dgm:t>
        <a:bodyPr/>
        <a:lstStyle/>
        <a:p>
          <a:endParaRPr lang="en-US"/>
        </a:p>
      </dgm:t>
    </dgm:pt>
    <dgm:pt modelId="{B57022EA-7ABC-4C79-8955-E134B4E54F3E}" type="sibTrans" cxnId="{EAD48795-FEBA-4E9A-A006-A2467A711DF8}">
      <dgm:prSet/>
      <dgm:spPr/>
      <dgm:t>
        <a:bodyPr/>
        <a:lstStyle/>
        <a:p>
          <a:endParaRPr lang="en-US"/>
        </a:p>
      </dgm:t>
    </dgm:pt>
    <dgm:pt modelId="{47820BCF-F855-4F36-ADFD-E60B574861DA}">
      <dgm:prSet/>
      <dgm:spPr/>
      <dgm:t>
        <a:bodyPr/>
        <a:lstStyle/>
        <a:p>
          <a:pPr>
            <a:defRPr b="1"/>
          </a:pPr>
          <a:r>
            <a:rPr lang="en-GB"/>
            <a:t>We do not consider non-standard or private mortgages</a:t>
          </a:r>
          <a:br>
            <a:rPr lang="en-GB"/>
          </a:br>
          <a:endParaRPr lang="en-US"/>
        </a:p>
      </dgm:t>
    </dgm:pt>
    <dgm:pt modelId="{1B2C413B-75B5-4D38-8392-65736C014050}" type="parTrans" cxnId="{1ED53B20-0E9A-48D7-9289-4ABDD9368321}">
      <dgm:prSet/>
      <dgm:spPr/>
      <dgm:t>
        <a:bodyPr/>
        <a:lstStyle/>
        <a:p>
          <a:endParaRPr lang="en-US"/>
        </a:p>
      </dgm:t>
    </dgm:pt>
    <dgm:pt modelId="{6B6826B5-7A9E-44C5-A4EE-01CA3525E4C1}" type="sibTrans" cxnId="{1ED53B20-0E9A-48D7-9289-4ABDD9368321}">
      <dgm:prSet/>
      <dgm:spPr/>
      <dgm:t>
        <a:bodyPr/>
        <a:lstStyle/>
        <a:p>
          <a:endParaRPr lang="en-US"/>
        </a:p>
      </dgm:t>
    </dgm:pt>
    <dgm:pt modelId="{A3330382-ADA4-4A2E-BB2A-36CACA744831}" type="pres">
      <dgm:prSet presAssocID="{761624D0-F2A8-4B85-B3E6-D269AAF03552}" presName="root" presStyleCnt="0">
        <dgm:presLayoutVars>
          <dgm:dir/>
          <dgm:resizeHandles val="exact"/>
        </dgm:presLayoutVars>
      </dgm:prSet>
      <dgm:spPr/>
    </dgm:pt>
    <dgm:pt modelId="{58B75C71-DBA5-477C-8AE0-1BCDBCFCAB8F}" type="pres">
      <dgm:prSet presAssocID="{47EAE16C-8A25-48E8-9CD4-A516CFBF3620}" presName="compNode" presStyleCnt="0"/>
      <dgm:spPr/>
    </dgm:pt>
    <dgm:pt modelId="{C52A627F-E64B-494E-B259-7B0EC4F32F4B}" type="pres">
      <dgm:prSet presAssocID="{47EAE16C-8A25-48E8-9CD4-A516CFBF362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99452A86-E0A9-482F-8AFC-14216941D7EB}" type="pres">
      <dgm:prSet presAssocID="{47EAE16C-8A25-48E8-9CD4-A516CFBF3620}" presName="iconSpace" presStyleCnt="0"/>
      <dgm:spPr/>
    </dgm:pt>
    <dgm:pt modelId="{67B6CAAD-BA32-4428-9542-EA8B4CCAA090}" type="pres">
      <dgm:prSet presAssocID="{47EAE16C-8A25-48E8-9CD4-A516CFBF3620}" presName="parTx" presStyleLbl="revTx" presStyleIdx="0" presStyleCnt="10">
        <dgm:presLayoutVars>
          <dgm:chMax val="0"/>
          <dgm:chPref val="0"/>
        </dgm:presLayoutVars>
      </dgm:prSet>
      <dgm:spPr/>
    </dgm:pt>
    <dgm:pt modelId="{8CD39535-9936-402A-9E86-D306DA686F35}" type="pres">
      <dgm:prSet presAssocID="{47EAE16C-8A25-48E8-9CD4-A516CFBF3620}" presName="txSpace" presStyleCnt="0"/>
      <dgm:spPr/>
    </dgm:pt>
    <dgm:pt modelId="{E2F770AD-E620-44E1-ACE8-2AC480F6C8E0}" type="pres">
      <dgm:prSet presAssocID="{47EAE16C-8A25-48E8-9CD4-A516CFBF3620}" presName="desTx" presStyleLbl="revTx" presStyleIdx="1" presStyleCnt="10">
        <dgm:presLayoutVars/>
      </dgm:prSet>
      <dgm:spPr/>
    </dgm:pt>
    <dgm:pt modelId="{5CA271BD-6542-4CDD-B0BA-27B98ED5F6E0}" type="pres">
      <dgm:prSet presAssocID="{FD88FE33-DA99-4865-9E08-BF1B0E059A8E}" presName="sibTrans" presStyleCnt="0"/>
      <dgm:spPr/>
    </dgm:pt>
    <dgm:pt modelId="{9B7687CF-F7EE-4175-9601-64672D70FC1B}" type="pres">
      <dgm:prSet presAssocID="{E45110A1-F28E-4699-B3E9-56F0DDD020D9}" presName="compNode" presStyleCnt="0"/>
      <dgm:spPr/>
    </dgm:pt>
    <dgm:pt modelId="{68742767-CE6B-4FF4-A2AD-F33BA96CFA59}" type="pres">
      <dgm:prSet presAssocID="{E45110A1-F28E-4699-B3E9-56F0DDD020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ull Battery"/>
        </a:ext>
      </dgm:extLst>
    </dgm:pt>
    <dgm:pt modelId="{3639F4F5-3676-49FC-9C4E-057FA49BCD22}" type="pres">
      <dgm:prSet presAssocID="{E45110A1-F28E-4699-B3E9-56F0DDD020D9}" presName="iconSpace" presStyleCnt="0"/>
      <dgm:spPr/>
    </dgm:pt>
    <dgm:pt modelId="{7A4C6401-0CC7-468F-82A1-0316C3806009}" type="pres">
      <dgm:prSet presAssocID="{E45110A1-F28E-4699-B3E9-56F0DDD020D9}" presName="parTx" presStyleLbl="revTx" presStyleIdx="2" presStyleCnt="10">
        <dgm:presLayoutVars>
          <dgm:chMax val="0"/>
          <dgm:chPref val="0"/>
        </dgm:presLayoutVars>
      </dgm:prSet>
      <dgm:spPr/>
    </dgm:pt>
    <dgm:pt modelId="{879E0E34-A567-48C1-9D0A-A10E6F5FD3A9}" type="pres">
      <dgm:prSet presAssocID="{E45110A1-F28E-4699-B3E9-56F0DDD020D9}" presName="txSpace" presStyleCnt="0"/>
      <dgm:spPr/>
    </dgm:pt>
    <dgm:pt modelId="{93603189-7BEC-4FB7-800C-5E544923CAD3}" type="pres">
      <dgm:prSet presAssocID="{E45110A1-F28E-4699-B3E9-56F0DDD020D9}" presName="desTx" presStyleLbl="revTx" presStyleIdx="3" presStyleCnt="10">
        <dgm:presLayoutVars/>
      </dgm:prSet>
      <dgm:spPr/>
    </dgm:pt>
    <dgm:pt modelId="{6853E87B-D349-49AF-A85B-E9A3B43367E8}" type="pres">
      <dgm:prSet presAssocID="{257CE7A4-0207-4DEA-A297-267AE021E2BD}" presName="sibTrans" presStyleCnt="0"/>
      <dgm:spPr/>
    </dgm:pt>
    <dgm:pt modelId="{045C2481-0DA8-4F97-B716-4BCD3E7E0140}" type="pres">
      <dgm:prSet presAssocID="{D56A4B8C-1248-43CD-B5D0-74C19C5C2135}" presName="compNode" presStyleCnt="0"/>
      <dgm:spPr/>
    </dgm:pt>
    <dgm:pt modelId="{E6184A56-A6AC-444E-8B28-40127867594C}" type="pres">
      <dgm:prSet presAssocID="{D56A4B8C-1248-43CD-B5D0-74C19C5C213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50AB2EF4-C934-4421-8DFC-A1456CBE3C66}" type="pres">
      <dgm:prSet presAssocID="{D56A4B8C-1248-43CD-B5D0-74C19C5C2135}" presName="iconSpace" presStyleCnt="0"/>
      <dgm:spPr/>
    </dgm:pt>
    <dgm:pt modelId="{83BB8276-784E-4042-AA04-DE3E3A37E502}" type="pres">
      <dgm:prSet presAssocID="{D56A4B8C-1248-43CD-B5D0-74C19C5C2135}" presName="parTx" presStyleLbl="revTx" presStyleIdx="4" presStyleCnt="10">
        <dgm:presLayoutVars>
          <dgm:chMax val="0"/>
          <dgm:chPref val="0"/>
        </dgm:presLayoutVars>
      </dgm:prSet>
      <dgm:spPr/>
    </dgm:pt>
    <dgm:pt modelId="{7952ED49-F2B1-4185-9243-D01F33A9571F}" type="pres">
      <dgm:prSet presAssocID="{D56A4B8C-1248-43CD-B5D0-74C19C5C2135}" presName="txSpace" presStyleCnt="0"/>
      <dgm:spPr/>
    </dgm:pt>
    <dgm:pt modelId="{616B8EFD-0CEA-48C5-9C6C-66C7989636F2}" type="pres">
      <dgm:prSet presAssocID="{D56A4B8C-1248-43CD-B5D0-74C19C5C2135}" presName="desTx" presStyleLbl="revTx" presStyleIdx="5" presStyleCnt="10">
        <dgm:presLayoutVars/>
      </dgm:prSet>
      <dgm:spPr/>
    </dgm:pt>
    <dgm:pt modelId="{13C0E8EC-A278-40CB-B42E-652C0A3F2D10}" type="pres">
      <dgm:prSet presAssocID="{462B91F1-9D6E-4544-8705-CA27DE910AB0}" presName="sibTrans" presStyleCnt="0"/>
      <dgm:spPr/>
    </dgm:pt>
    <dgm:pt modelId="{3A840616-B4FF-4C83-8F1D-32E213C9CE38}" type="pres">
      <dgm:prSet presAssocID="{15EC1E1E-9DFB-473C-8081-092DC17DEB98}" presName="compNode" presStyleCnt="0"/>
      <dgm:spPr/>
    </dgm:pt>
    <dgm:pt modelId="{D163448C-273F-4E94-B19C-A639A43CB985}" type="pres">
      <dgm:prSet presAssocID="{15EC1E1E-9DFB-473C-8081-092DC17DEB9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me"/>
        </a:ext>
      </dgm:extLst>
    </dgm:pt>
    <dgm:pt modelId="{9A772E86-68AE-4030-B232-7156DED8FF88}" type="pres">
      <dgm:prSet presAssocID="{15EC1E1E-9DFB-473C-8081-092DC17DEB98}" presName="iconSpace" presStyleCnt="0"/>
      <dgm:spPr/>
    </dgm:pt>
    <dgm:pt modelId="{D3BF8876-8353-465B-BC19-7816D267C846}" type="pres">
      <dgm:prSet presAssocID="{15EC1E1E-9DFB-473C-8081-092DC17DEB98}" presName="parTx" presStyleLbl="revTx" presStyleIdx="6" presStyleCnt="10">
        <dgm:presLayoutVars>
          <dgm:chMax val="0"/>
          <dgm:chPref val="0"/>
        </dgm:presLayoutVars>
      </dgm:prSet>
      <dgm:spPr/>
    </dgm:pt>
    <dgm:pt modelId="{CD59C0BF-2C6B-4F08-8FC6-CBBB66B83353}" type="pres">
      <dgm:prSet presAssocID="{15EC1E1E-9DFB-473C-8081-092DC17DEB98}" presName="txSpace" presStyleCnt="0"/>
      <dgm:spPr/>
    </dgm:pt>
    <dgm:pt modelId="{871C5DE1-EFBE-44D9-8583-4477C52DEFD7}" type="pres">
      <dgm:prSet presAssocID="{15EC1E1E-9DFB-473C-8081-092DC17DEB98}" presName="desTx" presStyleLbl="revTx" presStyleIdx="7" presStyleCnt="10">
        <dgm:presLayoutVars/>
      </dgm:prSet>
      <dgm:spPr/>
    </dgm:pt>
    <dgm:pt modelId="{40BE8984-15EA-4766-A83C-8BCB94F1AE04}" type="pres">
      <dgm:prSet presAssocID="{10579AB9-82E1-4F1E-8F64-766A454002EF}" presName="sibTrans" presStyleCnt="0"/>
      <dgm:spPr/>
    </dgm:pt>
    <dgm:pt modelId="{83364A01-DD07-4D3F-96D0-1F952957297B}" type="pres">
      <dgm:prSet presAssocID="{47820BCF-F855-4F36-ADFD-E60B574861DA}" presName="compNode" presStyleCnt="0"/>
      <dgm:spPr/>
    </dgm:pt>
    <dgm:pt modelId="{EF388635-AC6D-49EB-ABBF-8C7C1EEED79C}" type="pres">
      <dgm:prSet presAssocID="{47820BCF-F855-4F36-ADFD-E60B574861D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burban scene"/>
        </a:ext>
      </dgm:extLst>
    </dgm:pt>
    <dgm:pt modelId="{642E6B99-3C12-4103-ACDF-D832C368E2A6}" type="pres">
      <dgm:prSet presAssocID="{47820BCF-F855-4F36-ADFD-E60B574861DA}" presName="iconSpace" presStyleCnt="0"/>
      <dgm:spPr/>
    </dgm:pt>
    <dgm:pt modelId="{20FA46F6-52D8-450D-B5A9-CC3F67C4AF00}" type="pres">
      <dgm:prSet presAssocID="{47820BCF-F855-4F36-ADFD-E60B574861DA}" presName="parTx" presStyleLbl="revTx" presStyleIdx="8" presStyleCnt="10">
        <dgm:presLayoutVars>
          <dgm:chMax val="0"/>
          <dgm:chPref val="0"/>
        </dgm:presLayoutVars>
      </dgm:prSet>
      <dgm:spPr/>
    </dgm:pt>
    <dgm:pt modelId="{3EDFAFF3-56A0-4C55-9B4B-9D42B93EFA8D}" type="pres">
      <dgm:prSet presAssocID="{47820BCF-F855-4F36-ADFD-E60B574861DA}" presName="txSpace" presStyleCnt="0"/>
      <dgm:spPr/>
    </dgm:pt>
    <dgm:pt modelId="{C2863663-A4A7-4088-8321-19BC92B58155}" type="pres">
      <dgm:prSet presAssocID="{47820BCF-F855-4F36-ADFD-E60B574861DA}" presName="desTx" presStyleLbl="revTx" presStyleIdx="9" presStyleCnt="10">
        <dgm:presLayoutVars/>
      </dgm:prSet>
      <dgm:spPr/>
    </dgm:pt>
  </dgm:ptLst>
  <dgm:cxnLst>
    <dgm:cxn modelId="{ECC39D04-F61C-4A0E-8AC2-1F65D01A1B59}" type="presOf" srcId="{D5F7AFEF-256B-4C57-9B8C-50791B030054}" destId="{871C5DE1-EFBE-44D9-8583-4477C52DEFD7}" srcOrd="0" destOrd="2" presId="urn:microsoft.com/office/officeart/2018/2/layout/IconLabelDescriptionList"/>
    <dgm:cxn modelId="{1ED53B20-0E9A-48D7-9289-4ABDD9368321}" srcId="{761624D0-F2A8-4B85-B3E6-D269AAF03552}" destId="{47820BCF-F855-4F36-ADFD-E60B574861DA}" srcOrd="4" destOrd="0" parTransId="{1B2C413B-75B5-4D38-8392-65736C014050}" sibTransId="{6B6826B5-7A9E-44C5-A4EE-01CA3525E4C1}"/>
    <dgm:cxn modelId="{40DA8A25-2F0A-4532-A0A3-798053AB4F12}" type="presOf" srcId="{D56A4B8C-1248-43CD-B5D0-74C19C5C2135}" destId="{83BB8276-784E-4042-AA04-DE3E3A37E502}" srcOrd="0" destOrd="0" presId="urn:microsoft.com/office/officeart/2018/2/layout/IconLabelDescriptionList"/>
    <dgm:cxn modelId="{6728983D-93FB-4FD9-8BA9-CDFA4361B7F9}" srcId="{761624D0-F2A8-4B85-B3E6-D269AAF03552}" destId="{E45110A1-F28E-4699-B3E9-56F0DDD020D9}" srcOrd="1" destOrd="0" parTransId="{F814DF8D-4456-4CBD-9F7B-6DB5DE852D06}" sibTransId="{257CE7A4-0207-4DEA-A297-267AE021E2BD}"/>
    <dgm:cxn modelId="{2EF3B24C-EAB5-4BA6-8CB5-2932A7228B19}" srcId="{761624D0-F2A8-4B85-B3E6-D269AAF03552}" destId="{15EC1E1E-9DFB-473C-8081-092DC17DEB98}" srcOrd="3" destOrd="0" parTransId="{85D31A07-8796-4322-93D2-79D6507FFE01}" sibTransId="{10579AB9-82E1-4F1E-8F64-766A454002EF}"/>
    <dgm:cxn modelId="{20E48072-CE49-4A32-96A0-C093770C2436}" type="presOf" srcId="{47EAE16C-8A25-48E8-9CD4-A516CFBF3620}" destId="{67B6CAAD-BA32-4428-9542-EA8B4CCAA090}" srcOrd="0" destOrd="0" presId="urn:microsoft.com/office/officeart/2018/2/layout/IconLabelDescriptionList"/>
    <dgm:cxn modelId="{B7599688-4486-4192-8CD5-5ADD39421C9E}" type="presOf" srcId="{796968DE-AF37-46C9-A326-FA5B59FF12FF}" destId="{871C5DE1-EFBE-44D9-8583-4477C52DEFD7}" srcOrd="0" destOrd="0" presId="urn:microsoft.com/office/officeart/2018/2/layout/IconLabelDescriptionList"/>
    <dgm:cxn modelId="{B4694993-E53D-4A28-98B3-7CC2C6A949B7}" type="presOf" srcId="{47820BCF-F855-4F36-ADFD-E60B574861DA}" destId="{20FA46F6-52D8-450D-B5A9-CC3F67C4AF00}" srcOrd="0" destOrd="0" presId="urn:microsoft.com/office/officeart/2018/2/layout/IconLabelDescriptionList"/>
    <dgm:cxn modelId="{EAD48795-FEBA-4E9A-A006-A2467A711DF8}" srcId="{15EC1E1E-9DFB-473C-8081-092DC17DEB98}" destId="{D5F7AFEF-256B-4C57-9B8C-50791B030054}" srcOrd="2" destOrd="0" parTransId="{B7EC8268-9E96-477D-A006-D12E258734A6}" sibTransId="{B57022EA-7ABC-4C79-8955-E134B4E54F3E}"/>
    <dgm:cxn modelId="{DFA87ABE-B8AC-4986-B438-FF265C391946}" srcId="{15EC1E1E-9DFB-473C-8081-092DC17DEB98}" destId="{6DEBD308-4248-4E16-84F0-D29257395500}" srcOrd="1" destOrd="0" parTransId="{192CB5C3-9BD2-4D7D-A468-623032010973}" sibTransId="{DD6C7215-56A7-4A05-B1A1-0028CAF8CF84}"/>
    <dgm:cxn modelId="{28FA57BF-60E2-4E57-841B-F77BDEFB447A}" srcId="{761624D0-F2A8-4B85-B3E6-D269AAF03552}" destId="{47EAE16C-8A25-48E8-9CD4-A516CFBF3620}" srcOrd="0" destOrd="0" parTransId="{C51114DB-CEA6-4739-94A6-5325F773618F}" sibTransId="{FD88FE33-DA99-4865-9E08-BF1B0E059A8E}"/>
    <dgm:cxn modelId="{57A51DC9-4963-4302-82A5-2FDB835C8C8F}" srcId="{761624D0-F2A8-4B85-B3E6-D269AAF03552}" destId="{D56A4B8C-1248-43CD-B5D0-74C19C5C2135}" srcOrd="2" destOrd="0" parTransId="{A84A8174-A0C0-43BB-8F9F-93828525074C}" sibTransId="{462B91F1-9D6E-4544-8705-CA27DE910AB0}"/>
    <dgm:cxn modelId="{392DD4CD-0B06-4E5B-AE76-3C995BF4667D}" srcId="{15EC1E1E-9DFB-473C-8081-092DC17DEB98}" destId="{796968DE-AF37-46C9-A326-FA5B59FF12FF}" srcOrd="0" destOrd="0" parTransId="{8577C009-3556-4478-94DE-27BD2787E2D8}" sibTransId="{0BFEB321-A0ED-4010-87C4-6988DDF54941}"/>
    <dgm:cxn modelId="{005FDDD0-496C-4A05-9197-D3BD013B5F0E}" type="presOf" srcId="{761624D0-F2A8-4B85-B3E6-D269AAF03552}" destId="{A3330382-ADA4-4A2E-BB2A-36CACA744831}" srcOrd="0" destOrd="0" presId="urn:microsoft.com/office/officeart/2018/2/layout/IconLabelDescriptionList"/>
    <dgm:cxn modelId="{8F0B15E3-03B8-4AC6-AA8F-3812D017A8E8}" type="presOf" srcId="{15EC1E1E-9DFB-473C-8081-092DC17DEB98}" destId="{D3BF8876-8353-465B-BC19-7816D267C846}" srcOrd="0" destOrd="0" presId="urn:microsoft.com/office/officeart/2018/2/layout/IconLabelDescriptionList"/>
    <dgm:cxn modelId="{E611A9F9-85A8-4F9B-BA34-EA08737905D3}" type="presOf" srcId="{6DEBD308-4248-4E16-84F0-D29257395500}" destId="{871C5DE1-EFBE-44D9-8583-4477C52DEFD7}" srcOrd="0" destOrd="1" presId="urn:microsoft.com/office/officeart/2018/2/layout/IconLabelDescriptionList"/>
    <dgm:cxn modelId="{54AC1FFD-DDB5-4710-A59C-F499078734CF}" type="presOf" srcId="{E45110A1-F28E-4699-B3E9-56F0DDD020D9}" destId="{7A4C6401-0CC7-468F-82A1-0316C3806009}" srcOrd="0" destOrd="0" presId="urn:microsoft.com/office/officeart/2018/2/layout/IconLabelDescriptionList"/>
    <dgm:cxn modelId="{C531EFE4-F7A0-44A7-AD27-E3A1AFD5012C}" type="presParOf" srcId="{A3330382-ADA4-4A2E-BB2A-36CACA744831}" destId="{58B75C71-DBA5-477C-8AE0-1BCDBCFCAB8F}" srcOrd="0" destOrd="0" presId="urn:microsoft.com/office/officeart/2018/2/layout/IconLabelDescriptionList"/>
    <dgm:cxn modelId="{02236791-C792-472D-AA22-1FACD6787E13}" type="presParOf" srcId="{58B75C71-DBA5-477C-8AE0-1BCDBCFCAB8F}" destId="{C52A627F-E64B-494E-B259-7B0EC4F32F4B}" srcOrd="0" destOrd="0" presId="urn:microsoft.com/office/officeart/2018/2/layout/IconLabelDescriptionList"/>
    <dgm:cxn modelId="{A5A5EC79-D4CF-42A2-B538-4A3998A3148C}" type="presParOf" srcId="{58B75C71-DBA5-477C-8AE0-1BCDBCFCAB8F}" destId="{99452A86-E0A9-482F-8AFC-14216941D7EB}" srcOrd="1" destOrd="0" presId="urn:microsoft.com/office/officeart/2018/2/layout/IconLabelDescriptionList"/>
    <dgm:cxn modelId="{F08C484C-DB9A-4CFE-BEBB-3C18AC885DA1}" type="presParOf" srcId="{58B75C71-DBA5-477C-8AE0-1BCDBCFCAB8F}" destId="{67B6CAAD-BA32-4428-9542-EA8B4CCAA090}" srcOrd="2" destOrd="0" presId="urn:microsoft.com/office/officeart/2018/2/layout/IconLabelDescriptionList"/>
    <dgm:cxn modelId="{5B57BCA9-6118-4F59-ACC2-9B7F22680AB9}" type="presParOf" srcId="{58B75C71-DBA5-477C-8AE0-1BCDBCFCAB8F}" destId="{8CD39535-9936-402A-9E86-D306DA686F35}" srcOrd="3" destOrd="0" presId="urn:microsoft.com/office/officeart/2018/2/layout/IconLabelDescriptionList"/>
    <dgm:cxn modelId="{1E9C49EA-995E-41CB-BA47-3885CBDFAE5D}" type="presParOf" srcId="{58B75C71-DBA5-477C-8AE0-1BCDBCFCAB8F}" destId="{E2F770AD-E620-44E1-ACE8-2AC480F6C8E0}" srcOrd="4" destOrd="0" presId="urn:microsoft.com/office/officeart/2018/2/layout/IconLabelDescriptionList"/>
    <dgm:cxn modelId="{25B29680-8F4B-47F4-84D8-F396524E8347}" type="presParOf" srcId="{A3330382-ADA4-4A2E-BB2A-36CACA744831}" destId="{5CA271BD-6542-4CDD-B0BA-27B98ED5F6E0}" srcOrd="1" destOrd="0" presId="urn:microsoft.com/office/officeart/2018/2/layout/IconLabelDescriptionList"/>
    <dgm:cxn modelId="{FAAE82A6-EE75-4054-A468-6FD1B73728E6}" type="presParOf" srcId="{A3330382-ADA4-4A2E-BB2A-36CACA744831}" destId="{9B7687CF-F7EE-4175-9601-64672D70FC1B}" srcOrd="2" destOrd="0" presId="urn:microsoft.com/office/officeart/2018/2/layout/IconLabelDescriptionList"/>
    <dgm:cxn modelId="{D8EA4AC9-AA6C-4DE1-9D6A-7F74605D5B17}" type="presParOf" srcId="{9B7687CF-F7EE-4175-9601-64672D70FC1B}" destId="{68742767-CE6B-4FF4-A2AD-F33BA96CFA59}" srcOrd="0" destOrd="0" presId="urn:microsoft.com/office/officeart/2018/2/layout/IconLabelDescriptionList"/>
    <dgm:cxn modelId="{CEB3BBBC-939A-4BC1-B2EB-EA71C05AD52D}" type="presParOf" srcId="{9B7687CF-F7EE-4175-9601-64672D70FC1B}" destId="{3639F4F5-3676-49FC-9C4E-057FA49BCD22}" srcOrd="1" destOrd="0" presId="urn:microsoft.com/office/officeart/2018/2/layout/IconLabelDescriptionList"/>
    <dgm:cxn modelId="{840E8C7A-E12F-4B4D-B042-C210AD94979E}" type="presParOf" srcId="{9B7687CF-F7EE-4175-9601-64672D70FC1B}" destId="{7A4C6401-0CC7-468F-82A1-0316C3806009}" srcOrd="2" destOrd="0" presId="urn:microsoft.com/office/officeart/2018/2/layout/IconLabelDescriptionList"/>
    <dgm:cxn modelId="{A7F29B50-B39E-42CE-8367-2688CF8BE639}" type="presParOf" srcId="{9B7687CF-F7EE-4175-9601-64672D70FC1B}" destId="{879E0E34-A567-48C1-9D0A-A10E6F5FD3A9}" srcOrd="3" destOrd="0" presId="urn:microsoft.com/office/officeart/2018/2/layout/IconLabelDescriptionList"/>
    <dgm:cxn modelId="{430865B0-0DA8-4179-B216-8D2CAB0CEBF4}" type="presParOf" srcId="{9B7687CF-F7EE-4175-9601-64672D70FC1B}" destId="{93603189-7BEC-4FB7-800C-5E544923CAD3}" srcOrd="4" destOrd="0" presId="urn:microsoft.com/office/officeart/2018/2/layout/IconLabelDescriptionList"/>
    <dgm:cxn modelId="{8216E1B8-87EB-4544-9629-DBA682B6151E}" type="presParOf" srcId="{A3330382-ADA4-4A2E-BB2A-36CACA744831}" destId="{6853E87B-D349-49AF-A85B-E9A3B43367E8}" srcOrd="3" destOrd="0" presId="urn:microsoft.com/office/officeart/2018/2/layout/IconLabelDescriptionList"/>
    <dgm:cxn modelId="{36F072CF-F849-4A1F-86C1-D7C135D354F0}" type="presParOf" srcId="{A3330382-ADA4-4A2E-BB2A-36CACA744831}" destId="{045C2481-0DA8-4F97-B716-4BCD3E7E0140}" srcOrd="4" destOrd="0" presId="urn:microsoft.com/office/officeart/2018/2/layout/IconLabelDescriptionList"/>
    <dgm:cxn modelId="{25703121-F468-481A-809F-957CE84DAF83}" type="presParOf" srcId="{045C2481-0DA8-4F97-B716-4BCD3E7E0140}" destId="{E6184A56-A6AC-444E-8B28-40127867594C}" srcOrd="0" destOrd="0" presId="urn:microsoft.com/office/officeart/2018/2/layout/IconLabelDescriptionList"/>
    <dgm:cxn modelId="{80605D59-73AB-4741-8F28-39EF9EB43577}" type="presParOf" srcId="{045C2481-0DA8-4F97-B716-4BCD3E7E0140}" destId="{50AB2EF4-C934-4421-8DFC-A1456CBE3C66}" srcOrd="1" destOrd="0" presId="urn:microsoft.com/office/officeart/2018/2/layout/IconLabelDescriptionList"/>
    <dgm:cxn modelId="{8739544D-E880-49B2-B8D8-239CF92A1028}" type="presParOf" srcId="{045C2481-0DA8-4F97-B716-4BCD3E7E0140}" destId="{83BB8276-784E-4042-AA04-DE3E3A37E502}" srcOrd="2" destOrd="0" presId="urn:microsoft.com/office/officeart/2018/2/layout/IconLabelDescriptionList"/>
    <dgm:cxn modelId="{C7CC4C04-9099-4ACB-9E3E-029F6C794CD1}" type="presParOf" srcId="{045C2481-0DA8-4F97-B716-4BCD3E7E0140}" destId="{7952ED49-F2B1-4185-9243-D01F33A9571F}" srcOrd="3" destOrd="0" presId="urn:microsoft.com/office/officeart/2018/2/layout/IconLabelDescriptionList"/>
    <dgm:cxn modelId="{FE7AC1F3-5066-4446-A532-0A2A68F65DE9}" type="presParOf" srcId="{045C2481-0DA8-4F97-B716-4BCD3E7E0140}" destId="{616B8EFD-0CEA-48C5-9C6C-66C7989636F2}" srcOrd="4" destOrd="0" presId="urn:microsoft.com/office/officeart/2018/2/layout/IconLabelDescriptionList"/>
    <dgm:cxn modelId="{F763315E-7750-440F-AA9A-CCF6F433A3F0}" type="presParOf" srcId="{A3330382-ADA4-4A2E-BB2A-36CACA744831}" destId="{13C0E8EC-A278-40CB-B42E-652C0A3F2D10}" srcOrd="5" destOrd="0" presId="urn:microsoft.com/office/officeart/2018/2/layout/IconLabelDescriptionList"/>
    <dgm:cxn modelId="{6822A6ED-CCD9-4BB7-B66B-0885B5702AF2}" type="presParOf" srcId="{A3330382-ADA4-4A2E-BB2A-36CACA744831}" destId="{3A840616-B4FF-4C83-8F1D-32E213C9CE38}" srcOrd="6" destOrd="0" presId="urn:microsoft.com/office/officeart/2018/2/layout/IconLabelDescriptionList"/>
    <dgm:cxn modelId="{EC222A2D-0A71-4308-93D6-6F79DF6002B9}" type="presParOf" srcId="{3A840616-B4FF-4C83-8F1D-32E213C9CE38}" destId="{D163448C-273F-4E94-B19C-A639A43CB985}" srcOrd="0" destOrd="0" presId="urn:microsoft.com/office/officeart/2018/2/layout/IconLabelDescriptionList"/>
    <dgm:cxn modelId="{8F43CF5C-7EB0-4EE4-852A-2CFC89B84ECB}" type="presParOf" srcId="{3A840616-B4FF-4C83-8F1D-32E213C9CE38}" destId="{9A772E86-68AE-4030-B232-7156DED8FF88}" srcOrd="1" destOrd="0" presId="urn:microsoft.com/office/officeart/2018/2/layout/IconLabelDescriptionList"/>
    <dgm:cxn modelId="{57E33971-1119-4EB8-A4C2-6389705A727A}" type="presParOf" srcId="{3A840616-B4FF-4C83-8F1D-32E213C9CE38}" destId="{D3BF8876-8353-465B-BC19-7816D267C846}" srcOrd="2" destOrd="0" presId="urn:microsoft.com/office/officeart/2018/2/layout/IconLabelDescriptionList"/>
    <dgm:cxn modelId="{2A0D0592-7B65-45FE-9917-E3DF5236599F}" type="presParOf" srcId="{3A840616-B4FF-4C83-8F1D-32E213C9CE38}" destId="{CD59C0BF-2C6B-4F08-8FC6-CBBB66B83353}" srcOrd="3" destOrd="0" presId="urn:microsoft.com/office/officeart/2018/2/layout/IconLabelDescriptionList"/>
    <dgm:cxn modelId="{F7E5EFBF-4D31-41E2-B51B-6B5ABE29AA51}" type="presParOf" srcId="{3A840616-B4FF-4C83-8F1D-32E213C9CE38}" destId="{871C5DE1-EFBE-44D9-8583-4477C52DEFD7}" srcOrd="4" destOrd="0" presId="urn:microsoft.com/office/officeart/2018/2/layout/IconLabelDescriptionList"/>
    <dgm:cxn modelId="{C30D66CA-29F0-472C-8F5E-6370941CCE13}" type="presParOf" srcId="{A3330382-ADA4-4A2E-BB2A-36CACA744831}" destId="{40BE8984-15EA-4766-A83C-8BCB94F1AE04}" srcOrd="7" destOrd="0" presId="urn:microsoft.com/office/officeart/2018/2/layout/IconLabelDescriptionList"/>
    <dgm:cxn modelId="{F85D61EC-A040-4665-90AC-E8DEBE598837}" type="presParOf" srcId="{A3330382-ADA4-4A2E-BB2A-36CACA744831}" destId="{83364A01-DD07-4D3F-96D0-1F952957297B}" srcOrd="8" destOrd="0" presId="urn:microsoft.com/office/officeart/2018/2/layout/IconLabelDescriptionList"/>
    <dgm:cxn modelId="{3BF3EA85-855D-4A54-9716-AC41A4E21DA6}" type="presParOf" srcId="{83364A01-DD07-4D3F-96D0-1F952957297B}" destId="{EF388635-AC6D-49EB-ABBF-8C7C1EEED79C}" srcOrd="0" destOrd="0" presId="urn:microsoft.com/office/officeart/2018/2/layout/IconLabelDescriptionList"/>
    <dgm:cxn modelId="{EA3FDD09-CFB3-4434-A169-069DCA780067}" type="presParOf" srcId="{83364A01-DD07-4D3F-96D0-1F952957297B}" destId="{642E6B99-3C12-4103-ACDF-D832C368E2A6}" srcOrd="1" destOrd="0" presId="urn:microsoft.com/office/officeart/2018/2/layout/IconLabelDescriptionList"/>
    <dgm:cxn modelId="{FB5AC01F-89E1-442A-81B2-47F41630C3A5}" type="presParOf" srcId="{83364A01-DD07-4D3F-96D0-1F952957297B}" destId="{20FA46F6-52D8-450D-B5A9-CC3F67C4AF00}" srcOrd="2" destOrd="0" presId="urn:microsoft.com/office/officeart/2018/2/layout/IconLabelDescriptionList"/>
    <dgm:cxn modelId="{8F705734-7F13-440F-AC1D-81E8B371CE6F}" type="presParOf" srcId="{83364A01-DD07-4D3F-96D0-1F952957297B}" destId="{3EDFAFF3-56A0-4C55-9B4B-9D42B93EFA8D}" srcOrd="3" destOrd="0" presId="urn:microsoft.com/office/officeart/2018/2/layout/IconLabelDescriptionList"/>
    <dgm:cxn modelId="{4433DF0B-14EA-4F97-8D23-8DCBD319F697}" type="presParOf" srcId="{83364A01-DD07-4D3F-96D0-1F952957297B}" destId="{C2863663-A4A7-4088-8321-19BC92B58155}"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E8823-CF6E-4C49-8147-435A26DE1D41}">
      <dsp:nvSpPr>
        <dsp:cNvPr id="0" name=""/>
        <dsp:cNvSpPr/>
      </dsp:nvSpPr>
      <dsp:spPr>
        <a:xfrm>
          <a:off x="2817" y="593689"/>
          <a:ext cx="2235464" cy="134127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definition of a mortgage</a:t>
          </a:r>
          <a:endParaRPr lang="en-US" sz="2100" kern="1200"/>
        </a:p>
      </dsp:txBody>
      <dsp:txXfrm>
        <a:off x="2817" y="593689"/>
        <a:ext cx="2235464" cy="1341278"/>
      </dsp:txXfrm>
    </dsp:sp>
    <dsp:sp modelId="{04D2D5D2-0494-495D-8A6B-CDB4687C1D5C}">
      <dsp:nvSpPr>
        <dsp:cNvPr id="0" name=""/>
        <dsp:cNvSpPr/>
      </dsp:nvSpPr>
      <dsp:spPr>
        <a:xfrm>
          <a:off x="2461828" y="593689"/>
          <a:ext cx="2235464" cy="1341278"/>
        </a:xfrm>
        <a:prstGeom prst="rect">
          <a:avLst/>
        </a:prstGeom>
        <a:solidFill>
          <a:schemeClr val="accent2">
            <a:hueOff val="16206"/>
            <a:satOff val="1863"/>
            <a:lumOff val="-148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Acting for Buyer and Lender</a:t>
          </a:r>
          <a:endParaRPr lang="en-US" sz="2100" kern="1200"/>
        </a:p>
      </dsp:txBody>
      <dsp:txXfrm>
        <a:off x="2461828" y="593689"/>
        <a:ext cx="2235464" cy="1341278"/>
      </dsp:txXfrm>
    </dsp:sp>
    <dsp:sp modelId="{D34525EC-8121-4019-A4B9-446DD13D0471}">
      <dsp:nvSpPr>
        <dsp:cNvPr id="0" name=""/>
        <dsp:cNvSpPr/>
      </dsp:nvSpPr>
      <dsp:spPr>
        <a:xfrm>
          <a:off x="4920839" y="593689"/>
          <a:ext cx="2235464" cy="1341278"/>
        </a:xfrm>
        <a:prstGeom prst="rect">
          <a:avLst/>
        </a:prstGeom>
        <a:solidFill>
          <a:schemeClr val="accent2">
            <a:hueOff val="32411"/>
            <a:satOff val="3725"/>
            <a:lumOff val="-29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Mortgage offer and lenders’ handbook</a:t>
          </a:r>
          <a:endParaRPr lang="en-US" sz="2100" kern="1200"/>
        </a:p>
      </dsp:txBody>
      <dsp:txXfrm>
        <a:off x="4920839" y="593689"/>
        <a:ext cx="2235464" cy="1341278"/>
      </dsp:txXfrm>
    </dsp:sp>
    <dsp:sp modelId="{808CEDB9-2D40-4A03-9530-F9F4424913F2}">
      <dsp:nvSpPr>
        <dsp:cNvPr id="0" name=""/>
        <dsp:cNvSpPr/>
      </dsp:nvSpPr>
      <dsp:spPr>
        <a:xfrm>
          <a:off x="7379850" y="593689"/>
          <a:ext cx="2235464" cy="1341278"/>
        </a:xfrm>
        <a:prstGeom prst="rect">
          <a:avLst/>
        </a:prstGeom>
        <a:solidFill>
          <a:schemeClr val="accent2">
            <a:hueOff val="48617"/>
            <a:satOff val="5588"/>
            <a:lumOff val="-445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Different types of mortgage</a:t>
          </a:r>
          <a:endParaRPr lang="en-US" sz="2100" kern="1200"/>
        </a:p>
      </dsp:txBody>
      <dsp:txXfrm>
        <a:off x="7379850" y="593689"/>
        <a:ext cx="2235464" cy="1341278"/>
      </dsp:txXfrm>
    </dsp:sp>
    <dsp:sp modelId="{BAE7B0E2-5748-465E-91F5-7B612952931D}">
      <dsp:nvSpPr>
        <dsp:cNvPr id="0" name=""/>
        <dsp:cNvSpPr/>
      </dsp:nvSpPr>
      <dsp:spPr>
        <a:xfrm>
          <a:off x="2817" y="2158514"/>
          <a:ext cx="2235464" cy="1341278"/>
        </a:xfrm>
        <a:prstGeom prst="rect">
          <a:avLst/>
        </a:prstGeom>
        <a:solidFill>
          <a:schemeClr val="accent2">
            <a:hueOff val="64822"/>
            <a:satOff val="7451"/>
            <a:lumOff val="-59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Mortgage offer</a:t>
          </a:r>
          <a:endParaRPr lang="en-US" sz="2100" kern="1200"/>
        </a:p>
      </dsp:txBody>
      <dsp:txXfrm>
        <a:off x="2817" y="2158514"/>
        <a:ext cx="2235464" cy="1341278"/>
      </dsp:txXfrm>
    </dsp:sp>
    <dsp:sp modelId="{572A0364-0BCC-42CA-BB28-D6FA3F7A8BE2}">
      <dsp:nvSpPr>
        <dsp:cNvPr id="0" name=""/>
        <dsp:cNvSpPr/>
      </dsp:nvSpPr>
      <dsp:spPr>
        <a:xfrm>
          <a:off x="2461828" y="2158514"/>
          <a:ext cx="2235464" cy="1341278"/>
        </a:xfrm>
        <a:prstGeom prst="rect">
          <a:avLst/>
        </a:prstGeom>
        <a:solidFill>
          <a:schemeClr val="accent2">
            <a:hueOff val="81028"/>
            <a:satOff val="9314"/>
            <a:lumOff val="-742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Mortgage deed</a:t>
          </a:r>
          <a:endParaRPr lang="en-US" sz="2100" kern="1200"/>
        </a:p>
      </dsp:txBody>
      <dsp:txXfrm>
        <a:off x="2461828" y="2158514"/>
        <a:ext cx="2235464" cy="1341278"/>
      </dsp:txXfrm>
    </dsp:sp>
    <dsp:sp modelId="{828EA228-90C2-4F90-B96B-2ED41DF69C27}">
      <dsp:nvSpPr>
        <dsp:cNvPr id="0" name=""/>
        <dsp:cNvSpPr/>
      </dsp:nvSpPr>
      <dsp:spPr>
        <a:xfrm>
          <a:off x="4920839" y="2158514"/>
          <a:ext cx="2235464" cy="1341278"/>
        </a:xfrm>
        <a:prstGeom prst="rect">
          <a:avLst/>
        </a:prstGeom>
        <a:solidFill>
          <a:schemeClr val="accent2">
            <a:hueOff val="97234"/>
            <a:satOff val="11176"/>
            <a:lumOff val="-890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Certificate of Title</a:t>
          </a:r>
          <a:endParaRPr lang="en-US" sz="2100" kern="1200"/>
        </a:p>
      </dsp:txBody>
      <dsp:txXfrm>
        <a:off x="4920839" y="2158514"/>
        <a:ext cx="2235464" cy="1341278"/>
      </dsp:txXfrm>
    </dsp:sp>
    <dsp:sp modelId="{FFC06948-0BAE-4BF0-B6A0-5167388BC6D7}">
      <dsp:nvSpPr>
        <dsp:cNvPr id="0" name=""/>
        <dsp:cNvSpPr/>
      </dsp:nvSpPr>
      <dsp:spPr>
        <a:xfrm>
          <a:off x="7379850" y="2158514"/>
          <a:ext cx="2235464" cy="1341278"/>
        </a:xfrm>
        <a:prstGeom prst="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Steps to take after completion on behalf of the lender</a:t>
          </a:r>
          <a:endParaRPr lang="en-US" sz="2100" kern="1200"/>
        </a:p>
      </dsp:txBody>
      <dsp:txXfrm>
        <a:off x="7379850" y="2158514"/>
        <a:ext cx="2235464" cy="13412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A627F-E64B-494E-B259-7B0EC4F32F4B}">
      <dsp:nvSpPr>
        <dsp:cNvPr id="0" name=""/>
        <dsp:cNvSpPr/>
      </dsp:nvSpPr>
      <dsp:spPr>
        <a:xfrm>
          <a:off x="5703" y="348122"/>
          <a:ext cx="589886" cy="5898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B6CAAD-BA32-4428-9542-EA8B4CCAA090}">
      <dsp:nvSpPr>
        <dsp:cNvPr id="0" name=""/>
        <dsp:cNvSpPr/>
      </dsp:nvSpPr>
      <dsp:spPr>
        <a:xfrm>
          <a:off x="5703" y="1084127"/>
          <a:ext cx="1685390" cy="930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A loan secured on a property</a:t>
          </a:r>
          <a:endParaRPr lang="en-US" sz="1400" kern="1200"/>
        </a:p>
      </dsp:txBody>
      <dsp:txXfrm>
        <a:off x="5703" y="1084127"/>
        <a:ext cx="1685390" cy="930256"/>
      </dsp:txXfrm>
    </dsp:sp>
    <dsp:sp modelId="{E2F770AD-E620-44E1-ACE8-2AC480F6C8E0}">
      <dsp:nvSpPr>
        <dsp:cNvPr id="0" name=""/>
        <dsp:cNvSpPr/>
      </dsp:nvSpPr>
      <dsp:spPr>
        <a:xfrm>
          <a:off x="5703" y="2082346"/>
          <a:ext cx="1685390" cy="1663012"/>
        </a:xfrm>
        <a:prstGeom prst="rect">
          <a:avLst/>
        </a:prstGeom>
        <a:noFill/>
        <a:ln>
          <a:noFill/>
        </a:ln>
        <a:effectLst/>
      </dsp:spPr>
      <dsp:style>
        <a:lnRef idx="0">
          <a:scrgbClr r="0" g="0" b="0"/>
        </a:lnRef>
        <a:fillRef idx="0">
          <a:scrgbClr r="0" g="0" b="0"/>
        </a:fillRef>
        <a:effectRef idx="0">
          <a:scrgbClr r="0" g="0" b="0"/>
        </a:effectRef>
        <a:fontRef idx="minor"/>
      </dsp:style>
    </dsp:sp>
    <dsp:sp modelId="{68742767-CE6B-4FF4-A2AD-F33BA96CFA59}">
      <dsp:nvSpPr>
        <dsp:cNvPr id="0" name=""/>
        <dsp:cNvSpPr/>
      </dsp:nvSpPr>
      <dsp:spPr>
        <a:xfrm>
          <a:off x="1986037" y="348122"/>
          <a:ext cx="589886" cy="5898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4C6401-0CC7-468F-82A1-0316C3806009}">
      <dsp:nvSpPr>
        <dsp:cNvPr id="0" name=""/>
        <dsp:cNvSpPr/>
      </dsp:nvSpPr>
      <dsp:spPr>
        <a:xfrm>
          <a:off x="1986037" y="1084127"/>
          <a:ext cx="1685390" cy="930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Will be registered as a charge</a:t>
          </a:r>
          <a:endParaRPr lang="en-US" sz="1400" kern="1200"/>
        </a:p>
      </dsp:txBody>
      <dsp:txXfrm>
        <a:off x="1986037" y="1084127"/>
        <a:ext cx="1685390" cy="930256"/>
      </dsp:txXfrm>
    </dsp:sp>
    <dsp:sp modelId="{93603189-7BEC-4FB7-800C-5E544923CAD3}">
      <dsp:nvSpPr>
        <dsp:cNvPr id="0" name=""/>
        <dsp:cNvSpPr/>
      </dsp:nvSpPr>
      <dsp:spPr>
        <a:xfrm>
          <a:off x="1986037" y="2082346"/>
          <a:ext cx="1685390" cy="1663012"/>
        </a:xfrm>
        <a:prstGeom prst="rect">
          <a:avLst/>
        </a:prstGeom>
        <a:noFill/>
        <a:ln>
          <a:noFill/>
        </a:ln>
        <a:effectLst/>
      </dsp:spPr>
      <dsp:style>
        <a:lnRef idx="0">
          <a:scrgbClr r="0" g="0" b="0"/>
        </a:lnRef>
        <a:fillRef idx="0">
          <a:scrgbClr r="0" g="0" b="0"/>
        </a:fillRef>
        <a:effectRef idx="0">
          <a:scrgbClr r="0" g="0" b="0"/>
        </a:effectRef>
        <a:fontRef idx="minor"/>
      </dsp:style>
    </dsp:sp>
    <dsp:sp modelId="{E6184A56-A6AC-444E-8B28-40127867594C}">
      <dsp:nvSpPr>
        <dsp:cNvPr id="0" name=""/>
        <dsp:cNvSpPr/>
      </dsp:nvSpPr>
      <dsp:spPr>
        <a:xfrm>
          <a:off x="3966371" y="348122"/>
          <a:ext cx="589886" cy="5898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BB8276-784E-4042-AA04-DE3E3A37E502}">
      <dsp:nvSpPr>
        <dsp:cNvPr id="0" name=""/>
        <dsp:cNvSpPr/>
      </dsp:nvSpPr>
      <dsp:spPr>
        <a:xfrm>
          <a:off x="3966371" y="1084127"/>
          <a:ext cx="1685390" cy="930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Creates rights over the property which can be enforced in the event of default on the loan</a:t>
          </a:r>
          <a:endParaRPr lang="en-US" sz="1400" kern="1200"/>
        </a:p>
      </dsp:txBody>
      <dsp:txXfrm>
        <a:off x="3966371" y="1084127"/>
        <a:ext cx="1685390" cy="930256"/>
      </dsp:txXfrm>
    </dsp:sp>
    <dsp:sp modelId="{616B8EFD-0CEA-48C5-9C6C-66C7989636F2}">
      <dsp:nvSpPr>
        <dsp:cNvPr id="0" name=""/>
        <dsp:cNvSpPr/>
      </dsp:nvSpPr>
      <dsp:spPr>
        <a:xfrm>
          <a:off x="3966371" y="2082346"/>
          <a:ext cx="1685390" cy="1663012"/>
        </a:xfrm>
        <a:prstGeom prst="rect">
          <a:avLst/>
        </a:prstGeom>
        <a:noFill/>
        <a:ln>
          <a:noFill/>
        </a:ln>
        <a:effectLst/>
      </dsp:spPr>
      <dsp:style>
        <a:lnRef idx="0">
          <a:scrgbClr r="0" g="0" b="0"/>
        </a:lnRef>
        <a:fillRef idx="0">
          <a:scrgbClr r="0" g="0" b="0"/>
        </a:fillRef>
        <a:effectRef idx="0">
          <a:scrgbClr r="0" g="0" b="0"/>
        </a:effectRef>
        <a:fontRef idx="minor"/>
      </dsp:style>
    </dsp:sp>
    <dsp:sp modelId="{D163448C-273F-4E94-B19C-A639A43CB985}">
      <dsp:nvSpPr>
        <dsp:cNvPr id="0" name=""/>
        <dsp:cNvSpPr/>
      </dsp:nvSpPr>
      <dsp:spPr>
        <a:xfrm>
          <a:off x="5946705" y="348122"/>
          <a:ext cx="589886" cy="5898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BF8876-8353-465B-BC19-7816D267C846}">
      <dsp:nvSpPr>
        <dsp:cNvPr id="0" name=""/>
        <dsp:cNvSpPr/>
      </dsp:nvSpPr>
      <dsp:spPr>
        <a:xfrm>
          <a:off x="5946705" y="1084127"/>
          <a:ext cx="1685390" cy="930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‘Standard’ mortgage</a:t>
          </a:r>
          <a:endParaRPr lang="en-US" sz="1400" kern="1200"/>
        </a:p>
      </dsp:txBody>
      <dsp:txXfrm>
        <a:off x="5946705" y="1084127"/>
        <a:ext cx="1685390" cy="930256"/>
      </dsp:txXfrm>
    </dsp:sp>
    <dsp:sp modelId="{871C5DE1-EFBE-44D9-8583-4477C52DEFD7}">
      <dsp:nvSpPr>
        <dsp:cNvPr id="0" name=""/>
        <dsp:cNvSpPr/>
      </dsp:nvSpPr>
      <dsp:spPr>
        <a:xfrm>
          <a:off x="5946705" y="2082346"/>
          <a:ext cx="1685390" cy="1663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GB" sz="1400" kern="1200" dirty="0"/>
            <a:t>Within the lender’s normal course of activities</a:t>
          </a:r>
          <a:endParaRPr lang="en-US" sz="1400" kern="1200" dirty="0"/>
        </a:p>
        <a:p>
          <a:pPr marL="0" lvl="0" indent="0" algn="l" defTabSz="622300">
            <a:lnSpc>
              <a:spcPct val="90000"/>
            </a:lnSpc>
            <a:spcBef>
              <a:spcPct val="0"/>
            </a:spcBef>
            <a:spcAft>
              <a:spcPct val="35000"/>
            </a:spcAft>
            <a:buNone/>
          </a:pPr>
          <a:r>
            <a:rPr lang="en-GB" sz="1400" kern="1200"/>
            <a:t>Lending must be a significant part of the activities</a:t>
          </a:r>
          <a:endParaRPr lang="en-US" sz="1400" kern="1200"/>
        </a:p>
        <a:p>
          <a:pPr marL="0" lvl="0" indent="0" algn="l" defTabSz="622300">
            <a:lnSpc>
              <a:spcPct val="90000"/>
            </a:lnSpc>
            <a:spcBef>
              <a:spcPct val="0"/>
            </a:spcBef>
            <a:spcAft>
              <a:spcPct val="35000"/>
            </a:spcAft>
            <a:buNone/>
          </a:pPr>
          <a:r>
            <a:rPr lang="en-GB" sz="1400" kern="1200" dirty="0"/>
            <a:t>Mortgage must be on standard terms</a:t>
          </a:r>
          <a:endParaRPr lang="en-US" sz="1400" kern="1200" dirty="0"/>
        </a:p>
      </dsp:txBody>
      <dsp:txXfrm>
        <a:off x="5946705" y="2082346"/>
        <a:ext cx="1685390" cy="1663012"/>
      </dsp:txXfrm>
    </dsp:sp>
    <dsp:sp modelId="{EF388635-AC6D-49EB-ABBF-8C7C1EEED79C}">
      <dsp:nvSpPr>
        <dsp:cNvPr id="0" name=""/>
        <dsp:cNvSpPr/>
      </dsp:nvSpPr>
      <dsp:spPr>
        <a:xfrm>
          <a:off x="7927039" y="348122"/>
          <a:ext cx="589886" cy="58988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FA46F6-52D8-450D-B5A9-CC3F67C4AF00}">
      <dsp:nvSpPr>
        <dsp:cNvPr id="0" name=""/>
        <dsp:cNvSpPr/>
      </dsp:nvSpPr>
      <dsp:spPr>
        <a:xfrm>
          <a:off x="7927039" y="1084127"/>
          <a:ext cx="1685390" cy="930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We do not consider non-standard or private mortgages</a:t>
          </a:r>
          <a:br>
            <a:rPr lang="en-GB" sz="1400" kern="1200"/>
          </a:br>
          <a:endParaRPr lang="en-US" sz="1400" kern="1200"/>
        </a:p>
      </dsp:txBody>
      <dsp:txXfrm>
        <a:off x="7927039" y="1084127"/>
        <a:ext cx="1685390" cy="930256"/>
      </dsp:txXfrm>
    </dsp:sp>
    <dsp:sp modelId="{C2863663-A4A7-4088-8321-19BC92B58155}">
      <dsp:nvSpPr>
        <dsp:cNvPr id="0" name=""/>
        <dsp:cNvSpPr/>
      </dsp:nvSpPr>
      <dsp:spPr>
        <a:xfrm>
          <a:off x="7927039" y="2082346"/>
          <a:ext cx="1685390" cy="1663012"/>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26/03/2026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v.uk/affordable-home-ownership-scheme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How a buyer client proposes funding their purchase of a property is of central importance to their conveyancer. If it transpires that the buyer cannot get their funding in place, the transaction will not proceed. It is very important therefore for the conveyancer to ensure prior to exchange of contracts that the buyer can produce the funds. Accordingly, we are still at the pre-exchange stage of the transaction.</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If a buyer has a related sale, there is likely to be money “left over” once the fees and any mortgages have been paid on completion. These funds are often referred to as the “net sale proceeds”. In most cases the buyer will be putting at least some of their own money towards the purchase. If they are funding the purchase entirely from their own resources, they are referred to as a “cash buyer”. However, in the vast majority of residential conveyancing transactions, the buyer requires mortgage financing to fund their purchase.</a:t>
            </a:r>
          </a:p>
          <a:p>
            <a:endParaRPr lang="en-GB" dirty="0"/>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a:t>
            </a:fld>
            <a:endParaRPr lang="en-GB"/>
          </a:p>
        </p:txBody>
      </p:sp>
    </p:spTree>
    <p:extLst>
      <p:ext uri="{BB962C8B-B14F-4D97-AF65-F5344CB8AC3E}">
        <p14:creationId xmlns:p14="http://schemas.microsoft.com/office/powerpoint/2010/main" val="4140574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a:t>
            </a:fld>
            <a:endParaRPr lang="en-GB"/>
          </a:p>
        </p:txBody>
      </p:sp>
    </p:spTree>
    <p:extLst>
      <p:ext uri="{BB962C8B-B14F-4D97-AF65-F5344CB8AC3E}">
        <p14:creationId xmlns:p14="http://schemas.microsoft.com/office/powerpoint/2010/main" val="1327404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4</a:t>
            </a:fld>
            <a:endParaRPr lang="en-GB"/>
          </a:p>
        </p:txBody>
      </p:sp>
    </p:spTree>
    <p:extLst>
      <p:ext uri="{BB962C8B-B14F-4D97-AF65-F5344CB8AC3E}">
        <p14:creationId xmlns:p14="http://schemas.microsoft.com/office/powerpoint/2010/main" val="2289197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Most buyers will have some money from their own resources to put towards the purchase of a property. They might have all of the money required to fund the purchase price and all fees, SDLT and HMLR fees without recourse to any borrowing. In this case, the buyer is known as a “</a:t>
            </a:r>
            <a:r>
              <a:rPr lang="en-GB" sz="1200" b="1" i="0" kern="1200" dirty="0">
                <a:solidFill>
                  <a:schemeClr val="tx1"/>
                </a:solidFill>
                <a:effectLst/>
                <a:latin typeface="+mn-lt"/>
                <a:ea typeface="+mn-ea"/>
                <a:cs typeface="+mn-cs"/>
              </a:rPr>
              <a:t>cash buyer</a:t>
            </a:r>
            <a:r>
              <a:rPr lang="en-GB" sz="1200" b="0" i="0" kern="1200" dirty="0">
                <a:solidFill>
                  <a:schemeClr val="tx1"/>
                </a:solidFill>
                <a:effectLst/>
                <a:latin typeface="+mn-lt"/>
                <a:ea typeface="+mn-ea"/>
                <a:cs typeface="+mn-cs"/>
              </a:rPr>
              <a:t>”. However, in most cases, a buyer will need to borrow money from a lender to fund the purchase of a residential property but they will still be contributing some of their own money, very often the 10 per cent deposit payable on exchange plus the fees and outgoings. However much money the buyer is contributing, the conveyancer has a duty to carry out the appropriate due diligence in relation to those funds.</a:t>
            </a:r>
          </a:p>
          <a:p>
            <a:pPr fontAlgn="auto" latinLnBrk="0"/>
            <a:endParaRPr lang="en-GB" sz="1200" b="0" i="0" kern="1200" dirty="0">
              <a:solidFill>
                <a:schemeClr val="tx1"/>
              </a:solidFill>
              <a:effectLst/>
              <a:latin typeface="+mn-lt"/>
              <a:ea typeface="+mn-ea"/>
              <a:cs typeface="+mn-cs"/>
            </a:endParaRPr>
          </a:p>
          <a:p>
            <a:pPr fontAlgn="auto" latinLnBrk="0"/>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source of funds</a:t>
            </a:r>
            <a:r>
              <a:rPr lang="en-GB" sz="1200" b="0" i="0" kern="1200" dirty="0">
                <a:solidFill>
                  <a:schemeClr val="tx1"/>
                </a:solidFill>
                <a:effectLst/>
                <a:latin typeface="+mn-lt"/>
                <a:ea typeface="+mn-ea"/>
                <a:cs typeface="+mn-cs"/>
              </a:rPr>
              <a:t>” means that the client needs to provide evidence of where their money is currently being held and typically, they do this by producing a copy of their recent bank statements to their conveyancer. “</a:t>
            </a:r>
            <a:r>
              <a:rPr lang="en-GB" sz="1200" b="1" i="0" kern="1200" dirty="0">
                <a:solidFill>
                  <a:schemeClr val="tx1"/>
                </a:solidFill>
                <a:effectLst/>
                <a:latin typeface="+mn-lt"/>
                <a:ea typeface="+mn-ea"/>
                <a:cs typeface="+mn-cs"/>
              </a:rPr>
              <a:t>Source of wealth</a:t>
            </a:r>
            <a:r>
              <a:rPr lang="en-GB" sz="1200" b="0" i="0" kern="1200" dirty="0">
                <a:solidFill>
                  <a:schemeClr val="tx1"/>
                </a:solidFill>
                <a:effectLst/>
                <a:latin typeface="+mn-lt"/>
                <a:ea typeface="+mn-ea"/>
                <a:cs typeface="+mn-cs"/>
              </a:rPr>
              <a:t>” requires the conveyancer to establish where that money came from, for example, whether from an inheritance, work bonus or other source.</a:t>
            </a:r>
          </a:p>
          <a:p>
            <a:pPr fontAlgn="auto" latinLnBrk="0"/>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You will remember that someone else might help a buyer by providing funds towards the purchase, this will often be a first-time buyer whose parents are putting some money towards the deposit. This has become informally known as the “</a:t>
            </a:r>
            <a:r>
              <a:rPr lang="en-GB" sz="1200" b="1" i="0" kern="1200" dirty="0">
                <a:solidFill>
                  <a:schemeClr val="tx1"/>
                </a:solidFill>
                <a:effectLst/>
                <a:latin typeface="+mn-lt"/>
                <a:ea typeface="+mn-ea"/>
                <a:cs typeface="+mn-cs"/>
              </a:rPr>
              <a:t>bank of mum and dad</a:t>
            </a:r>
            <a:r>
              <a:rPr lang="en-GB" sz="1200" b="0" i="0" kern="1200" dirty="0">
                <a:solidFill>
                  <a:schemeClr val="tx1"/>
                </a:solidFill>
                <a:effectLst/>
                <a:latin typeface="+mn-lt"/>
                <a:ea typeface="+mn-ea"/>
                <a:cs typeface="+mn-cs"/>
              </a:rPr>
              <a:t>”.</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You will also remember that if funds are coming from a third party, the conveyancer must also carry out source of funds and wealth checks in relation to that money.</a:t>
            </a:r>
          </a:p>
          <a:p>
            <a:pPr fontAlgn="auto" latinLnBrk="0"/>
            <a:r>
              <a:rPr lang="en-GB" sz="1200" b="0" i="0" kern="1200" dirty="0">
                <a:solidFill>
                  <a:schemeClr val="tx1"/>
                </a:solidFill>
                <a:effectLst/>
                <a:latin typeface="+mn-lt"/>
                <a:ea typeface="+mn-ea"/>
                <a:cs typeface="+mn-cs"/>
              </a:rPr>
              <a:t>The requirement to carry out these checks is part of the due diligence which a conveyancer must carry out to comply with the firm’s obligations under the money-laundering legislation.</a:t>
            </a:r>
          </a:p>
          <a:p>
            <a:pPr fontAlgn="auto" latinLnBrk="0"/>
            <a:endParaRPr lang="en-GB" sz="1200" b="0" i="0" kern="1200" dirty="0">
              <a:solidFill>
                <a:schemeClr val="tx1"/>
              </a:solidFill>
              <a:effectLst/>
              <a:latin typeface="+mn-lt"/>
              <a:ea typeface="+mn-ea"/>
              <a:cs typeface="+mn-cs"/>
            </a:endParaRPr>
          </a:p>
          <a:p>
            <a:pPr fontAlgn="auto" latinLnBrk="0"/>
            <a:r>
              <a:rPr lang="en-GB" sz="1200" b="0" i="0" kern="1200" dirty="0">
                <a:solidFill>
                  <a:schemeClr val="tx1"/>
                </a:solidFill>
                <a:effectLst/>
                <a:latin typeface="+mn-lt"/>
                <a:ea typeface="+mn-ea"/>
                <a:cs typeface="+mn-cs"/>
              </a:rPr>
              <a:t>We will now move on to look at the relationship between the conveyancer and the mortgage lender in more detail and some of the issues that arise when dealing with a mortgage and behalf of a buyer client.</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5</a:t>
            </a:fld>
            <a:endParaRPr lang="en-GB"/>
          </a:p>
        </p:txBody>
      </p:sp>
    </p:spTree>
    <p:extLst>
      <p:ext uri="{BB962C8B-B14F-4D97-AF65-F5344CB8AC3E}">
        <p14:creationId xmlns:p14="http://schemas.microsoft.com/office/powerpoint/2010/main" val="3151614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196791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606212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1699309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11</a:t>
            </a:fld>
            <a:endParaRPr lang="en-GB"/>
          </a:p>
        </p:txBody>
      </p:sp>
    </p:spTree>
    <p:extLst>
      <p:ext uri="{BB962C8B-B14F-4D97-AF65-F5344CB8AC3E}">
        <p14:creationId xmlns:p14="http://schemas.microsoft.com/office/powerpoint/2010/main" val="842410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latinLnBrk="0"/>
            <a:r>
              <a:rPr lang="en-GB" sz="1200" b="0" i="0" kern="1200" dirty="0">
                <a:solidFill>
                  <a:schemeClr val="tx1"/>
                </a:solidFill>
                <a:effectLst/>
                <a:latin typeface="+mn-lt"/>
                <a:ea typeface="+mn-ea"/>
                <a:cs typeface="+mn-cs"/>
              </a:rPr>
              <a:t>All borrowers must sign the mortgage deed and their signatures must be witnessed. At the end of this chapter is an example of a standard form mortgage deed (</a:t>
            </a:r>
            <a:r>
              <a:rPr lang="en-GB" sz="1200" b="1" i="0" kern="1200" dirty="0">
                <a:solidFill>
                  <a:schemeClr val="tx1"/>
                </a:solidFill>
                <a:effectLst/>
                <a:latin typeface="+mn-lt"/>
                <a:ea typeface="+mn-ea"/>
                <a:cs typeface="+mn-cs"/>
              </a:rPr>
              <a:t>15.17</a:t>
            </a:r>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3903529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2848164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latinLnBrk="0"/>
            <a:r>
              <a:rPr lang="en-GB" sz="1200" b="0" i="0" kern="1200" dirty="0">
                <a:solidFill>
                  <a:schemeClr val="tx1"/>
                </a:solidFill>
                <a:effectLst/>
                <a:latin typeface="+mn-lt"/>
                <a:ea typeface="+mn-ea"/>
                <a:cs typeface="+mn-cs"/>
              </a:rPr>
              <a:t>The UK Finance Mortgage Lenders’ Handbook states in its standard instructions that the conveyancer must not advise the following people, and must arrange for them to seek independent legal advice:</a:t>
            </a:r>
          </a:p>
          <a:p>
            <a:pPr fontAlgn="auto"/>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any borrower who does not personally benefit from the loan;</a:t>
            </a:r>
          </a:p>
          <a:p>
            <a:pPr fontAlgn="auto"/>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any guarantor; and</a:t>
            </a:r>
          </a:p>
          <a:p>
            <a:pPr fontAlgn="auto"/>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any person intending to occupy the property who is to execute a consent to the mortgage.</a:t>
            </a:r>
          </a:p>
          <a:p>
            <a:pPr fontAlgn="auto" latinLnBrk="0"/>
            <a:r>
              <a:rPr lang="en-GB" sz="1200" b="0" i="0" kern="1200" dirty="0">
                <a:solidFill>
                  <a:schemeClr val="tx1"/>
                </a:solidFill>
                <a:effectLst/>
                <a:latin typeface="+mn-lt"/>
                <a:ea typeface="+mn-ea"/>
                <a:cs typeface="+mn-cs"/>
              </a:rPr>
              <a:t>Individual lenders may vary this requirement, but there are often conditions attached. Even if the lender does allow the conveyancer to advise these people, it states that the conveyancer must only do so after recommending independent legal advice, to be given in the absence of any other person interested in the transaction. Further, any advice given to these people must also be given in the absence of any other person interested in the transaction.</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14</a:t>
            </a:fld>
            <a:endParaRPr lang="en-GB"/>
          </a:p>
        </p:txBody>
      </p:sp>
    </p:spTree>
    <p:extLst>
      <p:ext uri="{BB962C8B-B14F-4D97-AF65-F5344CB8AC3E}">
        <p14:creationId xmlns:p14="http://schemas.microsoft.com/office/powerpoint/2010/main" val="16435923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912509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2123642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17</a:t>
            </a:fld>
            <a:endParaRPr lang="en-GB"/>
          </a:p>
        </p:txBody>
      </p:sp>
    </p:spTree>
    <p:extLst>
      <p:ext uri="{BB962C8B-B14F-4D97-AF65-F5344CB8AC3E}">
        <p14:creationId xmlns:p14="http://schemas.microsoft.com/office/powerpoint/2010/main" val="3064392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18</a:t>
            </a:fld>
            <a:endParaRPr lang="en-GB"/>
          </a:p>
        </p:txBody>
      </p:sp>
    </p:spTree>
    <p:extLst>
      <p:ext uri="{BB962C8B-B14F-4D97-AF65-F5344CB8AC3E}">
        <p14:creationId xmlns:p14="http://schemas.microsoft.com/office/powerpoint/2010/main" val="719656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19</a:t>
            </a:fld>
            <a:endParaRPr lang="en-GB"/>
          </a:p>
        </p:txBody>
      </p:sp>
    </p:spTree>
    <p:extLst>
      <p:ext uri="{BB962C8B-B14F-4D97-AF65-F5344CB8AC3E}">
        <p14:creationId xmlns:p14="http://schemas.microsoft.com/office/powerpoint/2010/main" val="957422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94DAE8-1DE4-888A-F101-CF98E2C4FA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B1BED3-72B0-5222-54D3-095996C72A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FFA0ED-A251-EEBA-59DB-410403EF07A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A1CEC8-1A29-D9D9-84B7-E8FABA5A753E}"/>
              </a:ext>
            </a:extLst>
          </p:cNvPr>
          <p:cNvSpPr>
            <a:spLocks noGrp="1"/>
          </p:cNvSpPr>
          <p:nvPr>
            <p:ph type="sldNum" sz="quarter" idx="5"/>
          </p:nvPr>
        </p:nvSpPr>
        <p:spPr/>
        <p:txBody>
          <a:bodyPr/>
          <a:lstStyle/>
          <a:p>
            <a:fld id="{304967E0-0B8F-4EE9-9A9D-C66EA18D06E4}" type="slidenum">
              <a:rPr lang="en-GB" smtClean="0"/>
              <a:t>20</a:t>
            </a:fld>
            <a:endParaRPr lang="en-GB"/>
          </a:p>
        </p:txBody>
      </p:sp>
    </p:spTree>
    <p:extLst>
      <p:ext uri="{BB962C8B-B14F-4D97-AF65-F5344CB8AC3E}">
        <p14:creationId xmlns:p14="http://schemas.microsoft.com/office/powerpoint/2010/main" val="20329656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99737-6300-2432-CA21-CAD3590A7C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0BD762-E0EE-88CC-A82E-64AF2A2899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5A8935-7C11-8910-0E70-BA70992BBF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1249C8B-A862-B636-BDA9-D1FB844D4E98}"/>
              </a:ext>
            </a:extLst>
          </p:cNvPr>
          <p:cNvSpPr>
            <a:spLocks noGrp="1"/>
          </p:cNvSpPr>
          <p:nvPr>
            <p:ph type="sldNum" sz="quarter" idx="5"/>
          </p:nvPr>
        </p:nvSpPr>
        <p:spPr/>
        <p:txBody>
          <a:bodyPr/>
          <a:lstStyle/>
          <a:p>
            <a:fld id="{304967E0-0B8F-4EE9-9A9D-C66EA18D06E4}" type="slidenum">
              <a:rPr lang="en-GB" smtClean="0"/>
              <a:t>21</a:t>
            </a:fld>
            <a:endParaRPr lang="en-GB"/>
          </a:p>
        </p:txBody>
      </p:sp>
    </p:spTree>
    <p:extLst>
      <p:ext uri="{BB962C8B-B14F-4D97-AF65-F5344CB8AC3E}">
        <p14:creationId xmlns:p14="http://schemas.microsoft.com/office/powerpoint/2010/main" val="33953383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Whoever gave the first mortgage, whether it be bank or building society, will be protected by way of a register entry, the second lender will have to protect itself as well. In registered land, protection is by an entry on the register. The second and subsequent mortgages are entered below the first registered charge in the charges register of the borrower’s title and rank in the order in which they are registered.</a:t>
            </a:r>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26630751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23</a:t>
            </a:fld>
            <a:endParaRPr lang="en-GB"/>
          </a:p>
        </p:txBody>
      </p:sp>
    </p:spTree>
    <p:extLst>
      <p:ext uri="{BB962C8B-B14F-4D97-AF65-F5344CB8AC3E}">
        <p14:creationId xmlns:p14="http://schemas.microsoft.com/office/powerpoint/2010/main" val="32792965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Affordable home ownership schemes - GOV.UK</a:t>
            </a:r>
            <a:endParaRPr lang="en-GB" dirty="0"/>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24</a:t>
            </a:fld>
            <a:endParaRPr lang="en-GB"/>
          </a:p>
        </p:txBody>
      </p:sp>
    </p:spTree>
    <p:extLst>
      <p:ext uri="{BB962C8B-B14F-4D97-AF65-F5344CB8AC3E}">
        <p14:creationId xmlns:p14="http://schemas.microsoft.com/office/powerpoint/2010/main" val="34212562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 </a:t>
            </a:r>
            <a:r>
              <a:rPr lang="en-GB" sz="1200" b="0" i="0" kern="1200" dirty="0">
                <a:solidFill>
                  <a:schemeClr val="tx1"/>
                </a:solidFill>
                <a:effectLst/>
                <a:latin typeface="+mn-lt"/>
                <a:ea typeface="+mn-ea"/>
                <a:cs typeface="+mn-cs"/>
              </a:rPr>
              <a:t>In normal conveyancing transactions the buyer and their mortgage lender will have a common interest in ensuring that the property can be sold subsequently for the price paid/lent.</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25</a:t>
            </a:fld>
            <a:endParaRPr lang="en-GB"/>
          </a:p>
        </p:txBody>
      </p:sp>
    </p:spTree>
    <p:extLst>
      <p:ext uri="{BB962C8B-B14F-4D97-AF65-F5344CB8AC3E}">
        <p14:creationId xmlns:p14="http://schemas.microsoft.com/office/powerpoint/2010/main" val="6526221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A</a:t>
            </a:r>
          </a:p>
        </p:txBody>
      </p:sp>
      <p:sp>
        <p:nvSpPr>
          <p:cNvPr id="4" name="Slide Number Placeholder 3"/>
          <p:cNvSpPr>
            <a:spLocks noGrp="1"/>
          </p:cNvSpPr>
          <p:nvPr>
            <p:ph type="sldNum" sz="quarter" idx="5"/>
          </p:nvPr>
        </p:nvSpPr>
        <p:spPr/>
        <p:txBody>
          <a:bodyPr/>
          <a:lstStyle/>
          <a:p>
            <a:fld id="{304967E0-0B8F-4EE9-9A9D-C66EA18D06E4}" type="slidenum">
              <a:rPr lang="en-GB" smtClean="0"/>
              <a:t>26</a:t>
            </a:fld>
            <a:endParaRPr lang="en-GB"/>
          </a:p>
        </p:txBody>
      </p:sp>
    </p:spTree>
    <p:extLst>
      <p:ext uri="{BB962C8B-B14F-4D97-AF65-F5344CB8AC3E}">
        <p14:creationId xmlns:p14="http://schemas.microsoft.com/office/powerpoint/2010/main" val="3867977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26/03/2026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26/03/2026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26/03/2026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26/03/2026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26/03/2026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calculator">
            <a:extLst>
              <a:ext uri="{FF2B5EF4-FFF2-40B4-BE49-F238E27FC236}">
                <a16:creationId xmlns:a16="http://schemas.microsoft.com/office/drawing/2014/main" id="{9258600D-B43A-9B4A-CA5F-4E48A10529A9}"/>
              </a:ext>
            </a:extLst>
          </p:cNvPr>
          <p:cNvPicPr>
            <a:picLocks noChangeAspect="1"/>
          </p:cNvPicPr>
          <p:nvPr/>
        </p:nvPicPr>
        <p:blipFill>
          <a:blip r:embed="rId3"/>
          <a:srcRect l="6536" r="40953"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5380563" y="1678665"/>
            <a:ext cx="3887839" cy="2372168"/>
          </a:xfrm>
        </p:spPr>
        <p:txBody>
          <a:bodyPr>
            <a:normAutofit/>
          </a:bodyPr>
          <a:lstStyle/>
          <a:p>
            <a:pPr>
              <a:lnSpc>
                <a:spcPct val="90000"/>
              </a:lnSpc>
            </a:pPr>
            <a:r>
              <a:rPr lang="en-GB" sz="3000"/>
              <a:t>Week 11</a:t>
            </a:r>
            <a:br>
              <a:rPr lang="en-GB" sz="3000"/>
            </a:br>
            <a:r>
              <a:rPr lang="en-GB" sz="3000"/>
              <a:t>Financing a Purchase</a:t>
            </a:r>
            <a:br>
              <a:rPr lang="en-GB" sz="3000"/>
            </a:br>
            <a:br>
              <a:rPr lang="en-GB" sz="3000"/>
            </a:br>
            <a:r>
              <a:rPr lang="en-GB" sz="3000"/>
              <a:t>(see Chapter 15)</a:t>
            </a:r>
          </a:p>
        </p:txBody>
      </p:sp>
    </p:spTree>
    <p:extLst>
      <p:ext uri="{BB962C8B-B14F-4D97-AF65-F5344CB8AC3E}">
        <p14:creationId xmlns:p14="http://schemas.microsoft.com/office/powerpoint/2010/main" val="5013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1286933" y="609600"/>
            <a:ext cx="10197494" cy="1099457"/>
          </a:xfrm>
        </p:spPr>
        <p:txBody>
          <a:bodyPr>
            <a:normAutofit/>
          </a:bodyPr>
          <a:lstStyle/>
          <a:p>
            <a:r>
              <a:rPr lang="en-GB" dirty="0"/>
              <a:t>Aims: to understand ……</a:t>
            </a:r>
          </a:p>
        </p:txBody>
      </p:sp>
      <p:sp>
        <p:nvSpPr>
          <p:cNvPr id="16" name="Isosceles Triangle 15">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Content Placeholder 2">
            <a:extLst>
              <a:ext uri="{FF2B5EF4-FFF2-40B4-BE49-F238E27FC236}">
                <a16:creationId xmlns:a16="http://schemas.microsoft.com/office/drawing/2014/main" id="{6FE44DA5-D961-F4EA-38D9-962800A77B4D}"/>
              </a:ext>
            </a:extLst>
          </p:cNvPr>
          <p:cNvGraphicFramePr>
            <a:graphicFrameLocks noGrp="1"/>
          </p:cNvGraphicFramePr>
          <p:nvPr>
            <p:ph idx="1"/>
            <p:extLst>
              <p:ext uri="{D42A27DB-BD31-4B8C-83A1-F6EECF244321}">
                <p14:modId xmlns:p14="http://schemas.microsoft.com/office/powerpoint/2010/main" val="58241217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80381-B61D-C977-0FD4-EE62A9FC1662}"/>
              </a:ext>
            </a:extLst>
          </p:cNvPr>
          <p:cNvSpPr>
            <a:spLocks noGrp="1"/>
          </p:cNvSpPr>
          <p:nvPr>
            <p:ph type="title"/>
          </p:nvPr>
        </p:nvSpPr>
        <p:spPr>
          <a:xfrm>
            <a:off x="1286933" y="609600"/>
            <a:ext cx="10197494" cy="1099457"/>
          </a:xfrm>
        </p:spPr>
        <p:txBody>
          <a:bodyPr>
            <a:normAutofit/>
          </a:bodyPr>
          <a:lstStyle/>
          <a:p>
            <a:r>
              <a:rPr lang="en-GB"/>
              <a:t>What is a mortgage?</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CE46A18-826C-E8A6-84E2-54CBC4CABDBE}"/>
              </a:ext>
            </a:extLst>
          </p:cNvPr>
          <p:cNvGraphicFramePr>
            <a:graphicFrameLocks noGrp="1"/>
          </p:cNvGraphicFramePr>
          <p:nvPr>
            <p:ph idx="1"/>
            <p:extLst>
              <p:ext uri="{D42A27DB-BD31-4B8C-83A1-F6EECF244321}">
                <p14:modId xmlns:p14="http://schemas.microsoft.com/office/powerpoint/2010/main" val="245783902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65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B7D0B-D44E-D5F7-D78E-B2693FAC36F3}"/>
              </a:ext>
            </a:extLst>
          </p:cNvPr>
          <p:cNvSpPr>
            <a:spLocks noGrp="1"/>
          </p:cNvSpPr>
          <p:nvPr>
            <p:ph type="title"/>
          </p:nvPr>
        </p:nvSpPr>
        <p:spPr>
          <a:xfrm>
            <a:off x="764697" y="190257"/>
            <a:ext cx="8596668" cy="712494"/>
          </a:xfrm>
        </p:spPr>
        <p:txBody>
          <a:bodyPr/>
          <a:lstStyle/>
          <a:p>
            <a:r>
              <a:rPr lang="en-GB" dirty="0"/>
              <a:t>Duty of the buyer’s conveyancers</a:t>
            </a:r>
          </a:p>
        </p:txBody>
      </p:sp>
      <p:sp>
        <p:nvSpPr>
          <p:cNvPr id="3" name="Content Placeholder 2">
            <a:extLst>
              <a:ext uri="{FF2B5EF4-FFF2-40B4-BE49-F238E27FC236}">
                <a16:creationId xmlns:a16="http://schemas.microsoft.com/office/drawing/2014/main" id="{0334F84B-6C0C-873E-4827-B8F5DCE26B79}"/>
              </a:ext>
            </a:extLst>
          </p:cNvPr>
          <p:cNvSpPr>
            <a:spLocks noGrp="1"/>
          </p:cNvSpPr>
          <p:nvPr>
            <p:ph idx="1"/>
          </p:nvPr>
        </p:nvSpPr>
        <p:spPr>
          <a:xfrm>
            <a:off x="368652" y="1036517"/>
            <a:ext cx="8596668" cy="5405052"/>
          </a:xfrm>
        </p:spPr>
        <p:txBody>
          <a:bodyPr>
            <a:normAutofit/>
          </a:bodyPr>
          <a:lstStyle/>
          <a:p>
            <a:endParaRPr lang="en-GB" dirty="0"/>
          </a:p>
          <a:p>
            <a:r>
              <a:rPr lang="en-GB" sz="2400" dirty="0"/>
              <a:t>Ensure buyer can fund the purchase</a:t>
            </a:r>
          </a:p>
          <a:p>
            <a:r>
              <a:rPr lang="en-GB" sz="2400" dirty="0"/>
              <a:t>Funds need to cover purchase price and all fees and taxes (SDLT/LTT)</a:t>
            </a:r>
          </a:p>
          <a:p>
            <a:r>
              <a:rPr lang="en-GB" sz="2400" dirty="0"/>
              <a:t>Ascertain funds in place for deposit</a:t>
            </a:r>
          </a:p>
          <a:p>
            <a:r>
              <a:rPr lang="en-GB" sz="2400" dirty="0"/>
              <a:t>If buyer not funding the entire purchase from their own funds (cash buyer) then they will require a mortgage.</a:t>
            </a:r>
          </a:p>
          <a:p>
            <a:r>
              <a:rPr lang="en-GB" sz="2400" dirty="0"/>
              <a:t>Ensure clients have an appropriate mortgage advance/offer</a:t>
            </a:r>
          </a:p>
          <a:p>
            <a:r>
              <a:rPr lang="en-GB" sz="2400" dirty="0"/>
              <a:t>Ensure contracts aren’t exchanged until offer or advance has been received</a:t>
            </a:r>
          </a:p>
        </p:txBody>
      </p:sp>
    </p:spTree>
    <p:extLst>
      <p:ext uri="{BB962C8B-B14F-4D97-AF65-F5344CB8AC3E}">
        <p14:creationId xmlns:p14="http://schemas.microsoft.com/office/powerpoint/2010/main" val="2771475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9CB18-C1CA-4922-8047-A3ACB1A22F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672CDE-F5F9-8B76-137F-0A130F1F21C6}"/>
              </a:ext>
            </a:extLst>
          </p:cNvPr>
          <p:cNvSpPr>
            <a:spLocks noGrp="1"/>
          </p:cNvSpPr>
          <p:nvPr>
            <p:ph type="title"/>
          </p:nvPr>
        </p:nvSpPr>
        <p:spPr>
          <a:xfrm>
            <a:off x="502608" y="213554"/>
            <a:ext cx="8596668" cy="712494"/>
          </a:xfrm>
        </p:spPr>
        <p:txBody>
          <a:bodyPr/>
          <a:lstStyle/>
          <a:p>
            <a:r>
              <a:rPr lang="en-GB" dirty="0"/>
              <a:t>Source of funds and source of wealth</a:t>
            </a:r>
          </a:p>
        </p:txBody>
      </p:sp>
      <p:sp>
        <p:nvSpPr>
          <p:cNvPr id="3" name="Content Placeholder 2">
            <a:extLst>
              <a:ext uri="{FF2B5EF4-FFF2-40B4-BE49-F238E27FC236}">
                <a16:creationId xmlns:a16="http://schemas.microsoft.com/office/drawing/2014/main" id="{F0983A4F-28E6-AC5C-4ADC-BCF81B31058E}"/>
              </a:ext>
            </a:extLst>
          </p:cNvPr>
          <p:cNvSpPr>
            <a:spLocks noGrp="1"/>
          </p:cNvSpPr>
          <p:nvPr>
            <p:ph idx="1"/>
          </p:nvPr>
        </p:nvSpPr>
        <p:spPr>
          <a:xfrm>
            <a:off x="892831" y="1327727"/>
            <a:ext cx="8596668" cy="5405052"/>
          </a:xfrm>
        </p:spPr>
        <p:txBody>
          <a:bodyPr>
            <a:normAutofit/>
          </a:bodyPr>
          <a:lstStyle/>
          <a:p>
            <a:r>
              <a:rPr lang="en-GB" sz="2400" dirty="0"/>
              <a:t>Cash buyer?</a:t>
            </a:r>
          </a:p>
          <a:p>
            <a:r>
              <a:rPr lang="en-GB" sz="2400" dirty="0"/>
              <a:t>Buying with a mortgage?</a:t>
            </a:r>
          </a:p>
          <a:p>
            <a:r>
              <a:rPr lang="en-GB" sz="2400" dirty="0"/>
              <a:t>Buying with funds from 3</a:t>
            </a:r>
            <a:r>
              <a:rPr lang="en-GB" sz="2400" baseline="30000" dirty="0"/>
              <a:t>rd</a:t>
            </a:r>
            <a:r>
              <a:rPr lang="en-GB" sz="2400" dirty="0"/>
              <a:t> party?</a:t>
            </a:r>
          </a:p>
          <a:p>
            <a:r>
              <a:rPr lang="en-GB" sz="2400" dirty="0"/>
              <a:t>In respect of all sources of funds, duty to ascertain that there is proof of the funds and where currently held</a:t>
            </a:r>
          </a:p>
          <a:p>
            <a:r>
              <a:rPr lang="en-GB" sz="2400" dirty="0"/>
              <a:t>In respect of ‘source of wealth’, duty to establish where those funds originated </a:t>
            </a:r>
            <a:r>
              <a:rPr lang="en-GB" sz="2400" dirty="0" err="1"/>
              <a:t>i.e</a:t>
            </a:r>
            <a:r>
              <a:rPr lang="en-GB" sz="2400" dirty="0"/>
              <a:t> work bonuses, inheritance, lottery win(!) in order to ensure the source is not criminal activity or otherwise non-legitimate or potential money laundering</a:t>
            </a:r>
          </a:p>
        </p:txBody>
      </p:sp>
    </p:spTree>
    <p:extLst>
      <p:ext uri="{BB962C8B-B14F-4D97-AF65-F5344CB8AC3E}">
        <p14:creationId xmlns:p14="http://schemas.microsoft.com/office/powerpoint/2010/main" val="3733395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41DC-238C-33D1-80F1-354712D99524}"/>
              </a:ext>
            </a:extLst>
          </p:cNvPr>
          <p:cNvSpPr>
            <a:spLocks noGrp="1"/>
          </p:cNvSpPr>
          <p:nvPr>
            <p:ph type="title"/>
          </p:nvPr>
        </p:nvSpPr>
        <p:spPr>
          <a:xfrm>
            <a:off x="275464" y="184434"/>
            <a:ext cx="9788760" cy="677548"/>
          </a:xfrm>
        </p:spPr>
        <p:txBody>
          <a:bodyPr/>
          <a:lstStyle/>
          <a:p>
            <a:r>
              <a:rPr lang="en-GB" dirty="0"/>
              <a:t>Acting for the Buyer and the Mortgage Lender</a:t>
            </a:r>
          </a:p>
        </p:txBody>
      </p:sp>
      <p:sp>
        <p:nvSpPr>
          <p:cNvPr id="3" name="Content Placeholder 2">
            <a:extLst>
              <a:ext uri="{FF2B5EF4-FFF2-40B4-BE49-F238E27FC236}">
                <a16:creationId xmlns:a16="http://schemas.microsoft.com/office/drawing/2014/main" id="{40D7D5EF-E9AD-DA4F-0D98-07426F4E21C9}"/>
              </a:ext>
            </a:extLst>
          </p:cNvPr>
          <p:cNvSpPr>
            <a:spLocks noGrp="1"/>
          </p:cNvSpPr>
          <p:nvPr>
            <p:ph idx="1"/>
          </p:nvPr>
        </p:nvSpPr>
        <p:spPr>
          <a:xfrm>
            <a:off x="345354" y="949153"/>
            <a:ext cx="9887772" cy="5836043"/>
          </a:xfrm>
        </p:spPr>
        <p:txBody>
          <a:bodyPr>
            <a:normAutofit fontScale="85000" lnSpcReduction="20000"/>
          </a:bodyPr>
          <a:lstStyle/>
          <a:p>
            <a:r>
              <a:rPr lang="en-GB" sz="2200" dirty="0"/>
              <a:t>Conveyancer should ensure:</a:t>
            </a:r>
          </a:p>
          <a:p>
            <a:r>
              <a:rPr lang="en-GB" sz="2200" dirty="0"/>
              <a:t>Mortgage offer and conditions to be checked</a:t>
            </a:r>
          </a:p>
          <a:p>
            <a:r>
              <a:rPr lang="en-GB" sz="2200" dirty="0"/>
              <a:t>Instructions (in line with UK Finance Mortgage Lender’s Handbook) and ensure compliance with those provisions</a:t>
            </a:r>
          </a:p>
          <a:p>
            <a:r>
              <a:rPr lang="en-GB" sz="2200" dirty="0"/>
              <a:t>Usually same solicitor acts for Buyer and Lender as the interests of both in the property are similar and both have a vested interest in the same checks that are conducted</a:t>
            </a:r>
          </a:p>
          <a:p>
            <a:r>
              <a:rPr lang="en-GB" sz="2200" dirty="0"/>
              <a:t>Note that codes of conduct of CILEX and SRA don’t permit acting for both sides to a conveyancing transaction and current codes make no explicit reference to acting for lender and Buyer – however</a:t>
            </a:r>
          </a:p>
          <a:p>
            <a:r>
              <a:rPr lang="en-GB" sz="2200" dirty="0"/>
              <a:t>… 2011 SRA Code of Conduct (since replaced) allowed a conveyance to act for both where:</a:t>
            </a:r>
          </a:p>
          <a:p>
            <a:pPr lvl="1"/>
            <a:r>
              <a:rPr lang="en-GB" sz="2000" dirty="0"/>
              <a:t>No conflict of interest</a:t>
            </a:r>
          </a:p>
          <a:p>
            <a:pPr lvl="1"/>
            <a:r>
              <a:rPr lang="en-GB" sz="2200" dirty="0"/>
              <a:t>Standard mortgage</a:t>
            </a:r>
          </a:p>
          <a:p>
            <a:pPr lvl="1"/>
            <a:r>
              <a:rPr lang="en-GB" sz="2200" dirty="0"/>
              <a:t>Property being bought as a private residence, and</a:t>
            </a:r>
          </a:p>
          <a:p>
            <a:pPr lvl="1"/>
            <a:r>
              <a:rPr lang="en-GB" sz="2200" dirty="0"/>
              <a:t>Reasonable to act for both</a:t>
            </a:r>
          </a:p>
          <a:p>
            <a:r>
              <a:rPr lang="en-GB" sz="2200" dirty="0"/>
              <a:t>The above provides a useful guideline of when it would be permissible to act for both but conveyancer will always need to be alive to any potential conflict of interest or issues of client confidentiality</a:t>
            </a:r>
          </a:p>
          <a:p>
            <a:endParaRPr lang="en-GB" sz="2200" dirty="0"/>
          </a:p>
        </p:txBody>
      </p:sp>
    </p:spTree>
    <p:extLst>
      <p:ext uri="{BB962C8B-B14F-4D97-AF65-F5344CB8AC3E}">
        <p14:creationId xmlns:p14="http://schemas.microsoft.com/office/powerpoint/2010/main" val="918825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F96AB6E-16B5-0D65-46AB-5E2D10732BA9}"/>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800" dirty="0"/>
              <a:t>Practice Example</a:t>
            </a:r>
          </a:p>
        </p:txBody>
      </p:sp>
      <p:pic>
        <p:nvPicPr>
          <p:cNvPr id="5" name="Picture 4">
            <a:extLst>
              <a:ext uri="{FF2B5EF4-FFF2-40B4-BE49-F238E27FC236}">
                <a16:creationId xmlns:a16="http://schemas.microsoft.com/office/drawing/2014/main" id="{08476A91-701A-A980-73BC-A278BB18555A}"/>
              </a:ext>
            </a:extLst>
          </p:cNvPr>
          <p:cNvPicPr>
            <a:picLocks noChangeAspect="1"/>
          </p:cNvPicPr>
          <p:nvPr/>
        </p:nvPicPr>
        <p:blipFill>
          <a:blip r:embed="rId2"/>
          <a:stretch>
            <a:fillRect/>
          </a:stretch>
        </p:blipFill>
        <p:spPr>
          <a:xfrm>
            <a:off x="1600201" y="1850030"/>
            <a:ext cx="7625162" cy="2401926"/>
          </a:xfrm>
          <a:prstGeom prst="rect">
            <a:avLst/>
          </a:prstGeom>
        </p:spPr>
      </p:pic>
    </p:spTree>
    <p:extLst>
      <p:ext uri="{BB962C8B-B14F-4D97-AF65-F5344CB8AC3E}">
        <p14:creationId xmlns:p14="http://schemas.microsoft.com/office/powerpoint/2010/main" val="1275542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2C650C-7AB4-FD07-AAA2-5D62B5819A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6DFA08-DBB6-08F8-5F3D-67B8C424A9C0}"/>
              </a:ext>
            </a:extLst>
          </p:cNvPr>
          <p:cNvSpPr>
            <a:spLocks noGrp="1"/>
          </p:cNvSpPr>
          <p:nvPr>
            <p:ph type="title"/>
          </p:nvPr>
        </p:nvSpPr>
        <p:spPr>
          <a:xfrm>
            <a:off x="362828" y="533886"/>
            <a:ext cx="9095679" cy="1320800"/>
          </a:xfrm>
        </p:spPr>
        <p:txBody>
          <a:bodyPr>
            <a:normAutofit/>
          </a:bodyPr>
          <a:lstStyle/>
          <a:p>
            <a:r>
              <a:rPr lang="en-GB" sz="2800" dirty="0"/>
              <a:t>The mortgage offer and the lender’s handbook</a:t>
            </a:r>
          </a:p>
        </p:txBody>
      </p:sp>
      <p:sp>
        <p:nvSpPr>
          <p:cNvPr id="3" name="Content Placeholder 2">
            <a:extLst>
              <a:ext uri="{FF2B5EF4-FFF2-40B4-BE49-F238E27FC236}">
                <a16:creationId xmlns:a16="http://schemas.microsoft.com/office/drawing/2014/main" id="{51698982-5859-4F68-535E-E37CC95682E9}"/>
              </a:ext>
            </a:extLst>
          </p:cNvPr>
          <p:cNvSpPr>
            <a:spLocks noGrp="1"/>
          </p:cNvSpPr>
          <p:nvPr>
            <p:ph idx="1"/>
          </p:nvPr>
        </p:nvSpPr>
        <p:spPr>
          <a:xfrm>
            <a:off x="677334" y="1793664"/>
            <a:ext cx="9025790" cy="4677026"/>
          </a:xfrm>
        </p:spPr>
        <p:txBody>
          <a:bodyPr>
            <a:normAutofit fontScale="92500" lnSpcReduction="10000"/>
          </a:bodyPr>
          <a:lstStyle/>
          <a:p>
            <a:r>
              <a:rPr lang="en-GB" sz="2200" dirty="0"/>
              <a:t>Handbook Part 1: general requirements which apply to all lenders</a:t>
            </a:r>
          </a:p>
          <a:p>
            <a:r>
              <a:rPr lang="en-GB" sz="2200" dirty="0"/>
              <a:t>Handbook Part 2: matters specific to the particular lender in question </a:t>
            </a:r>
            <a:r>
              <a:rPr lang="en-GB" sz="2200" dirty="0" err="1"/>
              <a:t>eg</a:t>
            </a:r>
            <a:r>
              <a:rPr lang="en-GB" sz="2200" dirty="0"/>
              <a:t>:</a:t>
            </a:r>
          </a:p>
          <a:p>
            <a:pPr lvl="1"/>
            <a:r>
              <a:rPr lang="en-GB" sz="2000" dirty="0"/>
              <a:t>Contact details</a:t>
            </a:r>
          </a:p>
          <a:p>
            <a:pPr lvl="1"/>
            <a:r>
              <a:rPr lang="en-GB" sz="2000" dirty="0"/>
              <a:t>How mortgage money to be paid</a:t>
            </a:r>
          </a:p>
          <a:p>
            <a:pPr lvl="1"/>
            <a:r>
              <a:rPr lang="en-GB" sz="2000" dirty="0"/>
              <a:t>What documents lender wants to hold</a:t>
            </a:r>
          </a:p>
          <a:p>
            <a:endParaRPr lang="en-GB" sz="2200" dirty="0"/>
          </a:p>
          <a:p>
            <a:r>
              <a:rPr lang="en-GB" sz="2200" dirty="0"/>
              <a:t>See section 15.4.1.1 for some key lender’s handbook requirements including:</a:t>
            </a:r>
          </a:p>
          <a:p>
            <a:pPr lvl="1"/>
            <a:r>
              <a:rPr lang="en-GB" sz="2000" dirty="0"/>
              <a:t>Communications to be in writing (2.1)</a:t>
            </a:r>
          </a:p>
          <a:p>
            <a:pPr lvl="1"/>
            <a:r>
              <a:rPr lang="en-GB" sz="2000" dirty="0"/>
              <a:t>Report to lender if proprietor only owned property for &lt; 6 months (5.1)</a:t>
            </a:r>
          </a:p>
          <a:p>
            <a:pPr lvl="1"/>
            <a:r>
              <a:rPr lang="en-GB" sz="2000" dirty="0"/>
              <a:t>Conveyancer to ensure SDLT (LTT) and HMLR applications made within appropriate timeframes (10.6)</a:t>
            </a:r>
          </a:p>
        </p:txBody>
      </p:sp>
    </p:spTree>
    <p:extLst>
      <p:ext uri="{BB962C8B-B14F-4D97-AF65-F5344CB8AC3E}">
        <p14:creationId xmlns:p14="http://schemas.microsoft.com/office/powerpoint/2010/main" val="1601493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E66C-A886-C40E-5E6B-68DC3EBFED04}"/>
              </a:ext>
            </a:extLst>
          </p:cNvPr>
          <p:cNvSpPr>
            <a:spLocks noGrp="1"/>
          </p:cNvSpPr>
          <p:nvPr>
            <p:ph type="title"/>
          </p:nvPr>
        </p:nvSpPr>
        <p:spPr/>
        <p:txBody>
          <a:bodyPr/>
          <a:lstStyle/>
          <a:p>
            <a:r>
              <a:rPr lang="en-GB" dirty="0"/>
              <a:t>Types of Mortgage</a:t>
            </a:r>
          </a:p>
        </p:txBody>
      </p:sp>
      <p:sp>
        <p:nvSpPr>
          <p:cNvPr id="3" name="Content Placeholder 2">
            <a:extLst>
              <a:ext uri="{FF2B5EF4-FFF2-40B4-BE49-F238E27FC236}">
                <a16:creationId xmlns:a16="http://schemas.microsoft.com/office/drawing/2014/main" id="{822DA1B3-5F7F-6FAE-CF67-152D7A77BF8F}"/>
              </a:ext>
            </a:extLst>
          </p:cNvPr>
          <p:cNvSpPr>
            <a:spLocks noGrp="1"/>
          </p:cNvSpPr>
          <p:nvPr>
            <p:ph idx="1"/>
          </p:nvPr>
        </p:nvSpPr>
        <p:spPr>
          <a:xfrm>
            <a:off x="572497" y="1741247"/>
            <a:ext cx="9276231" cy="4593650"/>
          </a:xfrm>
        </p:spPr>
        <p:txBody>
          <a:bodyPr>
            <a:normAutofit fontScale="92500" lnSpcReduction="20000"/>
          </a:bodyPr>
          <a:lstStyle/>
          <a:p>
            <a:r>
              <a:rPr lang="en-GB" sz="2400" dirty="0"/>
              <a:t>Main types:</a:t>
            </a:r>
          </a:p>
          <a:p>
            <a:r>
              <a:rPr lang="en-GB" sz="2400" b="1" dirty="0"/>
              <a:t>Repayment</a:t>
            </a:r>
            <a:r>
              <a:rPr lang="en-GB" sz="2400" dirty="0"/>
              <a:t> – Traditional, monthly payments cover interest on the loan and repayment of capital, over terms between 15 and 25 years (some longer)</a:t>
            </a:r>
          </a:p>
          <a:p>
            <a:r>
              <a:rPr lang="en-GB" sz="2400" b="1" dirty="0"/>
              <a:t>Interest only </a:t>
            </a:r>
            <a:r>
              <a:rPr lang="en-GB" sz="2400" dirty="0"/>
              <a:t>- cheapest form and borrower only paying interest on the loan each month but must demonstrate credible strategy to pay the capital sum when due</a:t>
            </a:r>
          </a:p>
          <a:p>
            <a:r>
              <a:rPr lang="en-GB" sz="2400" b="1" dirty="0"/>
              <a:t>Endowment </a:t>
            </a:r>
            <a:r>
              <a:rPr lang="en-GB" sz="2400" dirty="0"/>
              <a:t>– Borrower only pays the interest but has to take out a life policy for the amount of the loan which should mature when mortgage is due to be repaid at end of the term (risky and rare these days) </a:t>
            </a:r>
            <a:r>
              <a:rPr lang="en-GB" sz="2400" b="1" dirty="0"/>
              <a:t>NO LONGER POSSIBLE TO TAKE ONE OUT</a:t>
            </a:r>
            <a:endParaRPr lang="en-GB" sz="2400" dirty="0"/>
          </a:p>
          <a:p>
            <a:r>
              <a:rPr lang="en-GB" sz="2400" b="1" dirty="0"/>
              <a:t>Pension</a:t>
            </a:r>
            <a:r>
              <a:rPr lang="en-GB" sz="2400" dirty="0"/>
              <a:t> – mainly for self-employed. Monthly payments are interest only but borrower also pays into a pension plan, the lump sum of which covers the capital debt. </a:t>
            </a:r>
            <a:r>
              <a:rPr lang="en-GB" sz="2400" b="1" dirty="0"/>
              <a:t>DECLINED IN POPULARITY.</a:t>
            </a:r>
            <a:endParaRPr lang="en-GB" sz="2400" dirty="0"/>
          </a:p>
        </p:txBody>
      </p:sp>
    </p:spTree>
    <p:extLst>
      <p:ext uri="{BB962C8B-B14F-4D97-AF65-F5344CB8AC3E}">
        <p14:creationId xmlns:p14="http://schemas.microsoft.com/office/powerpoint/2010/main" val="2571529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E9A93C6-F20B-7C04-946E-6BE0DC1BC71F}"/>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Mortgage Protection Policy</a:t>
            </a:r>
          </a:p>
        </p:txBody>
      </p:sp>
      <p:sp>
        <p:nvSpPr>
          <p:cNvPr id="3" name="Content Placeholder 2">
            <a:extLst>
              <a:ext uri="{FF2B5EF4-FFF2-40B4-BE49-F238E27FC236}">
                <a16:creationId xmlns:a16="http://schemas.microsoft.com/office/drawing/2014/main" id="{1D727B86-DB83-D6B6-7F89-6B556C8ACBA8}"/>
              </a:ext>
            </a:extLst>
          </p:cNvPr>
          <p:cNvSpPr>
            <a:spLocks noGrp="1"/>
          </p:cNvSpPr>
          <p:nvPr>
            <p:ph idx="1"/>
          </p:nvPr>
        </p:nvSpPr>
        <p:spPr>
          <a:xfrm>
            <a:off x="4974336" y="4514446"/>
            <a:ext cx="4299666" cy="871042"/>
          </a:xfrm>
        </p:spPr>
        <p:txBody>
          <a:bodyPr vert="horz" lIns="91440" tIns="45720" rIns="91440" bIns="45720" rtlCol="0" anchor="t">
            <a:normAutofit/>
          </a:bodyPr>
          <a:lstStyle/>
          <a:p>
            <a:pPr marL="0" indent="0">
              <a:buNone/>
            </a:pPr>
            <a:r>
              <a:rPr lang="en-US" dirty="0">
                <a:solidFill>
                  <a:schemeClr val="tx1">
                    <a:lumMod val="50000"/>
                    <a:lumOff val="50000"/>
                  </a:schemeClr>
                </a:solidFill>
              </a:rPr>
              <a:t>What is this?</a:t>
            </a:r>
          </a:p>
        </p:txBody>
      </p:sp>
      <p:sp>
        <p:nvSpPr>
          <p:cNvPr id="22" name="Isosceles Triangle 21">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Suburban scene">
            <a:extLst>
              <a:ext uri="{FF2B5EF4-FFF2-40B4-BE49-F238E27FC236}">
                <a16:creationId xmlns:a16="http://schemas.microsoft.com/office/drawing/2014/main" id="{89312401-CBAF-2480-6B27-E9DD82E344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285414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4D02-4E50-C48E-6054-0B22D612203F}"/>
              </a:ext>
            </a:extLst>
          </p:cNvPr>
          <p:cNvSpPr>
            <a:spLocks noGrp="1"/>
          </p:cNvSpPr>
          <p:nvPr>
            <p:ph type="title"/>
          </p:nvPr>
        </p:nvSpPr>
        <p:spPr>
          <a:xfrm>
            <a:off x="374475" y="166961"/>
            <a:ext cx="8596668" cy="623872"/>
          </a:xfrm>
        </p:spPr>
        <p:txBody>
          <a:bodyPr>
            <a:normAutofit/>
          </a:bodyPr>
          <a:lstStyle/>
          <a:p>
            <a:r>
              <a:rPr lang="en-GB" sz="2800" dirty="0"/>
              <a:t>The Mortgage Offer…. contains:</a:t>
            </a:r>
          </a:p>
        </p:txBody>
      </p:sp>
      <p:sp>
        <p:nvSpPr>
          <p:cNvPr id="3" name="Content Placeholder 2">
            <a:extLst>
              <a:ext uri="{FF2B5EF4-FFF2-40B4-BE49-F238E27FC236}">
                <a16:creationId xmlns:a16="http://schemas.microsoft.com/office/drawing/2014/main" id="{84357F50-E722-3D34-3DF8-8C775D4F49A0}"/>
              </a:ext>
            </a:extLst>
          </p:cNvPr>
          <p:cNvSpPr>
            <a:spLocks noGrp="1"/>
          </p:cNvSpPr>
          <p:nvPr>
            <p:ph idx="1"/>
          </p:nvPr>
        </p:nvSpPr>
        <p:spPr>
          <a:xfrm>
            <a:off x="275620" y="921679"/>
            <a:ext cx="9881633" cy="5627401"/>
          </a:xfrm>
        </p:spPr>
        <p:txBody>
          <a:bodyPr>
            <a:normAutofit lnSpcReduction="10000"/>
          </a:bodyPr>
          <a:lstStyle/>
          <a:p>
            <a:r>
              <a:rPr lang="en-GB" sz="2000" dirty="0"/>
              <a:t>Amount borrowed</a:t>
            </a:r>
          </a:p>
          <a:p>
            <a:r>
              <a:rPr lang="en-GB" sz="2000" dirty="0"/>
              <a:t>Type of mortgage</a:t>
            </a:r>
          </a:p>
          <a:p>
            <a:r>
              <a:rPr lang="en-GB" sz="2000" dirty="0"/>
              <a:t>Interest rate applicable</a:t>
            </a:r>
          </a:p>
          <a:p>
            <a:r>
              <a:rPr lang="en-GB" sz="2000" dirty="0"/>
              <a:t> Cashbacks or incentives?</a:t>
            </a:r>
          </a:p>
          <a:p>
            <a:r>
              <a:rPr lang="en-GB" sz="2000" dirty="0"/>
              <a:t>Early redemption penalties?</a:t>
            </a:r>
          </a:p>
          <a:p>
            <a:r>
              <a:rPr lang="en-GB" sz="2000" dirty="0"/>
              <a:t>Any other special conditions? E.g. requirement to pay off another loan before the loan will be completed</a:t>
            </a:r>
          </a:p>
          <a:p>
            <a:r>
              <a:rPr lang="en-GB" sz="2000" dirty="0"/>
              <a:t>Note conveyancer cannot advise borrower as to whether the offer is a ‘good deal’</a:t>
            </a:r>
          </a:p>
          <a:p>
            <a:r>
              <a:rPr lang="en-GB" sz="2000" b="1" dirty="0"/>
              <a:t>Conveyancer must check the mortgage offer carefully </a:t>
            </a:r>
            <a:r>
              <a:rPr lang="en-GB" sz="2000" dirty="0" err="1"/>
              <a:t>e.g</a:t>
            </a:r>
            <a:r>
              <a:rPr lang="en-GB" sz="2000" dirty="0"/>
              <a:t> are the following accurate:</a:t>
            </a:r>
          </a:p>
          <a:p>
            <a:pPr lvl="1"/>
            <a:r>
              <a:rPr lang="en-GB" sz="1800" dirty="0"/>
              <a:t>Names of borrower(s)</a:t>
            </a:r>
          </a:p>
          <a:p>
            <a:pPr lvl="1"/>
            <a:r>
              <a:rPr lang="en-GB" sz="1800" dirty="0"/>
              <a:t>Address of property</a:t>
            </a:r>
          </a:p>
          <a:p>
            <a:pPr lvl="1"/>
            <a:r>
              <a:rPr lang="en-GB" sz="1800" dirty="0"/>
              <a:t>Purchase price</a:t>
            </a:r>
          </a:p>
          <a:p>
            <a:pPr lvl="1"/>
            <a:r>
              <a:rPr lang="en-GB" sz="1800" dirty="0"/>
              <a:t>Freehold or leasehold?</a:t>
            </a:r>
          </a:p>
        </p:txBody>
      </p:sp>
    </p:spTree>
    <p:extLst>
      <p:ext uri="{BB962C8B-B14F-4D97-AF65-F5344CB8AC3E}">
        <p14:creationId xmlns:p14="http://schemas.microsoft.com/office/powerpoint/2010/main" val="415066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962593-CF6B-3BBE-7172-2CA290FED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19BDB5-81C9-2BC8-F222-1D3DC3CBC61F}"/>
              </a:ext>
            </a:extLst>
          </p:cNvPr>
          <p:cNvSpPr>
            <a:spLocks noGrp="1"/>
          </p:cNvSpPr>
          <p:nvPr>
            <p:ph type="title"/>
          </p:nvPr>
        </p:nvSpPr>
        <p:spPr>
          <a:xfrm>
            <a:off x="374475" y="166960"/>
            <a:ext cx="8596668" cy="776561"/>
          </a:xfrm>
        </p:spPr>
        <p:txBody>
          <a:bodyPr/>
          <a:lstStyle/>
          <a:p>
            <a:r>
              <a:rPr lang="en-GB" dirty="0"/>
              <a:t>The Mortgage Deed</a:t>
            </a:r>
          </a:p>
        </p:txBody>
      </p:sp>
      <p:sp>
        <p:nvSpPr>
          <p:cNvPr id="3" name="Content Placeholder 2">
            <a:extLst>
              <a:ext uri="{FF2B5EF4-FFF2-40B4-BE49-F238E27FC236}">
                <a16:creationId xmlns:a16="http://schemas.microsoft.com/office/drawing/2014/main" id="{15B73414-651A-892A-561A-216E4DC5F3DC}"/>
              </a:ext>
            </a:extLst>
          </p:cNvPr>
          <p:cNvSpPr>
            <a:spLocks noGrp="1"/>
          </p:cNvSpPr>
          <p:nvPr>
            <p:ph idx="1"/>
          </p:nvPr>
        </p:nvSpPr>
        <p:spPr>
          <a:xfrm>
            <a:off x="299178" y="1281272"/>
            <a:ext cx="10330414" cy="4188652"/>
          </a:xfrm>
        </p:spPr>
        <p:txBody>
          <a:bodyPr>
            <a:normAutofit fontScale="92500" lnSpcReduction="10000"/>
          </a:bodyPr>
          <a:lstStyle/>
          <a:p>
            <a:r>
              <a:rPr lang="en-GB" sz="2400" dirty="0"/>
              <a:t>Standard form provided by the Lender and the conveyancer will add their client’s details and those of the property.</a:t>
            </a:r>
            <a:br>
              <a:rPr lang="en-GB" sz="2400" dirty="0"/>
            </a:br>
            <a:endParaRPr lang="en-GB" sz="2400" dirty="0"/>
          </a:p>
          <a:p>
            <a:r>
              <a:rPr lang="en-GB" sz="2400" dirty="0"/>
              <a:t>The Buyer’s must execute as a Deed  … which means?</a:t>
            </a:r>
          </a:p>
          <a:p>
            <a:pPr marL="0" indent="0">
              <a:buNone/>
            </a:pPr>
            <a:br>
              <a:rPr lang="en-GB" sz="2400" dirty="0"/>
            </a:br>
            <a:br>
              <a:rPr lang="en-GB" sz="2400" dirty="0"/>
            </a:br>
            <a:endParaRPr lang="en-GB" sz="2400" dirty="0"/>
          </a:p>
          <a:p>
            <a:r>
              <a:rPr lang="en-GB" sz="2400" dirty="0"/>
              <a:t>Deed could also contain clauses which deal with occupiers or guarantors if applicable </a:t>
            </a:r>
            <a:r>
              <a:rPr lang="en-GB" sz="2400" dirty="0" err="1"/>
              <a:t>e.g</a:t>
            </a:r>
            <a:r>
              <a:rPr lang="en-GB" sz="2400" dirty="0"/>
              <a:t> if parents are guaranteeing that they will make the mortgage payments or pay it off if son or daughter fails to do so.</a:t>
            </a:r>
          </a:p>
          <a:p>
            <a:r>
              <a:rPr lang="en-GB" sz="2400" dirty="0"/>
              <a:t>Guarantors should seek independent legal advice before signing.</a:t>
            </a:r>
          </a:p>
        </p:txBody>
      </p:sp>
    </p:spTree>
    <p:extLst>
      <p:ext uri="{BB962C8B-B14F-4D97-AF65-F5344CB8AC3E}">
        <p14:creationId xmlns:p14="http://schemas.microsoft.com/office/powerpoint/2010/main" val="3830954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5C766-2ED7-1763-3D5F-DFF5E55BB35A}"/>
              </a:ext>
            </a:extLst>
          </p:cNvPr>
          <p:cNvSpPr>
            <a:spLocks noGrp="1"/>
          </p:cNvSpPr>
          <p:nvPr>
            <p:ph type="title"/>
          </p:nvPr>
        </p:nvSpPr>
        <p:spPr>
          <a:xfrm>
            <a:off x="2849562" y="609600"/>
            <a:ext cx="6424440" cy="1320800"/>
          </a:xfrm>
        </p:spPr>
        <p:txBody>
          <a:bodyPr>
            <a:normAutofit/>
          </a:bodyPr>
          <a:lstStyle/>
          <a:p>
            <a:r>
              <a:rPr lang="en-GB" dirty="0"/>
              <a:t>Key mortgage terms</a:t>
            </a:r>
          </a:p>
        </p:txBody>
      </p:sp>
      <p:pic>
        <p:nvPicPr>
          <p:cNvPr id="11" name="Picture 10" descr="Person handing over keys">
            <a:extLst>
              <a:ext uri="{FF2B5EF4-FFF2-40B4-BE49-F238E27FC236}">
                <a16:creationId xmlns:a16="http://schemas.microsoft.com/office/drawing/2014/main" id="{D453FFC9-82E5-D90A-61C2-A222BCA293A0}"/>
              </a:ext>
            </a:extLst>
          </p:cNvPr>
          <p:cNvPicPr>
            <a:picLocks noChangeAspect="1"/>
          </p:cNvPicPr>
          <p:nvPr/>
        </p:nvPicPr>
        <p:blipFill>
          <a:blip r:embed="rId3"/>
          <a:srcRect l="33908" r="39519"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2" name="Isosceles Triangle 11">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F1F9BB5-F8CB-4BE1-3858-F70181F77F23}"/>
              </a:ext>
            </a:extLst>
          </p:cNvPr>
          <p:cNvSpPr>
            <a:spLocks noGrp="1"/>
          </p:cNvSpPr>
          <p:nvPr>
            <p:ph idx="1"/>
          </p:nvPr>
        </p:nvSpPr>
        <p:spPr>
          <a:xfrm>
            <a:off x="2454442" y="1612233"/>
            <a:ext cx="6819560" cy="4429130"/>
          </a:xfrm>
        </p:spPr>
        <p:txBody>
          <a:bodyPr>
            <a:normAutofit lnSpcReduction="10000"/>
          </a:bodyPr>
          <a:lstStyle/>
          <a:p>
            <a:pPr>
              <a:lnSpc>
                <a:spcPct val="90000"/>
              </a:lnSpc>
            </a:pPr>
            <a:r>
              <a:rPr lang="en-GB" sz="1600" b="1" dirty="0"/>
              <a:t>Redemption date: </a:t>
            </a:r>
            <a:r>
              <a:rPr lang="en-GB" sz="1600" dirty="0"/>
              <a:t>6 months after date of mortgage B could redeem the mortgage and Lender acquires power of sale (only if there is default i.e. failure to pay instalments)</a:t>
            </a:r>
          </a:p>
          <a:p>
            <a:pPr>
              <a:lnSpc>
                <a:spcPct val="90000"/>
              </a:lnSpc>
            </a:pPr>
            <a:r>
              <a:rPr lang="en-GB" sz="1600" b="1" dirty="0"/>
              <a:t>Covenant to repay</a:t>
            </a:r>
            <a:r>
              <a:rPr lang="en-GB" sz="1600" dirty="0"/>
              <a:t>: instalments of capital and/or interest payable each month</a:t>
            </a:r>
          </a:p>
          <a:p>
            <a:pPr>
              <a:lnSpc>
                <a:spcPct val="90000"/>
              </a:lnSpc>
            </a:pPr>
            <a:r>
              <a:rPr lang="en-GB" sz="1600" b="1" dirty="0"/>
              <a:t>Further covenants: </a:t>
            </a:r>
            <a:r>
              <a:rPr lang="en-GB" sz="1600" dirty="0"/>
              <a:t>not to let the property and risk rights of a tenant which might impact lender’s ability to sell with vacant possession</a:t>
            </a:r>
          </a:p>
          <a:p>
            <a:pPr>
              <a:lnSpc>
                <a:spcPct val="90000"/>
              </a:lnSpc>
            </a:pPr>
            <a:r>
              <a:rPr lang="en-GB" sz="1600" b="1" dirty="0"/>
              <a:t>Miscellaneous clauses: </a:t>
            </a:r>
            <a:r>
              <a:rPr lang="en-GB" sz="1600" dirty="0" err="1"/>
              <a:t>eg</a:t>
            </a:r>
            <a:r>
              <a:rPr lang="en-GB" sz="1600" dirty="0"/>
              <a:t> property to be insured at borrower’s expense</a:t>
            </a:r>
          </a:p>
          <a:p>
            <a:pPr>
              <a:lnSpc>
                <a:spcPct val="90000"/>
              </a:lnSpc>
            </a:pPr>
            <a:r>
              <a:rPr lang="en-GB" sz="1600" b="1" dirty="0"/>
              <a:t>Remedies: </a:t>
            </a:r>
            <a:r>
              <a:rPr lang="en-GB" sz="1600" dirty="0"/>
              <a:t>if borrower defaults, remedies of taking possession of the property, appoint a receiver, sell the property or foreclose (take over all of the borrower’s rights). If power of sale exercised, lender must obtain best price and pass any balance after repayment of debt to the borrower.</a:t>
            </a:r>
          </a:p>
          <a:p>
            <a:pPr>
              <a:lnSpc>
                <a:spcPct val="90000"/>
              </a:lnSpc>
            </a:pPr>
            <a:r>
              <a:rPr lang="en-GB" sz="1600" dirty="0"/>
              <a:t>Standard form to register a charge is CH1 form but lenders often have their own forms (usually pre-approved by HMLR to avoid difficulties) </a:t>
            </a:r>
          </a:p>
        </p:txBody>
      </p:sp>
    </p:spTree>
    <p:extLst>
      <p:ext uri="{BB962C8B-B14F-4D97-AF65-F5344CB8AC3E}">
        <p14:creationId xmlns:p14="http://schemas.microsoft.com/office/powerpoint/2010/main" val="2015192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06429-8AD9-854E-77B4-6D7804243F9F}"/>
              </a:ext>
            </a:extLst>
          </p:cNvPr>
          <p:cNvSpPr>
            <a:spLocks noGrp="1"/>
          </p:cNvSpPr>
          <p:nvPr>
            <p:ph type="title"/>
          </p:nvPr>
        </p:nvSpPr>
        <p:spPr>
          <a:xfrm>
            <a:off x="438541" y="156238"/>
            <a:ext cx="8596668" cy="758162"/>
          </a:xfrm>
        </p:spPr>
        <p:txBody>
          <a:bodyPr/>
          <a:lstStyle/>
          <a:p>
            <a:r>
              <a:rPr lang="en-GB" dirty="0"/>
              <a:t>Non-owning occupiers’ consent form</a:t>
            </a:r>
          </a:p>
        </p:txBody>
      </p:sp>
      <p:sp>
        <p:nvSpPr>
          <p:cNvPr id="3" name="Content Placeholder 2">
            <a:extLst>
              <a:ext uri="{FF2B5EF4-FFF2-40B4-BE49-F238E27FC236}">
                <a16:creationId xmlns:a16="http://schemas.microsoft.com/office/drawing/2014/main" id="{1DD4B71B-F2E1-130B-5391-1FAB050E7214}"/>
              </a:ext>
            </a:extLst>
          </p:cNvPr>
          <p:cNvSpPr>
            <a:spLocks noGrp="1"/>
          </p:cNvSpPr>
          <p:nvPr>
            <p:ph idx="1"/>
          </p:nvPr>
        </p:nvSpPr>
        <p:spPr>
          <a:xfrm>
            <a:off x="438540" y="978364"/>
            <a:ext cx="9835355" cy="5538920"/>
          </a:xfrm>
        </p:spPr>
        <p:txBody>
          <a:bodyPr>
            <a:normAutofit/>
          </a:bodyPr>
          <a:lstStyle/>
          <a:p>
            <a:pPr marL="457200" lvl="1" indent="0">
              <a:buNone/>
            </a:pPr>
            <a:endParaRPr lang="en-GB" dirty="0"/>
          </a:p>
          <a:p>
            <a:pPr lvl="1"/>
            <a:r>
              <a:rPr lang="en-GB" sz="2000" dirty="0"/>
              <a:t>We’ve seen why there may be concern about a non-owning occupier in the property prior to the sale, but Lender may also be concerned about a non-owning occupier AFTER purchase</a:t>
            </a:r>
          </a:p>
          <a:p>
            <a:pPr lvl="1"/>
            <a:r>
              <a:rPr lang="en-GB" sz="2000" dirty="0"/>
              <a:t>EG. A couple are buying a property with a mortgage (the Borrowers) but an elderly relative is going to be living there with them after purchase</a:t>
            </a:r>
          </a:p>
          <a:p>
            <a:pPr lvl="1"/>
            <a:r>
              <a:rPr lang="en-GB" sz="2000" dirty="0"/>
              <a:t>Lender may be concerned as if they have to repossess or want to force a sale, they will be concerned that the elderly relative may have accrued an interest or rights in the property</a:t>
            </a:r>
          </a:p>
          <a:p>
            <a:pPr lvl="1"/>
            <a:r>
              <a:rPr lang="en-GB" sz="2000" dirty="0"/>
              <a:t>Answer: that non-owning occupier should sign the consent part of the Deed BUT having taken independent legal advice first (Lender’s Handbook makes clear that Borrowers’ conveyancer cannot provide this legal advice) Why not?</a:t>
            </a:r>
          </a:p>
        </p:txBody>
      </p:sp>
    </p:spTree>
    <p:extLst>
      <p:ext uri="{BB962C8B-B14F-4D97-AF65-F5344CB8AC3E}">
        <p14:creationId xmlns:p14="http://schemas.microsoft.com/office/powerpoint/2010/main" val="1967090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88D6F-A4DA-5329-03BB-79E5BC4E1ACD}"/>
              </a:ext>
            </a:extLst>
          </p:cNvPr>
          <p:cNvSpPr>
            <a:spLocks noGrp="1"/>
          </p:cNvSpPr>
          <p:nvPr>
            <p:ph type="title"/>
          </p:nvPr>
        </p:nvSpPr>
        <p:spPr>
          <a:xfrm>
            <a:off x="677334" y="609600"/>
            <a:ext cx="8596668" cy="729967"/>
          </a:xfrm>
        </p:spPr>
        <p:txBody>
          <a:bodyPr/>
          <a:lstStyle/>
          <a:p>
            <a:r>
              <a:rPr lang="en-GB" dirty="0"/>
              <a:t>Reporting to the mortgage lender</a:t>
            </a:r>
          </a:p>
        </p:txBody>
      </p:sp>
      <p:sp>
        <p:nvSpPr>
          <p:cNvPr id="3" name="Content Placeholder 2">
            <a:extLst>
              <a:ext uri="{FF2B5EF4-FFF2-40B4-BE49-F238E27FC236}">
                <a16:creationId xmlns:a16="http://schemas.microsoft.com/office/drawing/2014/main" id="{516A3405-4B5D-9005-2B30-8CC1C77A8AC4}"/>
              </a:ext>
            </a:extLst>
          </p:cNvPr>
          <p:cNvSpPr>
            <a:spLocks noGrp="1"/>
          </p:cNvSpPr>
          <p:nvPr>
            <p:ph sz="half" idx="1"/>
          </p:nvPr>
        </p:nvSpPr>
        <p:spPr>
          <a:xfrm>
            <a:off x="677334" y="1604848"/>
            <a:ext cx="8944251" cy="4643552"/>
          </a:xfrm>
        </p:spPr>
        <p:txBody>
          <a:bodyPr>
            <a:normAutofit lnSpcReduction="10000"/>
          </a:bodyPr>
          <a:lstStyle/>
          <a:p>
            <a:r>
              <a:rPr lang="en-GB" sz="2000" dirty="0"/>
              <a:t>Buyer’s conveyancer will be required to report to Lender on a number of issues</a:t>
            </a:r>
          </a:p>
          <a:p>
            <a:r>
              <a:rPr lang="en-GB" sz="2000" dirty="0"/>
              <a:t>How does this work alongside client confidentiality and/or any conflict of interest when both are clients and conveyancer has duties to both?</a:t>
            </a:r>
          </a:p>
          <a:p>
            <a:r>
              <a:rPr lang="en-GB" sz="2000" dirty="0"/>
              <a:t>Conveyancer should seek Buyer’s consent to report to Lender and if this is given then there is no issue</a:t>
            </a:r>
          </a:p>
          <a:p>
            <a:r>
              <a:rPr lang="en-GB" sz="2000" dirty="0"/>
              <a:t>If consent is not given, then Conveyancer should cease to act.</a:t>
            </a:r>
          </a:p>
          <a:p>
            <a:r>
              <a:rPr lang="en-GB" sz="2000" dirty="0"/>
              <a:t>No significant steps should be taken and especially not exchange until Conveyancer has written confirmation from Lender that they can proceed. Why not? What would be the danger without this written confirmation?</a:t>
            </a:r>
          </a:p>
          <a:p>
            <a:endParaRPr lang="en-GB" dirty="0"/>
          </a:p>
          <a:p>
            <a:pPr marL="0" indent="0">
              <a:buNone/>
            </a:pPr>
            <a:r>
              <a:rPr lang="en-GB" b="1" dirty="0">
                <a:solidFill>
                  <a:schemeClr val="tx1"/>
                </a:solidFill>
              </a:rPr>
              <a:t>It could result in a negligence claim by the buyer against the conveyancer!</a:t>
            </a:r>
            <a:endParaRPr lang="en-GB" b="1" dirty="0"/>
          </a:p>
          <a:p>
            <a:pPr marL="0" indent="0">
              <a:buNone/>
            </a:pPr>
            <a:endParaRPr lang="en-GB" dirty="0"/>
          </a:p>
        </p:txBody>
      </p:sp>
    </p:spTree>
    <p:extLst>
      <p:ext uri="{BB962C8B-B14F-4D97-AF65-F5344CB8AC3E}">
        <p14:creationId xmlns:p14="http://schemas.microsoft.com/office/powerpoint/2010/main" val="140415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wipe(down)">
                                      <p:cBhvr>
                                        <p:cTn id="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7676B-A4B4-73F3-F64E-0A097865B40F}"/>
              </a:ext>
            </a:extLst>
          </p:cNvPr>
          <p:cNvSpPr>
            <a:spLocks noGrp="1"/>
          </p:cNvSpPr>
          <p:nvPr>
            <p:ph type="title"/>
          </p:nvPr>
        </p:nvSpPr>
        <p:spPr>
          <a:xfrm>
            <a:off x="555026" y="219378"/>
            <a:ext cx="9113152" cy="852276"/>
          </a:xfrm>
        </p:spPr>
        <p:txBody>
          <a:bodyPr>
            <a:normAutofit fontScale="90000"/>
          </a:bodyPr>
          <a:lstStyle/>
          <a:p>
            <a:r>
              <a:rPr lang="en-GB" dirty="0"/>
              <a:t>The certificate of title (</a:t>
            </a:r>
            <a:r>
              <a:rPr lang="en-GB" sz="2200" dirty="0"/>
              <a:t>see example at end of chapter 15</a:t>
            </a:r>
            <a:r>
              <a:rPr lang="en-GB" dirty="0"/>
              <a:t>)</a:t>
            </a:r>
          </a:p>
        </p:txBody>
      </p:sp>
      <p:sp>
        <p:nvSpPr>
          <p:cNvPr id="3" name="Content Placeholder 2">
            <a:extLst>
              <a:ext uri="{FF2B5EF4-FFF2-40B4-BE49-F238E27FC236}">
                <a16:creationId xmlns:a16="http://schemas.microsoft.com/office/drawing/2014/main" id="{E575E6F8-BBEB-D7B7-F45C-FB0194E4902A}"/>
              </a:ext>
            </a:extLst>
          </p:cNvPr>
          <p:cNvSpPr>
            <a:spLocks noGrp="1"/>
          </p:cNvSpPr>
          <p:nvPr>
            <p:ph idx="1"/>
          </p:nvPr>
        </p:nvSpPr>
        <p:spPr>
          <a:xfrm>
            <a:off x="485134" y="1071654"/>
            <a:ext cx="10120741" cy="5463103"/>
          </a:xfrm>
        </p:spPr>
        <p:txBody>
          <a:bodyPr>
            <a:noAutofit/>
          </a:bodyPr>
          <a:lstStyle/>
          <a:p>
            <a:r>
              <a:rPr lang="en-GB" sz="2400" dirty="0"/>
              <a:t>Between exchange and completion Buyer must ensure all funds are in to complete purchase</a:t>
            </a:r>
          </a:p>
          <a:p>
            <a:r>
              <a:rPr lang="en-GB" sz="2400" dirty="0"/>
              <a:t>Prepare Completion Statement and requesting balance from Buyer in readiness for completion</a:t>
            </a:r>
          </a:p>
          <a:p>
            <a:r>
              <a:rPr lang="en-GB" sz="2400" dirty="0"/>
              <a:t>Get mortgage advance from lender</a:t>
            </a:r>
          </a:p>
          <a:p>
            <a:r>
              <a:rPr lang="en-GB" sz="2400" dirty="0"/>
              <a:t>Mortgage offer is sent with a ‘certificate of title’ document to be completed and returned to lender</a:t>
            </a:r>
          </a:p>
          <a:p>
            <a:r>
              <a:rPr lang="en-GB" sz="2400" dirty="0"/>
              <a:t>Certificate of title serves two functions:</a:t>
            </a:r>
          </a:p>
          <a:p>
            <a:pPr lvl="1"/>
            <a:r>
              <a:rPr lang="en-GB" sz="2200" dirty="0"/>
              <a:t>Acts as a request to drawdown the mortgage advance to the B’s conveyancer by date required</a:t>
            </a:r>
          </a:p>
          <a:p>
            <a:pPr lvl="1"/>
            <a:r>
              <a:rPr lang="en-GB" sz="2200" dirty="0"/>
              <a:t>Acts as confirmation by B’s conveyancer to the Lender that all matter of title are satisfactory and the property is good security for the loan</a:t>
            </a:r>
          </a:p>
        </p:txBody>
      </p:sp>
    </p:spTree>
    <p:extLst>
      <p:ext uri="{BB962C8B-B14F-4D97-AF65-F5344CB8AC3E}">
        <p14:creationId xmlns:p14="http://schemas.microsoft.com/office/powerpoint/2010/main" val="38710662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C8FEB-48CF-D5E9-451A-78F0421A2F66}"/>
              </a:ext>
            </a:extLst>
          </p:cNvPr>
          <p:cNvSpPr>
            <a:spLocks noGrp="1"/>
          </p:cNvSpPr>
          <p:nvPr>
            <p:ph type="title"/>
          </p:nvPr>
        </p:nvSpPr>
        <p:spPr>
          <a:xfrm>
            <a:off x="444365" y="347511"/>
            <a:ext cx="10144038" cy="770736"/>
          </a:xfrm>
        </p:spPr>
        <p:txBody>
          <a:bodyPr>
            <a:normAutofit fontScale="90000"/>
          </a:bodyPr>
          <a:lstStyle/>
          <a:p>
            <a:r>
              <a:rPr lang="en-GB" dirty="0"/>
              <a:t>Pre-completion searches on behalf of mortgage lender</a:t>
            </a:r>
          </a:p>
        </p:txBody>
      </p:sp>
      <p:sp>
        <p:nvSpPr>
          <p:cNvPr id="3" name="Content Placeholder 2">
            <a:extLst>
              <a:ext uri="{FF2B5EF4-FFF2-40B4-BE49-F238E27FC236}">
                <a16:creationId xmlns:a16="http://schemas.microsoft.com/office/drawing/2014/main" id="{F051A92C-835B-1B94-61FC-62C8E90AA703}"/>
              </a:ext>
            </a:extLst>
          </p:cNvPr>
          <p:cNvSpPr>
            <a:spLocks noGrp="1"/>
          </p:cNvSpPr>
          <p:nvPr>
            <p:ph idx="1"/>
          </p:nvPr>
        </p:nvSpPr>
        <p:spPr>
          <a:xfrm>
            <a:off x="531728" y="1159017"/>
            <a:ext cx="9229637" cy="5089383"/>
          </a:xfrm>
        </p:spPr>
        <p:txBody>
          <a:bodyPr>
            <a:normAutofit/>
          </a:bodyPr>
          <a:lstStyle/>
          <a:p>
            <a:r>
              <a:rPr lang="en-GB" sz="2800" dirty="0"/>
              <a:t>Searches carried out for Buyer AND Lender where a mortgage is involved</a:t>
            </a:r>
          </a:p>
          <a:p>
            <a:r>
              <a:rPr lang="en-GB" sz="2800" dirty="0"/>
              <a:t>Official Search application (OS1) at HMLR needs to be made in name of LENDER so that it protects the Lender and the Buyer</a:t>
            </a:r>
          </a:p>
          <a:p>
            <a:r>
              <a:rPr lang="en-GB" sz="2800" dirty="0"/>
              <a:t>Lender also requires bankruptcy search against the Buyer from Land Charged Department to check Buyer not in financial difficulties and has no bankruptcy proceedings against them!</a:t>
            </a:r>
          </a:p>
        </p:txBody>
      </p:sp>
    </p:spTree>
    <p:extLst>
      <p:ext uri="{BB962C8B-B14F-4D97-AF65-F5344CB8AC3E}">
        <p14:creationId xmlns:p14="http://schemas.microsoft.com/office/powerpoint/2010/main" val="2184647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7D76E-EE20-A6B3-E8D7-5FC02D911F71}"/>
              </a:ext>
            </a:extLst>
          </p:cNvPr>
          <p:cNvSpPr>
            <a:spLocks noGrp="1"/>
          </p:cNvSpPr>
          <p:nvPr>
            <p:ph type="title"/>
          </p:nvPr>
        </p:nvSpPr>
        <p:spPr/>
        <p:txBody>
          <a:bodyPr/>
          <a:lstStyle/>
          <a:p>
            <a:r>
              <a:rPr lang="en-GB" dirty="0"/>
              <a:t>After completion</a:t>
            </a:r>
          </a:p>
        </p:txBody>
      </p:sp>
      <p:sp>
        <p:nvSpPr>
          <p:cNvPr id="3" name="Content Placeholder 2">
            <a:extLst>
              <a:ext uri="{FF2B5EF4-FFF2-40B4-BE49-F238E27FC236}">
                <a16:creationId xmlns:a16="http://schemas.microsoft.com/office/drawing/2014/main" id="{0A5020DA-6C0F-9FE9-21C8-1B2BD71AEC6B}"/>
              </a:ext>
            </a:extLst>
          </p:cNvPr>
          <p:cNvSpPr>
            <a:spLocks noGrp="1"/>
          </p:cNvSpPr>
          <p:nvPr>
            <p:ph idx="1"/>
          </p:nvPr>
        </p:nvSpPr>
        <p:spPr>
          <a:xfrm>
            <a:off x="607444" y="1488613"/>
            <a:ext cx="8666558" cy="4759787"/>
          </a:xfrm>
        </p:spPr>
        <p:txBody>
          <a:bodyPr>
            <a:noAutofit/>
          </a:bodyPr>
          <a:lstStyle/>
          <a:p>
            <a:r>
              <a:rPr lang="en-GB" sz="3200" dirty="0"/>
              <a:t>Registration application to HMLR</a:t>
            </a:r>
          </a:p>
          <a:p>
            <a:r>
              <a:rPr lang="en-GB" sz="3200" dirty="0"/>
              <a:t>Must ensure mortgage lender’s charge is correctly registered </a:t>
            </a:r>
          </a:p>
          <a:p>
            <a:r>
              <a:rPr lang="en-GB" sz="3200" dirty="0"/>
              <a:t>Establish what documentation the lender wishes to hold – as this can vary between lenders</a:t>
            </a:r>
          </a:p>
        </p:txBody>
      </p:sp>
    </p:spTree>
    <p:extLst>
      <p:ext uri="{BB962C8B-B14F-4D97-AF65-F5344CB8AC3E}">
        <p14:creationId xmlns:p14="http://schemas.microsoft.com/office/powerpoint/2010/main" val="1320899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6B7FF-B711-0C86-4BC3-06BC42EAEC1E}"/>
              </a:ext>
            </a:extLst>
          </p:cNvPr>
          <p:cNvSpPr>
            <a:spLocks noGrp="1"/>
          </p:cNvSpPr>
          <p:nvPr>
            <p:ph type="title"/>
          </p:nvPr>
        </p:nvSpPr>
        <p:spPr/>
        <p:txBody>
          <a:bodyPr>
            <a:normAutofit fontScale="90000"/>
          </a:bodyPr>
          <a:lstStyle/>
          <a:p>
            <a:r>
              <a:rPr lang="en-GB" dirty="0"/>
              <a:t>Summary of steps to be taken in relation to mortgage when acting for buyer and lender</a:t>
            </a:r>
          </a:p>
        </p:txBody>
      </p:sp>
      <p:pic>
        <p:nvPicPr>
          <p:cNvPr id="5" name="Picture 4">
            <a:extLst>
              <a:ext uri="{FF2B5EF4-FFF2-40B4-BE49-F238E27FC236}">
                <a16:creationId xmlns:a16="http://schemas.microsoft.com/office/drawing/2014/main" id="{DC646480-5E56-ECEC-1B39-B0C466E12E15}"/>
              </a:ext>
            </a:extLst>
          </p:cNvPr>
          <p:cNvPicPr>
            <a:picLocks noChangeAspect="1"/>
          </p:cNvPicPr>
          <p:nvPr/>
        </p:nvPicPr>
        <p:blipFill>
          <a:blip r:embed="rId3"/>
          <a:stretch>
            <a:fillRect/>
          </a:stretch>
        </p:blipFill>
        <p:spPr>
          <a:xfrm>
            <a:off x="1140489" y="2089992"/>
            <a:ext cx="7240010" cy="3496163"/>
          </a:xfrm>
          <a:prstGeom prst="rect">
            <a:avLst/>
          </a:prstGeom>
        </p:spPr>
      </p:pic>
    </p:spTree>
    <p:extLst>
      <p:ext uri="{BB962C8B-B14F-4D97-AF65-F5344CB8AC3E}">
        <p14:creationId xmlns:p14="http://schemas.microsoft.com/office/powerpoint/2010/main" val="8869680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56AA83-FBA7-7181-F6D9-BB86B4D763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BA82BB-A555-C11D-0727-D4C7B647DD3D}"/>
              </a:ext>
            </a:extLst>
          </p:cNvPr>
          <p:cNvSpPr>
            <a:spLocks noGrp="1"/>
          </p:cNvSpPr>
          <p:nvPr>
            <p:ph type="title"/>
          </p:nvPr>
        </p:nvSpPr>
        <p:spPr/>
        <p:txBody>
          <a:bodyPr>
            <a:normAutofit fontScale="90000"/>
          </a:bodyPr>
          <a:lstStyle/>
          <a:p>
            <a:r>
              <a:rPr lang="en-GB" dirty="0"/>
              <a:t>Summary of steps to be taken in relation to mortgage when acting for buyer and lender</a:t>
            </a:r>
          </a:p>
        </p:txBody>
      </p:sp>
      <p:pic>
        <p:nvPicPr>
          <p:cNvPr id="4" name="Picture 3">
            <a:extLst>
              <a:ext uri="{FF2B5EF4-FFF2-40B4-BE49-F238E27FC236}">
                <a16:creationId xmlns:a16="http://schemas.microsoft.com/office/drawing/2014/main" id="{02FD3668-BAE3-23AE-038B-46FB93696C10}"/>
              </a:ext>
            </a:extLst>
          </p:cNvPr>
          <p:cNvPicPr>
            <a:picLocks noChangeAspect="1"/>
          </p:cNvPicPr>
          <p:nvPr/>
        </p:nvPicPr>
        <p:blipFill>
          <a:blip r:embed="rId3"/>
          <a:stretch>
            <a:fillRect/>
          </a:stretch>
        </p:blipFill>
        <p:spPr>
          <a:xfrm>
            <a:off x="1138726" y="1942432"/>
            <a:ext cx="7363853" cy="3867690"/>
          </a:xfrm>
          <a:prstGeom prst="rect">
            <a:avLst/>
          </a:prstGeom>
        </p:spPr>
      </p:pic>
    </p:spTree>
    <p:extLst>
      <p:ext uri="{BB962C8B-B14F-4D97-AF65-F5344CB8AC3E}">
        <p14:creationId xmlns:p14="http://schemas.microsoft.com/office/powerpoint/2010/main" val="2644680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60B72-7566-4E3B-D0FF-53C3E44025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F35556-13E9-5D81-A2FD-23519F86C802}"/>
              </a:ext>
            </a:extLst>
          </p:cNvPr>
          <p:cNvSpPr>
            <a:spLocks noGrp="1"/>
          </p:cNvSpPr>
          <p:nvPr>
            <p:ph type="title"/>
          </p:nvPr>
        </p:nvSpPr>
        <p:spPr/>
        <p:txBody>
          <a:bodyPr>
            <a:normAutofit fontScale="90000"/>
          </a:bodyPr>
          <a:lstStyle/>
          <a:p>
            <a:r>
              <a:rPr lang="en-GB" dirty="0"/>
              <a:t>Summary of steps to be taken in relation to mortgage when acting for buyer and lender</a:t>
            </a:r>
          </a:p>
        </p:txBody>
      </p:sp>
      <p:pic>
        <p:nvPicPr>
          <p:cNvPr id="5" name="Picture 4">
            <a:extLst>
              <a:ext uri="{FF2B5EF4-FFF2-40B4-BE49-F238E27FC236}">
                <a16:creationId xmlns:a16="http://schemas.microsoft.com/office/drawing/2014/main" id="{9DAEC3D9-4E20-F61A-3141-26875E9318E6}"/>
              </a:ext>
            </a:extLst>
          </p:cNvPr>
          <p:cNvPicPr>
            <a:picLocks noChangeAspect="1"/>
          </p:cNvPicPr>
          <p:nvPr/>
        </p:nvPicPr>
        <p:blipFill>
          <a:blip r:embed="rId3"/>
          <a:stretch>
            <a:fillRect/>
          </a:stretch>
        </p:blipFill>
        <p:spPr>
          <a:xfrm>
            <a:off x="1229721" y="2078177"/>
            <a:ext cx="7278116" cy="4001058"/>
          </a:xfrm>
          <a:prstGeom prst="rect">
            <a:avLst/>
          </a:prstGeom>
        </p:spPr>
      </p:pic>
    </p:spTree>
    <p:extLst>
      <p:ext uri="{BB962C8B-B14F-4D97-AF65-F5344CB8AC3E}">
        <p14:creationId xmlns:p14="http://schemas.microsoft.com/office/powerpoint/2010/main" val="3191155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7D76E-EE20-A6B3-E8D7-5FC02D911F71}"/>
              </a:ext>
            </a:extLst>
          </p:cNvPr>
          <p:cNvSpPr>
            <a:spLocks noGrp="1"/>
          </p:cNvSpPr>
          <p:nvPr>
            <p:ph type="title"/>
          </p:nvPr>
        </p:nvSpPr>
        <p:spPr>
          <a:xfrm>
            <a:off x="1043950" y="1179151"/>
            <a:ext cx="3300646" cy="4463889"/>
          </a:xfrm>
        </p:spPr>
        <p:txBody>
          <a:bodyPr anchor="ctr">
            <a:normAutofit/>
          </a:bodyPr>
          <a:lstStyle/>
          <a:p>
            <a:r>
              <a:rPr lang="en-GB" dirty="0"/>
              <a:t>Second and subsequent mortgages and Remortgages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5020DA-6C0F-9FE9-21C8-1B2BD71AEC6B}"/>
              </a:ext>
            </a:extLst>
          </p:cNvPr>
          <p:cNvSpPr>
            <a:spLocks noGrp="1"/>
          </p:cNvSpPr>
          <p:nvPr>
            <p:ph idx="1"/>
          </p:nvPr>
        </p:nvSpPr>
        <p:spPr>
          <a:xfrm>
            <a:off x="4978918" y="1109145"/>
            <a:ext cx="6341016" cy="4603900"/>
          </a:xfrm>
        </p:spPr>
        <p:txBody>
          <a:bodyPr anchor="ctr">
            <a:normAutofit/>
          </a:bodyPr>
          <a:lstStyle/>
          <a:p>
            <a:r>
              <a:rPr lang="en-GB" b="1" dirty="0"/>
              <a:t>Further advance</a:t>
            </a:r>
            <a:r>
              <a:rPr lang="en-GB" dirty="0"/>
              <a:t>: borrower wants to borrow more money from existing lender – additional amount gets added to the existing mortgage and revised payment arrangements</a:t>
            </a:r>
          </a:p>
          <a:p>
            <a:r>
              <a:rPr lang="en-GB" b="1" dirty="0"/>
              <a:t>Second mortgage: </a:t>
            </a:r>
            <a:r>
              <a:rPr lang="en-GB" dirty="0"/>
              <a:t>a separate and additional mortgage to the first. This could be obtained from a different lender – this lender will also require a charge be registered against the property</a:t>
            </a:r>
          </a:p>
          <a:p>
            <a:r>
              <a:rPr lang="en-GB" dirty="0"/>
              <a:t>If more than one charge then they are prioritised in date order if property is repossessed.</a:t>
            </a:r>
          </a:p>
          <a:p>
            <a:r>
              <a:rPr lang="en-GB" b="1" dirty="0"/>
              <a:t>Remortgage: </a:t>
            </a:r>
            <a:r>
              <a:rPr lang="en-GB" dirty="0"/>
              <a:t>changing from one lender to a different one to obtain more favourable terms. If this done first mortgage will need to be redeemed so that charge can be removed and the new charge entered.</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966047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56BEA-D9E2-0C7B-A279-6D23DCAA5151}"/>
              </a:ext>
            </a:extLst>
          </p:cNvPr>
          <p:cNvSpPr>
            <a:spLocks noGrp="1"/>
          </p:cNvSpPr>
          <p:nvPr>
            <p:ph type="title"/>
          </p:nvPr>
        </p:nvSpPr>
        <p:spPr/>
        <p:txBody>
          <a:bodyPr/>
          <a:lstStyle/>
          <a:p>
            <a:r>
              <a:rPr lang="en-GB" dirty="0"/>
              <a:t>Practice Example</a:t>
            </a:r>
          </a:p>
        </p:txBody>
      </p:sp>
      <p:sp>
        <p:nvSpPr>
          <p:cNvPr id="3" name="Content Placeholder 2">
            <a:extLst>
              <a:ext uri="{FF2B5EF4-FFF2-40B4-BE49-F238E27FC236}">
                <a16:creationId xmlns:a16="http://schemas.microsoft.com/office/drawing/2014/main" id="{41C1DD9D-05A6-B87B-638A-E2F000805329}"/>
              </a:ext>
            </a:extLst>
          </p:cNvPr>
          <p:cNvSpPr>
            <a:spLocks noGrp="1"/>
          </p:cNvSpPr>
          <p:nvPr>
            <p:ph idx="1"/>
          </p:nvPr>
        </p:nvSpPr>
        <p:spPr>
          <a:xfrm>
            <a:off x="677333" y="1488613"/>
            <a:ext cx="8827613" cy="4864061"/>
          </a:xfrm>
        </p:spPr>
        <p:txBody>
          <a:bodyPr>
            <a:normAutofit fontScale="92500" lnSpcReduction="20000"/>
          </a:bodyPr>
          <a:lstStyle/>
          <a:p>
            <a:pPr fontAlgn="auto"/>
            <a:r>
              <a:rPr lang="en-GB" sz="1400" dirty="0">
                <a:solidFill>
                  <a:schemeClr val="tx1"/>
                </a:solidFill>
              </a:rPr>
              <a:t>Imagine that Henry has taken out three mortgages on his property. The first mortgage was to fund his initial purchase in 2000. The second mortgage was to build an extension in 2005 and the third mortgage was to build a garage in 2016. Each mortgage was protected on the register at the time it was granted.</a:t>
            </a: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r>
              <a:rPr lang="en-GB" sz="1400" dirty="0"/>
              <a:t>In this case, there are three registered mortgages. They would appear in the charges register in the order set out above. They would rank in the priority order shown, so if the lender repossessed and sold the house, National Building Society would be paid off first, then Blue Horse and then </a:t>
            </a:r>
            <a:r>
              <a:rPr lang="en-GB" sz="1400" dirty="0" err="1"/>
              <a:t>Sontondar</a:t>
            </a:r>
            <a:r>
              <a:rPr lang="en-GB" sz="1400" dirty="0"/>
              <a:t>.</a:t>
            </a:r>
          </a:p>
        </p:txBody>
      </p:sp>
      <p:pic>
        <p:nvPicPr>
          <p:cNvPr id="5" name="Picture 4">
            <a:extLst>
              <a:ext uri="{FF2B5EF4-FFF2-40B4-BE49-F238E27FC236}">
                <a16:creationId xmlns:a16="http://schemas.microsoft.com/office/drawing/2014/main" id="{F82DD48D-C935-97EA-A308-73E4D060C29C}"/>
              </a:ext>
            </a:extLst>
          </p:cNvPr>
          <p:cNvPicPr>
            <a:picLocks noChangeAspect="1"/>
          </p:cNvPicPr>
          <p:nvPr/>
        </p:nvPicPr>
        <p:blipFill>
          <a:blip r:embed="rId3"/>
          <a:stretch>
            <a:fillRect/>
          </a:stretch>
        </p:blipFill>
        <p:spPr>
          <a:xfrm>
            <a:off x="1155274" y="2129460"/>
            <a:ext cx="6749473" cy="2411154"/>
          </a:xfrm>
          <a:prstGeom prst="rect">
            <a:avLst/>
          </a:prstGeom>
        </p:spPr>
      </p:pic>
    </p:spTree>
    <p:extLst>
      <p:ext uri="{BB962C8B-B14F-4D97-AF65-F5344CB8AC3E}">
        <p14:creationId xmlns:p14="http://schemas.microsoft.com/office/powerpoint/2010/main" val="720450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7D76E-EE20-A6B3-E8D7-5FC02D911F71}"/>
              </a:ext>
            </a:extLst>
          </p:cNvPr>
          <p:cNvSpPr>
            <a:spLocks noGrp="1"/>
          </p:cNvSpPr>
          <p:nvPr>
            <p:ph type="title"/>
          </p:nvPr>
        </p:nvSpPr>
        <p:spPr>
          <a:xfrm>
            <a:off x="2849562" y="609600"/>
            <a:ext cx="6424440" cy="1320800"/>
          </a:xfrm>
        </p:spPr>
        <p:txBody>
          <a:bodyPr>
            <a:normAutofit/>
          </a:bodyPr>
          <a:lstStyle/>
          <a:p>
            <a:r>
              <a:rPr lang="en-GB" dirty="0"/>
              <a:t>Government backed assistance schemes</a:t>
            </a:r>
          </a:p>
        </p:txBody>
      </p:sp>
      <p:pic>
        <p:nvPicPr>
          <p:cNvPr id="5" name="Picture 4">
            <a:extLst>
              <a:ext uri="{FF2B5EF4-FFF2-40B4-BE49-F238E27FC236}">
                <a16:creationId xmlns:a16="http://schemas.microsoft.com/office/drawing/2014/main" id="{48CDDBF9-FCD5-EE3C-D77B-1F9F62CA8408}"/>
              </a:ext>
            </a:extLst>
          </p:cNvPr>
          <p:cNvPicPr>
            <a:picLocks noChangeAspect="1"/>
          </p:cNvPicPr>
          <p:nvPr/>
        </p:nvPicPr>
        <p:blipFill>
          <a:blip r:embed="rId3"/>
          <a:srcRect l="30652" r="46954"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A5020DA-6C0F-9FE9-21C8-1B2BD71AEC6B}"/>
              </a:ext>
            </a:extLst>
          </p:cNvPr>
          <p:cNvSpPr>
            <a:spLocks noGrp="1"/>
          </p:cNvSpPr>
          <p:nvPr>
            <p:ph idx="1"/>
          </p:nvPr>
        </p:nvSpPr>
        <p:spPr>
          <a:xfrm>
            <a:off x="2849562" y="2160589"/>
            <a:ext cx="6424440" cy="3880773"/>
          </a:xfrm>
        </p:spPr>
        <p:txBody>
          <a:bodyPr>
            <a:normAutofit/>
          </a:bodyPr>
          <a:lstStyle/>
          <a:p>
            <a:r>
              <a:rPr lang="en-GB" b="1"/>
              <a:t>Help to buy shared ownership scheme: </a:t>
            </a:r>
            <a:r>
              <a:rPr lang="en-GB"/>
              <a:t>buyer buys a share and pays rent on the remaining share</a:t>
            </a:r>
          </a:p>
          <a:p>
            <a:r>
              <a:rPr lang="en-GB" b="1"/>
              <a:t>Help to Buy ISAs: </a:t>
            </a:r>
            <a:r>
              <a:rPr lang="en-GB"/>
              <a:t>Savings into an ISA and Govt would boost but not since 2019</a:t>
            </a:r>
          </a:p>
          <a:p>
            <a:r>
              <a:rPr lang="en-GB" b="1"/>
              <a:t>Help to buy equity loan: </a:t>
            </a:r>
            <a:r>
              <a:rPr lang="en-GB"/>
              <a:t>low interest loan available on a new build, max purchase price (£600,000 England, £300,000 Wales); home must be borrower’s only home and not be rented after purchase; buyer must have a 5% deposit; government lends up to 20% of purchase price</a:t>
            </a:r>
          </a:p>
          <a:p>
            <a:endParaRPr lang="en-GB"/>
          </a:p>
          <a:p>
            <a:endParaRPr lang="en-GB" dirty="0"/>
          </a:p>
        </p:txBody>
      </p:sp>
    </p:spTree>
    <p:extLst>
      <p:ext uri="{BB962C8B-B14F-4D97-AF65-F5344CB8AC3E}">
        <p14:creationId xmlns:p14="http://schemas.microsoft.com/office/powerpoint/2010/main" val="22866310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2306B4C-17B1-AD9F-7E04-6ACE9498104F}"/>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800"/>
              <a:t>Knowledge Checks</a:t>
            </a:r>
          </a:p>
        </p:txBody>
      </p:sp>
      <p:pic>
        <p:nvPicPr>
          <p:cNvPr id="5" name="Picture 4">
            <a:extLst>
              <a:ext uri="{FF2B5EF4-FFF2-40B4-BE49-F238E27FC236}">
                <a16:creationId xmlns:a16="http://schemas.microsoft.com/office/drawing/2014/main" id="{5F679E00-7A47-6023-71CF-AC31B45E61FA}"/>
              </a:ext>
            </a:extLst>
          </p:cNvPr>
          <p:cNvPicPr>
            <a:picLocks noChangeAspect="1"/>
          </p:cNvPicPr>
          <p:nvPr/>
        </p:nvPicPr>
        <p:blipFill>
          <a:blip r:embed="rId3"/>
          <a:stretch>
            <a:fillRect/>
          </a:stretch>
        </p:blipFill>
        <p:spPr>
          <a:xfrm>
            <a:off x="1600201" y="609600"/>
            <a:ext cx="6045407" cy="3642357"/>
          </a:xfrm>
          <a:prstGeom prst="rect">
            <a:avLst/>
          </a:prstGeom>
        </p:spPr>
      </p:pic>
    </p:spTree>
    <p:extLst>
      <p:ext uri="{BB962C8B-B14F-4D97-AF65-F5344CB8AC3E}">
        <p14:creationId xmlns:p14="http://schemas.microsoft.com/office/powerpoint/2010/main" val="18129474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58AD4-7B7D-0A95-F0B9-E153707D7984}"/>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B6557AF8-3F3C-2850-074A-ABA14BA8C81F}"/>
              </a:ext>
            </a:extLst>
          </p:cNvPr>
          <p:cNvPicPr>
            <a:picLocks noChangeAspect="1"/>
          </p:cNvPicPr>
          <p:nvPr/>
        </p:nvPicPr>
        <p:blipFill>
          <a:blip r:embed="rId3"/>
          <a:stretch>
            <a:fillRect/>
          </a:stretch>
        </p:blipFill>
        <p:spPr>
          <a:xfrm>
            <a:off x="1022163" y="1557076"/>
            <a:ext cx="6801799" cy="3743847"/>
          </a:xfrm>
          <a:prstGeom prst="rect">
            <a:avLst/>
          </a:prstGeom>
        </p:spPr>
      </p:pic>
    </p:spTree>
    <p:extLst>
      <p:ext uri="{BB962C8B-B14F-4D97-AF65-F5344CB8AC3E}">
        <p14:creationId xmlns:p14="http://schemas.microsoft.com/office/powerpoint/2010/main" val="3514571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BC81D-94A8-867A-0EA4-FE6ADEADE53B}"/>
              </a:ext>
            </a:extLst>
          </p:cNvPr>
          <p:cNvSpPr>
            <a:spLocks noGrp="1"/>
          </p:cNvSpPr>
          <p:nvPr>
            <p:ph type="title"/>
          </p:nvPr>
        </p:nvSpPr>
        <p:spPr/>
        <p:txBody>
          <a:bodyPr/>
          <a:lstStyle/>
          <a:p>
            <a:r>
              <a:rPr lang="en-GB" dirty="0"/>
              <a:t>Chapter Summary</a:t>
            </a:r>
          </a:p>
        </p:txBody>
      </p:sp>
      <p:sp>
        <p:nvSpPr>
          <p:cNvPr id="3" name="Content Placeholder 2">
            <a:extLst>
              <a:ext uri="{FF2B5EF4-FFF2-40B4-BE49-F238E27FC236}">
                <a16:creationId xmlns:a16="http://schemas.microsoft.com/office/drawing/2014/main" id="{0F5E7C63-2014-30DE-E0C4-CB9F1EB8D47D}"/>
              </a:ext>
            </a:extLst>
          </p:cNvPr>
          <p:cNvSpPr>
            <a:spLocks noGrp="1"/>
          </p:cNvSpPr>
          <p:nvPr>
            <p:ph idx="1"/>
          </p:nvPr>
        </p:nvSpPr>
        <p:spPr/>
        <p:txBody>
          <a:bodyPr>
            <a:normAutofit lnSpcReduction="10000"/>
          </a:bodyPr>
          <a:lstStyle/>
          <a:p>
            <a:r>
              <a:rPr lang="en-GB" dirty="0"/>
              <a:t>(1) Many people purchase property with the assistance of a mortgage. A mortgage is a loan secured on property. The lender is termed the mortgagee and the borrower the mortgagor. A typical institutional lender is a bank or a building society.</a:t>
            </a:r>
          </a:p>
          <a:p>
            <a:pPr fontAlgn="auto"/>
            <a:r>
              <a:rPr lang="en-GB" dirty="0"/>
              <a:t>(2) Buyers will usually take out a standard mortgage from institutions such as banks and building societies. The test for a “standard mortgage” is that:</a:t>
            </a:r>
          </a:p>
          <a:p>
            <a:pPr fontAlgn="auto"/>
            <a:r>
              <a:rPr lang="en-GB" dirty="0"/>
              <a:t>(a) it must be within the lender’s normal course of activities;</a:t>
            </a:r>
          </a:p>
          <a:p>
            <a:pPr fontAlgn="auto"/>
            <a:r>
              <a:rPr lang="en-GB" dirty="0"/>
              <a:t>(b) lending must be a significant part of the activities; and</a:t>
            </a:r>
          </a:p>
          <a:p>
            <a:pPr fontAlgn="auto"/>
            <a:r>
              <a:rPr lang="en-GB" dirty="0"/>
              <a:t>(c) the mortgage must be on standard terms.</a:t>
            </a:r>
          </a:p>
          <a:p>
            <a:r>
              <a:rPr lang="en-GB" dirty="0"/>
              <a:t>(3) If the buyer is putting some of their own money towards the purchase, the conveyancer must check source of funds and source of wealth on behalf of the lender.</a:t>
            </a:r>
          </a:p>
          <a:p>
            <a:endParaRPr lang="en-GB" dirty="0"/>
          </a:p>
        </p:txBody>
      </p:sp>
    </p:spTree>
    <p:extLst>
      <p:ext uri="{BB962C8B-B14F-4D97-AF65-F5344CB8AC3E}">
        <p14:creationId xmlns:p14="http://schemas.microsoft.com/office/powerpoint/2010/main" val="41191168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553BF-17C1-6B16-D909-4C1092F694D8}"/>
              </a:ext>
            </a:extLst>
          </p:cNvPr>
          <p:cNvSpPr>
            <a:spLocks noGrp="1"/>
          </p:cNvSpPr>
          <p:nvPr>
            <p:ph type="title"/>
          </p:nvPr>
        </p:nvSpPr>
        <p:spPr/>
        <p:txBody>
          <a:bodyPr/>
          <a:lstStyle/>
          <a:p>
            <a:r>
              <a:rPr lang="en-GB" dirty="0"/>
              <a:t>Summary </a:t>
            </a:r>
            <a:r>
              <a:rPr lang="en-GB" dirty="0" err="1"/>
              <a:t>Contd</a:t>
            </a:r>
            <a:r>
              <a:rPr lang="en-GB" dirty="0"/>
              <a:t>…</a:t>
            </a:r>
          </a:p>
        </p:txBody>
      </p:sp>
      <p:sp>
        <p:nvSpPr>
          <p:cNvPr id="3" name="Content Placeholder 2">
            <a:extLst>
              <a:ext uri="{FF2B5EF4-FFF2-40B4-BE49-F238E27FC236}">
                <a16:creationId xmlns:a16="http://schemas.microsoft.com/office/drawing/2014/main" id="{5AF2F385-6AC1-E935-93BA-D4B0BC5D62A4}"/>
              </a:ext>
            </a:extLst>
          </p:cNvPr>
          <p:cNvSpPr>
            <a:spLocks noGrp="1"/>
          </p:cNvSpPr>
          <p:nvPr>
            <p:ph idx="1"/>
          </p:nvPr>
        </p:nvSpPr>
        <p:spPr/>
        <p:txBody>
          <a:bodyPr/>
          <a:lstStyle/>
          <a:p>
            <a:r>
              <a:rPr lang="en-GB" dirty="0"/>
              <a:t>(4) Generally, the buyer’s conveyancer will act for the mortgage lender (mortgagee) in which case, both the buyer and the lender will be clients of the firm to whom duties are owed. The conveyancer must be wary to avoid conflict-of-interest and breaches of the duty of confidentiality.</a:t>
            </a:r>
          </a:p>
          <a:p>
            <a:r>
              <a:rPr lang="en-GB" dirty="0"/>
              <a:t>(5) The lenders’ handbook sets out the requirements of the lenders in relation to the mortgage.</a:t>
            </a:r>
          </a:p>
          <a:p>
            <a:pPr fontAlgn="auto"/>
            <a:r>
              <a:rPr lang="en-GB" dirty="0"/>
              <a:t>(6) There are different types of mortgage, the most common are:</a:t>
            </a:r>
          </a:p>
          <a:p>
            <a:pPr fontAlgn="auto"/>
            <a:r>
              <a:rPr lang="en-GB" dirty="0"/>
              <a:t>(a) repayment mortgage;</a:t>
            </a:r>
          </a:p>
          <a:p>
            <a:pPr fontAlgn="auto"/>
            <a:r>
              <a:rPr lang="en-GB" dirty="0"/>
              <a:t>(b) interest only mortgage;</a:t>
            </a:r>
          </a:p>
          <a:p>
            <a:pPr fontAlgn="auto"/>
            <a:r>
              <a:rPr lang="en-GB" dirty="0"/>
              <a:t>(c) endowment mortgage; and</a:t>
            </a:r>
          </a:p>
          <a:p>
            <a:pPr fontAlgn="auto"/>
            <a:r>
              <a:rPr lang="en-GB" dirty="0"/>
              <a:t>(d) pension mortgage.</a:t>
            </a:r>
          </a:p>
          <a:p>
            <a:endParaRPr lang="en-GB" dirty="0"/>
          </a:p>
        </p:txBody>
      </p:sp>
    </p:spTree>
    <p:extLst>
      <p:ext uri="{BB962C8B-B14F-4D97-AF65-F5344CB8AC3E}">
        <p14:creationId xmlns:p14="http://schemas.microsoft.com/office/powerpoint/2010/main" val="31365806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6090-EF25-551B-685E-DFA8D307EBF0}"/>
              </a:ext>
            </a:extLst>
          </p:cNvPr>
          <p:cNvSpPr>
            <a:spLocks noGrp="1"/>
          </p:cNvSpPr>
          <p:nvPr>
            <p:ph type="title"/>
          </p:nvPr>
        </p:nvSpPr>
        <p:spPr/>
        <p:txBody>
          <a:bodyPr/>
          <a:lstStyle/>
          <a:p>
            <a:r>
              <a:rPr lang="en-GB" dirty="0"/>
              <a:t>Summary </a:t>
            </a:r>
            <a:r>
              <a:rPr lang="en-GB" dirty="0" err="1"/>
              <a:t>Contd</a:t>
            </a:r>
            <a:r>
              <a:rPr lang="en-GB" dirty="0"/>
              <a:t>…</a:t>
            </a:r>
          </a:p>
        </p:txBody>
      </p:sp>
      <p:sp>
        <p:nvSpPr>
          <p:cNvPr id="3" name="Content Placeholder 2">
            <a:extLst>
              <a:ext uri="{FF2B5EF4-FFF2-40B4-BE49-F238E27FC236}">
                <a16:creationId xmlns:a16="http://schemas.microsoft.com/office/drawing/2014/main" id="{B8E6A894-DE63-9163-D835-9D598E3EEA88}"/>
              </a:ext>
            </a:extLst>
          </p:cNvPr>
          <p:cNvSpPr>
            <a:spLocks noGrp="1"/>
          </p:cNvSpPr>
          <p:nvPr>
            <p:ph idx="1"/>
          </p:nvPr>
        </p:nvSpPr>
        <p:spPr/>
        <p:txBody>
          <a:bodyPr>
            <a:normAutofit fontScale="92500"/>
          </a:bodyPr>
          <a:lstStyle/>
          <a:p>
            <a:r>
              <a:rPr lang="en-GB" dirty="0"/>
              <a:t>(7) The terms and requirements of the lender are set out in the mortgage offer.</a:t>
            </a:r>
          </a:p>
          <a:p>
            <a:r>
              <a:rPr lang="en-GB" dirty="0"/>
              <a:t> (8) All borrowers will sign the mortgage deed which creates the legal charge which is then registered on the charges register after completion.</a:t>
            </a:r>
          </a:p>
          <a:p>
            <a:pPr fontAlgn="auto"/>
            <a:r>
              <a:rPr lang="en-GB" dirty="0"/>
              <a:t>(9) The mortgage deed will usually be a standard form issued by the lender, from which no departure is normally possible. Standard clauses relate to:</a:t>
            </a:r>
          </a:p>
          <a:p>
            <a:pPr fontAlgn="auto"/>
            <a:r>
              <a:rPr lang="en-GB" dirty="0"/>
              <a:t>(a) redemption date;</a:t>
            </a:r>
          </a:p>
          <a:p>
            <a:pPr fontAlgn="auto"/>
            <a:r>
              <a:rPr lang="en-GB" dirty="0"/>
              <a:t>(b) covenant to repay;</a:t>
            </a:r>
          </a:p>
          <a:p>
            <a:pPr fontAlgn="auto"/>
            <a:r>
              <a:rPr lang="en-GB" dirty="0"/>
              <a:t>(c) further covenants (e.g. against letting);</a:t>
            </a:r>
          </a:p>
          <a:p>
            <a:pPr fontAlgn="auto"/>
            <a:r>
              <a:rPr lang="en-GB" dirty="0"/>
              <a:t>(d) miscellaneous additional clauses (e.g. regarding insurance obligations); and</a:t>
            </a:r>
          </a:p>
          <a:p>
            <a:pPr fontAlgn="auto"/>
            <a:r>
              <a:rPr lang="en-GB" dirty="0"/>
              <a:t>(e) remedies of the mortgagee (e.g. possession, sale, foreclosure).</a:t>
            </a:r>
          </a:p>
          <a:p>
            <a:endParaRPr lang="en-GB" dirty="0"/>
          </a:p>
        </p:txBody>
      </p:sp>
    </p:spTree>
    <p:extLst>
      <p:ext uri="{BB962C8B-B14F-4D97-AF65-F5344CB8AC3E}">
        <p14:creationId xmlns:p14="http://schemas.microsoft.com/office/powerpoint/2010/main" val="258169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EF68A-EA6F-87B1-2B69-8F2AEF837AE7}"/>
              </a:ext>
            </a:extLst>
          </p:cNvPr>
          <p:cNvSpPr>
            <a:spLocks noGrp="1"/>
          </p:cNvSpPr>
          <p:nvPr>
            <p:ph type="title"/>
          </p:nvPr>
        </p:nvSpPr>
        <p:spPr/>
        <p:txBody>
          <a:bodyPr/>
          <a:lstStyle/>
          <a:p>
            <a:r>
              <a:rPr lang="en-GB" dirty="0"/>
              <a:t>Summary </a:t>
            </a:r>
            <a:r>
              <a:rPr lang="en-GB" dirty="0" err="1"/>
              <a:t>Contd</a:t>
            </a:r>
            <a:r>
              <a:rPr lang="en-GB" dirty="0"/>
              <a:t>…</a:t>
            </a:r>
          </a:p>
        </p:txBody>
      </p:sp>
      <p:sp>
        <p:nvSpPr>
          <p:cNvPr id="3" name="Content Placeholder 2">
            <a:extLst>
              <a:ext uri="{FF2B5EF4-FFF2-40B4-BE49-F238E27FC236}">
                <a16:creationId xmlns:a16="http://schemas.microsoft.com/office/drawing/2014/main" id="{018B0EB4-4488-ACB5-DF72-F0CB868E3924}"/>
              </a:ext>
            </a:extLst>
          </p:cNvPr>
          <p:cNvSpPr>
            <a:spLocks noGrp="1"/>
          </p:cNvSpPr>
          <p:nvPr>
            <p:ph idx="1"/>
          </p:nvPr>
        </p:nvSpPr>
        <p:spPr/>
        <p:txBody>
          <a:bodyPr>
            <a:normAutofit fontScale="70000" lnSpcReduction="20000"/>
          </a:bodyPr>
          <a:lstStyle/>
          <a:p>
            <a:r>
              <a:rPr lang="en-GB" dirty="0"/>
              <a:t>(10) If there will be occupiers over the age of 18 living at the property on completion, the lender will require them to sign and occupiers consent form to confirm that they will vacate the property and move out in the event that the lender repossesses the property following default by the borrower.</a:t>
            </a:r>
          </a:p>
          <a:p>
            <a:r>
              <a:rPr lang="en-GB" dirty="0"/>
              <a:t>(11) Before completion, the buyer’s conveyancer will submit the certificate of title to the lender which confirms that the title is good and marketable and acts as a request for the drawdown of the mortgage funds.</a:t>
            </a:r>
          </a:p>
          <a:p>
            <a:pPr fontAlgn="auto"/>
            <a:r>
              <a:rPr lang="en-GB" dirty="0"/>
              <a:t>(12) Pre-completion searches:</a:t>
            </a:r>
          </a:p>
          <a:p>
            <a:pPr fontAlgn="auto"/>
            <a:r>
              <a:rPr lang="en-GB" dirty="0"/>
              <a:t>(a) the buyer’s conveyancer will carry out the official search with priority in the name of the lender; and</a:t>
            </a:r>
          </a:p>
          <a:p>
            <a:pPr fontAlgn="auto"/>
            <a:r>
              <a:rPr lang="en-GB" dirty="0"/>
              <a:t>(b) the buyer’s conveyancer will carry out a bankruptcy search on behalf of the lender against the full name of all borrowers.</a:t>
            </a:r>
          </a:p>
          <a:p>
            <a:r>
              <a:rPr lang="en-GB" dirty="0"/>
              <a:t>(13) After completion, the buyer’s conveyancer will make the application for registration at HMLR and must ensure that the mortgage lender’s legal charge is registered.</a:t>
            </a:r>
          </a:p>
          <a:p>
            <a:pPr fontAlgn="auto"/>
            <a:r>
              <a:rPr lang="en-GB" dirty="0"/>
              <a:t>(14) It is common for buyers to take out:</a:t>
            </a:r>
          </a:p>
          <a:p>
            <a:pPr fontAlgn="auto"/>
            <a:r>
              <a:rPr lang="en-GB" dirty="0"/>
              <a:t>(a) second mortgages (with different lenders); and</a:t>
            </a:r>
          </a:p>
          <a:p>
            <a:pPr fontAlgn="auto"/>
            <a:r>
              <a:rPr lang="en-GB" dirty="0"/>
              <a:t>(b) further advances (with the same lender as part of the original loan).</a:t>
            </a:r>
          </a:p>
          <a:p>
            <a:endParaRPr lang="en-GB" dirty="0"/>
          </a:p>
        </p:txBody>
      </p:sp>
    </p:spTree>
    <p:extLst>
      <p:ext uri="{BB962C8B-B14F-4D97-AF65-F5344CB8AC3E}">
        <p14:creationId xmlns:p14="http://schemas.microsoft.com/office/powerpoint/2010/main" val="37440786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EB82A52-A24E-FBE4-0D21-C2C0D5A485F5}"/>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Next Week </a:t>
            </a:r>
          </a:p>
        </p:txBody>
      </p:sp>
      <p:sp>
        <p:nvSpPr>
          <p:cNvPr id="3" name="Content Placeholder 2">
            <a:extLst>
              <a:ext uri="{FF2B5EF4-FFF2-40B4-BE49-F238E27FC236}">
                <a16:creationId xmlns:a16="http://schemas.microsoft.com/office/drawing/2014/main" id="{E19013E6-F412-3AB4-56D2-78AB8C80D44A}"/>
              </a:ext>
            </a:extLst>
          </p:cNvPr>
          <p:cNvSpPr>
            <a:spLocks noGrp="1"/>
          </p:cNvSpPr>
          <p:nvPr>
            <p:ph idx="1"/>
          </p:nvPr>
        </p:nvSpPr>
        <p:spPr>
          <a:xfrm>
            <a:off x="6116084" y="609600"/>
            <a:ext cx="5511296" cy="5545667"/>
          </a:xfrm>
        </p:spPr>
        <p:txBody>
          <a:bodyPr anchor="ctr">
            <a:normAutofit/>
          </a:bodyPr>
          <a:lstStyle/>
          <a:p>
            <a:r>
              <a:rPr lang="en-GB">
                <a:solidFill>
                  <a:srgbClr val="FFFFFF"/>
                </a:solidFill>
              </a:rPr>
              <a:t>Chapter 16 - Exchange of Contracts and Preparing for Completion</a:t>
            </a:r>
          </a:p>
          <a:p>
            <a:endParaRPr lang="en-GB">
              <a:solidFill>
                <a:srgbClr val="FFFFFF"/>
              </a:solidFill>
            </a:endParaRPr>
          </a:p>
        </p:txBody>
      </p:sp>
    </p:spTree>
    <p:extLst>
      <p:ext uri="{BB962C8B-B14F-4D97-AF65-F5344CB8AC3E}">
        <p14:creationId xmlns:p14="http://schemas.microsoft.com/office/powerpoint/2010/main" val="150630919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6E642FA-31E0-49CA-8F09-C32E1E0C9FA5}">
  <ds:schemaRefs>
    <ds:schemaRef ds:uri="http://schemas.microsoft.com/sharepoint/v3/contenttype/forms"/>
  </ds:schemaRefs>
</ds:datastoreItem>
</file>

<file path=customXml/itemProps3.xml><?xml version="1.0" encoding="utf-8"?>
<ds:datastoreItem xmlns:ds="http://schemas.openxmlformats.org/officeDocument/2006/customXml" ds:itemID="{0BC9243C-1BD0-4146-B7F0-0870530B08F5}">
  <ds:schemaRefs>
    <ds:schemaRef ds:uri="http://www.w3.org/XML/1998/namespace"/>
    <ds:schemaRef ds:uri="http://schemas.microsoft.com/office/2006/documentManagement/types"/>
    <ds:schemaRef ds:uri="http://purl.org/dc/terms/"/>
    <ds:schemaRef ds:uri="http://schemas.microsoft.com/office/infopath/2007/PartnerControls"/>
    <ds:schemaRef ds:uri="http://purl.org/dc/dcmitype/"/>
    <ds:schemaRef ds:uri="041b216b-d67c-40f0-8fda-c03876662904"/>
    <ds:schemaRef ds:uri="http://schemas.openxmlformats.org/package/2006/metadata/core-properties"/>
    <ds:schemaRef ds:uri="aa0a0978-40ed-489e-9e56-6db48364def5"/>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3424</Words>
  <Application>Microsoft Office PowerPoint</Application>
  <PresentationFormat>Widescreen</PresentationFormat>
  <Paragraphs>235</Paragraphs>
  <Slides>31</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Trebuchet MS</vt:lpstr>
      <vt:lpstr>Wingdings 3</vt:lpstr>
      <vt:lpstr>Facet</vt:lpstr>
      <vt:lpstr>Week 11 Financing a Purchase  (see Chapter 15)</vt:lpstr>
      <vt:lpstr>Aims: to understand ……</vt:lpstr>
      <vt:lpstr>What is a mortgage?</vt:lpstr>
      <vt:lpstr>Duty of the buyer’s conveyancers</vt:lpstr>
      <vt:lpstr>Source of funds and source of wealth</vt:lpstr>
      <vt:lpstr>Acting for the Buyer and the Mortgage Lender</vt:lpstr>
      <vt:lpstr>Practice Example</vt:lpstr>
      <vt:lpstr>The mortgage offer and the lender’s handbook</vt:lpstr>
      <vt:lpstr>Types of Mortgage</vt:lpstr>
      <vt:lpstr>Mortgage Protection Policy</vt:lpstr>
      <vt:lpstr>The Mortgage Offer…. contains:</vt:lpstr>
      <vt:lpstr>The Mortgage Deed</vt:lpstr>
      <vt:lpstr>Key mortgage terms</vt:lpstr>
      <vt:lpstr>Non-owning occupiers’ consent form</vt:lpstr>
      <vt:lpstr>Reporting to the mortgage lender</vt:lpstr>
      <vt:lpstr>The certificate of title (see example at end of chapter 15)</vt:lpstr>
      <vt:lpstr>Pre-completion searches on behalf of mortgage lender</vt:lpstr>
      <vt:lpstr>After completion</vt:lpstr>
      <vt:lpstr>Summary of steps to be taken in relation to mortgage when acting for buyer and lender</vt:lpstr>
      <vt:lpstr>Summary of steps to be taken in relation to mortgage when acting for buyer and lender</vt:lpstr>
      <vt:lpstr>Summary of steps to be taken in relation to mortgage when acting for buyer and lender</vt:lpstr>
      <vt:lpstr>Second and subsequent mortgages and Remortgages</vt:lpstr>
      <vt:lpstr>Practice Example</vt:lpstr>
      <vt:lpstr>Government backed assistance schemes</vt:lpstr>
      <vt:lpstr>Knowledge Checks</vt:lpstr>
      <vt:lpstr>Knowledge Checks</vt:lpstr>
      <vt:lpstr>Chapter Summary</vt:lpstr>
      <vt:lpstr>Summary Contd…</vt:lpstr>
      <vt:lpstr>Summary Contd…</vt:lpstr>
      <vt:lpstr>Summary Contd…</vt:lpstr>
      <vt:lpstr>Next Week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111</cp:revision>
  <cp:lastPrinted>2024-04-30T14:29:31Z</cp:lastPrinted>
  <dcterms:created xsi:type="dcterms:W3CDTF">2024-01-31T18:59:05Z</dcterms:created>
  <dcterms:modified xsi:type="dcterms:W3CDTF">2026-03-30T14:05:54Z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