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19673C-1A2D-4D3E-AED0-78A6970DAFBD}" v="4" dt="2026-03-26T03:16:58.8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7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098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32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764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739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606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703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292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410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765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529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7284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281591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5906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4759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26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8432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215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31B50F6-516A-4F9F-8EF9-CD5FAAF5960C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E4933-730C-440A-8768-5A1A0BAEF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5176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38C1E-DD3B-032C-DF47-AD2ECA5CE3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2475046"/>
          </a:xfrm>
        </p:spPr>
        <p:txBody>
          <a:bodyPr/>
          <a:lstStyle/>
          <a:p>
            <a:pPr algn="ctr"/>
            <a:br>
              <a:rPr lang="en-GB" sz="5400" dirty="0"/>
            </a:br>
            <a:br>
              <a:rPr lang="en-GB" sz="5400" dirty="0"/>
            </a:br>
            <a:br>
              <a:rPr lang="en-GB" sz="5400" dirty="0"/>
            </a:br>
            <a:br>
              <a:rPr lang="en-GB" sz="5400" dirty="0"/>
            </a:br>
            <a:br>
              <a:rPr lang="en-GB" sz="5400" dirty="0"/>
            </a:br>
            <a:r>
              <a:rPr lang="en-GB" sz="5400" b="1" dirty="0"/>
              <a:t>Reliability Centred Maintenance (RCM)</a:t>
            </a:r>
            <a:br>
              <a:rPr lang="en-GB" sz="5400" dirty="0"/>
            </a:b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92D724-4FA7-14CE-0E22-7244717DE6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3776263"/>
            <a:ext cx="8825658" cy="1862537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/>
              <a:t>By</a:t>
            </a:r>
          </a:p>
          <a:p>
            <a:pPr algn="ctr"/>
            <a:r>
              <a:rPr lang="en-GB" sz="4400" b="1" dirty="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1360068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68FFC-631B-3BFF-FAF4-E83BADD37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What is Reliability-Centred Maintenance (RCM)?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6ABCF-5D44-7A26-3962-9AE466892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690" y="2052918"/>
            <a:ext cx="11363689" cy="4501445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RCM is a structured and strategic approach to optimising maintenance activities</a:t>
            </a:r>
          </a:p>
          <a:p>
            <a:r>
              <a:rPr lang="en-GB" sz="3200" dirty="0"/>
              <a:t>Its primary aim is to ensure that physical assets consistently perform their intended functions, while balancing cost-efficiency, safety, and operational reliability</a:t>
            </a:r>
          </a:p>
          <a:p>
            <a:r>
              <a:rPr lang="en-GB" sz="3200" dirty="0"/>
              <a:t>By analysing how and why equipment fails and developing tailored maintenance strategies RCM enables organisations to improve uptime, enhance safety, and reduce operational cost</a:t>
            </a:r>
          </a:p>
        </p:txBody>
      </p:sp>
    </p:spTree>
    <p:extLst>
      <p:ext uri="{BB962C8B-B14F-4D97-AF65-F5344CB8AC3E}">
        <p14:creationId xmlns:p14="http://schemas.microsoft.com/office/powerpoint/2010/main" val="1746788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E1C65-9008-7C07-7604-EEB814762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What is Reliability Centred Maintenance (RCM)?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368F7-3C50-95DA-A6C3-0BFF48D8C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048" y="2052918"/>
            <a:ext cx="11559132" cy="4564267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RCM emerged as a response to the need for a more structured, effective, and cost-efficient maintenance strategy</a:t>
            </a:r>
          </a:p>
          <a:p>
            <a:r>
              <a:rPr lang="en-GB" sz="3200" dirty="0"/>
              <a:t>Traditional maintenance approaches, such as reactive or scheduled preventive maintenance, often results in excessive costs, unplanned downtime, and inefficiencies</a:t>
            </a:r>
          </a:p>
          <a:p>
            <a:r>
              <a:rPr lang="en-GB" sz="3200" dirty="0"/>
              <a:t>RCM helps organisations transition to a more proactive and data-driven maintenance approach</a:t>
            </a:r>
          </a:p>
        </p:txBody>
      </p:sp>
    </p:spTree>
    <p:extLst>
      <p:ext uri="{BB962C8B-B14F-4D97-AF65-F5344CB8AC3E}">
        <p14:creationId xmlns:p14="http://schemas.microsoft.com/office/powerpoint/2010/main" val="2578850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C114E-52E0-4ADA-E362-61C579D4D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39603"/>
            <a:ext cx="9404723" cy="1409991"/>
          </a:xfrm>
        </p:spPr>
        <p:txBody>
          <a:bodyPr/>
          <a:lstStyle/>
          <a:p>
            <a:pPr algn="ctr"/>
            <a:r>
              <a:rPr lang="en-GB" sz="4400" b="1" dirty="0"/>
              <a:t>Key Concepts and </a:t>
            </a:r>
            <a:br>
              <a:rPr lang="en-GB" sz="4400" b="1" dirty="0"/>
            </a:br>
            <a:r>
              <a:rPr lang="en-GB" sz="4400" b="1" dirty="0"/>
              <a:t>Principles of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9C176-4543-6628-B86A-317F00C94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166" y="1752018"/>
            <a:ext cx="11524232" cy="4830266"/>
          </a:xfrm>
        </p:spPr>
        <p:txBody>
          <a:bodyPr>
            <a:normAutofit/>
          </a:bodyPr>
          <a:lstStyle/>
          <a:p>
            <a:r>
              <a:rPr lang="en-GB" sz="3200" dirty="0"/>
              <a:t>RCM is built upon several key concepts that guide its implementation</a:t>
            </a:r>
          </a:p>
          <a:p>
            <a:r>
              <a:rPr lang="en-GB" sz="3200" dirty="0"/>
              <a:t>These principles ensure that maintenance efforts are both efficient and effective, reducing costs while maximising asset performance</a:t>
            </a:r>
          </a:p>
          <a:p>
            <a:r>
              <a:rPr lang="en-GB" sz="3200" dirty="0"/>
              <a:t>By following these key principles, organisations can transition from traditional reactive maintenance approaches to a structured, optimised maintenance programme that maximises asset uptime</a:t>
            </a:r>
          </a:p>
        </p:txBody>
      </p:sp>
    </p:spTree>
    <p:extLst>
      <p:ext uri="{BB962C8B-B14F-4D97-AF65-F5344CB8AC3E}">
        <p14:creationId xmlns:p14="http://schemas.microsoft.com/office/powerpoint/2010/main" val="2248036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1A4F0-6708-7ABE-3CE6-C42CD6094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25643"/>
            <a:ext cx="9404723" cy="1249447"/>
          </a:xfrm>
        </p:spPr>
        <p:txBody>
          <a:bodyPr/>
          <a:lstStyle/>
          <a:p>
            <a:pPr algn="ctr"/>
            <a:r>
              <a:rPr lang="en-GB" sz="4400" b="1" dirty="0"/>
              <a:t>Key Concepts and </a:t>
            </a:r>
            <a:br>
              <a:rPr lang="en-GB" sz="4400" b="1" dirty="0"/>
            </a:br>
            <a:r>
              <a:rPr lang="en-GB" sz="4400" b="1" dirty="0"/>
              <a:t>Principles of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114C6-78E6-48C6-061C-84BBDE95E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206" y="1668256"/>
            <a:ext cx="11503292" cy="4934968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u="sng" dirty="0"/>
              <a:t>Function-oriented</a:t>
            </a:r>
            <a:r>
              <a:rPr lang="en-GB" sz="3200" dirty="0"/>
              <a:t>: - Maintenance strategies are designed around ensuring the continued function of assets rather than just their condition</a:t>
            </a:r>
            <a:endParaRPr lang="en-GB" sz="3200" b="1" u="sng" dirty="0"/>
          </a:p>
          <a:p>
            <a:r>
              <a:rPr lang="en-GB" sz="3200" b="1" u="sng" dirty="0"/>
              <a:t>Failure-centred</a:t>
            </a:r>
            <a:r>
              <a:rPr lang="en-GB" sz="3200" dirty="0"/>
              <a:t>: - RCM identifies potential failure modes and prioritises actions based on the consequences of failure</a:t>
            </a:r>
            <a:endParaRPr lang="en-GB" sz="3200" b="1" u="sng" dirty="0"/>
          </a:p>
          <a:p>
            <a:r>
              <a:rPr lang="en-GB" sz="3200" b="1" u="sng" dirty="0"/>
              <a:t>Reliability-based</a:t>
            </a:r>
            <a:r>
              <a:rPr lang="en-GB" sz="3200" dirty="0"/>
              <a:t>: - The RCM programme is rooted in an understanding of reliability engineering and data analysis to optimise maintenance strategies</a:t>
            </a:r>
            <a:endParaRPr lang="en-GB" sz="3200" b="1" u="sng" dirty="0"/>
          </a:p>
          <a:p>
            <a:r>
              <a:rPr lang="en-GB" sz="3200" b="1" u="sng" dirty="0"/>
              <a:t>Data-driven</a:t>
            </a:r>
            <a:r>
              <a:rPr lang="en-GB" sz="3200" dirty="0"/>
              <a:t>: - RCM relies on performance data and historical failure analysis to make informed decisions about maintenance activities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333834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7485F-15B8-9545-9E09-5C2E614A4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Benefits of Implementing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B7C1B-2B90-BD79-F541-00DF15658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147" y="1584495"/>
            <a:ext cx="11447449" cy="4976849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Implementing an RCM strategy provides numerous advantages that enhance asset performance, reduce operational costs, and improve overall efficiency</a:t>
            </a:r>
          </a:p>
          <a:p>
            <a:r>
              <a:rPr lang="en-GB" sz="3200" dirty="0"/>
              <a:t>By shifting from a reactive to a proactive maintenance approach, organisations can better manage their resources while ensuring the longevity and reliability of critical equipment</a:t>
            </a:r>
          </a:p>
          <a:p>
            <a:r>
              <a:rPr lang="en-GB" sz="3200" dirty="0"/>
              <a:t>By adopting RCM, organisations can transition to a smarter, data-driven maintenance approach that enhances reliability and operational efficiency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1272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4E2C7-B3BA-A075-7F8A-F7A8C8105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57273"/>
          </a:xfrm>
        </p:spPr>
        <p:txBody>
          <a:bodyPr/>
          <a:lstStyle/>
          <a:p>
            <a:pPr algn="ctr"/>
            <a:r>
              <a:rPr lang="en-GB" sz="4400" b="1" dirty="0"/>
              <a:t>Benefits of Implementing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86762-90A9-ABC2-A0FB-49DA393C6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008" y="1591475"/>
            <a:ext cx="11566113" cy="4997789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Improved equipment reliability</a:t>
            </a:r>
            <a:r>
              <a:rPr lang="en-GB" sz="3200" dirty="0"/>
              <a:t>: - By focusing on failure modes and their consequences, organisations can mitigate risks and enhance asset performance</a:t>
            </a:r>
            <a:endParaRPr lang="en-GB" sz="3200" b="1" u="sng" dirty="0"/>
          </a:p>
          <a:p>
            <a:r>
              <a:rPr lang="en-GB" sz="3200" b="1" u="sng" dirty="0"/>
              <a:t>Reduced maintenance costs</a:t>
            </a:r>
            <a:r>
              <a:rPr lang="en-GB" sz="3200" dirty="0"/>
              <a:t>: - RCM helps optimise maintenance schedules reducing unnecessary work and expenses</a:t>
            </a:r>
            <a:endParaRPr lang="en-GB" sz="3200" b="1" u="sng" dirty="0"/>
          </a:p>
          <a:p>
            <a:r>
              <a:rPr lang="en-GB" sz="3200" b="1" u="sng" dirty="0"/>
              <a:t>Minimised unplanned downtime</a:t>
            </a:r>
            <a:r>
              <a:rPr lang="en-GB" sz="3200" dirty="0"/>
              <a:t>: - A proactive approach ensures that potential failures are identified before they lead to operational disruptions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756041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F1061-2CAE-BEC9-765C-04C4E1810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Benefits of Implementing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E515A-644B-3D0E-9C2D-BB4C3CF628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Identifying safety and compliance</a:t>
            </a:r>
            <a:r>
              <a:rPr lang="en-GB" sz="3200" dirty="0"/>
              <a:t>: - Identifying and addressing potential failures improves workplace safety and ensures regulatory compliance</a:t>
            </a:r>
          </a:p>
          <a:p>
            <a:r>
              <a:rPr lang="en-GB" sz="3200" b="1" u="sng" dirty="0"/>
              <a:t>Optimised resource allocation</a:t>
            </a:r>
            <a:r>
              <a:rPr lang="en-GB" sz="3200" dirty="0"/>
              <a:t>: - Maintenance efforts are directed where they are most needed, reducing wasted time and effort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906561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1AA64-9C5B-5D90-362D-EDD0DFC9B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The Core Questions Behind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B4425-5686-809F-3448-9A8C2EA76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266" y="2052918"/>
            <a:ext cx="11496311" cy="4536346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RCM is driven by three fundamental questions that help organisations systematically analyse and optimise their maintenance strategies</a:t>
            </a:r>
          </a:p>
          <a:p>
            <a:r>
              <a:rPr lang="en-GB" sz="3200" dirty="0"/>
              <a:t>These questions serve as the foundation for developing a proactive maintenance approach tailored to each asset’s unique operational environment</a:t>
            </a:r>
          </a:p>
          <a:p>
            <a:r>
              <a:rPr lang="en-GB" sz="3200" dirty="0"/>
              <a:t>By addressing these three core questions, RCM enables organisations </a:t>
            </a:r>
            <a:r>
              <a:rPr lang="en-GB" sz="3200" dirty="0" err="1"/>
              <a:t>todevelop</a:t>
            </a:r>
            <a:r>
              <a:rPr lang="en-GB" sz="3200" dirty="0"/>
              <a:t> a maintenance plan that is data-driven, efficient, and aligned with business objectives</a:t>
            </a:r>
          </a:p>
        </p:txBody>
      </p:sp>
    </p:spTree>
    <p:extLst>
      <p:ext uri="{BB962C8B-B14F-4D97-AF65-F5344CB8AC3E}">
        <p14:creationId xmlns:p14="http://schemas.microsoft.com/office/powerpoint/2010/main" val="1890601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D5B94-4F5E-5736-A933-D94CA824F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41035"/>
          </a:xfrm>
        </p:spPr>
        <p:txBody>
          <a:bodyPr/>
          <a:lstStyle/>
          <a:p>
            <a:pPr algn="ctr"/>
            <a:r>
              <a:rPr lang="en-GB" sz="4400" b="1" dirty="0"/>
              <a:t>The Core Questions Behind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AB75E-3AA6-357D-28F6-3A11B7853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689197"/>
            <a:ext cx="8946541" cy="4907047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b="1" u="sng" dirty="0"/>
              <a:t>How does failure occur</a:t>
            </a:r>
            <a:r>
              <a:rPr lang="en-GB" sz="3200" dirty="0"/>
              <a:t>?</a:t>
            </a:r>
          </a:p>
          <a:p>
            <a:r>
              <a:rPr lang="en-GB" sz="3200" dirty="0"/>
              <a:t>Asset failures were once thought to follow a predictable timeline, but research shows they often result from environmental factors, operational stress, improper maintenance or defects</a:t>
            </a:r>
          </a:p>
          <a:p>
            <a:r>
              <a:rPr lang="en-GB" sz="3200" dirty="0"/>
              <a:t>Understanding these failure mechanisms helps organisations implement targeted interventions rather than relying solely on scheduled maintenance</a:t>
            </a:r>
          </a:p>
        </p:txBody>
      </p:sp>
    </p:spTree>
    <p:extLst>
      <p:ext uri="{BB962C8B-B14F-4D97-AF65-F5344CB8AC3E}">
        <p14:creationId xmlns:p14="http://schemas.microsoft.com/office/powerpoint/2010/main" val="1248993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154B8-C208-E10E-FBB8-E7CBC3021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The Core Questions Behind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CD3C2-0B84-5081-0FCA-20EEAA8FE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445604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 startAt="2"/>
            </a:pPr>
            <a:r>
              <a:rPr lang="en-GB" sz="3200" b="1" u="sng" dirty="0"/>
              <a:t>What are the consequences of failure</a:t>
            </a:r>
            <a:r>
              <a:rPr lang="en-GB" sz="3200" dirty="0"/>
              <a:t>?</a:t>
            </a:r>
          </a:p>
          <a:p>
            <a:r>
              <a:rPr lang="en-GB" sz="3200" dirty="0"/>
              <a:t>Failures range from minor disruptions to major safety hazards or financial losses</a:t>
            </a:r>
          </a:p>
          <a:p>
            <a:r>
              <a:rPr lang="en-GB" sz="3200" dirty="0"/>
              <a:t>By assessing the impact of different failures modes, organisations can prioritise maintenance actions based on risk and cost ensuring critical failures are addressed first while managing less critical ones efficiently</a:t>
            </a:r>
          </a:p>
        </p:txBody>
      </p:sp>
    </p:spTree>
    <p:extLst>
      <p:ext uri="{BB962C8B-B14F-4D97-AF65-F5344CB8AC3E}">
        <p14:creationId xmlns:p14="http://schemas.microsoft.com/office/powerpoint/2010/main" val="4125852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A03E2-D5D0-8A1E-538D-B82CCD87B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The Core Questions Behind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094F7-5C4E-A895-8E8C-128F440BC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578227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 startAt="3"/>
            </a:pPr>
            <a:r>
              <a:rPr lang="en-GB" sz="3200" b="1" u="sng" dirty="0"/>
              <a:t>What role does preventive maintenance play?</a:t>
            </a:r>
          </a:p>
          <a:p>
            <a:r>
              <a:rPr lang="en-GB" sz="3200" dirty="0"/>
              <a:t>While preventive maintenance (PM) is widely used, it’s not always the best solution</a:t>
            </a:r>
          </a:p>
          <a:p>
            <a:r>
              <a:rPr lang="en-GB" sz="3200" dirty="0"/>
              <a:t>RCM evaluates whether PM effectively reduces failures or if </a:t>
            </a:r>
            <a:r>
              <a:rPr lang="en-GB" sz="3200" b="1" dirty="0"/>
              <a:t>predictive (</a:t>
            </a:r>
            <a:r>
              <a:rPr lang="en-GB" sz="3200" b="1" dirty="0" err="1"/>
              <a:t>Pdm</a:t>
            </a:r>
            <a:r>
              <a:rPr lang="en-GB" sz="3200" b="1" dirty="0"/>
              <a:t>) or condition-based monitoring (CBM)</a:t>
            </a:r>
            <a:r>
              <a:rPr lang="en-GB" sz="3200" dirty="0"/>
              <a:t> would be more efficient</a:t>
            </a:r>
          </a:p>
        </p:txBody>
      </p:sp>
    </p:spTree>
    <p:extLst>
      <p:ext uri="{BB962C8B-B14F-4D97-AF65-F5344CB8AC3E}">
        <p14:creationId xmlns:p14="http://schemas.microsoft.com/office/powerpoint/2010/main" val="1100620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CA8EB-C904-77E4-39A8-A57DDD884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The Core Questions Behind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F48C7-9D6B-A183-8817-6BD6339CD8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/>
              <a:t>Over-maintenance can increase costs and downtime with improving reliability</a:t>
            </a:r>
          </a:p>
          <a:p>
            <a:r>
              <a:rPr lang="en-GB" sz="3200" dirty="0"/>
              <a:t>A balanced strategy helps optimise asset performance and resource use</a:t>
            </a:r>
          </a:p>
          <a:p>
            <a:r>
              <a:rPr lang="en-GB" sz="3200" dirty="0"/>
              <a:t>By addressing these three core questions, RCM enables organisations to develop a maintenance plan that is data-driven, efficient, and aligned with business objectives</a:t>
            </a:r>
          </a:p>
        </p:txBody>
      </p:sp>
    </p:spTree>
    <p:extLst>
      <p:ext uri="{BB962C8B-B14F-4D97-AF65-F5344CB8AC3E}">
        <p14:creationId xmlns:p14="http://schemas.microsoft.com/office/powerpoint/2010/main" val="11273052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9BD84-E9D7-E3BC-9FD4-C3D7F6C87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The Four Principles of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6B49A-B2BA-0A12-F371-0166E7812F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Preserving system function</a:t>
            </a:r>
          </a:p>
          <a:p>
            <a:pPr marL="514350" indent="-514350">
              <a:buAutoNum type="arabicPeriod"/>
            </a:pPr>
            <a:r>
              <a:rPr lang="en-GB" sz="3200" dirty="0"/>
              <a:t>Identifying failure modes</a:t>
            </a:r>
          </a:p>
          <a:p>
            <a:pPr marL="514350" indent="-514350">
              <a:buAutoNum type="arabicPeriod"/>
            </a:pPr>
            <a:r>
              <a:rPr lang="en-GB" sz="3200" dirty="0"/>
              <a:t>Prioritising failures based on impact</a:t>
            </a:r>
          </a:p>
          <a:p>
            <a:pPr marL="514350" indent="-514350">
              <a:buAutoNum type="arabicPeriod"/>
            </a:pPr>
            <a:r>
              <a:rPr lang="en-GB" sz="3200" dirty="0"/>
              <a:t>Selecting the most effective maintenance strategy</a:t>
            </a:r>
          </a:p>
        </p:txBody>
      </p:sp>
    </p:spTree>
    <p:extLst>
      <p:ext uri="{BB962C8B-B14F-4D97-AF65-F5344CB8AC3E}">
        <p14:creationId xmlns:p14="http://schemas.microsoft.com/office/powerpoint/2010/main" val="31041026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6D472-795E-2237-F1D9-D20833147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Preserving System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7A8BA-9DF6-F8F8-AD73-72AF02F0C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698" y="2052918"/>
            <a:ext cx="9828055" cy="4550306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The primary objective of maintenance is to ensure that assets continue performing their intended functions within their operational context</a:t>
            </a:r>
          </a:p>
          <a:p>
            <a:r>
              <a:rPr lang="en-GB" sz="3200" dirty="0"/>
              <a:t>This means maintenance efforts should not only focus on keeping equipment in working condition but also on ensuring that it continues to meet performance requirements, safety standards, and operational needs</a:t>
            </a:r>
          </a:p>
        </p:txBody>
      </p:sp>
    </p:spTree>
    <p:extLst>
      <p:ext uri="{BB962C8B-B14F-4D97-AF65-F5344CB8AC3E}">
        <p14:creationId xmlns:p14="http://schemas.microsoft.com/office/powerpoint/2010/main" val="5374379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80A9F-3C3C-E78F-DF39-8743AA80E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Identifying Failure Modes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D3602-26B8-1A54-A0F0-18AD4234A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266" y="2052918"/>
            <a:ext cx="11663835" cy="463406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Understanding how and why failures occur is crucial for preventing downtime and costly repairs</a:t>
            </a:r>
          </a:p>
          <a:p>
            <a:r>
              <a:rPr lang="en-GB" sz="3200" dirty="0"/>
              <a:t>RCM involves a detailed analysis of failure modes- examining everything from wear and tear to operational misuse, environmental conditions, and manufacturing defects</a:t>
            </a:r>
          </a:p>
          <a:p>
            <a:r>
              <a:rPr lang="en-GB" sz="3200" dirty="0"/>
              <a:t>By identifying all possible failure modes, organisations can implement maintenance strategies that directly address these issues before they escalate</a:t>
            </a:r>
          </a:p>
        </p:txBody>
      </p:sp>
    </p:spTree>
    <p:extLst>
      <p:ext uri="{BB962C8B-B14F-4D97-AF65-F5344CB8AC3E}">
        <p14:creationId xmlns:p14="http://schemas.microsoft.com/office/powerpoint/2010/main" val="38047850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323D8-8F26-61B8-9F67-7C8B1C293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Prioritising Failures Based on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BD481-AAEA-1E57-AB95-4F339E850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632" y="2052918"/>
            <a:ext cx="10951858" cy="463406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Since not all failures have the same consequences, RCM prioritises failure modes based on their potential impact</a:t>
            </a:r>
          </a:p>
          <a:p>
            <a:r>
              <a:rPr lang="en-GB" sz="3200" dirty="0"/>
              <a:t>This assessment considers factors such as safety risks, financial losses, downtime effects, and operational disruptions</a:t>
            </a:r>
          </a:p>
          <a:p>
            <a:r>
              <a:rPr lang="en-GB" sz="3200" dirty="0"/>
              <a:t>By focusing resources on the most critical failure modes, organisations can optimise maintenance efforts and allocate budgets efficiently</a:t>
            </a:r>
          </a:p>
        </p:txBody>
      </p:sp>
    </p:spTree>
    <p:extLst>
      <p:ext uri="{BB962C8B-B14F-4D97-AF65-F5344CB8AC3E}">
        <p14:creationId xmlns:p14="http://schemas.microsoft.com/office/powerpoint/2010/main" val="6371468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97598-FC6A-7238-4E98-1AD3E82F0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97722"/>
            <a:ext cx="9404723" cy="1389051"/>
          </a:xfrm>
        </p:spPr>
        <p:txBody>
          <a:bodyPr/>
          <a:lstStyle/>
          <a:p>
            <a:pPr algn="ctr"/>
            <a:r>
              <a:rPr lang="en-GB" sz="4400" b="1" dirty="0"/>
              <a:t>Selecting the Most Effective Maintenance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103F2-9446-C0F9-F0CE-EF3617650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266" y="1640336"/>
            <a:ext cx="11698736" cy="494892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Once failure modes have been identified and prioritised, the next step is to determine the best maintenance approach for each scenario </a:t>
            </a:r>
          </a:p>
          <a:p>
            <a:r>
              <a:rPr lang="en-GB" sz="3200" dirty="0"/>
              <a:t>RCM evaluates different strategies including: -</a:t>
            </a:r>
          </a:p>
          <a:p>
            <a:pPr>
              <a:buFontTx/>
              <a:buChar char="-"/>
            </a:pPr>
            <a:r>
              <a:rPr lang="en-GB" sz="3200" b="1" u="sng" dirty="0"/>
              <a:t>A. Corrective maintenance (reactive)</a:t>
            </a:r>
            <a:r>
              <a:rPr lang="en-GB" sz="3200" dirty="0"/>
              <a:t>: Fixing equipment  	only after failure occurs typically for non-critical assets 	where downtime has minimal impact</a:t>
            </a:r>
          </a:p>
          <a:p>
            <a:pPr>
              <a:buFontTx/>
              <a:buChar char="-"/>
            </a:pPr>
            <a:r>
              <a:rPr lang="en-GB" sz="3200" b="1" u="sng" dirty="0"/>
              <a:t>B. Preventive maintenance (scheduled)</a:t>
            </a:r>
            <a:r>
              <a:rPr lang="en-GB" sz="3200" dirty="0"/>
              <a:t>: Performing routine maintenance at predetermined intervals to reduce risk of failure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4299972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9B043-231F-6CDB-B17E-90BA9A683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Selecting the Most Effective Maintenance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C81BD-6274-9457-70DC-9B0DB3D22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9213354" cy="419548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3200" b="1" u="sng" dirty="0"/>
              <a:t>Predictive maintenance (Condition-based)</a:t>
            </a:r>
            <a:r>
              <a:rPr lang="en-GB" sz="3200" dirty="0"/>
              <a:t>: Using real-time monitoring and data analysis to predict failures before they happen, allowing for intervention only when needed</a:t>
            </a:r>
          </a:p>
          <a:p>
            <a:pPr>
              <a:buFontTx/>
              <a:buChar char="-"/>
            </a:pPr>
            <a:r>
              <a:rPr lang="en-GB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680373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EB389-2206-911C-71CB-3A544DE35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RCM and Maintenance Scheduling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C2EDA-4FFD-0E19-4D4B-424C9BB23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492" y="2052918"/>
            <a:ext cx="10560971" cy="45712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A structured reliability centred maintenance programme enhanced maintenance scheduling by: </a:t>
            </a:r>
          </a:p>
          <a:p>
            <a:r>
              <a:rPr lang="en-GB" sz="3200" dirty="0"/>
              <a:t>Using failure data to improve accuracy in predicting asset performance</a:t>
            </a:r>
          </a:p>
          <a:p>
            <a:r>
              <a:rPr lang="en-GB" sz="3200" dirty="0"/>
              <a:t>Enabling asset criticality assessments to prioritise maintenance work</a:t>
            </a:r>
          </a:p>
          <a:p>
            <a:r>
              <a:rPr lang="en-GB" sz="3200" dirty="0"/>
              <a:t>Reducing maintenance backlog through efficient resource allocation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215313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63AAB-4FB6-07BA-EC22-F8B39EB2D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Seven Steps to Implement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9D73C-C5D7-0CF8-175B-DCD08FF93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571" y="2052918"/>
            <a:ext cx="11258985" cy="4522386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Identify assets and functions</a:t>
            </a:r>
            <a:r>
              <a:rPr lang="en-GB" sz="3200" dirty="0"/>
              <a:t>:- Determine which equipment and systems require RCM analysis</a:t>
            </a:r>
          </a:p>
          <a:p>
            <a:r>
              <a:rPr lang="en-GB" sz="3200" b="1" u="sng" dirty="0"/>
              <a:t>Define functional failures</a:t>
            </a:r>
            <a:r>
              <a:rPr lang="en-GB" sz="3200" dirty="0"/>
              <a:t>: - Identify ways in which assets may fail to meet performance expectations</a:t>
            </a:r>
          </a:p>
          <a:p>
            <a:r>
              <a:rPr lang="en-GB" sz="3200" b="1" u="sng" dirty="0"/>
              <a:t>Determine failure modes</a:t>
            </a:r>
            <a:r>
              <a:rPr lang="en-GB" sz="3200" dirty="0"/>
              <a:t>: - Analyse potential causes of failure</a:t>
            </a:r>
          </a:p>
          <a:p>
            <a:r>
              <a:rPr lang="en-GB" sz="3200" b="1" u="sng" dirty="0"/>
              <a:t>Assess failure consequences</a:t>
            </a:r>
            <a:r>
              <a:rPr lang="en-GB" sz="3200" dirty="0"/>
              <a:t>: - Evaluate the impact of failures on safety, operations, and costs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2425931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924D7-2C70-852A-BDE4-86387CD90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Seven Steps to Implement RCM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BE225-EF82-8AEB-C74D-BEE54DD96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472" y="2052918"/>
            <a:ext cx="11098443" cy="4195481"/>
          </a:xfrm>
        </p:spPr>
        <p:txBody>
          <a:bodyPr>
            <a:normAutofit lnSpcReduction="10000"/>
          </a:bodyPr>
          <a:lstStyle/>
          <a:p>
            <a:r>
              <a:rPr lang="en-GB" sz="3200" b="1" u="sng" dirty="0"/>
              <a:t>Select maintenance strategies</a:t>
            </a:r>
            <a:r>
              <a:rPr lang="en-GB" sz="3200" dirty="0"/>
              <a:t>: - Choose corrective, preventive or predictive maintenance based on failure analysis</a:t>
            </a:r>
          </a:p>
          <a:p>
            <a:r>
              <a:rPr lang="en-GB" sz="3200" b="1" u="sng" dirty="0"/>
              <a:t>Implement and monitor</a:t>
            </a:r>
            <a:r>
              <a:rPr lang="en-GB" sz="3200" dirty="0"/>
              <a:t>: - Execute the RCM plan and track performance data</a:t>
            </a:r>
          </a:p>
          <a:p>
            <a:r>
              <a:rPr lang="en-GB" sz="3200" b="1" u="sng" dirty="0"/>
              <a:t>Continuous improvement</a:t>
            </a:r>
            <a:r>
              <a:rPr lang="en-GB" sz="3200" dirty="0"/>
              <a:t>: - Adjust strategies based on evolving asset performance and new technological capabilities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7144476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9BB80-DCA2-5760-4654-B43EC05CB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Technologies Enhancing RCM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97CE4-9343-F2AD-EA8B-AE6D1A8CF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313" y="2052918"/>
            <a:ext cx="10135181" cy="4452584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Predictive maintenance (</a:t>
            </a:r>
            <a:r>
              <a:rPr lang="en-GB" sz="3200" b="1" u="sng" dirty="0" err="1"/>
              <a:t>Pdm</a:t>
            </a:r>
            <a:r>
              <a:rPr lang="en-GB" sz="3200" b="1" u="sng" dirty="0"/>
              <a:t>)</a:t>
            </a:r>
            <a:r>
              <a:rPr lang="en-GB" sz="3200" dirty="0"/>
              <a:t>: - Using sensors and data analytics to anticipate failures</a:t>
            </a:r>
          </a:p>
          <a:p>
            <a:r>
              <a:rPr lang="en-GB" sz="3200" b="1" u="sng" dirty="0"/>
              <a:t>Computerised maintenance management system (CMMS)</a:t>
            </a:r>
            <a:r>
              <a:rPr lang="en-GB" sz="3200" dirty="0"/>
              <a:t>: - Digital tools to track maintenance activities and optimise scheduling</a:t>
            </a:r>
          </a:p>
          <a:p>
            <a:r>
              <a:rPr lang="en-GB" sz="3200" b="1" u="sng" dirty="0"/>
              <a:t>AI and machine learning</a:t>
            </a:r>
            <a:r>
              <a:rPr lang="en-GB" sz="3200" dirty="0"/>
              <a:t>: - Advanced algorithms for failure prediction and decision-making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6078948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A1BDC-B472-6377-C3CE-6D9F8DBCA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39604"/>
            <a:ext cx="9404723" cy="844598"/>
          </a:xfrm>
        </p:spPr>
        <p:txBody>
          <a:bodyPr/>
          <a:lstStyle/>
          <a:p>
            <a:pPr algn="ctr"/>
            <a:r>
              <a:rPr lang="en-GB" sz="4400" b="1" dirty="0"/>
              <a:t>How is RCM Different?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84CF0-8AF4-FE4F-19BD-1D0BB865E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690" y="1033063"/>
            <a:ext cx="11182205" cy="55422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/>
              <a:t>Approach</a:t>
            </a:r>
          </a:p>
          <a:p>
            <a:r>
              <a:rPr lang="en-GB" sz="3200" b="1" u="sng" dirty="0"/>
              <a:t>Standard maintenance</a:t>
            </a:r>
            <a:r>
              <a:rPr lang="en-GB" sz="3200" dirty="0"/>
              <a:t>: - follows routine schedules, often servicing equipment whether it needs it or not</a:t>
            </a:r>
            <a:endParaRPr lang="en-GB" sz="3200" b="1" u="sng" dirty="0"/>
          </a:p>
          <a:p>
            <a:r>
              <a:rPr lang="en-GB" sz="3200" b="1" u="sng" dirty="0"/>
              <a:t>RCM</a:t>
            </a:r>
            <a:r>
              <a:rPr lang="en-GB" sz="3200" dirty="0"/>
              <a:t>: - uses asset data and failure analysis to determine the best maintenance strategy</a:t>
            </a:r>
            <a:endParaRPr lang="en-GB" sz="3200" b="1" u="sng" dirty="0"/>
          </a:p>
          <a:p>
            <a:pPr marL="0" indent="0">
              <a:buNone/>
            </a:pPr>
            <a:r>
              <a:rPr lang="en-GB" sz="3200" b="1" u="sng" dirty="0"/>
              <a:t>Cost effectiveness</a:t>
            </a:r>
          </a:p>
          <a:p>
            <a:r>
              <a:rPr lang="en-GB" sz="3200" b="1" u="sng" dirty="0"/>
              <a:t>Standard maintenance</a:t>
            </a:r>
            <a:r>
              <a:rPr lang="en-GB" sz="3200" dirty="0"/>
              <a:t>: - Can lead to excessive spending on unnecessary maintenance</a:t>
            </a:r>
            <a:endParaRPr lang="en-GB" sz="3200" b="1" u="sng" dirty="0"/>
          </a:p>
          <a:p>
            <a:r>
              <a:rPr lang="en-GB" sz="3200" b="1" u="sng" dirty="0"/>
              <a:t>RCM</a:t>
            </a:r>
            <a:r>
              <a:rPr lang="en-GB" sz="3200" dirty="0"/>
              <a:t>: - Optimises resource allocation, reducing costs by focusing on critical assets and actual failure risks</a:t>
            </a:r>
            <a:endParaRPr lang="en-GB" sz="3200" b="1" u="sng" dirty="0"/>
          </a:p>
          <a:p>
            <a:pPr marL="0" indent="0">
              <a:buNone/>
            </a:pP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0752835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518DF-B5C3-27C3-45B7-8BDBA332A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04702"/>
            <a:ext cx="9404723" cy="879500"/>
          </a:xfrm>
        </p:spPr>
        <p:txBody>
          <a:bodyPr/>
          <a:lstStyle/>
          <a:p>
            <a:pPr algn="ctr"/>
            <a:r>
              <a:rPr lang="en-GB" sz="4400" b="1" dirty="0"/>
              <a:t>How is RCM Different?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5ECC4-F76E-B318-C5DB-8EF44E397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928" y="1389050"/>
            <a:ext cx="11440470" cy="516531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/>
              <a:t>Downtime reduction</a:t>
            </a:r>
          </a:p>
          <a:p>
            <a:r>
              <a:rPr lang="en-GB" sz="3200" b="1" u="sng" dirty="0"/>
              <a:t>Standard maintenance</a:t>
            </a:r>
            <a:r>
              <a:rPr lang="en-GB" sz="3200" dirty="0"/>
              <a:t>: - Reacts to failures causing unplanned downtime </a:t>
            </a:r>
            <a:endParaRPr lang="en-GB" sz="3200" b="1" u="sng" dirty="0"/>
          </a:p>
          <a:p>
            <a:r>
              <a:rPr lang="en-GB" sz="3200" b="1" u="sng" dirty="0"/>
              <a:t>RCM</a:t>
            </a:r>
            <a:r>
              <a:rPr lang="en-GB" sz="3200" dirty="0"/>
              <a:t>: - Takes a proactive approach identifying and addressing issues before they cause disruptions</a:t>
            </a:r>
            <a:endParaRPr lang="en-GB" sz="3200" b="1" u="sng" dirty="0"/>
          </a:p>
          <a:p>
            <a:pPr marL="0" indent="0">
              <a:buNone/>
            </a:pPr>
            <a:r>
              <a:rPr lang="en-GB" sz="3200" b="1" u="sng" dirty="0"/>
              <a:t>Customisation</a:t>
            </a:r>
          </a:p>
          <a:p>
            <a:r>
              <a:rPr lang="en-GB" sz="3200" b="1" u="sng" dirty="0"/>
              <a:t>Standard maintenance</a:t>
            </a:r>
            <a:r>
              <a:rPr lang="en-GB" sz="3200" dirty="0"/>
              <a:t>: - Uses generic schedules for all assets</a:t>
            </a:r>
            <a:endParaRPr lang="en-GB" sz="3200" b="1" u="sng" dirty="0"/>
          </a:p>
          <a:p>
            <a:r>
              <a:rPr lang="en-GB" sz="3200" b="1" u="sng" dirty="0"/>
              <a:t>RCM</a:t>
            </a:r>
            <a:r>
              <a:rPr lang="en-GB" sz="3200" dirty="0"/>
              <a:t>: - Tailors maintenance strategies based on asset-specific needs </a:t>
            </a:r>
            <a:r>
              <a:rPr lang="en-GB" sz="3200"/>
              <a:t>and criticality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185660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1885</TotalTime>
  <Words>1366</Words>
  <Application>Microsoft Office PowerPoint</Application>
  <PresentationFormat>Widescreen</PresentationFormat>
  <Paragraphs>107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Century Gothic</vt:lpstr>
      <vt:lpstr>Wingdings 3</vt:lpstr>
      <vt:lpstr>Ion</vt:lpstr>
      <vt:lpstr>     Reliability Centred Maintenance (RCM) </vt:lpstr>
      <vt:lpstr>What is Reliability-Centred Maintenance (RCM)?</vt:lpstr>
      <vt:lpstr>What is Reliability Centred Maintenance (RCM)?</vt:lpstr>
      <vt:lpstr>Key Concepts and  Principles of RCM</vt:lpstr>
      <vt:lpstr>Key Concepts and  Principles of RCM</vt:lpstr>
      <vt:lpstr>Benefits of Implementing RCM</vt:lpstr>
      <vt:lpstr>Benefits of Implementing RCM</vt:lpstr>
      <vt:lpstr>Benefits of Implementing RCM</vt:lpstr>
      <vt:lpstr>The Core Questions Behind RCM</vt:lpstr>
      <vt:lpstr>The Core Questions Behind RCM</vt:lpstr>
      <vt:lpstr>The Core Questions Behind RCM</vt:lpstr>
      <vt:lpstr>The Core Questions Behind RCM</vt:lpstr>
      <vt:lpstr>The Core Questions Behind RCM</vt:lpstr>
      <vt:lpstr>The Four Principles of RCM</vt:lpstr>
      <vt:lpstr>Preserving System Function</vt:lpstr>
      <vt:lpstr>Identifying Failure Modes</vt:lpstr>
      <vt:lpstr>Prioritising Failures Based on Impact</vt:lpstr>
      <vt:lpstr>Selecting the Most Effective Maintenance Strategy</vt:lpstr>
      <vt:lpstr>Selecting the Most Effective Maintenance Strategy</vt:lpstr>
      <vt:lpstr>RCM and Maintenance Scheduling</vt:lpstr>
      <vt:lpstr>Seven Steps to Implement RCM</vt:lpstr>
      <vt:lpstr>Seven Steps to Implement RCM</vt:lpstr>
      <vt:lpstr>Technologies Enhancing RCM Strategies</vt:lpstr>
      <vt:lpstr>How is RCM Different?</vt:lpstr>
      <vt:lpstr>How is RCM Different?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Thorn</dc:creator>
  <cp:lastModifiedBy>Andrew Thorn</cp:lastModifiedBy>
  <cp:revision>2</cp:revision>
  <dcterms:created xsi:type="dcterms:W3CDTF">2026-03-25T02:15:08Z</dcterms:created>
  <dcterms:modified xsi:type="dcterms:W3CDTF">2026-03-26T12:25:40Z</dcterms:modified>
</cp:coreProperties>
</file>