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87" r:id="rId2"/>
    <p:sldId id="258" r:id="rId3"/>
    <p:sldId id="275" r:id="rId4"/>
    <p:sldId id="290" r:id="rId5"/>
    <p:sldId id="276" r:id="rId6"/>
    <p:sldId id="277" r:id="rId7"/>
    <p:sldId id="286" r:id="rId8"/>
    <p:sldId id="278" r:id="rId9"/>
    <p:sldId id="284" r:id="rId10"/>
    <p:sldId id="291" r:id="rId11"/>
    <p:sldId id="285" r:id="rId12"/>
    <p:sldId id="288" r:id="rId13"/>
    <p:sldId id="281" r:id="rId14"/>
    <p:sldId id="282" r:id="rId15"/>
    <p:sldId id="28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ve Welton" initials="DW" lastIdx="1" clrIdx="0">
    <p:extLst>
      <p:ext uri="{19B8F6BF-5375-455C-9EA6-DF929625EA0E}">
        <p15:presenceInfo xmlns:p15="http://schemas.microsoft.com/office/powerpoint/2012/main" userId="98fece912d5743a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3" autoAdjust="0"/>
    <p:restoredTop sz="95294" autoAdjust="0"/>
  </p:normalViewPr>
  <p:slideViewPr>
    <p:cSldViewPr snapToGrid="0">
      <p:cViewPr varScale="1">
        <p:scale>
          <a:sx n="96" d="100"/>
          <a:sy n="96" d="100"/>
        </p:scale>
        <p:origin x="96" y="76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2808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08F2E-5F06-4CE2-A139-452A1382A6F0}" type="datetimeFigureOut">
              <a:rPr lang="en-US"/>
              <a:t>1/26/2026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C5DC6-1594-414D-9341-ABA08739246C}" type="datetimeFigureOut">
              <a:rPr lang="en-US"/>
              <a:t>1/26/2026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1/26/2026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1/26/2026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1/26/2026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1/26/2026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1/26/2026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1/26/2026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wSZWxjeua3g" TargetMode="External"/><Relationship Id="rId3" Type="http://schemas.openxmlformats.org/officeDocument/2006/relationships/hyperlink" Target="https://www.youtube.com/watch?v=NDwCAfS0I0s" TargetMode="External"/><Relationship Id="rId7" Type="http://schemas.openxmlformats.org/officeDocument/2006/relationships/hyperlink" Target="https://www.youtube.com/watch?v=-CdzwCUO-0M" TargetMode="External"/><Relationship Id="rId2" Type="http://schemas.openxmlformats.org/officeDocument/2006/relationships/hyperlink" Target="https://www.youtube.com/watch?v=HCkEILshUyU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youtube.com/watch?v=x7UsBmavjsE" TargetMode="External"/><Relationship Id="rId5" Type="http://schemas.openxmlformats.org/officeDocument/2006/relationships/hyperlink" Target="https://www.youtube.com/watch?v=Qt8v_x7fWIA" TargetMode="External"/><Relationship Id="rId4" Type="http://schemas.openxmlformats.org/officeDocument/2006/relationships/hyperlink" Target="https://www.youtube.com/watch?v=-tvA3Ezqjl8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B2hu85IiiGk" TargetMode="External"/><Relationship Id="rId3" Type="http://schemas.openxmlformats.org/officeDocument/2006/relationships/hyperlink" Target="https://www.youtube.com/watch?v=Jg7p5gZLNzY" TargetMode="External"/><Relationship Id="rId7" Type="http://schemas.openxmlformats.org/officeDocument/2006/relationships/hyperlink" Target="https://www.youtube.com/watch?v=TzzYPAIG2_g" TargetMode="Externa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youtube.com/watch?v=inBrMrr7s00" TargetMode="External"/><Relationship Id="rId11" Type="http://schemas.openxmlformats.org/officeDocument/2006/relationships/hyperlink" Target="https://www.youtube.com/watch?v=jM30YlEAHfc" TargetMode="External"/><Relationship Id="rId5" Type="http://schemas.openxmlformats.org/officeDocument/2006/relationships/hyperlink" Target="https://www.facebook.com/watch/?v=602008427229727" TargetMode="External"/><Relationship Id="rId10" Type="http://schemas.openxmlformats.org/officeDocument/2006/relationships/hyperlink" Target="https://www.youtube.com/watch?v=FMPN3dqxc-0" TargetMode="External"/><Relationship Id="rId4" Type="http://schemas.openxmlformats.org/officeDocument/2006/relationships/hyperlink" Target="https://www.youtube.com/watch?v=TPkQQZcc0wE" TargetMode="External"/><Relationship Id="rId9" Type="http://schemas.openxmlformats.org/officeDocument/2006/relationships/hyperlink" Target="https://www.youtube.com/watch?v=kbWHYtr-iBE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9hqLtqyYJF8" TargetMode="External"/><Relationship Id="rId3" Type="http://schemas.microsoft.com/office/2007/relationships/hdphoto" Target="../media/hdphoto2.wdp"/><Relationship Id="rId7" Type="http://schemas.openxmlformats.org/officeDocument/2006/relationships/hyperlink" Target="https://www.youtube.com/watch?v=Bu6SE5TYrCM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youtube.com/watch?v=JWHZLRmu1ts" TargetMode="External"/><Relationship Id="rId5" Type="http://schemas.openxmlformats.org/officeDocument/2006/relationships/hyperlink" Target="https://www.facebook.com/watch/?v=602008427229727" TargetMode="External"/><Relationship Id="rId10" Type="http://schemas.openxmlformats.org/officeDocument/2006/relationships/hyperlink" Target="https://www.youtube.com/watch?v=dNf8SdLFqoo" TargetMode="External"/><Relationship Id="rId4" Type="http://schemas.openxmlformats.org/officeDocument/2006/relationships/hyperlink" Target="https://www.bbc.co.uk/programmes/p0h5q6lz" TargetMode="External"/><Relationship Id="rId9" Type="http://schemas.openxmlformats.org/officeDocument/2006/relationships/hyperlink" Target="https://www.youtube.com/watch?v=wtKW4LtbNxA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microsoft.com/office/2007/relationships/hdphoto" Target="../media/hdphoto3.wdp"/><Relationship Id="rId7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youtube.com/watch?v=9hqLtqyYJF8" TargetMode="External"/><Relationship Id="rId5" Type="http://schemas.openxmlformats.org/officeDocument/2006/relationships/hyperlink" Target="https://www.youtube.com/watch?app=desktop&amp;v=j0ezM4-vHf4" TargetMode="External"/><Relationship Id="rId4" Type="http://schemas.openxmlformats.org/officeDocument/2006/relationships/hyperlink" Target="https://www.youtube.com/watch?v=wtKW4LtbNxA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2DD08-3447-4795-B776-45B4CFE2033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</a:rPr>
              <a:t>WELCOME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2EAB6E6-60B6-43D5-9A78-7AC837AC5F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0465" y="1786689"/>
            <a:ext cx="5901977" cy="3319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436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02519" y="280924"/>
            <a:ext cx="4846320" cy="2387600"/>
          </a:xfrm>
        </p:spPr>
        <p:txBody>
          <a:bodyPr>
            <a:normAutofit fontScale="90000"/>
          </a:bodyPr>
          <a:lstStyle/>
          <a:p>
            <a:r>
              <a:rPr lang="en-GB" sz="4800" cap="all" dirty="0">
                <a:effectLst/>
                <a:latin typeface="Lucida Grande"/>
                <a:ea typeface="Times New Roman" panose="02020603050405020304" pitchFamily="18" charset="0"/>
                <a:cs typeface="Times New Roman" panose="02020603050405020304" pitchFamily="18" charset="0"/>
              </a:rPr>
              <a:t>Adventure, Wildlife and Environmental                  	    Imaging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29668" y="5396949"/>
            <a:ext cx="4846320" cy="478126"/>
          </a:xfrm>
        </p:spPr>
        <p:txBody>
          <a:bodyPr>
            <a:noAutofit/>
          </a:bodyPr>
          <a:lstStyle/>
          <a:p>
            <a:r>
              <a:rPr lang="en-US" b="1" dirty="0"/>
              <a:t>Tutors:</a:t>
            </a:r>
          </a:p>
          <a:p>
            <a:r>
              <a:rPr lang="en-US" dirty="0"/>
              <a:t>Brett Aggersberg</a:t>
            </a:r>
          </a:p>
          <a:p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Dave Welton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DB8DCA-82A3-4410-B7FF-2F3BE5DEEFB5}"/>
              </a:ext>
            </a:extLst>
          </p:cNvPr>
          <p:cNvSpPr txBox="1"/>
          <p:nvPr/>
        </p:nvSpPr>
        <p:spPr>
          <a:xfrm>
            <a:off x="6927574" y="164484"/>
            <a:ext cx="49496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i="0" u="none" strike="noStrike" cap="none" dirty="0">
                <a:solidFill>
                  <a:srgbClr val="595959"/>
                </a:solidFill>
                <a:latin typeface="Calibri"/>
                <a:ea typeface="Calibri"/>
                <a:cs typeface="Calibri"/>
                <a:sym typeface="Calibri"/>
              </a:rPr>
              <a:t>University of Wales Trinity Saint David 2026 </a:t>
            </a:r>
          </a:p>
          <a:p>
            <a:endParaRPr lang="en-GB" b="1" dirty="0">
              <a:solidFill>
                <a:srgbClr val="595959"/>
              </a:solidFill>
              <a:latin typeface="Calibri"/>
              <a:ea typeface="Calibri"/>
              <a:cs typeface="Calibri"/>
              <a:sym typeface="Calibri"/>
            </a:endParaRPr>
          </a:p>
          <a:p>
            <a:endParaRPr lang="en-GB" sz="1800" b="1" dirty="0">
              <a:solidFill>
                <a:srgbClr val="595959"/>
              </a:solidFill>
              <a:latin typeface="Calibri"/>
              <a:ea typeface="Calibri"/>
              <a:cs typeface="Calibri"/>
              <a:sym typeface="Calibri"/>
            </a:endParaRPr>
          </a:p>
          <a:p>
            <a:endParaRPr lang="en-GB" b="1" dirty="0">
              <a:solidFill>
                <a:srgbClr val="595959"/>
              </a:solidFill>
              <a:latin typeface="Calibri"/>
              <a:ea typeface="Calibri"/>
              <a:cs typeface="Calibri"/>
              <a:sym typeface="Calibri"/>
            </a:endParaRPr>
          </a:p>
          <a:p>
            <a:endParaRPr lang="en-GB" sz="1800" b="1" dirty="0">
              <a:solidFill>
                <a:srgbClr val="595959"/>
              </a:solidFill>
              <a:latin typeface="Calibri"/>
              <a:ea typeface="Calibri"/>
              <a:cs typeface="Calibri"/>
              <a:sym typeface="Calibri"/>
            </a:endParaRPr>
          </a:p>
          <a:p>
            <a:r>
              <a:rPr lang="en-GB" sz="1800" b="1" dirty="0">
                <a:solidFill>
                  <a:srgbClr val="595959"/>
                </a:solidFill>
                <a:latin typeface="Calibri"/>
                <a:ea typeface="Calibri"/>
                <a:cs typeface="Calibri"/>
                <a:sym typeface="Calibri"/>
              </a:rPr>
              <a:t>ADMA50003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014C58-9578-430B-B693-0B568EB279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058284"/>
            <a:ext cx="2718804" cy="48334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95A7B71-E01A-4E31-BBE7-C6BAC548A0A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2012" y="2058284"/>
            <a:ext cx="3159117" cy="415717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29036B2-FEAD-4CC8-9EC7-EFB8A25637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41000"/>
                    </a14:imgEffect>
                    <a14:imgEffect>
                      <a14:brightnessContrast bright="39000" contras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3370" y="1423375"/>
            <a:ext cx="3613484" cy="4551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404" y="276087"/>
            <a:ext cx="10328572" cy="1183566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fr-FR" sz="6000" dirty="0">
                <a:solidFill>
                  <a:schemeClr val="bg1"/>
                </a:solidFill>
              </a:rPr>
              <a:t>METHODOLOGY</a:t>
            </a:r>
            <a:endParaRPr lang="en-US" sz="60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4065" y="1886243"/>
            <a:ext cx="4405314" cy="3291237"/>
          </a:xfrm>
        </p:spPr>
        <p:txBody>
          <a:bodyPr>
            <a:normAutofit/>
          </a:bodyPr>
          <a:lstStyle/>
          <a:p>
            <a:r>
              <a:rPr lang="en-US" dirty="0">
                <a:latin typeface="Arial Narrow" panose="020B0606020202030204" pitchFamily="34" charset="0"/>
                <a:cs typeface="Arial" panose="020B0604020202020204" pitchFamily="34" charset="0"/>
              </a:rPr>
              <a:t>IDEA</a:t>
            </a:r>
          </a:p>
          <a:p>
            <a:r>
              <a:rPr lang="en-US" dirty="0">
                <a:latin typeface="Arial Narrow" panose="020B0606020202030204" pitchFamily="34" charset="0"/>
                <a:cs typeface="Arial" panose="020B0604020202020204" pitchFamily="34" charset="0"/>
              </a:rPr>
              <a:t>RESEARCH</a:t>
            </a:r>
          </a:p>
          <a:p>
            <a:r>
              <a:rPr lang="en-US" dirty="0">
                <a:latin typeface="Arial Narrow" panose="020B0606020202030204" pitchFamily="34" charset="0"/>
                <a:cs typeface="Arial" panose="020B0604020202020204" pitchFamily="34" charset="0"/>
              </a:rPr>
              <a:t>STORY DEVELOPMENT</a:t>
            </a:r>
          </a:p>
          <a:p>
            <a:r>
              <a:rPr lang="en-US" dirty="0">
                <a:latin typeface="Arial Narrow" panose="020B0606020202030204" pitchFamily="34" charset="0"/>
                <a:cs typeface="Arial" panose="020B0604020202020204" pitchFamily="34" charset="0"/>
              </a:rPr>
              <a:t>PLANNING</a:t>
            </a:r>
          </a:p>
          <a:p>
            <a:r>
              <a:rPr lang="en-US" dirty="0">
                <a:latin typeface="Arial Narrow" panose="020B0606020202030204" pitchFamily="34" charset="0"/>
                <a:cs typeface="Arial" panose="020B0604020202020204" pitchFamily="34" charset="0"/>
              </a:rPr>
              <a:t>PRODUCTION</a:t>
            </a:r>
          </a:p>
          <a:p>
            <a:r>
              <a:rPr lang="en-US" dirty="0">
                <a:latin typeface="Arial Narrow" panose="020B0606020202030204" pitchFamily="34" charset="0"/>
                <a:cs typeface="Arial" panose="020B0604020202020204" pitchFamily="34" charset="0"/>
              </a:rPr>
              <a:t>POST</a:t>
            </a:r>
          </a:p>
          <a:p>
            <a:r>
              <a:rPr lang="en-US" dirty="0">
                <a:latin typeface="Arial Narrow" panose="020B0606020202030204" pitchFamily="34" charset="0"/>
                <a:cs typeface="Arial" panose="020B0604020202020204" pitchFamily="34" charset="0"/>
              </a:rPr>
              <a:t>DELIVERY</a:t>
            </a:r>
          </a:p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0CFEA7D-B049-4BDB-8B04-587E7458FD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9495" y="912561"/>
            <a:ext cx="4767988" cy="50328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83D7ED7-0E37-4F7F-AA04-1AF3D81CB69A}"/>
              </a:ext>
            </a:extLst>
          </p:cNvPr>
          <p:cNvSpPr txBox="1"/>
          <p:nvPr/>
        </p:nvSpPr>
        <p:spPr>
          <a:xfrm>
            <a:off x="646047" y="5622272"/>
            <a:ext cx="8683303" cy="70788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CASE STUDIES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Everest to end Duchenne  /  Weapons, Wildlife and Welsh Mountain Sheep</a:t>
            </a:r>
          </a:p>
        </p:txBody>
      </p:sp>
    </p:spTree>
    <p:extLst>
      <p:ext uri="{BB962C8B-B14F-4D97-AF65-F5344CB8AC3E}">
        <p14:creationId xmlns:p14="http://schemas.microsoft.com/office/powerpoint/2010/main" val="162761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9FEA62F-E742-4C92-801D-5B32CD7FD5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0028" y="2698711"/>
            <a:ext cx="3283664" cy="426709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E80D101-5AD0-4362-AF46-747F1E85A68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35385"/>
            <a:ext cx="3029353" cy="39864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06456D7-92E0-48DF-98A4-3DA64DAF46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061" y="-55414"/>
            <a:ext cx="5809369" cy="325324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5C4D16E-14FD-46E6-B8A0-D06BDD1C5C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2940" y="904764"/>
            <a:ext cx="3192799" cy="179394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3C3EDA7-E432-4D47-996A-EC4F33D17A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9897"/>
            <a:ext cx="4528126" cy="226406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0935" y="2822621"/>
            <a:ext cx="5716413" cy="606379"/>
          </a:xfrm>
          <a:solidFill>
            <a:srgbClr val="00B0F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chemeClr val="bg1"/>
                </a:solidFill>
                <a:latin typeface="Arial Narrow" panose="020B0606020202030204" pitchFamily="34" charset="0"/>
                <a:cs typeface="Arial" panose="020B0604020202020204" pitchFamily="34" charset="0"/>
              </a:rPr>
              <a:t>What is the story you want to tell</a:t>
            </a:r>
          </a:p>
          <a:p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7B08145-2AB3-4310-A1F8-9D1B528A5DE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3245" y="3639161"/>
            <a:ext cx="4395785" cy="292519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E50972-E0E0-4369-B212-3D268AA8F2B5}"/>
              </a:ext>
            </a:extLst>
          </p:cNvPr>
          <p:cNvSpPr txBox="1"/>
          <p:nvPr/>
        </p:nvSpPr>
        <p:spPr>
          <a:xfrm>
            <a:off x="5767385" y="4516984"/>
            <a:ext cx="404051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How to tell your story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404" y="276087"/>
            <a:ext cx="4783214" cy="1183566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fr-FR" sz="6000" dirty="0">
                <a:solidFill>
                  <a:schemeClr val="bg1"/>
                </a:solidFill>
              </a:rPr>
              <a:t>YOUR STORY</a:t>
            </a:r>
            <a:endParaRPr lang="en-US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885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C6046AD-581A-4DA7-9FA0-31BD9BC981DC}"/>
              </a:ext>
            </a:extLst>
          </p:cNvPr>
          <p:cNvSpPr txBox="1"/>
          <p:nvPr/>
        </p:nvSpPr>
        <p:spPr>
          <a:xfrm>
            <a:off x="6441990" y="1529635"/>
            <a:ext cx="536846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is the purpose of the film?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Who are your target audience?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do you want to say?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is the subject?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Who are the characters?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Where will it be watched?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is your budget and deadline?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B88E2B0-E08D-4D02-A363-CF7FAF491C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51250" y="830179"/>
            <a:ext cx="7847250" cy="519764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2845" y="276726"/>
            <a:ext cx="9843512" cy="1046747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	    </a:t>
            </a:r>
            <a:r>
              <a:rPr lang="en-US" sz="4800" dirty="0">
                <a:solidFill>
                  <a:schemeClr val="bg1"/>
                </a:solidFill>
              </a:rPr>
              <a:t>YOUR DOCUMENTARY</a:t>
            </a:r>
          </a:p>
        </p:txBody>
      </p:sp>
    </p:spTree>
    <p:extLst>
      <p:ext uri="{BB962C8B-B14F-4D97-AF65-F5344CB8AC3E}">
        <p14:creationId xmlns:p14="http://schemas.microsoft.com/office/powerpoint/2010/main" val="2632695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577515"/>
            <a:ext cx="9371949" cy="882137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DOCUMENTARY MODES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10026" y="1737196"/>
            <a:ext cx="8134894" cy="489220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sz="3400" b="1" dirty="0"/>
              <a:t>Poetic</a:t>
            </a:r>
            <a:r>
              <a:rPr lang="en-US" sz="3400" dirty="0"/>
              <a:t> – Evoke the audience. Loose or no narration. Experimental:  Samsara, Man of Arran-Flaharty</a:t>
            </a:r>
          </a:p>
          <a:p>
            <a:pPr marL="0" indent="0">
              <a:buNone/>
            </a:pPr>
            <a:r>
              <a:rPr lang="en-US" sz="3400" dirty="0">
                <a:hlinkClick r:id="rId2"/>
              </a:rPr>
              <a:t>https://www.youtube.com/watch?v=HCkEILshUyU</a:t>
            </a:r>
            <a:endParaRPr lang="en-US" sz="3400" dirty="0"/>
          </a:p>
          <a:p>
            <a:pPr marL="0" indent="0">
              <a:buNone/>
            </a:pPr>
            <a:r>
              <a:rPr lang="en-US" sz="3400" b="1" dirty="0">
                <a:hlinkClick r:id="rId3"/>
              </a:rPr>
              <a:t>https://www.youtube.com/watch?v=NDwCAfS0I0s</a:t>
            </a:r>
            <a:endParaRPr lang="en-US" sz="3400" b="1" dirty="0"/>
          </a:p>
          <a:p>
            <a:pPr marL="0" indent="0">
              <a:buNone/>
            </a:pPr>
            <a:r>
              <a:rPr lang="en-US" sz="3400" b="1" dirty="0"/>
              <a:t>Expository</a:t>
            </a:r>
            <a:r>
              <a:rPr lang="en-US" sz="3400" dirty="0"/>
              <a:t>. Sets out an argument. Narrated (voice of God). BBC  Planet Earth</a:t>
            </a:r>
          </a:p>
          <a:p>
            <a:pPr marL="0" indent="0">
              <a:buNone/>
            </a:pPr>
            <a:r>
              <a:rPr lang="en-US" sz="3400" dirty="0">
                <a:hlinkClick r:id="rId4"/>
              </a:rPr>
              <a:t>https://www.youtube.com/watch?v=-tvA3Ezqjl8</a:t>
            </a:r>
            <a:endParaRPr lang="en-US" sz="3400" dirty="0"/>
          </a:p>
          <a:p>
            <a:pPr marL="0" indent="0">
              <a:buNone/>
            </a:pPr>
            <a:r>
              <a:rPr lang="en-US" sz="3400" b="1" dirty="0"/>
              <a:t>Participatory</a:t>
            </a:r>
            <a:r>
              <a:rPr lang="en-US" sz="3400" dirty="0"/>
              <a:t> – Filmmaker involved in the process - becomes part of the story. </a:t>
            </a:r>
            <a:r>
              <a:rPr lang="en-US" sz="3400" dirty="0" err="1"/>
              <a:t>Loius</a:t>
            </a:r>
            <a:r>
              <a:rPr lang="en-US" sz="3400" dirty="0"/>
              <a:t> Theroux</a:t>
            </a:r>
          </a:p>
          <a:p>
            <a:pPr marL="0" indent="0">
              <a:buNone/>
            </a:pPr>
            <a:r>
              <a:rPr lang="en-US" sz="3400" dirty="0">
                <a:hlinkClick r:id="rId5"/>
              </a:rPr>
              <a:t>https://www.youtube.com/watch?v=Qt8v_x7fWIA</a:t>
            </a:r>
            <a:endParaRPr lang="en-US" sz="3400" dirty="0"/>
          </a:p>
          <a:p>
            <a:pPr marL="0" indent="0">
              <a:buNone/>
            </a:pPr>
            <a:r>
              <a:rPr lang="en-US" sz="3400" b="1" dirty="0"/>
              <a:t>Observational</a:t>
            </a:r>
            <a:r>
              <a:rPr lang="en-US" sz="3400" dirty="0"/>
              <a:t> - Fly on the Wall, observe the world as its captured: 24hrs in A&amp;E,  Gimme Shelter</a:t>
            </a:r>
          </a:p>
          <a:p>
            <a:pPr marL="0" indent="0">
              <a:buNone/>
            </a:pPr>
            <a:r>
              <a:rPr lang="en-US" sz="3400" dirty="0">
                <a:hlinkClick r:id="rId6"/>
              </a:rPr>
              <a:t>https://www.youtube.com/watch?v=x7UsBmavjsE</a:t>
            </a:r>
            <a:endParaRPr lang="en-US" sz="3400" dirty="0"/>
          </a:p>
          <a:p>
            <a:pPr marL="0" indent="0">
              <a:buNone/>
            </a:pPr>
            <a:r>
              <a:rPr lang="en-US" sz="3400" b="1" dirty="0"/>
              <a:t>Reflexive</a:t>
            </a:r>
            <a:r>
              <a:rPr lang="en-US" sz="3400" dirty="0"/>
              <a:t>. Relationship of the filmmaker and the subject. Explores filmmaking itself.  Man with a Movie Camera – Vertov.  Planet earth - Behind the scenes </a:t>
            </a:r>
          </a:p>
          <a:p>
            <a:pPr marL="0" indent="0">
              <a:buNone/>
            </a:pPr>
            <a:r>
              <a:rPr lang="en-US" sz="3400" dirty="0">
                <a:hlinkClick r:id="rId7"/>
              </a:rPr>
              <a:t>https://www.youtube.com/watch?v=-CdzwCUO-0M</a:t>
            </a:r>
            <a:endParaRPr lang="en-US" sz="3400" dirty="0"/>
          </a:p>
          <a:p>
            <a:pPr marL="0" indent="0">
              <a:buNone/>
            </a:pPr>
            <a:r>
              <a:rPr lang="en-US" sz="3400" b="1" dirty="0"/>
              <a:t>Performative</a:t>
            </a:r>
            <a:r>
              <a:rPr lang="en-US" sz="3400" dirty="0"/>
              <a:t>. Relationship of the filmmaker with the subject. Centers on the filmmaker. Morgan Spurlock - Supersize Me</a:t>
            </a:r>
          </a:p>
          <a:p>
            <a:pPr marL="0" indent="0">
              <a:buNone/>
            </a:pPr>
            <a:r>
              <a:rPr lang="en-US" sz="3400" dirty="0">
                <a:hlinkClick r:id="rId8"/>
              </a:rPr>
              <a:t>https://www.youtube.com/watch?v=wSZWxjeua3g</a:t>
            </a:r>
            <a:endParaRPr lang="en-US" sz="3400" dirty="0"/>
          </a:p>
          <a:p>
            <a:pPr marL="0" indent="0">
              <a:buNone/>
            </a:pPr>
            <a:endParaRPr lang="en-US" sz="34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83898C-FC96-51B9-8E90-AC8CAF55F13A}"/>
              </a:ext>
            </a:extLst>
          </p:cNvPr>
          <p:cNvSpPr txBox="1"/>
          <p:nvPr/>
        </p:nvSpPr>
        <p:spPr>
          <a:xfrm>
            <a:off x="8199783" y="785191"/>
            <a:ext cx="3120887" cy="101566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en-US" sz="2000" b="1" i="1" dirty="0"/>
              <a:t>A Concept  Developed by  Documentary Theorist Bill Nichols </a:t>
            </a:r>
          </a:p>
        </p:txBody>
      </p:sp>
    </p:spTree>
    <p:extLst>
      <p:ext uri="{BB962C8B-B14F-4D97-AF65-F5344CB8AC3E}">
        <p14:creationId xmlns:p14="http://schemas.microsoft.com/office/powerpoint/2010/main" val="401559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A4D6AA75-FB2A-445C-A1B5-CD96FA1CF6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8184" y="-416568"/>
            <a:ext cx="5893280" cy="33149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8D92102-B6A8-4536-92ED-F23C66D83A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0589" y="524332"/>
            <a:ext cx="3212004" cy="179872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1BB6614-4AB6-4CE6-98D7-272623EF4C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3001" y="3069319"/>
            <a:ext cx="6272463" cy="35282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317A95-C01C-4164-B141-992FE76BA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6443" y="2652407"/>
            <a:ext cx="7326526" cy="930860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STORYLINES AND STYLES</a:t>
            </a:r>
            <a:endParaRPr lang="en-GB" sz="4800" dirty="0">
              <a:solidFill>
                <a:schemeClr val="bg1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6EC62B6-4A5D-4AC2-9953-ADBCE2F475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5096" y="3854916"/>
            <a:ext cx="6202538" cy="3488928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61174B2-2792-43EF-9A39-BE951B0478D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3811" y="114030"/>
            <a:ext cx="3015455" cy="3056021"/>
          </a:xfrm>
        </p:spPr>
      </p:pic>
    </p:spTree>
    <p:extLst>
      <p:ext uri="{BB962C8B-B14F-4D97-AF65-F5344CB8AC3E}">
        <p14:creationId xmlns:p14="http://schemas.microsoft.com/office/powerpoint/2010/main" val="329353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534CB82-ACA6-4639-8600-7D9506AE69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21" y="911530"/>
            <a:ext cx="4994589" cy="488637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2E5E3A2-676B-4A7F-AFDD-F0E7D6EAA990}"/>
              </a:ext>
            </a:extLst>
          </p:cNvPr>
          <p:cNvSpPr txBox="1"/>
          <p:nvPr/>
        </p:nvSpPr>
        <p:spPr>
          <a:xfrm>
            <a:off x="994450" y="104360"/>
            <a:ext cx="9551773" cy="71070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The </a:t>
            </a:r>
            <a:r>
              <a:rPr lang="en-GB" sz="18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story </a:t>
            </a:r>
            <a:r>
              <a:rPr lang="en-GB" sz="18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is the arrangement with a beginning, middle and end with form, pace, suspense, light and shade. Possibly a teaser at the start (</a:t>
            </a:r>
            <a:r>
              <a:rPr lang="en-GB" sz="1800" dirty="0" err="1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Castlemartin</a:t>
            </a:r>
            <a:r>
              <a:rPr lang="en-GB" sz="18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), progressive middle and climax at the end!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59898" y="5436973"/>
            <a:ext cx="6146674" cy="1155415"/>
          </a:xfrm>
          <a:solidFill>
            <a:schemeClr val="accent1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en-US" sz="6600" dirty="0">
                <a:solidFill>
                  <a:schemeClr val="bg1"/>
                </a:solidFill>
              </a:rPr>
              <a:t>  STORYLINES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A82EB43-0192-4FFA-9CDB-E5C940CCE75E}"/>
              </a:ext>
            </a:extLst>
          </p:cNvPr>
          <p:cNvSpPr txBox="1"/>
          <p:nvPr/>
        </p:nvSpPr>
        <p:spPr>
          <a:xfrm>
            <a:off x="5998393" y="1073757"/>
            <a:ext cx="7513663" cy="29490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1100" dirty="0"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dirty="0"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dirty="0"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dirty="0"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28CED5-441A-4983-A43C-EBBD64729D09}"/>
              </a:ext>
            </a:extLst>
          </p:cNvPr>
          <p:cNvSpPr txBox="1"/>
          <p:nvPr/>
        </p:nvSpPr>
        <p:spPr>
          <a:xfrm>
            <a:off x="5998393" y="815067"/>
            <a:ext cx="6146674" cy="72130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Chronological</a:t>
            </a:r>
            <a:r>
              <a:rPr lang="en-GB" sz="14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– as they unfold or not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A year in</a:t>
            </a:r>
            <a:r>
              <a:rPr lang="en-GB" sz="14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... (Land of the Wild)          A Year on </a:t>
            </a:r>
            <a:r>
              <a:rPr lang="en-GB" sz="1400" dirty="0" err="1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Helvelyn</a:t>
            </a:r>
            <a:endParaRPr lang="en-GB" sz="1400" dirty="0">
              <a:effectLst/>
              <a:latin typeface="Calibri" panose="020F0502020204030204" pitchFamily="34" charset="0"/>
              <a:ea typeface="SimSun" panose="02010600030101010101" pitchFamily="2" charset="-122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u="sng" dirty="0">
                <a:solidFill>
                  <a:srgbClr val="00008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  <a:hlinkClick r:id="rId3"/>
              </a:rPr>
              <a:t>https://www.youtube.com/watch?v=Jg7p5gZLNzY</a:t>
            </a:r>
            <a:endParaRPr lang="en-GB" sz="1400" u="sng" dirty="0">
              <a:solidFill>
                <a:srgbClr val="000080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u="sng" dirty="0">
                <a:solidFill>
                  <a:srgbClr val="00008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  <a:hlinkClick r:id="rId4"/>
              </a:rPr>
              <a:t>https://www.youtube.com/watch?v=TPkQQZcc0wE</a:t>
            </a:r>
            <a:endParaRPr lang="en-GB" sz="1400" u="sng" dirty="0">
              <a:solidFill>
                <a:srgbClr val="000080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Dawn ‘til Dusk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A life's work</a:t>
            </a:r>
            <a:r>
              <a:rPr lang="en-GB" sz="14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. Eric Jones: The Last Climb </a:t>
            </a:r>
            <a:r>
              <a:rPr lang="en-GB" sz="14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  <a:hlinkClick r:id="rId5"/>
              </a:rPr>
              <a:t>https://www.facebook.com/watch/?v=602008427229727</a:t>
            </a:r>
            <a:endParaRPr lang="en-GB" sz="1400" dirty="0"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  <a:hlinkClick r:id="rId6"/>
              </a:rPr>
              <a:t>https://www.youtube.com/watch?v=inBrMrr7s00</a:t>
            </a:r>
            <a:endParaRPr lang="en-GB" sz="1400" dirty="0"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Source to Sea</a:t>
            </a:r>
            <a:r>
              <a:rPr lang="en-GB" sz="1400" b="1" dirty="0">
                <a:latin typeface="Calibri" panose="020F0502020204030204" pitchFamily="34" charset="0"/>
                <a:ea typeface="SimSun" panose="02010600030101010101" pitchFamily="2" charset="-122"/>
              </a:rPr>
              <a:t>           </a:t>
            </a:r>
            <a:r>
              <a:rPr lang="en-GB" sz="14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Past -  Present -  Future</a:t>
            </a:r>
            <a:endParaRPr lang="en-GB" sz="1400" b="1" dirty="0">
              <a:effectLst/>
              <a:latin typeface="Calibri" panose="020F0502020204030204" pitchFamily="34" charset="0"/>
              <a:ea typeface="SimSun" panose="02010600030101010101" pitchFamily="2" charset="-122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A journey </a:t>
            </a:r>
            <a:r>
              <a:rPr lang="en-GB" sz="14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(March of the Penguins)        Wild Ireland – (Colin Stafford)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SimSun" panose="02010600030101010101" pitchFamily="2" charset="-122"/>
                <a:hlinkClick r:id="rId7"/>
              </a:rPr>
              <a:t>https://www.youtube.com/watch?v=TzzYPAIG2_g</a:t>
            </a:r>
            <a:endParaRPr lang="en-GB" sz="1400" dirty="0">
              <a:effectLst/>
              <a:latin typeface="Calibri" panose="020F0502020204030204" pitchFamily="34" charset="0"/>
              <a:ea typeface="SimSun" panose="02010600030101010101" pitchFamily="2" charset="-122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Birth to Death      Life Cycle</a:t>
            </a:r>
            <a:r>
              <a:rPr lang="en-GB" sz="1400" b="1" dirty="0">
                <a:latin typeface="Calibri" panose="020F0502020204030204" pitchFamily="34" charset="0"/>
                <a:ea typeface="SimSun" panose="02010600030101010101" pitchFamily="2" charset="-122"/>
              </a:rPr>
              <a:t>       </a:t>
            </a:r>
            <a:r>
              <a:rPr lang="en-GB" sz="14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A natural Rhythm – the tide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400" b="1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A Quest</a:t>
            </a:r>
            <a:r>
              <a:rPr lang="en-GB" sz="14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: Man vs Wave - </a:t>
            </a:r>
            <a:r>
              <a:rPr lang="en-GB" sz="14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  <a:hlinkClick r:id="rId8"/>
              </a:rPr>
              <a:t>https://www.youtube.com/watch?v=B2hu85IiiGk</a:t>
            </a:r>
            <a:endParaRPr lang="en-GB" sz="1400" dirty="0"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An adventure /Trip: </a:t>
            </a:r>
            <a:r>
              <a:rPr lang="en-GB" sz="1400" b="1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  <a:hlinkClick r:id="rId9"/>
              </a:rPr>
              <a:t>https://www.youtube.com/watch?v=kbWHYtr-iBE</a:t>
            </a:r>
            <a:endParaRPr lang="en-GB" sz="1400" b="1" dirty="0"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A Race/Challenge</a:t>
            </a:r>
            <a:r>
              <a:rPr lang="en-GB" sz="14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: Dragons Back race - </a:t>
            </a:r>
            <a:r>
              <a:rPr lang="en-GB" sz="14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  <a:hlinkClick r:id="rId10"/>
              </a:rPr>
              <a:t>https://www.youtube.com/watch?v=FMPN3dqxc-0</a:t>
            </a:r>
            <a:endParaRPr lang="en-GB" sz="1400" dirty="0"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  <a:hlinkClick r:id="rId11"/>
              </a:rPr>
              <a:t>https://www.youtube.com/watch?v=jM30YlEAHfc</a:t>
            </a:r>
            <a:endParaRPr lang="en-GB" sz="1400" dirty="0"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1400" dirty="0"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1400" dirty="0"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1400" dirty="0">
              <a:effectLst/>
              <a:latin typeface="Calibri" panose="020F0502020204030204" pitchFamily="34" charset="0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907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D60132E-D01A-43E1-B7AA-7195CCBF88D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33000"/>
                    </a14:imgEffect>
                    <a14:imgEffect>
                      <a14:brightnessContrast brigh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7038" y="0"/>
            <a:ext cx="6989805" cy="406968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A96A42-FF19-457A-92EF-DF297C1591C9}"/>
              </a:ext>
            </a:extLst>
          </p:cNvPr>
          <p:cNvSpPr txBox="1"/>
          <p:nvPr/>
        </p:nvSpPr>
        <p:spPr>
          <a:xfrm>
            <a:off x="6227305" y="4842529"/>
            <a:ext cx="4162926" cy="175432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en-GB" sz="3600" dirty="0"/>
              <a:t>THE LOOK / FEEL  OF  YOUR DOCUMENTARY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6BAF183-4815-4782-B190-732AA83E6528}"/>
              </a:ext>
            </a:extLst>
          </p:cNvPr>
          <p:cNvSpPr txBox="1"/>
          <p:nvPr/>
        </p:nvSpPr>
        <p:spPr>
          <a:xfrm>
            <a:off x="8868236" y="3519090"/>
            <a:ext cx="3043990" cy="132343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8000" dirty="0">
                <a:solidFill>
                  <a:schemeClr val="bg1"/>
                </a:solidFill>
              </a:rPr>
              <a:t>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0B2EF-DE8C-4BD1-9074-D2428D3106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1493" y="275123"/>
            <a:ext cx="5609397" cy="630775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9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Narrated / Voice Over</a:t>
            </a:r>
            <a:endParaRPr lang="en-GB" sz="4900" b="1" dirty="0"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9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Presenter led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Steve </a:t>
            </a:r>
            <a:r>
              <a:rPr lang="en-GB" sz="4900" dirty="0" err="1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Backshall</a:t>
            </a:r>
            <a:r>
              <a:rPr lang="en-GB" sz="4900" dirty="0"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, Simon Reeve – (Wilderness),  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scientist led Brian Cox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  <a:hlinkClick r:id="rId4"/>
              </a:rPr>
              <a:t>https://www.bbc.co.uk/programmes/p0h5q6lz</a:t>
            </a:r>
            <a:endParaRPr lang="en-GB" sz="4900" dirty="0">
              <a:effectLst/>
              <a:latin typeface="Calibri" panose="020F0502020204030204" pitchFamily="34" charset="0"/>
              <a:ea typeface="SimSun" panose="02010600030101010101" pitchFamily="2" charset="-122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9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Interview based 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Louis Theroux, Eric Jones: The last climb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  <a:hlinkClick r:id="rId5"/>
              </a:rPr>
              <a:t>https://www.facebook.com/watch/?v=602008427229727</a:t>
            </a:r>
            <a:endParaRPr lang="en-GB" sz="4900" dirty="0"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9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Subject led/fly on the wall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49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Multiple presenters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4900" dirty="0" err="1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Springwatch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, </a:t>
            </a:r>
            <a:endParaRPr lang="en-GB" sz="4900" dirty="0">
              <a:effectLst/>
              <a:latin typeface="Calibri" panose="020F0502020204030204" pitchFamily="34" charset="0"/>
              <a:ea typeface="SimSun" panose="02010600030101010101" pitchFamily="2" charset="-122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9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Re-enactment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, </a:t>
            </a:r>
            <a:r>
              <a:rPr lang="en-GB" sz="4900" dirty="0" err="1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ie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Man on Wire 2008 – Phillip Petit  - Twin Towers in1974 </a:t>
            </a:r>
            <a:r>
              <a:rPr lang="en-GB" sz="4900" u="sng" dirty="0">
                <a:solidFill>
                  <a:srgbClr val="00008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hlinkClick r:id="rId6"/>
              </a:rPr>
              <a:t>https://www.youtube.com/watch?v=JWHZLRmu1ts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900" b="1" dirty="0"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Personal POV- 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activist – </a:t>
            </a:r>
            <a:r>
              <a:rPr lang="en-GB" sz="4900" dirty="0" err="1"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ie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 Michael Moore Fahrenheit 11/9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900" b="1" dirty="0"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Based on a Lecture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 – Al Gore -  An Inconvenient Truth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hlinkClick r:id="rId7"/>
              </a:rPr>
              <a:t>https://www.youtube.com/watch?v=Bu6SE5TYrCM</a:t>
            </a:r>
            <a:endParaRPr lang="en-GB" sz="4900" dirty="0">
              <a:effectLst/>
              <a:latin typeface="Calibri" panose="020F0502020204030204" pitchFamily="34" charset="0"/>
              <a:ea typeface="SimSun" panose="02010600030101010101" pitchFamily="2" charset="-122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900" b="1" dirty="0"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Talking Heads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 – based on multiple interviews – </a:t>
            </a:r>
            <a:r>
              <a:rPr lang="en-GB" sz="4900" dirty="0" err="1"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Castlemartin</a:t>
            </a:r>
            <a:endParaRPr lang="en-GB" sz="4900" dirty="0">
              <a:effectLst/>
              <a:latin typeface="Calibri" panose="020F0502020204030204" pitchFamily="34" charset="0"/>
              <a:ea typeface="SimSun" panose="02010600030101010101" pitchFamily="2" charset="-122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hlinkClick r:id="rId8"/>
              </a:rPr>
              <a:t>https://www.youtube.com/watch?v=9hqLtqyYJF8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   </a:t>
            </a:r>
            <a:r>
              <a:rPr lang="en-GB" sz="5400" dirty="0">
                <a:hlinkClick r:id="rId9"/>
              </a:rPr>
              <a:t>https://www.youtube.com/watch?v=wtKW4LtbNxA</a:t>
            </a:r>
            <a:endParaRPr lang="en-GB" sz="5400" dirty="0"/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900" b="1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Behind the Scenes</a:t>
            </a: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0"/>
              </a:rPr>
              <a:t> – how was the film made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900" dirty="0">
                <a:effectLst/>
                <a:latin typeface="Calibri" panose="020F0502020204030204" pitchFamily="34" charset="0"/>
                <a:ea typeface="SimSun" panose="02010600030101010101" pitchFamily="2" charset="-122"/>
                <a:hlinkClick r:id="rId10"/>
              </a:rPr>
              <a:t>https://www.youtube.com/watch?v=dNf8SdLFqoo</a:t>
            </a:r>
            <a:endParaRPr lang="en-GB" sz="4900" dirty="0">
              <a:effectLst/>
              <a:latin typeface="Calibri" panose="020F0502020204030204" pitchFamily="34" charset="0"/>
              <a:ea typeface="SimSun" panose="02010600030101010101" pitchFamily="2" charset="-122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4900" dirty="0">
              <a:effectLst/>
              <a:latin typeface="Calibri" panose="020F0502020204030204" pitchFamily="34" charset="0"/>
              <a:ea typeface="SimSun" panose="02010600030101010101" pitchFamily="2" charset="-122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3069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404" y="276087"/>
            <a:ext cx="10328572" cy="1183566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fr-FR" sz="6000" dirty="0">
                <a:solidFill>
                  <a:schemeClr val="bg1"/>
                </a:solidFill>
              </a:rPr>
              <a:t>                                       RESEARCH</a:t>
            </a:r>
            <a:endParaRPr lang="en-US" sz="60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5258" y="1594180"/>
            <a:ext cx="5934801" cy="3951497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0000"/>
                </a:solidFill>
                <a:latin typeface="Helvetica" panose="020B0604020202020204" pitchFamily="34" charset="0"/>
              </a:rPr>
              <a:t>Primary and Secondary research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anose="020B0604020202020204" pitchFamily="34" charset="0"/>
              </a:rPr>
              <a:t>Still photos, footage, 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anose="020B0604020202020204" pitchFamily="34" charset="0"/>
              </a:rPr>
              <a:t>Books, newspapers, and articles</a:t>
            </a:r>
          </a:p>
          <a:p>
            <a:r>
              <a:rPr lang="en-GB" dirty="0">
                <a:solidFill>
                  <a:srgbClr val="000000"/>
                </a:solidFill>
                <a:latin typeface="Helvetica" panose="020B0604020202020204" pitchFamily="34" charset="0"/>
              </a:rPr>
              <a:t>Academic Experts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anose="020B0604020202020204" pitchFamily="34" charset="0"/>
              </a:rPr>
              <a:t>Academic Papers</a:t>
            </a:r>
          </a:p>
          <a:p>
            <a:r>
              <a:rPr lang="en-GB" dirty="0">
                <a:solidFill>
                  <a:srgbClr val="000000"/>
                </a:solidFill>
                <a:latin typeface="Helvetica" panose="020B0604020202020204" pitchFamily="34" charset="0"/>
              </a:rPr>
              <a:t>First hand accounts</a:t>
            </a:r>
          </a:p>
          <a:p>
            <a:r>
              <a:rPr lang="en-GB" dirty="0">
                <a:solidFill>
                  <a:srgbClr val="000000"/>
                </a:solidFill>
                <a:latin typeface="Helvetica" panose="020B0604020202020204" pitchFamily="34" charset="0"/>
              </a:rPr>
              <a:t>Be a detective </a:t>
            </a:r>
          </a:p>
          <a:p>
            <a:r>
              <a:rPr lang="en-GB" dirty="0">
                <a:solidFill>
                  <a:srgbClr val="000000"/>
                </a:solidFill>
                <a:latin typeface="Helvetica" panose="020B0604020202020204" pitchFamily="34" charset="0"/>
              </a:rPr>
              <a:t>Accuracy</a:t>
            </a:r>
          </a:p>
          <a:p>
            <a:r>
              <a:rPr lang="en-GB" dirty="0">
                <a:solidFill>
                  <a:srgbClr val="000000"/>
                </a:solidFill>
                <a:latin typeface="Helvetica" panose="020B0604020202020204" pitchFamily="34" charset="0"/>
              </a:rPr>
              <a:t>Recce - observation</a:t>
            </a:r>
          </a:p>
          <a:p>
            <a:r>
              <a:rPr lang="en-GB" dirty="0">
                <a:solidFill>
                  <a:srgbClr val="000000"/>
                </a:solidFill>
                <a:latin typeface="Helvetica" panose="020B0604020202020204" pitchFamily="34" charset="0"/>
              </a:rPr>
              <a:t>The Law</a:t>
            </a:r>
          </a:p>
          <a:p>
            <a:endParaRPr lang="en-GB" b="0" i="0" dirty="0">
              <a:solidFill>
                <a:srgbClr val="000000"/>
              </a:solidFill>
              <a:effectLst/>
              <a:latin typeface="Helvetica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1026" name="Picture 2" descr="Butterflies">
            <a:extLst>
              <a:ext uri="{FF2B5EF4-FFF2-40B4-BE49-F238E27FC236}">
                <a16:creationId xmlns:a16="http://schemas.microsoft.com/office/drawing/2014/main" id="{27BE0071-48BE-00DB-98B6-FBAB0CC2A7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500" y="459409"/>
            <a:ext cx="4319767" cy="6122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83D7ED7-0E37-4F7F-AA04-1AF3D81CB69A}"/>
              </a:ext>
            </a:extLst>
          </p:cNvPr>
          <p:cNvSpPr txBox="1"/>
          <p:nvPr/>
        </p:nvSpPr>
        <p:spPr>
          <a:xfrm>
            <a:off x="3409122" y="5834012"/>
            <a:ext cx="8557591" cy="40011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sz="2000" b="0" i="0" dirty="0">
                <a:solidFill>
                  <a:srgbClr val="000000"/>
                </a:solidFill>
                <a:effectLst/>
                <a:latin typeface="Helvetica" panose="020B0604020202020204" pitchFamily="34" charset="0"/>
              </a:rPr>
              <a:t>You must find the documents, people, and objects that will tell your story.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357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B7F444FE-D973-43B6-8E7B-7AD4B08D9E7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7000" contrast="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9057" y="651188"/>
            <a:ext cx="6172201" cy="34718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33F03-3DED-4B11-8E27-9DBB21BF0A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36848" y="1561712"/>
            <a:ext cx="4362209" cy="462068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i="1" dirty="0"/>
              <a:t>Everest to End Duchenne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hlinkClick r:id="rId4"/>
              </a:rPr>
              <a:t>https://www.youtube.com/watch?v=wtKW4LtbNxA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0C9C29-6CA6-434E-A017-B4118D5D43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4172665"/>
            <a:ext cx="5308255" cy="260582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 err="1"/>
              <a:t>Castlemartin</a:t>
            </a:r>
            <a:r>
              <a:rPr lang="en-GB" dirty="0"/>
              <a:t> </a:t>
            </a:r>
          </a:p>
          <a:p>
            <a:pPr marL="0" indent="0" algn="ctr">
              <a:buNone/>
            </a:pPr>
            <a:r>
              <a:rPr lang="en-GB" i="1" dirty="0"/>
              <a:t>Weapons, Wildlife and Welsh Mountain Sheep</a:t>
            </a:r>
          </a:p>
          <a:p>
            <a:pPr marL="0" indent="0" algn="ctr">
              <a:buNone/>
            </a:pPr>
            <a:r>
              <a:rPr lang="en-GB" i="1" dirty="0">
                <a:hlinkClick r:id="rId5"/>
              </a:rPr>
              <a:t>https://www.youtube.com/watch?app=desktop&amp;v=j0ezM4-vHf4</a:t>
            </a:r>
            <a:endParaRPr lang="en-GB" i="1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i="1" dirty="0"/>
              <a:t>Reflections of </a:t>
            </a:r>
            <a:r>
              <a:rPr lang="en-GB" i="1" dirty="0" err="1"/>
              <a:t>Castlemartin</a:t>
            </a:r>
            <a:endParaRPr lang="en-GB" i="1" dirty="0"/>
          </a:p>
          <a:p>
            <a:pPr marL="0" indent="0" algn="ctr">
              <a:buNone/>
            </a:pPr>
            <a:r>
              <a:rPr lang="en-GB" dirty="0">
                <a:hlinkClick r:id="rId6"/>
              </a:rPr>
              <a:t>https://www.youtube.com/watch?v=9hqLtqyYJF8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63D7667-CEA0-4C00-B586-42C706EF9A8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4893" y="0"/>
            <a:ext cx="2856786" cy="41693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66F513-B696-4839-8D6A-459F928D3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4007" y="186091"/>
            <a:ext cx="5733536" cy="1183566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CASE STUDIES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F30F91C-8C3D-4D81-8FCC-A0E09E6866D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8637" y="3429000"/>
            <a:ext cx="5853101" cy="411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536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4187" y="187274"/>
            <a:ext cx="10603625" cy="1046747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	    WHAT GOES ON  </a:t>
            </a:r>
            <a:r>
              <a:rPr lang="en-US" sz="4800" dirty="0">
                <a:solidFill>
                  <a:srgbClr val="92D050"/>
                </a:solidFill>
              </a:rPr>
              <a:t>YOUR TIMELINE?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F26134-2429-4BE0-93A4-EBADDCC187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6850" y="4850296"/>
            <a:ext cx="5751839" cy="25430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034930F-4AAA-4E70-9E46-620F78F049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8518" y="1194194"/>
            <a:ext cx="7555943" cy="365610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6046AD-581A-4DA7-9FA0-31BD9BC981DC}"/>
              </a:ext>
            </a:extLst>
          </p:cNvPr>
          <p:cNvSpPr txBox="1"/>
          <p:nvPr/>
        </p:nvSpPr>
        <p:spPr>
          <a:xfrm>
            <a:off x="7187425" y="1368461"/>
            <a:ext cx="53684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Interviews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Live action footage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B-roll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Reconstructions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Give the subject a camera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Re-shoots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Archive stills and footage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CGI and Graphics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Text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DFF7E8-1DEA-4E09-8721-3745B317ABC6}"/>
              </a:ext>
            </a:extLst>
          </p:cNvPr>
          <p:cNvSpPr txBox="1"/>
          <p:nvPr/>
        </p:nvSpPr>
        <p:spPr>
          <a:xfrm>
            <a:off x="619538" y="4887720"/>
            <a:ext cx="4572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Narration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Audio from interviews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Sound effects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Wildtrack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Music</a:t>
            </a:r>
          </a:p>
        </p:txBody>
      </p:sp>
    </p:spTree>
    <p:extLst>
      <p:ext uri="{BB962C8B-B14F-4D97-AF65-F5344CB8AC3E}">
        <p14:creationId xmlns:p14="http://schemas.microsoft.com/office/powerpoint/2010/main" val="3022014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13</a:t>
            </a:fld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1/26/2026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62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 a Slide Title - 4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14</a:t>
            </a:fld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1/26/2026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1194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 a Slide Title - 5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15</a:t>
            </a:fld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1/26/2026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667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1210</TotalTime>
  <Words>953</Words>
  <Application>Microsoft Office PowerPoint</Application>
  <PresentationFormat>Widescreen</PresentationFormat>
  <Paragraphs>145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Arial Narrow</vt:lpstr>
      <vt:lpstr>Calibri</vt:lpstr>
      <vt:lpstr>Corbel</vt:lpstr>
      <vt:lpstr>Helvetica</vt:lpstr>
      <vt:lpstr>Lucida Grande</vt:lpstr>
      <vt:lpstr>Ecology 16x9</vt:lpstr>
      <vt:lpstr>WELCOME</vt:lpstr>
      <vt:lpstr>Adventure, Wildlife and Environmental                       Imaging</vt:lpstr>
      <vt:lpstr>METHODOLOGY</vt:lpstr>
      <vt:lpstr>YOUR STORY</vt:lpstr>
      <vt:lpstr>     YOUR DOCUMENTARY</vt:lpstr>
      <vt:lpstr>DOCUMENTARY MODES </vt:lpstr>
      <vt:lpstr>STORYLINES AND STYLES</vt:lpstr>
      <vt:lpstr>  STORYLINES</vt:lpstr>
      <vt:lpstr>PowerPoint Presentation</vt:lpstr>
      <vt:lpstr>                                       RESEARCH</vt:lpstr>
      <vt:lpstr>CASE STUDIES</vt:lpstr>
      <vt:lpstr>     WHAT GOES ON  YOUR TIMELINE?</vt:lpstr>
      <vt:lpstr>PowerPoint Presentation</vt:lpstr>
      <vt:lpstr>Add a Slide Title - 4</vt:lpstr>
      <vt:lpstr>Add a Slide Title - 5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Adventure, Wildlife and Environmental Imaging</dc:title>
  <dc:creator>Dave Welton</dc:creator>
  <cp:lastModifiedBy>Dave Welton</cp:lastModifiedBy>
  <cp:revision>47</cp:revision>
  <dcterms:created xsi:type="dcterms:W3CDTF">2021-02-20T09:39:59Z</dcterms:created>
  <dcterms:modified xsi:type="dcterms:W3CDTF">2026-01-26T08:06:30Z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