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5"/>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Happiness score</c:v>
          </c:tx>
          <c:spPr>
            <a:solidFill>
              <a:srgbClr val="AA566D"/>
            </a:solidFill>
          </c:spPr>
          <c:invertIfNegative val="0"/>
          <c:dLbls>
            <c:spPr>
              <a:noFill/>
              <a:ln>
                <a:noFill/>
              </a:ln>
              <a:effectLst/>
            </c:spPr>
            <c:txPr>
              <a:bodyPr anchorCtr="1"/>
              <a:lstStyle/>
              <a:p>
                <a:pPr>
                  <a:defRPr sz="2250" b="1">
                    <a:solidFill>
                      <a:srgbClr val="342B3B"/>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Before</c:v>
                </c:pt>
                <c:pt idx="1">
                  <c:v>After</c:v>
                </c:pt>
              </c:strCache>
            </c:strRef>
          </c:cat>
          <c:val>
            <c:numRef>
              <c:f>'Chart Data'!$B$2:$B$3</c:f>
              <c:numCache>
                <c:formatCode>General</c:formatCode>
                <c:ptCount val="2"/>
                <c:pt idx="0">
                  <c:v>5.3</c:v>
                </c:pt>
                <c:pt idx="1">
                  <c:v>7.5</c:v>
                </c:pt>
              </c:numCache>
            </c:numRef>
          </c:val>
          <c:extLst>
            <c:ext xmlns:c16="http://schemas.microsoft.com/office/drawing/2014/chart" uri="{C3380CC4-5D6E-409C-BE32-E72D297353CC}">
              <c16:uniqueId val="{00000000-4979-4D29-B797-F559A46D593D}"/>
            </c:ext>
          </c:extLst>
        </c:ser>
        <c:dLbls>
          <c:dLblPos val="outEnd"/>
          <c:showLegendKey val="0"/>
          <c:showVal val="1"/>
          <c:showCatName val="0"/>
          <c:showSerName val="0"/>
          <c:showPercent val="0"/>
          <c:showBubbleSize val="0"/>
        </c:dLbls>
        <c:gapWidth val="1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800">
                <a:solidFill>
                  <a:srgbClr val="342B3B"/>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max val="10"/>
          <c:min val="0"/>
        </c:scaling>
        <c:delete val="0"/>
        <c:axPos val="l"/>
        <c:majorGridlines>
          <c:spPr>
            <a:ln w="4763">
              <a:solidFill>
                <a:srgbClr val="D5C5CE"/>
              </a:solidFill>
              <a:prstDash val="solid"/>
            </a:ln>
          </c:spPr>
        </c:majorGridlines>
        <c:numFmt formatCode="General" sourceLinked="1"/>
        <c:majorTickMark val="none"/>
        <c:minorTickMark val="none"/>
        <c:tickLblPos val="nextTo"/>
        <c:spPr>
          <a:ln w="9525">
            <a:solidFill>
              <a:srgbClr val="D4D4D4"/>
            </a:solidFill>
            <a:prstDash val="solid"/>
          </a:ln>
        </c:spPr>
        <c:txPr>
          <a:bodyPr anchorCtr="1"/>
          <a:lstStyle/>
          <a:p>
            <a:pPr>
              <a:defRPr sz="1500">
                <a:solidFill>
                  <a:srgbClr val="6C5E69"/>
                </a:solidFill>
                <a:latin typeface="Arial"/>
                <a:ea typeface="Arial"/>
                <a:cs typeface="Arial"/>
              </a:defRPr>
            </a:pPr>
            <a:endParaRPr lang="en-US"/>
          </a:p>
        </c:txPr>
        <c:crossAx val="48650112"/>
        <c:crosses val="autoZero"/>
        <c:crossBetween val="between"/>
        <c:majorUnit val="2"/>
      </c:valAx>
    </c:plotArea>
    <c:plotVisOnly val="1"/>
    <c:dispBlanksAs val="zero"/>
    <c:showDLblsOverMax val="1"/>
  </c:chart>
  <c:spPr>
    <a:ln w="0">
      <a:noFill/>
      <a:prstDash val="solid"/>
    </a:ln>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People</c:v>
          </c:tx>
          <c:spPr>
            <a:solidFill>
              <a:srgbClr val="927B53"/>
            </a:solidFill>
          </c:spPr>
          <c:invertIfNegative val="0"/>
          <c:dLbls>
            <c:spPr>
              <a:noFill/>
              <a:ln>
                <a:noFill/>
              </a:ln>
              <a:effectLst/>
            </c:spPr>
            <c:txPr>
              <a:bodyPr anchorCtr="1"/>
              <a:lstStyle/>
              <a:p>
                <a:pPr>
                  <a:defRPr sz="2250" b="1">
                    <a:solidFill>
                      <a:srgbClr val="342B3B"/>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Consented</c:v>
                </c:pt>
                <c:pt idx="1">
                  <c:v>6-month outcomes</c:v>
                </c:pt>
              </c:strCache>
            </c:strRef>
          </c:cat>
          <c:val>
            <c:numRef>
              <c:f>'Chart Data'!$B$2:$B$3</c:f>
              <c:numCache>
                <c:formatCode>General</c:formatCode>
                <c:ptCount val="2"/>
                <c:pt idx="0">
                  <c:v>103</c:v>
                </c:pt>
                <c:pt idx="1">
                  <c:v>79</c:v>
                </c:pt>
              </c:numCache>
            </c:numRef>
          </c:val>
          <c:extLst>
            <c:ext xmlns:c16="http://schemas.microsoft.com/office/drawing/2014/chart" uri="{C3380CC4-5D6E-409C-BE32-E72D297353CC}">
              <c16:uniqueId val="{00000000-6969-4BE9-B61D-C891878AF899}"/>
            </c:ext>
          </c:extLst>
        </c:ser>
        <c:dLbls>
          <c:dLblPos val="outEnd"/>
          <c:showLegendKey val="0"/>
          <c:showVal val="1"/>
          <c:showCatName val="0"/>
          <c:showSerName val="0"/>
          <c:showPercent val="0"/>
          <c:showBubbleSize val="0"/>
        </c:dLbls>
        <c:gapWidth val="1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800">
                <a:solidFill>
                  <a:srgbClr val="342B3B"/>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max val="120"/>
          <c:min val="0"/>
        </c:scaling>
        <c:delete val="0"/>
        <c:axPos val="l"/>
        <c:majorGridlines>
          <c:spPr>
            <a:ln w="4763">
              <a:solidFill>
                <a:srgbClr val="D5C5CE"/>
              </a:solidFill>
              <a:prstDash val="solid"/>
            </a:ln>
          </c:spPr>
        </c:majorGridlines>
        <c:numFmt formatCode="General" sourceLinked="1"/>
        <c:majorTickMark val="none"/>
        <c:minorTickMark val="none"/>
        <c:tickLblPos val="nextTo"/>
        <c:spPr>
          <a:ln w="9525">
            <a:solidFill>
              <a:srgbClr val="D4D4D4"/>
            </a:solidFill>
            <a:prstDash val="solid"/>
          </a:ln>
        </c:spPr>
        <c:txPr>
          <a:bodyPr anchorCtr="1"/>
          <a:lstStyle/>
          <a:p>
            <a:pPr>
              <a:defRPr sz="1500">
                <a:solidFill>
                  <a:srgbClr val="6C5E69"/>
                </a:solidFill>
                <a:latin typeface="Arial"/>
                <a:ea typeface="Arial"/>
                <a:cs typeface="Arial"/>
              </a:defRPr>
            </a:pPr>
            <a:endParaRPr lang="en-US"/>
          </a:p>
        </c:txPr>
        <c:crossAx val="48650112"/>
        <c:crosses val="autoZero"/>
        <c:crossBetween val="between"/>
        <c:majorUnit val="20"/>
      </c:valAx>
    </c:plotArea>
    <c:plotVisOnly val="1"/>
    <c:dispBlanksAs val="zero"/>
    <c:showDLblsOverMax val="1"/>
  </c:chart>
  <c:spPr>
    <a:ln w="0">
      <a:noFill/>
      <a:prstDash val="solid"/>
    </a:ln>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This presentation examines green social prescribing in England. It asks whether connecting adults with nature-based community activities can integrate health, wellbeing and sustainable development. My argument is that the approach offers a credible addition to care when people can access suitable activities and providers receive stable support. However, promising wellbeing outcomes do not prove that it replaces clinical treatment or reduces emissions. I will examine the concepts and models, evaluate national and local evidence, and recommend improvements at service and policy levels.</a:t>
            </a:r>
          </a:p>
          <a:p>
            <a:endParaRPr dirty="0"/>
          </a:p>
          <a:p>
            <a:r>
              <a:rPr dirty="0"/>
              <a:t>Sources: </a:t>
            </a:r>
          </a:p>
          <a:p>
            <a:r>
              <a:rPr dirty="0"/>
              <a:t>Cover: conceptual AI-generated botanical illustration, OpenAI, 18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The WHO frames health beyond the absence of disease, incorporating physical, mental and social wellbeing. For a person experiencing depression and isolation, treatment and a sense of belonging can both matter. Wellbeing also includes emotional experience and the conditions supporting daily life. The Brundtland definition of sustainable development connects meeting present needs with protecting future generations’ ability to meet theirs. Applied here, sustainability includes fair access today, viable community </a:t>
            </a:r>
            <a:r>
              <a:rPr dirty="0" err="1"/>
              <a:t>organisations</a:t>
            </a:r>
            <a:r>
              <a:rPr dirty="0"/>
              <a:t> and responsible use of natural resources. These concepts overlap, but none can stand in for the others. An activity could improve mood while remaining financially unstable or inaccessible to disabled people. Integration requires examining those tensions together.</a:t>
            </a:r>
          </a:p>
          <a:p>
            <a:endParaRPr dirty="0"/>
          </a:p>
          <a:p>
            <a:r>
              <a:rPr dirty="0"/>
              <a:t>Sources: (WHO, 1948; WCED, 1987)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Subjective wellbeing concerns people’s own experience. The ONS measures life satisfaction, whether life feels worthwhile, happiness and anxiety through separate questions scored from zero to ten. It advises against combining them into a single score. Objective conditions include housing, income and access to suitable environments. These may influence wellbeing without being captured by an immediate change in mood. A person could enjoy a gardening session while continuing to face insecure housing. Services therefore need both patient-reported outcomes and an understanding of material needs. Changes in wellbeing also do not automatically establish remission from a diagnosed mental health condition. That distinction matters when we interpret the evaluation results.</a:t>
            </a:r>
          </a:p>
          <a:p>
            <a:endParaRPr dirty="0"/>
          </a:p>
          <a:p>
            <a:r>
              <a:rPr dirty="0"/>
              <a:t>Sources: (ONS, 2025; NICE, 2022)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The biomedical model supports diagnosis and treatment of illness, but a narrow application may overlook loneliness or practical barriers. Engel’s biopsychosocial model combines biological, psychological and social influences, supporting a care plan that includes treatment and community participation. Its breadth is useful, although staff still need decisions about responsibility and resources. Antonovsky’s </a:t>
            </a:r>
            <a:r>
              <a:rPr dirty="0" err="1"/>
              <a:t>salutogenic</a:t>
            </a:r>
            <a:r>
              <a:rPr dirty="0"/>
              <a:t> approach asks what supports health, focusing on resources and a sense that life is understandable, manageable and meaningful. Gardening or shared activity could support these experiences. However, an emphasis on personal coping can underplay poverty if commissioners ignore structural barriers. These models are complementary: clinical assessment protects safety, while broader approaches explain why participation and relationships matter.</a:t>
            </a:r>
          </a:p>
          <a:p>
            <a:endParaRPr dirty="0"/>
          </a:p>
          <a:p>
            <a:r>
              <a:rPr dirty="0"/>
              <a:t>Sources: (Engel, 1977; Antonovsky, 1996)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Green social prescribing supports people, often through a link worker, to join nature-based activities such as group walks or gardening. An ecological model extends the analysis across individual, community and policy levels. A referral can only help if suitable activities exist and the person can reach them. This connects clinical practice with public health: promoting healthy environments is as important as encouraging healthier </a:t>
            </a:r>
            <a:r>
              <a:rPr dirty="0" err="1"/>
              <a:t>behaviour</a:t>
            </a:r>
            <a:r>
              <a:rPr dirty="0"/>
              <a:t>. The delivery capacity assessment identified barriers involving funding, staffing and links between services. Its rapid, self-selecting survey cannot establish the availability of every provider in England, but it challenges the idea that referrals alone create capacity. My interpretation is that the intervention is the supported relationship between a person and a community resource, rather than the referral form itself. Services should assess both personal preferences and the surrounding conditions.</a:t>
            </a:r>
          </a:p>
          <a:p>
            <a:endParaRPr dirty="0"/>
          </a:p>
          <a:p>
            <a:r>
              <a:rPr dirty="0"/>
              <a:t>Sources: (McLeroy et al., 1988; DHSC, 2023b; NHS England,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The Sustainable Development Goals belong to the United Nations’ 2030 Agenda. Goal 3.4 explicitly includes mental health and wellbeing. Goal 10 focuses attention on inequalities, while Goal 11.7 concerns access to safe, inclusive and accessible green and public spaces. Goal 13 adds climate responsibility. Green social prescribing can connect these priorities, but the word green does not demonstrate climate benefit. </a:t>
            </a:r>
            <a:r>
              <a:rPr dirty="0" err="1"/>
              <a:t>Programmes</a:t>
            </a:r>
            <a:r>
              <a:rPr dirty="0"/>
              <a:t> must assess travel and resource use before claiming lower emissions. Likewise, improving wellbeing among participants cannot establish achievement of a population-level SDG. The framework is most useful when commissioners translate it into measurable obligations: who benefits, which places become accessible, and what environmental effects occur.</a:t>
            </a:r>
          </a:p>
          <a:p>
            <a:endParaRPr dirty="0"/>
          </a:p>
          <a:p>
            <a:r>
              <a:rPr dirty="0"/>
              <a:t>Sources: (UN, 2015; WCED, 1987)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WHO’s Health in All Policies approach supports collaboration beyond healthcare. In this case, local government, transport services, parks teams and community </a:t>
            </a:r>
            <a:r>
              <a:rPr dirty="0" err="1"/>
              <a:t>organisations</a:t>
            </a:r>
            <a:r>
              <a:rPr dirty="0"/>
              <a:t> influence whether care plans are feasible. England’s 2025 health plan </a:t>
            </a:r>
            <a:r>
              <a:rPr dirty="0" err="1"/>
              <a:t>prioritises</a:t>
            </a:r>
            <a:r>
              <a:rPr dirty="0"/>
              <a:t> prevention, community care and digital services. The Care Act places wellbeing and prevention within local authorities’ adult care responsibilities. The Health and Care Act provides an integrated care framework, while the Equality Act supports reasonable adjustments for disabled people facing substantial disadvantage. These frameworks support integration but do not themselves guarantee a funded gardening place or transport. A central ideological tension is whether social prescribing strengthens collective provision or transfers responsibility to individuals and volunteers. My judgement is that referral growth should be matched by investment in community capacity.</a:t>
            </a:r>
          </a:p>
          <a:p>
            <a:endParaRPr dirty="0"/>
          </a:p>
          <a:p>
            <a:r>
              <a:rPr dirty="0"/>
              <a:t>Sources: (WHO, 2014; DHSC, 2025; Care Act 2014; Health and Care Act 2022; Equality Act 2010)</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The national test-and-learn </a:t>
            </a:r>
            <a:r>
              <a:rPr dirty="0" err="1"/>
              <a:t>programme</a:t>
            </a:r>
            <a:r>
              <a:rPr dirty="0"/>
              <a:t> supported 8,339 people with mental health needs across seven English sites. Its evaluation reported improvements in wellbeing, including mean happiness scores rising from 5.3 to 7.5. The happiness analysis involved 1,267 people with paired data, rather than all participants. This is useful real-world evidence, but missing follow-up and the absence of a concurrent control group limit causal conclusions. Recovery over time, other treatment or selective participation could contribute. Comparing the final score with a national average also does not create a matched comparator. The result supports further investment and evaluation, while leaving the size of the </a:t>
            </a:r>
            <a:r>
              <a:rPr dirty="0" err="1"/>
              <a:t>programme’s</a:t>
            </a:r>
            <a:r>
              <a:rPr dirty="0"/>
              <a:t> independent effect uncertain.</a:t>
            </a:r>
          </a:p>
          <a:p>
            <a:endParaRPr dirty="0"/>
          </a:p>
          <a:p>
            <a:r>
              <a:rPr dirty="0"/>
              <a:t>Sources: (Haywood et al.,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Coventry and colleagues reviewed fifty studies of nature-based outdoor activities, including </a:t>
            </a:r>
            <a:r>
              <a:rPr dirty="0" err="1"/>
              <a:t>randomised</a:t>
            </a:r>
            <a:r>
              <a:rPr dirty="0"/>
              <a:t> trials. The review found evidence of mental health benefits, but activities, populations and comparisons varied. It concerns nature-based interventions more broadly, so it cannot by itself validate the complete social prescribing pathway. Conversely, a national evaluation tells us more about delivery in routine services but provides weaker causal attribution. Triangulating these sources is stronger than treating either as decisive. My conclusion is that commissioners have a reasonable basis for supported provision, with careful evaluation of who benefits and how long improvements last. Evidence for clinical benefit, equitable delivery and reduced service demand should be examined as separate questions.</a:t>
            </a:r>
          </a:p>
          <a:p>
            <a:endParaRPr dirty="0"/>
          </a:p>
          <a:p>
            <a:r>
              <a:rPr dirty="0"/>
              <a:t>Sources: (Coventry et al., 2021; Haywood et al.,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Pollard and colleagues used ethnographic observation and interviews to examine walking and gardening groups within a wider social prescribing intervention. They found that caring experiences depended on coordination by link workers and group leaders, alongside welcoming group members. Changing activities and seasons made this work less stable. This helps explain why the same referral process can produce different experiences. The study offers detailed mechanisms rather than an average treatment effect, and its context limits </a:t>
            </a:r>
            <a:r>
              <a:rPr dirty="0" err="1"/>
              <a:t>generalisation</a:t>
            </a:r>
            <a:r>
              <a:rPr dirty="0"/>
              <a:t>. Separately, the government’s perceptions research identified preferences, confidence and practical logistics as barriers. Together these findings support accompanied introductions and realistic information about activities. Publicity can raise awareness, but it cannot replace the relational work that makes participation possible.</a:t>
            </a:r>
          </a:p>
          <a:p>
            <a:endParaRPr dirty="0"/>
          </a:p>
          <a:p>
            <a:r>
              <a:rPr dirty="0"/>
              <a:t>Sources: (Pollard et al., 2025; DHSC, 2023a)</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A 2026 mixed-methods study in Hull and York worked with six community </a:t>
            </a:r>
            <a:r>
              <a:rPr dirty="0" err="1"/>
              <a:t>organisations</a:t>
            </a:r>
            <a:r>
              <a:rPr dirty="0"/>
              <a:t> serving ethnically diverse communities. Of 103 people consenting to outcome data collection, 79 provided six-month outcomes. Interviews identified trusted </a:t>
            </a:r>
            <a:r>
              <a:rPr dirty="0" err="1"/>
              <a:t>organisations</a:t>
            </a:r>
            <a:r>
              <a:rPr dirty="0"/>
              <a:t>, practical help and social connection as important. This suggests that community relationships can reach people beyond conventional referral routes. However, missing follow-up may bias results. The paper reports modest wellbeing changes and contains inconsistencies between some significance statements and confidence intervals, so I would avoid strong claims about effect size. For equitable delivery, services should commission trusted partners and address transport, language and disability access. Participation data should distinguish referral routes and record why people decline or leave.</a:t>
            </a:r>
          </a:p>
          <a:p>
            <a:endParaRPr dirty="0"/>
          </a:p>
          <a:p>
            <a:r>
              <a:rPr dirty="0"/>
              <a:t>Sources: (Armitt et al., 2026; Equality Act 2010)</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a:t>
            </a:r>
          </a:p>
          <a:p>
            <a:endParaRPr dirty="0"/>
          </a:p>
          <a:p>
            <a:r>
              <a:rPr dirty="0"/>
              <a:t>The national evaluation estimated an average provider cost of around £507 per participant using data from thirteen providers. This is an activity cost, not proof of cash savings or superiority to therapy. Different case mixes and outcome measures make simple treatment comparisons unreliable. The delivery capacity survey found that 57.7 percent of responding providers received no funding attached to any referrals. Its self-selection limits national representativeness, but it exposes a practical mismatch between referral ambitions and delivery resources. Environmental sustainability requires additional evidence. Local venues and active travel may reduce some impacts, while transport, equipment and site maintenance still consume resources. A </a:t>
            </a:r>
            <a:r>
              <a:rPr dirty="0" err="1"/>
              <a:t>programme</a:t>
            </a:r>
            <a:r>
              <a:rPr dirty="0"/>
              <a:t> can support nature connection without automatically delivering net carbon savings.</a:t>
            </a:r>
          </a:p>
          <a:p>
            <a:endParaRPr dirty="0"/>
          </a:p>
          <a:p>
            <a:r>
              <a:rPr dirty="0"/>
              <a:t>Sources: (Haywood et al., 2024; DHSC, 2023b; UN, 2015)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Digital tools could help with initial conversations, scheduling and maintaining contact. This aligns with the current health plan, but it is a service-design proposal rather than a demonstrated effect of these evaluations. Services should offer telephone and face-to-face routes for people without suitable technology or digital confidence. Remote contact also cannot substitute for the social and practical support required at an activity. NICE </a:t>
            </a:r>
            <a:r>
              <a:rPr dirty="0" err="1"/>
              <a:t>emphasises</a:t>
            </a:r>
            <a:r>
              <a:rPr dirty="0"/>
              <a:t> informed treatment choice and matching depression care to clinical need. Community providers therefore need clear responsibilities, supervision and an agreed route back to clinical teams when needs change. Green social prescribing should add options to care, with appropriate assessment and review, rather than become an automatic replacement for indicated treatment.</a:t>
            </a:r>
          </a:p>
          <a:p>
            <a:endParaRPr dirty="0"/>
          </a:p>
          <a:p>
            <a:r>
              <a:rPr dirty="0"/>
              <a:t>Sources: (DHSC, 2025; NICE, 2022; NHS England,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Locally, integrated care boards and councils should map provision and access gaps with residents, then commission activity places and practical support together. Providers and link workers should plan supported first visits and retain telephone and face-to-face contact. Nationally, commissioners should provide longer funding periods, with transparent expectations for access and safety. Evaluation should compare outcomes with an appropriate comparison group where feasible, report missing data and follow up beyond </a:t>
            </a:r>
            <a:r>
              <a:rPr dirty="0" err="1"/>
              <a:t>programme</a:t>
            </a:r>
            <a:r>
              <a:rPr dirty="0"/>
              <a:t> exit. The measures on this slide are proposed indicators, not claimed outcomes. Reviewing them by deprivation, ethnicity and disability would test whether benefits reach people facing barriers. Transport and resource data should accompany wellbeing measures so that sustainability becomes an accountable claim.</a:t>
            </a:r>
          </a:p>
          <a:p>
            <a:endParaRPr dirty="0"/>
          </a:p>
          <a:p>
            <a:r>
              <a:rPr dirty="0"/>
              <a:t>Sources: (DHSC, 2023b; Pollard et al., 2025; Armitt et al., 2026; ONS, 2025)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Green social prescribing connects health promotion with everyday environments and community relationships. National and local studies provide promising evidence, but uncontrolled designs, missing data and variable delivery limit certainty. Broader models of health explain why clinical assessment must work alongside attention to meaning, social connection and living conditions. My overall judgement is to support provision with equitable access, stable community funding and continued clinical responsibility. The Sustainable Development Goals help connect mental wellbeing with inclusive places and long-term stewardship. Success should therefore mean more than generating referrals: it requires sustained, fair benefits that services can demonstrate without overstating treatment effects or environmental savings.</a:t>
            </a:r>
          </a:p>
          <a:p>
            <a:endParaRPr dirty="0"/>
          </a:p>
          <a:p>
            <a:r>
              <a:rPr dirty="0"/>
              <a:t>Sources: (UN, 2015; Haywood et al., 2024; Pollard et al., 2025; Armitt et al.,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7344E5C-07B6-49C0-BE30-AA2BE4093ECF}"/>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5A766A26-1268-44D4-A5DA-5B8FD5AF7DFE}"/>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0E178955-BFD4-4D96-8EC1-5A2BE3610262}"/>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24E6B20E-8740-40D0-B66C-3A8ACF8D5862}"/>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D2B3D4F1-ED21-496D-93D3-0C5666811B41}"/>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0E8301FE-DB3C-444E-BEC1-9B3A349BF231}"/>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09E6ECE9-9276-4498-82CF-615E7BB43A70}"/>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2C86D4B7-E3BC-4163-9035-C55ADCCCC65E}"/>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0E16F3A5-E63E-448D-AB15-DB1F747E80AD}"/>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AA8ABE5D-66E9-4450-838D-140665AC5890}"/>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CFBF21-8FA9-4005-92A5-2933480EBF7B}"/>
              </a:ext>
            </a:extLst>
          </p:cNvPr>
          <p:cNvPicPr>
            <a:picLocks noChangeAspect="1"/>
          </p:cNvPicPr>
          <p:nvPr/>
        </p:nvPicPr>
        <p:blipFill>
          <a:blip r:embed="rId3"/>
          <a:srcRect t="2475" b="2475"/>
          <a:stretch>
            <a:fillRect/>
          </a:stretch>
        </p:blipFill>
        <p:spPr>
          <a:xfrm>
            <a:off x="7381875" y="0"/>
            <a:ext cx="4810125" cy="6858000"/>
          </a:xfrm>
          <a:prstGeom prst="rect">
            <a:avLst/>
          </a:prstGeom>
        </p:spPr>
      </p:pic>
      <p:sp>
        <p:nvSpPr>
          <p:cNvPr id="2" name="text-0">
            <a:extLst>
              <a:ext uri="{FF2B5EF4-FFF2-40B4-BE49-F238E27FC236}">
                <a16:creationId xmlns:a16="http://schemas.microsoft.com/office/drawing/2014/main" id="{DD5DB3C9-2401-4C3F-9C47-68C2BE28BB5F}"/>
              </a:ext>
            </a:extLst>
          </p:cNvPr>
          <p:cNvSpPr>
            <a:spLocks noGrp="1"/>
          </p:cNvSpPr>
          <p:nvPr/>
        </p:nvSpPr>
        <p:spPr>
          <a:xfrm>
            <a:off x="609600" y="847725"/>
            <a:ext cx="6572250" cy="2476500"/>
          </a:xfrm>
          <a:prstGeom prst="rect">
            <a:avLst/>
          </a:prstGeom>
          <a:noFill/>
          <a:ln w="0">
            <a:noFill/>
            <a:prstDash val="solid"/>
          </a:ln>
        </p:spPr>
        <p:txBody>
          <a:bodyPr>
            <a:noAutofit/>
          </a:bodyPr>
          <a:lstStyle>
            <a:defPPr>
              <a:defRPr sz="4800" b="0">
                <a:solidFill>
                  <a:srgbClr val="65394E"/>
                </a:solidFill>
                <a:latin typeface="Georgia"/>
                <a:ea typeface="Georgia"/>
                <a:cs typeface="Georgia"/>
              </a:defRPr>
            </a:defPPr>
            <a:lvl1pPr>
              <a:defRPr sz="4800" b="0">
                <a:solidFill>
                  <a:srgbClr val="65394E"/>
                </a:solidFill>
                <a:latin typeface="Georgia"/>
                <a:ea typeface="Georgia"/>
                <a:cs typeface="Georgia"/>
              </a:defRPr>
            </a:lvl1pPr>
            <a:lvl2pPr>
              <a:defRPr sz="4800" b="0">
                <a:solidFill>
                  <a:srgbClr val="65394E"/>
                </a:solidFill>
                <a:latin typeface="Georgia"/>
                <a:ea typeface="Georgia"/>
                <a:cs typeface="Georgia"/>
              </a:defRPr>
            </a:lvl2pPr>
            <a:lvl3pPr>
              <a:defRPr sz="4800" b="0">
                <a:solidFill>
                  <a:srgbClr val="65394E"/>
                </a:solidFill>
                <a:latin typeface="Georgia"/>
                <a:ea typeface="Georgia"/>
                <a:cs typeface="Georgia"/>
              </a:defRPr>
            </a:lvl3pPr>
            <a:lvl4pPr>
              <a:defRPr sz="4800" b="0">
                <a:solidFill>
                  <a:srgbClr val="65394E"/>
                </a:solidFill>
                <a:latin typeface="Georgia"/>
                <a:ea typeface="Georgia"/>
                <a:cs typeface="Georgia"/>
              </a:defRPr>
            </a:lvl4pPr>
            <a:lvl5pPr>
              <a:defRPr sz="4800" b="0">
                <a:solidFill>
                  <a:srgbClr val="65394E"/>
                </a:solidFill>
                <a:latin typeface="Georgia"/>
                <a:ea typeface="Georgia"/>
                <a:cs typeface="Georgia"/>
              </a:defRPr>
            </a:lvl5pPr>
            <a:lvl6pPr>
              <a:defRPr sz="4800" b="0">
                <a:solidFill>
                  <a:srgbClr val="65394E"/>
                </a:solidFill>
                <a:latin typeface="Georgia"/>
                <a:ea typeface="Georgia"/>
                <a:cs typeface="Georgia"/>
              </a:defRPr>
            </a:lvl6pPr>
            <a:lvl7pPr>
              <a:defRPr sz="4800" b="0">
                <a:solidFill>
                  <a:srgbClr val="65394E"/>
                </a:solidFill>
                <a:latin typeface="Georgia"/>
                <a:ea typeface="Georgia"/>
                <a:cs typeface="Georgia"/>
              </a:defRPr>
            </a:lvl7pPr>
            <a:lvl8pPr>
              <a:defRPr sz="4800" b="0">
                <a:solidFill>
                  <a:srgbClr val="65394E"/>
                </a:solidFill>
                <a:latin typeface="Georgia"/>
                <a:ea typeface="Georgia"/>
                <a:cs typeface="Georgia"/>
              </a:defRPr>
            </a:lvl8pPr>
            <a:lvl9pPr>
              <a:defRPr sz="4800" b="0">
                <a:solidFill>
                  <a:srgbClr val="65394E"/>
                </a:solidFill>
                <a:latin typeface="Georgia"/>
                <a:ea typeface="Georgia"/>
                <a:cs typeface="Georgia"/>
              </a:defRPr>
            </a:lvl9pPr>
          </a:lstStyle>
          <a:p>
            <a:pPr>
              <a:defRPr sz="4800" b="0">
                <a:solidFill>
                  <a:srgbClr val="65394E"/>
                </a:solidFill>
                <a:latin typeface="Georgia"/>
                <a:ea typeface="Georgia"/>
                <a:cs typeface="Georgia"/>
              </a:defRPr>
            </a:pPr>
            <a:r>
              <a:rPr sz="4800" b="0">
                <a:solidFill>
                  <a:srgbClr val="65394E"/>
                </a:solidFill>
                <a:latin typeface="Georgia"/>
                <a:ea typeface="Georgia"/>
                <a:cs typeface="Georgia"/>
              </a:rPr>
              <a:t>Nature, connection</a:t>
            </a:r>
          </a:p>
          <a:p>
            <a:pPr>
              <a:defRPr sz="4800" b="0">
                <a:solidFill>
                  <a:srgbClr val="65394E"/>
                </a:solidFill>
                <a:latin typeface="Georgia"/>
                <a:ea typeface="Georgia"/>
                <a:cs typeface="Georgia"/>
              </a:defRPr>
            </a:pPr>
            <a:r>
              <a:rPr sz="4800" b="0">
                <a:solidFill>
                  <a:srgbClr val="65394E"/>
                </a:solidFill>
                <a:latin typeface="Georgia"/>
                <a:ea typeface="Georgia"/>
                <a:cs typeface="Georgia"/>
              </a:rPr>
              <a:t>and mental</a:t>
            </a:r>
          </a:p>
          <a:p>
            <a:pPr>
              <a:defRPr sz="4800" b="0">
                <a:solidFill>
                  <a:srgbClr val="65394E"/>
                </a:solidFill>
                <a:latin typeface="Georgia"/>
                <a:ea typeface="Georgia"/>
                <a:cs typeface="Georgia"/>
              </a:defRPr>
            </a:pPr>
            <a:r>
              <a:rPr sz="4800" b="0">
                <a:solidFill>
                  <a:srgbClr val="65394E"/>
                </a:solidFill>
                <a:latin typeface="Georgia"/>
                <a:ea typeface="Georgia"/>
                <a:cs typeface="Georgia"/>
              </a:rPr>
              <a:t>wellbeing</a:t>
            </a:r>
          </a:p>
        </p:txBody>
      </p:sp>
      <p:sp>
        <p:nvSpPr>
          <p:cNvPr id="3" name="text-1">
            <a:extLst>
              <a:ext uri="{FF2B5EF4-FFF2-40B4-BE49-F238E27FC236}">
                <a16:creationId xmlns:a16="http://schemas.microsoft.com/office/drawing/2014/main" id="{79FE93B1-E20A-4352-990C-EBB437BFF3A2}"/>
              </a:ext>
            </a:extLst>
          </p:cNvPr>
          <p:cNvSpPr>
            <a:spLocks noGrp="1"/>
          </p:cNvSpPr>
          <p:nvPr/>
        </p:nvSpPr>
        <p:spPr>
          <a:xfrm>
            <a:off x="609600" y="3638550"/>
            <a:ext cx="6381750" cy="1343025"/>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Green social prescribing in England</a:t>
            </a:r>
          </a:p>
          <a:p>
            <a:pPr>
              <a:defRPr sz="2250" b="0">
                <a:solidFill>
                  <a:srgbClr val="342B3B"/>
                </a:solidFill>
                <a:latin typeface="Arial"/>
                <a:ea typeface="Arial"/>
                <a:cs typeface="Arial"/>
              </a:defRPr>
            </a:pPr>
            <a:r>
              <a:rPr sz="2250" b="0">
                <a:solidFill>
                  <a:srgbClr val="342B3B"/>
                </a:solidFill>
                <a:latin typeface="Arial"/>
                <a:ea typeface="Arial"/>
                <a:cs typeface="Arial"/>
              </a:rPr>
              <a:t>A critical examination of health, wellbeing</a:t>
            </a:r>
          </a:p>
          <a:p>
            <a:pPr>
              <a:defRPr sz="2250" b="0">
                <a:solidFill>
                  <a:srgbClr val="342B3B"/>
                </a:solidFill>
                <a:latin typeface="Arial"/>
                <a:ea typeface="Arial"/>
                <a:cs typeface="Arial"/>
              </a:defRPr>
            </a:pPr>
            <a:r>
              <a:rPr sz="2250" b="0">
                <a:solidFill>
                  <a:srgbClr val="342B3B"/>
                </a:solidFill>
                <a:latin typeface="Arial"/>
                <a:ea typeface="Arial"/>
                <a:cs typeface="Arial"/>
              </a:rPr>
              <a:t>and sustainable development</a:t>
            </a:r>
          </a:p>
        </p:txBody>
      </p:sp>
      <p:sp>
        <p:nvSpPr>
          <p:cNvPr id="4" name="text-2">
            <a:extLst>
              <a:ext uri="{FF2B5EF4-FFF2-40B4-BE49-F238E27FC236}">
                <a16:creationId xmlns:a16="http://schemas.microsoft.com/office/drawing/2014/main" id="{22E2764B-299C-46F1-9CE4-394AA9F19063}"/>
              </a:ext>
            </a:extLst>
          </p:cNvPr>
          <p:cNvSpPr>
            <a:spLocks noGrp="1"/>
          </p:cNvSpPr>
          <p:nvPr/>
        </p:nvSpPr>
        <p:spPr>
          <a:xfrm>
            <a:off x="609600" y="5124450"/>
            <a:ext cx="6381750" cy="619125"/>
          </a:xfrm>
          <a:prstGeom prst="rect">
            <a:avLst/>
          </a:prstGeom>
          <a:noFill/>
          <a:ln w="0">
            <a:noFill/>
            <a:prstDash val="solid"/>
          </a:ln>
        </p:spPr>
        <p:txBody>
          <a:bodyPr>
            <a:noAutofit/>
          </a:bodyPr>
          <a:lstStyle>
            <a:defPPr>
              <a:defRPr sz="1725" b="0">
                <a:solidFill>
                  <a:srgbClr val="6C5E69"/>
                </a:solidFill>
                <a:latin typeface="Arial"/>
                <a:ea typeface="Arial"/>
                <a:cs typeface="Arial"/>
              </a:defRPr>
            </a:defPPr>
            <a:lvl1pPr>
              <a:defRPr sz="1725" b="0">
                <a:solidFill>
                  <a:srgbClr val="6C5E69"/>
                </a:solidFill>
                <a:latin typeface="Arial"/>
                <a:ea typeface="Arial"/>
                <a:cs typeface="Arial"/>
              </a:defRPr>
            </a:lvl1pPr>
            <a:lvl2pPr>
              <a:defRPr sz="1725" b="0">
                <a:solidFill>
                  <a:srgbClr val="6C5E69"/>
                </a:solidFill>
                <a:latin typeface="Arial"/>
                <a:ea typeface="Arial"/>
                <a:cs typeface="Arial"/>
              </a:defRPr>
            </a:lvl2pPr>
            <a:lvl3pPr>
              <a:defRPr sz="1725" b="0">
                <a:solidFill>
                  <a:srgbClr val="6C5E69"/>
                </a:solidFill>
                <a:latin typeface="Arial"/>
                <a:ea typeface="Arial"/>
                <a:cs typeface="Arial"/>
              </a:defRPr>
            </a:lvl3pPr>
            <a:lvl4pPr>
              <a:defRPr sz="1725" b="0">
                <a:solidFill>
                  <a:srgbClr val="6C5E69"/>
                </a:solidFill>
                <a:latin typeface="Arial"/>
                <a:ea typeface="Arial"/>
                <a:cs typeface="Arial"/>
              </a:defRPr>
            </a:lvl4pPr>
            <a:lvl5pPr>
              <a:defRPr sz="1725" b="0">
                <a:solidFill>
                  <a:srgbClr val="6C5E69"/>
                </a:solidFill>
                <a:latin typeface="Arial"/>
                <a:ea typeface="Arial"/>
                <a:cs typeface="Arial"/>
              </a:defRPr>
            </a:lvl5pPr>
            <a:lvl6pPr>
              <a:defRPr sz="1725" b="0">
                <a:solidFill>
                  <a:srgbClr val="6C5E69"/>
                </a:solidFill>
                <a:latin typeface="Arial"/>
                <a:ea typeface="Arial"/>
                <a:cs typeface="Arial"/>
              </a:defRPr>
            </a:lvl6pPr>
            <a:lvl7pPr>
              <a:defRPr sz="1725" b="0">
                <a:solidFill>
                  <a:srgbClr val="6C5E69"/>
                </a:solidFill>
                <a:latin typeface="Arial"/>
                <a:ea typeface="Arial"/>
                <a:cs typeface="Arial"/>
              </a:defRPr>
            </a:lvl7pPr>
            <a:lvl8pPr>
              <a:defRPr sz="1725" b="0">
                <a:solidFill>
                  <a:srgbClr val="6C5E69"/>
                </a:solidFill>
                <a:latin typeface="Arial"/>
                <a:ea typeface="Arial"/>
                <a:cs typeface="Arial"/>
              </a:defRPr>
            </a:lvl8pPr>
            <a:lvl9pPr>
              <a:defRPr sz="1725" b="0">
                <a:solidFill>
                  <a:srgbClr val="6C5E69"/>
                </a:solidFill>
                <a:latin typeface="Arial"/>
                <a:ea typeface="Arial"/>
                <a:cs typeface="Arial"/>
              </a:defRPr>
            </a:lvl9pPr>
          </a:lstStyle>
          <a:p>
            <a:pPr>
              <a:defRPr sz="1725" b="0">
                <a:solidFill>
                  <a:srgbClr val="6C5E69"/>
                </a:solidFill>
                <a:latin typeface="Arial"/>
                <a:ea typeface="Arial"/>
                <a:cs typeface="Arial"/>
              </a:defRPr>
            </a:pPr>
            <a:r>
              <a:rPr sz="1725" b="0">
                <a:solidFill>
                  <a:srgbClr val="6C5E69"/>
                </a:solidFill>
                <a:latin typeface="Arial"/>
                <a:ea typeface="Arial"/>
                <a:cs typeface="Arial"/>
              </a:rPr>
              <a:t>BMHP6030</a:t>
            </a:r>
          </a:p>
          <a:p>
            <a:pPr>
              <a:defRPr sz="1725" b="0">
                <a:solidFill>
                  <a:srgbClr val="6C5E69"/>
                </a:solidFill>
                <a:latin typeface="Arial"/>
                <a:ea typeface="Arial"/>
                <a:cs typeface="Arial"/>
              </a:defRPr>
            </a:pPr>
            <a:r>
              <a:rPr sz="1725" b="0">
                <a:solidFill>
                  <a:srgbClr val="6C5E69"/>
                </a:solidFill>
                <a:latin typeface="Arial"/>
                <a:ea typeface="Arial"/>
                <a:cs typeface="Arial"/>
              </a:rPr>
              <a:t>Health, Wellbeing and Sustainable Development</a:t>
            </a:r>
          </a:p>
        </p:txBody>
      </p:sp>
      <p:sp>
        <p:nvSpPr>
          <p:cNvPr id="5" name="text-3">
            <a:extLst>
              <a:ext uri="{FF2B5EF4-FFF2-40B4-BE49-F238E27FC236}">
                <a16:creationId xmlns:a16="http://schemas.microsoft.com/office/drawing/2014/main" id="{F038E613-0545-47F0-A28E-A7E7DD553439}"/>
              </a:ext>
            </a:extLst>
          </p:cNvPr>
          <p:cNvSpPr>
            <a:spLocks noGrp="1"/>
          </p:cNvSpPr>
          <p:nvPr/>
        </p:nvSpPr>
        <p:spPr>
          <a:xfrm>
            <a:off x="609600" y="6000750"/>
            <a:ext cx="6477000" cy="600075"/>
          </a:xfrm>
          <a:prstGeom prst="rect">
            <a:avLst/>
          </a:prstGeom>
          <a:noFill/>
          <a:ln w="0">
            <a:noFill/>
            <a:prstDash val="solid"/>
          </a:ln>
        </p:spPr>
        <p:txBody>
          <a:bodyPr>
            <a:noAutofit/>
          </a:bodyPr>
          <a:lstStyle>
            <a:defPPr>
              <a:defRPr sz="1575" b="0">
                <a:solidFill>
                  <a:srgbClr val="6C5E69"/>
                </a:solidFill>
                <a:latin typeface="Arial"/>
                <a:ea typeface="Arial"/>
                <a:cs typeface="Arial"/>
              </a:defRPr>
            </a:defPPr>
            <a:lvl1pPr>
              <a:defRPr sz="1575" b="0">
                <a:solidFill>
                  <a:srgbClr val="6C5E69"/>
                </a:solidFill>
                <a:latin typeface="Arial"/>
                <a:ea typeface="Arial"/>
                <a:cs typeface="Arial"/>
              </a:defRPr>
            </a:lvl1pPr>
            <a:lvl2pPr>
              <a:defRPr sz="1575" b="0">
                <a:solidFill>
                  <a:srgbClr val="6C5E69"/>
                </a:solidFill>
                <a:latin typeface="Arial"/>
                <a:ea typeface="Arial"/>
                <a:cs typeface="Arial"/>
              </a:defRPr>
            </a:lvl2pPr>
            <a:lvl3pPr>
              <a:defRPr sz="1575" b="0">
                <a:solidFill>
                  <a:srgbClr val="6C5E69"/>
                </a:solidFill>
                <a:latin typeface="Arial"/>
                <a:ea typeface="Arial"/>
                <a:cs typeface="Arial"/>
              </a:defRPr>
            </a:lvl3pPr>
            <a:lvl4pPr>
              <a:defRPr sz="1575" b="0">
                <a:solidFill>
                  <a:srgbClr val="6C5E69"/>
                </a:solidFill>
                <a:latin typeface="Arial"/>
                <a:ea typeface="Arial"/>
                <a:cs typeface="Arial"/>
              </a:defRPr>
            </a:lvl4pPr>
            <a:lvl5pPr>
              <a:defRPr sz="1575" b="0">
                <a:solidFill>
                  <a:srgbClr val="6C5E69"/>
                </a:solidFill>
                <a:latin typeface="Arial"/>
                <a:ea typeface="Arial"/>
                <a:cs typeface="Arial"/>
              </a:defRPr>
            </a:lvl5pPr>
            <a:lvl6pPr>
              <a:defRPr sz="1575" b="0">
                <a:solidFill>
                  <a:srgbClr val="6C5E69"/>
                </a:solidFill>
                <a:latin typeface="Arial"/>
                <a:ea typeface="Arial"/>
                <a:cs typeface="Arial"/>
              </a:defRPr>
            </a:lvl6pPr>
            <a:lvl7pPr>
              <a:defRPr sz="1575" b="0">
                <a:solidFill>
                  <a:srgbClr val="6C5E69"/>
                </a:solidFill>
                <a:latin typeface="Arial"/>
                <a:ea typeface="Arial"/>
                <a:cs typeface="Arial"/>
              </a:defRPr>
            </a:lvl7pPr>
            <a:lvl8pPr>
              <a:defRPr sz="1575" b="0">
                <a:solidFill>
                  <a:srgbClr val="6C5E69"/>
                </a:solidFill>
                <a:latin typeface="Arial"/>
                <a:ea typeface="Arial"/>
                <a:cs typeface="Arial"/>
              </a:defRPr>
            </a:lvl8pPr>
            <a:lvl9pPr>
              <a:defRPr sz="1575" b="0">
                <a:solidFill>
                  <a:srgbClr val="6C5E69"/>
                </a:solidFill>
                <a:latin typeface="Arial"/>
                <a:ea typeface="Arial"/>
                <a:cs typeface="Arial"/>
              </a:defRPr>
            </a:lvl9pPr>
          </a:lstStyle>
          <a:p>
            <a:pPr>
              <a:defRPr sz="1575" b="0">
                <a:solidFill>
                  <a:srgbClr val="6C5E69"/>
                </a:solidFill>
                <a:latin typeface="Arial"/>
                <a:ea typeface="Arial"/>
                <a:cs typeface="Arial"/>
              </a:defRPr>
            </a:pPr>
            <a:r>
              <a:rPr sz="1575" b="0" dirty="0">
                <a:solidFill>
                  <a:srgbClr val="6C5E69"/>
                </a:solidFill>
                <a:latin typeface="Arial"/>
                <a:ea typeface="Arial"/>
                <a:cs typeface="Arial"/>
              </a:rPr>
              <a:t>Name: </a:t>
            </a:r>
            <a:r>
              <a:rPr lang="en-GB" dirty="0"/>
              <a:t>Aasma Amjid</a:t>
            </a:r>
            <a:r>
              <a:rPr sz="1575" b="0" dirty="0">
                <a:solidFill>
                  <a:srgbClr val="6C5E69"/>
                </a:solidFill>
                <a:latin typeface="Arial"/>
                <a:ea typeface="Arial"/>
                <a:cs typeface="Arial"/>
              </a:rPr>
              <a:t>    Student number: </a:t>
            </a:r>
            <a:r>
              <a:rPr lang="en-GB" dirty="0"/>
              <a:t>2322971</a:t>
            </a:r>
            <a:endParaRPr sz="1575" b="0" dirty="0">
              <a:solidFill>
                <a:srgbClr val="6C5E69"/>
              </a:solidFill>
              <a:latin typeface="Arial"/>
              <a:ea typeface="Arial"/>
              <a:cs typeface="Arial"/>
            </a:endParaRPr>
          </a:p>
          <a:p>
            <a:pPr>
              <a:defRPr sz="1575" b="0">
                <a:solidFill>
                  <a:srgbClr val="6C5E69"/>
                </a:solidFill>
                <a:latin typeface="Arial"/>
                <a:ea typeface="Arial"/>
                <a:cs typeface="Arial"/>
              </a:defRPr>
            </a:pPr>
            <a:r>
              <a:rPr sz="1575" b="0" dirty="0">
                <a:solidFill>
                  <a:srgbClr val="6C5E69"/>
                </a:solidFill>
                <a:latin typeface="Arial"/>
                <a:ea typeface="Arial"/>
                <a:cs typeface="Arial"/>
              </a:rPr>
              <a:t>Lecturer</a:t>
            </a:r>
            <a:r>
              <a:rPr lang="en-GB" sz="1575" b="0" dirty="0">
                <a:solidFill>
                  <a:srgbClr val="6C5E69"/>
                </a:solidFill>
                <a:latin typeface="Arial"/>
                <a:ea typeface="Arial"/>
                <a:cs typeface="Arial"/>
              </a:rPr>
              <a:t>: Olufemi Oluranti</a:t>
            </a:r>
            <a:r>
              <a:rPr sz="1575" b="0" dirty="0">
                <a:solidFill>
                  <a:srgbClr val="6C5E69"/>
                </a:solidFill>
                <a:latin typeface="Arial"/>
                <a:ea typeface="Arial"/>
                <a:cs typeface="Arial"/>
              </a:rPr>
              <a:t> </a:t>
            </a:r>
          </a:p>
        </p:txBody>
      </p:sp>
    </p:spTree>
    <p:extLst>
      <p:ext uri="{BB962C8B-B14F-4D97-AF65-F5344CB8AC3E}">
        <p14:creationId xmlns:p14="http://schemas.microsoft.com/office/powerpoint/2010/main" val="601177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A58AE0B9-3DBB-4524-ABED-C7CDB4C9E5A0}"/>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Integration reaches beyond the clinic</a:t>
            </a:r>
          </a:p>
        </p:txBody>
      </p:sp>
      <p:sp>
        <p:nvSpPr>
          <p:cNvPr id="2" name="text-1">
            <a:extLst>
              <a:ext uri="{FF2B5EF4-FFF2-40B4-BE49-F238E27FC236}">
                <a16:creationId xmlns:a16="http://schemas.microsoft.com/office/drawing/2014/main" id="{618C19E7-FEE6-4043-9475-AA485288A165}"/>
              </a:ext>
            </a:extLst>
          </p:cNvPr>
          <p:cNvSpPr>
            <a:spLocks noGrp="1"/>
          </p:cNvSpPr>
          <p:nvPr/>
        </p:nvSpPr>
        <p:spPr>
          <a:xfrm>
            <a:off x="609600" y="1714500"/>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Health</a:t>
            </a:r>
          </a:p>
        </p:txBody>
      </p:sp>
      <p:sp>
        <p:nvSpPr>
          <p:cNvPr id="3" name="text-2">
            <a:extLst>
              <a:ext uri="{FF2B5EF4-FFF2-40B4-BE49-F238E27FC236}">
                <a16:creationId xmlns:a16="http://schemas.microsoft.com/office/drawing/2014/main" id="{963996AB-1F77-4982-8E76-2169444B22CA}"/>
              </a:ext>
            </a:extLst>
          </p:cNvPr>
          <p:cNvSpPr>
            <a:spLocks noGrp="1"/>
          </p:cNvSpPr>
          <p:nvPr/>
        </p:nvSpPr>
        <p:spPr>
          <a:xfrm>
            <a:off x="5581650" y="1714500"/>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Physical, mental and social wellbeing</a:t>
            </a:r>
          </a:p>
        </p:txBody>
      </p:sp>
      <p:sp>
        <p:nvSpPr>
          <p:cNvPr id="4" name="text-3">
            <a:extLst>
              <a:ext uri="{FF2B5EF4-FFF2-40B4-BE49-F238E27FC236}">
                <a16:creationId xmlns:a16="http://schemas.microsoft.com/office/drawing/2014/main" id="{20A5BFE1-293A-4766-A356-7C05FEA1B622}"/>
              </a:ext>
            </a:extLst>
          </p:cNvPr>
          <p:cNvSpPr>
            <a:spLocks noGrp="1"/>
          </p:cNvSpPr>
          <p:nvPr/>
        </p:nvSpPr>
        <p:spPr>
          <a:xfrm>
            <a:off x="609600" y="3095625"/>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Wellbeing</a:t>
            </a:r>
          </a:p>
        </p:txBody>
      </p:sp>
      <p:sp>
        <p:nvSpPr>
          <p:cNvPr id="5" name="text-4">
            <a:extLst>
              <a:ext uri="{FF2B5EF4-FFF2-40B4-BE49-F238E27FC236}">
                <a16:creationId xmlns:a16="http://schemas.microsoft.com/office/drawing/2014/main" id="{55C04831-91E5-4D28-A707-00DDDC4E4BBF}"/>
              </a:ext>
            </a:extLst>
          </p:cNvPr>
          <p:cNvSpPr>
            <a:spLocks noGrp="1"/>
          </p:cNvSpPr>
          <p:nvPr/>
        </p:nvSpPr>
        <p:spPr>
          <a:xfrm>
            <a:off x="5581650" y="3095625"/>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Emotional experience and living conditions</a:t>
            </a:r>
          </a:p>
        </p:txBody>
      </p:sp>
      <p:sp>
        <p:nvSpPr>
          <p:cNvPr id="6" name="text-5">
            <a:extLst>
              <a:ext uri="{FF2B5EF4-FFF2-40B4-BE49-F238E27FC236}">
                <a16:creationId xmlns:a16="http://schemas.microsoft.com/office/drawing/2014/main" id="{224EBD3E-6361-4121-BAAC-25E0EE4B3702}"/>
              </a:ext>
            </a:extLst>
          </p:cNvPr>
          <p:cNvSpPr>
            <a:spLocks noGrp="1"/>
          </p:cNvSpPr>
          <p:nvPr/>
        </p:nvSpPr>
        <p:spPr>
          <a:xfrm>
            <a:off x="609600" y="4476750"/>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Sustainable development</a:t>
            </a:r>
          </a:p>
        </p:txBody>
      </p:sp>
      <p:sp>
        <p:nvSpPr>
          <p:cNvPr id="7" name="text-6">
            <a:extLst>
              <a:ext uri="{FF2B5EF4-FFF2-40B4-BE49-F238E27FC236}">
                <a16:creationId xmlns:a16="http://schemas.microsoft.com/office/drawing/2014/main" id="{24CC8CE1-2A36-4D15-AF90-37B8698C381C}"/>
              </a:ext>
            </a:extLst>
          </p:cNvPr>
          <p:cNvSpPr>
            <a:spLocks noGrp="1"/>
          </p:cNvSpPr>
          <p:nvPr/>
        </p:nvSpPr>
        <p:spPr>
          <a:xfrm>
            <a:off x="5581650" y="4476750"/>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Present needs and future capacity</a:t>
            </a:r>
          </a:p>
        </p:txBody>
      </p:sp>
      <p:sp>
        <p:nvSpPr>
          <p:cNvPr id="8" name="text-7">
            <a:extLst>
              <a:ext uri="{FF2B5EF4-FFF2-40B4-BE49-F238E27FC236}">
                <a16:creationId xmlns:a16="http://schemas.microsoft.com/office/drawing/2014/main" id="{9126D3B0-9CC4-4812-903F-489BE6D6B9D2}"/>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(WHO, 1948</a:t>
            </a:r>
            <a:r>
              <a:rPr lang="en-GB" sz="1425" b="0" dirty="0">
                <a:solidFill>
                  <a:srgbClr val="6C5E69"/>
                </a:solidFill>
                <a:latin typeface="Arial"/>
                <a:ea typeface="Arial"/>
                <a:cs typeface="Arial"/>
              </a:rPr>
              <a:t> and</a:t>
            </a:r>
            <a:r>
              <a:rPr sz="1425" b="0" dirty="0">
                <a:solidFill>
                  <a:srgbClr val="6C5E69"/>
                </a:solidFill>
                <a:latin typeface="Arial"/>
                <a:ea typeface="Arial"/>
                <a:cs typeface="Arial"/>
              </a:rPr>
              <a:t> WCED, 1987)</a:t>
            </a:r>
          </a:p>
        </p:txBody>
      </p:sp>
      <p:sp>
        <p:nvSpPr>
          <p:cNvPr id="9" name="text-8">
            <a:extLst>
              <a:ext uri="{FF2B5EF4-FFF2-40B4-BE49-F238E27FC236}">
                <a16:creationId xmlns:a16="http://schemas.microsoft.com/office/drawing/2014/main" id="{48AED084-49AF-4420-B550-3AA24AEE654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02</a:t>
            </a:r>
          </a:p>
        </p:txBody>
      </p:sp>
    </p:spTree>
    <p:extLst>
      <p:ext uri="{BB962C8B-B14F-4D97-AF65-F5344CB8AC3E}">
        <p14:creationId xmlns:p14="http://schemas.microsoft.com/office/powerpoint/2010/main" val="525773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B9979562-440B-4B54-9B8C-A6BC09AEE1FA}"/>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Wellbeing requires more than a symptom score</a:t>
            </a:r>
          </a:p>
        </p:txBody>
      </p:sp>
      <p:sp>
        <p:nvSpPr>
          <p:cNvPr id="2" name="text-1">
            <a:extLst>
              <a:ext uri="{FF2B5EF4-FFF2-40B4-BE49-F238E27FC236}">
                <a16:creationId xmlns:a16="http://schemas.microsoft.com/office/drawing/2014/main" id="{DD59D6D5-C19A-409B-8032-6E3C25432205}"/>
              </a:ext>
            </a:extLst>
          </p:cNvPr>
          <p:cNvSpPr>
            <a:spLocks noGrp="1"/>
          </p:cNvSpPr>
          <p:nvPr/>
        </p:nvSpPr>
        <p:spPr>
          <a:xfrm>
            <a:off x="609600" y="17240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Subjective experience</a:t>
            </a:r>
          </a:p>
        </p:txBody>
      </p:sp>
      <p:sp>
        <p:nvSpPr>
          <p:cNvPr id="3" name="text-2">
            <a:extLst>
              <a:ext uri="{FF2B5EF4-FFF2-40B4-BE49-F238E27FC236}">
                <a16:creationId xmlns:a16="http://schemas.microsoft.com/office/drawing/2014/main" id="{0C961262-246C-465A-B8E8-F5CA12985BC2}"/>
              </a:ext>
            </a:extLst>
          </p:cNvPr>
          <p:cNvSpPr>
            <a:spLocks noGrp="1"/>
          </p:cNvSpPr>
          <p:nvPr/>
        </p:nvSpPr>
        <p:spPr>
          <a:xfrm>
            <a:off x="609600" y="23812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Life satisfaction</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Meaning and purpose</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Happiness and anxiety</a:t>
            </a:r>
          </a:p>
        </p:txBody>
      </p:sp>
      <p:sp>
        <p:nvSpPr>
          <p:cNvPr id="4" name="text-3">
            <a:extLst>
              <a:ext uri="{FF2B5EF4-FFF2-40B4-BE49-F238E27FC236}">
                <a16:creationId xmlns:a16="http://schemas.microsoft.com/office/drawing/2014/main" id="{018C2F30-683C-4547-BCD0-77524BFA1B65}"/>
              </a:ext>
            </a:extLst>
          </p:cNvPr>
          <p:cNvSpPr>
            <a:spLocks noGrp="1"/>
          </p:cNvSpPr>
          <p:nvPr/>
        </p:nvSpPr>
        <p:spPr>
          <a:xfrm>
            <a:off x="6477000" y="17240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Objective conditions</a:t>
            </a:r>
          </a:p>
        </p:txBody>
      </p:sp>
      <p:sp>
        <p:nvSpPr>
          <p:cNvPr id="5" name="text-4">
            <a:extLst>
              <a:ext uri="{FF2B5EF4-FFF2-40B4-BE49-F238E27FC236}">
                <a16:creationId xmlns:a16="http://schemas.microsoft.com/office/drawing/2014/main" id="{FE1AECE1-906D-4797-801C-F687E290C009}"/>
              </a:ext>
            </a:extLst>
          </p:cNvPr>
          <p:cNvSpPr>
            <a:spLocks noGrp="1"/>
          </p:cNvSpPr>
          <p:nvPr/>
        </p:nvSpPr>
        <p:spPr>
          <a:xfrm>
            <a:off x="6477000" y="23812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Income and secure housing</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Safety and social support</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Access to green space</a:t>
            </a:r>
          </a:p>
        </p:txBody>
      </p:sp>
      <p:sp>
        <p:nvSpPr>
          <p:cNvPr id="6" name="text-5">
            <a:extLst>
              <a:ext uri="{FF2B5EF4-FFF2-40B4-BE49-F238E27FC236}">
                <a16:creationId xmlns:a16="http://schemas.microsoft.com/office/drawing/2014/main" id="{AD5B4FFD-54EB-46AC-86C5-D0B2AA16FEEC}"/>
              </a:ext>
            </a:extLst>
          </p:cNvPr>
          <p:cNvSpPr>
            <a:spLocks noGrp="1"/>
          </p:cNvSpPr>
          <p:nvPr/>
        </p:nvSpPr>
        <p:spPr>
          <a:xfrm>
            <a:off x="609600" y="5229225"/>
            <a:ext cx="10934700" cy="752475"/>
          </a:xfrm>
          <a:prstGeom prst="rect">
            <a:avLst/>
          </a:prstGeom>
          <a:noFill/>
          <a:ln w="0">
            <a:noFill/>
            <a:prstDash val="solid"/>
          </a:ln>
        </p:spPr>
        <p:txBody>
          <a:bodyPr>
            <a:noAutofit/>
          </a:bodyPr>
          <a:lstStyle>
            <a:defPPr>
              <a:defRPr sz="2700" b="1">
                <a:solidFill>
                  <a:srgbClr val="AA566D"/>
                </a:solidFill>
                <a:latin typeface="Arial"/>
                <a:ea typeface="Arial"/>
                <a:cs typeface="Arial"/>
              </a:defRPr>
            </a:defPPr>
            <a:lvl1pPr>
              <a:defRPr sz="2700" b="1">
                <a:solidFill>
                  <a:srgbClr val="AA566D"/>
                </a:solidFill>
                <a:latin typeface="Arial"/>
                <a:ea typeface="Arial"/>
                <a:cs typeface="Arial"/>
              </a:defRPr>
            </a:lvl1pPr>
            <a:lvl2pPr>
              <a:defRPr sz="2700" b="1">
                <a:solidFill>
                  <a:srgbClr val="AA566D"/>
                </a:solidFill>
                <a:latin typeface="Arial"/>
                <a:ea typeface="Arial"/>
                <a:cs typeface="Arial"/>
              </a:defRPr>
            </a:lvl2pPr>
            <a:lvl3pPr>
              <a:defRPr sz="2700" b="1">
                <a:solidFill>
                  <a:srgbClr val="AA566D"/>
                </a:solidFill>
                <a:latin typeface="Arial"/>
                <a:ea typeface="Arial"/>
                <a:cs typeface="Arial"/>
              </a:defRPr>
            </a:lvl3pPr>
            <a:lvl4pPr>
              <a:defRPr sz="2700" b="1">
                <a:solidFill>
                  <a:srgbClr val="AA566D"/>
                </a:solidFill>
                <a:latin typeface="Arial"/>
                <a:ea typeface="Arial"/>
                <a:cs typeface="Arial"/>
              </a:defRPr>
            </a:lvl4pPr>
            <a:lvl5pPr>
              <a:defRPr sz="2700" b="1">
                <a:solidFill>
                  <a:srgbClr val="AA566D"/>
                </a:solidFill>
                <a:latin typeface="Arial"/>
                <a:ea typeface="Arial"/>
                <a:cs typeface="Arial"/>
              </a:defRPr>
            </a:lvl5pPr>
            <a:lvl6pPr>
              <a:defRPr sz="2700" b="1">
                <a:solidFill>
                  <a:srgbClr val="AA566D"/>
                </a:solidFill>
                <a:latin typeface="Arial"/>
                <a:ea typeface="Arial"/>
                <a:cs typeface="Arial"/>
              </a:defRPr>
            </a:lvl6pPr>
            <a:lvl7pPr>
              <a:defRPr sz="2700" b="1">
                <a:solidFill>
                  <a:srgbClr val="AA566D"/>
                </a:solidFill>
                <a:latin typeface="Arial"/>
                <a:ea typeface="Arial"/>
                <a:cs typeface="Arial"/>
              </a:defRPr>
            </a:lvl7pPr>
            <a:lvl8pPr>
              <a:defRPr sz="2700" b="1">
                <a:solidFill>
                  <a:srgbClr val="AA566D"/>
                </a:solidFill>
                <a:latin typeface="Arial"/>
                <a:ea typeface="Arial"/>
                <a:cs typeface="Arial"/>
              </a:defRPr>
            </a:lvl8pPr>
            <a:lvl9pPr>
              <a:defRPr sz="2700" b="1">
                <a:solidFill>
                  <a:srgbClr val="AA566D"/>
                </a:solidFill>
                <a:latin typeface="Arial"/>
                <a:ea typeface="Arial"/>
                <a:cs typeface="Arial"/>
              </a:defRPr>
            </a:lvl9pPr>
          </a:lstStyle>
          <a:p>
            <a:pPr>
              <a:defRPr sz="2700" b="1">
                <a:solidFill>
                  <a:srgbClr val="AA566D"/>
                </a:solidFill>
                <a:latin typeface="Arial"/>
                <a:ea typeface="Arial"/>
                <a:cs typeface="Arial"/>
              </a:defRPr>
            </a:pPr>
            <a:r>
              <a:rPr sz="2700" b="1">
                <a:solidFill>
                  <a:srgbClr val="AA566D"/>
                </a:solidFill>
                <a:latin typeface="Arial"/>
                <a:ea typeface="Arial"/>
                <a:cs typeface="Arial"/>
              </a:rPr>
              <a:t>A wellbeing gain does not establish clinical remission</a:t>
            </a:r>
          </a:p>
        </p:txBody>
      </p:sp>
      <p:sp>
        <p:nvSpPr>
          <p:cNvPr id="7" name="text-6">
            <a:extLst>
              <a:ext uri="{FF2B5EF4-FFF2-40B4-BE49-F238E27FC236}">
                <a16:creationId xmlns:a16="http://schemas.microsoft.com/office/drawing/2014/main" id="{299668C2-9546-471C-853E-971BE3A5D4AF}"/>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(ONS, 2025</a:t>
            </a:r>
            <a:r>
              <a:rPr lang="en-GB" sz="1425" b="0" dirty="0">
                <a:solidFill>
                  <a:srgbClr val="6C5E69"/>
                </a:solidFill>
                <a:latin typeface="Arial"/>
                <a:ea typeface="Arial"/>
                <a:cs typeface="Arial"/>
              </a:rPr>
              <a:t> and</a:t>
            </a:r>
            <a:r>
              <a:rPr sz="1425" b="0" dirty="0">
                <a:solidFill>
                  <a:srgbClr val="6C5E69"/>
                </a:solidFill>
                <a:latin typeface="Arial"/>
                <a:ea typeface="Arial"/>
                <a:cs typeface="Arial"/>
              </a:rPr>
              <a:t> NICE, 2022)</a:t>
            </a:r>
          </a:p>
        </p:txBody>
      </p:sp>
      <p:sp>
        <p:nvSpPr>
          <p:cNvPr id="8" name="text-7">
            <a:extLst>
              <a:ext uri="{FF2B5EF4-FFF2-40B4-BE49-F238E27FC236}">
                <a16:creationId xmlns:a16="http://schemas.microsoft.com/office/drawing/2014/main" id="{D8BA6B48-9344-4A3E-A041-F623B7B3F90C}"/>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03</a:t>
            </a:r>
          </a:p>
        </p:txBody>
      </p:sp>
    </p:spTree>
    <p:extLst>
      <p:ext uri="{BB962C8B-B14F-4D97-AF65-F5344CB8AC3E}">
        <p14:creationId xmlns:p14="http://schemas.microsoft.com/office/powerpoint/2010/main" val="129524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6013C9E9-0380-4735-9AF4-75D934C6E469}"/>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Models imply different forms of care</a:t>
            </a:r>
          </a:p>
        </p:txBody>
      </p:sp>
      <p:graphicFrame>
        <p:nvGraphicFramePr>
          <p:cNvPr id="2" name="Table 1">
            <a:extLst>
              <a:ext uri="{FF2B5EF4-FFF2-40B4-BE49-F238E27FC236}">
                <a16:creationId xmlns:a16="http://schemas.microsoft.com/office/drawing/2014/main" id="{ECFCABC3-37E5-439B-AD8F-E9C54AA8A8E6}"/>
              </a:ext>
            </a:extLst>
          </p:cNvPr>
          <p:cNvGraphicFramePr/>
          <p:nvPr/>
        </p:nvGraphicFramePr>
        <p:xfrm>
          <a:off x="609600" y="1676400"/>
          <a:ext cx="10972800" cy="3810000"/>
        </p:xfrm>
        <a:graphic>
          <a:graphicData uri="http://schemas.openxmlformats.org/drawingml/2006/table">
            <a:tbl>
              <a:tblPr/>
              <a:tblGrid>
                <a:gridCol w="2381250">
                  <a:extLst>
                    <a:ext uri="{9D8B030D-6E8A-4147-A177-3AD203B41FA5}">
                      <a16:colId xmlns:a16="http://schemas.microsoft.com/office/drawing/2014/main" val="20000"/>
                    </a:ext>
                  </a:extLst>
                </a:gridCol>
                <a:gridCol w="4352925">
                  <a:extLst>
                    <a:ext uri="{9D8B030D-6E8A-4147-A177-3AD203B41FA5}">
                      <a16:colId xmlns:a16="http://schemas.microsoft.com/office/drawing/2014/main" val="20001"/>
                    </a:ext>
                  </a:extLst>
                </a:gridCol>
                <a:gridCol w="4238625">
                  <a:extLst>
                    <a:ext uri="{9D8B030D-6E8A-4147-A177-3AD203B41FA5}">
                      <a16:colId xmlns:a16="http://schemas.microsoft.com/office/drawing/2014/main" val="20002"/>
                    </a:ext>
                  </a:extLst>
                </a:gridCol>
              </a:tblGrid>
              <a:tr h="952500">
                <a:tc>
                  <a:txBody>
                    <a:bodyPr/>
                    <a:lstStyle/>
                    <a:p>
                      <a:r>
                        <a:rPr sz="1950" b="1">
                          <a:solidFill>
                            <a:srgbClr val="FFFFFF"/>
                          </a:solidFill>
                          <a:latin typeface="Arial"/>
                          <a:ea typeface="Arial"/>
                          <a:cs typeface="Arial"/>
                        </a:rPr>
                        <a:t>Approach</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Contribution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Limitation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952500">
                <a:tc>
                  <a:txBody>
                    <a:bodyPr/>
                    <a:lstStyle/>
                    <a:p>
                      <a:r>
                        <a:rPr sz="1950" b="0">
                          <a:solidFill>
                            <a:srgbClr val="342B3B"/>
                          </a:solidFill>
                          <a:latin typeface="Arial"/>
                          <a:ea typeface="Arial"/>
                          <a:cs typeface="Arial"/>
                        </a:rPr>
                        <a:t>Biomedical</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Assessment and clinical treatment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 narrow focus may miss social needs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952500">
                <a:tc>
                  <a:txBody>
                    <a:bodyPr/>
                    <a:lstStyle/>
                    <a:p>
                      <a:r>
                        <a:rPr sz="1950" b="0">
                          <a:solidFill>
                            <a:srgbClr val="342B3B"/>
                          </a:solidFill>
                          <a:latin typeface="Arial"/>
                          <a:ea typeface="Arial"/>
                          <a:cs typeface="Arial"/>
                        </a:rPr>
                        <a:t>Biopsychosocial</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Treatment alongside emotional and social support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Needs clear roles and resources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952500">
                <a:tc>
                  <a:txBody>
                    <a:bodyPr/>
                    <a:lstStyle/>
                    <a:p>
                      <a:r>
                        <a:rPr sz="1950" b="0">
                          <a:solidFill>
                            <a:srgbClr val="342B3B"/>
                          </a:solidFill>
                          <a:latin typeface="Arial"/>
                          <a:ea typeface="Arial"/>
                          <a:cs typeface="Arial"/>
                        </a:rPr>
                        <a:t>Salutogenic</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Meaning, coping and health-supporting resources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May understate structural disadvantage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bl>
          </a:graphicData>
        </a:graphic>
      </p:graphicFrame>
      <p:sp>
        <p:nvSpPr>
          <p:cNvPr id="3" name="text-1">
            <a:extLst>
              <a:ext uri="{FF2B5EF4-FFF2-40B4-BE49-F238E27FC236}">
                <a16:creationId xmlns:a16="http://schemas.microsoft.com/office/drawing/2014/main" id="{DB6E37F0-7B10-45FF-863E-0C293913DADB}"/>
              </a:ext>
            </a:extLst>
          </p:cNvPr>
          <p:cNvSpPr>
            <a:spLocks noGrp="1"/>
          </p:cNvSpPr>
          <p:nvPr/>
        </p:nvSpPr>
        <p:spPr>
          <a:xfrm>
            <a:off x="609600" y="5629275"/>
            <a:ext cx="10906125" cy="409575"/>
          </a:xfrm>
          <a:prstGeom prst="rect">
            <a:avLst/>
          </a:prstGeom>
          <a:noFill/>
          <a:ln w="0">
            <a:noFill/>
            <a:prstDash val="solid"/>
          </a:ln>
        </p:spPr>
        <p:txBody>
          <a:bodyPr>
            <a:noAutofit/>
          </a:bodyPr>
          <a:lstStyle>
            <a:defPPr>
              <a:defRPr sz="2175" b="1">
                <a:solidFill>
                  <a:srgbClr val="AA566D"/>
                </a:solidFill>
                <a:latin typeface="Arial"/>
                <a:ea typeface="Arial"/>
                <a:cs typeface="Arial"/>
              </a:defRPr>
            </a:defPPr>
            <a:lvl1pPr>
              <a:defRPr sz="2175" b="1">
                <a:solidFill>
                  <a:srgbClr val="AA566D"/>
                </a:solidFill>
                <a:latin typeface="Arial"/>
                <a:ea typeface="Arial"/>
                <a:cs typeface="Arial"/>
              </a:defRPr>
            </a:lvl1pPr>
            <a:lvl2pPr>
              <a:defRPr sz="2175" b="1">
                <a:solidFill>
                  <a:srgbClr val="AA566D"/>
                </a:solidFill>
                <a:latin typeface="Arial"/>
                <a:ea typeface="Arial"/>
                <a:cs typeface="Arial"/>
              </a:defRPr>
            </a:lvl2pPr>
            <a:lvl3pPr>
              <a:defRPr sz="2175" b="1">
                <a:solidFill>
                  <a:srgbClr val="AA566D"/>
                </a:solidFill>
                <a:latin typeface="Arial"/>
                <a:ea typeface="Arial"/>
                <a:cs typeface="Arial"/>
              </a:defRPr>
            </a:lvl3pPr>
            <a:lvl4pPr>
              <a:defRPr sz="2175" b="1">
                <a:solidFill>
                  <a:srgbClr val="AA566D"/>
                </a:solidFill>
                <a:latin typeface="Arial"/>
                <a:ea typeface="Arial"/>
                <a:cs typeface="Arial"/>
              </a:defRPr>
            </a:lvl4pPr>
            <a:lvl5pPr>
              <a:defRPr sz="2175" b="1">
                <a:solidFill>
                  <a:srgbClr val="AA566D"/>
                </a:solidFill>
                <a:latin typeface="Arial"/>
                <a:ea typeface="Arial"/>
                <a:cs typeface="Arial"/>
              </a:defRPr>
            </a:lvl5pPr>
            <a:lvl6pPr>
              <a:defRPr sz="2175" b="1">
                <a:solidFill>
                  <a:srgbClr val="AA566D"/>
                </a:solidFill>
                <a:latin typeface="Arial"/>
                <a:ea typeface="Arial"/>
                <a:cs typeface="Arial"/>
              </a:defRPr>
            </a:lvl6pPr>
            <a:lvl7pPr>
              <a:defRPr sz="2175" b="1">
                <a:solidFill>
                  <a:srgbClr val="AA566D"/>
                </a:solidFill>
                <a:latin typeface="Arial"/>
                <a:ea typeface="Arial"/>
                <a:cs typeface="Arial"/>
              </a:defRPr>
            </a:lvl7pPr>
            <a:lvl8pPr>
              <a:defRPr sz="2175" b="1">
                <a:solidFill>
                  <a:srgbClr val="AA566D"/>
                </a:solidFill>
                <a:latin typeface="Arial"/>
                <a:ea typeface="Arial"/>
                <a:cs typeface="Arial"/>
              </a:defRPr>
            </a:lvl8pPr>
            <a:lvl9pPr>
              <a:defRPr sz="2175" b="1">
                <a:solidFill>
                  <a:srgbClr val="AA566D"/>
                </a:solidFill>
                <a:latin typeface="Arial"/>
                <a:ea typeface="Arial"/>
                <a:cs typeface="Arial"/>
              </a:defRPr>
            </a:lvl9pPr>
          </a:lstStyle>
          <a:p>
            <a:pPr>
              <a:defRPr sz="2175" b="1">
                <a:solidFill>
                  <a:srgbClr val="AA566D"/>
                </a:solidFill>
                <a:latin typeface="Arial"/>
                <a:ea typeface="Arial"/>
                <a:cs typeface="Arial"/>
              </a:defRPr>
            </a:pPr>
            <a:r>
              <a:rPr sz="2175" b="1">
                <a:solidFill>
                  <a:srgbClr val="AA566D"/>
                </a:solidFill>
                <a:latin typeface="Arial"/>
                <a:ea typeface="Arial"/>
                <a:cs typeface="Arial"/>
              </a:rPr>
              <a:t>Clinical assessment and social support work together</a:t>
            </a:r>
          </a:p>
        </p:txBody>
      </p:sp>
      <p:sp>
        <p:nvSpPr>
          <p:cNvPr id="4" name="text-2">
            <a:extLst>
              <a:ext uri="{FF2B5EF4-FFF2-40B4-BE49-F238E27FC236}">
                <a16:creationId xmlns:a16="http://schemas.microsoft.com/office/drawing/2014/main" id="{B95E78AD-B8A7-438E-901E-59911897ED26}"/>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(Engel, 1977</a:t>
            </a:r>
            <a:r>
              <a:rPr lang="en-GB" sz="1425" b="0" dirty="0">
                <a:solidFill>
                  <a:srgbClr val="6C5E69"/>
                </a:solidFill>
                <a:latin typeface="Arial"/>
                <a:ea typeface="Arial"/>
                <a:cs typeface="Arial"/>
              </a:rPr>
              <a:t> and</a:t>
            </a:r>
            <a:r>
              <a:rPr sz="1425" b="0" dirty="0">
                <a:solidFill>
                  <a:srgbClr val="6C5E69"/>
                </a:solidFill>
                <a:latin typeface="Arial"/>
                <a:ea typeface="Arial"/>
                <a:cs typeface="Arial"/>
              </a:rPr>
              <a:t> Antonovsky, 1996)</a:t>
            </a:r>
          </a:p>
        </p:txBody>
      </p:sp>
      <p:sp>
        <p:nvSpPr>
          <p:cNvPr id="5" name="text-3">
            <a:extLst>
              <a:ext uri="{FF2B5EF4-FFF2-40B4-BE49-F238E27FC236}">
                <a16:creationId xmlns:a16="http://schemas.microsoft.com/office/drawing/2014/main" id="{4F5FDDFE-B776-4672-9D79-23F77431F8CF}"/>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04</a:t>
            </a:r>
          </a:p>
        </p:txBody>
      </p:sp>
    </p:spTree>
    <p:extLst>
      <p:ext uri="{BB962C8B-B14F-4D97-AF65-F5344CB8AC3E}">
        <p14:creationId xmlns:p14="http://schemas.microsoft.com/office/powerpoint/2010/main" val="178731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2" name="text-0">
            <a:extLst>
              <a:ext uri="{FF2B5EF4-FFF2-40B4-BE49-F238E27FC236}">
                <a16:creationId xmlns:a16="http://schemas.microsoft.com/office/drawing/2014/main" id="{6B997F8A-3B1F-4B1C-B27C-F3CC36D2B817}"/>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Participation depends on the whole environment</a:t>
            </a:r>
          </a:p>
        </p:txBody>
      </p:sp>
      <p:sp>
        <p:nvSpPr>
          <p:cNvPr id="2" name="text-1">
            <a:extLst>
              <a:ext uri="{FF2B5EF4-FFF2-40B4-BE49-F238E27FC236}">
                <a16:creationId xmlns:a16="http://schemas.microsoft.com/office/drawing/2014/main" id="{C58358B1-BD1B-4DCF-8FE2-75308FDF21A9}"/>
              </a:ext>
            </a:extLst>
          </p:cNvPr>
          <p:cNvSpPr>
            <a:spLocks noGrp="1"/>
          </p:cNvSpPr>
          <p:nvPr/>
        </p:nvSpPr>
        <p:spPr>
          <a:xfrm>
            <a:off x="609600" y="1762125"/>
            <a:ext cx="4857750" cy="2238375"/>
          </a:xfrm>
          <a:prstGeom prst="rect">
            <a:avLst/>
          </a:prstGeom>
          <a:noFill/>
          <a:ln w="0">
            <a:noFill/>
            <a:prstDash val="solid"/>
          </a:ln>
        </p:spPr>
        <p:txBody>
          <a:bodyPr>
            <a:noAutofit/>
          </a:bodyPr>
          <a:lstStyle>
            <a:defPPr>
              <a:defRPr sz="3225" b="0">
                <a:solidFill>
                  <a:srgbClr val="65394E"/>
                </a:solidFill>
                <a:latin typeface="Georgia"/>
                <a:ea typeface="Georgia"/>
                <a:cs typeface="Georgia"/>
              </a:defRPr>
            </a:defPPr>
            <a:lvl1pPr>
              <a:defRPr sz="3225" b="0">
                <a:solidFill>
                  <a:srgbClr val="65394E"/>
                </a:solidFill>
                <a:latin typeface="Georgia"/>
                <a:ea typeface="Georgia"/>
                <a:cs typeface="Georgia"/>
              </a:defRPr>
            </a:lvl1pPr>
            <a:lvl2pPr>
              <a:defRPr sz="3225" b="0">
                <a:solidFill>
                  <a:srgbClr val="65394E"/>
                </a:solidFill>
                <a:latin typeface="Georgia"/>
                <a:ea typeface="Georgia"/>
                <a:cs typeface="Georgia"/>
              </a:defRPr>
            </a:lvl2pPr>
            <a:lvl3pPr>
              <a:defRPr sz="3225" b="0">
                <a:solidFill>
                  <a:srgbClr val="65394E"/>
                </a:solidFill>
                <a:latin typeface="Georgia"/>
                <a:ea typeface="Georgia"/>
                <a:cs typeface="Georgia"/>
              </a:defRPr>
            </a:lvl3pPr>
            <a:lvl4pPr>
              <a:defRPr sz="3225" b="0">
                <a:solidFill>
                  <a:srgbClr val="65394E"/>
                </a:solidFill>
                <a:latin typeface="Georgia"/>
                <a:ea typeface="Georgia"/>
                <a:cs typeface="Georgia"/>
              </a:defRPr>
            </a:lvl4pPr>
            <a:lvl5pPr>
              <a:defRPr sz="3225" b="0">
                <a:solidFill>
                  <a:srgbClr val="65394E"/>
                </a:solidFill>
                <a:latin typeface="Georgia"/>
                <a:ea typeface="Georgia"/>
                <a:cs typeface="Georgia"/>
              </a:defRPr>
            </a:lvl5pPr>
            <a:lvl6pPr>
              <a:defRPr sz="3225" b="0">
                <a:solidFill>
                  <a:srgbClr val="65394E"/>
                </a:solidFill>
                <a:latin typeface="Georgia"/>
                <a:ea typeface="Georgia"/>
                <a:cs typeface="Georgia"/>
              </a:defRPr>
            </a:lvl6pPr>
            <a:lvl7pPr>
              <a:defRPr sz="3225" b="0">
                <a:solidFill>
                  <a:srgbClr val="65394E"/>
                </a:solidFill>
                <a:latin typeface="Georgia"/>
                <a:ea typeface="Georgia"/>
                <a:cs typeface="Georgia"/>
              </a:defRPr>
            </a:lvl7pPr>
            <a:lvl8pPr>
              <a:defRPr sz="3225" b="0">
                <a:solidFill>
                  <a:srgbClr val="65394E"/>
                </a:solidFill>
                <a:latin typeface="Georgia"/>
                <a:ea typeface="Georgia"/>
                <a:cs typeface="Georgia"/>
              </a:defRPr>
            </a:lvl8pPr>
            <a:lvl9pPr>
              <a:defRPr sz="3225" b="0">
                <a:solidFill>
                  <a:srgbClr val="65394E"/>
                </a:solidFill>
                <a:latin typeface="Georgia"/>
                <a:ea typeface="Georgia"/>
                <a:cs typeface="Georgia"/>
              </a:defRPr>
            </a:lvl9pPr>
          </a:lstStyle>
          <a:p>
            <a:pPr>
              <a:defRPr sz="3225" b="0">
                <a:solidFill>
                  <a:srgbClr val="65394E"/>
                </a:solidFill>
                <a:latin typeface="Georgia"/>
                <a:ea typeface="Georgia"/>
                <a:cs typeface="Georgia"/>
              </a:defRPr>
            </a:pPr>
            <a:r>
              <a:rPr sz="3225" b="0">
                <a:solidFill>
                  <a:srgbClr val="65394E"/>
                </a:solidFill>
                <a:latin typeface="Georgia"/>
                <a:ea typeface="Georgia"/>
                <a:cs typeface="Georgia"/>
              </a:rPr>
              <a:t>Support into walking,</a:t>
            </a:r>
          </a:p>
          <a:p>
            <a:pPr>
              <a:defRPr sz="3225" b="0">
                <a:solidFill>
                  <a:srgbClr val="65394E"/>
                </a:solidFill>
                <a:latin typeface="Georgia"/>
                <a:ea typeface="Georgia"/>
                <a:cs typeface="Georgia"/>
              </a:defRPr>
            </a:pPr>
            <a:r>
              <a:rPr sz="3225" b="0">
                <a:solidFill>
                  <a:srgbClr val="65394E"/>
                </a:solidFill>
                <a:latin typeface="Georgia"/>
                <a:ea typeface="Georgia"/>
                <a:cs typeface="Georgia"/>
              </a:rPr>
              <a:t>gardening and other</a:t>
            </a:r>
          </a:p>
          <a:p>
            <a:pPr>
              <a:defRPr sz="3225" b="0">
                <a:solidFill>
                  <a:srgbClr val="65394E"/>
                </a:solidFill>
                <a:latin typeface="Georgia"/>
                <a:ea typeface="Georgia"/>
                <a:cs typeface="Georgia"/>
              </a:defRPr>
            </a:pPr>
            <a:r>
              <a:rPr sz="3225" b="0">
                <a:solidFill>
                  <a:srgbClr val="65394E"/>
                </a:solidFill>
                <a:latin typeface="Georgia"/>
                <a:ea typeface="Georgia"/>
                <a:cs typeface="Georgia"/>
              </a:rPr>
              <a:t>nature-based activities</a:t>
            </a:r>
          </a:p>
        </p:txBody>
      </p:sp>
      <p:sp>
        <p:nvSpPr>
          <p:cNvPr id="3" name="text-2">
            <a:extLst>
              <a:ext uri="{FF2B5EF4-FFF2-40B4-BE49-F238E27FC236}">
                <a16:creationId xmlns:a16="http://schemas.microsoft.com/office/drawing/2014/main" id="{967EA539-3078-437E-BEF8-C7058AC9C95C}"/>
              </a:ext>
            </a:extLst>
          </p:cNvPr>
          <p:cNvSpPr>
            <a:spLocks noGrp="1"/>
          </p:cNvSpPr>
          <p:nvPr/>
        </p:nvSpPr>
        <p:spPr>
          <a:xfrm>
            <a:off x="6477000" y="1724025"/>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dirty="0">
                <a:solidFill>
                  <a:srgbClr val="65394E"/>
                </a:solidFill>
                <a:latin typeface="Arial"/>
                <a:ea typeface="Arial"/>
                <a:cs typeface="Arial"/>
              </a:rPr>
              <a:t>Individual</a:t>
            </a:r>
          </a:p>
        </p:txBody>
      </p:sp>
      <p:sp>
        <p:nvSpPr>
          <p:cNvPr id="4" name="text-3">
            <a:extLst>
              <a:ext uri="{FF2B5EF4-FFF2-40B4-BE49-F238E27FC236}">
                <a16:creationId xmlns:a16="http://schemas.microsoft.com/office/drawing/2014/main" id="{057F27AC-CA93-469D-8C42-2750C2CE1E7B}"/>
              </a:ext>
            </a:extLst>
          </p:cNvPr>
          <p:cNvSpPr>
            <a:spLocks noGrp="1"/>
          </p:cNvSpPr>
          <p:nvPr/>
        </p:nvSpPr>
        <p:spPr>
          <a:xfrm>
            <a:off x="6477000" y="2238375"/>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Preferences, confidence and mobility</a:t>
            </a:r>
          </a:p>
        </p:txBody>
      </p:sp>
      <p:sp>
        <p:nvSpPr>
          <p:cNvPr id="5" name="text-4">
            <a:extLst>
              <a:ext uri="{FF2B5EF4-FFF2-40B4-BE49-F238E27FC236}">
                <a16:creationId xmlns:a16="http://schemas.microsoft.com/office/drawing/2014/main" id="{A380ED29-7E7C-4045-91B7-47423A7B6183}"/>
              </a:ext>
            </a:extLst>
          </p:cNvPr>
          <p:cNvSpPr>
            <a:spLocks noGrp="1"/>
          </p:cNvSpPr>
          <p:nvPr/>
        </p:nvSpPr>
        <p:spPr>
          <a:xfrm>
            <a:off x="6477000" y="3105150"/>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a:solidFill>
                  <a:srgbClr val="65394E"/>
                </a:solidFill>
                <a:latin typeface="Arial"/>
                <a:ea typeface="Arial"/>
                <a:cs typeface="Arial"/>
              </a:rPr>
              <a:t>Community</a:t>
            </a:r>
          </a:p>
        </p:txBody>
      </p:sp>
      <p:sp>
        <p:nvSpPr>
          <p:cNvPr id="6" name="text-5">
            <a:extLst>
              <a:ext uri="{FF2B5EF4-FFF2-40B4-BE49-F238E27FC236}">
                <a16:creationId xmlns:a16="http://schemas.microsoft.com/office/drawing/2014/main" id="{F33ED823-2DC5-4376-B435-BFB5EC0C290B}"/>
              </a:ext>
            </a:extLst>
          </p:cNvPr>
          <p:cNvSpPr>
            <a:spLocks noGrp="1"/>
          </p:cNvSpPr>
          <p:nvPr/>
        </p:nvSpPr>
        <p:spPr>
          <a:xfrm>
            <a:off x="6477000" y="3619500"/>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Trusted groups and practical support</a:t>
            </a:r>
          </a:p>
        </p:txBody>
      </p:sp>
      <p:sp>
        <p:nvSpPr>
          <p:cNvPr id="7" name="text-6">
            <a:extLst>
              <a:ext uri="{FF2B5EF4-FFF2-40B4-BE49-F238E27FC236}">
                <a16:creationId xmlns:a16="http://schemas.microsoft.com/office/drawing/2014/main" id="{7DA3841A-33EC-47A6-92DB-B7C93180E333}"/>
              </a:ext>
            </a:extLst>
          </p:cNvPr>
          <p:cNvSpPr>
            <a:spLocks noGrp="1"/>
          </p:cNvSpPr>
          <p:nvPr/>
        </p:nvSpPr>
        <p:spPr>
          <a:xfrm>
            <a:off x="6477000" y="4486275"/>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a:solidFill>
                  <a:srgbClr val="65394E"/>
                </a:solidFill>
                <a:latin typeface="Arial"/>
                <a:ea typeface="Arial"/>
                <a:cs typeface="Arial"/>
              </a:rPr>
              <a:t>Policy</a:t>
            </a:r>
          </a:p>
        </p:txBody>
      </p:sp>
      <p:sp>
        <p:nvSpPr>
          <p:cNvPr id="8" name="text-7">
            <a:extLst>
              <a:ext uri="{FF2B5EF4-FFF2-40B4-BE49-F238E27FC236}">
                <a16:creationId xmlns:a16="http://schemas.microsoft.com/office/drawing/2014/main" id="{A93FC105-CA45-40C8-86EB-A392FE1D14FC}"/>
              </a:ext>
            </a:extLst>
          </p:cNvPr>
          <p:cNvSpPr>
            <a:spLocks noGrp="1"/>
          </p:cNvSpPr>
          <p:nvPr/>
        </p:nvSpPr>
        <p:spPr>
          <a:xfrm>
            <a:off x="6477000" y="5000625"/>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Transport, funding and public space</a:t>
            </a:r>
          </a:p>
        </p:txBody>
      </p:sp>
      <p:sp>
        <p:nvSpPr>
          <p:cNvPr id="9" name="text-8">
            <a:extLst>
              <a:ext uri="{FF2B5EF4-FFF2-40B4-BE49-F238E27FC236}">
                <a16:creationId xmlns:a16="http://schemas.microsoft.com/office/drawing/2014/main" id="{E5F00BDE-DEE8-432E-8219-74EF97229EFB}"/>
              </a:ext>
            </a:extLst>
          </p:cNvPr>
          <p:cNvSpPr>
            <a:spLocks noGrp="1"/>
          </p:cNvSpPr>
          <p:nvPr/>
        </p:nvSpPr>
        <p:spPr>
          <a:xfrm>
            <a:off x="609600" y="4572000"/>
            <a:ext cx="4762500" cy="1057275"/>
          </a:xfrm>
          <a:prstGeom prst="rect">
            <a:avLst/>
          </a:prstGeom>
          <a:noFill/>
          <a:ln w="0">
            <a:noFill/>
            <a:prstDash val="solid"/>
          </a:ln>
        </p:spPr>
        <p:txBody>
          <a:bodyPr>
            <a:noAutofit/>
          </a:bodyPr>
          <a:lstStyle>
            <a:defPPr>
              <a:defRPr sz="2550" b="1">
                <a:solidFill>
                  <a:srgbClr val="AA566D"/>
                </a:solidFill>
                <a:latin typeface="Arial"/>
                <a:ea typeface="Arial"/>
                <a:cs typeface="Arial"/>
              </a:defRPr>
            </a:defPPr>
            <a:lvl1pPr>
              <a:defRPr sz="2550" b="1">
                <a:solidFill>
                  <a:srgbClr val="AA566D"/>
                </a:solidFill>
                <a:latin typeface="Arial"/>
                <a:ea typeface="Arial"/>
                <a:cs typeface="Arial"/>
              </a:defRPr>
            </a:lvl1pPr>
            <a:lvl2pPr>
              <a:defRPr sz="2550" b="1">
                <a:solidFill>
                  <a:srgbClr val="AA566D"/>
                </a:solidFill>
                <a:latin typeface="Arial"/>
                <a:ea typeface="Arial"/>
                <a:cs typeface="Arial"/>
              </a:defRPr>
            </a:lvl2pPr>
            <a:lvl3pPr>
              <a:defRPr sz="2550" b="1">
                <a:solidFill>
                  <a:srgbClr val="AA566D"/>
                </a:solidFill>
                <a:latin typeface="Arial"/>
                <a:ea typeface="Arial"/>
                <a:cs typeface="Arial"/>
              </a:defRPr>
            </a:lvl3pPr>
            <a:lvl4pPr>
              <a:defRPr sz="2550" b="1">
                <a:solidFill>
                  <a:srgbClr val="AA566D"/>
                </a:solidFill>
                <a:latin typeface="Arial"/>
                <a:ea typeface="Arial"/>
                <a:cs typeface="Arial"/>
              </a:defRPr>
            </a:lvl4pPr>
            <a:lvl5pPr>
              <a:defRPr sz="2550" b="1">
                <a:solidFill>
                  <a:srgbClr val="AA566D"/>
                </a:solidFill>
                <a:latin typeface="Arial"/>
                <a:ea typeface="Arial"/>
                <a:cs typeface="Arial"/>
              </a:defRPr>
            </a:lvl5pPr>
            <a:lvl6pPr>
              <a:defRPr sz="2550" b="1">
                <a:solidFill>
                  <a:srgbClr val="AA566D"/>
                </a:solidFill>
                <a:latin typeface="Arial"/>
                <a:ea typeface="Arial"/>
                <a:cs typeface="Arial"/>
              </a:defRPr>
            </a:lvl6pPr>
            <a:lvl7pPr>
              <a:defRPr sz="2550" b="1">
                <a:solidFill>
                  <a:srgbClr val="AA566D"/>
                </a:solidFill>
                <a:latin typeface="Arial"/>
                <a:ea typeface="Arial"/>
                <a:cs typeface="Arial"/>
              </a:defRPr>
            </a:lvl7pPr>
            <a:lvl8pPr>
              <a:defRPr sz="2550" b="1">
                <a:solidFill>
                  <a:srgbClr val="AA566D"/>
                </a:solidFill>
                <a:latin typeface="Arial"/>
                <a:ea typeface="Arial"/>
                <a:cs typeface="Arial"/>
              </a:defRPr>
            </a:lvl8pPr>
            <a:lvl9pPr>
              <a:defRPr sz="2550" b="1">
                <a:solidFill>
                  <a:srgbClr val="AA566D"/>
                </a:solidFill>
                <a:latin typeface="Arial"/>
                <a:ea typeface="Arial"/>
                <a:cs typeface="Arial"/>
              </a:defRPr>
            </a:lvl9pPr>
          </a:lstStyle>
          <a:p>
            <a:pPr>
              <a:defRPr sz="2550" b="1">
                <a:solidFill>
                  <a:srgbClr val="AA566D"/>
                </a:solidFill>
                <a:latin typeface="Arial"/>
                <a:ea typeface="Arial"/>
                <a:cs typeface="Arial"/>
              </a:defRPr>
            </a:pPr>
            <a:r>
              <a:rPr sz="2550" b="1">
                <a:solidFill>
                  <a:srgbClr val="AA566D"/>
                </a:solidFill>
                <a:latin typeface="Arial"/>
                <a:ea typeface="Arial"/>
                <a:cs typeface="Arial"/>
              </a:rPr>
              <a:t>A referral alone cannot create capacity</a:t>
            </a:r>
          </a:p>
        </p:txBody>
      </p:sp>
      <p:sp>
        <p:nvSpPr>
          <p:cNvPr id="10" name="text-9">
            <a:extLst>
              <a:ext uri="{FF2B5EF4-FFF2-40B4-BE49-F238E27FC236}">
                <a16:creationId xmlns:a16="http://schemas.microsoft.com/office/drawing/2014/main" id="{B196AD94-C74F-45C2-8C7F-D3BAD227E5CC}"/>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(McLeroy et al., 1988</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DHSC, 2023b</a:t>
            </a:r>
            <a:r>
              <a:rPr lang="en-GB" sz="1425" b="0" dirty="0">
                <a:solidFill>
                  <a:srgbClr val="6C5E69"/>
                </a:solidFill>
                <a:latin typeface="Arial"/>
                <a:ea typeface="Arial"/>
                <a:cs typeface="Arial"/>
              </a:rPr>
              <a:t> and </a:t>
            </a:r>
            <a:r>
              <a:rPr sz="1425" b="0" dirty="0">
                <a:solidFill>
                  <a:srgbClr val="6C5E69"/>
                </a:solidFill>
                <a:latin typeface="Arial"/>
                <a:ea typeface="Arial"/>
                <a:cs typeface="Arial"/>
              </a:rPr>
              <a:t> NHS England, n.d.)</a:t>
            </a:r>
          </a:p>
        </p:txBody>
      </p:sp>
      <p:sp>
        <p:nvSpPr>
          <p:cNvPr id="11" name="text-10">
            <a:extLst>
              <a:ext uri="{FF2B5EF4-FFF2-40B4-BE49-F238E27FC236}">
                <a16:creationId xmlns:a16="http://schemas.microsoft.com/office/drawing/2014/main" id="{02858C6A-A0BF-4B7E-87C9-777E89D24473}"/>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05</a:t>
            </a:r>
          </a:p>
        </p:txBody>
      </p:sp>
    </p:spTree>
    <p:extLst>
      <p:ext uri="{BB962C8B-B14F-4D97-AF65-F5344CB8AC3E}">
        <p14:creationId xmlns:p14="http://schemas.microsoft.com/office/powerpoint/2010/main" val="106229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5" name="text-0">
            <a:extLst>
              <a:ext uri="{FF2B5EF4-FFF2-40B4-BE49-F238E27FC236}">
                <a16:creationId xmlns:a16="http://schemas.microsoft.com/office/drawing/2014/main" id="{28A79B79-2CAC-4202-94B7-40D39AE45958}"/>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The SDGs connect mental health with place</a:t>
            </a:r>
          </a:p>
        </p:txBody>
      </p:sp>
      <p:graphicFrame>
        <p:nvGraphicFramePr>
          <p:cNvPr id="2" name="Table 1">
            <a:extLst>
              <a:ext uri="{FF2B5EF4-FFF2-40B4-BE49-F238E27FC236}">
                <a16:creationId xmlns:a16="http://schemas.microsoft.com/office/drawing/2014/main" id="{556CC045-5DCD-4132-9F49-83993962EB0F}"/>
              </a:ext>
            </a:extLst>
          </p:cNvPr>
          <p:cNvGraphicFramePr/>
          <p:nvPr/>
        </p:nvGraphicFramePr>
        <p:xfrm>
          <a:off x="609600" y="1609725"/>
          <a:ext cx="10972800" cy="4095750"/>
        </p:xfrm>
        <a:graphic>
          <a:graphicData uri="http://schemas.openxmlformats.org/drawingml/2006/table">
            <a:tbl>
              <a:tblPr/>
              <a:tblGrid>
                <a:gridCol w="2667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819150">
                <a:tc>
                  <a:txBody>
                    <a:bodyPr/>
                    <a:lstStyle/>
                    <a:p>
                      <a:r>
                        <a:rPr sz="1950" b="1">
                          <a:solidFill>
                            <a:srgbClr val="FFFFFF"/>
                          </a:solidFill>
                          <a:latin typeface="Arial"/>
                          <a:ea typeface="Arial"/>
                          <a:cs typeface="Arial"/>
                        </a:rPr>
                        <a:t>Goal</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Application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What services must test</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819150">
                <a:tc>
                  <a:txBody>
                    <a:bodyPr/>
                    <a:lstStyle/>
                    <a:p>
                      <a:r>
                        <a:rPr sz="1950" b="0">
                          <a:solidFill>
                            <a:srgbClr val="342B3B"/>
                          </a:solidFill>
                          <a:latin typeface="Arial"/>
                          <a:ea typeface="Arial"/>
                          <a:cs typeface="Arial"/>
                        </a:rPr>
                        <a:t>3.4  Mental wellbeing</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Support mental health in everyday settings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Wellbeing and clinical need</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819150">
                <a:tc>
                  <a:txBody>
                    <a:bodyPr/>
                    <a:lstStyle/>
                    <a:p>
                      <a:r>
                        <a:rPr sz="1950" b="0">
                          <a:solidFill>
                            <a:srgbClr val="342B3B"/>
                          </a:solidFill>
                          <a:latin typeface="Arial"/>
                          <a:ea typeface="Arial"/>
                          <a:cs typeface="Arial"/>
                        </a:rPr>
                        <a:t>10  Reduced inequalities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Reach people facing exclusion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Access and outcome gaps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819150">
                <a:tc>
                  <a:txBody>
                    <a:bodyPr/>
                    <a:lstStyle/>
                    <a:p>
                      <a:r>
                        <a:rPr sz="1950" b="0">
                          <a:solidFill>
                            <a:srgbClr val="342B3B"/>
                          </a:solidFill>
                          <a:latin typeface="Arial"/>
                          <a:ea typeface="Arial"/>
                          <a:cs typeface="Arial"/>
                        </a:rPr>
                        <a:t>11.7  Inclusive green space</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Make local environments usable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Accessibility and perceived safety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819150">
                <a:tc>
                  <a:txBody>
                    <a:bodyPr/>
                    <a:lstStyle/>
                    <a:p>
                      <a:r>
                        <a:rPr sz="1950" b="0">
                          <a:solidFill>
                            <a:srgbClr val="342B3B"/>
                          </a:solidFill>
                          <a:latin typeface="Arial"/>
                          <a:ea typeface="Arial"/>
                          <a:cs typeface="Arial"/>
                        </a:rPr>
                        <a:t>13  Climate action</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Reduce avoidable environmental impacts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Travel and resource footprint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95B06435-CDAA-4C4B-8FF3-B6FD534F43BA}"/>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(UN, 2015</a:t>
            </a:r>
            <a:r>
              <a:rPr lang="en-GB" sz="1425" b="0" dirty="0">
                <a:solidFill>
                  <a:srgbClr val="6C5E69"/>
                </a:solidFill>
                <a:latin typeface="Arial"/>
                <a:ea typeface="Arial"/>
                <a:cs typeface="Arial"/>
              </a:rPr>
              <a:t> and</a:t>
            </a:r>
            <a:r>
              <a:rPr sz="1425" b="0" dirty="0">
                <a:solidFill>
                  <a:srgbClr val="6C5E69"/>
                </a:solidFill>
                <a:latin typeface="Arial"/>
                <a:ea typeface="Arial"/>
                <a:cs typeface="Arial"/>
              </a:rPr>
              <a:t> WCED, 1987)</a:t>
            </a:r>
          </a:p>
        </p:txBody>
      </p:sp>
      <p:sp>
        <p:nvSpPr>
          <p:cNvPr id="4" name="text-2">
            <a:extLst>
              <a:ext uri="{FF2B5EF4-FFF2-40B4-BE49-F238E27FC236}">
                <a16:creationId xmlns:a16="http://schemas.microsoft.com/office/drawing/2014/main" id="{BD747713-1AB8-4DD5-AC24-2E54F3E230B7}"/>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06</a:t>
            </a:r>
          </a:p>
        </p:txBody>
      </p:sp>
    </p:spTree>
    <p:extLst>
      <p:ext uri="{BB962C8B-B14F-4D97-AF65-F5344CB8AC3E}">
        <p14:creationId xmlns:p14="http://schemas.microsoft.com/office/powerpoint/2010/main" val="977498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D5A51743-7542-44E5-9466-CF9C86E642F6}"/>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Policy support needs funded responsibilities</a:t>
            </a:r>
          </a:p>
        </p:txBody>
      </p:sp>
      <p:graphicFrame>
        <p:nvGraphicFramePr>
          <p:cNvPr id="2" name="Table 1">
            <a:extLst>
              <a:ext uri="{FF2B5EF4-FFF2-40B4-BE49-F238E27FC236}">
                <a16:creationId xmlns:a16="http://schemas.microsoft.com/office/drawing/2014/main" id="{9601F07E-97C3-4CC8-83D7-053AE1EBAFDE}"/>
              </a:ext>
            </a:extLst>
          </p:cNvPr>
          <p:cNvGraphicFramePr/>
          <p:nvPr/>
        </p:nvGraphicFramePr>
        <p:xfrm>
          <a:off x="609600" y="1609725"/>
          <a:ext cx="10972800" cy="3914775"/>
        </p:xfrm>
        <a:graphic>
          <a:graphicData uri="http://schemas.openxmlformats.org/drawingml/2006/table">
            <a:tbl>
              <a:tblPr/>
              <a:tblGrid>
                <a:gridCol w="4295775">
                  <a:extLst>
                    <a:ext uri="{9D8B030D-6E8A-4147-A177-3AD203B41FA5}">
                      <a16:colId xmlns:a16="http://schemas.microsoft.com/office/drawing/2014/main" val="20000"/>
                    </a:ext>
                  </a:extLst>
                </a:gridCol>
                <a:gridCol w="6677025">
                  <a:extLst>
                    <a:ext uri="{9D8B030D-6E8A-4147-A177-3AD203B41FA5}">
                      <a16:colId xmlns:a16="http://schemas.microsoft.com/office/drawing/2014/main" val="20001"/>
                    </a:ext>
                  </a:extLst>
                </a:gridCol>
              </a:tblGrid>
              <a:tr h="782955">
                <a:tc>
                  <a:txBody>
                    <a:bodyPr/>
                    <a:lstStyle/>
                    <a:p>
                      <a:r>
                        <a:rPr sz="1950" b="1">
                          <a:solidFill>
                            <a:srgbClr val="FFFFFF"/>
                          </a:solidFill>
                          <a:latin typeface="Arial"/>
                          <a:ea typeface="Arial"/>
                          <a:cs typeface="Arial"/>
                        </a:rPr>
                        <a:t>Framework</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Practical implication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782955">
                <a:tc>
                  <a:txBody>
                    <a:bodyPr/>
                    <a:lstStyle/>
                    <a:p>
                      <a:r>
                        <a:rPr sz="1950" b="0">
                          <a:solidFill>
                            <a:srgbClr val="342B3B"/>
                          </a:solidFill>
                          <a:latin typeface="Arial"/>
                          <a:ea typeface="Arial"/>
                          <a:cs typeface="Arial"/>
                        </a:rPr>
                        <a:t>Health in All Policies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NHS, councils and community partners share decisions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782955">
                <a:tc>
                  <a:txBody>
                    <a:bodyPr/>
                    <a:lstStyle/>
                    <a:p>
                      <a:r>
                        <a:rPr sz="1950" b="0">
                          <a:solidFill>
                            <a:srgbClr val="342B3B"/>
                          </a:solidFill>
                          <a:latin typeface="Arial"/>
                          <a:ea typeface="Arial"/>
                          <a:cs typeface="Arial"/>
                        </a:rPr>
                        <a:t>10 Year Health Plan (2025)</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Prevention and care closer to home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782955">
                <a:tc>
                  <a:txBody>
                    <a:bodyPr/>
                    <a:lstStyle/>
                    <a:p>
                      <a:r>
                        <a:rPr sz="1950" b="0">
                          <a:solidFill>
                            <a:srgbClr val="342B3B"/>
                          </a:solidFill>
                          <a:latin typeface="Arial"/>
                          <a:ea typeface="Arial"/>
                          <a:cs typeface="Arial"/>
                        </a:rPr>
                        <a:t>Care Act 2014</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Adult wellbeing and prevention of care needs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782955">
                <a:tc>
                  <a:txBody>
                    <a:bodyPr/>
                    <a:lstStyle/>
                    <a:p>
                      <a:r>
                        <a:rPr sz="1950" b="0">
                          <a:solidFill>
                            <a:srgbClr val="342B3B"/>
                          </a:solidFill>
                          <a:latin typeface="Arial"/>
                          <a:ea typeface="Arial"/>
                          <a:cs typeface="Arial"/>
                        </a:rPr>
                        <a:t>Equality Act 2010</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Reasonable adjustments for disability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1BCFE13D-4B87-4746-A888-CA6E1659D9A6}"/>
              </a:ext>
            </a:extLst>
          </p:cNvPr>
          <p:cNvSpPr>
            <a:spLocks noGrp="1"/>
          </p:cNvSpPr>
          <p:nvPr/>
        </p:nvSpPr>
        <p:spPr>
          <a:xfrm>
            <a:off x="609600" y="5715000"/>
            <a:ext cx="10858500" cy="428625"/>
          </a:xfrm>
          <a:prstGeom prst="rect">
            <a:avLst/>
          </a:prstGeom>
          <a:noFill/>
          <a:ln w="0">
            <a:noFill/>
            <a:prstDash val="solid"/>
          </a:ln>
        </p:spPr>
        <p:txBody>
          <a:bodyPr>
            <a:noAutofit/>
          </a:bodyPr>
          <a:lstStyle>
            <a:defPPr>
              <a:defRPr sz="2100" b="1">
                <a:solidFill>
                  <a:srgbClr val="AA566D"/>
                </a:solidFill>
                <a:latin typeface="Arial"/>
                <a:ea typeface="Arial"/>
                <a:cs typeface="Arial"/>
              </a:defRPr>
            </a:defPPr>
            <a:lvl1pPr>
              <a:defRPr sz="2100" b="1">
                <a:solidFill>
                  <a:srgbClr val="AA566D"/>
                </a:solidFill>
                <a:latin typeface="Arial"/>
                <a:ea typeface="Arial"/>
                <a:cs typeface="Arial"/>
              </a:defRPr>
            </a:lvl1pPr>
            <a:lvl2pPr>
              <a:defRPr sz="2100" b="1">
                <a:solidFill>
                  <a:srgbClr val="AA566D"/>
                </a:solidFill>
                <a:latin typeface="Arial"/>
                <a:ea typeface="Arial"/>
                <a:cs typeface="Arial"/>
              </a:defRPr>
            </a:lvl2pPr>
            <a:lvl3pPr>
              <a:defRPr sz="2100" b="1">
                <a:solidFill>
                  <a:srgbClr val="AA566D"/>
                </a:solidFill>
                <a:latin typeface="Arial"/>
                <a:ea typeface="Arial"/>
                <a:cs typeface="Arial"/>
              </a:defRPr>
            </a:lvl3pPr>
            <a:lvl4pPr>
              <a:defRPr sz="2100" b="1">
                <a:solidFill>
                  <a:srgbClr val="AA566D"/>
                </a:solidFill>
                <a:latin typeface="Arial"/>
                <a:ea typeface="Arial"/>
                <a:cs typeface="Arial"/>
              </a:defRPr>
            </a:lvl4pPr>
            <a:lvl5pPr>
              <a:defRPr sz="2100" b="1">
                <a:solidFill>
                  <a:srgbClr val="AA566D"/>
                </a:solidFill>
                <a:latin typeface="Arial"/>
                <a:ea typeface="Arial"/>
                <a:cs typeface="Arial"/>
              </a:defRPr>
            </a:lvl5pPr>
            <a:lvl6pPr>
              <a:defRPr sz="2100" b="1">
                <a:solidFill>
                  <a:srgbClr val="AA566D"/>
                </a:solidFill>
                <a:latin typeface="Arial"/>
                <a:ea typeface="Arial"/>
                <a:cs typeface="Arial"/>
              </a:defRPr>
            </a:lvl6pPr>
            <a:lvl7pPr>
              <a:defRPr sz="2100" b="1">
                <a:solidFill>
                  <a:srgbClr val="AA566D"/>
                </a:solidFill>
                <a:latin typeface="Arial"/>
                <a:ea typeface="Arial"/>
                <a:cs typeface="Arial"/>
              </a:defRPr>
            </a:lvl7pPr>
            <a:lvl8pPr>
              <a:defRPr sz="2100" b="1">
                <a:solidFill>
                  <a:srgbClr val="AA566D"/>
                </a:solidFill>
                <a:latin typeface="Arial"/>
                <a:ea typeface="Arial"/>
                <a:cs typeface="Arial"/>
              </a:defRPr>
            </a:lvl8pPr>
            <a:lvl9pPr>
              <a:defRPr sz="2100" b="1">
                <a:solidFill>
                  <a:srgbClr val="AA566D"/>
                </a:solidFill>
                <a:latin typeface="Arial"/>
                <a:ea typeface="Arial"/>
                <a:cs typeface="Arial"/>
              </a:defRPr>
            </a:lvl9pPr>
          </a:lstStyle>
          <a:p>
            <a:pPr>
              <a:defRPr sz="2100" b="1">
                <a:solidFill>
                  <a:srgbClr val="AA566D"/>
                </a:solidFill>
                <a:latin typeface="Arial"/>
                <a:ea typeface="Arial"/>
                <a:cs typeface="Arial"/>
              </a:defRPr>
            </a:pPr>
            <a:r>
              <a:rPr sz="2100" b="1">
                <a:solidFill>
                  <a:srgbClr val="AA566D"/>
                </a:solidFill>
                <a:latin typeface="Arial"/>
                <a:ea typeface="Arial"/>
                <a:cs typeface="Arial"/>
              </a:rPr>
              <a:t>Integration needs investment in community capacity</a:t>
            </a:r>
          </a:p>
        </p:txBody>
      </p:sp>
      <p:sp>
        <p:nvSpPr>
          <p:cNvPr id="4" name="text-2">
            <a:extLst>
              <a:ext uri="{FF2B5EF4-FFF2-40B4-BE49-F238E27FC236}">
                <a16:creationId xmlns:a16="http://schemas.microsoft.com/office/drawing/2014/main" id="{5723CC4A-DC8E-4243-AE3C-1F6665886013}"/>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a:solidFill>
                  <a:srgbClr val="6C5E69"/>
                </a:solidFill>
                <a:latin typeface="Arial"/>
                <a:ea typeface="Arial"/>
                <a:cs typeface="Arial"/>
              </a:rPr>
              <a:t>(WHO, 2014; DHSC, 2025; Care Act 2014; Health and Care Act 2022; Equality Act 2010)</a:t>
            </a:r>
          </a:p>
        </p:txBody>
      </p:sp>
      <p:sp>
        <p:nvSpPr>
          <p:cNvPr id="5" name="text-3">
            <a:extLst>
              <a:ext uri="{FF2B5EF4-FFF2-40B4-BE49-F238E27FC236}">
                <a16:creationId xmlns:a16="http://schemas.microsoft.com/office/drawing/2014/main" id="{7FE96077-2B61-4EC9-AFFA-85D82B8F1401}"/>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07</a:t>
            </a:r>
          </a:p>
        </p:txBody>
      </p:sp>
    </p:spTree>
    <p:extLst>
      <p:ext uri="{BB962C8B-B14F-4D97-AF65-F5344CB8AC3E}">
        <p14:creationId xmlns:p14="http://schemas.microsoft.com/office/powerpoint/2010/main" val="214240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891DAA26-4554-4F5A-9D4F-119E955304F9}"/>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The national programme shows promise</a:t>
            </a:r>
          </a:p>
        </p:txBody>
      </p:sp>
      <p:sp>
        <p:nvSpPr>
          <p:cNvPr id="2" name="text-1">
            <a:extLst>
              <a:ext uri="{FF2B5EF4-FFF2-40B4-BE49-F238E27FC236}">
                <a16:creationId xmlns:a16="http://schemas.microsoft.com/office/drawing/2014/main" id="{9CC7E6B7-5FC0-45E2-8358-C67CADDFCCCF}"/>
              </a:ext>
            </a:extLst>
          </p:cNvPr>
          <p:cNvSpPr>
            <a:spLocks noGrp="1"/>
          </p:cNvSpPr>
          <p:nvPr/>
        </p:nvSpPr>
        <p:spPr>
          <a:xfrm>
            <a:off x="609600" y="1590675"/>
            <a:ext cx="4191000" cy="1323975"/>
          </a:xfrm>
          <a:prstGeom prst="rect">
            <a:avLst/>
          </a:prstGeom>
          <a:noFill/>
          <a:ln w="0">
            <a:noFill/>
            <a:prstDash val="solid"/>
          </a:ln>
        </p:spPr>
        <p:txBody>
          <a:bodyPr>
            <a:noAutofit/>
          </a:bodyPr>
          <a:lstStyle>
            <a:defPPr>
              <a:defRPr sz="7500" b="1">
                <a:solidFill>
                  <a:srgbClr val="65394E"/>
                </a:solidFill>
                <a:latin typeface="Arial"/>
                <a:ea typeface="Arial"/>
                <a:cs typeface="Arial"/>
              </a:defRPr>
            </a:defPPr>
            <a:lvl1pPr>
              <a:defRPr sz="7500" b="1">
                <a:solidFill>
                  <a:srgbClr val="65394E"/>
                </a:solidFill>
                <a:latin typeface="Arial"/>
                <a:ea typeface="Arial"/>
                <a:cs typeface="Arial"/>
              </a:defRPr>
            </a:lvl1pPr>
            <a:lvl2pPr>
              <a:defRPr sz="7500" b="1">
                <a:solidFill>
                  <a:srgbClr val="65394E"/>
                </a:solidFill>
                <a:latin typeface="Arial"/>
                <a:ea typeface="Arial"/>
                <a:cs typeface="Arial"/>
              </a:defRPr>
            </a:lvl2pPr>
            <a:lvl3pPr>
              <a:defRPr sz="7500" b="1">
                <a:solidFill>
                  <a:srgbClr val="65394E"/>
                </a:solidFill>
                <a:latin typeface="Arial"/>
                <a:ea typeface="Arial"/>
                <a:cs typeface="Arial"/>
              </a:defRPr>
            </a:lvl3pPr>
            <a:lvl4pPr>
              <a:defRPr sz="7500" b="1">
                <a:solidFill>
                  <a:srgbClr val="65394E"/>
                </a:solidFill>
                <a:latin typeface="Arial"/>
                <a:ea typeface="Arial"/>
                <a:cs typeface="Arial"/>
              </a:defRPr>
            </a:lvl4pPr>
            <a:lvl5pPr>
              <a:defRPr sz="7500" b="1">
                <a:solidFill>
                  <a:srgbClr val="65394E"/>
                </a:solidFill>
                <a:latin typeface="Arial"/>
                <a:ea typeface="Arial"/>
                <a:cs typeface="Arial"/>
              </a:defRPr>
            </a:lvl5pPr>
            <a:lvl6pPr>
              <a:defRPr sz="7500" b="1">
                <a:solidFill>
                  <a:srgbClr val="65394E"/>
                </a:solidFill>
                <a:latin typeface="Arial"/>
                <a:ea typeface="Arial"/>
                <a:cs typeface="Arial"/>
              </a:defRPr>
            </a:lvl6pPr>
            <a:lvl7pPr>
              <a:defRPr sz="7500" b="1">
                <a:solidFill>
                  <a:srgbClr val="65394E"/>
                </a:solidFill>
                <a:latin typeface="Arial"/>
                <a:ea typeface="Arial"/>
                <a:cs typeface="Arial"/>
              </a:defRPr>
            </a:lvl7pPr>
            <a:lvl8pPr>
              <a:defRPr sz="7500" b="1">
                <a:solidFill>
                  <a:srgbClr val="65394E"/>
                </a:solidFill>
                <a:latin typeface="Arial"/>
                <a:ea typeface="Arial"/>
                <a:cs typeface="Arial"/>
              </a:defRPr>
            </a:lvl8pPr>
            <a:lvl9pPr>
              <a:defRPr sz="7500" b="1">
                <a:solidFill>
                  <a:srgbClr val="65394E"/>
                </a:solidFill>
                <a:latin typeface="Arial"/>
                <a:ea typeface="Arial"/>
                <a:cs typeface="Arial"/>
              </a:defRPr>
            </a:lvl9pPr>
          </a:lstStyle>
          <a:p>
            <a:pPr>
              <a:defRPr sz="7500" b="1">
                <a:solidFill>
                  <a:srgbClr val="65394E"/>
                </a:solidFill>
                <a:latin typeface="Arial"/>
                <a:ea typeface="Arial"/>
                <a:cs typeface="Arial"/>
              </a:defRPr>
            </a:pPr>
            <a:r>
              <a:rPr sz="7500" b="1">
                <a:solidFill>
                  <a:srgbClr val="65394E"/>
                </a:solidFill>
                <a:latin typeface="Arial"/>
                <a:ea typeface="Arial"/>
                <a:cs typeface="Arial"/>
              </a:rPr>
              <a:t>8,339</a:t>
            </a:r>
          </a:p>
        </p:txBody>
      </p:sp>
      <p:sp>
        <p:nvSpPr>
          <p:cNvPr id="3" name="text-2">
            <a:extLst>
              <a:ext uri="{FF2B5EF4-FFF2-40B4-BE49-F238E27FC236}">
                <a16:creationId xmlns:a16="http://schemas.microsoft.com/office/drawing/2014/main" id="{69BBFECF-A8FD-410F-9638-B594D19F60A4}"/>
              </a:ext>
            </a:extLst>
          </p:cNvPr>
          <p:cNvSpPr>
            <a:spLocks noGrp="1"/>
          </p:cNvSpPr>
          <p:nvPr/>
        </p:nvSpPr>
        <p:spPr>
          <a:xfrm>
            <a:off x="685800" y="3095625"/>
            <a:ext cx="4381500" cy="1038225"/>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a:defRPr sz="2400" b="0">
                <a:solidFill>
                  <a:srgbClr val="342B3B"/>
                </a:solidFill>
                <a:latin typeface="Arial"/>
                <a:ea typeface="Arial"/>
                <a:cs typeface="Arial"/>
              </a:defRPr>
            </a:pPr>
            <a:r>
              <a:rPr sz="2400" b="0">
                <a:solidFill>
                  <a:srgbClr val="342B3B"/>
                </a:solidFill>
                <a:latin typeface="Arial"/>
                <a:ea typeface="Arial"/>
                <a:cs typeface="Arial"/>
              </a:rPr>
              <a:t>people supported</a:t>
            </a:r>
          </a:p>
          <a:p>
            <a:pPr>
              <a:defRPr sz="2400" b="0">
                <a:solidFill>
                  <a:srgbClr val="342B3B"/>
                </a:solidFill>
                <a:latin typeface="Arial"/>
                <a:ea typeface="Arial"/>
                <a:cs typeface="Arial"/>
              </a:defRPr>
            </a:pPr>
            <a:r>
              <a:rPr sz="2400" b="0">
                <a:solidFill>
                  <a:srgbClr val="342B3B"/>
                </a:solidFill>
                <a:latin typeface="Arial"/>
                <a:ea typeface="Arial"/>
                <a:cs typeface="Arial"/>
              </a:rPr>
              <a:t>Seven English pilot sites</a:t>
            </a:r>
          </a:p>
        </p:txBody>
      </p:sp>
      <p:sp>
        <p:nvSpPr>
          <p:cNvPr id="4" name="text-3">
            <a:extLst>
              <a:ext uri="{FF2B5EF4-FFF2-40B4-BE49-F238E27FC236}">
                <a16:creationId xmlns:a16="http://schemas.microsoft.com/office/drawing/2014/main" id="{88425AEA-B766-4B3A-A003-73A13508FF28}"/>
              </a:ext>
            </a:extLst>
          </p:cNvPr>
          <p:cNvSpPr>
            <a:spLocks noGrp="1"/>
          </p:cNvSpPr>
          <p:nvPr/>
        </p:nvSpPr>
        <p:spPr>
          <a:xfrm>
            <a:off x="5524500" y="1609725"/>
            <a:ext cx="5905500" cy="476250"/>
          </a:xfrm>
          <a:prstGeom prst="rect">
            <a:avLst/>
          </a:prstGeom>
          <a:noFill/>
          <a:ln w="0">
            <a:noFill/>
            <a:prstDash val="solid"/>
          </a:ln>
        </p:spPr>
        <p:txBody>
          <a:bodyPr>
            <a:noAutofit/>
          </a:bodyPr>
          <a:lstStyle>
            <a:defPPr>
              <a:defRPr sz="2175" b="1">
                <a:solidFill>
                  <a:srgbClr val="65394E"/>
                </a:solidFill>
                <a:latin typeface="Arial"/>
                <a:ea typeface="Arial"/>
                <a:cs typeface="Arial"/>
              </a:defRPr>
            </a:defPPr>
            <a:lvl1pPr>
              <a:defRPr sz="2175" b="1">
                <a:solidFill>
                  <a:srgbClr val="65394E"/>
                </a:solidFill>
                <a:latin typeface="Arial"/>
                <a:ea typeface="Arial"/>
                <a:cs typeface="Arial"/>
              </a:defRPr>
            </a:lvl1pPr>
            <a:lvl2pPr>
              <a:defRPr sz="2175" b="1">
                <a:solidFill>
                  <a:srgbClr val="65394E"/>
                </a:solidFill>
                <a:latin typeface="Arial"/>
                <a:ea typeface="Arial"/>
                <a:cs typeface="Arial"/>
              </a:defRPr>
            </a:lvl2pPr>
            <a:lvl3pPr>
              <a:defRPr sz="2175" b="1">
                <a:solidFill>
                  <a:srgbClr val="65394E"/>
                </a:solidFill>
                <a:latin typeface="Arial"/>
                <a:ea typeface="Arial"/>
                <a:cs typeface="Arial"/>
              </a:defRPr>
            </a:lvl3pPr>
            <a:lvl4pPr>
              <a:defRPr sz="2175" b="1">
                <a:solidFill>
                  <a:srgbClr val="65394E"/>
                </a:solidFill>
                <a:latin typeface="Arial"/>
                <a:ea typeface="Arial"/>
                <a:cs typeface="Arial"/>
              </a:defRPr>
            </a:lvl4pPr>
            <a:lvl5pPr>
              <a:defRPr sz="2175" b="1">
                <a:solidFill>
                  <a:srgbClr val="65394E"/>
                </a:solidFill>
                <a:latin typeface="Arial"/>
                <a:ea typeface="Arial"/>
                <a:cs typeface="Arial"/>
              </a:defRPr>
            </a:lvl5pPr>
            <a:lvl6pPr>
              <a:defRPr sz="2175" b="1">
                <a:solidFill>
                  <a:srgbClr val="65394E"/>
                </a:solidFill>
                <a:latin typeface="Arial"/>
                <a:ea typeface="Arial"/>
                <a:cs typeface="Arial"/>
              </a:defRPr>
            </a:lvl6pPr>
            <a:lvl7pPr>
              <a:defRPr sz="2175" b="1">
                <a:solidFill>
                  <a:srgbClr val="65394E"/>
                </a:solidFill>
                <a:latin typeface="Arial"/>
                <a:ea typeface="Arial"/>
                <a:cs typeface="Arial"/>
              </a:defRPr>
            </a:lvl7pPr>
            <a:lvl8pPr>
              <a:defRPr sz="2175" b="1">
                <a:solidFill>
                  <a:srgbClr val="65394E"/>
                </a:solidFill>
                <a:latin typeface="Arial"/>
                <a:ea typeface="Arial"/>
                <a:cs typeface="Arial"/>
              </a:defRPr>
            </a:lvl8pPr>
            <a:lvl9pPr>
              <a:defRPr sz="2175" b="1">
                <a:solidFill>
                  <a:srgbClr val="65394E"/>
                </a:solidFill>
                <a:latin typeface="Arial"/>
                <a:ea typeface="Arial"/>
                <a:cs typeface="Arial"/>
              </a:defRPr>
            </a:lvl9pPr>
          </a:lstStyle>
          <a:p>
            <a:pPr>
              <a:defRPr sz="2175" b="1">
                <a:solidFill>
                  <a:srgbClr val="65394E"/>
                </a:solidFill>
                <a:latin typeface="Arial"/>
                <a:ea typeface="Arial"/>
                <a:cs typeface="Arial"/>
              </a:defRPr>
            </a:pPr>
            <a:r>
              <a:rPr sz="2175" b="1">
                <a:solidFill>
                  <a:srgbClr val="65394E"/>
                </a:solidFill>
                <a:latin typeface="Arial"/>
                <a:ea typeface="Arial"/>
                <a:cs typeface="Arial"/>
              </a:rPr>
              <a:t>Mean happiness score (0–10)</a:t>
            </a:r>
          </a:p>
        </p:txBody>
      </p:sp>
      <p:graphicFrame>
        <p:nvGraphicFramePr>
          <p:cNvPr id="5" name="Chart">
            <a:extLst>
              <a:ext uri="{FF2B5EF4-FFF2-40B4-BE49-F238E27FC236}">
                <a16:creationId xmlns:a16="http://schemas.microsoft.com/office/drawing/2014/main" id="{8C81B92C-49E6-4FD2-ACA0-9C1B51D8CAEC}"/>
              </a:ext>
            </a:extLst>
          </p:cNvPr>
          <p:cNvGraphicFramePr/>
          <p:nvPr/>
        </p:nvGraphicFramePr>
        <p:xfrm>
          <a:off x="5476875" y="2324100"/>
          <a:ext cx="6000750" cy="30861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4">
            <a:extLst>
              <a:ext uri="{FF2B5EF4-FFF2-40B4-BE49-F238E27FC236}">
                <a16:creationId xmlns:a16="http://schemas.microsoft.com/office/drawing/2014/main" id="{CB51DC6C-499A-40E1-BDC0-ED916C8BD39E}"/>
              </a:ext>
            </a:extLst>
          </p:cNvPr>
          <p:cNvSpPr>
            <a:spLocks noGrp="1"/>
          </p:cNvSpPr>
          <p:nvPr/>
        </p:nvSpPr>
        <p:spPr>
          <a:xfrm>
            <a:off x="5619750" y="5543550"/>
            <a:ext cx="5810250" cy="419100"/>
          </a:xfrm>
          <a:prstGeom prst="rect">
            <a:avLst/>
          </a:prstGeom>
          <a:noFill/>
          <a:ln w="0">
            <a:noFill/>
            <a:prstDash val="solid"/>
          </a:ln>
        </p:spPr>
        <p:txBody>
          <a:bodyPr>
            <a:noAutofit/>
          </a:bodyPr>
          <a:lstStyle>
            <a:defPPr>
              <a:defRPr sz="1875" b="0">
                <a:solidFill>
                  <a:srgbClr val="6C5E69"/>
                </a:solidFill>
                <a:latin typeface="Arial"/>
                <a:ea typeface="Arial"/>
                <a:cs typeface="Arial"/>
              </a:defRPr>
            </a:defPPr>
            <a:lvl1pPr>
              <a:defRPr sz="1875" b="0">
                <a:solidFill>
                  <a:srgbClr val="6C5E69"/>
                </a:solidFill>
                <a:latin typeface="Arial"/>
                <a:ea typeface="Arial"/>
                <a:cs typeface="Arial"/>
              </a:defRPr>
            </a:lvl1pPr>
            <a:lvl2pPr>
              <a:defRPr sz="1875" b="0">
                <a:solidFill>
                  <a:srgbClr val="6C5E69"/>
                </a:solidFill>
                <a:latin typeface="Arial"/>
                <a:ea typeface="Arial"/>
                <a:cs typeface="Arial"/>
              </a:defRPr>
            </a:lvl2pPr>
            <a:lvl3pPr>
              <a:defRPr sz="1875" b="0">
                <a:solidFill>
                  <a:srgbClr val="6C5E69"/>
                </a:solidFill>
                <a:latin typeface="Arial"/>
                <a:ea typeface="Arial"/>
                <a:cs typeface="Arial"/>
              </a:defRPr>
            </a:lvl3pPr>
            <a:lvl4pPr>
              <a:defRPr sz="1875" b="0">
                <a:solidFill>
                  <a:srgbClr val="6C5E69"/>
                </a:solidFill>
                <a:latin typeface="Arial"/>
                <a:ea typeface="Arial"/>
                <a:cs typeface="Arial"/>
              </a:defRPr>
            </a:lvl4pPr>
            <a:lvl5pPr>
              <a:defRPr sz="1875" b="0">
                <a:solidFill>
                  <a:srgbClr val="6C5E69"/>
                </a:solidFill>
                <a:latin typeface="Arial"/>
                <a:ea typeface="Arial"/>
                <a:cs typeface="Arial"/>
              </a:defRPr>
            </a:lvl5pPr>
            <a:lvl6pPr>
              <a:defRPr sz="1875" b="0">
                <a:solidFill>
                  <a:srgbClr val="6C5E69"/>
                </a:solidFill>
                <a:latin typeface="Arial"/>
                <a:ea typeface="Arial"/>
                <a:cs typeface="Arial"/>
              </a:defRPr>
            </a:lvl6pPr>
            <a:lvl7pPr>
              <a:defRPr sz="1875" b="0">
                <a:solidFill>
                  <a:srgbClr val="6C5E69"/>
                </a:solidFill>
                <a:latin typeface="Arial"/>
                <a:ea typeface="Arial"/>
                <a:cs typeface="Arial"/>
              </a:defRPr>
            </a:lvl7pPr>
            <a:lvl8pPr>
              <a:defRPr sz="1875" b="0">
                <a:solidFill>
                  <a:srgbClr val="6C5E69"/>
                </a:solidFill>
                <a:latin typeface="Arial"/>
                <a:ea typeface="Arial"/>
                <a:cs typeface="Arial"/>
              </a:defRPr>
            </a:lvl8pPr>
            <a:lvl9pPr>
              <a:defRPr sz="1875" b="0">
                <a:solidFill>
                  <a:srgbClr val="6C5E69"/>
                </a:solidFill>
                <a:latin typeface="Arial"/>
                <a:ea typeface="Arial"/>
                <a:cs typeface="Arial"/>
              </a:defRPr>
            </a:lvl9pPr>
          </a:lstStyle>
          <a:p>
            <a:pPr>
              <a:defRPr sz="1875" b="0">
                <a:solidFill>
                  <a:srgbClr val="6C5E69"/>
                </a:solidFill>
                <a:latin typeface="Arial"/>
                <a:ea typeface="Arial"/>
                <a:cs typeface="Arial"/>
              </a:defRPr>
            </a:pPr>
            <a:r>
              <a:rPr sz="1875" b="0">
                <a:solidFill>
                  <a:srgbClr val="6C5E69"/>
                </a:solidFill>
                <a:latin typeface="Arial"/>
                <a:ea typeface="Arial"/>
                <a:cs typeface="Arial"/>
              </a:rPr>
              <a:t>Paired data: 1,267 participants</a:t>
            </a:r>
          </a:p>
        </p:txBody>
      </p:sp>
      <p:sp>
        <p:nvSpPr>
          <p:cNvPr id="7" name="text-5">
            <a:extLst>
              <a:ext uri="{FF2B5EF4-FFF2-40B4-BE49-F238E27FC236}">
                <a16:creationId xmlns:a16="http://schemas.microsoft.com/office/drawing/2014/main" id="{5880CDFD-91C7-4339-8E02-26443C6C6F06}"/>
              </a:ext>
            </a:extLst>
          </p:cNvPr>
          <p:cNvSpPr>
            <a:spLocks noGrp="1"/>
          </p:cNvSpPr>
          <p:nvPr/>
        </p:nvSpPr>
        <p:spPr>
          <a:xfrm>
            <a:off x="609600" y="4924425"/>
            <a:ext cx="4572000" cy="952500"/>
          </a:xfrm>
          <a:prstGeom prst="rect">
            <a:avLst/>
          </a:prstGeom>
          <a:noFill/>
          <a:ln w="0">
            <a:noFill/>
            <a:prstDash val="solid"/>
          </a:ln>
        </p:spPr>
        <p:txBody>
          <a:bodyPr>
            <a:noAutofit/>
          </a:bodyPr>
          <a:lstStyle>
            <a:defPPr>
              <a:defRPr sz="2700" b="1">
                <a:solidFill>
                  <a:srgbClr val="AA566D"/>
                </a:solidFill>
                <a:latin typeface="Arial"/>
                <a:ea typeface="Arial"/>
                <a:cs typeface="Arial"/>
              </a:defRPr>
            </a:defPPr>
            <a:lvl1pPr>
              <a:defRPr sz="2700" b="1">
                <a:solidFill>
                  <a:srgbClr val="AA566D"/>
                </a:solidFill>
                <a:latin typeface="Arial"/>
                <a:ea typeface="Arial"/>
                <a:cs typeface="Arial"/>
              </a:defRPr>
            </a:lvl1pPr>
            <a:lvl2pPr>
              <a:defRPr sz="2700" b="1">
                <a:solidFill>
                  <a:srgbClr val="AA566D"/>
                </a:solidFill>
                <a:latin typeface="Arial"/>
                <a:ea typeface="Arial"/>
                <a:cs typeface="Arial"/>
              </a:defRPr>
            </a:lvl2pPr>
            <a:lvl3pPr>
              <a:defRPr sz="2700" b="1">
                <a:solidFill>
                  <a:srgbClr val="AA566D"/>
                </a:solidFill>
                <a:latin typeface="Arial"/>
                <a:ea typeface="Arial"/>
                <a:cs typeface="Arial"/>
              </a:defRPr>
            </a:lvl3pPr>
            <a:lvl4pPr>
              <a:defRPr sz="2700" b="1">
                <a:solidFill>
                  <a:srgbClr val="AA566D"/>
                </a:solidFill>
                <a:latin typeface="Arial"/>
                <a:ea typeface="Arial"/>
                <a:cs typeface="Arial"/>
              </a:defRPr>
            </a:lvl4pPr>
            <a:lvl5pPr>
              <a:defRPr sz="2700" b="1">
                <a:solidFill>
                  <a:srgbClr val="AA566D"/>
                </a:solidFill>
                <a:latin typeface="Arial"/>
                <a:ea typeface="Arial"/>
                <a:cs typeface="Arial"/>
              </a:defRPr>
            </a:lvl5pPr>
            <a:lvl6pPr>
              <a:defRPr sz="2700" b="1">
                <a:solidFill>
                  <a:srgbClr val="AA566D"/>
                </a:solidFill>
                <a:latin typeface="Arial"/>
                <a:ea typeface="Arial"/>
                <a:cs typeface="Arial"/>
              </a:defRPr>
            </a:lvl6pPr>
            <a:lvl7pPr>
              <a:defRPr sz="2700" b="1">
                <a:solidFill>
                  <a:srgbClr val="AA566D"/>
                </a:solidFill>
                <a:latin typeface="Arial"/>
                <a:ea typeface="Arial"/>
                <a:cs typeface="Arial"/>
              </a:defRPr>
            </a:lvl7pPr>
            <a:lvl8pPr>
              <a:defRPr sz="2700" b="1">
                <a:solidFill>
                  <a:srgbClr val="AA566D"/>
                </a:solidFill>
                <a:latin typeface="Arial"/>
                <a:ea typeface="Arial"/>
                <a:cs typeface="Arial"/>
              </a:defRPr>
            </a:lvl8pPr>
            <a:lvl9pPr>
              <a:defRPr sz="2700" b="1">
                <a:solidFill>
                  <a:srgbClr val="AA566D"/>
                </a:solidFill>
                <a:latin typeface="Arial"/>
                <a:ea typeface="Arial"/>
                <a:cs typeface="Arial"/>
              </a:defRPr>
            </a:lvl9pPr>
          </a:lstStyle>
          <a:p>
            <a:pPr>
              <a:defRPr sz="2700" b="1">
                <a:solidFill>
                  <a:srgbClr val="AA566D"/>
                </a:solidFill>
                <a:latin typeface="Arial"/>
                <a:ea typeface="Arial"/>
                <a:cs typeface="Arial"/>
              </a:defRPr>
            </a:pPr>
            <a:r>
              <a:rPr sz="2700" b="1">
                <a:solidFill>
                  <a:srgbClr val="AA566D"/>
                </a:solidFill>
                <a:latin typeface="Arial"/>
                <a:ea typeface="Arial"/>
                <a:cs typeface="Arial"/>
              </a:rPr>
              <a:t>No concurrent control group</a:t>
            </a:r>
          </a:p>
        </p:txBody>
      </p:sp>
      <p:sp>
        <p:nvSpPr>
          <p:cNvPr id="8" name="text-6">
            <a:extLst>
              <a:ext uri="{FF2B5EF4-FFF2-40B4-BE49-F238E27FC236}">
                <a16:creationId xmlns:a16="http://schemas.microsoft.com/office/drawing/2014/main" id="{89AB3C01-05C0-47DF-9109-85877A3F31C0}"/>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a:solidFill>
                  <a:srgbClr val="6C5E69"/>
                </a:solidFill>
                <a:latin typeface="Arial"/>
                <a:ea typeface="Arial"/>
                <a:cs typeface="Arial"/>
              </a:rPr>
              <a:t>(Haywood et al., 2024)</a:t>
            </a:r>
          </a:p>
        </p:txBody>
      </p:sp>
      <p:sp>
        <p:nvSpPr>
          <p:cNvPr id="9" name="text-7">
            <a:extLst>
              <a:ext uri="{FF2B5EF4-FFF2-40B4-BE49-F238E27FC236}">
                <a16:creationId xmlns:a16="http://schemas.microsoft.com/office/drawing/2014/main" id="{A384BA86-2DF2-4764-A93A-ED068F29D98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08</a:t>
            </a:r>
          </a:p>
        </p:txBody>
      </p:sp>
    </p:spTree>
    <p:extLst>
      <p:ext uri="{BB962C8B-B14F-4D97-AF65-F5344CB8AC3E}">
        <p14:creationId xmlns:p14="http://schemas.microsoft.com/office/powerpoint/2010/main" val="565661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FB5201A6-BD73-4A54-9173-61D46F28487E}"/>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Research strength and service relevance differ</a:t>
            </a:r>
          </a:p>
        </p:txBody>
      </p:sp>
      <p:sp>
        <p:nvSpPr>
          <p:cNvPr id="2" name="text-1">
            <a:extLst>
              <a:ext uri="{FF2B5EF4-FFF2-40B4-BE49-F238E27FC236}">
                <a16:creationId xmlns:a16="http://schemas.microsoft.com/office/drawing/2014/main" id="{5AC1A300-0FED-4F6C-915A-9BD313B04557}"/>
              </a:ext>
            </a:extLst>
          </p:cNvPr>
          <p:cNvSpPr>
            <a:spLocks noGrp="1"/>
          </p:cNvSpPr>
          <p:nvPr/>
        </p:nvSpPr>
        <p:spPr>
          <a:xfrm>
            <a:off x="609600" y="1666875"/>
            <a:ext cx="10668000" cy="1285875"/>
          </a:xfrm>
          <a:prstGeom prst="rect">
            <a:avLst/>
          </a:prstGeom>
          <a:noFill/>
          <a:ln w="0">
            <a:noFill/>
            <a:prstDash val="solid"/>
          </a:ln>
        </p:spPr>
        <p:txBody>
          <a:bodyPr>
            <a:noAutofit/>
          </a:bodyPr>
          <a:lstStyle>
            <a:defPPr>
              <a:defRPr sz="3825" b="0">
                <a:solidFill>
                  <a:srgbClr val="65394E"/>
                </a:solidFill>
                <a:latin typeface="Georgia"/>
                <a:ea typeface="Georgia"/>
                <a:cs typeface="Georgia"/>
              </a:defRPr>
            </a:defPPr>
            <a:lvl1pPr>
              <a:defRPr sz="3825" b="0">
                <a:solidFill>
                  <a:srgbClr val="65394E"/>
                </a:solidFill>
                <a:latin typeface="Georgia"/>
                <a:ea typeface="Georgia"/>
                <a:cs typeface="Georgia"/>
              </a:defRPr>
            </a:lvl1pPr>
            <a:lvl2pPr>
              <a:defRPr sz="3825" b="0">
                <a:solidFill>
                  <a:srgbClr val="65394E"/>
                </a:solidFill>
                <a:latin typeface="Georgia"/>
                <a:ea typeface="Georgia"/>
                <a:cs typeface="Georgia"/>
              </a:defRPr>
            </a:lvl2pPr>
            <a:lvl3pPr>
              <a:defRPr sz="3825" b="0">
                <a:solidFill>
                  <a:srgbClr val="65394E"/>
                </a:solidFill>
                <a:latin typeface="Georgia"/>
                <a:ea typeface="Georgia"/>
                <a:cs typeface="Georgia"/>
              </a:defRPr>
            </a:lvl3pPr>
            <a:lvl4pPr>
              <a:defRPr sz="3825" b="0">
                <a:solidFill>
                  <a:srgbClr val="65394E"/>
                </a:solidFill>
                <a:latin typeface="Georgia"/>
                <a:ea typeface="Georgia"/>
                <a:cs typeface="Georgia"/>
              </a:defRPr>
            </a:lvl4pPr>
            <a:lvl5pPr>
              <a:defRPr sz="3825" b="0">
                <a:solidFill>
                  <a:srgbClr val="65394E"/>
                </a:solidFill>
                <a:latin typeface="Georgia"/>
                <a:ea typeface="Georgia"/>
                <a:cs typeface="Georgia"/>
              </a:defRPr>
            </a:lvl5pPr>
            <a:lvl6pPr>
              <a:defRPr sz="3825" b="0">
                <a:solidFill>
                  <a:srgbClr val="65394E"/>
                </a:solidFill>
                <a:latin typeface="Georgia"/>
                <a:ea typeface="Georgia"/>
                <a:cs typeface="Georgia"/>
              </a:defRPr>
            </a:lvl6pPr>
            <a:lvl7pPr>
              <a:defRPr sz="3825" b="0">
                <a:solidFill>
                  <a:srgbClr val="65394E"/>
                </a:solidFill>
                <a:latin typeface="Georgia"/>
                <a:ea typeface="Georgia"/>
                <a:cs typeface="Georgia"/>
              </a:defRPr>
            </a:lvl7pPr>
            <a:lvl8pPr>
              <a:defRPr sz="3825" b="0">
                <a:solidFill>
                  <a:srgbClr val="65394E"/>
                </a:solidFill>
                <a:latin typeface="Georgia"/>
                <a:ea typeface="Georgia"/>
                <a:cs typeface="Georgia"/>
              </a:defRPr>
            </a:lvl8pPr>
            <a:lvl9pPr>
              <a:defRPr sz="3825" b="0">
                <a:solidFill>
                  <a:srgbClr val="65394E"/>
                </a:solidFill>
                <a:latin typeface="Georgia"/>
                <a:ea typeface="Georgia"/>
                <a:cs typeface="Georgia"/>
              </a:defRPr>
            </a:lvl9pPr>
          </a:lstStyle>
          <a:p>
            <a:pPr>
              <a:defRPr sz="3825" b="0">
                <a:solidFill>
                  <a:srgbClr val="65394E"/>
                </a:solidFill>
                <a:latin typeface="Georgia"/>
                <a:ea typeface="Georgia"/>
                <a:cs typeface="Georgia"/>
              </a:defRPr>
            </a:pPr>
            <a:r>
              <a:rPr sz="3825" b="0" dirty="0">
                <a:solidFill>
                  <a:srgbClr val="65394E"/>
                </a:solidFill>
                <a:latin typeface="Georgia"/>
                <a:ea typeface="Georgia"/>
                <a:cs typeface="Georgia"/>
              </a:rPr>
              <a:t>Different evidence answers</a:t>
            </a:r>
            <a:r>
              <a:rPr lang="en-GB" sz="3825" b="0" dirty="0">
                <a:solidFill>
                  <a:srgbClr val="65394E"/>
                </a:solidFill>
                <a:latin typeface="Georgia"/>
                <a:ea typeface="Georgia"/>
                <a:cs typeface="Georgia"/>
              </a:rPr>
              <a:t> </a:t>
            </a:r>
            <a:r>
              <a:rPr sz="3825" b="0" dirty="0">
                <a:solidFill>
                  <a:srgbClr val="65394E"/>
                </a:solidFill>
                <a:latin typeface="Georgia"/>
                <a:ea typeface="Georgia"/>
                <a:cs typeface="Georgia"/>
              </a:rPr>
              <a:t>different questions</a:t>
            </a:r>
          </a:p>
        </p:txBody>
      </p:sp>
      <p:sp>
        <p:nvSpPr>
          <p:cNvPr id="3" name="text-2">
            <a:extLst>
              <a:ext uri="{FF2B5EF4-FFF2-40B4-BE49-F238E27FC236}">
                <a16:creationId xmlns:a16="http://schemas.microsoft.com/office/drawing/2014/main" id="{AADDD65F-42B6-4421-B35E-FEA60B22AC99}"/>
              </a:ext>
            </a:extLst>
          </p:cNvPr>
          <p:cNvSpPr>
            <a:spLocks noGrp="1"/>
          </p:cNvSpPr>
          <p:nvPr/>
        </p:nvSpPr>
        <p:spPr>
          <a:xfrm>
            <a:off x="609600" y="33242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Activity trials</a:t>
            </a:r>
          </a:p>
        </p:txBody>
      </p:sp>
      <p:sp>
        <p:nvSpPr>
          <p:cNvPr id="4" name="text-3">
            <a:extLst>
              <a:ext uri="{FF2B5EF4-FFF2-40B4-BE49-F238E27FC236}">
                <a16:creationId xmlns:a16="http://schemas.microsoft.com/office/drawing/2014/main" id="{C4AC1D4C-C546-4F94-B72E-557A8B22FA96}"/>
              </a:ext>
            </a:extLst>
          </p:cNvPr>
          <p:cNvSpPr>
            <a:spLocks noGrp="1"/>
          </p:cNvSpPr>
          <p:nvPr/>
        </p:nvSpPr>
        <p:spPr>
          <a:xfrm>
            <a:off x="609600" y="39814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Support potential clinical benefit</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Variation limits transfer to routine services</a:t>
            </a:r>
          </a:p>
        </p:txBody>
      </p:sp>
      <p:sp>
        <p:nvSpPr>
          <p:cNvPr id="5" name="text-4">
            <a:extLst>
              <a:ext uri="{FF2B5EF4-FFF2-40B4-BE49-F238E27FC236}">
                <a16:creationId xmlns:a16="http://schemas.microsoft.com/office/drawing/2014/main" id="{6B679FF5-283C-4BDC-84D8-2924EE2B50B9}"/>
              </a:ext>
            </a:extLst>
          </p:cNvPr>
          <p:cNvSpPr>
            <a:spLocks noGrp="1"/>
          </p:cNvSpPr>
          <p:nvPr/>
        </p:nvSpPr>
        <p:spPr>
          <a:xfrm>
            <a:off x="6477000" y="33242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Programme evaluation</a:t>
            </a:r>
          </a:p>
        </p:txBody>
      </p:sp>
      <p:sp>
        <p:nvSpPr>
          <p:cNvPr id="6" name="text-5">
            <a:extLst>
              <a:ext uri="{FF2B5EF4-FFF2-40B4-BE49-F238E27FC236}">
                <a16:creationId xmlns:a16="http://schemas.microsoft.com/office/drawing/2014/main" id="{E856C688-69D4-4B34-AC9A-587F9FF49472}"/>
              </a:ext>
            </a:extLst>
          </p:cNvPr>
          <p:cNvSpPr>
            <a:spLocks noGrp="1"/>
          </p:cNvSpPr>
          <p:nvPr/>
        </p:nvSpPr>
        <p:spPr>
          <a:xfrm>
            <a:off x="6477000" y="39814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Shows real-world implementation</a:t>
            </a:r>
          </a:p>
          <a:p>
            <a:pPr marL="342900" indent="-342900">
              <a:buFont typeface="Arial" panose="020B0604020202020204" pitchFamily="34" charset="0"/>
              <a:buChar char="•"/>
              <a:defRPr sz="2250" b="0">
                <a:solidFill>
                  <a:srgbClr val="342B3B"/>
                </a:solidFill>
                <a:latin typeface="Arial"/>
                <a:ea typeface="Arial"/>
                <a:cs typeface="Arial"/>
              </a:defRPr>
            </a:pPr>
            <a:r>
              <a:rPr sz="2250" b="0" dirty="0">
                <a:solidFill>
                  <a:srgbClr val="342B3B"/>
                </a:solidFill>
                <a:latin typeface="Arial"/>
                <a:ea typeface="Arial"/>
                <a:cs typeface="Arial"/>
              </a:rPr>
              <a:t>Weaker attribution of cause and effect</a:t>
            </a:r>
          </a:p>
        </p:txBody>
      </p:sp>
      <p:sp>
        <p:nvSpPr>
          <p:cNvPr id="7" name="text-6">
            <a:extLst>
              <a:ext uri="{FF2B5EF4-FFF2-40B4-BE49-F238E27FC236}">
                <a16:creationId xmlns:a16="http://schemas.microsoft.com/office/drawing/2014/main" id="{D64EF4B6-8B47-4519-939A-576FD4737400}"/>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(Coventry et al., 2021</a:t>
            </a:r>
            <a:r>
              <a:rPr lang="en-GB" dirty="0"/>
              <a:t> and </a:t>
            </a:r>
            <a:r>
              <a:rPr sz="1425" b="0" dirty="0">
                <a:solidFill>
                  <a:srgbClr val="6C5E69"/>
                </a:solidFill>
                <a:latin typeface="Arial"/>
                <a:ea typeface="Arial"/>
                <a:cs typeface="Arial"/>
              </a:rPr>
              <a:t>Haywood et al., 2024)</a:t>
            </a:r>
          </a:p>
        </p:txBody>
      </p:sp>
      <p:sp>
        <p:nvSpPr>
          <p:cNvPr id="8" name="text-7">
            <a:extLst>
              <a:ext uri="{FF2B5EF4-FFF2-40B4-BE49-F238E27FC236}">
                <a16:creationId xmlns:a16="http://schemas.microsoft.com/office/drawing/2014/main" id="{C0A9595A-3DB4-4C1E-8659-76F9AD9E69C4}"/>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09</a:t>
            </a:r>
          </a:p>
        </p:txBody>
      </p:sp>
    </p:spTree>
    <p:extLst>
      <p:ext uri="{BB962C8B-B14F-4D97-AF65-F5344CB8AC3E}">
        <p14:creationId xmlns:p14="http://schemas.microsoft.com/office/powerpoint/2010/main" val="1958261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7" name="text-0">
            <a:extLst>
              <a:ext uri="{FF2B5EF4-FFF2-40B4-BE49-F238E27FC236}">
                <a16:creationId xmlns:a16="http://schemas.microsoft.com/office/drawing/2014/main" id="{A518BC93-1035-4889-B23B-D30EB1DF41C7}"/>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Qualitative evidence explains the handover</a:t>
            </a:r>
          </a:p>
        </p:txBody>
      </p:sp>
      <p:sp>
        <p:nvSpPr>
          <p:cNvPr id="2" name="text-1">
            <a:extLst>
              <a:ext uri="{FF2B5EF4-FFF2-40B4-BE49-F238E27FC236}">
                <a16:creationId xmlns:a16="http://schemas.microsoft.com/office/drawing/2014/main" id="{AF305FEC-F1D2-43AA-9F4A-D303BD976919}"/>
              </a:ext>
            </a:extLst>
          </p:cNvPr>
          <p:cNvSpPr>
            <a:spLocks noGrp="1"/>
          </p:cNvSpPr>
          <p:nvPr/>
        </p:nvSpPr>
        <p:spPr>
          <a:xfrm>
            <a:off x="609600" y="1714500"/>
            <a:ext cx="4709652" cy="1714500"/>
          </a:xfrm>
          <a:prstGeom prst="rect">
            <a:avLst/>
          </a:prstGeom>
          <a:noFill/>
          <a:ln w="0">
            <a:noFill/>
            <a:prstDash val="solid"/>
          </a:ln>
        </p:spPr>
        <p:txBody>
          <a:bodyPr>
            <a:noAutofit/>
          </a:bodyPr>
          <a:lstStyle>
            <a:defPPr>
              <a:defRPr sz="4350" b="0">
                <a:solidFill>
                  <a:srgbClr val="65394E"/>
                </a:solidFill>
                <a:latin typeface="Georgia"/>
                <a:ea typeface="Georgia"/>
                <a:cs typeface="Georgia"/>
              </a:defRPr>
            </a:defPPr>
            <a:lvl1pPr>
              <a:defRPr sz="4350" b="0">
                <a:solidFill>
                  <a:srgbClr val="65394E"/>
                </a:solidFill>
                <a:latin typeface="Georgia"/>
                <a:ea typeface="Georgia"/>
                <a:cs typeface="Georgia"/>
              </a:defRPr>
            </a:lvl1pPr>
            <a:lvl2pPr>
              <a:defRPr sz="4350" b="0">
                <a:solidFill>
                  <a:srgbClr val="65394E"/>
                </a:solidFill>
                <a:latin typeface="Georgia"/>
                <a:ea typeface="Georgia"/>
                <a:cs typeface="Georgia"/>
              </a:defRPr>
            </a:lvl2pPr>
            <a:lvl3pPr>
              <a:defRPr sz="4350" b="0">
                <a:solidFill>
                  <a:srgbClr val="65394E"/>
                </a:solidFill>
                <a:latin typeface="Georgia"/>
                <a:ea typeface="Georgia"/>
                <a:cs typeface="Georgia"/>
              </a:defRPr>
            </a:lvl3pPr>
            <a:lvl4pPr>
              <a:defRPr sz="4350" b="0">
                <a:solidFill>
                  <a:srgbClr val="65394E"/>
                </a:solidFill>
                <a:latin typeface="Georgia"/>
                <a:ea typeface="Georgia"/>
                <a:cs typeface="Georgia"/>
              </a:defRPr>
            </a:lvl4pPr>
            <a:lvl5pPr>
              <a:defRPr sz="4350" b="0">
                <a:solidFill>
                  <a:srgbClr val="65394E"/>
                </a:solidFill>
                <a:latin typeface="Georgia"/>
                <a:ea typeface="Georgia"/>
                <a:cs typeface="Georgia"/>
              </a:defRPr>
            </a:lvl5pPr>
            <a:lvl6pPr>
              <a:defRPr sz="4350" b="0">
                <a:solidFill>
                  <a:srgbClr val="65394E"/>
                </a:solidFill>
                <a:latin typeface="Georgia"/>
                <a:ea typeface="Georgia"/>
                <a:cs typeface="Georgia"/>
              </a:defRPr>
            </a:lvl6pPr>
            <a:lvl7pPr>
              <a:defRPr sz="4350" b="0">
                <a:solidFill>
                  <a:srgbClr val="65394E"/>
                </a:solidFill>
                <a:latin typeface="Georgia"/>
                <a:ea typeface="Georgia"/>
                <a:cs typeface="Georgia"/>
              </a:defRPr>
            </a:lvl7pPr>
            <a:lvl8pPr>
              <a:defRPr sz="4350" b="0">
                <a:solidFill>
                  <a:srgbClr val="65394E"/>
                </a:solidFill>
                <a:latin typeface="Georgia"/>
                <a:ea typeface="Georgia"/>
                <a:cs typeface="Georgia"/>
              </a:defRPr>
            </a:lvl8pPr>
            <a:lvl9pPr>
              <a:defRPr sz="4350" b="0">
                <a:solidFill>
                  <a:srgbClr val="65394E"/>
                </a:solidFill>
                <a:latin typeface="Georgia"/>
                <a:ea typeface="Georgia"/>
                <a:cs typeface="Georgia"/>
              </a:defRPr>
            </a:lvl9pPr>
          </a:lstStyle>
          <a:p>
            <a:pPr>
              <a:defRPr sz="4350" b="0">
                <a:solidFill>
                  <a:srgbClr val="65394E"/>
                </a:solidFill>
                <a:latin typeface="Georgia"/>
                <a:ea typeface="Georgia"/>
                <a:cs typeface="Georgia"/>
              </a:defRPr>
            </a:pPr>
            <a:r>
              <a:rPr sz="4350" b="0" dirty="0">
                <a:solidFill>
                  <a:srgbClr val="65394E"/>
                </a:solidFill>
                <a:latin typeface="Georgia"/>
                <a:ea typeface="Georgia"/>
                <a:cs typeface="Georgia"/>
              </a:rPr>
              <a:t>The handover is</a:t>
            </a:r>
          </a:p>
          <a:p>
            <a:pPr>
              <a:defRPr sz="4350" b="0">
                <a:solidFill>
                  <a:srgbClr val="65394E"/>
                </a:solidFill>
                <a:latin typeface="Georgia"/>
                <a:ea typeface="Georgia"/>
                <a:cs typeface="Georgia"/>
              </a:defRPr>
            </a:pPr>
            <a:r>
              <a:rPr sz="4350" b="0" dirty="0">
                <a:solidFill>
                  <a:srgbClr val="65394E"/>
                </a:solidFill>
                <a:latin typeface="Georgia"/>
                <a:ea typeface="Georgia"/>
                <a:cs typeface="Georgia"/>
              </a:rPr>
              <a:t>part of the care</a:t>
            </a:r>
          </a:p>
        </p:txBody>
      </p:sp>
      <p:sp>
        <p:nvSpPr>
          <p:cNvPr id="3" name="text-2">
            <a:extLst>
              <a:ext uri="{FF2B5EF4-FFF2-40B4-BE49-F238E27FC236}">
                <a16:creationId xmlns:a16="http://schemas.microsoft.com/office/drawing/2014/main" id="{CBA44665-F107-4B2F-AD2C-396A8846C3B8}"/>
              </a:ext>
            </a:extLst>
          </p:cNvPr>
          <p:cNvSpPr>
            <a:spLocks noGrp="1"/>
          </p:cNvSpPr>
          <p:nvPr/>
        </p:nvSpPr>
        <p:spPr>
          <a:xfrm>
            <a:off x="6381750" y="1743075"/>
            <a:ext cx="5048250" cy="3238500"/>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marL="342900" indent="-342900">
              <a:buFont typeface="Arial" panose="020B0604020202020204" pitchFamily="34" charset="0"/>
              <a:buChar char="•"/>
              <a:defRPr sz="2400" b="0">
                <a:solidFill>
                  <a:srgbClr val="342B3B"/>
                </a:solidFill>
                <a:latin typeface="Arial"/>
                <a:ea typeface="Arial"/>
                <a:cs typeface="Arial"/>
              </a:defRPr>
            </a:pPr>
            <a:r>
              <a:rPr sz="2400" b="0" dirty="0">
                <a:solidFill>
                  <a:srgbClr val="342B3B"/>
                </a:solidFill>
                <a:latin typeface="Arial"/>
                <a:ea typeface="Arial"/>
                <a:cs typeface="Arial"/>
              </a:rPr>
              <a:t>Link workers and leaders coordinate fit</a:t>
            </a:r>
          </a:p>
          <a:p>
            <a:pPr marL="342900" indent="-342900">
              <a:buFont typeface="Arial" panose="020B0604020202020204" pitchFamily="34" charset="0"/>
              <a:buChar char="•"/>
            </a:pPr>
            <a:endParaRPr sz="2400" b="0" dirty="0">
              <a:solidFill>
                <a:srgbClr val="342B3B"/>
              </a:solidFill>
              <a:latin typeface="Arial"/>
              <a:ea typeface="Arial"/>
              <a:cs typeface="Arial"/>
            </a:endParaRPr>
          </a:p>
          <a:p>
            <a:pPr marL="342900" indent="-342900">
              <a:buFont typeface="Arial" panose="020B0604020202020204" pitchFamily="34" charset="0"/>
              <a:buChar char="•"/>
              <a:defRPr sz="2400" b="0">
                <a:solidFill>
                  <a:srgbClr val="342B3B"/>
                </a:solidFill>
                <a:latin typeface="Arial"/>
                <a:ea typeface="Arial"/>
                <a:cs typeface="Arial"/>
              </a:defRPr>
            </a:pPr>
            <a:r>
              <a:rPr sz="2400" b="0" dirty="0">
                <a:solidFill>
                  <a:srgbClr val="342B3B"/>
                </a:solidFill>
                <a:latin typeface="Arial"/>
                <a:ea typeface="Arial"/>
                <a:cs typeface="Arial"/>
              </a:rPr>
              <a:t>Welcoming groups build confidence</a:t>
            </a:r>
          </a:p>
          <a:p>
            <a:pPr marL="342900" indent="-342900">
              <a:buFont typeface="Arial" panose="020B0604020202020204" pitchFamily="34" charset="0"/>
              <a:buChar char="•"/>
            </a:pPr>
            <a:endParaRPr sz="2400" b="0" dirty="0">
              <a:solidFill>
                <a:srgbClr val="342B3B"/>
              </a:solidFill>
              <a:latin typeface="Arial"/>
              <a:ea typeface="Arial"/>
              <a:cs typeface="Arial"/>
            </a:endParaRPr>
          </a:p>
          <a:p>
            <a:pPr marL="342900" indent="-342900">
              <a:buFont typeface="Arial" panose="020B0604020202020204" pitchFamily="34" charset="0"/>
              <a:buChar char="•"/>
              <a:defRPr sz="2400" b="0">
                <a:solidFill>
                  <a:srgbClr val="342B3B"/>
                </a:solidFill>
                <a:latin typeface="Arial"/>
                <a:ea typeface="Arial"/>
                <a:cs typeface="Arial"/>
              </a:defRPr>
            </a:pPr>
            <a:r>
              <a:rPr sz="2400" b="0" dirty="0">
                <a:solidFill>
                  <a:srgbClr val="342B3B"/>
                </a:solidFill>
                <a:latin typeface="Arial"/>
                <a:ea typeface="Arial"/>
                <a:cs typeface="Arial"/>
              </a:rPr>
              <a:t>Seasonal provision creates uncertainty</a:t>
            </a:r>
          </a:p>
        </p:txBody>
      </p:sp>
      <p:sp>
        <p:nvSpPr>
          <p:cNvPr id="4" name="text-3">
            <a:extLst>
              <a:ext uri="{FF2B5EF4-FFF2-40B4-BE49-F238E27FC236}">
                <a16:creationId xmlns:a16="http://schemas.microsoft.com/office/drawing/2014/main" id="{5B4F7541-F716-4FA1-8CEA-6FAB277A1573}"/>
              </a:ext>
            </a:extLst>
          </p:cNvPr>
          <p:cNvSpPr>
            <a:spLocks noGrp="1"/>
          </p:cNvSpPr>
          <p:nvPr/>
        </p:nvSpPr>
        <p:spPr>
          <a:xfrm>
            <a:off x="609600" y="4581525"/>
            <a:ext cx="5772150" cy="1104900"/>
          </a:xfrm>
          <a:prstGeom prst="rect">
            <a:avLst/>
          </a:prstGeom>
          <a:noFill/>
          <a:ln w="0">
            <a:noFill/>
            <a:prstDash val="solid"/>
          </a:ln>
        </p:spPr>
        <p:txBody>
          <a:bodyPr>
            <a:noAutofit/>
          </a:bodyPr>
          <a:lstStyle>
            <a:defPPr>
              <a:defRPr sz="2400" b="1">
                <a:solidFill>
                  <a:srgbClr val="AA566D"/>
                </a:solidFill>
                <a:latin typeface="Arial"/>
                <a:ea typeface="Arial"/>
                <a:cs typeface="Arial"/>
              </a:defRPr>
            </a:defPPr>
            <a:lvl1pPr>
              <a:defRPr sz="2400" b="1">
                <a:solidFill>
                  <a:srgbClr val="AA566D"/>
                </a:solidFill>
                <a:latin typeface="Arial"/>
                <a:ea typeface="Arial"/>
                <a:cs typeface="Arial"/>
              </a:defRPr>
            </a:lvl1pPr>
            <a:lvl2pPr>
              <a:defRPr sz="2400" b="1">
                <a:solidFill>
                  <a:srgbClr val="AA566D"/>
                </a:solidFill>
                <a:latin typeface="Arial"/>
                <a:ea typeface="Arial"/>
                <a:cs typeface="Arial"/>
              </a:defRPr>
            </a:lvl2pPr>
            <a:lvl3pPr>
              <a:defRPr sz="2400" b="1">
                <a:solidFill>
                  <a:srgbClr val="AA566D"/>
                </a:solidFill>
                <a:latin typeface="Arial"/>
                <a:ea typeface="Arial"/>
                <a:cs typeface="Arial"/>
              </a:defRPr>
            </a:lvl3pPr>
            <a:lvl4pPr>
              <a:defRPr sz="2400" b="1">
                <a:solidFill>
                  <a:srgbClr val="AA566D"/>
                </a:solidFill>
                <a:latin typeface="Arial"/>
                <a:ea typeface="Arial"/>
                <a:cs typeface="Arial"/>
              </a:defRPr>
            </a:lvl4pPr>
            <a:lvl5pPr>
              <a:defRPr sz="2400" b="1">
                <a:solidFill>
                  <a:srgbClr val="AA566D"/>
                </a:solidFill>
                <a:latin typeface="Arial"/>
                <a:ea typeface="Arial"/>
                <a:cs typeface="Arial"/>
              </a:defRPr>
            </a:lvl5pPr>
            <a:lvl6pPr>
              <a:defRPr sz="2400" b="1">
                <a:solidFill>
                  <a:srgbClr val="AA566D"/>
                </a:solidFill>
                <a:latin typeface="Arial"/>
                <a:ea typeface="Arial"/>
                <a:cs typeface="Arial"/>
              </a:defRPr>
            </a:lvl6pPr>
            <a:lvl7pPr>
              <a:defRPr sz="2400" b="1">
                <a:solidFill>
                  <a:srgbClr val="AA566D"/>
                </a:solidFill>
                <a:latin typeface="Arial"/>
                <a:ea typeface="Arial"/>
                <a:cs typeface="Arial"/>
              </a:defRPr>
            </a:lvl7pPr>
            <a:lvl8pPr>
              <a:defRPr sz="2400" b="1">
                <a:solidFill>
                  <a:srgbClr val="AA566D"/>
                </a:solidFill>
                <a:latin typeface="Arial"/>
                <a:ea typeface="Arial"/>
                <a:cs typeface="Arial"/>
              </a:defRPr>
            </a:lvl8pPr>
            <a:lvl9pPr>
              <a:defRPr sz="2400" b="1">
                <a:solidFill>
                  <a:srgbClr val="AA566D"/>
                </a:solidFill>
                <a:latin typeface="Arial"/>
                <a:ea typeface="Arial"/>
                <a:cs typeface="Arial"/>
              </a:defRPr>
            </a:lvl9pPr>
          </a:lstStyle>
          <a:p>
            <a:pPr>
              <a:defRPr sz="2400" b="1">
                <a:solidFill>
                  <a:srgbClr val="AA566D"/>
                </a:solidFill>
                <a:latin typeface="Arial"/>
                <a:ea typeface="Arial"/>
                <a:cs typeface="Arial"/>
              </a:defRPr>
            </a:pPr>
            <a:r>
              <a:rPr sz="2400" b="1" dirty="0">
                <a:solidFill>
                  <a:srgbClr val="AA566D"/>
                </a:solidFill>
                <a:latin typeface="Arial"/>
                <a:ea typeface="Arial"/>
                <a:cs typeface="Arial"/>
              </a:rPr>
              <a:t>Publicity creates awareness.</a:t>
            </a:r>
          </a:p>
          <a:p>
            <a:pPr>
              <a:defRPr sz="2400" b="1">
                <a:solidFill>
                  <a:srgbClr val="AA566D"/>
                </a:solidFill>
                <a:latin typeface="Arial"/>
                <a:ea typeface="Arial"/>
                <a:cs typeface="Arial"/>
              </a:defRPr>
            </a:pPr>
            <a:r>
              <a:rPr sz="2400" b="1" dirty="0">
                <a:solidFill>
                  <a:srgbClr val="AA566D"/>
                </a:solidFill>
                <a:latin typeface="Arial"/>
                <a:ea typeface="Arial"/>
                <a:cs typeface="Arial"/>
              </a:rPr>
              <a:t>Relationships support participation.</a:t>
            </a:r>
          </a:p>
        </p:txBody>
      </p:sp>
      <p:sp>
        <p:nvSpPr>
          <p:cNvPr id="5" name="text-4">
            <a:extLst>
              <a:ext uri="{FF2B5EF4-FFF2-40B4-BE49-F238E27FC236}">
                <a16:creationId xmlns:a16="http://schemas.microsoft.com/office/drawing/2014/main" id="{AC2E1E32-EB08-442E-AE52-B36EAF589CD2}"/>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(Pollard et al., 2025</a:t>
            </a:r>
            <a:r>
              <a:rPr lang="en-GB" sz="1425" b="0" dirty="0">
                <a:solidFill>
                  <a:srgbClr val="6C5E69"/>
                </a:solidFill>
                <a:latin typeface="Arial"/>
                <a:ea typeface="Arial"/>
                <a:cs typeface="Arial"/>
              </a:rPr>
              <a:t> and </a:t>
            </a:r>
            <a:r>
              <a:rPr sz="1425" b="0" dirty="0">
                <a:solidFill>
                  <a:srgbClr val="6C5E69"/>
                </a:solidFill>
                <a:latin typeface="Arial"/>
                <a:ea typeface="Arial"/>
                <a:cs typeface="Arial"/>
              </a:rPr>
              <a:t> DHSC, 2023a)</a:t>
            </a:r>
          </a:p>
        </p:txBody>
      </p:sp>
      <p:sp>
        <p:nvSpPr>
          <p:cNvPr id="6" name="text-5">
            <a:extLst>
              <a:ext uri="{FF2B5EF4-FFF2-40B4-BE49-F238E27FC236}">
                <a16:creationId xmlns:a16="http://schemas.microsoft.com/office/drawing/2014/main" id="{509E6FD4-EDDA-4DBC-8B10-85F04C39F362}"/>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10</a:t>
            </a:r>
          </a:p>
        </p:txBody>
      </p:sp>
    </p:spTree>
    <p:extLst>
      <p:ext uri="{BB962C8B-B14F-4D97-AF65-F5344CB8AC3E}">
        <p14:creationId xmlns:p14="http://schemas.microsoft.com/office/powerpoint/2010/main" val="1159458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0962ECF7-4177-48D2-B624-FC87B87D0E8F}"/>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Equity requires trust and sustained access</a:t>
            </a:r>
          </a:p>
        </p:txBody>
      </p:sp>
      <p:sp>
        <p:nvSpPr>
          <p:cNvPr id="2" name="text-1">
            <a:extLst>
              <a:ext uri="{FF2B5EF4-FFF2-40B4-BE49-F238E27FC236}">
                <a16:creationId xmlns:a16="http://schemas.microsoft.com/office/drawing/2014/main" id="{42D74C6F-676B-401B-8505-846E3B55A36A}"/>
              </a:ext>
            </a:extLst>
          </p:cNvPr>
          <p:cNvSpPr>
            <a:spLocks noGrp="1"/>
          </p:cNvSpPr>
          <p:nvPr/>
        </p:nvSpPr>
        <p:spPr>
          <a:xfrm>
            <a:off x="609600" y="1628775"/>
            <a:ext cx="5715000" cy="533400"/>
          </a:xfrm>
          <a:prstGeom prst="rect">
            <a:avLst/>
          </a:prstGeom>
          <a:noFill/>
          <a:ln w="0">
            <a:noFill/>
            <a:prstDash val="solid"/>
          </a:ln>
        </p:spPr>
        <p:txBody>
          <a:bodyPr>
            <a:noAutofit/>
          </a:bodyPr>
          <a:lstStyle>
            <a:defPPr>
              <a:defRPr sz="2925" b="0">
                <a:solidFill>
                  <a:srgbClr val="65394E"/>
                </a:solidFill>
                <a:latin typeface="Georgia"/>
                <a:ea typeface="Georgia"/>
                <a:cs typeface="Georgia"/>
              </a:defRPr>
            </a:defPPr>
            <a:lvl1pPr>
              <a:defRPr sz="2925" b="0">
                <a:solidFill>
                  <a:srgbClr val="65394E"/>
                </a:solidFill>
                <a:latin typeface="Georgia"/>
                <a:ea typeface="Georgia"/>
                <a:cs typeface="Georgia"/>
              </a:defRPr>
            </a:lvl1pPr>
            <a:lvl2pPr>
              <a:defRPr sz="2925" b="0">
                <a:solidFill>
                  <a:srgbClr val="65394E"/>
                </a:solidFill>
                <a:latin typeface="Georgia"/>
                <a:ea typeface="Georgia"/>
                <a:cs typeface="Georgia"/>
              </a:defRPr>
            </a:lvl2pPr>
            <a:lvl3pPr>
              <a:defRPr sz="2925" b="0">
                <a:solidFill>
                  <a:srgbClr val="65394E"/>
                </a:solidFill>
                <a:latin typeface="Georgia"/>
                <a:ea typeface="Georgia"/>
                <a:cs typeface="Georgia"/>
              </a:defRPr>
            </a:lvl3pPr>
            <a:lvl4pPr>
              <a:defRPr sz="2925" b="0">
                <a:solidFill>
                  <a:srgbClr val="65394E"/>
                </a:solidFill>
                <a:latin typeface="Georgia"/>
                <a:ea typeface="Georgia"/>
                <a:cs typeface="Georgia"/>
              </a:defRPr>
            </a:lvl4pPr>
            <a:lvl5pPr>
              <a:defRPr sz="2925" b="0">
                <a:solidFill>
                  <a:srgbClr val="65394E"/>
                </a:solidFill>
                <a:latin typeface="Georgia"/>
                <a:ea typeface="Georgia"/>
                <a:cs typeface="Georgia"/>
              </a:defRPr>
            </a:lvl5pPr>
            <a:lvl6pPr>
              <a:defRPr sz="2925" b="0">
                <a:solidFill>
                  <a:srgbClr val="65394E"/>
                </a:solidFill>
                <a:latin typeface="Georgia"/>
                <a:ea typeface="Georgia"/>
                <a:cs typeface="Georgia"/>
              </a:defRPr>
            </a:lvl6pPr>
            <a:lvl7pPr>
              <a:defRPr sz="2925" b="0">
                <a:solidFill>
                  <a:srgbClr val="65394E"/>
                </a:solidFill>
                <a:latin typeface="Georgia"/>
                <a:ea typeface="Georgia"/>
                <a:cs typeface="Georgia"/>
              </a:defRPr>
            </a:lvl7pPr>
            <a:lvl8pPr>
              <a:defRPr sz="2925" b="0">
                <a:solidFill>
                  <a:srgbClr val="65394E"/>
                </a:solidFill>
                <a:latin typeface="Georgia"/>
                <a:ea typeface="Georgia"/>
                <a:cs typeface="Georgia"/>
              </a:defRPr>
            </a:lvl8pPr>
            <a:lvl9pPr>
              <a:defRPr sz="2925" b="0">
                <a:solidFill>
                  <a:srgbClr val="65394E"/>
                </a:solidFill>
                <a:latin typeface="Georgia"/>
                <a:ea typeface="Georgia"/>
                <a:cs typeface="Georgia"/>
              </a:defRPr>
            </a:lvl9pPr>
          </a:lstStyle>
          <a:p>
            <a:pPr>
              <a:defRPr sz="2925" b="0">
                <a:solidFill>
                  <a:srgbClr val="65394E"/>
                </a:solidFill>
                <a:latin typeface="Georgia"/>
                <a:ea typeface="Georgia"/>
                <a:cs typeface="Georgia"/>
              </a:defRPr>
            </a:pPr>
            <a:r>
              <a:rPr sz="2925" b="0">
                <a:solidFill>
                  <a:srgbClr val="65394E"/>
                </a:solidFill>
                <a:latin typeface="Georgia"/>
                <a:ea typeface="Georgia"/>
                <a:cs typeface="Georgia"/>
              </a:rPr>
              <a:t>Hull and York</a:t>
            </a:r>
          </a:p>
        </p:txBody>
      </p:sp>
      <p:graphicFrame>
        <p:nvGraphicFramePr>
          <p:cNvPr id="3" name="Chart">
            <a:extLst>
              <a:ext uri="{FF2B5EF4-FFF2-40B4-BE49-F238E27FC236}">
                <a16:creationId xmlns:a16="http://schemas.microsoft.com/office/drawing/2014/main" id="{FACF4528-1DF4-4D58-A8DB-485E24316E28}"/>
              </a:ext>
            </a:extLst>
          </p:cNvPr>
          <p:cNvGraphicFramePr/>
          <p:nvPr/>
        </p:nvGraphicFramePr>
        <p:xfrm>
          <a:off x="609600" y="2552700"/>
          <a:ext cx="6096000" cy="295275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2">
            <a:extLst>
              <a:ext uri="{FF2B5EF4-FFF2-40B4-BE49-F238E27FC236}">
                <a16:creationId xmlns:a16="http://schemas.microsoft.com/office/drawing/2014/main" id="{0F9729B9-043D-43A5-B5A6-3221DE93747B}"/>
              </a:ext>
            </a:extLst>
          </p:cNvPr>
          <p:cNvSpPr>
            <a:spLocks noGrp="1"/>
          </p:cNvSpPr>
          <p:nvPr/>
        </p:nvSpPr>
        <p:spPr>
          <a:xfrm>
            <a:off x="7477125" y="1743075"/>
            <a:ext cx="4000500" cy="1009650"/>
          </a:xfrm>
          <a:prstGeom prst="rect">
            <a:avLst/>
          </a:prstGeom>
          <a:noFill/>
          <a:ln w="0">
            <a:noFill/>
            <a:prstDash val="solid"/>
          </a:ln>
        </p:spPr>
        <p:txBody>
          <a:bodyPr>
            <a:noAutofit/>
          </a:bodyPr>
          <a:lstStyle>
            <a:defPPr>
              <a:defRPr sz="2925" b="1">
                <a:solidFill>
                  <a:srgbClr val="65394E"/>
                </a:solidFill>
                <a:latin typeface="Arial"/>
                <a:ea typeface="Arial"/>
                <a:cs typeface="Arial"/>
              </a:defRPr>
            </a:defPPr>
            <a:lvl1pPr>
              <a:defRPr sz="2925" b="1">
                <a:solidFill>
                  <a:srgbClr val="65394E"/>
                </a:solidFill>
                <a:latin typeface="Arial"/>
                <a:ea typeface="Arial"/>
                <a:cs typeface="Arial"/>
              </a:defRPr>
            </a:lvl1pPr>
            <a:lvl2pPr>
              <a:defRPr sz="2925" b="1">
                <a:solidFill>
                  <a:srgbClr val="65394E"/>
                </a:solidFill>
                <a:latin typeface="Arial"/>
                <a:ea typeface="Arial"/>
                <a:cs typeface="Arial"/>
              </a:defRPr>
            </a:lvl2pPr>
            <a:lvl3pPr>
              <a:defRPr sz="2925" b="1">
                <a:solidFill>
                  <a:srgbClr val="65394E"/>
                </a:solidFill>
                <a:latin typeface="Arial"/>
                <a:ea typeface="Arial"/>
                <a:cs typeface="Arial"/>
              </a:defRPr>
            </a:lvl3pPr>
            <a:lvl4pPr>
              <a:defRPr sz="2925" b="1">
                <a:solidFill>
                  <a:srgbClr val="65394E"/>
                </a:solidFill>
                <a:latin typeface="Arial"/>
                <a:ea typeface="Arial"/>
                <a:cs typeface="Arial"/>
              </a:defRPr>
            </a:lvl4pPr>
            <a:lvl5pPr>
              <a:defRPr sz="2925" b="1">
                <a:solidFill>
                  <a:srgbClr val="65394E"/>
                </a:solidFill>
                <a:latin typeface="Arial"/>
                <a:ea typeface="Arial"/>
                <a:cs typeface="Arial"/>
              </a:defRPr>
            </a:lvl5pPr>
            <a:lvl6pPr>
              <a:defRPr sz="2925" b="1">
                <a:solidFill>
                  <a:srgbClr val="65394E"/>
                </a:solidFill>
                <a:latin typeface="Arial"/>
                <a:ea typeface="Arial"/>
                <a:cs typeface="Arial"/>
              </a:defRPr>
            </a:lvl6pPr>
            <a:lvl7pPr>
              <a:defRPr sz="2925" b="1">
                <a:solidFill>
                  <a:srgbClr val="65394E"/>
                </a:solidFill>
                <a:latin typeface="Arial"/>
                <a:ea typeface="Arial"/>
                <a:cs typeface="Arial"/>
              </a:defRPr>
            </a:lvl7pPr>
            <a:lvl8pPr>
              <a:defRPr sz="2925" b="1">
                <a:solidFill>
                  <a:srgbClr val="65394E"/>
                </a:solidFill>
                <a:latin typeface="Arial"/>
                <a:ea typeface="Arial"/>
                <a:cs typeface="Arial"/>
              </a:defRPr>
            </a:lvl8pPr>
            <a:lvl9pPr>
              <a:defRPr sz="2925" b="1">
                <a:solidFill>
                  <a:srgbClr val="65394E"/>
                </a:solidFill>
                <a:latin typeface="Arial"/>
                <a:ea typeface="Arial"/>
                <a:cs typeface="Arial"/>
              </a:defRPr>
            </a:lvl9pPr>
          </a:lstStyle>
          <a:p>
            <a:pPr>
              <a:defRPr sz="2925" b="1">
                <a:solidFill>
                  <a:srgbClr val="65394E"/>
                </a:solidFill>
                <a:latin typeface="Arial"/>
                <a:ea typeface="Arial"/>
                <a:cs typeface="Arial"/>
              </a:defRPr>
            </a:pPr>
            <a:r>
              <a:rPr sz="2925" b="1">
                <a:solidFill>
                  <a:srgbClr val="65394E"/>
                </a:solidFill>
                <a:latin typeface="Arial"/>
                <a:ea typeface="Arial"/>
                <a:cs typeface="Arial"/>
              </a:rPr>
              <a:t>Six community</a:t>
            </a:r>
          </a:p>
          <a:p>
            <a:pPr>
              <a:defRPr sz="2925" b="1">
                <a:solidFill>
                  <a:srgbClr val="65394E"/>
                </a:solidFill>
                <a:latin typeface="Arial"/>
                <a:ea typeface="Arial"/>
                <a:cs typeface="Arial"/>
              </a:defRPr>
            </a:pPr>
            <a:r>
              <a:rPr sz="2925" b="1">
                <a:solidFill>
                  <a:srgbClr val="65394E"/>
                </a:solidFill>
                <a:latin typeface="Arial"/>
                <a:ea typeface="Arial"/>
                <a:cs typeface="Arial"/>
              </a:rPr>
              <a:t>organisations</a:t>
            </a:r>
          </a:p>
        </p:txBody>
      </p:sp>
      <p:sp>
        <p:nvSpPr>
          <p:cNvPr id="5" name="text-3">
            <a:extLst>
              <a:ext uri="{FF2B5EF4-FFF2-40B4-BE49-F238E27FC236}">
                <a16:creationId xmlns:a16="http://schemas.microsoft.com/office/drawing/2014/main" id="{786D6620-108C-47E0-AD1D-EC340C054C3A}"/>
              </a:ext>
            </a:extLst>
          </p:cNvPr>
          <p:cNvSpPr>
            <a:spLocks noGrp="1"/>
          </p:cNvSpPr>
          <p:nvPr/>
        </p:nvSpPr>
        <p:spPr>
          <a:xfrm>
            <a:off x="7477125" y="3333750"/>
            <a:ext cx="4000500" cy="20574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Trust and practical help</a:t>
            </a:r>
          </a:p>
          <a:p>
            <a:pPr>
              <a:defRPr sz="2250" b="0">
                <a:solidFill>
                  <a:srgbClr val="342B3B"/>
                </a:solidFill>
                <a:latin typeface="Arial"/>
                <a:ea typeface="Arial"/>
                <a:cs typeface="Arial"/>
              </a:defRPr>
            </a:pPr>
            <a:r>
              <a:rPr sz="2250" b="0">
                <a:solidFill>
                  <a:srgbClr val="342B3B"/>
                </a:solidFill>
                <a:latin typeface="Arial"/>
                <a:ea typeface="Arial"/>
                <a:cs typeface="Arial"/>
              </a:rPr>
              <a:t>supported access</a:t>
            </a:r>
          </a:p>
          <a:p>
            <a:endParaRPr sz="2250" b="0">
              <a:solidFill>
                <a:srgbClr val="342B3B"/>
              </a:solidFill>
              <a:latin typeface="Arial"/>
              <a:ea typeface="Arial"/>
              <a:cs typeface="Arial"/>
            </a:endParaRPr>
          </a:p>
          <a:p>
            <a:pPr>
              <a:defRPr sz="2250" b="0">
                <a:solidFill>
                  <a:srgbClr val="342B3B"/>
                </a:solidFill>
                <a:latin typeface="Arial"/>
                <a:ea typeface="Arial"/>
                <a:cs typeface="Arial"/>
              </a:defRPr>
            </a:pPr>
            <a:r>
              <a:rPr sz="2250" b="0">
                <a:solidFill>
                  <a:srgbClr val="342B3B"/>
                </a:solidFill>
                <a:latin typeface="Arial"/>
                <a:ea typeface="Arial"/>
                <a:cs typeface="Arial"/>
              </a:rPr>
              <a:t>Missing follow-up limits</a:t>
            </a:r>
          </a:p>
          <a:p>
            <a:pPr>
              <a:defRPr sz="2250" b="0">
                <a:solidFill>
                  <a:srgbClr val="342B3B"/>
                </a:solidFill>
                <a:latin typeface="Arial"/>
                <a:ea typeface="Arial"/>
                <a:cs typeface="Arial"/>
              </a:defRPr>
            </a:pPr>
            <a:r>
              <a:rPr sz="2250" b="0">
                <a:solidFill>
                  <a:srgbClr val="342B3B"/>
                </a:solidFill>
                <a:latin typeface="Arial"/>
                <a:ea typeface="Arial"/>
                <a:cs typeface="Arial"/>
              </a:rPr>
              <a:t>certainty about outcomes</a:t>
            </a:r>
          </a:p>
        </p:txBody>
      </p:sp>
      <p:sp>
        <p:nvSpPr>
          <p:cNvPr id="6" name="text-4">
            <a:extLst>
              <a:ext uri="{FF2B5EF4-FFF2-40B4-BE49-F238E27FC236}">
                <a16:creationId xmlns:a16="http://schemas.microsoft.com/office/drawing/2014/main" id="{74E95A2B-1012-4EE5-988C-33A20F4724B9}"/>
              </a:ext>
            </a:extLst>
          </p:cNvPr>
          <p:cNvSpPr>
            <a:spLocks noGrp="1"/>
          </p:cNvSpPr>
          <p:nvPr/>
        </p:nvSpPr>
        <p:spPr>
          <a:xfrm>
            <a:off x="609600" y="5715000"/>
            <a:ext cx="10763250" cy="409575"/>
          </a:xfrm>
          <a:prstGeom prst="rect">
            <a:avLst/>
          </a:prstGeom>
          <a:noFill/>
          <a:ln w="0">
            <a:noFill/>
            <a:prstDash val="solid"/>
          </a:ln>
        </p:spPr>
        <p:txBody>
          <a:bodyPr>
            <a:noAutofit/>
          </a:bodyPr>
          <a:lstStyle>
            <a:defPPr>
              <a:defRPr sz="2025" b="1">
                <a:solidFill>
                  <a:srgbClr val="AA566D"/>
                </a:solidFill>
                <a:latin typeface="Arial"/>
                <a:ea typeface="Arial"/>
                <a:cs typeface="Arial"/>
              </a:defRPr>
            </a:defPPr>
            <a:lvl1pPr>
              <a:defRPr sz="2025" b="1">
                <a:solidFill>
                  <a:srgbClr val="AA566D"/>
                </a:solidFill>
                <a:latin typeface="Arial"/>
                <a:ea typeface="Arial"/>
                <a:cs typeface="Arial"/>
              </a:defRPr>
            </a:lvl1pPr>
            <a:lvl2pPr>
              <a:defRPr sz="2025" b="1">
                <a:solidFill>
                  <a:srgbClr val="AA566D"/>
                </a:solidFill>
                <a:latin typeface="Arial"/>
                <a:ea typeface="Arial"/>
                <a:cs typeface="Arial"/>
              </a:defRPr>
            </a:lvl2pPr>
            <a:lvl3pPr>
              <a:defRPr sz="2025" b="1">
                <a:solidFill>
                  <a:srgbClr val="AA566D"/>
                </a:solidFill>
                <a:latin typeface="Arial"/>
                <a:ea typeface="Arial"/>
                <a:cs typeface="Arial"/>
              </a:defRPr>
            </a:lvl3pPr>
            <a:lvl4pPr>
              <a:defRPr sz="2025" b="1">
                <a:solidFill>
                  <a:srgbClr val="AA566D"/>
                </a:solidFill>
                <a:latin typeface="Arial"/>
                <a:ea typeface="Arial"/>
                <a:cs typeface="Arial"/>
              </a:defRPr>
            </a:lvl4pPr>
            <a:lvl5pPr>
              <a:defRPr sz="2025" b="1">
                <a:solidFill>
                  <a:srgbClr val="AA566D"/>
                </a:solidFill>
                <a:latin typeface="Arial"/>
                <a:ea typeface="Arial"/>
                <a:cs typeface="Arial"/>
              </a:defRPr>
            </a:lvl5pPr>
            <a:lvl6pPr>
              <a:defRPr sz="2025" b="1">
                <a:solidFill>
                  <a:srgbClr val="AA566D"/>
                </a:solidFill>
                <a:latin typeface="Arial"/>
                <a:ea typeface="Arial"/>
                <a:cs typeface="Arial"/>
              </a:defRPr>
            </a:lvl6pPr>
            <a:lvl7pPr>
              <a:defRPr sz="2025" b="1">
                <a:solidFill>
                  <a:srgbClr val="AA566D"/>
                </a:solidFill>
                <a:latin typeface="Arial"/>
                <a:ea typeface="Arial"/>
                <a:cs typeface="Arial"/>
              </a:defRPr>
            </a:lvl7pPr>
            <a:lvl8pPr>
              <a:defRPr sz="2025" b="1">
                <a:solidFill>
                  <a:srgbClr val="AA566D"/>
                </a:solidFill>
                <a:latin typeface="Arial"/>
                <a:ea typeface="Arial"/>
                <a:cs typeface="Arial"/>
              </a:defRPr>
            </a:lvl8pPr>
            <a:lvl9pPr>
              <a:defRPr sz="2025" b="1">
                <a:solidFill>
                  <a:srgbClr val="AA566D"/>
                </a:solidFill>
                <a:latin typeface="Arial"/>
                <a:ea typeface="Arial"/>
                <a:cs typeface="Arial"/>
              </a:defRPr>
            </a:lvl9pPr>
          </a:lstStyle>
          <a:p>
            <a:pPr>
              <a:defRPr sz="2025" b="1">
                <a:solidFill>
                  <a:srgbClr val="AA566D"/>
                </a:solidFill>
                <a:latin typeface="Arial"/>
                <a:ea typeface="Arial"/>
                <a:cs typeface="Arial"/>
              </a:defRPr>
            </a:pPr>
            <a:r>
              <a:rPr sz="2025" b="1">
                <a:solidFill>
                  <a:srgbClr val="AA566D"/>
                </a:solidFill>
                <a:latin typeface="Arial"/>
                <a:ea typeface="Arial"/>
                <a:cs typeface="Arial"/>
              </a:rPr>
              <a:t>Equity depends on transport, cultural safety and choice</a:t>
            </a:r>
          </a:p>
        </p:txBody>
      </p:sp>
      <p:sp>
        <p:nvSpPr>
          <p:cNvPr id="7" name="text-5">
            <a:extLst>
              <a:ext uri="{FF2B5EF4-FFF2-40B4-BE49-F238E27FC236}">
                <a16:creationId xmlns:a16="http://schemas.microsoft.com/office/drawing/2014/main" id="{876CF8E9-34EB-4A6C-87D0-4FF792446569}"/>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(Armitt et al., 2026</a:t>
            </a:r>
            <a:r>
              <a:rPr lang="en-GB" dirty="0"/>
              <a:t> and </a:t>
            </a:r>
            <a:r>
              <a:rPr sz="1425" b="0" dirty="0">
                <a:solidFill>
                  <a:srgbClr val="6C5E69"/>
                </a:solidFill>
                <a:latin typeface="Arial"/>
                <a:ea typeface="Arial"/>
                <a:cs typeface="Arial"/>
              </a:rPr>
              <a:t>Equality Act 2010)</a:t>
            </a:r>
          </a:p>
        </p:txBody>
      </p:sp>
      <p:sp>
        <p:nvSpPr>
          <p:cNvPr id="8" name="text-6">
            <a:extLst>
              <a:ext uri="{FF2B5EF4-FFF2-40B4-BE49-F238E27FC236}">
                <a16:creationId xmlns:a16="http://schemas.microsoft.com/office/drawing/2014/main" id="{24E6F053-47F5-4671-9548-452BC749275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11</a:t>
            </a:r>
          </a:p>
        </p:txBody>
      </p:sp>
    </p:spTree>
    <p:extLst>
      <p:ext uri="{BB962C8B-B14F-4D97-AF65-F5344CB8AC3E}">
        <p14:creationId xmlns:p14="http://schemas.microsoft.com/office/powerpoint/2010/main" val="220394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B710238B-31D4-4B7B-ACCE-8E848C7C39D4}"/>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Sustainability includes the community workforce</a:t>
            </a:r>
          </a:p>
        </p:txBody>
      </p:sp>
      <p:sp>
        <p:nvSpPr>
          <p:cNvPr id="2" name="text-1">
            <a:extLst>
              <a:ext uri="{FF2B5EF4-FFF2-40B4-BE49-F238E27FC236}">
                <a16:creationId xmlns:a16="http://schemas.microsoft.com/office/drawing/2014/main" id="{BE996175-0DC0-49FA-B3F0-C726A1C828E7}"/>
              </a:ext>
            </a:extLst>
          </p:cNvPr>
          <p:cNvSpPr>
            <a:spLocks noGrp="1"/>
          </p:cNvSpPr>
          <p:nvPr/>
        </p:nvSpPr>
        <p:spPr>
          <a:xfrm>
            <a:off x="609600" y="1619250"/>
            <a:ext cx="5048250" cy="1323975"/>
          </a:xfrm>
          <a:prstGeom prst="rect">
            <a:avLst/>
          </a:prstGeom>
          <a:noFill/>
          <a:ln w="0">
            <a:noFill/>
            <a:prstDash val="solid"/>
          </a:ln>
        </p:spPr>
        <p:txBody>
          <a:bodyPr>
            <a:noAutofit/>
          </a:bodyPr>
          <a:lstStyle>
            <a:defPPr>
              <a:defRPr sz="7725" b="1">
                <a:solidFill>
                  <a:srgbClr val="65394E"/>
                </a:solidFill>
                <a:latin typeface="Arial"/>
                <a:ea typeface="Arial"/>
                <a:cs typeface="Arial"/>
              </a:defRPr>
            </a:defPPr>
            <a:lvl1pPr>
              <a:defRPr sz="7725" b="1">
                <a:solidFill>
                  <a:srgbClr val="65394E"/>
                </a:solidFill>
                <a:latin typeface="Arial"/>
                <a:ea typeface="Arial"/>
                <a:cs typeface="Arial"/>
              </a:defRPr>
            </a:lvl1pPr>
            <a:lvl2pPr>
              <a:defRPr sz="7725" b="1">
                <a:solidFill>
                  <a:srgbClr val="65394E"/>
                </a:solidFill>
                <a:latin typeface="Arial"/>
                <a:ea typeface="Arial"/>
                <a:cs typeface="Arial"/>
              </a:defRPr>
            </a:lvl2pPr>
            <a:lvl3pPr>
              <a:defRPr sz="7725" b="1">
                <a:solidFill>
                  <a:srgbClr val="65394E"/>
                </a:solidFill>
                <a:latin typeface="Arial"/>
                <a:ea typeface="Arial"/>
                <a:cs typeface="Arial"/>
              </a:defRPr>
            </a:lvl3pPr>
            <a:lvl4pPr>
              <a:defRPr sz="7725" b="1">
                <a:solidFill>
                  <a:srgbClr val="65394E"/>
                </a:solidFill>
                <a:latin typeface="Arial"/>
                <a:ea typeface="Arial"/>
                <a:cs typeface="Arial"/>
              </a:defRPr>
            </a:lvl4pPr>
            <a:lvl5pPr>
              <a:defRPr sz="7725" b="1">
                <a:solidFill>
                  <a:srgbClr val="65394E"/>
                </a:solidFill>
                <a:latin typeface="Arial"/>
                <a:ea typeface="Arial"/>
                <a:cs typeface="Arial"/>
              </a:defRPr>
            </a:lvl5pPr>
            <a:lvl6pPr>
              <a:defRPr sz="7725" b="1">
                <a:solidFill>
                  <a:srgbClr val="65394E"/>
                </a:solidFill>
                <a:latin typeface="Arial"/>
                <a:ea typeface="Arial"/>
                <a:cs typeface="Arial"/>
              </a:defRPr>
            </a:lvl6pPr>
            <a:lvl7pPr>
              <a:defRPr sz="7725" b="1">
                <a:solidFill>
                  <a:srgbClr val="65394E"/>
                </a:solidFill>
                <a:latin typeface="Arial"/>
                <a:ea typeface="Arial"/>
                <a:cs typeface="Arial"/>
              </a:defRPr>
            </a:lvl7pPr>
            <a:lvl8pPr>
              <a:defRPr sz="7725" b="1">
                <a:solidFill>
                  <a:srgbClr val="65394E"/>
                </a:solidFill>
                <a:latin typeface="Arial"/>
                <a:ea typeface="Arial"/>
                <a:cs typeface="Arial"/>
              </a:defRPr>
            </a:lvl8pPr>
            <a:lvl9pPr>
              <a:defRPr sz="7725" b="1">
                <a:solidFill>
                  <a:srgbClr val="65394E"/>
                </a:solidFill>
                <a:latin typeface="Arial"/>
                <a:ea typeface="Arial"/>
                <a:cs typeface="Arial"/>
              </a:defRPr>
            </a:lvl9pPr>
          </a:lstStyle>
          <a:p>
            <a:pPr>
              <a:defRPr sz="7725" b="1">
                <a:solidFill>
                  <a:srgbClr val="65394E"/>
                </a:solidFill>
                <a:latin typeface="Arial"/>
                <a:ea typeface="Arial"/>
                <a:cs typeface="Arial"/>
              </a:defRPr>
            </a:pPr>
            <a:r>
              <a:rPr sz="7725" b="1">
                <a:solidFill>
                  <a:srgbClr val="65394E"/>
                </a:solidFill>
                <a:latin typeface="Arial"/>
                <a:ea typeface="Arial"/>
                <a:cs typeface="Arial"/>
              </a:rPr>
              <a:t>£507</a:t>
            </a:r>
          </a:p>
        </p:txBody>
      </p:sp>
      <p:sp>
        <p:nvSpPr>
          <p:cNvPr id="3" name="text-2">
            <a:extLst>
              <a:ext uri="{FF2B5EF4-FFF2-40B4-BE49-F238E27FC236}">
                <a16:creationId xmlns:a16="http://schemas.microsoft.com/office/drawing/2014/main" id="{B6B9C723-C6FB-4B31-B426-3EF0784B8E0A}"/>
              </a:ext>
            </a:extLst>
          </p:cNvPr>
          <p:cNvSpPr>
            <a:spLocks noGrp="1"/>
          </p:cNvSpPr>
          <p:nvPr/>
        </p:nvSpPr>
        <p:spPr>
          <a:xfrm>
            <a:off x="685800" y="3133725"/>
            <a:ext cx="4762500" cy="1476375"/>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a:defRPr sz="2400" b="0">
                <a:solidFill>
                  <a:srgbClr val="342B3B"/>
                </a:solidFill>
                <a:latin typeface="Arial"/>
                <a:ea typeface="Arial"/>
                <a:cs typeface="Arial"/>
              </a:defRPr>
            </a:pPr>
            <a:r>
              <a:rPr sz="2400" b="0">
                <a:solidFill>
                  <a:srgbClr val="342B3B"/>
                </a:solidFill>
                <a:latin typeface="Arial"/>
                <a:ea typeface="Arial"/>
                <a:cs typeface="Arial"/>
              </a:rPr>
              <a:t>average provider cost</a:t>
            </a:r>
          </a:p>
          <a:p>
            <a:pPr>
              <a:defRPr sz="2400" b="0">
                <a:solidFill>
                  <a:srgbClr val="342B3B"/>
                </a:solidFill>
                <a:latin typeface="Arial"/>
                <a:ea typeface="Arial"/>
                <a:cs typeface="Arial"/>
              </a:defRPr>
            </a:pPr>
            <a:r>
              <a:rPr sz="2400" b="0">
                <a:solidFill>
                  <a:srgbClr val="342B3B"/>
                </a:solidFill>
                <a:latin typeface="Arial"/>
                <a:ea typeface="Arial"/>
                <a:cs typeface="Arial"/>
              </a:rPr>
              <a:t>per participant</a:t>
            </a:r>
          </a:p>
          <a:p>
            <a:pPr>
              <a:defRPr sz="2400" b="0">
                <a:solidFill>
                  <a:srgbClr val="342B3B"/>
                </a:solidFill>
                <a:latin typeface="Arial"/>
                <a:ea typeface="Arial"/>
                <a:cs typeface="Arial"/>
              </a:defRPr>
            </a:pPr>
            <a:r>
              <a:rPr sz="2400" b="0">
                <a:solidFill>
                  <a:srgbClr val="342B3B"/>
                </a:solidFill>
                <a:latin typeface="Arial"/>
                <a:ea typeface="Arial"/>
                <a:cs typeface="Arial"/>
              </a:rPr>
              <a:t>Sample: 13 providers</a:t>
            </a:r>
          </a:p>
        </p:txBody>
      </p:sp>
      <p:sp>
        <p:nvSpPr>
          <p:cNvPr id="4" name="text-3">
            <a:extLst>
              <a:ext uri="{FF2B5EF4-FFF2-40B4-BE49-F238E27FC236}">
                <a16:creationId xmlns:a16="http://schemas.microsoft.com/office/drawing/2014/main" id="{FB32D984-B9EA-4131-9CD1-6377A1CA4BB9}"/>
              </a:ext>
            </a:extLst>
          </p:cNvPr>
          <p:cNvSpPr>
            <a:spLocks noGrp="1"/>
          </p:cNvSpPr>
          <p:nvPr/>
        </p:nvSpPr>
        <p:spPr>
          <a:xfrm>
            <a:off x="6858000" y="1619250"/>
            <a:ext cx="4667250" cy="1323975"/>
          </a:xfrm>
          <a:prstGeom prst="rect">
            <a:avLst/>
          </a:prstGeom>
          <a:noFill/>
          <a:ln w="0">
            <a:noFill/>
            <a:prstDash val="solid"/>
          </a:ln>
        </p:spPr>
        <p:txBody>
          <a:bodyPr>
            <a:noAutofit/>
          </a:bodyPr>
          <a:lstStyle>
            <a:defPPr>
              <a:defRPr sz="7725" b="1">
                <a:solidFill>
                  <a:srgbClr val="9A762C"/>
                </a:solidFill>
                <a:latin typeface="Arial"/>
                <a:ea typeface="Arial"/>
                <a:cs typeface="Arial"/>
              </a:defRPr>
            </a:defPPr>
            <a:lvl1pPr>
              <a:defRPr sz="7725" b="1">
                <a:solidFill>
                  <a:srgbClr val="9A762C"/>
                </a:solidFill>
                <a:latin typeface="Arial"/>
                <a:ea typeface="Arial"/>
                <a:cs typeface="Arial"/>
              </a:defRPr>
            </a:lvl1pPr>
            <a:lvl2pPr>
              <a:defRPr sz="7725" b="1">
                <a:solidFill>
                  <a:srgbClr val="9A762C"/>
                </a:solidFill>
                <a:latin typeface="Arial"/>
                <a:ea typeface="Arial"/>
                <a:cs typeface="Arial"/>
              </a:defRPr>
            </a:lvl2pPr>
            <a:lvl3pPr>
              <a:defRPr sz="7725" b="1">
                <a:solidFill>
                  <a:srgbClr val="9A762C"/>
                </a:solidFill>
                <a:latin typeface="Arial"/>
                <a:ea typeface="Arial"/>
                <a:cs typeface="Arial"/>
              </a:defRPr>
            </a:lvl3pPr>
            <a:lvl4pPr>
              <a:defRPr sz="7725" b="1">
                <a:solidFill>
                  <a:srgbClr val="9A762C"/>
                </a:solidFill>
                <a:latin typeface="Arial"/>
                <a:ea typeface="Arial"/>
                <a:cs typeface="Arial"/>
              </a:defRPr>
            </a:lvl4pPr>
            <a:lvl5pPr>
              <a:defRPr sz="7725" b="1">
                <a:solidFill>
                  <a:srgbClr val="9A762C"/>
                </a:solidFill>
                <a:latin typeface="Arial"/>
                <a:ea typeface="Arial"/>
                <a:cs typeface="Arial"/>
              </a:defRPr>
            </a:lvl5pPr>
            <a:lvl6pPr>
              <a:defRPr sz="7725" b="1">
                <a:solidFill>
                  <a:srgbClr val="9A762C"/>
                </a:solidFill>
                <a:latin typeface="Arial"/>
                <a:ea typeface="Arial"/>
                <a:cs typeface="Arial"/>
              </a:defRPr>
            </a:lvl6pPr>
            <a:lvl7pPr>
              <a:defRPr sz="7725" b="1">
                <a:solidFill>
                  <a:srgbClr val="9A762C"/>
                </a:solidFill>
                <a:latin typeface="Arial"/>
                <a:ea typeface="Arial"/>
                <a:cs typeface="Arial"/>
              </a:defRPr>
            </a:lvl7pPr>
            <a:lvl8pPr>
              <a:defRPr sz="7725" b="1">
                <a:solidFill>
                  <a:srgbClr val="9A762C"/>
                </a:solidFill>
                <a:latin typeface="Arial"/>
                <a:ea typeface="Arial"/>
                <a:cs typeface="Arial"/>
              </a:defRPr>
            </a:lvl8pPr>
            <a:lvl9pPr>
              <a:defRPr sz="7725" b="1">
                <a:solidFill>
                  <a:srgbClr val="9A762C"/>
                </a:solidFill>
                <a:latin typeface="Arial"/>
                <a:ea typeface="Arial"/>
                <a:cs typeface="Arial"/>
              </a:defRPr>
            </a:lvl9pPr>
          </a:lstStyle>
          <a:p>
            <a:pPr>
              <a:defRPr sz="7725" b="1">
                <a:solidFill>
                  <a:srgbClr val="9A762C"/>
                </a:solidFill>
                <a:latin typeface="Arial"/>
                <a:ea typeface="Arial"/>
                <a:cs typeface="Arial"/>
              </a:defRPr>
            </a:pPr>
            <a:r>
              <a:rPr sz="7725" b="1">
                <a:solidFill>
                  <a:srgbClr val="9A762C"/>
                </a:solidFill>
                <a:latin typeface="Arial"/>
                <a:ea typeface="Arial"/>
                <a:cs typeface="Arial"/>
              </a:rPr>
              <a:t>57.7%</a:t>
            </a:r>
          </a:p>
        </p:txBody>
      </p:sp>
      <p:sp>
        <p:nvSpPr>
          <p:cNvPr id="5" name="text-4">
            <a:extLst>
              <a:ext uri="{FF2B5EF4-FFF2-40B4-BE49-F238E27FC236}">
                <a16:creationId xmlns:a16="http://schemas.microsoft.com/office/drawing/2014/main" id="{5864FF80-2D77-4F69-8A1A-234696236860}"/>
              </a:ext>
            </a:extLst>
          </p:cNvPr>
          <p:cNvSpPr>
            <a:spLocks noGrp="1"/>
          </p:cNvSpPr>
          <p:nvPr/>
        </p:nvSpPr>
        <p:spPr>
          <a:xfrm>
            <a:off x="6934200" y="3133725"/>
            <a:ext cx="4572000" cy="1476375"/>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of surveyed providers reported</a:t>
            </a:r>
          </a:p>
          <a:p>
            <a:pPr>
              <a:defRPr sz="2250" b="0">
                <a:solidFill>
                  <a:srgbClr val="342B3B"/>
                </a:solidFill>
                <a:latin typeface="Arial"/>
                <a:ea typeface="Arial"/>
                <a:cs typeface="Arial"/>
              </a:defRPr>
            </a:pPr>
            <a:r>
              <a:rPr sz="2250" b="0">
                <a:solidFill>
                  <a:srgbClr val="342B3B"/>
                </a:solidFill>
                <a:latin typeface="Arial"/>
                <a:ea typeface="Arial"/>
                <a:cs typeface="Arial"/>
              </a:rPr>
              <a:t>no funding attached to any</a:t>
            </a:r>
          </a:p>
          <a:p>
            <a:pPr>
              <a:defRPr sz="2250" b="0">
                <a:solidFill>
                  <a:srgbClr val="342B3B"/>
                </a:solidFill>
                <a:latin typeface="Arial"/>
                <a:ea typeface="Arial"/>
                <a:cs typeface="Arial"/>
              </a:defRPr>
            </a:pPr>
            <a:r>
              <a:rPr sz="2250" b="0">
                <a:solidFill>
                  <a:srgbClr val="342B3B"/>
                </a:solidFill>
                <a:latin typeface="Arial"/>
                <a:ea typeface="Arial"/>
                <a:cs typeface="Arial"/>
              </a:rPr>
              <a:t>referrals they received</a:t>
            </a:r>
          </a:p>
        </p:txBody>
      </p:sp>
      <p:sp>
        <p:nvSpPr>
          <p:cNvPr id="6" name="text-5">
            <a:extLst>
              <a:ext uri="{FF2B5EF4-FFF2-40B4-BE49-F238E27FC236}">
                <a16:creationId xmlns:a16="http://schemas.microsoft.com/office/drawing/2014/main" id="{1F7E9E06-A4D3-45F2-AFDB-6F4EFA9D5604}"/>
              </a:ext>
            </a:extLst>
          </p:cNvPr>
          <p:cNvSpPr>
            <a:spLocks noGrp="1"/>
          </p:cNvSpPr>
          <p:nvPr/>
        </p:nvSpPr>
        <p:spPr>
          <a:xfrm>
            <a:off x="609600" y="5391150"/>
            <a:ext cx="10925175" cy="666750"/>
          </a:xfrm>
          <a:prstGeom prst="rect">
            <a:avLst/>
          </a:prstGeom>
          <a:noFill/>
          <a:ln w="0">
            <a:noFill/>
            <a:prstDash val="solid"/>
          </a:ln>
        </p:spPr>
        <p:txBody>
          <a:bodyPr>
            <a:noAutofit/>
          </a:bodyPr>
          <a:lstStyle>
            <a:defPPr>
              <a:defRPr sz="2250" b="1">
                <a:solidFill>
                  <a:srgbClr val="AA566D"/>
                </a:solidFill>
                <a:latin typeface="Arial"/>
                <a:ea typeface="Arial"/>
                <a:cs typeface="Arial"/>
              </a:defRPr>
            </a:defPPr>
            <a:lvl1pPr>
              <a:defRPr sz="2250" b="1">
                <a:solidFill>
                  <a:srgbClr val="AA566D"/>
                </a:solidFill>
                <a:latin typeface="Arial"/>
                <a:ea typeface="Arial"/>
                <a:cs typeface="Arial"/>
              </a:defRPr>
            </a:lvl1pPr>
            <a:lvl2pPr>
              <a:defRPr sz="2250" b="1">
                <a:solidFill>
                  <a:srgbClr val="AA566D"/>
                </a:solidFill>
                <a:latin typeface="Arial"/>
                <a:ea typeface="Arial"/>
                <a:cs typeface="Arial"/>
              </a:defRPr>
            </a:lvl2pPr>
            <a:lvl3pPr>
              <a:defRPr sz="2250" b="1">
                <a:solidFill>
                  <a:srgbClr val="AA566D"/>
                </a:solidFill>
                <a:latin typeface="Arial"/>
                <a:ea typeface="Arial"/>
                <a:cs typeface="Arial"/>
              </a:defRPr>
            </a:lvl3pPr>
            <a:lvl4pPr>
              <a:defRPr sz="2250" b="1">
                <a:solidFill>
                  <a:srgbClr val="AA566D"/>
                </a:solidFill>
                <a:latin typeface="Arial"/>
                <a:ea typeface="Arial"/>
                <a:cs typeface="Arial"/>
              </a:defRPr>
            </a:lvl4pPr>
            <a:lvl5pPr>
              <a:defRPr sz="2250" b="1">
                <a:solidFill>
                  <a:srgbClr val="AA566D"/>
                </a:solidFill>
                <a:latin typeface="Arial"/>
                <a:ea typeface="Arial"/>
                <a:cs typeface="Arial"/>
              </a:defRPr>
            </a:lvl5pPr>
            <a:lvl6pPr>
              <a:defRPr sz="2250" b="1">
                <a:solidFill>
                  <a:srgbClr val="AA566D"/>
                </a:solidFill>
                <a:latin typeface="Arial"/>
                <a:ea typeface="Arial"/>
                <a:cs typeface="Arial"/>
              </a:defRPr>
            </a:lvl6pPr>
            <a:lvl7pPr>
              <a:defRPr sz="2250" b="1">
                <a:solidFill>
                  <a:srgbClr val="AA566D"/>
                </a:solidFill>
                <a:latin typeface="Arial"/>
                <a:ea typeface="Arial"/>
                <a:cs typeface="Arial"/>
              </a:defRPr>
            </a:lvl7pPr>
            <a:lvl8pPr>
              <a:defRPr sz="2250" b="1">
                <a:solidFill>
                  <a:srgbClr val="AA566D"/>
                </a:solidFill>
                <a:latin typeface="Arial"/>
                <a:ea typeface="Arial"/>
                <a:cs typeface="Arial"/>
              </a:defRPr>
            </a:lvl8pPr>
            <a:lvl9pPr>
              <a:defRPr sz="2250" b="1">
                <a:solidFill>
                  <a:srgbClr val="AA566D"/>
                </a:solidFill>
                <a:latin typeface="Arial"/>
                <a:ea typeface="Arial"/>
                <a:cs typeface="Arial"/>
              </a:defRPr>
            </a:lvl9pPr>
          </a:lstStyle>
          <a:p>
            <a:pPr>
              <a:defRPr sz="2250" b="1">
                <a:solidFill>
                  <a:srgbClr val="AA566D"/>
                </a:solidFill>
                <a:latin typeface="Arial"/>
                <a:ea typeface="Arial"/>
                <a:cs typeface="Arial"/>
              </a:defRPr>
            </a:pPr>
            <a:r>
              <a:rPr sz="2250" b="1">
                <a:solidFill>
                  <a:srgbClr val="AA566D"/>
                </a:solidFill>
                <a:latin typeface="Arial"/>
                <a:ea typeface="Arial"/>
                <a:cs typeface="Arial"/>
              </a:rPr>
              <a:t>Cost is not proof of savings. Nature-based is not proof of low carbon.</a:t>
            </a:r>
          </a:p>
        </p:txBody>
      </p:sp>
      <p:sp>
        <p:nvSpPr>
          <p:cNvPr id="7" name="text-6">
            <a:extLst>
              <a:ext uri="{FF2B5EF4-FFF2-40B4-BE49-F238E27FC236}">
                <a16:creationId xmlns:a16="http://schemas.microsoft.com/office/drawing/2014/main" id="{23516589-BEAE-4E2A-A0ED-C38AA8380E54}"/>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(Haywood et al., 2024</a:t>
            </a:r>
            <a:r>
              <a:rPr lang="en-GB" dirty="0"/>
              <a:t>, </a:t>
            </a:r>
            <a:r>
              <a:rPr sz="1425" b="0" dirty="0">
                <a:solidFill>
                  <a:srgbClr val="6C5E69"/>
                </a:solidFill>
                <a:latin typeface="Arial"/>
                <a:ea typeface="Arial"/>
                <a:cs typeface="Arial"/>
              </a:rPr>
              <a:t>DHSC, 2023b</a:t>
            </a:r>
            <a:r>
              <a:rPr lang="en-GB" sz="1425" b="0" dirty="0">
                <a:solidFill>
                  <a:srgbClr val="6C5E69"/>
                </a:solidFill>
                <a:latin typeface="Arial"/>
                <a:ea typeface="Arial"/>
                <a:cs typeface="Arial"/>
              </a:rPr>
              <a:t> and </a:t>
            </a:r>
            <a:r>
              <a:rPr sz="1425" b="0" dirty="0">
                <a:solidFill>
                  <a:srgbClr val="6C5E69"/>
                </a:solidFill>
                <a:latin typeface="Arial"/>
                <a:ea typeface="Arial"/>
                <a:cs typeface="Arial"/>
              </a:rPr>
              <a:t> UN, 2015)</a:t>
            </a:r>
          </a:p>
        </p:txBody>
      </p:sp>
      <p:sp>
        <p:nvSpPr>
          <p:cNvPr id="8" name="text-7">
            <a:extLst>
              <a:ext uri="{FF2B5EF4-FFF2-40B4-BE49-F238E27FC236}">
                <a16:creationId xmlns:a16="http://schemas.microsoft.com/office/drawing/2014/main" id="{84EC3A8F-9054-4DD8-85DE-01AC75F9686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12</a:t>
            </a:r>
          </a:p>
        </p:txBody>
      </p:sp>
    </p:spTree>
    <p:extLst>
      <p:ext uri="{BB962C8B-B14F-4D97-AF65-F5344CB8AC3E}">
        <p14:creationId xmlns:p14="http://schemas.microsoft.com/office/powerpoint/2010/main" val="36220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287FE138-1E22-43FB-8F03-29F34FE8CBD5}"/>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Digital access and clinical continuity</a:t>
            </a:r>
          </a:p>
        </p:txBody>
      </p:sp>
      <p:sp>
        <p:nvSpPr>
          <p:cNvPr id="2" name="text-1">
            <a:extLst>
              <a:ext uri="{FF2B5EF4-FFF2-40B4-BE49-F238E27FC236}">
                <a16:creationId xmlns:a16="http://schemas.microsoft.com/office/drawing/2014/main" id="{09429168-8DE9-462F-BFA5-53E78327A0E4}"/>
              </a:ext>
            </a:extLst>
          </p:cNvPr>
          <p:cNvSpPr>
            <a:spLocks noGrp="1"/>
          </p:cNvSpPr>
          <p:nvPr/>
        </p:nvSpPr>
        <p:spPr>
          <a:xfrm>
            <a:off x="609600" y="1771650"/>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Flexible contact</a:t>
            </a:r>
          </a:p>
        </p:txBody>
      </p:sp>
      <p:sp>
        <p:nvSpPr>
          <p:cNvPr id="3" name="text-2">
            <a:extLst>
              <a:ext uri="{FF2B5EF4-FFF2-40B4-BE49-F238E27FC236}">
                <a16:creationId xmlns:a16="http://schemas.microsoft.com/office/drawing/2014/main" id="{6D40701B-1159-49F2-B9A5-65AEF93CBEF8}"/>
              </a:ext>
            </a:extLst>
          </p:cNvPr>
          <p:cNvSpPr>
            <a:spLocks noGrp="1"/>
          </p:cNvSpPr>
          <p:nvPr/>
        </p:nvSpPr>
        <p:spPr>
          <a:xfrm>
            <a:off x="609600" y="2428875"/>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Telephone or online support</a:t>
            </a:r>
          </a:p>
          <a:p>
            <a:pPr>
              <a:defRPr sz="2250" b="0">
                <a:solidFill>
                  <a:srgbClr val="342B3B"/>
                </a:solidFill>
                <a:latin typeface="Arial"/>
                <a:ea typeface="Arial"/>
                <a:cs typeface="Arial"/>
              </a:defRPr>
            </a:pPr>
            <a:r>
              <a:rPr sz="2250" b="0">
                <a:solidFill>
                  <a:srgbClr val="342B3B"/>
                </a:solidFill>
                <a:latin typeface="Arial"/>
                <a:ea typeface="Arial"/>
                <a:cs typeface="Arial"/>
              </a:rPr>
              <a:t>for information and follow-up</a:t>
            </a:r>
          </a:p>
        </p:txBody>
      </p:sp>
      <p:sp>
        <p:nvSpPr>
          <p:cNvPr id="4" name="text-3">
            <a:extLst>
              <a:ext uri="{FF2B5EF4-FFF2-40B4-BE49-F238E27FC236}">
                <a16:creationId xmlns:a16="http://schemas.microsoft.com/office/drawing/2014/main" id="{4A395FFA-40E1-4014-9621-33041D793F0A}"/>
              </a:ext>
            </a:extLst>
          </p:cNvPr>
          <p:cNvSpPr>
            <a:spLocks noGrp="1"/>
          </p:cNvSpPr>
          <p:nvPr/>
        </p:nvSpPr>
        <p:spPr>
          <a:xfrm>
            <a:off x="6477000" y="1771650"/>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Meaningful choice</a:t>
            </a:r>
          </a:p>
        </p:txBody>
      </p:sp>
      <p:sp>
        <p:nvSpPr>
          <p:cNvPr id="5" name="text-4">
            <a:extLst>
              <a:ext uri="{FF2B5EF4-FFF2-40B4-BE49-F238E27FC236}">
                <a16:creationId xmlns:a16="http://schemas.microsoft.com/office/drawing/2014/main" id="{F622AC2C-83FC-446A-B133-DF0F5BB4132C}"/>
              </a:ext>
            </a:extLst>
          </p:cNvPr>
          <p:cNvSpPr>
            <a:spLocks noGrp="1"/>
          </p:cNvSpPr>
          <p:nvPr/>
        </p:nvSpPr>
        <p:spPr>
          <a:xfrm>
            <a:off x="6477000" y="2428875"/>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Face-to-face contact and</a:t>
            </a:r>
          </a:p>
          <a:p>
            <a:pPr>
              <a:defRPr sz="2250" b="0">
                <a:solidFill>
                  <a:srgbClr val="342B3B"/>
                </a:solidFill>
                <a:latin typeface="Arial"/>
                <a:ea typeface="Arial"/>
                <a:cs typeface="Arial"/>
              </a:defRPr>
            </a:pPr>
            <a:r>
              <a:rPr sz="2250" b="0">
                <a:solidFill>
                  <a:srgbClr val="342B3B"/>
                </a:solidFill>
                <a:latin typeface="Arial"/>
                <a:ea typeface="Arial"/>
                <a:cs typeface="Arial"/>
              </a:rPr>
              <a:t>accessible community activities</a:t>
            </a:r>
          </a:p>
        </p:txBody>
      </p:sp>
      <p:sp>
        <p:nvSpPr>
          <p:cNvPr id="6" name="text-5">
            <a:extLst>
              <a:ext uri="{FF2B5EF4-FFF2-40B4-BE49-F238E27FC236}">
                <a16:creationId xmlns:a16="http://schemas.microsoft.com/office/drawing/2014/main" id="{B001B974-C48B-4030-B675-0820CB0772EC}"/>
              </a:ext>
            </a:extLst>
          </p:cNvPr>
          <p:cNvSpPr>
            <a:spLocks noGrp="1"/>
          </p:cNvSpPr>
          <p:nvPr/>
        </p:nvSpPr>
        <p:spPr>
          <a:xfrm>
            <a:off x="609600" y="4486275"/>
            <a:ext cx="10934700" cy="714375"/>
          </a:xfrm>
          <a:prstGeom prst="rect">
            <a:avLst/>
          </a:prstGeom>
          <a:noFill/>
          <a:ln w="0">
            <a:noFill/>
            <a:prstDash val="solid"/>
          </a:ln>
        </p:spPr>
        <p:txBody>
          <a:bodyPr>
            <a:noAutofit/>
          </a:bodyPr>
          <a:lstStyle>
            <a:defPPr>
              <a:defRPr sz="3225" b="0">
                <a:solidFill>
                  <a:srgbClr val="65394E"/>
                </a:solidFill>
                <a:latin typeface="Georgia"/>
                <a:ea typeface="Georgia"/>
                <a:cs typeface="Georgia"/>
              </a:defRPr>
            </a:defPPr>
            <a:lvl1pPr>
              <a:defRPr sz="3225" b="0">
                <a:solidFill>
                  <a:srgbClr val="65394E"/>
                </a:solidFill>
                <a:latin typeface="Georgia"/>
                <a:ea typeface="Georgia"/>
                <a:cs typeface="Georgia"/>
              </a:defRPr>
            </a:lvl1pPr>
            <a:lvl2pPr>
              <a:defRPr sz="3225" b="0">
                <a:solidFill>
                  <a:srgbClr val="65394E"/>
                </a:solidFill>
                <a:latin typeface="Georgia"/>
                <a:ea typeface="Georgia"/>
                <a:cs typeface="Georgia"/>
              </a:defRPr>
            </a:lvl2pPr>
            <a:lvl3pPr>
              <a:defRPr sz="3225" b="0">
                <a:solidFill>
                  <a:srgbClr val="65394E"/>
                </a:solidFill>
                <a:latin typeface="Georgia"/>
                <a:ea typeface="Georgia"/>
                <a:cs typeface="Georgia"/>
              </a:defRPr>
            </a:lvl3pPr>
            <a:lvl4pPr>
              <a:defRPr sz="3225" b="0">
                <a:solidFill>
                  <a:srgbClr val="65394E"/>
                </a:solidFill>
                <a:latin typeface="Georgia"/>
                <a:ea typeface="Georgia"/>
                <a:cs typeface="Georgia"/>
              </a:defRPr>
            </a:lvl4pPr>
            <a:lvl5pPr>
              <a:defRPr sz="3225" b="0">
                <a:solidFill>
                  <a:srgbClr val="65394E"/>
                </a:solidFill>
                <a:latin typeface="Georgia"/>
                <a:ea typeface="Georgia"/>
                <a:cs typeface="Georgia"/>
              </a:defRPr>
            </a:lvl5pPr>
            <a:lvl6pPr>
              <a:defRPr sz="3225" b="0">
                <a:solidFill>
                  <a:srgbClr val="65394E"/>
                </a:solidFill>
                <a:latin typeface="Georgia"/>
                <a:ea typeface="Georgia"/>
                <a:cs typeface="Georgia"/>
              </a:defRPr>
            </a:lvl6pPr>
            <a:lvl7pPr>
              <a:defRPr sz="3225" b="0">
                <a:solidFill>
                  <a:srgbClr val="65394E"/>
                </a:solidFill>
                <a:latin typeface="Georgia"/>
                <a:ea typeface="Georgia"/>
                <a:cs typeface="Georgia"/>
              </a:defRPr>
            </a:lvl7pPr>
            <a:lvl8pPr>
              <a:defRPr sz="3225" b="0">
                <a:solidFill>
                  <a:srgbClr val="65394E"/>
                </a:solidFill>
                <a:latin typeface="Georgia"/>
                <a:ea typeface="Georgia"/>
                <a:cs typeface="Georgia"/>
              </a:defRPr>
            </a:lvl8pPr>
            <a:lvl9pPr>
              <a:defRPr sz="3225" b="0">
                <a:solidFill>
                  <a:srgbClr val="65394E"/>
                </a:solidFill>
                <a:latin typeface="Georgia"/>
                <a:ea typeface="Georgia"/>
                <a:cs typeface="Georgia"/>
              </a:defRPr>
            </a:lvl9pPr>
          </a:lstStyle>
          <a:p>
            <a:pPr>
              <a:defRPr sz="3225" b="0">
                <a:solidFill>
                  <a:srgbClr val="65394E"/>
                </a:solidFill>
                <a:latin typeface="Georgia"/>
                <a:ea typeface="Georgia"/>
                <a:cs typeface="Georgia"/>
              </a:defRPr>
            </a:pPr>
            <a:r>
              <a:rPr sz="3225" b="0">
                <a:solidFill>
                  <a:srgbClr val="65394E"/>
                </a:solidFill>
                <a:latin typeface="Georgia"/>
                <a:ea typeface="Georgia"/>
                <a:cs typeface="Georgia"/>
              </a:rPr>
              <a:t>Community activity complements clinical care</a:t>
            </a:r>
          </a:p>
        </p:txBody>
      </p:sp>
      <p:sp>
        <p:nvSpPr>
          <p:cNvPr id="7" name="text-6">
            <a:extLst>
              <a:ext uri="{FF2B5EF4-FFF2-40B4-BE49-F238E27FC236}">
                <a16:creationId xmlns:a16="http://schemas.microsoft.com/office/drawing/2014/main" id="{0B9D77FB-3FCF-4035-B021-E7E9851EE7EC}"/>
              </a:ext>
            </a:extLst>
          </p:cNvPr>
          <p:cNvSpPr>
            <a:spLocks noGrp="1"/>
          </p:cNvSpPr>
          <p:nvPr/>
        </p:nvSpPr>
        <p:spPr>
          <a:xfrm>
            <a:off x="609600" y="5410200"/>
            <a:ext cx="10934700" cy="542925"/>
          </a:xfrm>
          <a:prstGeom prst="rect">
            <a:avLst/>
          </a:prstGeom>
          <a:noFill/>
          <a:ln w="0">
            <a:noFill/>
            <a:prstDash val="solid"/>
          </a:ln>
        </p:spPr>
        <p:txBody>
          <a:bodyPr>
            <a:noAutofit/>
          </a:bodyPr>
          <a:lstStyle>
            <a:defPPr>
              <a:defRPr sz="2175" b="1">
                <a:solidFill>
                  <a:srgbClr val="AA566D"/>
                </a:solidFill>
                <a:latin typeface="Arial"/>
                <a:ea typeface="Arial"/>
                <a:cs typeface="Arial"/>
              </a:defRPr>
            </a:defPPr>
            <a:lvl1pPr>
              <a:defRPr sz="2175" b="1">
                <a:solidFill>
                  <a:srgbClr val="AA566D"/>
                </a:solidFill>
                <a:latin typeface="Arial"/>
                <a:ea typeface="Arial"/>
                <a:cs typeface="Arial"/>
              </a:defRPr>
            </a:lvl1pPr>
            <a:lvl2pPr>
              <a:defRPr sz="2175" b="1">
                <a:solidFill>
                  <a:srgbClr val="AA566D"/>
                </a:solidFill>
                <a:latin typeface="Arial"/>
                <a:ea typeface="Arial"/>
                <a:cs typeface="Arial"/>
              </a:defRPr>
            </a:lvl2pPr>
            <a:lvl3pPr>
              <a:defRPr sz="2175" b="1">
                <a:solidFill>
                  <a:srgbClr val="AA566D"/>
                </a:solidFill>
                <a:latin typeface="Arial"/>
                <a:ea typeface="Arial"/>
                <a:cs typeface="Arial"/>
              </a:defRPr>
            </a:lvl3pPr>
            <a:lvl4pPr>
              <a:defRPr sz="2175" b="1">
                <a:solidFill>
                  <a:srgbClr val="AA566D"/>
                </a:solidFill>
                <a:latin typeface="Arial"/>
                <a:ea typeface="Arial"/>
                <a:cs typeface="Arial"/>
              </a:defRPr>
            </a:lvl4pPr>
            <a:lvl5pPr>
              <a:defRPr sz="2175" b="1">
                <a:solidFill>
                  <a:srgbClr val="AA566D"/>
                </a:solidFill>
                <a:latin typeface="Arial"/>
                <a:ea typeface="Arial"/>
                <a:cs typeface="Arial"/>
              </a:defRPr>
            </a:lvl5pPr>
            <a:lvl6pPr>
              <a:defRPr sz="2175" b="1">
                <a:solidFill>
                  <a:srgbClr val="AA566D"/>
                </a:solidFill>
                <a:latin typeface="Arial"/>
                <a:ea typeface="Arial"/>
                <a:cs typeface="Arial"/>
              </a:defRPr>
            </a:lvl6pPr>
            <a:lvl7pPr>
              <a:defRPr sz="2175" b="1">
                <a:solidFill>
                  <a:srgbClr val="AA566D"/>
                </a:solidFill>
                <a:latin typeface="Arial"/>
                <a:ea typeface="Arial"/>
                <a:cs typeface="Arial"/>
              </a:defRPr>
            </a:lvl7pPr>
            <a:lvl8pPr>
              <a:defRPr sz="2175" b="1">
                <a:solidFill>
                  <a:srgbClr val="AA566D"/>
                </a:solidFill>
                <a:latin typeface="Arial"/>
                <a:ea typeface="Arial"/>
                <a:cs typeface="Arial"/>
              </a:defRPr>
            </a:lvl8pPr>
            <a:lvl9pPr>
              <a:defRPr sz="2175" b="1">
                <a:solidFill>
                  <a:srgbClr val="AA566D"/>
                </a:solidFill>
                <a:latin typeface="Arial"/>
                <a:ea typeface="Arial"/>
                <a:cs typeface="Arial"/>
              </a:defRPr>
            </a:lvl9pPr>
          </a:lstStyle>
          <a:p>
            <a:pPr>
              <a:defRPr sz="2175" b="1">
                <a:solidFill>
                  <a:srgbClr val="AA566D"/>
                </a:solidFill>
                <a:latin typeface="Arial"/>
                <a:ea typeface="Arial"/>
                <a:cs typeface="Arial"/>
              </a:defRPr>
            </a:pPr>
            <a:r>
              <a:rPr sz="2175" b="1">
                <a:solidFill>
                  <a:srgbClr val="AA566D"/>
                </a:solidFill>
                <a:latin typeface="Arial"/>
                <a:ea typeface="Arial"/>
                <a:cs typeface="Arial"/>
              </a:rPr>
              <a:t>Clear responsibilities, review and a route back to clinical teams</a:t>
            </a:r>
          </a:p>
        </p:txBody>
      </p:sp>
      <p:sp>
        <p:nvSpPr>
          <p:cNvPr id="8" name="text-7">
            <a:extLst>
              <a:ext uri="{FF2B5EF4-FFF2-40B4-BE49-F238E27FC236}">
                <a16:creationId xmlns:a16="http://schemas.microsoft.com/office/drawing/2014/main" id="{BFBBB282-D16F-4717-9B5C-92C79FEAD44E}"/>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(DHSC, 2025</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NICE, 2022</a:t>
            </a:r>
            <a:r>
              <a:rPr lang="en-GB" dirty="0"/>
              <a:t> and </a:t>
            </a:r>
            <a:r>
              <a:rPr sz="1425" b="0" dirty="0">
                <a:solidFill>
                  <a:srgbClr val="6C5E69"/>
                </a:solidFill>
                <a:latin typeface="Arial"/>
                <a:ea typeface="Arial"/>
                <a:cs typeface="Arial"/>
              </a:rPr>
              <a:t>NHS England, n.d.)</a:t>
            </a:r>
          </a:p>
        </p:txBody>
      </p:sp>
      <p:sp>
        <p:nvSpPr>
          <p:cNvPr id="9" name="text-8">
            <a:extLst>
              <a:ext uri="{FF2B5EF4-FFF2-40B4-BE49-F238E27FC236}">
                <a16:creationId xmlns:a16="http://schemas.microsoft.com/office/drawing/2014/main" id="{03277D57-D551-4C3D-8EAF-66CCBD926319}"/>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13</a:t>
            </a:r>
          </a:p>
        </p:txBody>
      </p:sp>
    </p:spTree>
    <p:extLst>
      <p:ext uri="{BB962C8B-B14F-4D97-AF65-F5344CB8AC3E}">
        <p14:creationId xmlns:p14="http://schemas.microsoft.com/office/powerpoint/2010/main" val="321088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5" name="text-0">
            <a:extLst>
              <a:ext uri="{FF2B5EF4-FFF2-40B4-BE49-F238E27FC236}">
                <a16:creationId xmlns:a16="http://schemas.microsoft.com/office/drawing/2014/main" id="{BCB23B33-19EE-4931-ACE9-6BB304FDC9FD}"/>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Recommendations with owners and measures</a:t>
            </a:r>
          </a:p>
        </p:txBody>
      </p:sp>
      <p:graphicFrame>
        <p:nvGraphicFramePr>
          <p:cNvPr id="2" name="Table 1">
            <a:extLst>
              <a:ext uri="{FF2B5EF4-FFF2-40B4-BE49-F238E27FC236}">
                <a16:creationId xmlns:a16="http://schemas.microsoft.com/office/drawing/2014/main" id="{186D2C24-6468-4236-925D-B9998C3E966B}"/>
              </a:ext>
            </a:extLst>
          </p:cNvPr>
          <p:cNvGraphicFramePr/>
          <p:nvPr/>
        </p:nvGraphicFramePr>
        <p:xfrm>
          <a:off x="609600" y="1695450"/>
          <a:ext cx="10972800" cy="4000500"/>
        </p:xfrm>
        <a:graphic>
          <a:graphicData uri="http://schemas.openxmlformats.org/drawingml/2006/table">
            <a:tbl>
              <a:tblPr/>
              <a:tblGrid>
                <a:gridCol w="2571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210050">
                  <a:extLst>
                    <a:ext uri="{9D8B030D-6E8A-4147-A177-3AD203B41FA5}">
                      <a16:colId xmlns:a16="http://schemas.microsoft.com/office/drawing/2014/main" val="20002"/>
                    </a:ext>
                  </a:extLst>
                </a:gridCol>
              </a:tblGrid>
              <a:tr h="800100">
                <a:tc>
                  <a:txBody>
                    <a:bodyPr/>
                    <a:lstStyle/>
                    <a:p>
                      <a:r>
                        <a:rPr sz="1950" b="1" dirty="0">
                          <a:solidFill>
                            <a:srgbClr val="FFFFFF"/>
                          </a:solidFill>
                          <a:latin typeface="Arial"/>
                          <a:ea typeface="Arial"/>
                          <a:cs typeface="Arial"/>
                        </a:rPr>
                        <a:t>Owner</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Proposed improvement</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Review indicator</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800100">
                <a:tc>
                  <a:txBody>
                    <a:bodyPr/>
                    <a:lstStyle/>
                    <a:p>
                      <a:r>
                        <a:rPr sz="1950" b="0">
                          <a:solidFill>
                            <a:srgbClr val="342B3B"/>
                          </a:solidFill>
                          <a:latin typeface="Arial"/>
                          <a:ea typeface="Arial"/>
                          <a:cs typeface="Arial"/>
                        </a:rPr>
                        <a:t>ICBs and councils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Commission places plus access support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Uptake and retention gaps, quarterly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800100">
                <a:tc>
                  <a:txBody>
                    <a:bodyPr/>
                    <a:lstStyle/>
                    <a:p>
                      <a:r>
                        <a:rPr sz="1950" b="0">
                          <a:solidFill>
                            <a:srgbClr val="342B3B"/>
                          </a:solidFill>
                          <a:latin typeface="Arial"/>
                          <a:ea typeface="Arial"/>
                          <a:cs typeface="Arial"/>
                        </a:rPr>
                        <a:t>Providers and link workers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Support first visits and activity choice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Experience and reasons for leaving</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800100">
                <a:tc>
                  <a:txBody>
                    <a:bodyPr/>
                    <a:lstStyle/>
                    <a:p>
                      <a:r>
                        <a:rPr sz="1950" b="0">
                          <a:solidFill>
                            <a:srgbClr val="342B3B"/>
                          </a:solidFill>
                          <a:latin typeface="Arial"/>
                          <a:ea typeface="Arial"/>
                          <a:cs typeface="Arial"/>
                        </a:rPr>
                        <a:t>National commissioners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Fund continuity and clear responsibilities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Provider stability and capacity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800100">
                <a:tc>
                  <a:txBody>
                    <a:bodyPr/>
                    <a:lstStyle/>
                    <a:p>
                      <a:r>
                        <a:rPr sz="1950" b="0">
                          <a:solidFill>
                            <a:srgbClr val="342B3B"/>
                          </a:solidFill>
                          <a:latin typeface="Arial"/>
                          <a:ea typeface="Arial"/>
                          <a:cs typeface="Arial"/>
                        </a:rPr>
                        <a:t>Evaluation partners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Test benefit and environmental impact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dirty="0">
                          <a:solidFill>
                            <a:srgbClr val="342B3B"/>
                          </a:solidFill>
                          <a:latin typeface="Arial"/>
                          <a:ea typeface="Arial"/>
                          <a:cs typeface="Arial"/>
                        </a:rPr>
                        <a:t>Follow-up wellbeing, costs and </a:t>
                      </a:r>
                      <a:r>
                        <a:rPr sz="1950" b="0" dirty="0" err="1">
                          <a:solidFill>
                            <a:srgbClr val="342B3B"/>
                          </a:solidFill>
                          <a:latin typeface="Arial"/>
                          <a:ea typeface="Arial"/>
                          <a:cs typeface="Arial"/>
                        </a:rPr>
                        <a:t>CO₂e</a:t>
                      </a:r>
                      <a:endParaRPr sz="1950" b="0" dirty="0">
                        <a:solidFill>
                          <a:srgbClr val="342B3B"/>
                        </a:solidFill>
                        <a:latin typeface="Arial"/>
                        <a:ea typeface="Arial"/>
                        <a:cs typeface="Arial"/>
                      </a:endParaRP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B991503F-6561-4FF1-89EA-2DD85C2D11F6}"/>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(DHSC, 2023b</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Pollard et al., 2025</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Armitt et al., 2026</a:t>
            </a:r>
            <a:r>
              <a:rPr lang="en-GB" sz="1425" b="0" dirty="0">
                <a:solidFill>
                  <a:srgbClr val="6C5E69"/>
                </a:solidFill>
                <a:latin typeface="Arial"/>
                <a:ea typeface="Arial"/>
                <a:cs typeface="Arial"/>
              </a:rPr>
              <a:t> and</a:t>
            </a:r>
            <a:r>
              <a:rPr sz="1425" b="0" dirty="0">
                <a:solidFill>
                  <a:srgbClr val="6C5E69"/>
                </a:solidFill>
                <a:latin typeface="Arial"/>
                <a:ea typeface="Arial"/>
                <a:cs typeface="Arial"/>
              </a:rPr>
              <a:t> ONS, 2025)</a:t>
            </a:r>
          </a:p>
        </p:txBody>
      </p:sp>
      <p:sp>
        <p:nvSpPr>
          <p:cNvPr id="4" name="text-2">
            <a:extLst>
              <a:ext uri="{FF2B5EF4-FFF2-40B4-BE49-F238E27FC236}">
                <a16:creationId xmlns:a16="http://schemas.microsoft.com/office/drawing/2014/main" id="{778AC30D-07C4-4024-991B-7D351DE8239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14</a:t>
            </a:r>
          </a:p>
        </p:txBody>
      </p:sp>
    </p:spTree>
    <p:extLst>
      <p:ext uri="{BB962C8B-B14F-4D97-AF65-F5344CB8AC3E}">
        <p14:creationId xmlns:p14="http://schemas.microsoft.com/office/powerpoint/2010/main" val="1501228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9CA0775E-A013-4A21-B00D-43D2663B9DAC}"/>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Conclusion</a:t>
            </a:r>
          </a:p>
        </p:txBody>
      </p:sp>
      <p:sp>
        <p:nvSpPr>
          <p:cNvPr id="2" name="text-1">
            <a:extLst>
              <a:ext uri="{FF2B5EF4-FFF2-40B4-BE49-F238E27FC236}">
                <a16:creationId xmlns:a16="http://schemas.microsoft.com/office/drawing/2014/main" id="{75383DB9-0046-4EBA-843F-1A514D3CAD60}"/>
              </a:ext>
            </a:extLst>
          </p:cNvPr>
          <p:cNvSpPr>
            <a:spLocks noGrp="1"/>
          </p:cNvSpPr>
          <p:nvPr/>
        </p:nvSpPr>
        <p:spPr>
          <a:xfrm>
            <a:off x="609599" y="1685925"/>
            <a:ext cx="11405419" cy="1619250"/>
          </a:xfrm>
          <a:prstGeom prst="rect">
            <a:avLst/>
          </a:prstGeom>
          <a:noFill/>
          <a:ln w="0">
            <a:noFill/>
            <a:prstDash val="solid"/>
          </a:ln>
        </p:spPr>
        <p:txBody>
          <a:bodyPr>
            <a:noAutofit/>
          </a:bodyPr>
          <a:lstStyle>
            <a:defPPr>
              <a:defRPr sz="4950" b="0">
                <a:solidFill>
                  <a:srgbClr val="65394E"/>
                </a:solidFill>
                <a:latin typeface="Georgia"/>
                <a:ea typeface="Georgia"/>
                <a:cs typeface="Georgia"/>
              </a:defRPr>
            </a:defPPr>
            <a:lvl1pPr>
              <a:defRPr sz="4950" b="0">
                <a:solidFill>
                  <a:srgbClr val="65394E"/>
                </a:solidFill>
                <a:latin typeface="Georgia"/>
                <a:ea typeface="Georgia"/>
                <a:cs typeface="Georgia"/>
              </a:defRPr>
            </a:lvl1pPr>
            <a:lvl2pPr>
              <a:defRPr sz="4950" b="0">
                <a:solidFill>
                  <a:srgbClr val="65394E"/>
                </a:solidFill>
                <a:latin typeface="Georgia"/>
                <a:ea typeface="Georgia"/>
                <a:cs typeface="Georgia"/>
              </a:defRPr>
            </a:lvl2pPr>
            <a:lvl3pPr>
              <a:defRPr sz="4950" b="0">
                <a:solidFill>
                  <a:srgbClr val="65394E"/>
                </a:solidFill>
                <a:latin typeface="Georgia"/>
                <a:ea typeface="Georgia"/>
                <a:cs typeface="Georgia"/>
              </a:defRPr>
            </a:lvl3pPr>
            <a:lvl4pPr>
              <a:defRPr sz="4950" b="0">
                <a:solidFill>
                  <a:srgbClr val="65394E"/>
                </a:solidFill>
                <a:latin typeface="Georgia"/>
                <a:ea typeface="Georgia"/>
                <a:cs typeface="Georgia"/>
              </a:defRPr>
            </a:lvl4pPr>
            <a:lvl5pPr>
              <a:defRPr sz="4950" b="0">
                <a:solidFill>
                  <a:srgbClr val="65394E"/>
                </a:solidFill>
                <a:latin typeface="Georgia"/>
                <a:ea typeface="Georgia"/>
                <a:cs typeface="Georgia"/>
              </a:defRPr>
            </a:lvl5pPr>
            <a:lvl6pPr>
              <a:defRPr sz="4950" b="0">
                <a:solidFill>
                  <a:srgbClr val="65394E"/>
                </a:solidFill>
                <a:latin typeface="Georgia"/>
                <a:ea typeface="Georgia"/>
                <a:cs typeface="Georgia"/>
              </a:defRPr>
            </a:lvl6pPr>
            <a:lvl7pPr>
              <a:defRPr sz="4950" b="0">
                <a:solidFill>
                  <a:srgbClr val="65394E"/>
                </a:solidFill>
                <a:latin typeface="Georgia"/>
                <a:ea typeface="Georgia"/>
                <a:cs typeface="Georgia"/>
              </a:defRPr>
            </a:lvl7pPr>
            <a:lvl8pPr>
              <a:defRPr sz="4950" b="0">
                <a:solidFill>
                  <a:srgbClr val="65394E"/>
                </a:solidFill>
                <a:latin typeface="Georgia"/>
                <a:ea typeface="Georgia"/>
                <a:cs typeface="Georgia"/>
              </a:defRPr>
            </a:lvl8pPr>
            <a:lvl9pPr>
              <a:defRPr sz="4950" b="0">
                <a:solidFill>
                  <a:srgbClr val="65394E"/>
                </a:solidFill>
                <a:latin typeface="Georgia"/>
                <a:ea typeface="Georgia"/>
                <a:cs typeface="Georgia"/>
              </a:defRPr>
            </a:lvl9pPr>
          </a:lstStyle>
          <a:p>
            <a:pPr>
              <a:defRPr sz="4950" b="0">
                <a:solidFill>
                  <a:srgbClr val="65394E"/>
                </a:solidFill>
                <a:latin typeface="Georgia"/>
                <a:ea typeface="Georgia"/>
                <a:cs typeface="Georgia"/>
              </a:defRPr>
            </a:pPr>
            <a:r>
              <a:rPr sz="4950" b="0" dirty="0">
                <a:solidFill>
                  <a:srgbClr val="65394E"/>
                </a:solidFill>
                <a:latin typeface="Georgia"/>
                <a:ea typeface="Georgia"/>
                <a:cs typeface="Georgia"/>
              </a:rPr>
              <a:t>A supported addition</a:t>
            </a:r>
            <a:r>
              <a:rPr lang="en-GB" sz="4950" b="0" dirty="0">
                <a:solidFill>
                  <a:srgbClr val="65394E"/>
                </a:solidFill>
                <a:latin typeface="Georgia"/>
                <a:ea typeface="Georgia"/>
                <a:cs typeface="Georgia"/>
              </a:rPr>
              <a:t> </a:t>
            </a:r>
            <a:r>
              <a:rPr sz="4950" b="0" dirty="0">
                <a:solidFill>
                  <a:srgbClr val="65394E"/>
                </a:solidFill>
                <a:latin typeface="Georgia"/>
                <a:ea typeface="Georgia"/>
                <a:cs typeface="Georgia"/>
              </a:rPr>
              <a:t>to integrated care</a:t>
            </a:r>
          </a:p>
        </p:txBody>
      </p:sp>
      <p:sp>
        <p:nvSpPr>
          <p:cNvPr id="3" name="text-2">
            <a:extLst>
              <a:ext uri="{FF2B5EF4-FFF2-40B4-BE49-F238E27FC236}">
                <a16:creationId xmlns:a16="http://schemas.microsoft.com/office/drawing/2014/main" id="{55F7B65D-62BE-415F-9BA3-363F4AC438F1}"/>
              </a:ext>
            </a:extLst>
          </p:cNvPr>
          <p:cNvSpPr>
            <a:spLocks noGrp="1"/>
          </p:cNvSpPr>
          <p:nvPr/>
        </p:nvSpPr>
        <p:spPr>
          <a:xfrm>
            <a:off x="381000" y="3105150"/>
            <a:ext cx="10858500" cy="1714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marL="457200" indent="-457200">
              <a:buFont typeface="Arial" panose="020B0604020202020204" pitchFamily="34" charset="0"/>
              <a:buChar char="•"/>
              <a:defRPr sz="2550" b="0">
                <a:solidFill>
                  <a:srgbClr val="342B3B"/>
                </a:solidFill>
                <a:latin typeface="Arial"/>
                <a:ea typeface="Arial"/>
                <a:cs typeface="Arial"/>
              </a:defRPr>
            </a:pPr>
            <a:r>
              <a:rPr sz="2550" b="0" dirty="0">
                <a:solidFill>
                  <a:srgbClr val="342B3B"/>
                </a:solidFill>
                <a:latin typeface="Arial"/>
                <a:ea typeface="Arial"/>
                <a:cs typeface="Arial"/>
              </a:rPr>
              <a:t>Trust and access shape who benefits</a:t>
            </a:r>
          </a:p>
          <a:p>
            <a:pPr marL="457200" indent="-457200">
              <a:buFont typeface="Arial" panose="020B0604020202020204" pitchFamily="34" charset="0"/>
              <a:buChar char="•"/>
              <a:defRPr sz="2550" b="0">
                <a:solidFill>
                  <a:srgbClr val="342B3B"/>
                </a:solidFill>
                <a:latin typeface="Arial"/>
                <a:ea typeface="Arial"/>
                <a:cs typeface="Arial"/>
              </a:defRPr>
            </a:pPr>
            <a:r>
              <a:rPr sz="2550" b="0" dirty="0">
                <a:solidFill>
                  <a:srgbClr val="342B3B"/>
                </a:solidFill>
                <a:latin typeface="Arial"/>
                <a:ea typeface="Arial"/>
                <a:cs typeface="Arial"/>
              </a:rPr>
              <a:t>Stable funding supports continuity</a:t>
            </a:r>
          </a:p>
          <a:p>
            <a:pPr marL="457200" indent="-457200">
              <a:buFont typeface="Arial" panose="020B0604020202020204" pitchFamily="34" charset="0"/>
              <a:buChar char="•"/>
              <a:defRPr sz="2550" b="0">
                <a:solidFill>
                  <a:srgbClr val="342B3B"/>
                </a:solidFill>
                <a:latin typeface="Arial"/>
                <a:ea typeface="Arial"/>
                <a:cs typeface="Arial"/>
              </a:defRPr>
            </a:pPr>
            <a:r>
              <a:rPr sz="2550" b="0" dirty="0">
                <a:solidFill>
                  <a:srgbClr val="342B3B"/>
                </a:solidFill>
                <a:latin typeface="Arial"/>
                <a:ea typeface="Arial"/>
                <a:cs typeface="Arial"/>
              </a:rPr>
              <a:t>The SDGs connect quality with fairness and future resources</a:t>
            </a:r>
          </a:p>
        </p:txBody>
      </p:sp>
      <p:sp>
        <p:nvSpPr>
          <p:cNvPr id="4" name="text-3">
            <a:extLst>
              <a:ext uri="{FF2B5EF4-FFF2-40B4-BE49-F238E27FC236}">
                <a16:creationId xmlns:a16="http://schemas.microsoft.com/office/drawing/2014/main" id="{15D88A44-1A43-4345-B881-D9372D53A1FE}"/>
              </a:ext>
            </a:extLst>
          </p:cNvPr>
          <p:cNvSpPr>
            <a:spLocks noGrp="1"/>
          </p:cNvSpPr>
          <p:nvPr/>
        </p:nvSpPr>
        <p:spPr>
          <a:xfrm>
            <a:off x="609599" y="623887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dirty="0">
                <a:solidFill>
                  <a:srgbClr val="6C5E69"/>
                </a:solidFill>
                <a:latin typeface="Arial"/>
                <a:ea typeface="Arial"/>
                <a:cs typeface="Arial"/>
              </a:rPr>
              <a:t>(UN, 2015</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Haywood et al., 2024</a:t>
            </a:r>
            <a:r>
              <a:rPr lang="en-GB" sz="1425" b="0" dirty="0">
                <a:solidFill>
                  <a:srgbClr val="6C5E69"/>
                </a:solidFill>
                <a:latin typeface="Arial"/>
                <a:ea typeface="Arial"/>
                <a:cs typeface="Arial"/>
              </a:rPr>
              <a:t>,</a:t>
            </a:r>
            <a:r>
              <a:rPr sz="1425" b="0" dirty="0">
                <a:solidFill>
                  <a:srgbClr val="6C5E69"/>
                </a:solidFill>
                <a:latin typeface="Arial"/>
                <a:ea typeface="Arial"/>
                <a:cs typeface="Arial"/>
              </a:rPr>
              <a:t> Pollard et al., 2025</a:t>
            </a:r>
            <a:r>
              <a:rPr lang="en-GB" dirty="0"/>
              <a:t> and </a:t>
            </a:r>
            <a:r>
              <a:rPr sz="1425" b="0" dirty="0">
                <a:solidFill>
                  <a:srgbClr val="6C5E69"/>
                </a:solidFill>
                <a:latin typeface="Arial"/>
                <a:ea typeface="Arial"/>
                <a:cs typeface="Arial"/>
              </a:rPr>
              <a:t>Armitt et al., 2026)</a:t>
            </a:r>
          </a:p>
        </p:txBody>
      </p:sp>
      <p:sp>
        <p:nvSpPr>
          <p:cNvPr id="5" name="text-4">
            <a:extLst>
              <a:ext uri="{FF2B5EF4-FFF2-40B4-BE49-F238E27FC236}">
                <a16:creationId xmlns:a16="http://schemas.microsoft.com/office/drawing/2014/main" id="{D7C2079A-3F6C-4071-90A2-47ECAB97ACC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15</a:t>
            </a:r>
          </a:p>
        </p:txBody>
      </p:sp>
    </p:spTree>
    <p:extLst>
      <p:ext uri="{BB962C8B-B14F-4D97-AF65-F5344CB8AC3E}">
        <p14:creationId xmlns:p14="http://schemas.microsoft.com/office/powerpoint/2010/main" val="2093501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5017BD0D-518A-49D4-AB38-1E29289FF9A2}"/>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dirty="0">
                <a:solidFill>
                  <a:srgbClr val="65394E"/>
                </a:solidFill>
                <a:latin typeface="Georgia"/>
                <a:ea typeface="Georgia"/>
                <a:cs typeface="Georgia"/>
              </a:rPr>
              <a:t>References</a:t>
            </a:r>
          </a:p>
        </p:txBody>
      </p:sp>
      <p:sp>
        <p:nvSpPr>
          <p:cNvPr id="2" name="text-1">
            <a:extLst>
              <a:ext uri="{FF2B5EF4-FFF2-40B4-BE49-F238E27FC236}">
                <a16:creationId xmlns:a16="http://schemas.microsoft.com/office/drawing/2014/main" id="{5C3BF74B-DCF5-41FC-BCDF-4B4B824A1440}"/>
              </a:ext>
            </a:extLst>
          </p:cNvPr>
          <p:cNvSpPr>
            <a:spLocks noGrp="1"/>
          </p:cNvSpPr>
          <p:nvPr/>
        </p:nvSpPr>
        <p:spPr>
          <a:xfrm>
            <a:off x="609600" y="1638300"/>
            <a:ext cx="10972800" cy="4362450"/>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Antonovsky, A. (1996) ‘The </a:t>
            </a:r>
            <a:r>
              <a:rPr sz="1725" b="0" dirty="0" err="1">
                <a:solidFill>
                  <a:srgbClr val="342B3B"/>
                </a:solidFill>
                <a:latin typeface="Arial"/>
                <a:ea typeface="Arial"/>
                <a:cs typeface="Arial"/>
              </a:rPr>
              <a:t>salutogenic</a:t>
            </a:r>
            <a:r>
              <a:rPr sz="1725" b="0" dirty="0">
                <a:solidFill>
                  <a:srgbClr val="342B3B"/>
                </a:solidFill>
                <a:latin typeface="Arial"/>
                <a:ea typeface="Arial"/>
                <a:cs typeface="Arial"/>
              </a:rPr>
              <a:t> model as a theory to guide health promotion’, </a:t>
            </a:r>
            <a:r>
              <a:rPr sz="1725" b="0" i="1" dirty="0">
                <a:solidFill>
                  <a:srgbClr val="342B3B"/>
                </a:solidFill>
                <a:latin typeface="Arial"/>
                <a:ea typeface="Arial"/>
                <a:cs typeface="Arial"/>
              </a:rPr>
              <a:t>Health Promotion International</a:t>
            </a:r>
            <a:r>
              <a:rPr sz="1725" b="0" dirty="0">
                <a:solidFill>
                  <a:srgbClr val="342B3B"/>
                </a:solidFill>
                <a:latin typeface="Arial"/>
                <a:ea typeface="Arial"/>
                <a:cs typeface="Arial"/>
              </a:rPr>
              <a:t>, 11(1), pp. 11</a:t>
            </a:r>
            <a:r>
              <a:rPr lang="en-GB" sz="1725" b="0" dirty="0">
                <a:solidFill>
                  <a:srgbClr val="342B3B"/>
                </a:solidFill>
                <a:latin typeface="Arial"/>
                <a:ea typeface="Arial"/>
                <a:cs typeface="Arial"/>
              </a:rPr>
              <a:t>-</a:t>
            </a:r>
            <a:r>
              <a:rPr sz="1725" b="0" dirty="0">
                <a:solidFill>
                  <a:srgbClr val="342B3B"/>
                </a:solidFill>
                <a:latin typeface="Arial"/>
                <a:ea typeface="Arial"/>
                <a:cs typeface="Arial"/>
              </a:rPr>
              <a:t>18. Available at: https://doi.org/10.1093/heapro/11.1.11 (Accessed: </a:t>
            </a:r>
            <a:r>
              <a:rPr lang="en-GB" sz="1725" b="0" dirty="0">
                <a:solidFill>
                  <a:srgbClr val="342B3B"/>
                </a:solidFill>
                <a:latin typeface="Arial"/>
                <a:ea typeface="Arial"/>
                <a:cs typeface="Arial"/>
              </a:rPr>
              <a:t>2</a:t>
            </a:r>
            <a:r>
              <a:rPr lang="en-GB" sz="1725" b="0" baseline="30000" dirty="0">
                <a:solidFill>
                  <a:srgbClr val="342B3B"/>
                </a:solidFill>
                <a:latin typeface="Arial"/>
                <a:ea typeface="Arial"/>
                <a:cs typeface="Arial"/>
              </a:rPr>
              <a:t>nd</a:t>
            </a:r>
            <a:r>
              <a:rPr lang="en-GB" sz="1725" b="0" dirty="0">
                <a:solidFill>
                  <a:srgbClr val="342B3B"/>
                </a:solidFill>
                <a:latin typeface="Arial"/>
                <a:ea typeface="Arial"/>
                <a:cs typeface="Arial"/>
              </a:rPr>
              <a:t> </a:t>
            </a:r>
            <a:r>
              <a:rPr lang="en-GB" dirty="0"/>
              <a:t> September </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Armitt, H.A., Hurd, A., Dorey, T., Foster, A., Beadle, L., Butt, H., Davy, M., </a:t>
            </a:r>
            <a:r>
              <a:rPr sz="1725" b="0" dirty="0" err="1">
                <a:solidFill>
                  <a:srgbClr val="342B3B"/>
                </a:solidFill>
                <a:latin typeface="Arial"/>
                <a:ea typeface="Arial"/>
                <a:cs typeface="Arial"/>
              </a:rPr>
              <a:t>Charura</a:t>
            </a:r>
            <a:r>
              <a:rPr sz="1725" b="0" dirty="0">
                <a:solidFill>
                  <a:srgbClr val="342B3B"/>
                </a:solidFill>
                <a:latin typeface="Arial"/>
                <a:ea typeface="Arial"/>
                <a:cs typeface="Arial"/>
              </a:rPr>
              <a:t>, D., Jatta, D., </a:t>
            </a:r>
            <a:r>
              <a:rPr sz="1725" b="0" dirty="0" err="1">
                <a:solidFill>
                  <a:srgbClr val="342B3B"/>
                </a:solidFill>
                <a:latin typeface="Arial"/>
                <a:ea typeface="Arial"/>
                <a:cs typeface="Arial"/>
              </a:rPr>
              <a:t>Kipili</a:t>
            </a:r>
            <a:r>
              <a:rPr sz="1725" b="0" dirty="0">
                <a:solidFill>
                  <a:srgbClr val="342B3B"/>
                </a:solidFill>
                <a:latin typeface="Arial"/>
                <a:ea typeface="Arial"/>
                <a:cs typeface="Arial"/>
              </a:rPr>
              <a:t>, S., Matadi-</a:t>
            </a:r>
            <a:r>
              <a:rPr sz="1725" b="0" dirty="0" err="1">
                <a:solidFill>
                  <a:srgbClr val="342B3B"/>
                </a:solidFill>
                <a:latin typeface="Arial"/>
                <a:ea typeface="Arial"/>
                <a:cs typeface="Arial"/>
              </a:rPr>
              <a:t>Nawamo</a:t>
            </a:r>
            <a:r>
              <a:rPr sz="1725" b="0" dirty="0">
                <a:solidFill>
                  <a:srgbClr val="342B3B"/>
                </a:solidFill>
                <a:latin typeface="Arial"/>
                <a:ea typeface="Arial"/>
                <a:cs typeface="Arial"/>
              </a:rPr>
              <a:t>, R., Murden, A., </a:t>
            </a:r>
            <a:r>
              <a:rPr sz="1725" b="0" dirty="0" err="1">
                <a:solidFill>
                  <a:srgbClr val="342B3B"/>
                </a:solidFill>
                <a:latin typeface="Arial"/>
                <a:ea typeface="Arial"/>
                <a:cs typeface="Arial"/>
              </a:rPr>
              <a:t>Ogunfidodo</a:t>
            </a:r>
            <a:r>
              <a:rPr sz="1725" b="0" dirty="0">
                <a:solidFill>
                  <a:srgbClr val="342B3B"/>
                </a:solidFill>
                <a:latin typeface="Arial"/>
                <a:ea typeface="Arial"/>
                <a:cs typeface="Arial"/>
              </a:rPr>
              <a:t>, A., Rehema, E., </a:t>
            </a:r>
            <a:r>
              <a:rPr sz="1725" b="0" dirty="0" err="1">
                <a:solidFill>
                  <a:srgbClr val="342B3B"/>
                </a:solidFill>
                <a:latin typeface="Arial"/>
                <a:ea typeface="Arial"/>
                <a:cs typeface="Arial"/>
              </a:rPr>
              <a:t>Rizaee</a:t>
            </a:r>
            <a:r>
              <a:rPr sz="1725" b="0" dirty="0">
                <a:solidFill>
                  <a:srgbClr val="342B3B"/>
                </a:solidFill>
                <a:latin typeface="Arial"/>
                <a:ea typeface="Arial"/>
                <a:cs typeface="Arial"/>
              </a:rPr>
              <a:t>, S., Scott-Townsend, T. and Twiddy, M. (2026) ‘Green social prescribing delivered by community </a:t>
            </a:r>
            <a:r>
              <a:rPr sz="1725" b="0" dirty="0" err="1">
                <a:solidFill>
                  <a:srgbClr val="342B3B"/>
                </a:solidFill>
                <a:latin typeface="Arial"/>
                <a:ea typeface="Arial"/>
                <a:cs typeface="Arial"/>
              </a:rPr>
              <a:t>organisations</a:t>
            </a:r>
            <a:r>
              <a:rPr sz="1725" b="0" dirty="0">
                <a:solidFill>
                  <a:srgbClr val="342B3B"/>
                </a:solidFill>
                <a:latin typeface="Arial"/>
                <a:ea typeface="Arial"/>
                <a:cs typeface="Arial"/>
              </a:rPr>
              <a:t> supports wellbeing among ethnically diverse communities in England’, </a:t>
            </a:r>
            <a:r>
              <a:rPr sz="1725" b="0" i="1" dirty="0">
                <a:solidFill>
                  <a:srgbClr val="342B3B"/>
                </a:solidFill>
                <a:latin typeface="Arial"/>
                <a:ea typeface="Arial"/>
                <a:cs typeface="Arial"/>
              </a:rPr>
              <a:t>Discover Public Health</a:t>
            </a:r>
            <a:r>
              <a:rPr sz="1725" b="0" dirty="0">
                <a:solidFill>
                  <a:srgbClr val="342B3B"/>
                </a:solidFill>
                <a:latin typeface="Arial"/>
                <a:ea typeface="Arial"/>
                <a:cs typeface="Arial"/>
              </a:rPr>
              <a:t>, 23, 215. Available at: https://doi.org/10.1186/s12982-026-01515-y (Accessed: </a:t>
            </a:r>
            <a:r>
              <a:rPr lang="en-GB" sz="1725" b="0" dirty="0">
                <a:solidFill>
                  <a:srgbClr val="342B3B"/>
                </a:solidFill>
                <a:latin typeface="Arial"/>
                <a:ea typeface="Arial"/>
                <a:cs typeface="Arial"/>
              </a:rPr>
              <a:t>8</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sz="1725" b="0" dirty="0">
                <a:solidFill>
                  <a:srgbClr val="342B3B"/>
                </a:solidFill>
                <a:latin typeface="Arial"/>
                <a:ea typeface="Arial"/>
                <a:cs typeface="Arial"/>
              </a:rPr>
              <a:t> </a:t>
            </a:r>
            <a:r>
              <a:rPr lang="en-GB" sz="1725" b="0" dirty="0">
                <a:solidFill>
                  <a:srgbClr val="342B3B"/>
                </a:solidFill>
                <a:latin typeface="Arial"/>
                <a:ea typeface="Arial"/>
                <a:cs typeface="Arial"/>
              </a:rPr>
              <a:t>September </a:t>
            </a:r>
            <a:r>
              <a:rPr sz="1725" b="0" dirty="0">
                <a:solidFill>
                  <a:srgbClr val="342B3B"/>
                </a:solidFill>
                <a:latin typeface="Arial"/>
                <a:ea typeface="Arial"/>
                <a:cs typeface="Arial"/>
              </a:rPr>
              <a:t>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i="1" dirty="0">
                <a:solidFill>
                  <a:srgbClr val="342B3B"/>
                </a:solidFill>
                <a:latin typeface="Arial"/>
                <a:ea typeface="Arial"/>
                <a:cs typeface="Arial"/>
              </a:rPr>
              <a:t>Care Act 2014</a:t>
            </a:r>
            <a:r>
              <a:rPr sz="1725" b="0" dirty="0">
                <a:solidFill>
                  <a:srgbClr val="342B3B"/>
                </a:solidFill>
                <a:latin typeface="Arial"/>
                <a:ea typeface="Arial"/>
                <a:cs typeface="Arial"/>
              </a:rPr>
              <a:t>, c. 23. Available at: https://www.legislation.gov.uk/ukpga/2014/23/contents (Accessed:</a:t>
            </a:r>
            <a:r>
              <a:rPr lang="en-GB" dirty="0"/>
              <a:t>20</a:t>
            </a:r>
            <a:r>
              <a:rPr lang="en-GB" baseline="30000" dirty="0"/>
              <a:t>th</a:t>
            </a:r>
            <a:r>
              <a:rPr lang="en-GB" dirty="0"/>
              <a:t> </a:t>
            </a:r>
            <a:r>
              <a:rPr lang="en-GB" sz="1725" b="0" dirty="0">
                <a:solidFill>
                  <a:srgbClr val="342B3B"/>
                </a:solidFill>
                <a:latin typeface="Arial"/>
                <a:ea typeface="Arial"/>
                <a:cs typeface="Arial"/>
              </a:rPr>
              <a:t> S</a:t>
            </a:r>
            <a:r>
              <a:rPr lang="en-GB" dirty="0"/>
              <a:t>eptember</a:t>
            </a:r>
            <a:r>
              <a:rPr sz="1725" b="0" dirty="0">
                <a:solidFill>
                  <a:srgbClr val="342B3B"/>
                </a:solidFill>
                <a:latin typeface="Arial"/>
                <a:ea typeface="Arial"/>
                <a:cs typeface="Arial"/>
              </a:rPr>
              <a:t> 2026).</a:t>
            </a:r>
            <a:endParaRPr lang="en-GB"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dirty="0"/>
          </a:p>
          <a:p>
            <a:pPr marL="285750" indent="-285750">
              <a:buFont typeface="Arial" panose="020B0604020202020204" pitchFamily="34" charset="0"/>
              <a:buChar char="•"/>
              <a:defRPr sz="1725" b="0">
                <a:solidFill>
                  <a:srgbClr val="342B3B"/>
                </a:solidFill>
                <a:latin typeface="Arial"/>
                <a:ea typeface="Arial"/>
                <a:cs typeface="Arial"/>
              </a:defRPr>
            </a:pPr>
            <a:endParaRPr sz="1725" b="0" dirty="0">
              <a:solidFill>
                <a:srgbClr val="342B3B"/>
              </a:solidFill>
              <a:latin typeface="Arial"/>
              <a:ea typeface="Arial"/>
              <a:cs typeface="Arial"/>
            </a:endParaRPr>
          </a:p>
        </p:txBody>
      </p:sp>
      <p:sp>
        <p:nvSpPr>
          <p:cNvPr id="3" name="text-2">
            <a:extLst>
              <a:ext uri="{FF2B5EF4-FFF2-40B4-BE49-F238E27FC236}">
                <a16:creationId xmlns:a16="http://schemas.microsoft.com/office/drawing/2014/main" id="{13C578F0-FB0C-46D1-A54B-0D73E39F87F7}"/>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16</a:t>
            </a:r>
          </a:p>
        </p:txBody>
      </p:sp>
    </p:spTree>
    <p:extLst>
      <p:ext uri="{BB962C8B-B14F-4D97-AF65-F5344CB8AC3E}">
        <p14:creationId xmlns:p14="http://schemas.microsoft.com/office/powerpoint/2010/main" val="1458313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0624DC23-164C-496B-8CB6-5EE8838B8FE0}"/>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dirty="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BD76B0C7-9C96-40D0-999B-35AA573AE73E}"/>
              </a:ext>
            </a:extLst>
          </p:cNvPr>
          <p:cNvSpPr>
            <a:spLocks noGrp="1"/>
          </p:cNvSpPr>
          <p:nvPr/>
        </p:nvSpPr>
        <p:spPr>
          <a:xfrm>
            <a:off x="609600" y="1638300"/>
            <a:ext cx="10972800" cy="4362450"/>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Coventry, P.A., Brown, J.V.E., Pervin, J., </a:t>
            </a:r>
            <a:r>
              <a:rPr sz="1725" b="0" dirty="0" err="1">
                <a:solidFill>
                  <a:srgbClr val="342B3B"/>
                </a:solidFill>
                <a:latin typeface="Arial"/>
                <a:ea typeface="Arial"/>
                <a:cs typeface="Arial"/>
              </a:rPr>
              <a:t>Brabyn</a:t>
            </a:r>
            <a:r>
              <a:rPr sz="1725" b="0" dirty="0">
                <a:solidFill>
                  <a:srgbClr val="342B3B"/>
                </a:solidFill>
                <a:latin typeface="Arial"/>
                <a:ea typeface="Arial"/>
                <a:cs typeface="Arial"/>
              </a:rPr>
              <a:t>, S., Pateman, R., </a:t>
            </a:r>
            <a:r>
              <a:rPr sz="1725" b="0" dirty="0" err="1">
                <a:solidFill>
                  <a:srgbClr val="342B3B"/>
                </a:solidFill>
                <a:latin typeface="Arial"/>
                <a:ea typeface="Arial"/>
                <a:cs typeface="Arial"/>
              </a:rPr>
              <a:t>Breedvelt</a:t>
            </a:r>
            <a:r>
              <a:rPr sz="1725" b="0" dirty="0">
                <a:solidFill>
                  <a:srgbClr val="342B3B"/>
                </a:solidFill>
                <a:latin typeface="Arial"/>
                <a:ea typeface="Arial"/>
                <a:cs typeface="Arial"/>
              </a:rPr>
              <a:t>, J., Gilbody, S., Stancliffe, R., </a:t>
            </a:r>
            <a:r>
              <a:rPr sz="1725" b="0" dirty="0" err="1">
                <a:solidFill>
                  <a:srgbClr val="342B3B"/>
                </a:solidFill>
                <a:latin typeface="Arial"/>
                <a:ea typeface="Arial"/>
                <a:cs typeface="Arial"/>
              </a:rPr>
              <a:t>McEachan</a:t>
            </a:r>
            <a:r>
              <a:rPr sz="1725" b="0" dirty="0">
                <a:solidFill>
                  <a:srgbClr val="342B3B"/>
                </a:solidFill>
                <a:latin typeface="Arial"/>
                <a:ea typeface="Arial"/>
                <a:cs typeface="Arial"/>
              </a:rPr>
              <a:t>, R. and White, P.C.L. (2021) ‘Nature-based outdoor activities for mental and physical health: systematic review and meta-analysis’, </a:t>
            </a:r>
            <a:r>
              <a:rPr sz="1725" b="0" i="1" dirty="0">
                <a:solidFill>
                  <a:srgbClr val="342B3B"/>
                </a:solidFill>
                <a:latin typeface="Arial"/>
                <a:ea typeface="Arial"/>
                <a:cs typeface="Arial"/>
              </a:rPr>
              <a:t>SSM - Population Health</a:t>
            </a:r>
            <a:r>
              <a:rPr sz="1725" b="0" dirty="0">
                <a:solidFill>
                  <a:srgbClr val="342B3B"/>
                </a:solidFill>
                <a:latin typeface="Arial"/>
                <a:ea typeface="Arial"/>
                <a:cs typeface="Arial"/>
              </a:rPr>
              <a:t>, 16, 100934. Available at: https://doi.org/10.1016/j.ssmph.2021.100934 (Accessed: </a:t>
            </a:r>
            <a:r>
              <a:rPr lang="en-GB" dirty="0"/>
              <a:t>18</a:t>
            </a:r>
            <a:r>
              <a:rPr lang="en-GB" baseline="30000" dirty="0"/>
              <a:t>th</a:t>
            </a:r>
            <a:r>
              <a:rPr lang="en-GB" dirty="0"/>
              <a:t> </a:t>
            </a:r>
            <a:r>
              <a:rPr sz="1725" b="0" dirty="0">
                <a:solidFill>
                  <a:srgbClr val="342B3B"/>
                </a:solidFill>
                <a:latin typeface="Arial"/>
                <a:ea typeface="Arial"/>
                <a:cs typeface="Arial"/>
              </a:rPr>
              <a:t> </a:t>
            </a:r>
            <a:r>
              <a:rPr lang="en-GB" dirty="0"/>
              <a:t>September</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Department of Health and Social Care (DHSC) (2023a) </a:t>
            </a:r>
            <a:r>
              <a:rPr sz="1725" b="0" i="1" dirty="0">
                <a:solidFill>
                  <a:srgbClr val="342B3B"/>
                </a:solidFill>
                <a:latin typeface="Arial"/>
                <a:ea typeface="Arial"/>
                <a:cs typeface="Arial"/>
              </a:rPr>
              <a:t>Exploring perceptions of green social prescribing among clinicians and the public</a:t>
            </a:r>
            <a:r>
              <a:rPr sz="1725" b="0" dirty="0">
                <a:solidFill>
                  <a:srgbClr val="342B3B"/>
                </a:solidFill>
                <a:latin typeface="Arial"/>
                <a:ea typeface="Arial"/>
                <a:cs typeface="Arial"/>
              </a:rPr>
              <a:t>. Available at: https://www.gov.uk/government/publications/green-social-prescribing-perceptions-among-clinicians-and-the-public (Accessed: </a:t>
            </a:r>
            <a:r>
              <a:rPr lang="en-GB" sz="1725" b="0" dirty="0">
                <a:solidFill>
                  <a:srgbClr val="342B3B"/>
                </a:solidFill>
                <a:latin typeface="Arial"/>
                <a:ea typeface="Arial"/>
                <a:cs typeface="Arial"/>
              </a:rPr>
              <a:t>10</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lang="en-GB" dirty="0"/>
              <a:t> September </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Department of Health and Social Care (DHSC) (2023b) </a:t>
            </a:r>
            <a:r>
              <a:rPr sz="1725" b="0" i="1" dirty="0">
                <a:solidFill>
                  <a:srgbClr val="342B3B"/>
                </a:solidFill>
                <a:latin typeface="Arial"/>
                <a:ea typeface="Arial"/>
                <a:cs typeface="Arial"/>
              </a:rPr>
              <a:t>National green social prescribing delivery capacity assessment: final report</a:t>
            </a:r>
            <a:r>
              <a:rPr sz="1725" b="0" dirty="0">
                <a:solidFill>
                  <a:srgbClr val="342B3B"/>
                </a:solidFill>
                <a:latin typeface="Arial"/>
                <a:ea typeface="Arial"/>
                <a:cs typeface="Arial"/>
              </a:rPr>
              <a:t>. Available at: https://www.gov.uk/government/publications/national-green-social-prescribing-delivery-capacity-assessment (Accessed: </a:t>
            </a:r>
            <a:r>
              <a:rPr lang="en-GB" sz="1725" b="0" dirty="0">
                <a:solidFill>
                  <a:srgbClr val="342B3B"/>
                </a:solidFill>
                <a:latin typeface="Arial"/>
                <a:ea typeface="Arial"/>
                <a:cs typeface="Arial"/>
              </a:rPr>
              <a:t>25</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sz="1725" b="0" dirty="0">
                <a:solidFill>
                  <a:srgbClr val="342B3B"/>
                </a:solidFill>
                <a:latin typeface="Arial"/>
                <a:ea typeface="Arial"/>
                <a:cs typeface="Arial"/>
              </a:rPr>
              <a:t> </a:t>
            </a:r>
            <a:r>
              <a:rPr lang="en-GB" sz="1725" b="0" dirty="0">
                <a:solidFill>
                  <a:srgbClr val="342B3B"/>
                </a:solidFill>
                <a:latin typeface="Arial"/>
                <a:ea typeface="Arial"/>
                <a:cs typeface="Arial"/>
              </a:rPr>
              <a:t>September </a:t>
            </a:r>
            <a:r>
              <a:rPr sz="1725" b="0" dirty="0">
                <a:solidFill>
                  <a:srgbClr val="342B3B"/>
                </a:solidFill>
                <a:latin typeface="Arial"/>
                <a:ea typeface="Arial"/>
                <a:cs typeface="Arial"/>
              </a:rPr>
              <a:t> 2026).</a:t>
            </a:r>
          </a:p>
        </p:txBody>
      </p:sp>
      <p:sp>
        <p:nvSpPr>
          <p:cNvPr id="3" name="text-2">
            <a:extLst>
              <a:ext uri="{FF2B5EF4-FFF2-40B4-BE49-F238E27FC236}">
                <a16:creationId xmlns:a16="http://schemas.microsoft.com/office/drawing/2014/main" id="{A068905C-1EB5-49C6-A282-0AB4436F3AC3}"/>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17</a:t>
            </a:r>
          </a:p>
        </p:txBody>
      </p:sp>
    </p:spTree>
    <p:extLst>
      <p:ext uri="{BB962C8B-B14F-4D97-AF65-F5344CB8AC3E}">
        <p14:creationId xmlns:p14="http://schemas.microsoft.com/office/powerpoint/2010/main" val="2022904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ACCDEA01-D15F-4112-9189-3945D31FDC35}"/>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dirty="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5AE3DAF8-8CBC-4978-A463-1F614A67F17D}"/>
              </a:ext>
            </a:extLst>
          </p:cNvPr>
          <p:cNvSpPr>
            <a:spLocks noGrp="1"/>
          </p:cNvSpPr>
          <p:nvPr/>
        </p:nvSpPr>
        <p:spPr>
          <a:xfrm>
            <a:off x="609600" y="1638300"/>
            <a:ext cx="10972800" cy="4362450"/>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Department of Health and Social Care (DHSC) (2025) </a:t>
            </a:r>
            <a:r>
              <a:rPr sz="1725" b="0" i="1" dirty="0">
                <a:solidFill>
                  <a:srgbClr val="342B3B"/>
                </a:solidFill>
                <a:latin typeface="Arial"/>
                <a:ea typeface="Arial"/>
                <a:cs typeface="Arial"/>
              </a:rPr>
              <a:t>Fit for the future: 10 Year Health Plan for England</a:t>
            </a:r>
            <a:r>
              <a:rPr sz="1725" b="0" dirty="0">
                <a:solidFill>
                  <a:srgbClr val="342B3B"/>
                </a:solidFill>
                <a:latin typeface="Arial"/>
                <a:ea typeface="Arial"/>
                <a:cs typeface="Arial"/>
              </a:rPr>
              <a:t>. Available at: https://www.gov.uk/government/publications/10-year-health-plan-for-england-fit-for-the-future (Accessed: </a:t>
            </a:r>
            <a:r>
              <a:rPr lang="en-GB" sz="1725" b="0" dirty="0">
                <a:solidFill>
                  <a:srgbClr val="342B3B"/>
                </a:solidFill>
                <a:latin typeface="Arial"/>
                <a:ea typeface="Arial"/>
                <a:cs typeface="Arial"/>
              </a:rPr>
              <a:t>15</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lang="en-GB" dirty="0"/>
              <a:t> </a:t>
            </a:r>
            <a:r>
              <a:rPr sz="1725" b="0" dirty="0">
                <a:solidFill>
                  <a:srgbClr val="342B3B"/>
                </a:solidFill>
                <a:latin typeface="Arial"/>
                <a:ea typeface="Arial"/>
                <a:cs typeface="Arial"/>
              </a:rPr>
              <a:t> </a:t>
            </a:r>
            <a:r>
              <a:rPr lang="en-GB" sz="1725" b="0" dirty="0">
                <a:solidFill>
                  <a:srgbClr val="342B3B"/>
                </a:solidFill>
                <a:latin typeface="Arial"/>
                <a:ea typeface="Arial"/>
                <a:cs typeface="Arial"/>
              </a:rPr>
              <a:t>September </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Engel, G.L. (1977) ‘The need for a new medical model: a challenge for biomedicine’, </a:t>
            </a:r>
            <a:r>
              <a:rPr sz="1725" b="0" i="1" dirty="0">
                <a:solidFill>
                  <a:srgbClr val="342B3B"/>
                </a:solidFill>
                <a:latin typeface="Arial"/>
                <a:ea typeface="Arial"/>
                <a:cs typeface="Arial"/>
              </a:rPr>
              <a:t>Science</a:t>
            </a:r>
            <a:r>
              <a:rPr sz="1725" b="0" dirty="0">
                <a:solidFill>
                  <a:srgbClr val="342B3B"/>
                </a:solidFill>
                <a:latin typeface="Arial"/>
                <a:ea typeface="Arial"/>
                <a:cs typeface="Arial"/>
              </a:rPr>
              <a:t>, 196(4286), pp. 129–136. Available at: https://doi.org/10.1126/science.847460 (Accessed:</a:t>
            </a:r>
            <a:r>
              <a:rPr lang="en-GB" sz="1725" b="0" dirty="0">
                <a:solidFill>
                  <a:srgbClr val="342B3B"/>
                </a:solidFill>
                <a:latin typeface="Arial"/>
                <a:ea typeface="Arial"/>
                <a:cs typeface="Arial"/>
              </a:rPr>
              <a:t>4</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lang="en-GB" dirty="0"/>
              <a:t> </a:t>
            </a:r>
            <a:r>
              <a:rPr sz="1725" b="0" dirty="0">
                <a:solidFill>
                  <a:srgbClr val="342B3B"/>
                </a:solidFill>
                <a:latin typeface="Arial"/>
                <a:ea typeface="Arial"/>
                <a:cs typeface="Arial"/>
              </a:rPr>
              <a:t> October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i="1" dirty="0">
                <a:solidFill>
                  <a:srgbClr val="342B3B"/>
                </a:solidFill>
                <a:latin typeface="Arial"/>
                <a:ea typeface="Arial"/>
                <a:cs typeface="Arial"/>
              </a:rPr>
              <a:t>Equality Act 2010</a:t>
            </a:r>
            <a:r>
              <a:rPr sz="1725" b="0" dirty="0">
                <a:solidFill>
                  <a:srgbClr val="342B3B"/>
                </a:solidFill>
                <a:latin typeface="Arial"/>
                <a:ea typeface="Arial"/>
                <a:cs typeface="Arial"/>
              </a:rPr>
              <a:t>, c. 15. Available at: https://www.legislation.gov.uk/ukpga/2010/15/contents (Accessed: </a:t>
            </a:r>
            <a:r>
              <a:rPr lang="en-GB" dirty="0"/>
              <a:t>1</a:t>
            </a:r>
            <a:r>
              <a:rPr lang="en-GB" baseline="30000" dirty="0"/>
              <a:t>st</a:t>
            </a:r>
            <a:r>
              <a:rPr lang="en-GB" dirty="0"/>
              <a:t> </a:t>
            </a:r>
            <a:r>
              <a:rPr lang="en-GB" sz="1725" b="0" dirty="0">
                <a:solidFill>
                  <a:srgbClr val="342B3B"/>
                </a:solidFill>
                <a:latin typeface="Arial"/>
                <a:ea typeface="Arial"/>
                <a:cs typeface="Arial"/>
              </a:rPr>
              <a:t> </a:t>
            </a:r>
            <a:r>
              <a:rPr sz="1725" b="0" dirty="0">
                <a:solidFill>
                  <a:srgbClr val="342B3B"/>
                </a:solidFill>
                <a:latin typeface="Arial"/>
                <a:ea typeface="Arial"/>
                <a:cs typeface="Arial"/>
              </a:rPr>
              <a:t> October 2026).</a:t>
            </a:r>
            <a:endParaRPr lang="en-GB"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GB" sz="1725" b="0" i="0" u="none" strike="noStrike" kern="1200" cap="none" spc="0" normalizeH="0" baseline="0" noProof="0" dirty="0">
                <a:ln>
                  <a:noFill/>
                </a:ln>
                <a:solidFill>
                  <a:srgbClr val="342B3B"/>
                </a:solidFill>
                <a:effectLst/>
                <a:uLnTx/>
                <a:uFillTx/>
                <a:latin typeface="Arial"/>
                <a:ea typeface="Arial"/>
                <a:cs typeface="Arial"/>
              </a:rPr>
              <a:t>Haywood, A., Dayson, C., Garside, R., Foster, A., Lovell, R., Husk, K., Holding, E., Thompson, J., Shearn, K., Hunt, H.A., Dobson, J., Harris, C., Jacques, R., </a:t>
            </a:r>
            <a:r>
              <a:rPr kumimoji="0" lang="en-GB" sz="1725" b="0" i="0" u="none" strike="noStrike" kern="1200" cap="none" spc="0" normalizeH="0" baseline="0" noProof="0" dirty="0" err="1">
                <a:ln>
                  <a:noFill/>
                </a:ln>
                <a:solidFill>
                  <a:srgbClr val="342B3B"/>
                </a:solidFill>
                <a:effectLst/>
                <a:uLnTx/>
                <a:uFillTx/>
                <a:latin typeface="Arial"/>
                <a:ea typeface="Arial"/>
                <a:cs typeface="Arial"/>
              </a:rPr>
              <a:t>Witherley</a:t>
            </a:r>
            <a:r>
              <a:rPr kumimoji="0" lang="en-GB" sz="1725" b="0" i="0" u="none" strike="noStrike" kern="1200" cap="none" spc="0" normalizeH="0" baseline="0" noProof="0" dirty="0">
                <a:ln>
                  <a:noFill/>
                </a:ln>
                <a:solidFill>
                  <a:srgbClr val="342B3B"/>
                </a:solidFill>
                <a:effectLst/>
                <a:uLnTx/>
                <a:uFillTx/>
                <a:latin typeface="Arial"/>
                <a:ea typeface="Arial"/>
                <a:cs typeface="Arial"/>
              </a:rPr>
              <a:t>, D., </a:t>
            </a:r>
            <a:r>
              <a:rPr kumimoji="0" lang="en-GB" sz="1725" b="0" i="0" u="none" strike="noStrike" kern="1200" cap="none" spc="0" normalizeH="0" baseline="0" noProof="0" dirty="0" err="1">
                <a:ln>
                  <a:noFill/>
                </a:ln>
                <a:solidFill>
                  <a:srgbClr val="342B3B"/>
                </a:solidFill>
                <a:effectLst/>
                <a:uLnTx/>
                <a:uFillTx/>
                <a:latin typeface="Arial"/>
                <a:ea typeface="Arial"/>
                <a:cs typeface="Arial"/>
              </a:rPr>
              <a:t>Northall</a:t>
            </a:r>
            <a:r>
              <a:rPr kumimoji="0" lang="en-GB" sz="1725" b="0" i="0" u="none" strike="noStrike" kern="1200" cap="none" spc="0" normalizeH="0" baseline="0" noProof="0" dirty="0">
                <a:ln>
                  <a:noFill/>
                </a:ln>
                <a:solidFill>
                  <a:srgbClr val="342B3B"/>
                </a:solidFill>
                <a:effectLst/>
                <a:uLnTx/>
                <a:uFillTx/>
                <a:latin typeface="Arial"/>
                <a:ea typeface="Arial"/>
                <a:cs typeface="Arial"/>
              </a:rPr>
              <a:t>, P., Baumann, M. and Wilson, I. (2024) </a:t>
            </a:r>
            <a:r>
              <a:rPr kumimoji="0" lang="en-GB" sz="1725" b="0" i="1" u="none" strike="noStrike" kern="1200" cap="none" spc="0" normalizeH="0" baseline="0" noProof="0" dirty="0">
                <a:ln>
                  <a:noFill/>
                </a:ln>
                <a:solidFill>
                  <a:srgbClr val="342B3B"/>
                </a:solidFill>
                <a:effectLst/>
                <a:uLnTx/>
                <a:uFillTx/>
                <a:latin typeface="Arial"/>
                <a:ea typeface="Arial"/>
                <a:cs typeface="Arial"/>
              </a:rPr>
              <a:t>National evaluation of the preventing and tackling mental ill health through green social prescribing project: final report – March 2021 to June 2023</a:t>
            </a:r>
            <a:r>
              <a:rPr kumimoji="0" lang="en-GB" sz="1725" b="0" i="0" u="none" strike="noStrike" kern="1200" cap="none" spc="0" normalizeH="0" baseline="0" noProof="0" dirty="0">
                <a:ln>
                  <a:noFill/>
                </a:ln>
                <a:solidFill>
                  <a:srgbClr val="342B3B"/>
                </a:solidFill>
                <a:effectLst/>
                <a:uLnTx/>
                <a:uFillTx/>
                <a:latin typeface="Arial"/>
                <a:ea typeface="Arial"/>
                <a:cs typeface="Arial"/>
              </a:rPr>
              <a:t>. Defra. Available at: https://beyondgreenspace.net/wp-content/uploads/2024/09/21194_gspevaluationfinalreport-mainreportjan2024-4-1.pdf (Accessed: 22</a:t>
            </a:r>
            <a:r>
              <a:rPr kumimoji="0" lang="en-GB" sz="1725" b="0" i="0" u="none" strike="noStrike" kern="1200" cap="none" spc="0" normalizeH="0" baseline="30000" noProof="0" dirty="0">
                <a:ln>
                  <a:noFill/>
                </a:ln>
                <a:solidFill>
                  <a:srgbClr val="342B3B"/>
                </a:solidFill>
                <a:effectLst/>
                <a:uLnTx/>
                <a:uFillTx/>
                <a:latin typeface="Arial"/>
                <a:ea typeface="Arial"/>
                <a:cs typeface="Arial"/>
              </a:rPr>
              <a:t>nd</a:t>
            </a:r>
            <a:r>
              <a:rPr kumimoji="0" lang="en-GB" sz="1725" b="0" i="0" u="none" strike="noStrike" kern="1200" cap="none" spc="0" normalizeH="0" baseline="0" noProof="0" dirty="0">
                <a:ln>
                  <a:noFill/>
                </a:ln>
                <a:solidFill>
                  <a:srgbClr val="342B3B"/>
                </a:solidFill>
                <a:effectLst/>
                <a:uLnTx/>
                <a:uFillTx/>
                <a:latin typeface="Arial"/>
                <a:ea typeface="Arial"/>
                <a:cs typeface="Arial"/>
              </a:rPr>
              <a:t> </a:t>
            </a:r>
            <a:r>
              <a:rPr kumimoji="0" lang="en-GB" sz="1725" b="0" i="0" u="none" strike="noStrike" kern="1200" cap="none" spc="0" normalizeH="0" baseline="0" noProof="0" dirty="0">
                <a:ln>
                  <a:noFill/>
                </a:ln>
                <a:solidFill>
                  <a:srgbClr val="342B3B"/>
                </a:solidFill>
                <a:effectLst/>
                <a:uLnTx/>
                <a:uFillTx/>
                <a:latin typeface="Arial"/>
                <a:cs typeface="Arial"/>
              </a:rPr>
              <a:t> September </a:t>
            </a:r>
            <a:r>
              <a:rPr kumimoji="0" lang="en-GB" sz="1725" b="0" i="0" u="none" strike="noStrike" kern="1200" cap="none" spc="0" normalizeH="0" baseline="0" noProof="0" dirty="0">
                <a:ln>
                  <a:noFill/>
                </a:ln>
                <a:solidFill>
                  <a:srgbClr val="342B3B"/>
                </a:solidFill>
                <a:effectLst/>
                <a:uLnTx/>
                <a:uFillTx/>
                <a:latin typeface="Arial"/>
                <a:ea typeface="Arial"/>
                <a:cs typeface="Arial"/>
              </a:rPr>
              <a:t> 2026).</a:t>
            </a:r>
          </a:p>
          <a:p>
            <a:pPr>
              <a:defRPr sz="1725" b="0">
                <a:solidFill>
                  <a:srgbClr val="342B3B"/>
                </a:solidFill>
                <a:latin typeface="Arial"/>
                <a:ea typeface="Arial"/>
                <a:cs typeface="Arial"/>
              </a:defRPr>
            </a:pPr>
            <a:endParaRPr sz="1725" b="0" dirty="0">
              <a:solidFill>
                <a:srgbClr val="342B3B"/>
              </a:solidFill>
              <a:latin typeface="Arial"/>
              <a:ea typeface="Arial"/>
              <a:cs typeface="Arial"/>
            </a:endParaRPr>
          </a:p>
        </p:txBody>
      </p:sp>
      <p:sp>
        <p:nvSpPr>
          <p:cNvPr id="3" name="text-2">
            <a:extLst>
              <a:ext uri="{FF2B5EF4-FFF2-40B4-BE49-F238E27FC236}">
                <a16:creationId xmlns:a16="http://schemas.microsoft.com/office/drawing/2014/main" id="{024B28ED-566F-4472-8E42-60DC774874EF}"/>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18</a:t>
            </a:r>
          </a:p>
        </p:txBody>
      </p:sp>
    </p:spTree>
    <p:extLst>
      <p:ext uri="{BB962C8B-B14F-4D97-AF65-F5344CB8AC3E}">
        <p14:creationId xmlns:p14="http://schemas.microsoft.com/office/powerpoint/2010/main" val="1298845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7FD75FE7-595B-49B2-9F92-88D22936AEFE}"/>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dirty="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20CCBE21-2061-424F-9D25-D264A3AC4CDC}"/>
              </a:ext>
            </a:extLst>
          </p:cNvPr>
          <p:cNvSpPr>
            <a:spLocks noGrp="1"/>
          </p:cNvSpPr>
          <p:nvPr/>
        </p:nvSpPr>
        <p:spPr>
          <a:xfrm>
            <a:off x="609600" y="1638300"/>
            <a:ext cx="10972800" cy="4362450"/>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i="1" dirty="0">
                <a:solidFill>
                  <a:srgbClr val="342B3B"/>
                </a:solidFill>
                <a:latin typeface="Arial"/>
                <a:ea typeface="Arial"/>
                <a:cs typeface="Arial"/>
              </a:rPr>
              <a:t>Health and Care Act 2022</a:t>
            </a:r>
            <a:r>
              <a:rPr sz="1725" b="0" dirty="0">
                <a:solidFill>
                  <a:srgbClr val="342B3B"/>
                </a:solidFill>
                <a:latin typeface="Arial"/>
                <a:ea typeface="Arial"/>
                <a:cs typeface="Arial"/>
              </a:rPr>
              <a:t>, c. 31. Available at: https://www.legislation.gov.uk/ukpga/2022/31/contents (Accessed: </a:t>
            </a:r>
            <a:r>
              <a:rPr lang="en-GB" sz="1725" b="0" dirty="0">
                <a:solidFill>
                  <a:srgbClr val="342B3B"/>
                </a:solidFill>
                <a:latin typeface="Arial"/>
                <a:ea typeface="Arial"/>
                <a:cs typeface="Arial"/>
              </a:rPr>
              <a:t>18</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lang="en-GB" dirty="0"/>
              <a:t> September </a:t>
            </a:r>
            <a:r>
              <a:rPr sz="1725" b="0" dirty="0">
                <a:solidFill>
                  <a:srgbClr val="342B3B"/>
                </a:solidFill>
                <a:latin typeface="Arial"/>
                <a:ea typeface="Arial"/>
                <a:cs typeface="Arial"/>
              </a:rPr>
              <a:t>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McLeroy, K.R., Bibeau, D., Steckler, A. and Glanz, K. (1988) ‘An ecological perspective on health promotion programs’, </a:t>
            </a:r>
            <a:r>
              <a:rPr sz="1725" b="0" i="1" dirty="0">
                <a:solidFill>
                  <a:srgbClr val="342B3B"/>
                </a:solidFill>
                <a:latin typeface="Arial"/>
                <a:ea typeface="Arial"/>
                <a:cs typeface="Arial"/>
              </a:rPr>
              <a:t>Health Education Quarterly</a:t>
            </a:r>
            <a:r>
              <a:rPr sz="1725" b="0" dirty="0">
                <a:solidFill>
                  <a:srgbClr val="342B3B"/>
                </a:solidFill>
                <a:latin typeface="Arial"/>
                <a:ea typeface="Arial"/>
                <a:cs typeface="Arial"/>
              </a:rPr>
              <a:t>, 15(4), pp. 351–377. Available at: https://doi.org/10.1177/109019818801500401 (Accessed</a:t>
            </a:r>
            <a:r>
              <a:rPr lang="en-GB" dirty="0"/>
              <a:t>: 19</a:t>
            </a:r>
            <a:r>
              <a:rPr lang="en-GB" baseline="30000" dirty="0"/>
              <a:t>th</a:t>
            </a:r>
            <a:r>
              <a:rPr lang="en-GB" dirty="0"/>
              <a:t> </a:t>
            </a:r>
            <a:r>
              <a:rPr lang="en-GB" sz="1725" b="0" dirty="0">
                <a:solidFill>
                  <a:srgbClr val="342B3B"/>
                </a:solidFill>
                <a:latin typeface="Arial"/>
                <a:ea typeface="Arial"/>
                <a:cs typeface="Arial"/>
              </a:rPr>
              <a:t> </a:t>
            </a:r>
            <a:r>
              <a:rPr lang="en-GB" dirty="0"/>
              <a:t>September </a:t>
            </a:r>
            <a:r>
              <a:rPr sz="1725" b="0" dirty="0">
                <a:solidFill>
                  <a:srgbClr val="342B3B"/>
                </a:solidFill>
                <a:latin typeface="Arial"/>
                <a:ea typeface="Arial"/>
                <a:cs typeface="Arial"/>
              </a:rPr>
              <a:t> 2026).</a:t>
            </a:r>
            <a:endParaRPr lang="en-GB"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dirty="0">
                <a:ln>
                  <a:noFill/>
                </a:ln>
                <a:solidFill>
                  <a:srgbClr val="342B3B"/>
                </a:solidFill>
                <a:effectLst/>
                <a:uLnTx/>
                <a:uFillTx/>
                <a:latin typeface="Arial"/>
                <a:ea typeface="Arial"/>
                <a:cs typeface="Arial"/>
              </a:rPr>
              <a:t>National Institute for Health and Care Excellence (NICE) (2022) </a:t>
            </a:r>
            <a:r>
              <a:rPr kumimoji="0" lang="en-US" sz="1725" b="0" i="1" u="none" strike="noStrike" kern="1200" cap="none" spc="0" normalizeH="0" baseline="0" noProof="0" dirty="0">
                <a:ln>
                  <a:noFill/>
                </a:ln>
                <a:solidFill>
                  <a:srgbClr val="342B3B"/>
                </a:solidFill>
                <a:effectLst/>
                <a:uLnTx/>
                <a:uFillTx/>
                <a:latin typeface="Arial"/>
                <a:ea typeface="Arial"/>
                <a:cs typeface="Arial"/>
              </a:rPr>
              <a:t>Depression in adults: treatment and management</a:t>
            </a:r>
            <a:r>
              <a:rPr kumimoji="0" lang="en-US" sz="1725" b="0" i="0" u="none" strike="noStrike" kern="1200" cap="none" spc="0" normalizeH="0" baseline="0" noProof="0" dirty="0">
                <a:ln>
                  <a:noFill/>
                </a:ln>
                <a:solidFill>
                  <a:srgbClr val="342B3B"/>
                </a:solidFill>
                <a:effectLst/>
                <a:uLnTx/>
                <a:uFillTx/>
                <a:latin typeface="Arial"/>
                <a:ea typeface="Arial"/>
                <a:cs typeface="Arial"/>
              </a:rPr>
              <a:t>. NG222. Available at: https://www.nice.org.uk/guidance/ng222 (Accessed: </a:t>
            </a:r>
            <a:r>
              <a:rPr kumimoji="0" lang="en-US" sz="1725" b="0" i="0" u="none" strike="noStrike" kern="1200" cap="none" spc="0" normalizeH="0" baseline="0" noProof="0" dirty="0">
                <a:ln>
                  <a:noFill/>
                </a:ln>
                <a:solidFill>
                  <a:srgbClr val="342B3B"/>
                </a:solidFill>
                <a:effectLst/>
                <a:uLnTx/>
                <a:uFillTx/>
                <a:latin typeface="Arial"/>
                <a:cs typeface="Arial"/>
              </a:rPr>
              <a:t>9th </a:t>
            </a:r>
            <a:r>
              <a:rPr kumimoji="0" lang="en-US" sz="1725" b="0" i="0" u="none" strike="noStrike" kern="1200" cap="none" spc="0" normalizeH="0" baseline="0" noProof="0" dirty="0" err="1">
                <a:ln>
                  <a:noFill/>
                </a:ln>
                <a:solidFill>
                  <a:srgbClr val="342B3B"/>
                </a:solidFill>
                <a:effectLst/>
                <a:uLnTx/>
                <a:uFillTx/>
                <a:latin typeface="Arial"/>
                <a:cs typeface="Arial"/>
              </a:rPr>
              <a:t>september</a:t>
            </a:r>
            <a:r>
              <a:rPr kumimoji="0" lang="en-US" sz="1725" b="0" i="0" u="none" strike="noStrike" kern="1200" cap="none" spc="0" normalizeH="0" baseline="0" noProof="0" dirty="0">
                <a:ln>
                  <a:noFill/>
                </a:ln>
                <a:solidFill>
                  <a:srgbClr val="342B3B"/>
                </a:solidFill>
                <a:effectLst/>
                <a:uLnTx/>
                <a:uFillTx/>
                <a:latin typeface="Arial"/>
                <a:ea typeface="Arial"/>
                <a:cs typeface="Arial"/>
              </a:rPr>
              <a:t> 2026).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725" b="0" i="0" u="none" strike="noStrike" kern="1200" cap="none" spc="0" normalizeH="0" baseline="0" noProof="0" dirty="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dirty="0">
                <a:ln>
                  <a:noFill/>
                </a:ln>
                <a:solidFill>
                  <a:srgbClr val="342B3B"/>
                </a:solidFill>
                <a:effectLst/>
                <a:uLnTx/>
                <a:uFillTx/>
                <a:latin typeface="Arial"/>
                <a:ea typeface="Arial"/>
                <a:cs typeface="Arial"/>
              </a:rPr>
              <a:t>NHS England (n.d.) </a:t>
            </a:r>
            <a:r>
              <a:rPr kumimoji="0" lang="en-US" sz="1725" b="0" i="1" u="none" strike="noStrike" kern="1200" cap="none" spc="0" normalizeH="0" baseline="0" noProof="0" dirty="0">
                <a:ln>
                  <a:noFill/>
                </a:ln>
                <a:solidFill>
                  <a:srgbClr val="342B3B"/>
                </a:solidFill>
                <a:effectLst/>
                <a:uLnTx/>
                <a:uFillTx/>
                <a:latin typeface="Arial"/>
                <a:ea typeface="Arial"/>
                <a:cs typeface="Arial"/>
              </a:rPr>
              <a:t>Green social prescribing</a:t>
            </a:r>
            <a:r>
              <a:rPr kumimoji="0" lang="en-US" sz="1725" b="0" i="0" u="none" strike="noStrike" kern="1200" cap="none" spc="0" normalizeH="0" baseline="0" noProof="0" dirty="0">
                <a:ln>
                  <a:noFill/>
                </a:ln>
                <a:solidFill>
                  <a:srgbClr val="342B3B"/>
                </a:solidFill>
                <a:effectLst/>
                <a:uLnTx/>
                <a:uFillTx/>
                <a:latin typeface="Arial"/>
                <a:ea typeface="Arial"/>
                <a:cs typeface="Arial"/>
              </a:rPr>
              <a:t>. Available at: https://www.england.nhs.uk/personalisedcare/social-prescribing/green-social-prescribing/ (Accessed: </a:t>
            </a:r>
            <a:r>
              <a:rPr kumimoji="0" lang="en-US" sz="1725" b="0" i="0" u="none" strike="noStrike" kern="1200" cap="none" spc="0" normalizeH="0" baseline="0" noProof="0" dirty="0">
                <a:ln>
                  <a:noFill/>
                </a:ln>
                <a:solidFill>
                  <a:srgbClr val="342B3B"/>
                </a:solidFill>
                <a:effectLst/>
                <a:uLnTx/>
                <a:uFillTx/>
                <a:latin typeface="Arial"/>
                <a:cs typeface="Arial"/>
              </a:rPr>
              <a:t>4</a:t>
            </a:r>
            <a:r>
              <a:rPr kumimoji="0" lang="en-US" sz="1725" b="0" i="0" u="none" strike="noStrike" kern="1200" cap="none" spc="0" normalizeH="0" baseline="30000" noProof="0" dirty="0">
                <a:ln>
                  <a:noFill/>
                </a:ln>
                <a:solidFill>
                  <a:srgbClr val="342B3B"/>
                </a:solidFill>
                <a:effectLst/>
                <a:uLnTx/>
                <a:uFillTx/>
                <a:latin typeface="Arial"/>
                <a:cs typeface="Arial"/>
              </a:rPr>
              <a:t>th</a:t>
            </a:r>
            <a:r>
              <a:rPr kumimoji="0" lang="en-US" sz="1725" b="0" i="0" u="none" strike="noStrike" kern="1200" cap="none" spc="0" normalizeH="0" baseline="0" noProof="0" dirty="0">
                <a:ln>
                  <a:noFill/>
                </a:ln>
                <a:solidFill>
                  <a:srgbClr val="342B3B"/>
                </a:solidFill>
                <a:effectLst/>
                <a:uLnTx/>
                <a:uFillTx/>
                <a:latin typeface="Arial"/>
                <a:cs typeface="Arial"/>
              </a:rPr>
              <a:t> </a:t>
            </a:r>
            <a:r>
              <a:rPr kumimoji="0" lang="en-US" sz="1725" b="0" i="0" u="none" strike="noStrike" kern="1200" cap="none" spc="0" normalizeH="0" baseline="0" noProof="0" dirty="0">
                <a:ln>
                  <a:noFill/>
                </a:ln>
                <a:solidFill>
                  <a:srgbClr val="342B3B"/>
                </a:solidFill>
                <a:effectLst/>
                <a:uLnTx/>
                <a:uFillTx/>
                <a:latin typeface="Arial"/>
                <a:ea typeface="Arial"/>
                <a:cs typeface="Arial"/>
              </a:rPr>
              <a:t> October 2026).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endParaRPr kumimoji="0" lang="en-US" sz="1725" b="0" i="0" u="none" strike="noStrike" kern="1200" cap="none" spc="0" normalizeH="0" baseline="0" noProof="0" dirty="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dirty="0">
                <a:ln>
                  <a:noFill/>
                </a:ln>
                <a:solidFill>
                  <a:srgbClr val="342B3B"/>
                </a:solidFill>
                <a:effectLst/>
                <a:uLnTx/>
                <a:uFillTx/>
                <a:latin typeface="Arial"/>
                <a:ea typeface="Arial"/>
                <a:cs typeface="Arial"/>
              </a:rPr>
              <a:t>Office for National Statistics (ONS) (2025) </a:t>
            </a:r>
            <a:r>
              <a:rPr kumimoji="0" lang="en-US" sz="1725" b="0" i="1" u="none" strike="noStrike" kern="1200" cap="none" spc="0" normalizeH="0" baseline="0" noProof="0" dirty="0">
                <a:ln>
                  <a:noFill/>
                </a:ln>
                <a:solidFill>
                  <a:srgbClr val="342B3B"/>
                </a:solidFill>
                <a:effectLst/>
                <a:uLnTx/>
                <a:uFillTx/>
                <a:latin typeface="Arial"/>
                <a:ea typeface="Arial"/>
                <a:cs typeface="Arial"/>
              </a:rPr>
              <a:t>Personal well-being user guidance</a:t>
            </a:r>
            <a:r>
              <a:rPr kumimoji="0" lang="en-US" sz="1725" b="0" i="0" u="none" strike="noStrike" kern="1200" cap="none" spc="0" normalizeH="0" baseline="0" noProof="0" dirty="0">
                <a:ln>
                  <a:noFill/>
                </a:ln>
                <a:solidFill>
                  <a:srgbClr val="342B3B"/>
                </a:solidFill>
                <a:effectLst/>
                <a:uLnTx/>
                <a:uFillTx/>
                <a:latin typeface="Arial"/>
                <a:ea typeface="Arial"/>
                <a:cs typeface="Arial"/>
              </a:rPr>
              <a:t>. Available at: https://www.ons.gov.uk/peoplepopulationandcommunity/wellbeing/methodologies/personalwellbeingsurveyuserguide (Accessed: </a:t>
            </a:r>
            <a:r>
              <a:rPr kumimoji="0" lang="en-US" sz="1725" b="0" i="0" u="none" strike="noStrike" kern="1200" cap="none" spc="0" normalizeH="0" baseline="0" noProof="0" dirty="0">
                <a:ln>
                  <a:noFill/>
                </a:ln>
                <a:solidFill>
                  <a:srgbClr val="342B3B"/>
                </a:solidFill>
                <a:effectLst/>
                <a:uLnTx/>
                <a:uFillTx/>
                <a:latin typeface="Arial"/>
                <a:cs typeface="Arial"/>
              </a:rPr>
              <a:t>4</a:t>
            </a:r>
            <a:r>
              <a:rPr kumimoji="0" lang="en-US" sz="1725" b="0" i="0" u="none" strike="noStrike" kern="1200" cap="none" spc="0" normalizeH="0" baseline="30000" noProof="0" dirty="0">
                <a:ln>
                  <a:noFill/>
                </a:ln>
                <a:solidFill>
                  <a:srgbClr val="342B3B"/>
                </a:solidFill>
                <a:effectLst/>
                <a:uLnTx/>
                <a:uFillTx/>
                <a:latin typeface="Arial"/>
                <a:cs typeface="Arial"/>
              </a:rPr>
              <a:t>th</a:t>
            </a:r>
            <a:r>
              <a:rPr kumimoji="0" lang="en-US" sz="1725" b="0" i="0" u="none" strike="noStrike" kern="1200" cap="none" spc="0" normalizeH="0" baseline="0" noProof="0" dirty="0">
                <a:ln>
                  <a:noFill/>
                </a:ln>
                <a:solidFill>
                  <a:srgbClr val="342B3B"/>
                </a:solidFill>
                <a:effectLst/>
                <a:uLnTx/>
                <a:uFillTx/>
                <a:latin typeface="Arial"/>
                <a:cs typeface="Arial"/>
              </a:rPr>
              <a:t> </a:t>
            </a:r>
            <a:r>
              <a:rPr kumimoji="0" lang="en-US" sz="1725" b="0" i="0" u="none" strike="noStrike" kern="1200" cap="none" spc="0" normalizeH="0" baseline="0" noProof="0" dirty="0">
                <a:ln>
                  <a:noFill/>
                </a:ln>
                <a:solidFill>
                  <a:srgbClr val="342B3B"/>
                </a:solidFill>
                <a:effectLst/>
                <a:uLnTx/>
                <a:uFillTx/>
                <a:latin typeface="Arial"/>
                <a:ea typeface="Arial"/>
                <a:cs typeface="Arial"/>
              </a:rPr>
              <a:t> </a:t>
            </a:r>
            <a:r>
              <a:rPr kumimoji="0" lang="en-US" sz="1725" b="0" i="0" u="none" strike="noStrike" kern="1200" cap="none" spc="0" normalizeH="0" baseline="0" noProof="0" dirty="0">
                <a:ln>
                  <a:noFill/>
                </a:ln>
                <a:solidFill>
                  <a:srgbClr val="342B3B"/>
                </a:solidFill>
                <a:effectLst/>
                <a:uLnTx/>
                <a:uFillTx/>
                <a:latin typeface="Arial"/>
                <a:cs typeface="Arial"/>
              </a:rPr>
              <a:t>September </a:t>
            </a:r>
            <a:r>
              <a:rPr kumimoji="0" lang="en-US" sz="1725" b="0" i="0" u="none" strike="noStrike" kern="1200" cap="none" spc="0" normalizeH="0" baseline="0" noProof="0" dirty="0">
                <a:ln>
                  <a:noFill/>
                </a:ln>
                <a:solidFill>
                  <a:srgbClr val="342B3B"/>
                </a:solidFill>
                <a:effectLst/>
                <a:uLnTx/>
                <a:uFillTx/>
                <a:latin typeface="Arial"/>
                <a:ea typeface="Arial"/>
                <a:cs typeface="Arial"/>
              </a:rPr>
              <a:t> 2026).</a:t>
            </a:r>
          </a:p>
          <a:p>
            <a:pPr marL="0" marR="0" lvl="0" indent="0" algn="l" defTabSz="914400" rtl="0" eaLnBrk="1" fontAlgn="auto" latinLnBrk="0" hangingPunct="1">
              <a:lnSpc>
                <a:spcPct val="100000"/>
              </a:lnSpc>
              <a:spcBef>
                <a:spcPts val="0"/>
              </a:spcBef>
              <a:spcAft>
                <a:spcPts val="0"/>
              </a:spcAft>
              <a:buClrTx/>
              <a:buSzTx/>
              <a:buFontTx/>
              <a:buNone/>
              <a:tabLst/>
              <a:defRPr sz="1725" b="0">
                <a:solidFill>
                  <a:srgbClr val="342B3B"/>
                </a:solidFill>
                <a:latin typeface="Arial"/>
                <a:ea typeface="Arial"/>
                <a:cs typeface="Arial"/>
              </a:defRPr>
            </a:pPr>
            <a:endParaRPr kumimoji="0" lang="en-US" sz="1725" b="0" i="0" u="none" strike="noStrike" kern="1200" cap="none" spc="0" normalizeH="0" baseline="0" noProof="0" dirty="0">
              <a:ln>
                <a:noFill/>
              </a:ln>
              <a:solidFill>
                <a:srgbClr val="342B3B"/>
              </a:solidFill>
              <a:effectLst/>
              <a:uLnTx/>
              <a:uFillTx/>
              <a:latin typeface="Arial"/>
              <a:ea typeface="Arial"/>
              <a:cs typeface="Arial"/>
            </a:endParaRPr>
          </a:p>
          <a:p>
            <a:pPr>
              <a:defRPr sz="1725" b="0">
                <a:solidFill>
                  <a:srgbClr val="342B3B"/>
                </a:solidFill>
                <a:latin typeface="Arial"/>
                <a:ea typeface="Arial"/>
                <a:cs typeface="Arial"/>
              </a:defRPr>
            </a:pPr>
            <a:endParaRPr lang="en-GB" sz="1725" b="0" dirty="0">
              <a:solidFill>
                <a:srgbClr val="342B3B"/>
              </a:solidFill>
              <a:latin typeface="Arial"/>
              <a:ea typeface="Arial"/>
              <a:cs typeface="Arial"/>
            </a:endParaRPr>
          </a:p>
          <a:p>
            <a:pPr>
              <a:defRPr sz="1725" b="0">
                <a:solidFill>
                  <a:srgbClr val="342B3B"/>
                </a:solidFill>
                <a:latin typeface="Arial"/>
                <a:ea typeface="Arial"/>
                <a:cs typeface="Arial"/>
              </a:defRPr>
            </a:pPr>
            <a:endParaRPr sz="1725" b="0" dirty="0">
              <a:solidFill>
                <a:srgbClr val="342B3B"/>
              </a:solidFill>
              <a:latin typeface="Arial"/>
              <a:ea typeface="Arial"/>
              <a:cs typeface="Arial"/>
            </a:endParaRPr>
          </a:p>
        </p:txBody>
      </p:sp>
      <p:sp>
        <p:nvSpPr>
          <p:cNvPr id="3" name="text-2">
            <a:extLst>
              <a:ext uri="{FF2B5EF4-FFF2-40B4-BE49-F238E27FC236}">
                <a16:creationId xmlns:a16="http://schemas.microsoft.com/office/drawing/2014/main" id="{C66C96B3-DBB4-428D-B29F-4A6B29E010B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19</a:t>
            </a:r>
          </a:p>
        </p:txBody>
      </p:sp>
    </p:spTree>
    <p:extLst>
      <p:ext uri="{BB962C8B-B14F-4D97-AF65-F5344CB8AC3E}">
        <p14:creationId xmlns:p14="http://schemas.microsoft.com/office/powerpoint/2010/main" val="1343841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DDB1C3F4-01E0-429B-9861-1174DF124C6B}"/>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dirty="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5301DFB0-B068-415B-8B34-F8F0F841ADED}"/>
              </a:ext>
            </a:extLst>
          </p:cNvPr>
          <p:cNvSpPr>
            <a:spLocks noGrp="1"/>
          </p:cNvSpPr>
          <p:nvPr/>
        </p:nvSpPr>
        <p:spPr>
          <a:xfrm>
            <a:off x="609600" y="1638299"/>
            <a:ext cx="10972800" cy="4860823"/>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Pollard, T.M., Gibson, K., Tupper, E., McGuire, L., Griffith, B. and Jeffries, J. (2025) ‘Delivering green social prescribing: an ethnographic exploration of the place of walking and gardening groups in a social prescribing intervention’, </a:t>
            </a:r>
            <a:r>
              <a:rPr sz="1725" b="0" i="1" dirty="0">
                <a:solidFill>
                  <a:srgbClr val="342B3B"/>
                </a:solidFill>
                <a:latin typeface="Arial"/>
                <a:ea typeface="Arial"/>
                <a:cs typeface="Arial"/>
              </a:rPr>
              <a:t>Social Science &amp; Medicine</a:t>
            </a:r>
            <a:r>
              <a:rPr sz="1725" b="0" dirty="0">
                <a:solidFill>
                  <a:srgbClr val="342B3B"/>
                </a:solidFill>
                <a:latin typeface="Arial"/>
                <a:ea typeface="Arial"/>
                <a:cs typeface="Arial"/>
              </a:rPr>
              <a:t>, 380, 118184. Available at: https://doi.org/10.1016/j.socscimed.2025.118184 (Accessed: </a:t>
            </a:r>
            <a:r>
              <a:rPr lang="en-GB" dirty="0"/>
              <a:t>29</a:t>
            </a:r>
            <a:r>
              <a:rPr lang="en-GB" baseline="30000" dirty="0"/>
              <a:t>th</a:t>
            </a:r>
            <a:r>
              <a:rPr lang="en-GB" dirty="0"/>
              <a:t> </a:t>
            </a:r>
            <a:r>
              <a:rPr sz="1725" b="0" dirty="0">
                <a:solidFill>
                  <a:srgbClr val="342B3B"/>
                </a:solidFill>
                <a:latin typeface="Arial"/>
                <a:ea typeface="Arial"/>
                <a:cs typeface="Arial"/>
              </a:rPr>
              <a:t> </a:t>
            </a:r>
            <a:r>
              <a:rPr lang="en-GB" sz="1725" b="0" dirty="0">
                <a:solidFill>
                  <a:srgbClr val="342B3B"/>
                </a:solidFill>
                <a:latin typeface="Arial"/>
                <a:ea typeface="Arial"/>
                <a:cs typeface="Arial"/>
              </a:rPr>
              <a:t>September </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United Nations (UN) (2015) </a:t>
            </a:r>
            <a:r>
              <a:rPr sz="1725" b="0" i="1" dirty="0">
                <a:solidFill>
                  <a:srgbClr val="342B3B"/>
                </a:solidFill>
                <a:latin typeface="Arial"/>
                <a:ea typeface="Arial"/>
                <a:cs typeface="Arial"/>
              </a:rPr>
              <a:t>Transforming our world: the 2030 Agenda for Sustainable Development</a:t>
            </a:r>
            <a:r>
              <a:rPr sz="1725" b="0" dirty="0">
                <a:solidFill>
                  <a:srgbClr val="342B3B"/>
                </a:solidFill>
                <a:latin typeface="Arial"/>
                <a:ea typeface="Arial"/>
                <a:cs typeface="Arial"/>
              </a:rPr>
              <a:t>. Available at: https://sdgs.un.org/2030agenda (Accessed: </a:t>
            </a:r>
            <a:r>
              <a:rPr lang="en-GB" sz="1725" b="0" dirty="0">
                <a:solidFill>
                  <a:srgbClr val="342B3B"/>
                </a:solidFill>
                <a:latin typeface="Arial"/>
                <a:ea typeface="Arial"/>
                <a:cs typeface="Arial"/>
              </a:rPr>
              <a:t>25</a:t>
            </a:r>
            <a:r>
              <a:rPr lang="en-GB" sz="1725" b="0" baseline="30000" dirty="0">
                <a:solidFill>
                  <a:srgbClr val="342B3B"/>
                </a:solidFill>
                <a:latin typeface="Arial"/>
                <a:ea typeface="Arial"/>
                <a:cs typeface="Arial"/>
              </a:rPr>
              <a:t>th</a:t>
            </a:r>
            <a:r>
              <a:rPr lang="en-GB" sz="1725" b="0" dirty="0">
                <a:solidFill>
                  <a:srgbClr val="342B3B"/>
                </a:solidFill>
                <a:latin typeface="Arial"/>
                <a:ea typeface="Arial"/>
                <a:cs typeface="Arial"/>
              </a:rPr>
              <a:t> </a:t>
            </a:r>
            <a:r>
              <a:rPr sz="1725" b="0" dirty="0">
                <a:solidFill>
                  <a:srgbClr val="342B3B"/>
                </a:solidFill>
                <a:latin typeface="Arial"/>
                <a:ea typeface="Arial"/>
                <a:cs typeface="Arial"/>
              </a:rPr>
              <a:t> </a:t>
            </a:r>
            <a:r>
              <a:rPr lang="en-GB" sz="1725" b="0" dirty="0">
                <a:solidFill>
                  <a:srgbClr val="342B3B"/>
                </a:solidFill>
                <a:latin typeface="Arial"/>
                <a:ea typeface="Arial"/>
                <a:cs typeface="Arial"/>
              </a:rPr>
              <a:t>September </a:t>
            </a:r>
            <a:r>
              <a:rPr sz="1725" b="0" dirty="0">
                <a:solidFill>
                  <a:srgbClr val="342B3B"/>
                </a:solidFill>
                <a:latin typeface="Arial"/>
                <a:ea typeface="Arial"/>
                <a:cs typeface="Arial"/>
              </a:rPr>
              <a:t> 2026).</a:t>
            </a:r>
          </a:p>
          <a:p>
            <a:pPr marL="285750" indent="-285750">
              <a:buFont typeface="Arial" panose="020B0604020202020204" pitchFamily="34" charset="0"/>
              <a:buChar char="•"/>
            </a:pPr>
            <a:endParaRPr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dirty="0">
                <a:solidFill>
                  <a:srgbClr val="342B3B"/>
                </a:solidFill>
                <a:latin typeface="Arial"/>
                <a:ea typeface="Arial"/>
                <a:cs typeface="Arial"/>
              </a:rPr>
              <a:t>World Commission on Environment and Development (WCED) (1987) </a:t>
            </a:r>
            <a:r>
              <a:rPr sz="1725" b="0" i="1" dirty="0">
                <a:solidFill>
                  <a:srgbClr val="342B3B"/>
                </a:solidFill>
                <a:latin typeface="Arial"/>
                <a:ea typeface="Arial"/>
                <a:cs typeface="Arial"/>
              </a:rPr>
              <a:t>Our common future</a:t>
            </a:r>
            <a:r>
              <a:rPr sz="1725" b="0" dirty="0">
                <a:solidFill>
                  <a:srgbClr val="342B3B"/>
                </a:solidFill>
                <a:latin typeface="Arial"/>
                <a:ea typeface="Arial"/>
                <a:cs typeface="Arial"/>
              </a:rPr>
              <a:t>. Available at: https://sdgs.un.org/sites/default/files/documents/5987our-common-future.pdf (Accessed: </a:t>
            </a:r>
            <a:r>
              <a:rPr lang="en-GB" dirty="0"/>
              <a:t>22</a:t>
            </a:r>
            <a:r>
              <a:rPr lang="en-GB" baseline="30000" dirty="0"/>
              <a:t>nd</a:t>
            </a:r>
            <a:r>
              <a:rPr lang="en-GB" dirty="0"/>
              <a:t> September </a:t>
            </a:r>
            <a:r>
              <a:rPr sz="1725" b="0" dirty="0">
                <a:solidFill>
                  <a:srgbClr val="342B3B"/>
                </a:solidFill>
                <a:latin typeface="Arial"/>
                <a:ea typeface="Arial"/>
                <a:cs typeface="Arial"/>
              </a:rPr>
              <a:t> 2026).</a:t>
            </a:r>
            <a:endParaRPr lang="en-GB" sz="1725" b="0" dirty="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sz="1725" b="0" dirty="0">
              <a:solidFill>
                <a:srgbClr val="342B3B"/>
              </a:solidFill>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dirty="0">
                <a:ln>
                  <a:noFill/>
                </a:ln>
                <a:solidFill>
                  <a:srgbClr val="342B3B"/>
                </a:solidFill>
                <a:effectLst/>
                <a:uLnTx/>
                <a:uFillTx/>
                <a:latin typeface="Arial"/>
                <a:ea typeface="Arial"/>
                <a:cs typeface="Arial"/>
              </a:rPr>
              <a:t>World Health Organization (WHO) (1948) </a:t>
            </a:r>
            <a:r>
              <a:rPr kumimoji="0" lang="en-US" sz="1725" b="0" i="1" u="none" strike="noStrike" kern="1200" cap="none" spc="0" normalizeH="0" baseline="0" noProof="0" dirty="0">
                <a:ln>
                  <a:noFill/>
                </a:ln>
                <a:solidFill>
                  <a:srgbClr val="342B3B"/>
                </a:solidFill>
                <a:effectLst/>
                <a:uLnTx/>
                <a:uFillTx/>
                <a:latin typeface="Arial"/>
                <a:ea typeface="Arial"/>
                <a:cs typeface="Arial"/>
              </a:rPr>
              <a:t>Constitution of the World Health Organization</a:t>
            </a:r>
            <a:r>
              <a:rPr kumimoji="0" lang="en-US" sz="1725" b="0" i="0" u="none" strike="noStrike" kern="1200" cap="none" spc="0" normalizeH="0" baseline="0" noProof="0" dirty="0">
                <a:ln>
                  <a:noFill/>
                </a:ln>
                <a:solidFill>
                  <a:srgbClr val="342B3B"/>
                </a:solidFill>
                <a:effectLst/>
                <a:uLnTx/>
                <a:uFillTx/>
                <a:latin typeface="Arial"/>
                <a:ea typeface="Arial"/>
                <a:cs typeface="Arial"/>
              </a:rPr>
              <a:t>. Available at: https://www.who.int/about/governance/constitution (Accessed:  27</a:t>
            </a:r>
            <a:r>
              <a:rPr kumimoji="0" lang="en-US" sz="1725" b="0" i="0" u="none" strike="noStrike" kern="1200" cap="none" spc="0" normalizeH="0" baseline="30000" noProof="0" dirty="0">
                <a:ln>
                  <a:noFill/>
                </a:ln>
                <a:solidFill>
                  <a:srgbClr val="342B3B"/>
                </a:solidFill>
                <a:effectLst/>
                <a:uLnTx/>
                <a:uFillTx/>
                <a:latin typeface="Arial"/>
                <a:ea typeface="Arial"/>
                <a:cs typeface="Arial"/>
              </a:rPr>
              <a:t>th</a:t>
            </a:r>
            <a:r>
              <a:rPr kumimoji="0" lang="en-US" sz="1725" b="0" i="0" u="none" strike="noStrike" kern="1200" cap="none" spc="0" normalizeH="0" baseline="0" noProof="0" dirty="0">
                <a:ln>
                  <a:noFill/>
                </a:ln>
                <a:solidFill>
                  <a:srgbClr val="342B3B"/>
                </a:solidFill>
                <a:effectLst/>
                <a:uLnTx/>
                <a:uFillTx/>
                <a:latin typeface="Arial"/>
                <a:ea typeface="Arial"/>
                <a:cs typeface="Arial"/>
              </a:rPr>
              <a:t> September  2026).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725" b="0" i="0" u="none" strike="noStrike" kern="1200" cap="none" spc="0" normalizeH="0" baseline="0" noProof="0" dirty="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dirty="0">
                <a:ln>
                  <a:noFill/>
                </a:ln>
                <a:solidFill>
                  <a:srgbClr val="342B3B"/>
                </a:solidFill>
                <a:effectLst/>
                <a:uLnTx/>
                <a:uFillTx/>
                <a:latin typeface="Arial"/>
                <a:ea typeface="Arial"/>
                <a:cs typeface="Arial"/>
              </a:rPr>
              <a:t>World Health Organization (WHO) (2014) </a:t>
            </a:r>
            <a:r>
              <a:rPr kumimoji="0" lang="en-US" sz="1725" b="0" i="1" u="none" strike="noStrike" kern="1200" cap="none" spc="0" normalizeH="0" baseline="0" noProof="0" dirty="0">
                <a:ln>
                  <a:noFill/>
                </a:ln>
                <a:solidFill>
                  <a:srgbClr val="342B3B"/>
                </a:solidFill>
                <a:effectLst/>
                <a:uLnTx/>
                <a:uFillTx/>
                <a:latin typeface="Arial"/>
                <a:ea typeface="Arial"/>
                <a:cs typeface="Arial"/>
              </a:rPr>
              <a:t>Health in all policies: Helsinki statement. Framework for country action</a:t>
            </a:r>
            <a:r>
              <a:rPr kumimoji="0" lang="en-US" sz="1725" b="0" i="0" u="none" strike="noStrike" kern="1200" cap="none" spc="0" normalizeH="0" baseline="0" noProof="0" dirty="0">
                <a:ln>
                  <a:noFill/>
                </a:ln>
                <a:solidFill>
                  <a:srgbClr val="342B3B"/>
                </a:solidFill>
                <a:effectLst/>
                <a:uLnTx/>
                <a:uFillTx/>
                <a:latin typeface="Arial"/>
                <a:ea typeface="Arial"/>
                <a:cs typeface="Arial"/>
              </a:rPr>
              <a:t>. Geneva: WHO. Available at: https://www.who.int/publications/i/item/9789241506908 (Accessed:17</a:t>
            </a:r>
            <a:r>
              <a:rPr kumimoji="0" lang="en-US" sz="1725" b="0" i="0" u="none" strike="noStrike" kern="1200" cap="none" spc="0" normalizeH="0" baseline="30000" noProof="0" dirty="0">
                <a:ln>
                  <a:noFill/>
                </a:ln>
                <a:solidFill>
                  <a:srgbClr val="342B3B"/>
                </a:solidFill>
                <a:effectLst/>
                <a:uLnTx/>
                <a:uFillTx/>
                <a:latin typeface="Arial"/>
                <a:ea typeface="Arial"/>
                <a:cs typeface="Arial"/>
              </a:rPr>
              <a:t>th</a:t>
            </a:r>
            <a:r>
              <a:rPr kumimoji="0" lang="en-US" sz="1725" b="0" i="0" u="none" strike="noStrike" kern="1200" cap="none" spc="0" normalizeH="0" baseline="0" noProof="0" dirty="0">
                <a:ln>
                  <a:noFill/>
                </a:ln>
                <a:solidFill>
                  <a:srgbClr val="342B3B"/>
                </a:solidFill>
                <a:effectLst/>
                <a:uLnTx/>
                <a:uFillTx/>
                <a:latin typeface="Arial"/>
                <a:ea typeface="Arial"/>
                <a:cs typeface="Arial"/>
              </a:rPr>
              <a:t> September  2026).</a:t>
            </a:r>
          </a:p>
          <a:p>
            <a:pPr>
              <a:defRPr sz="1725" b="0">
                <a:solidFill>
                  <a:srgbClr val="342B3B"/>
                </a:solidFill>
                <a:latin typeface="Arial"/>
                <a:ea typeface="Arial"/>
                <a:cs typeface="Arial"/>
              </a:defRPr>
            </a:pPr>
            <a:endParaRPr sz="1725" b="0" dirty="0">
              <a:solidFill>
                <a:srgbClr val="342B3B"/>
              </a:solidFill>
              <a:latin typeface="Arial"/>
              <a:ea typeface="Arial"/>
              <a:cs typeface="Arial"/>
            </a:endParaRPr>
          </a:p>
        </p:txBody>
      </p:sp>
      <p:sp>
        <p:nvSpPr>
          <p:cNvPr id="3" name="text-2">
            <a:extLst>
              <a:ext uri="{FF2B5EF4-FFF2-40B4-BE49-F238E27FC236}">
                <a16:creationId xmlns:a16="http://schemas.microsoft.com/office/drawing/2014/main" id="{3F6C6966-DC0A-403D-ACDD-4EC05E16A0F4}"/>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21</a:t>
            </a:r>
          </a:p>
        </p:txBody>
      </p:sp>
    </p:spTree>
    <p:extLst>
      <p:ext uri="{BB962C8B-B14F-4D97-AF65-F5344CB8AC3E}">
        <p14:creationId xmlns:p14="http://schemas.microsoft.com/office/powerpoint/2010/main" val="132676808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05e9e319890133acd91f70bdce3e6992">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b6d25cde2e0008f50fef5087ce7240f7"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64892BC3-4CB9-4EEE-B866-60222E0261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BCF622-AA24-4198-A44A-3B5CB88567DC}">
  <ds:schemaRefs>
    <ds:schemaRef ds:uri="http://schemas.microsoft.com/sharepoint/v3/contenttype/forms"/>
  </ds:schemaRefs>
</ds:datastoreItem>
</file>

<file path=customXml/itemProps3.xml><?xml version="1.0" encoding="utf-8"?>
<ds:datastoreItem xmlns:ds="http://schemas.openxmlformats.org/officeDocument/2006/customXml" ds:itemID="{3C4195F9-6D86-460F-90D0-148BE466BF1C}">
  <ds:schemaRefs>
    <ds:schemaRef ds:uri="http://schemas.microsoft.com/office/2006/metadata/properties"/>
    <ds:schemaRef ds:uri="http://schemas.microsoft.com/office/infopath/2007/PartnerControls"/>
    <ds:schemaRef ds:uri="a653a6be-78ee-4b80-ae82-fa43b262699b"/>
  </ds:schemaRefs>
</ds:datastoreItem>
</file>

<file path=docProps/app.xml><?xml version="1.0" encoding="utf-8"?>
<Properties xmlns="http://schemas.openxmlformats.org/officeDocument/2006/extended-properties" xmlns:vt="http://schemas.openxmlformats.org/officeDocument/2006/docPropsVTypes">
  <TotalTime>0</TotalTime>
  <Words>4106</Words>
  <Application>Microsoft Office PowerPoint</Application>
  <DocSecurity>0</DocSecurity>
  <PresentationFormat>Widescreen</PresentationFormat>
  <Paragraphs>330</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Georgia</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Aasma Amjid (2322971)</cp:lastModifiedBy>
  <cp:revision>1</cp:revision>
  <dcterms:created xsi:type="dcterms:W3CDTF">2026-10-18T11:09:24Z</dcterms:created>
  <dcterms:modified xsi:type="dcterms:W3CDTF">2026-10-19T17:40:41Z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