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62" r:id="rId6"/>
    <p:sldId id="261" r:id="rId7"/>
    <p:sldId id="264" r:id="rId8"/>
    <p:sldId id="265" r:id="rId9"/>
    <p:sldId id="266" r:id="rId10"/>
    <p:sldId id="267" r:id="rId11"/>
    <p:sldId id="268" r:id="rId12"/>
    <p:sldId id="269" r:id="rId13"/>
    <p:sldId id="270" r:id="rId14"/>
    <p:sldId id="271" r:id="rId15"/>
    <p:sldId id="260" r:id="rId16"/>
    <p:sldId id="25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p:cViewPr varScale="1">
        <p:scale>
          <a:sx n="91" d="100"/>
          <a:sy n="91" d="100"/>
        </p:scale>
        <p:origin x="720"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C4187C3-333F-470D-8529-306E307A0AAD}" type="datetimeFigureOut">
              <a:rPr lang="en-US" smtClean="0"/>
              <a:pPr/>
              <a:t>3/27/2018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59150-7620-4FFE-8094-E5EA93F6A9EF}" type="slidenum">
              <a:rPr lang="en-US" smtClean="0"/>
              <a:pPr/>
              <a:t>‹#›</a:t>
            </a:fld>
            <a:endParaRPr lang="en-US"/>
          </a:p>
        </p:txBody>
      </p:sp>
      <p:pic>
        <p:nvPicPr>
          <p:cNvPr id="7" name="Picture 10"/>
          <p:cNvPicPr>
            <a:picLocks noChangeAspect="1" noChangeArrowheads="1"/>
          </p:cNvPicPr>
          <p:nvPr userDrawn="1"/>
        </p:nvPicPr>
        <p:blipFill>
          <a:blip r:embed="rId2"/>
          <a:srcRect/>
          <a:stretch>
            <a:fillRect/>
          </a:stretch>
        </p:blipFill>
        <p:spPr bwMode="auto">
          <a:xfrm>
            <a:off x="0" y="5634038"/>
            <a:ext cx="1763713" cy="1223962"/>
          </a:xfrm>
          <a:prstGeom prst="rect">
            <a:avLst/>
          </a:prstGeom>
          <a:noFill/>
        </p:spPr>
      </p:pic>
      <p:pic>
        <p:nvPicPr>
          <p:cNvPr id="8" name="Picture 5"/>
          <p:cNvPicPr>
            <a:picLocks noChangeAspect="1" noChangeArrowheads="1"/>
          </p:cNvPicPr>
          <p:nvPr userDrawn="1"/>
        </p:nvPicPr>
        <p:blipFill>
          <a:blip r:embed="rId3"/>
          <a:srcRect/>
          <a:stretch>
            <a:fillRect/>
          </a:stretch>
        </p:blipFill>
        <p:spPr bwMode="auto">
          <a:xfrm>
            <a:off x="7308850" y="0"/>
            <a:ext cx="1835150" cy="1236663"/>
          </a:xfrm>
          <a:prstGeom prst="rect">
            <a:avLst/>
          </a:prstGeom>
          <a:noFill/>
        </p:spPr>
      </p:pic>
      <p:pic>
        <p:nvPicPr>
          <p:cNvPr id="9" name="Picture 5"/>
          <p:cNvPicPr>
            <a:picLocks noChangeAspect="1" noChangeArrowheads="1"/>
          </p:cNvPicPr>
          <p:nvPr userDrawn="1"/>
        </p:nvPicPr>
        <p:blipFill>
          <a:blip r:embed="rId4"/>
          <a:srcRect/>
          <a:stretch>
            <a:fillRect/>
          </a:stretch>
        </p:blipFill>
        <p:spPr bwMode="auto">
          <a:xfrm>
            <a:off x="0" y="0"/>
            <a:ext cx="9144000" cy="68580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C4187C3-333F-470D-8529-306E307A0AAD}" type="datetimeFigureOut">
              <a:rPr lang="en-US" smtClean="0"/>
              <a:pPr/>
              <a:t>3/27/2018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59150-7620-4FFE-8094-E5EA93F6A9E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C4187C3-333F-470D-8529-306E307A0AAD}" type="datetimeFigureOut">
              <a:rPr lang="en-US" smtClean="0"/>
              <a:pPr/>
              <a:t>3/27/2018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459150-7620-4FFE-8094-E5EA93F6A9E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4187C3-333F-470D-8529-306E307A0AAD}" type="datetimeFigureOut">
              <a:rPr lang="en-US" smtClean="0"/>
              <a:pPr/>
              <a:t>3/27/2018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459150-7620-4FFE-8094-E5EA93F6A9EF}" type="slidenum">
              <a:rPr lang="en-US" smtClean="0"/>
              <a:pPr/>
              <a:t>‹#›</a:t>
            </a:fld>
            <a:endParaRPr lang="en-US"/>
          </a:p>
        </p:txBody>
      </p:sp>
      <p:pic>
        <p:nvPicPr>
          <p:cNvPr id="7" name="Picture 5"/>
          <p:cNvPicPr>
            <a:picLocks noChangeAspect="1" noChangeArrowheads="1"/>
          </p:cNvPicPr>
          <p:nvPr userDrawn="1"/>
        </p:nvPicPr>
        <p:blipFill>
          <a:blip r:embed="rId5"/>
          <a:srcRect/>
          <a:stretch>
            <a:fillRect/>
          </a:stretch>
        </p:blipFill>
        <p:spPr bwMode="auto">
          <a:xfrm>
            <a:off x="0" y="0"/>
            <a:ext cx="9144000" cy="6858000"/>
          </a:xfrm>
          <a:prstGeom prst="rect">
            <a:avLst/>
          </a:prstGeom>
          <a:noFill/>
        </p:spPr>
      </p:pic>
      <p:pic>
        <p:nvPicPr>
          <p:cNvPr id="10" name="Picture 10"/>
          <p:cNvPicPr>
            <a:picLocks noChangeAspect="1" noChangeArrowheads="1"/>
          </p:cNvPicPr>
          <p:nvPr userDrawn="1"/>
        </p:nvPicPr>
        <p:blipFill>
          <a:blip r:embed="rId6"/>
          <a:srcRect/>
          <a:stretch>
            <a:fillRect/>
          </a:stretch>
        </p:blipFill>
        <p:spPr bwMode="auto">
          <a:xfrm>
            <a:off x="0" y="5634038"/>
            <a:ext cx="1763713" cy="1223962"/>
          </a:xfrm>
          <a:prstGeom prst="rect">
            <a:avLst/>
          </a:prstGeom>
          <a:noFill/>
        </p:spPr>
      </p:pic>
      <p:pic>
        <p:nvPicPr>
          <p:cNvPr id="11" name="Picture 5"/>
          <p:cNvPicPr>
            <a:picLocks noChangeAspect="1" noChangeArrowheads="1"/>
          </p:cNvPicPr>
          <p:nvPr userDrawn="1"/>
        </p:nvPicPr>
        <p:blipFill>
          <a:blip r:embed="rId7"/>
          <a:srcRect/>
          <a:stretch>
            <a:fillRect/>
          </a:stretch>
        </p:blipFill>
        <p:spPr bwMode="auto">
          <a:xfrm>
            <a:off x="7308850" y="0"/>
            <a:ext cx="1835150" cy="1236663"/>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4"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28662" y="2928934"/>
            <a:ext cx="3643338" cy="1752600"/>
          </a:xfrm>
        </p:spPr>
        <p:txBody>
          <a:bodyPr>
            <a:noAutofit/>
          </a:bodyPr>
          <a:lstStyle/>
          <a:p>
            <a:r>
              <a:rPr lang="en-GB" sz="3600" b="1" dirty="0" smtClean="0">
                <a:solidFill>
                  <a:schemeClr val="accent6"/>
                </a:solidFill>
              </a:rPr>
              <a:t>Enterprise </a:t>
            </a:r>
            <a:r>
              <a:rPr lang="en-GB" sz="3600" b="1" dirty="0">
                <a:solidFill>
                  <a:schemeClr val="accent6"/>
                </a:solidFill>
              </a:rPr>
              <a:t>and Entrepreneurship: Understanding Their Nature</a:t>
            </a:r>
            <a:endParaRPr lang="en-US" sz="3600" b="1" dirty="0">
              <a:solidFill>
                <a:schemeClr val="accent6"/>
              </a:solidFill>
            </a:endParaRPr>
          </a:p>
          <a:p>
            <a:endParaRPr lang="en-US" sz="3600" dirty="0">
              <a:solidFill>
                <a:schemeClr val="accent6"/>
              </a:solidFill>
            </a:endParaRPr>
          </a:p>
        </p:txBody>
      </p:sp>
      <p:sp>
        <p:nvSpPr>
          <p:cNvPr id="6" name="Title 1"/>
          <p:cNvSpPr>
            <a:spLocks noGrp="1"/>
          </p:cNvSpPr>
          <p:nvPr>
            <p:ph type="ctrTitle"/>
          </p:nvPr>
        </p:nvSpPr>
        <p:spPr bwMode="auto">
          <a:xfrm>
            <a:off x="539750" y="1484313"/>
            <a:ext cx="4391025" cy="1470025"/>
          </a:xfrm>
          <a:prstGeom prst="rect">
            <a:avLst/>
          </a:prstGeom>
          <a:noFill/>
          <a:ln>
            <a:miter lim="800000"/>
            <a:headEnd/>
            <a:tailEnd/>
          </a:ln>
        </p:spPr>
        <p:txBody>
          <a:bodyPr vert="horz" wrap="square" lIns="91440" tIns="45720" rIns="91440" bIns="45720" numCol="1" anchor="ctr" anchorCtr="0" compatLnSpc="1">
            <a:prstTxWarp prst="textNoShape">
              <a:avLst/>
            </a:prstTxWarp>
          </a:bodyPr>
          <a:lstStyle/>
          <a:p>
            <a:endParaRPr lang="en-US" sz="6000"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Key Concepts</a:t>
            </a:r>
            <a:endParaRPr lang="en-US" dirty="0">
              <a:solidFill>
                <a:schemeClr val="accent6"/>
              </a:solidFill>
            </a:endParaRPr>
          </a:p>
        </p:txBody>
      </p:sp>
      <p:sp>
        <p:nvSpPr>
          <p:cNvPr id="3" name="Content Placeholder 2"/>
          <p:cNvSpPr>
            <a:spLocks noGrp="1"/>
          </p:cNvSpPr>
          <p:nvPr>
            <p:ph idx="1"/>
          </p:nvPr>
        </p:nvSpPr>
        <p:spPr>
          <a:xfrm>
            <a:off x="428596" y="1428736"/>
            <a:ext cx="8229600" cy="4525963"/>
          </a:xfrm>
        </p:spPr>
        <p:txBody>
          <a:bodyPr>
            <a:normAutofit fontScale="85000" lnSpcReduction="10000"/>
          </a:bodyPr>
          <a:lstStyle/>
          <a:p>
            <a:pPr lvl="0"/>
            <a:r>
              <a:rPr lang="en-GB" dirty="0" smtClean="0"/>
              <a:t>Perceptions </a:t>
            </a:r>
            <a:r>
              <a:rPr lang="en-GB" dirty="0"/>
              <a:t>on the nature of enterprise.</a:t>
            </a:r>
            <a:endParaRPr lang="en-US" dirty="0"/>
          </a:p>
          <a:p>
            <a:pPr lvl="0"/>
            <a:r>
              <a:rPr lang="en-GB" dirty="0"/>
              <a:t>Economists’ views on the role of the entrepreneur in economic systems.</a:t>
            </a:r>
            <a:endParaRPr lang="en-US" dirty="0"/>
          </a:p>
          <a:p>
            <a:pPr lvl="0"/>
            <a:r>
              <a:rPr lang="en-GB" dirty="0"/>
              <a:t>Some of the theories about people’s internal make-up which have been suggested to explain why some people are more enterprising than others.</a:t>
            </a:r>
            <a:endParaRPr lang="en-US" dirty="0"/>
          </a:p>
          <a:p>
            <a:pPr lvl="0"/>
            <a:r>
              <a:rPr lang="en-GB" dirty="0"/>
              <a:t>The arguments advanced for and against entrepreneurship being due primarily to people’s nature or nurture. </a:t>
            </a:r>
            <a:endParaRPr lang="en-US" dirty="0"/>
          </a:p>
          <a:p>
            <a:pPr lvl="0"/>
            <a:r>
              <a:rPr lang="en-GB" dirty="0"/>
              <a:t>A suggestion for an explanation which combines nature and nurture.</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Learning Objectives</a:t>
            </a:r>
            <a:endParaRPr lang="en-US" dirty="0">
              <a:solidFill>
                <a:schemeClr val="accent6"/>
              </a:solidFill>
            </a:endParaRPr>
          </a:p>
        </p:txBody>
      </p:sp>
      <p:sp>
        <p:nvSpPr>
          <p:cNvPr id="3" name="Content Placeholder 2"/>
          <p:cNvSpPr>
            <a:spLocks noGrp="1"/>
          </p:cNvSpPr>
          <p:nvPr>
            <p:ph idx="1"/>
          </p:nvPr>
        </p:nvSpPr>
        <p:spPr>
          <a:xfrm>
            <a:off x="428596" y="1357298"/>
            <a:ext cx="8229600" cy="4781128"/>
          </a:xfrm>
        </p:spPr>
        <p:txBody>
          <a:bodyPr>
            <a:normAutofit fontScale="62500" lnSpcReduction="20000"/>
          </a:bodyPr>
          <a:lstStyle/>
          <a:p>
            <a:pPr lvl="0"/>
            <a:r>
              <a:rPr lang="en-GB" sz="3800" dirty="0" smtClean="0"/>
              <a:t>Be </a:t>
            </a:r>
            <a:r>
              <a:rPr lang="en-GB" sz="3800" dirty="0"/>
              <a:t>familiar with a range of views on the role of the entrepreneur.</a:t>
            </a:r>
            <a:endParaRPr lang="en-US" sz="3800" dirty="0"/>
          </a:p>
          <a:p>
            <a:pPr lvl="0"/>
            <a:r>
              <a:rPr lang="en-GB" sz="3800" dirty="0"/>
              <a:t>Have an appreciation of different theories </a:t>
            </a:r>
            <a:r>
              <a:rPr lang="en-GB" sz="3800" dirty="0" smtClean="0"/>
              <a:t>which </a:t>
            </a:r>
            <a:r>
              <a:rPr lang="en-GB" sz="3800" dirty="0"/>
              <a:t>seek to explain why some </a:t>
            </a:r>
            <a:r>
              <a:rPr lang="en-GB" sz="3800" dirty="0" smtClean="0"/>
              <a:t>people are </a:t>
            </a:r>
            <a:r>
              <a:rPr lang="en-GB" sz="3800" dirty="0"/>
              <a:t>more enterprising than others.</a:t>
            </a:r>
            <a:endParaRPr lang="en-US" sz="3800" dirty="0"/>
          </a:p>
          <a:p>
            <a:pPr lvl="0"/>
            <a:r>
              <a:rPr lang="en-GB" sz="3800" dirty="0" smtClean="0"/>
              <a:t>Recognise </a:t>
            </a:r>
            <a:r>
              <a:rPr lang="en-GB" sz="3800" dirty="0"/>
              <a:t>the key personal traits which are said to distinguish entrepreneurs </a:t>
            </a:r>
            <a:r>
              <a:rPr lang="en-GB" sz="3800" dirty="0" smtClean="0"/>
              <a:t>and have a view on the usefulness of trait theory.</a:t>
            </a:r>
            <a:endParaRPr lang="en-US" sz="3800" dirty="0"/>
          </a:p>
          <a:p>
            <a:pPr lvl="0"/>
            <a:r>
              <a:rPr lang="en-GB" sz="3800" dirty="0"/>
              <a:t>Be aware of the main points of sociological and cognitive theories of entrepreneurial motivation.</a:t>
            </a:r>
            <a:endParaRPr lang="en-US" sz="3800" dirty="0"/>
          </a:p>
          <a:p>
            <a:pPr lvl="0"/>
            <a:r>
              <a:rPr lang="en-GB" sz="3800" dirty="0"/>
              <a:t>Be familiar with some integrated approaches to explaining entrepreneurial behaviour.</a:t>
            </a:r>
            <a:endParaRPr lang="en-US" sz="3800" dirty="0"/>
          </a:p>
          <a:p>
            <a:r>
              <a:rPr lang="en-GB" sz="3800" dirty="0"/>
              <a:t>Understand the possible roles that nature and nurture might play in determining whether someone is likely to behave entrepreneurially</a:t>
            </a:r>
            <a:r>
              <a:rPr lang="en-GB" dirty="0"/>
              <a: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Explanations of </a:t>
            </a:r>
            <a:br>
              <a:rPr lang="en-GB" dirty="0" smtClean="0">
                <a:solidFill>
                  <a:schemeClr val="accent6"/>
                </a:solidFill>
              </a:rPr>
            </a:br>
            <a:r>
              <a:rPr lang="en-GB" dirty="0" smtClean="0">
                <a:solidFill>
                  <a:schemeClr val="accent6"/>
                </a:solidFill>
              </a:rPr>
              <a:t>Entrepreneurship</a:t>
            </a:r>
            <a:endParaRPr lang="en-US" dirty="0">
              <a:solidFill>
                <a:schemeClr val="accent6"/>
              </a:solidFill>
            </a:endParaRPr>
          </a:p>
        </p:txBody>
      </p:sp>
      <p:sp>
        <p:nvSpPr>
          <p:cNvPr id="3" name="Content Placeholder 2"/>
          <p:cNvSpPr>
            <a:spLocks noGrp="1"/>
          </p:cNvSpPr>
          <p:nvPr>
            <p:ph idx="1"/>
          </p:nvPr>
        </p:nvSpPr>
        <p:spPr>
          <a:xfrm>
            <a:off x="500034" y="1428736"/>
            <a:ext cx="8229600" cy="4597971"/>
          </a:xfrm>
        </p:spPr>
        <p:txBody>
          <a:bodyPr>
            <a:normAutofit/>
          </a:bodyPr>
          <a:lstStyle/>
          <a:p>
            <a:pPr>
              <a:buNone/>
            </a:pPr>
            <a:r>
              <a:rPr lang="en-GB" sz="2200" i="1" dirty="0" smtClean="0"/>
              <a:t>Economic Approaches</a:t>
            </a:r>
          </a:p>
          <a:p>
            <a:pPr>
              <a:spcBef>
                <a:spcPts val="1800"/>
              </a:spcBef>
              <a:buNone/>
            </a:pPr>
            <a:r>
              <a:rPr lang="en-GB" sz="2200" dirty="0" smtClean="0"/>
              <a:t>Personality Approaches</a:t>
            </a:r>
            <a:endParaRPr lang="en-US" sz="2200" dirty="0" smtClean="0"/>
          </a:p>
          <a:p>
            <a:r>
              <a:rPr lang="en-US" sz="2200" dirty="0" smtClean="0"/>
              <a:t>Trait theory</a:t>
            </a:r>
          </a:p>
          <a:p>
            <a:r>
              <a:rPr lang="en-US" sz="2200" dirty="0" smtClean="0"/>
              <a:t>Psychodynamic and social-psychological approaches</a:t>
            </a:r>
          </a:p>
          <a:p>
            <a:pPr>
              <a:spcBef>
                <a:spcPts val="1800"/>
              </a:spcBef>
              <a:buNone/>
            </a:pPr>
            <a:r>
              <a:rPr lang="en-GB" sz="2200" dirty="0" smtClean="0"/>
              <a:t> </a:t>
            </a:r>
            <a:r>
              <a:rPr lang="en-GB" sz="2200" i="1" dirty="0" smtClean="0"/>
              <a:t>Other Approaches</a:t>
            </a:r>
            <a:endParaRPr lang="en-US" sz="2200" i="1" dirty="0" smtClean="0"/>
          </a:p>
          <a:p>
            <a:r>
              <a:rPr lang="en-US" sz="2200" dirty="0" smtClean="0"/>
              <a:t>Sociological Approaches</a:t>
            </a:r>
          </a:p>
          <a:p>
            <a:r>
              <a:rPr lang="en-US" sz="2200" dirty="0" smtClean="0"/>
              <a:t>Cognitive Approaches</a:t>
            </a:r>
          </a:p>
          <a:p>
            <a:r>
              <a:rPr lang="en-GB" sz="2200" dirty="0" smtClean="0"/>
              <a:t>Behavioural Theories and Competencies</a:t>
            </a:r>
          </a:p>
          <a:p>
            <a:r>
              <a:rPr lang="en-GB" sz="2200" dirty="0" smtClean="0"/>
              <a:t>Gender and Ethnicity</a:t>
            </a:r>
          </a:p>
          <a:p>
            <a:pPr>
              <a:spcBef>
                <a:spcPts val="1800"/>
              </a:spcBef>
              <a:buNone/>
            </a:pPr>
            <a:r>
              <a:rPr lang="en-GB" sz="2200" i="1" dirty="0" smtClean="0"/>
              <a:t>Integrated Approaches</a:t>
            </a:r>
            <a:endParaRPr lang="en-US" sz="2200" i="1" dirty="0" smtClean="0"/>
          </a:p>
          <a:p>
            <a:endParaRPr lang="en-US" sz="2200" dirty="0" smtClean="0"/>
          </a:p>
          <a:p>
            <a:endParaRPr lang="en-US" sz="2200" dirty="0" smtClean="0"/>
          </a:p>
          <a:p>
            <a:endParaRPr lang="en-US" sz="2200" dirty="0" smtClean="0"/>
          </a:p>
          <a:p>
            <a:endParaRPr lang="en-US" sz="22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latin typeface="+mn-lt"/>
              </a:rPr>
              <a:t>Economic Approaches to Entrepreneurship</a:t>
            </a:r>
            <a:endParaRPr lang="en-US" dirty="0">
              <a:solidFill>
                <a:schemeClr val="accent6"/>
              </a:solidFill>
            </a:endParaRPr>
          </a:p>
        </p:txBody>
      </p:sp>
      <p:sp>
        <p:nvSpPr>
          <p:cNvPr id="3" name="Content Placeholder 2"/>
          <p:cNvSpPr>
            <a:spLocks noGrp="1"/>
          </p:cNvSpPr>
          <p:nvPr>
            <p:ph idx="1"/>
          </p:nvPr>
        </p:nvSpPr>
        <p:spPr/>
        <p:txBody>
          <a:bodyPr>
            <a:normAutofit/>
          </a:bodyPr>
          <a:lstStyle/>
          <a:p>
            <a:pPr marL="0" indent="0">
              <a:buNone/>
            </a:pPr>
            <a:r>
              <a:rPr lang="en-GB" sz="2000" dirty="0" smtClean="0"/>
              <a:t>Economists introduced the concept of the entrepreneur and the following are some of their ideas of what it is:</a:t>
            </a:r>
            <a:endParaRPr lang="en-US" sz="2000" dirty="0" smtClean="0"/>
          </a:p>
          <a:p>
            <a:r>
              <a:rPr lang="en-GB" sz="2000" i="1" dirty="0" smtClean="0"/>
              <a:t>The speculative trader</a:t>
            </a:r>
            <a:endParaRPr lang="en-GB" sz="2000" dirty="0" smtClean="0"/>
          </a:p>
          <a:p>
            <a:r>
              <a:rPr lang="en-GB" sz="2000" i="1" dirty="0" smtClean="0"/>
              <a:t>Managing demand and supply</a:t>
            </a:r>
            <a:endParaRPr lang="en-GB" sz="2000" dirty="0" smtClean="0"/>
          </a:p>
          <a:p>
            <a:r>
              <a:rPr lang="en-GB" sz="2000" i="1" dirty="0" smtClean="0"/>
              <a:t>Driving the economy through innovation</a:t>
            </a:r>
            <a:r>
              <a:rPr lang="en-GB" sz="2000" dirty="0" smtClean="0"/>
              <a:t> </a:t>
            </a:r>
          </a:p>
          <a:p>
            <a:r>
              <a:rPr lang="en-GB" sz="2000" i="1" dirty="0" smtClean="0"/>
              <a:t>Acceptor of risk and uncertainty</a:t>
            </a:r>
            <a:endParaRPr lang="en-GB" sz="2000" dirty="0" smtClean="0"/>
          </a:p>
          <a:p>
            <a:r>
              <a:rPr lang="en-GB" sz="2000" i="1" dirty="0" smtClean="0"/>
              <a:t>More than a business man</a:t>
            </a:r>
            <a:endParaRPr lang="en-GB" sz="2000" dirty="0" smtClean="0"/>
          </a:p>
          <a:p>
            <a:r>
              <a:rPr lang="en-GB" sz="2000" i="1" dirty="0" smtClean="0"/>
              <a:t>The entrepreneur as the agent of economic change</a:t>
            </a:r>
            <a:endParaRPr lang="en-GB" sz="2000" dirty="0" smtClean="0"/>
          </a:p>
          <a:p>
            <a:r>
              <a:rPr lang="en-GB" sz="2000" i="1" dirty="0" smtClean="0"/>
              <a:t>Alert to opportunity</a:t>
            </a:r>
            <a:endParaRPr lang="en-GB" sz="2000" dirty="0" smtClean="0"/>
          </a:p>
          <a:p>
            <a:r>
              <a:rPr lang="en-GB" sz="2000" i="1" dirty="0" smtClean="0"/>
              <a:t>Combining effective management with innovation</a:t>
            </a:r>
            <a:endParaRPr lang="en-GB" sz="2000" dirty="0" smtClean="0"/>
          </a:p>
          <a:p>
            <a:r>
              <a:rPr lang="en-GB" sz="2000" i="1" dirty="0" smtClean="0"/>
              <a:t>The multi-skilled entrepreneur</a:t>
            </a: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solidFill>
                  <a:schemeClr val="accent6"/>
                </a:solidFill>
              </a:rPr>
              <a:t>Traits Associated with </a:t>
            </a:r>
            <a:br>
              <a:rPr lang="en-GB" sz="3600" dirty="0" smtClean="0">
                <a:solidFill>
                  <a:schemeClr val="accent6"/>
                </a:solidFill>
              </a:rPr>
            </a:br>
            <a:r>
              <a:rPr lang="en-GB" sz="3600" dirty="0" smtClean="0">
                <a:solidFill>
                  <a:schemeClr val="accent6"/>
                </a:solidFill>
              </a:rPr>
              <a:t>Entrepreneurship</a:t>
            </a:r>
            <a:endParaRPr lang="en-US" sz="3600" dirty="0">
              <a:solidFill>
                <a:schemeClr val="accent6"/>
              </a:solidFill>
            </a:endParaRPr>
          </a:p>
        </p:txBody>
      </p:sp>
      <p:sp>
        <p:nvSpPr>
          <p:cNvPr id="3" name="Content Placeholder 2"/>
          <p:cNvSpPr>
            <a:spLocks noGrp="1"/>
          </p:cNvSpPr>
          <p:nvPr>
            <p:ph idx="1"/>
          </p:nvPr>
        </p:nvSpPr>
        <p:spPr>
          <a:xfrm>
            <a:off x="500034" y="1428736"/>
            <a:ext cx="8229600" cy="4709120"/>
          </a:xfrm>
        </p:spPr>
        <p:txBody>
          <a:bodyPr>
            <a:normAutofit fontScale="70000" lnSpcReduction="20000"/>
          </a:bodyPr>
          <a:lstStyle/>
          <a:p>
            <a:pPr>
              <a:buNone/>
            </a:pPr>
            <a:r>
              <a:rPr lang="en-GB" b="1" i="1" dirty="0" smtClean="0"/>
              <a:t>The traits </a:t>
            </a:r>
            <a:r>
              <a:rPr lang="en-GB" dirty="0" smtClean="0"/>
              <a:t>most commonly associated with entrepreneurship:</a:t>
            </a:r>
            <a:endParaRPr lang="en-US" dirty="0" smtClean="0"/>
          </a:p>
          <a:p>
            <a:pPr lvl="0"/>
            <a:r>
              <a:rPr lang="en-GB" dirty="0" smtClean="0"/>
              <a:t>Achievement </a:t>
            </a:r>
            <a:r>
              <a:rPr lang="en-GB" dirty="0"/>
              <a:t>motivation (</a:t>
            </a:r>
            <a:r>
              <a:rPr lang="en-GB" dirty="0" err="1"/>
              <a:t>NAch</a:t>
            </a:r>
            <a:r>
              <a:rPr lang="en-GB" dirty="0"/>
              <a:t>)</a:t>
            </a:r>
            <a:endParaRPr lang="en-US" dirty="0"/>
          </a:p>
          <a:p>
            <a:pPr lvl="0"/>
            <a:r>
              <a:rPr lang="en-GB" dirty="0"/>
              <a:t>Risk-taking propensity</a:t>
            </a:r>
            <a:endParaRPr lang="en-US" dirty="0"/>
          </a:p>
          <a:p>
            <a:pPr lvl="0"/>
            <a:r>
              <a:rPr lang="en-GB" dirty="0"/>
              <a:t>Locus of control</a:t>
            </a:r>
            <a:endParaRPr lang="en-US" dirty="0"/>
          </a:p>
          <a:p>
            <a:pPr lvl="0"/>
            <a:r>
              <a:rPr lang="en-GB" dirty="0"/>
              <a:t>Need for autonomy</a:t>
            </a:r>
            <a:endParaRPr lang="en-US" dirty="0"/>
          </a:p>
          <a:p>
            <a:pPr>
              <a:buNone/>
            </a:pPr>
            <a:r>
              <a:rPr lang="en-GB" b="1" i="1" dirty="0"/>
              <a:t>Other personal qualities </a:t>
            </a:r>
            <a:r>
              <a:rPr lang="en-GB" dirty="0"/>
              <a:t>sometimes associated with entrepreneurship:</a:t>
            </a:r>
            <a:endParaRPr lang="en-US" dirty="0"/>
          </a:p>
          <a:p>
            <a:pPr lvl="0"/>
            <a:r>
              <a:rPr lang="en-GB" dirty="0"/>
              <a:t>Determination – being persistent and capable of seeing ideas </a:t>
            </a:r>
            <a:r>
              <a:rPr lang="en-GB" dirty="0" smtClean="0"/>
              <a:t>through.</a:t>
            </a:r>
            <a:endParaRPr lang="en-US" dirty="0"/>
          </a:p>
          <a:p>
            <a:pPr lvl="0"/>
            <a:r>
              <a:rPr lang="en-GB" dirty="0"/>
              <a:t>Initiative – being purposeful, proactive, </a:t>
            </a:r>
            <a:r>
              <a:rPr lang="en-GB" dirty="0" smtClean="0"/>
              <a:t>dynamic and active</a:t>
            </a:r>
            <a:endParaRPr lang="en-US" dirty="0"/>
          </a:p>
          <a:p>
            <a:pPr lvl="0"/>
            <a:r>
              <a:rPr lang="en-GB" dirty="0"/>
              <a:t>Innovation </a:t>
            </a:r>
            <a:r>
              <a:rPr lang="en-GB" dirty="0" smtClean="0"/>
              <a:t>- </a:t>
            </a:r>
            <a:r>
              <a:rPr lang="en-GB" dirty="0"/>
              <a:t>being innovative, </a:t>
            </a:r>
            <a:r>
              <a:rPr lang="en-GB" dirty="0" smtClean="0"/>
              <a:t>adaptable</a:t>
            </a:r>
            <a:r>
              <a:rPr lang="en-GB" dirty="0"/>
              <a:t>, </a:t>
            </a:r>
            <a:r>
              <a:rPr lang="en-GB" dirty="0" smtClean="0"/>
              <a:t>creative and flexible</a:t>
            </a:r>
            <a:endParaRPr lang="en-US" dirty="0"/>
          </a:p>
          <a:p>
            <a:pPr lvl="0"/>
            <a:r>
              <a:rPr lang="en-GB" dirty="0"/>
              <a:t>Trusting and trustworthy – and being responsible and self-confident.</a:t>
            </a:r>
            <a:endParaRPr lang="en-US" dirty="0"/>
          </a:p>
          <a:p>
            <a:pPr lvl="0"/>
            <a:r>
              <a:rPr lang="en-GB" dirty="0"/>
              <a:t>Being positive – and being able to see change as </a:t>
            </a:r>
            <a:r>
              <a:rPr lang="en-GB" dirty="0" smtClean="0"/>
              <a:t>an </a:t>
            </a:r>
            <a:r>
              <a:rPr lang="en-GB" dirty="0"/>
              <a:t>opportunity.</a:t>
            </a:r>
            <a:endParaRPr lang="en-US" dirty="0"/>
          </a:p>
          <a:p>
            <a:r>
              <a:rPr lang="en-GB" dirty="0"/>
              <a:t>Having an appropriate vision.</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smtClean="0">
                <a:solidFill>
                  <a:schemeClr val="accent6"/>
                </a:solidFill>
              </a:rPr>
              <a:t>Krueger’s Model</a:t>
            </a:r>
          </a:p>
        </p:txBody>
      </p:sp>
      <p:sp>
        <p:nvSpPr>
          <p:cNvPr id="13315" name="Content Placeholder 2"/>
          <p:cNvSpPr>
            <a:spLocks noGrp="1"/>
          </p:cNvSpPr>
          <p:nvPr>
            <p:ph idx="1"/>
          </p:nvPr>
        </p:nvSpPr>
        <p:spPr>
          <a:xfrm>
            <a:off x="457200" y="1700808"/>
            <a:ext cx="8229600" cy="4425355"/>
          </a:xfrm>
        </p:spPr>
        <p:txBody>
          <a:bodyPr>
            <a:normAutofit fontScale="92500" lnSpcReduction="20000"/>
          </a:bodyPr>
          <a:lstStyle/>
          <a:p>
            <a:pPr eaLnBrk="1" hangingPunct="1">
              <a:spcBef>
                <a:spcPts val="1800"/>
              </a:spcBef>
              <a:buFont typeface="Arial" charset="0"/>
              <a:buNone/>
            </a:pPr>
            <a:r>
              <a:rPr lang="en-GB" dirty="0" smtClean="0"/>
              <a:t> </a:t>
            </a:r>
            <a:r>
              <a:rPr lang="en-GB" sz="2000" dirty="0" smtClean="0"/>
              <a:t>Personal	 Perceived</a:t>
            </a:r>
          </a:p>
          <a:p>
            <a:pPr eaLnBrk="1" hangingPunct="1">
              <a:spcBef>
                <a:spcPts val="600"/>
              </a:spcBef>
              <a:buFont typeface="Arial" charset="0"/>
              <a:buNone/>
            </a:pPr>
            <a:r>
              <a:rPr lang="en-GB" sz="2000" dirty="0" smtClean="0"/>
              <a:t>Desirability	Desirability</a:t>
            </a:r>
          </a:p>
          <a:p>
            <a:pPr eaLnBrk="1" hangingPunct="1">
              <a:spcBef>
                <a:spcPts val="600"/>
              </a:spcBef>
              <a:buFont typeface="Arial" charset="0"/>
              <a:buNone/>
            </a:pPr>
            <a:r>
              <a:rPr lang="en-GB" sz="2000" dirty="0" smtClean="0"/>
              <a:t> </a:t>
            </a:r>
          </a:p>
          <a:p>
            <a:pPr eaLnBrk="1" hangingPunct="1">
              <a:spcBef>
                <a:spcPts val="600"/>
              </a:spcBef>
              <a:buFont typeface="Arial" charset="0"/>
              <a:buNone/>
            </a:pPr>
            <a:r>
              <a:rPr lang="en-GB" sz="2000" dirty="0" smtClean="0"/>
              <a:t> </a:t>
            </a:r>
          </a:p>
          <a:p>
            <a:pPr eaLnBrk="1" hangingPunct="1">
              <a:spcBef>
                <a:spcPts val="600"/>
              </a:spcBef>
              <a:buFont typeface="Arial" charset="0"/>
              <a:buNone/>
            </a:pPr>
            <a:r>
              <a:rPr lang="en-GB" sz="2000" dirty="0" smtClean="0"/>
              <a:t>Perceived</a:t>
            </a:r>
          </a:p>
          <a:p>
            <a:pPr eaLnBrk="1" hangingPunct="1">
              <a:spcBef>
                <a:spcPts val="600"/>
              </a:spcBef>
              <a:buFont typeface="Arial" charset="0"/>
              <a:buNone/>
            </a:pPr>
            <a:r>
              <a:rPr lang="en-GB" sz="2000" dirty="0" smtClean="0"/>
              <a:t>Social Norms	Propensity	     INTENTIONS		Entrepreneurial</a:t>
            </a:r>
          </a:p>
          <a:p>
            <a:pPr eaLnBrk="1" hangingPunct="1">
              <a:spcBef>
                <a:spcPts val="600"/>
              </a:spcBef>
              <a:buFont typeface="Arial" charset="0"/>
              <a:buNone/>
            </a:pPr>
            <a:r>
              <a:rPr lang="en-GB" sz="2000" dirty="0" smtClean="0"/>
              <a:t>			     To Act	     	       (‘potential’)	        	         Activity</a:t>
            </a:r>
          </a:p>
          <a:p>
            <a:pPr eaLnBrk="1" hangingPunct="1">
              <a:spcBef>
                <a:spcPts val="600"/>
              </a:spcBef>
              <a:buFont typeface="Arial" charset="0"/>
              <a:buNone/>
            </a:pPr>
            <a:r>
              <a:rPr lang="en-GB" sz="2000" dirty="0" smtClean="0"/>
              <a:t> </a:t>
            </a:r>
          </a:p>
          <a:p>
            <a:pPr eaLnBrk="1" hangingPunct="1">
              <a:spcBef>
                <a:spcPts val="600"/>
              </a:spcBef>
              <a:buFont typeface="Arial" charset="0"/>
              <a:buNone/>
            </a:pPr>
            <a:endParaRPr lang="en-GB" sz="2000" dirty="0" smtClean="0"/>
          </a:p>
          <a:p>
            <a:pPr eaLnBrk="1" hangingPunct="1">
              <a:spcBef>
                <a:spcPts val="600"/>
              </a:spcBef>
              <a:buFont typeface="Arial" charset="0"/>
              <a:buNone/>
            </a:pPr>
            <a:r>
              <a:rPr lang="en-GB" sz="2000" dirty="0" smtClean="0"/>
              <a:t>Perceived	Perceived 		       Precipitating Event</a:t>
            </a:r>
          </a:p>
          <a:p>
            <a:pPr eaLnBrk="1" hangingPunct="1">
              <a:spcBef>
                <a:spcPts val="600"/>
              </a:spcBef>
              <a:buFont typeface="Arial" charset="0"/>
              <a:buNone/>
            </a:pPr>
            <a:r>
              <a:rPr lang="en-GB" sz="2000" dirty="0" smtClean="0"/>
              <a:t>Self-Efficacy 	Feasibility		           (‘displacement’) </a:t>
            </a:r>
          </a:p>
          <a:p>
            <a:pPr eaLnBrk="1" hangingPunct="1">
              <a:spcBef>
                <a:spcPts val="600"/>
              </a:spcBef>
              <a:buFont typeface="Arial" charset="0"/>
              <a:buNone/>
            </a:pPr>
            <a:r>
              <a:rPr lang="en-GB" sz="2000" dirty="0" smtClean="0"/>
              <a:t> </a:t>
            </a:r>
          </a:p>
          <a:p>
            <a:pPr eaLnBrk="1" hangingPunct="1">
              <a:buFont typeface="Arial" charset="0"/>
              <a:buNone/>
            </a:pPr>
            <a:endParaRPr lang="en-GB" sz="2000" i="1" dirty="0" smtClean="0"/>
          </a:p>
          <a:p>
            <a:pPr algn="r" eaLnBrk="1" hangingPunct="1">
              <a:buFont typeface="Arial" charset="0"/>
              <a:buNone/>
            </a:pPr>
            <a:r>
              <a:rPr lang="en-GB" sz="2000" dirty="0" smtClean="0"/>
              <a:t>(Krueger)</a:t>
            </a:r>
          </a:p>
        </p:txBody>
      </p:sp>
      <p:sp>
        <p:nvSpPr>
          <p:cNvPr id="4" name="Rectangle 3"/>
          <p:cNvSpPr/>
          <p:nvPr/>
        </p:nvSpPr>
        <p:spPr>
          <a:xfrm>
            <a:off x="428625" y="1785938"/>
            <a:ext cx="1357313" cy="785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Rectangle 4"/>
          <p:cNvSpPr/>
          <p:nvPr/>
        </p:nvSpPr>
        <p:spPr>
          <a:xfrm>
            <a:off x="428625" y="3000375"/>
            <a:ext cx="1500188" cy="7858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Rectangle 5"/>
          <p:cNvSpPr/>
          <p:nvPr/>
        </p:nvSpPr>
        <p:spPr>
          <a:xfrm>
            <a:off x="428625" y="4500563"/>
            <a:ext cx="1357313" cy="84296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2214563" y="1785938"/>
            <a:ext cx="1428750" cy="785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Rectangle 7"/>
          <p:cNvSpPr/>
          <p:nvPr/>
        </p:nvSpPr>
        <p:spPr>
          <a:xfrm>
            <a:off x="2214563" y="3286125"/>
            <a:ext cx="1428750" cy="7858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2143125" y="4500563"/>
            <a:ext cx="1428750" cy="8572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9"/>
          <p:cNvSpPr/>
          <p:nvPr/>
        </p:nvSpPr>
        <p:spPr>
          <a:xfrm>
            <a:off x="4286250" y="3286125"/>
            <a:ext cx="1571625" cy="7858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Rectangle 10"/>
          <p:cNvSpPr/>
          <p:nvPr/>
        </p:nvSpPr>
        <p:spPr>
          <a:xfrm>
            <a:off x="5357813" y="4500563"/>
            <a:ext cx="2286000" cy="785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Rectangle 11"/>
          <p:cNvSpPr/>
          <p:nvPr/>
        </p:nvSpPr>
        <p:spPr>
          <a:xfrm>
            <a:off x="6858000" y="3214688"/>
            <a:ext cx="1785938" cy="8572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14" name="Straight Arrow Connector 13"/>
          <p:cNvCxnSpPr>
            <a:stCxn id="4" idx="3"/>
            <a:endCxn id="7" idx="1"/>
          </p:cNvCxnSpPr>
          <p:nvPr/>
        </p:nvCxnSpPr>
        <p:spPr>
          <a:xfrm>
            <a:off x="1785938" y="2178050"/>
            <a:ext cx="428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flipH="1" flipV="1">
            <a:off x="1821657" y="2607469"/>
            <a:ext cx="500062" cy="2857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16200000" flipH="1">
            <a:off x="3607594" y="2607469"/>
            <a:ext cx="714375" cy="64293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8" idx="3"/>
            <a:endCxn id="10" idx="1"/>
          </p:cNvCxnSpPr>
          <p:nvPr/>
        </p:nvCxnSpPr>
        <p:spPr>
          <a:xfrm>
            <a:off x="3643313" y="3679825"/>
            <a:ext cx="642937"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endCxn id="12" idx="1"/>
          </p:cNvCxnSpPr>
          <p:nvPr/>
        </p:nvCxnSpPr>
        <p:spPr>
          <a:xfrm>
            <a:off x="5857875" y="3643313"/>
            <a:ext cx="1000125"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6" idx="3"/>
            <a:endCxn id="9" idx="1"/>
          </p:cNvCxnSpPr>
          <p:nvPr/>
        </p:nvCxnSpPr>
        <p:spPr>
          <a:xfrm>
            <a:off x="1785938" y="4922838"/>
            <a:ext cx="357187" cy="63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flipV="1">
            <a:off x="3571875" y="4071938"/>
            <a:ext cx="714375" cy="4286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rot="5400000" flipH="1" flipV="1">
            <a:off x="5858669" y="4071144"/>
            <a:ext cx="85725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pPr eaLnBrk="1" hangingPunct="1"/>
            <a:r>
              <a:rPr lang="en-GB" dirty="0" smtClean="0">
                <a:solidFill>
                  <a:schemeClr val="accent6"/>
                </a:solidFill>
              </a:rPr>
              <a:t>Attributes and </a:t>
            </a:r>
            <a:br>
              <a:rPr lang="en-GB" dirty="0" smtClean="0">
                <a:solidFill>
                  <a:schemeClr val="accent6"/>
                </a:solidFill>
              </a:rPr>
            </a:br>
            <a:r>
              <a:rPr lang="en-GB" dirty="0" smtClean="0">
                <a:solidFill>
                  <a:schemeClr val="accent6"/>
                </a:solidFill>
              </a:rPr>
              <a:t>Resources Model</a:t>
            </a:r>
          </a:p>
        </p:txBody>
      </p:sp>
      <p:sp>
        <p:nvSpPr>
          <p:cNvPr id="14339" name="Content Placeholder 2"/>
          <p:cNvSpPr>
            <a:spLocks noGrp="1"/>
          </p:cNvSpPr>
          <p:nvPr>
            <p:ph idx="1"/>
          </p:nvPr>
        </p:nvSpPr>
        <p:spPr>
          <a:xfrm>
            <a:off x="457200" y="1600200"/>
            <a:ext cx="8401050" cy="4525963"/>
          </a:xfrm>
        </p:spPr>
        <p:txBody>
          <a:bodyPr/>
          <a:lstStyle/>
          <a:p>
            <a:pPr eaLnBrk="1" hangingPunct="1">
              <a:buFont typeface="Arial" charset="0"/>
              <a:buNone/>
            </a:pPr>
            <a:r>
              <a:rPr lang="en-GB" sz="2400" b="1" smtClean="0"/>
              <a:t>				Encouragement</a:t>
            </a:r>
            <a:endParaRPr lang="en-GB" sz="2400" smtClean="0"/>
          </a:p>
          <a:p>
            <a:pPr eaLnBrk="1" hangingPunct="1">
              <a:buFont typeface="Arial" charset="0"/>
              <a:buNone/>
            </a:pPr>
            <a:r>
              <a:rPr lang="en-GB" sz="2400" b="1" smtClean="0"/>
              <a:t> </a:t>
            </a:r>
            <a:endParaRPr lang="en-GB" sz="2400" smtClean="0"/>
          </a:p>
          <a:p>
            <a:pPr eaLnBrk="1" hangingPunct="1">
              <a:buFont typeface="Arial" charset="0"/>
              <a:buNone/>
            </a:pPr>
            <a:r>
              <a:rPr lang="en-GB" sz="2400" b="1" smtClean="0"/>
              <a:t>Attributes</a:t>
            </a:r>
            <a:endParaRPr lang="en-GB" sz="2400" smtClean="0"/>
          </a:p>
          <a:p>
            <a:pPr eaLnBrk="1" hangingPunct="1">
              <a:buFont typeface="Arial" charset="0"/>
              <a:buNone/>
            </a:pPr>
            <a:r>
              <a:rPr lang="en-GB" sz="2400" b="1" smtClean="0"/>
              <a:t>		           Discontinuity</a:t>
            </a:r>
            <a:endParaRPr lang="en-GB" sz="2400" smtClean="0"/>
          </a:p>
          <a:p>
            <a:pPr eaLnBrk="1" hangingPunct="1">
              <a:buFont typeface="Arial" charset="0"/>
              <a:buNone/>
            </a:pPr>
            <a:r>
              <a:rPr lang="en-GB" sz="2400" b="1" smtClean="0"/>
              <a:t>and	               or other	      Decision	    Enterprising Action</a:t>
            </a:r>
            <a:endParaRPr lang="en-GB" sz="2400" smtClean="0"/>
          </a:p>
          <a:p>
            <a:pPr eaLnBrk="1" hangingPunct="1">
              <a:buFont typeface="Arial" charset="0"/>
              <a:buNone/>
            </a:pPr>
            <a:r>
              <a:rPr lang="en-GB" sz="2400" b="1" smtClean="0"/>
              <a:t>		   	 Trigger</a:t>
            </a:r>
            <a:endParaRPr lang="en-GB" sz="2400" smtClean="0"/>
          </a:p>
          <a:p>
            <a:pPr eaLnBrk="1" hangingPunct="1">
              <a:buFont typeface="Arial" charset="0"/>
              <a:buNone/>
            </a:pPr>
            <a:r>
              <a:rPr lang="en-GB" sz="2400" b="1" smtClean="0"/>
              <a:t>Resources</a:t>
            </a:r>
            <a:endParaRPr lang="en-GB" sz="2400" smtClean="0"/>
          </a:p>
          <a:p>
            <a:pPr eaLnBrk="1" hangingPunct="1">
              <a:buFont typeface="Arial" charset="0"/>
              <a:buNone/>
            </a:pPr>
            <a:r>
              <a:rPr lang="en-GB" sz="2400" b="1" smtClean="0"/>
              <a:t> </a:t>
            </a:r>
            <a:endParaRPr lang="en-GB" sz="2400" smtClean="0"/>
          </a:p>
          <a:p>
            <a:pPr eaLnBrk="1" hangingPunct="1">
              <a:buFont typeface="Arial" charset="0"/>
              <a:buNone/>
            </a:pPr>
            <a:r>
              <a:rPr lang="en-GB" sz="2400" b="1" smtClean="0"/>
              <a:t>				Support Available</a:t>
            </a:r>
            <a:endParaRPr lang="en-GB" sz="2400" smtClean="0"/>
          </a:p>
          <a:p>
            <a:pPr eaLnBrk="1" hangingPunct="1"/>
            <a:endParaRPr lang="en-GB" smtClean="0"/>
          </a:p>
        </p:txBody>
      </p:sp>
      <p:cxnSp>
        <p:nvCxnSpPr>
          <p:cNvPr id="5" name="Straight Connector 4"/>
          <p:cNvCxnSpPr/>
          <p:nvPr/>
        </p:nvCxnSpPr>
        <p:spPr>
          <a:xfrm rot="16200000" flipH="1">
            <a:off x="1393031" y="3107532"/>
            <a:ext cx="714375" cy="214312"/>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flipH="1" flipV="1">
            <a:off x="1357312" y="3786188"/>
            <a:ext cx="714375" cy="28575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857375" y="3571875"/>
            <a:ext cx="5715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3714750" y="3571875"/>
            <a:ext cx="85725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5715000" y="3571875"/>
            <a:ext cx="500063"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3394075" y="2749550"/>
            <a:ext cx="150018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3358356" y="4428332"/>
            <a:ext cx="1571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Attributes and </a:t>
            </a:r>
            <a:br>
              <a:rPr lang="en-GB" dirty="0" smtClean="0">
                <a:solidFill>
                  <a:schemeClr val="accent6"/>
                </a:solidFill>
              </a:rPr>
            </a:br>
            <a:r>
              <a:rPr lang="en-GB" dirty="0" smtClean="0">
                <a:solidFill>
                  <a:schemeClr val="accent6"/>
                </a:solidFill>
              </a:rPr>
              <a:t>Resources</a:t>
            </a:r>
            <a:endParaRPr lang="en-US" dirty="0">
              <a:solidFill>
                <a:schemeClr val="accent6"/>
              </a:solidFill>
            </a:endParaRPr>
          </a:p>
        </p:txBody>
      </p:sp>
      <p:graphicFrame>
        <p:nvGraphicFramePr>
          <p:cNvPr id="3" name="Table 2"/>
          <p:cNvGraphicFramePr>
            <a:graphicFrameLocks noGrp="1"/>
          </p:cNvGraphicFramePr>
          <p:nvPr/>
        </p:nvGraphicFramePr>
        <p:xfrm>
          <a:off x="539552" y="1484784"/>
          <a:ext cx="8136904" cy="5184576"/>
        </p:xfrm>
        <a:graphic>
          <a:graphicData uri="http://schemas.openxmlformats.org/drawingml/2006/table">
            <a:tbl>
              <a:tblPr/>
              <a:tblGrid>
                <a:gridCol w="4068452"/>
                <a:gridCol w="4068452"/>
              </a:tblGrid>
              <a:tr h="344941">
                <a:tc>
                  <a:txBody>
                    <a:bodyPr/>
                    <a:lstStyle/>
                    <a:p>
                      <a:pPr marL="180340" algn="ctr">
                        <a:spcBef>
                          <a:spcPts val="200"/>
                        </a:spcBef>
                        <a:spcAft>
                          <a:spcPts val="200"/>
                        </a:spcAft>
                      </a:pPr>
                      <a:r>
                        <a:rPr lang="en-GB" sz="2000" i="1" dirty="0">
                          <a:latin typeface="+mn-lt"/>
                          <a:ea typeface="Times New Roman"/>
                          <a:cs typeface="Times New Roman"/>
                        </a:rPr>
                        <a:t>Attributes</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0340" algn="ctr">
                        <a:spcBef>
                          <a:spcPts val="200"/>
                        </a:spcBef>
                        <a:spcAft>
                          <a:spcPts val="200"/>
                        </a:spcAft>
                      </a:pPr>
                      <a:r>
                        <a:rPr lang="en-GB" sz="2000" i="1" dirty="0">
                          <a:latin typeface="+mn-lt"/>
                          <a:ea typeface="Times New Roman"/>
                          <a:cs typeface="Times New Roman"/>
                        </a:rPr>
                        <a:t>Resources</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39635">
                <a:tc>
                  <a:txBody>
                    <a:bodyPr/>
                    <a:lstStyle/>
                    <a:p>
                      <a:pPr marL="180340" algn="l">
                        <a:spcBef>
                          <a:spcPts val="200"/>
                        </a:spcBef>
                        <a:spcAft>
                          <a:spcPts val="200"/>
                        </a:spcAft>
                      </a:pPr>
                      <a:r>
                        <a:rPr lang="en-GB" sz="2000" dirty="0">
                          <a:latin typeface="+mn-lt"/>
                          <a:ea typeface="Times New Roman"/>
                          <a:cs typeface="Times New Roman"/>
                        </a:rPr>
                        <a:t>Attitude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Self-confidence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Enthusiasm</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Diligence and perseverance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Initiative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Independence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Persuasiveness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Positive outlook</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Perception</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Attitude to risk</a:t>
                      </a:r>
                      <a:r>
                        <a:rPr lang="en-GB" sz="2000" b="1" dirty="0">
                          <a:latin typeface="+mn-lt"/>
                          <a:ea typeface="Times New Roman"/>
                          <a:cs typeface="Times New Roman"/>
                        </a:rPr>
                        <a:t> </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Direction</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0340" algn="l">
                        <a:spcBef>
                          <a:spcPts val="200"/>
                        </a:spcBef>
                        <a:spcAft>
                          <a:spcPts val="200"/>
                        </a:spcAft>
                      </a:pPr>
                      <a:r>
                        <a:rPr lang="en-GB" sz="2000" dirty="0">
                          <a:latin typeface="+mn-lt"/>
                          <a:ea typeface="Times New Roman"/>
                          <a:cs typeface="Times New Roman"/>
                        </a:rPr>
                        <a:t>Ideas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Technical Skills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Interpersonal and communication skills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Information, and access to it</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Network</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Finance</a:t>
                      </a:r>
                      <a:endParaRPr lang="en-US" sz="2000" dirty="0">
                        <a:latin typeface="+mn-lt"/>
                        <a:ea typeface="Times New Roman"/>
                        <a:cs typeface="Times New Roman"/>
                      </a:endParaRPr>
                    </a:p>
                    <a:p>
                      <a:pPr marL="395605" indent="-215265" algn="l">
                        <a:spcBef>
                          <a:spcPts val="200"/>
                        </a:spcBef>
                        <a:spcAft>
                          <a:spcPts val="200"/>
                        </a:spcAft>
                      </a:pPr>
                      <a:r>
                        <a:rPr lang="en-GB" sz="2000" dirty="0">
                          <a:latin typeface="+mn-lt"/>
                          <a:ea typeface="Times New Roman"/>
                          <a:cs typeface="Times New Roman"/>
                        </a:rPr>
                        <a:t>Experience, e.g. of small business. of marketing and of planning</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Track record and credibility</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Nature or Nurture</a:t>
            </a:r>
            <a:endParaRPr lang="en-US" dirty="0">
              <a:solidFill>
                <a:schemeClr val="accent6"/>
              </a:solidFill>
            </a:endParaRPr>
          </a:p>
        </p:txBody>
      </p:sp>
      <p:sp>
        <p:nvSpPr>
          <p:cNvPr id="3" name="Content Placeholder 2"/>
          <p:cNvSpPr>
            <a:spLocks noGrp="1"/>
          </p:cNvSpPr>
          <p:nvPr>
            <p:ph idx="1"/>
          </p:nvPr>
        </p:nvSpPr>
        <p:spPr/>
        <p:txBody>
          <a:bodyPr>
            <a:normAutofit fontScale="85000" lnSpcReduction="10000"/>
          </a:bodyPr>
          <a:lstStyle/>
          <a:p>
            <a:pPr>
              <a:buNone/>
            </a:pPr>
            <a:r>
              <a:rPr lang="en-GB" dirty="0" smtClean="0"/>
              <a:t>Some people maintain that entrepreneurship is genetic:</a:t>
            </a:r>
            <a:endParaRPr lang="en-US" dirty="0" smtClean="0"/>
          </a:p>
          <a:p>
            <a:r>
              <a:rPr lang="en-GB" dirty="0" smtClean="0"/>
              <a:t>‘No real entrepreneur actually believes entrepreneurial skills are learnable or transferable. You're either an entrepreneur or you're not. It's a state of being, not a trade or a vocation.’</a:t>
            </a:r>
            <a:endParaRPr lang="en-US" dirty="0" smtClean="0"/>
          </a:p>
          <a:p>
            <a:r>
              <a:rPr lang="en-GB" dirty="0" smtClean="0"/>
              <a:t>‘Young entrepreneurs are often born, rather than bred.’</a:t>
            </a:r>
          </a:p>
          <a:p>
            <a:r>
              <a:rPr lang="en-GB" dirty="0" smtClean="0"/>
              <a:t>A study found that almost half a person’s propensity to be self-employed was due to genetic factors. Family environment and upbringing had little bearing. (Although other evidence suggests that having a near relative who is entrepreneurial does have an effect.)</a:t>
            </a:r>
            <a:endParaRPr 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Nature or Nurture</a:t>
            </a:r>
            <a:endParaRPr lang="en-US" dirty="0">
              <a:solidFill>
                <a:schemeClr val="accent6"/>
              </a:solidFill>
            </a:endParaRPr>
          </a:p>
        </p:txBody>
      </p:sp>
      <p:sp>
        <p:nvSpPr>
          <p:cNvPr id="3" name="Content Placeholder 2"/>
          <p:cNvSpPr>
            <a:spLocks noGrp="1"/>
          </p:cNvSpPr>
          <p:nvPr>
            <p:ph idx="1"/>
          </p:nvPr>
        </p:nvSpPr>
        <p:spPr>
          <a:xfrm>
            <a:off x="457200" y="1600200"/>
            <a:ext cx="8229600" cy="4637112"/>
          </a:xfrm>
        </p:spPr>
        <p:txBody>
          <a:bodyPr>
            <a:normAutofit fontScale="85000" lnSpcReduction="20000"/>
          </a:bodyPr>
          <a:lstStyle/>
          <a:p>
            <a:pPr marL="0" indent="0">
              <a:buNone/>
            </a:pPr>
            <a:r>
              <a:rPr lang="en-GB" dirty="0" smtClean="0"/>
              <a:t>Some people argue that our environment influences our entrepreneurship:</a:t>
            </a:r>
            <a:endParaRPr lang="en-US" dirty="0" smtClean="0"/>
          </a:p>
          <a:p>
            <a:r>
              <a:rPr lang="en-GB" dirty="0" smtClean="0"/>
              <a:t>‘At the heart of the matter is whether the psychological and social traits are either necessary or sufficient for the development of entrepreneurship. ... While many authors have purported to find statistically common characters of (the) entrepreneur, the ability to attribute causality to these factors is seriously in doubt.’</a:t>
            </a:r>
            <a:endParaRPr lang="en-US" dirty="0" smtClean="0"/>
          </a:p>
          <a:p>
            <a:r>
              <a:rPr lang="en-GB" dirty="0" smtClean="0"/>
              <a:t>‘Social psychologists have claimed that an individual’s attitudes and traits are not inherited but are developed in interaction with the social environment.’ </a:t>
            </a:r>
            <a:endParaRPr lang="en-US" dirty="0" smtClean="0"/>
          </a:p>
          <a:p>
            <a:r>
              <a:rPr lang="en-GB" dirty="0" smtClean="0"/>
              <a:t>‘There is clear evidence that entrepreneurship can be learned.’</a:t>
            </a:r>
            <a:r>
              <a:rPr lang="en-US" dirty="0" smtClean="0"/>
              <a:t>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Both Nature and </a:t>
            </a:r>
            <a:br>
              <a:rPr lang="en-GB" dirty="0" smtClean="0">
                <a:solidFill>
                  <a:schemeClr val="accent6"/>
                </a:solidFill>
              </a:rPr>
            </a:br>
            <a:r>
              <a:rPr lang="en-GB" dirty="0" smtClean="0">
                <a:solidFill>
                  <a:schemeClr val="accent6"/>
                </a:solidFill>
              </a:rPr>
              <a:t>Nurture?</a:t>
            </a:r>
            <a:endParaRPr lang="en-US" dirty="0">
              <a:solidFill>
                <a:schemeClr val="accent6"/>
              </a:solidFill>
            </a:endParaRPr>
          </a:p>
        </p:txBody>
      </p:sp>
      <p:sp>
        <p:nvSpPr>
          <p:cNvPr id="3" name="Content Placeholder 2"/>
          <p:cNvSpPr>
            <a:spLocks noGrp="1"/>
          </p:cNvSpPr>
          <p:nvPr>
            <p:ph idx="1"/>
          </p:nvPr>
        </p:nvSpPr>
        <p:spPr>
          <a:xfrm>
            <a:off x="457200" y="1600200"/>
            <a:ext cx="8229600" cy="4709120"/>
          </a:xfrm>
        </p:spPr>
        <p:txBody>
          <a:bodyPr>
            <a:normAutofit fontScale="62500" lnSpcReduction="20000"/>
          </a:bodyPr>
          <a:lstStyle/>
          <a:p>
            <a:pPr marL="0" indent="0">
              <a:buNone/>
            </a:pPr>
            <a:r>
              <a:rPr lang="en-GB" sz="3800" dirty="0" smtClean="0"/>
              <a:t>We propose that genetic factors may influence the tendency of people to engage in entrepreneurial activity in four ways:</a:t>
            </a:r>
          </a:p>
          <a:p>
            <a:pPr marL="514350" indent="-514350">
              <a:buFont typeface="+mj-lt"/>
              <a:buAutoNum type="arabicPeriod"/>
            </a:pPr>
            <a:r>
              <a:rPr lang="en-GB" sz="3800" dirty="0" smtClean="0"/>
              <a:t>Genes may affect chemical mechanisms in the brain to increase the likelihood that people will engage in entrepreneurial activity. </a:t>
            </a:r>
          </a:p>
          <a:p>
            <a:pPr marL="514350" indent="-514350">
              <a:buFont typeface="+mj-lt"/>
              <a:buAutoNum type="arabicPeriod"/>
            </a:pPr>
            <a:r>
              <a:rPr lang="en-GB" sz="3800" dirty="0" smtClean="0"/>
              <a:t>Genes may influence individual differences, such as extraversion and internal locus of control, that predispose people to engage in entrepreneurial activity.</a:t>
            </a:r>
          </a:p>
          <a:p>
            <a:pPr marL="514350" indent="-514350">
              <a:buFont typeface="+mj-lt"/>
              <a:buAutoNum type="arabicPeriod"/>
            </a:pPr>
            <a:r>
              <a:rPr lang="en-GB" sz="3800" dirty="0" smtClean="0"/>
              <a:t>Genes may make some people more sensitive than others to environmental stimuli that increase the likelihood of engaging in entrepreneurial activity.</a:t>
            </a:r>
          </a:p>
          <a:p>
            <a:pPr marL="514350" indent="-514350">
              <a:buFont typeface="+mj-lt"/>
              <a:buAutoNum type="arabicPeriod"/>
            </a:pPr>
            <a:r>
              <a:rPr lang="en-GB" sz="3800" dirty="0" smtClean="0"/>
              <a:t>Genes may affect the tendency of people to select into environments that are more </a:t>
            </a:r>
            <a:r>
              <a:rPr lang="en-GB" sz="3800" dirty="0" err="1" smtClean="0"/>
              <a:t>favorable</a:t>
            </a:r>
            <a:r>
              <a:rPr lang="en-GB" sz="3800" dirty="0" smtClean="0"/>
              <a:t> to entrepreneurship.</a:t>
            </a:r>
          </a:p>
          <a:p>
            <a:pPr algn="r">
              <a:buNone/>
            </a:pPr>
            <a:r>
              <a:rPr lang="en-GB" sz="2100" dirty="0" smtClean="0"/>
              <a:t>(</a:t>
            </a:r>
            <a:r>
              <a:rPr lang="en-GB" sz="2100" dirty="0" err="1" smtClean="0"/>
              <a:t>Nicolaou</a:t>
            </a:r>
            <a:r>
              <a:rPr lang="en-GB" sz="2100" dirty="0" smtClean="0"/>
              <a:t> and Shane)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The Heroic Myth Persists</a:t>
            </a:r>
            <a:endParaRPr lang="en-US" dirty="0">
              <a:solidFill>
                <a:schemeClr val="accent6"/>
              </a:solidFill>
            </a:endParaRPr>
          </a:p>
        </p:txBody>
      </p:sp>
      <p:sp>
        <p:nvSpPr>
          <p:cNvPr id="3" name="Content Placeholder 2"/>
          <p:cNvSpPr>
            <a:spLocks noGrp="1"/>
          </p:cNvSpPr>
          <p:nvPr>
            <p:ph idx="1"/>
          </p:nvPr>
        </p:nvSpPr>
        <p:spPr>
          <a:xfrm>
            <a:off x="457200" y="1412776"/>
            <a:ext cx="8229600" cy="4896544"/>
          </a:xfrm>
        </p:spPr>
        <p:txBody>
          <a:bodyPr>
            <a:normAutofit fontScale="47500" lnSpcReduction="20000"/>
          </a:bodyPr>
          <a:lstStyle/>
          <a:p>
            <a:pPr marL="0" indent="0">
              <a:buNone/>
            </a:pPr>
            <a:r>
              <a:rPr lang="en-GB" sz="5100" dirty="0" smtClean="0"/>
              <a:t>‘The heroic myth begins with the hero's humble birth, his rapid rise to prominence and power, his conquest of the forces of evil, his vulnerability to the sin of pride and finally his fall through betrayal or heroic sacrifice.</a:t>
            </a:r>
            <a:endParaRPr lang="en-US" sz="5100" dirty="0" smtClean="0"/>
          </a:p>
          <a:p>
            <a:pPr marL="0" indent="0">
              <a:buNone/>
            </a:pPr>
            <a:r>
              <a:rPr lang="en-GB" sz="5100" dirty="0" smtClean="0"/>
              <a:t>The basic symbolic themes here - of birth, conquest, pride, betrayal and death - are relevant to all of us. Some entrepreneurs act out the same myth, as we have seen, with a Greek chorus in the background applauding their achievements but warning them about pride.’</a:t>
            </a:r>
            <a:endParaRPr lang="en-US" sz="5100" dirty="0" smtClean="0"/>
          </a:p>
          <a:p>
            <a:pPr marL="0" indent="0">
              <a:buNone/>
            </a:pPr>
            <a:r>
              <a:rPr lang="en-GB" sz="5100" dirty="0" smtClean="0"/>
              <a:t>Perhaps the myth explains why so many entrepreneurs live under a great amount of tension. They feel they are living on the edge, that their success will not last (their need for control and their sense of distrust are symptomatic of this anxiety) but they have also an overriding concern to be heard and recognized — to be seen as heroes.’</a:t>
            </a:r>
            <a:r>
              <a:rPr lang="en-GB" sz="5100" baseline="30000" dirty="0" smtClean="0"/>
              <a:t> </a:t>
            </a:r>
            <a:endParaRPr lang="en-US" sz="5100" dirty="0" smtClean="0"/>
          </a:p>
          <a:p>
            <a:pPr algn="r">
              <a:buNone/>
            </a:pPr>
            <a:r>
              <a:rPr lang="en-GB" dirty="0" smtClean="0"/>
              <a:t>(</a:t>
            </a:r>
            <a:r>
              <a:rPr lang="en-GB" dirty="0" err="1" smtClean="0"/>
              <a:t>Kets</a:t>
            </a:r>
            <a:r>
              <a:rPr lang="en-GB" dirty="0" smtClean="0"/>
              <a:t> de </a:t>
            </a:r>
            <a:r>
              <a:rPr lang="en-GB" dirty="0" err="1" smtClean="0"/>
              <a:t>Vries</a:t>
            </a:r>
            <a:r>
              <a:rPr lang="en-GB" dirty="0" smtClean="0"/>
              <a:t>)</a:t>
            </a:r>
            <a:endParaRPr lang="en-US" dirty="0" smtClean="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372200" y="4509120"/>
            <a:ext cx="2448272" cy="1512168"/>
          </a:xfrm>
          <a:prstGeom prst="rect">
            <a:avLst/>
          </a:prstGeom>
          <a:gradFill flip="none" rotWithShape="1">
            <a:gsLst>
              <a:gs pos="0">
                <a:schemeClr val="tx1"/>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372200" y="3284984"/>
            <a:ext cx="2448272" cy="108012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372200" y="1916832"/>
            <a:ext cx="237626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6372200" y="1556792"/>
            <a:ext cx="2376264" cy="36004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fontScale="90000"/>
          </a:bodyPr>
          <a:lstStyle/>
          <a:p>
            <a:r>
              <a:rPr lang="en-GB" dirty="0" smtClean="0">
                <a:solidFill>
                  <a:schemeClr val="accent6"/>
                </a:solidFill>
              </a:rPr>
              <a:t>Three Models of </a:t>
            </a:r>
            <a:br>
              <a:rPr lang="en-GB" dirty="0" smtClean="0">
                <a:solidFill>
                  <a:schemeClr val="accent6"/>
                </a:solidFill>
              </a:rPr>
            </a:br>
            <a:r>
              <a:rPr lang="en-GB" dirty="0" smtClean="0">
                <a:solidFill>
                  <a:schemeClr val="accent6"/>
                </a:solidFill>
              </a:rPr>
              <a:t>Entrepreneurship Potential</a:t>
            </a:r>
            <a:endParaRPr lang="en-US" dirty="0">
              <a:solidFill>
                <a:schemeClr val="accent6"/>
              </a:solidFill>
            </a:endParaRPr>
          </a:p>
        </p:txBody>
      </p:sp>
      <p:sp>
        <p:nvSpPr>
          <p:cNvPr id="3" name="Content Placeholder 2"/>
          <p:cNvSpPr>
            <a:spLocks noGrp="1"/>
          </p:cNvSpPr>
          <p:nvPr>
            <p:ph idx="1"/>
          </p:nvPr>
        </p:nvSpPr>
        <p:spPr>
          <a:xfrm>
            <a:off x="457200" y="2708920"/>
            <a:ext cx="8229600" cy="3417243"/>
          </a:xfrm>
        </p:spPr>
        <p:txBody>
          <a:bodyPr>
            <a:normAutofit/>
          </a:bodyPr>
          <a:lstStyle/>
          <a:p>
            <a:pPr>
              <a:buNone/>
            </a:pPr>
            <a:endParaRPr lang="en-US" dirty="0" smtClean="0"/>
          </a:p>
          <a:p>
            <a:endParaRPr lang="en-US" dirty="0"/>
          </a:p>
        </p:txBody>
      </p:sp>
      <p:graphicFrame>
        <p:nvGraphicFramePr>
          <p:cNvPr id="4" name="Table 3"/>
          <p:cNvGraphicFramePr>
            <a:graphicFrameLocks noGrp="1"/>
          </p:cNvGraphicFramePr>
          <p:nvPr/>
        </p:nvGraphicFramePr>
        <p:xfrm>
          <a:off x="251520" y="1556791"/>
          <a:ext cx="8712968" cy="4821020"/>
        </p:xfrm>
        <a:graphic>
          <a:graphicData uri="http://schemas.openxmlformats.org/drawingml/2006/table">
            <a:tbl>
              <a:tblPr firstRow="1" bandRow="1">
                <a:tableStyleId>{5C22544A-7EE6-4342-B048-85BDC9FD1C3A}</a:tableStyleId>
              </a:tblPr>
              <a:tblGrid>
                <a:gridCol w="5976664"/>
                <a:gridCol w="2736304"/>
              </a:tblGrid>
              <a:tr h="16561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0" u="sng" noProof="0" dirty="0" smtClean="0">
                          <a:solidFill>
                            <a:schemeClr val="tx1"/>
                          </a:solidFill>
                        </a:rPr>
                        <a:t>Model A</a:t>
                      </a:r>
                      <a:r>
                        <a:rPr lang="en-GB" sz="2000" b="0" noProof="0" dirty="0" smtClean="0">
                          <a:solidFill>
                            <a:schemeClr val="tx1"/>
                          </a:solidFill>
                        </a:rPr>
                        <a:t> presents a black and white perspective, consistent with the case for nature. It assumes that people are either entrepreneurs or they are not. </a:t>
                      </a:r>
                      <a:endParaRPr lang="en-GB" sz="2000" b="0" noProof="0" dirty="0">
                        <a:solidFill>
                          <a:schemeClr val="tx1"/>
                        </a:solidFill>
                      </a:endParaRPr>
                    </a:p>
                  </a:txBody>
                  <a:tcPr>
                    <a:noFill/>
                  </a:tcPr>
                </a:tc>
                <a:tc>
                  <a:txBody>
                    <a:bodyPr/>
                    <a:lstStyle/>
                    <a:p>
                      <a:pPr algn="ctr"/>
                      <a:r>
                        <a:rPr lang="en-GB" sz="2000" noProof="0" dirty="0" smtClean="0"/>
                        <a:t>Entrepreneurs</a:t>
                      </a:r>
                    </a:p>
                    <a:p>
                      <a:pPr algn="ctr"/>
                      <a:endParaRPr lang="en-GB" sz="2000" noProof="0" dirty="0" smtClean="0">
                        <a:solidFill>
                          <a:schemeClr val="tx1"/>
                        </a:solidFill>
                      </a:endParaRPr>
                    </a:p>
                    <a:p>
                      <a:pPr algn="ctr"/>
                      <a:r>
                        <a:rPr lang="en-GB" sz="2000" noProof="0" dirty="0" smtClean="0">
                          <a:solidFill>
                            <a:schemeClr val="tx1"/>
                          </a:solidFill>
                        </a:rPr>
                        <a:t>Non Entrepreneurs</a:t>
                      </a:r>
                      <a:endParaRPr lang="en-GB" sz="2000" noProof="0" dirty="0">
                        <a:solidFill>
                          <a:schemeClr val="tx1"/>
                        </a:solidFill>
                      </a:endParaRPr>
                    </a:p>
                  </a:txBody>
                  <a:tcPr>
                    <a:noFill/>
                  </a:tcPr>
                </a:tc>
              </a:tr>
              <a:tr h="1244595">
                <a:tc>
                  <a:txBody>
                    <a:bodyPr/>
                    <a:lstStyle/>
                    <a:p>
                      <a:r>
                        <a:rPr lang="en-GB" sz="2000" b="0" u="sng" noProof="0" dirty="0" smtClean="0">
                          <a:solidFill>
                            <a:schemeClr val="tx1"/>
                          </a:solidFill>
                        </a:rPr>
                        <a:t>Model B</a:t>
                      </a:r>
                      <a:r>
                        <a:rPr lang="en-GB" sz="2000" b="0" noProof="0" dirty="0" smtClean="0">
                          <a:solidFill>
                            <a:schemeClr val="tx1"/>
                          </a:solidFill>
                        </a:rPr>
                        <a:t> is consistent with the nurture argument. It suggests that</a:t>
                      </a:r>
                      <a:r>
                        <a:rPr lang="en-GB" sz="2000" b="0" baseline="0" noProof="0" dirty="0" smtClean="0">
                          <a:solidFill>
                            <a:schemeClr val="tx1"/>
                          </a:solidFill>
                        </a:rPr>
                        <a:t> e</a:t>
                      </a:r>
                      <a:r>
                        <a:rPr lang="en-GB" sz="2000" b="0" noProof="0" dirty="0" smtClean="0">
                          <a:solidFill>
                            <a:schemeClr val="tx1"/>
                          </a:solidFill>
                        </a:rPr>
                        <a:t>veryone has an equal capacity to be an entrepreneur.</a:t>
                      </a:r>
                      <a:endParaRPr lang="en-GB" sz="2000" b="0" noProof="0" dirty="0">
                        <a:solidFill>
                          <a:schemeClr val="tx1"/>
                        </a:solidFill>
                      </a:endParaRPr>
                    </a:p>
                  </a:txBody>
                  <a:tcPr>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noProof="0" dirty="0" smtClean="0">
                        <a:solidFill>
                          <a:schemeClr val="tx1"/>
                        </a:solidFill>
                      </a:endParaRPr>
                    </a:p>
                    <a:p>
                      <a:pPr marL="0" marR="0" indent="0" algn="ctr" defTabSz="914400" rtl="0" eaLnBrk="1" fontAlgn="auto" latinLnBrk="0" hangingPunct="1">
                        <a:lnSpc>
                          <a:spcPct val="100000"/>
                        </a:lnSpc>
                        <a:spcBef>
                          <a:spcPts val="1200"/>
                        </a:spcBef>
                        <a:spcAft>
                          <a:spcPts val="0"/>
                        </a:spcAft>
                        <a:buClrTx/>
                        <a:buSzTx/>
                        <a:buFontTx/>
                        <a:buNone/>
                        <a:tabLst/>
                        <a:defRPr/>
                      </a:pPr>
                      <a:r>
                        <a:rPr lang="en-GB" sz="2000" noProof="0" dirty="0" smtClean="0">
                          <a:solidFill>
                            <a:schemeClr val="tx1"/>
                          </a:solidFill>
                        </a:rPr>
                        <a:t>Everyone</a:t>
                      </a:r>
                    </a:p>
                    <a:p>
                      <a:pPr algn="ctr"/>
                      <a:endParaRPr lang="en-GB" sz="2000" noProof="0" dirty="0">
                        <a:solidFill>
                          <a:schemeClr val="tx1"/>
                        </a:solidFill>
                      </a:endParaRPr>
                    </a:p>
                  </a:txBody>
                  <a:tcPr>
                    <a:noFill/>
                  </a:tcPr>
                </a:tc>
              </a:tr>
              <a:tr h="1630491">
                <a:tc>
                  <a:txBody>
                    <a:bodyPr/>
                    <a:lstStyle/>
                    <a:p>
                      <a:pPr>
                        <a:spcBef>
                          <a:spcPts val="1800"/>
                        </a:spcBef>
                      </a:pPr>
                      <a:r>
                        <a:rPr lang="en-GB" sz="2000" b="0" u="sng" noProof="0" dirty="0" smtClean="0">
                          <a:solidFill>
                            <a:schemeClr val="tx1"/>
                          </a:solidFill>
                        </a:rPr>
                        <a:t>Model C</a:t>
                      </a:r>
                      <a:r>
                        <a:rPr lang="en-GB" sz="2000" b="0" noProof="0" dirty="0" smtClean="0">
                          <a:solidFill>
                            <a:schemeClr val="tx1"/>
                          </a:solidFill>
                        </a:rPr>
                        <a:t> suggests that entrepreneurship potential lies in a spectrum with some people having little or no potential and some people having much potential.  </a:t>
                      </a:r>
                      <a:endParaRPr lang="en-GB" sz="2000" b="0" noProof="0" dirty="0">
                        <a:solidFill>
                          <a:schemeClr val="tx1"/>
                        </a:solidFill>
                      </a:endParaRPr>
                    </a:p>
                  </a:txBody>
                  <a:tcPr>
                    <a:noFill/>
                  </a:tcPr>
                </a:tc>
                <a:tc>
                  <a:txBody>
                    <a:bodyPr/>
                    <a:lstStyle/>
                    <a:p>
                      <a:pPr algn="ctr">
                        <a:spcBef>
                          <a:spcPts val="600"/>
                        </a:spcBef>
                      </a:pPr>
                      <a:r>
                        <a:rPr lang="en-GB" sz="2000" noProof="0" dirty="0" smtClean="0">
                          <a:solidFill>
                            <a:schemeClr val="bg1"/>
                          </a:solidFill>
                        </a:rPr>
                        <a:t>Instinctive Entrepreneurs</a:t>
                      </a:r>
                    </a:p>
                    <a:p>
                      <a:pPr algn="ctr">
                        <a:spcBef>
                          <a:spcPts val="2400"/>
                        </a:spcBef>
                      </a:pPr>
                      <a:r>
                        <a:rPr lang="en-GB" sz="2000" noProof="0" dirty="0" smtClean="0">
                          <a:solidFill>
                            <a:schemeClr val="tx1"/>
                          </a:solidFill>
                        </a:rPr>
                        <a:t>Potential Entrepreneurs </a:t>
                      </a:r>
                    </a:p>
                    <a:p>
                      <a:pPr algn="ctr">
                        <a:spcBef>
                          <a:spcPts val="2400"/>
                        </a:spcBef>
                      </a:pPr>
                      <a:r>
                        <a:rPr lang="en-GB" sz="2000" noProof="0" dirty="0" smtClean="0">
                          <a:solidFill>
                            <a:schemeClr val="tx1"/>
                          </a:solidFill>
                        </a:rPr>
                        <a:t>Non Entrepreneurs</a:t>
                      </a:r>
                      <a:endParaRPr lang="en-GB" sz="2000" noProof="0" dirty="0">
                        <a:solidFill>
                          <a:schemeClr val="tx1"/>
                        </a:solidFill>
                      </a:endParaRPr>
                    </a:p>
                  </a:txBody>
                  <a:tcPr>
                    <a:no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28625" y="1643063"/>
            <a:ext cx="1714500" cy="3714750"/>
          </a:xfrm>
          <a:prstGeom prst="rect">
            <a:avLst/>
          </a:prstGeom>
          <a:solidFill>
            <a:schemeClr val="bg1">
              <a:lumMod val="9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9"/>
          <p:cNvSpPr/>
          <p:nvPr/>
        </p:nvSpPr>
        <p:spPr>
          <a:xfrm>
            <a:off x="6858000" y="1643063"/>
            <a:ext cx="1643063" cy="1714500"/>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2143125" y="1643063"/>
            <a:ext cx="1571625" cy="3286125"/>
          </a:xfrm>
          <a:prstGeom prst="rect">
            <a:avLst/>
          </a:prstGeom>
          <a:solidFill>
            <a:schemeClr val="bg1">
              <a:lumMod val="8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5214938" y="1643063"/>
            <a:ext cx="1643062" cy="2214562"/>
          </a:xfrm>
          <a:prstGeom prst="rect">
            <a:avLst/>
          </a:prstGeom>
          <a:solidFill>
            <a:schemeClr val="bg1">
              <a:lumMod val="6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Rectangle 7"/>
          <p:cNvSpPr/>
          <p:nvPr/>
        </p:nvSpPr>
        <p:spPr>
          <a:xfrm>
            <a:off x="3714750" y="1643063"/>
            <a:ext cx="1500188" cy="2857500"/>
          </a:xfrm>
          <a:prstGeom prst="rect">
            <a:avLst/>
          </a:prstGeom>
          <a:solidFill>
            <a:schemeClr val="bg1">
              <a:lumMod val="7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Diamond 12"/>
          <p:cNvSpPr/>
          <p:nvPr/>
        </p:nvSpPr>
        <p:spPr>
          <a:xfrm flipV="1">
            <a:off x="500063" y="3143250"/>
            <a:ext cx="6286500" cy="642938"/>
          </a:xfrm>
          <a:prstGeom prst="diamond">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Isosceles Triangle 11"/>
          <p:cNvSpPr/>
          <p:nvPr/>
        </p:nvSpPr>
        <p:spPr>
          <a:xfrm rot="16200000">
            <a:off x="4071938" y="-1357312"/>
            <a:ext cx="857250" cy="8001000"/>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Isosceles Triangle 10"/>
          <p:cNvSpPr/>
          <p:nvPr/>
        </p:nvSpPr>
        <p:spPr>
          <a:xfrm rot="5400000">
            <a:off x="1928812" y="2357438"/>
            <a:ext cx="1071563" cy="4071938"/>
          </a:xfrm>
          <a:prstGeom prst="triangle">
            <a:avLst>
              <a:gd name="adj" fmla="val 4720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50" name="Title 1"/>
          <p:cNvSpPr>
            <a:spLocks noGrp="1"/>
          </p:cNvSpPr>
          <p:nvPr>
            <p:ph type="title"/>
          </p:nvPr>
        </p:nvSpPr>
        <p:spPr/>
        <p:txBody>
          <a:bodyPr/>
          <a:lstStyle/>
          <a:p>
            <a:pPr eaLnBrk="1" hangingPunct="1"/>
            <a:r>
              <a:rPr lang="en-GB" smtClean="0">
                <a:solidFill>
                  <a:schemeClr val="accent6"/>
                </a:solidFill>
              </a:rPr>
              <a:t>Nature or Nurture?</a:t>
            </a:r>
          </a:p>
        </p:txBody>
      </p:sp>
      <p:sp>
        <p:nvSpPr>
          <p:cNvPr id="10251" name="Content Placeholder 2"/>
          <p:cNvSpPr>
            <a:spLocks noGrp="1"/>
          </p:cNvSpPr>
          <p:nvPr>
            <p:ph idx="1"/>
          </p:nvPr>
        </p:nvSpPr>
        <p:spPr>
          <a:xfrm>
            <a:off x="428625" y="1600200"/>
            <a:ext cx="8229600" cy="4525963"/>
          </a:xfrm>
        </p:spPr>
        <p:txBody>
          <a:bodyPr/>
          <a:lstStyle/>
          <a:p>
            <a:pPr eaLnBrk="1" hangingPunct="1">
              <a:buFont typeface="Arial" pitchFamily="34" charset="0"/>
              <a:buNone/>
            </a:pPr>
            <a:r>
              <a:rPr lang="en-GB" dirty="0" smtClean="0"/>
              <a:t> </a:t>
            </a:r>
            <a:r>
              <a:rPr lang="en-GB" sz="2000" dirty="0" smtClean="0"/>
              <a:t>K</a:t>
            </a:r>
            <a:r>
              <a:rPr lang="en-GB" sz="2000" i="1" dirty="0" smtClean="0"/>
              <a:t>nowledge	Technique	Skills	    Temperament	           Talent</a:t>
            </a:r>
            <a:endParaRPr lang="en-GB" sz="2000" dirty="0" smtClean="0"/>
          </a:p>
          <a:p>
            <a:pPr eaLnBrk="1" hangingPunct="1">
              <a:buFont typeface="Arial" pitchFamily="34" charset="0"/>
              <a:buNone/>
            </a:pPr>
            <a:r>
              <a:rPr lang="en-GB" sz="2000" dirty="0" smtClean="0"/>
              <a:t>  </a:t>
            </a:r>
          </a:p>
          <a:p>
            <a:pPr eaLnBrk="1" hangingPunct="1">
              <a:buFont typeface="Arial" pitchFamily="34" charset="0"/>
              <a:buNone/>
            </a:pPr>
            <a:r>
              <a:rPr lang="en-GB" sz="2000" dirty="0" smtClean="0"/>
              <a:t>                                                                                 STELLAR ENTREPRENEUR</a:t>
            </a:r>
          </a:p>
          <a:p>
            <a:pPr eaLnBrk="1" hangingPunct="1">
              <a:buFont typeface="Arial" pitchFamily="34" charset="0"/>
              <a:buNone/>
            </a:pPr>
            <a:endParaRPr lang="en-GB" sz="2000" dirty="0" smtClean="0"/>
          </a:p>
          <a:p>
            <a:pPr eaLnBrk="1" hangingPunct="1">
              <a:buFont typeface="Arial" pitchFamily="34" charset="0"/>
              <a:buNone/>
            </a:pPr>
            <a:r>
              <a:rPr lang="en-GB" sz="2000" dirty="0" smtClean="0"/>
              <a:t>                              PROFESSIONAL MANAGER</a:t>
            </a:r>
          </a:p>
          <a:p>
            <a:pPr eaLnBrk="1" hangingPunct="1">
              <a:buFont typeface="Arial" pitchFamily="34" charset="0"/>
              <a:buNone/>
            </a:pPr>
            <a:r>
              <a:rPr lang="en-GB" sz="2000" dirty="0" smtClean="0"/>
              <a:t> </a:t>
            </a:r>
          </a:p>
          <a:p>
            <a:pPr eaLnBrk="1" hangingPunct="1">
              <a:buFont typeface="Arial" pitchFamily="34" charset="0"/>
              <a:buNone/>
            </a:pPr>
            <a:r>
              <a:rPr lang="en-GB" sz="2000" dirty="0" smtClean="0"/>
              <a:t>  ARTISAN or</a:t>
            </a:r>
          </a:p>
          <a:p>
            <a:pPr eaLnBrk="1" hangingPunct="1">
              <a:buFont typeface="Arial" pitchFamily="34" charset="0"/>
              <a:buNone/>
            </a:pPr>
            <a:r>
              <a:rPr lang="en-GB" sz="2000" dirty="0" smtClean="0"/>
              <a:t>   SELF-EMPLOYED</a:t>
            </a:r>
          </a:p>
          <a:p>
            <a:pPr eaLnBrk="1" hangingPunct="1">
              <a:buFont typeface="Arial" pitchFamily="34" charset="0"/>
              <a:buNone/>
            </a:pPr>
            <a:r>
              <a:rPr lang="en-GB" sz="2000" dirty="0" smtClean="0"/>
              <a:t> </a:t>
            </a:r>
          </a:p>
          <a:p>
            <a:pPr eaLnBrk="1" hangingPunct="1">
              <a:buFont typeface="Arial" pitchFamily="34" charset="0"/>
              <a:buNone/>
            </a:pPr>
            <a:r>
              <a:rPr lang="en-GB" sz="2000" dirty="0" smtClean="0"/>
              <a:t> </a:t>
            </a:r>
          </a:p>
          <a:p>
            <a:pPr eaLnBrk="1" hangingPunct="1">
              <a:buFont typeface="Arial" pitchFamily="34" charset="0"/>
              <a:buNone/>
            </a:pPr>
            <a:r>
              <a:rPr lang="en-GB" sz="1600" dirty="0" smtClean="0"/>
              <a:t>MADE				Attributes		                  	                  BORN</a:t>
            </a:r>
          </a:p>
          <a:p>
            <a:pPr eaLnBrk="1" hangingPunct="1">
              <a:buFont typeface="Arial" pitchFamily="34" charset="0"/>
              <a:buNone/>
            </a:pPr>
            <a:r>
              <a:rPr lang="en-GB" sz="1600" dirty="0" smtClean="0"/>
              <a:t>(LATENT)							              ( INNATE)</a:t>
            </a:r>
          </a:p>
          <a:p>
            <a:pPr eaLnBrk="1" hangingPunct="1">
              <a:buFont typeface="Arial" pitchFamily="34" charset="0"/>
              <a:buNone/>
            </a:pPr>
            <a:endParaRPr lang="en-GB" dirty="0" smtClean="0"/>
          </a:p>
        </p:txBody>
      </p:sp>
      <p:cxnSp>
        <p:nvCxnSpPr>
          <p:cNvPr id="5" name="Straight Arrow Connector 4"/>
          <p:cNvCxnSpPr/>
          <p:nvPr/>
        </p:nvCxnSpPr>
        <p:spPr>
          <a:xfrm>
            <a:off x="1428750" y="5715000"/>
            <a:ext cx="6072188"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Summary</a:t>
            </a:r>
            <a:endParaRPr lang="en-US" dirty="0">
              <a:solidFill>
                <a:schemeClr val="accent6"/>
              </a:solidFill>
            </a:endParaRPr>
          </a:p>
        </p:txBody>
      </p:sp>
      <p:sp>
        <p:nvSpPr>
          <p:cNvPr id="3" name="Content Placeholder 2"/>
          <p:cNvSpPr>
            <a:spLocks noGrp="1"/>
          </p:cNvSpPr>
          <p:nvPr>
            <p:ph idx="1"/>
          </p:nvPr>
        </p:nvSpPr>
        <p:spPr>
          <a:xfrm>
            <a:off x="457200" y="1412776"/>
            <a:ext cx="8229600" cy="5040560"/>
          </a:xfrm>
        </p:spPr>
        <p:txBody>
          <a:bodyPr>
            <a:normAutofit fontScale="62500" lnSpcReduction="20000"/>
          </a:bodyPr>
          <a:lstStyle/>
          <a:p>
            <a:pPr marL="265113" indent="-265113"/>
            <a:r>
              <a:rPr lang="en-GB" dirty="0" smtClean="0"/>
              <a:t>Enterprise </a:t>
            </a:r>
            <a:r>
              <a:rPr lang="en-GB" dirty="0"/>
              <a:t>activity is dependent on enterprising individuals. </a:t>
            </a:r>
            <a:r>
              <a:rPr lang="en-GB" dirty="0" smtClean="0"/>
              <a:t>Studies analysing why </a:t>
            </a:r>
            <a:r>
              <a:rPr lang="en-GB" dirty="0"/>
              <a:t>some individuals more enterprising than </a:t>
            </a:r>
            <a:r>
              <a:rPr lang="en-GB" dirty="0" smtClean="0"/>
              <a:t>others include</a:t>
            </a:r>
            <a:r>
              <a:rPr lang="en-GB" dirty="0"/>
              <a:t>:</a:t>
            </a:r>
            <a:endParaRPr lang="en-US" dirty="0"/>
          </a:p>
          <a:p>
            <a:pPr lvl="1">
              <a:buFont typeface="Calibri" pitchFamily="34" charset="0"/>
              <a:buChar char="₋"/>
            </a:pPr>
            <a:r>
              <a:rPr lang="en-GB" dirty="0" smtClean="0"/>
              <a:t>Economic approaches</a:t>
            </a:r>
            <a:endParaRPr lang="en-US" dirty="0"/>
          </a:p>
          <a:p>
            <a:pPr lvl="1">
              <a:buFont typeface="Calibri" pitchFamily="34" charset="0"/>
              <a:buChar char="₋"/>
            </a:pPr>
            <a:r>
              <a:rPr lang="en-GB" dirty="0"/>
              <a:t>Personality theories </a:t>
            </a:r>
            <a:endParaRPr lang="en-US" dirty="0"/>
          </a:p>
          <a:p>
            <a:pPr lvl="1">
              <a:buFont typeface="Calibri" pitchFamily="34" charset="0"/>
              <a:buChar char="₋"/>
            </a:pPr>
            <a:r>
              <a:rPr lang="en-GB" dirty="0"/>
              <a:t>Sociological approaches </a:t>
            </a:r>
            <a:endParaRPr lang="en-US" dirty="0"/>
          </a:p>
          <a:p>
            <a:pPr lvl="1">
              <a:buFont typeface="Calibri" pitchFamily="34" charset="0"/>
              <a:buChar char="₋"/>
            </a:pPr>
            <a:r>
              <a:rPr lang="en-GB" dirty="0"/>
              <a:t>Cognitive approaches </a:t>
            </a:r>
            <a:endParaRPr lang="en-US" dirty="0" smtClean="0"/>
          </a:p>
          <a:p>
            <a:pPr lvl="1">
              <a:buFont typeface="Calibri" pitchFamily="34" charset="0"/>
              <a:buChar char="₋"/>
            </a:pPr>
            <a:r>
              <a:rPr lang="en-GB" dirty="0" smtClean="0"/>
              <a:t>Behavioural theories </a:t>
            </a:r>
          </a:p>
          <a:p>
            <a:pPr lvl="1">
              <a:buFont typeface="Calibri" pitchFamily="34" charset="0"/>
              <a:buChar char="₋"/>
            </a:pPr>
            <a:r>
              <a:rPr lang="en-GB" dirty="0" smtClean="0"/>
              <a:t>Integrated approaches</a:t>
            </a:r>
          </a:p>
          <a:p>
            <a:pPr marL="265113" indent="-265113"/>
            <a:r>
              <a:rPr lang="en-GB" dirty="0" smtClean="0"/>
              <a:t>These approaches offer </a:t>
            </a:r>
            <a:r>
              <a:rPr lang="en-GB" dirty="0"/>
              <a:t>some insight into what makes an individual act in an enterprising </a:t>
            </a:r>
            <a:r>
              <a:rPr lang="en-GB" dirty="0" smtClean="0"/>
              <a:t>way but no </a:t>
            </a:r>
            <a:r>
              <a:rPr lang="en-GB" dirty="0"/>
              <a:t>approach has yet proved to be helpful in predicting future enterprise or entrepreneurial success. </a:t>
            </a:r>
            <a:endParaRPr lang="en-US" dirty="0"/>
          </a:p>
          <a:p>
            <a:pPr marL="265113" indent="-265113"/>
            <a:r>
              <a:rPr lang="en-GB" dirty="0"/>
              <a:t>Some observers have suggested that genetic make-up plays a large part in determining whether an individual behaves entrepreneurially. Others have suggested that it is largely due to nurture and environmental factors. A possible model of entrepreneurial potential is suggested which combines both these influences.</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318</TotalTime>
  <Words>1094</Words>
  <Application>Microsoft Office PowerPoint</Application>
  <PresentationFormat>On-screen Show (4:3)</PresentationFormat>
  <Paragraphs>155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Key Concepts</vt:lpstr>
      <vt:lpstr>Learning Objectives</vt:lpstr>
      <vt:lpstr>Explanations of  Entrepreneurship</vt:lpstr>
      <vt:lpstr>Economic Approaches to Entrepreneurship</vt:lpstr>
      <vt:lpstr>Traits Associated with  Entrepreneurship</vt:lpstr>
      <vt:lpstr>Krueger’s Model</vt:lpstr>
      <vt:lpstr>Attributes and  Resources Model</vt:lpstr>
      <vt:lpstr>Attributes and  Resources</vt:lpstr>
      <vt:lpstr>Nature or Nurture</vt:lpstr>
      <vt:lpstr>Nature or Nurture</vt:lpstr>
      <vt:lpstr>Both Nature and  Nurture?</vt:lpstr>
      <vt:lpstr>The Heroic Myth Persists</vt:lpstr>
      <vt:lpstr>Three Models of  Entrepreneurship Potential</vt:lpstr>
      <vt:lpstr>Nature or Nurture?</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dc:title>
  <dc:creator>Simon Bridge</dc:creator>
  <cp:lastModifiedBy>Thomas, Christopher (Business)</cp:lastModifiedBy>
  <cp:revision>21</cp:revision>
  <dcterms:created xsi:type="dcterms:W3CDTF">2012-09-30T13:07:04Z</dcterms:created>
  <dcterms:modified xsi:type="dcterms:W3CDTF">2018-03-27T11:27:07Z</dcterms:modified>
</cp:coreProperties>
</file>