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24"/>
  </p:notesMasterIdLst>
  <p:sldIdLst>
    <p:sldId id="256" r:id="rId5"/>
    <p:sldId id="267" r:id="rId6"/>
    <p:sldId id="278" r:id="rId7"/>
    <p:sldId id="260" r:id="rId8"/>
    <p:sldId id="279" r:id="rId9"/>
    <p:sldId id="293" r:id="rId10"/>
    <p:sldId id="261" r:id="rId11"/>
    <p:sldId id="295" r:id="rId12"/>
    <p:sldId id="294" r:id="rId13"/>
    <p:sldId id="282" r:id="rId14"/>
    <p:sldId id="283" r:id="rId15"/>
    <p:sldId id="264" r:id="rId16"/>
    <p:sldId id="280" r:id="rId17"/>
    <p:sldId id="296" r:id="rId18"/>
    <p:sldId id="297" r:id="rId19"/>
    <p:sldId id="298" r:id="rId20"/>
    <p:sldId id="285" r:id="rId21"/>
    <p:sldId id="277" r:id="rId22"/>
    <p:sldId id="25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CDF636-C36C-4D7A-82E5-23827B8095FD}" v="7" dt="2023-10-03T12:04:48.5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10/3/2023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10/3/2023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andrea.williams@uwtsd.ac.uk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7027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solidFill>
                  <a:schemeClr val="accent1"/>
                </a:solidFill>
              </a:rPr>
              <a:t>ECCS6002: REFLECTIVE Skills in counselling</a:t>
            </a:r>
            <a:br>
              <a:rPr lang="en-US" sz="4000" dirty="0">
                <a:solidFill>
                  <a:schemeClr val="accent1"/>
                </a:solidFill>
              </a:rPr>
            </a:br>
            <a:r>
              <a:rPr lang="en-US" sz="2200" dirty="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 dirty="0">
                <a:solidFill>
                  <a:srgbClr val="FFFFFF"/>
                </a:solidFill>
              </a:rPr>
              <a:t>Welcome to the ECCS6002 Reflective Skills in Counselling Module - 2020/21.</a:t>
            </a:r>
            <a:endParaRPr lang="en-US" sz="31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56" r="10508" b="1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marL="45720"/>
            <a:endParaRPr lang="en-US" b="1" dirty="0">
              <a:solidFill>
                <a:srgbClr val="FFFFFF"/>
              </a:solidFill>
            </a:endParaRPr>
          </a:p>
          <a:p>
            <a:pPr marL="45720"/>
            <a:r>
              <a:rPr lang="en-US" sz="2800" b="1" dirty="0">
                <a:solidFill>
                  <a:srgbClr val="FFFFFF"/>
                </a:solidFill>
              </a:rPr>
              <a:t>Module Leader: Andrea Williams</a:t>
            </a:r>
          </a:p>
          <a:p>
            <a:pPr marL="45720"/>
            <a:r>
              <a:rPr lang="en-US" sz="2800" dirty="0">
                <a:solidFill>
                  <a:srgbClr val="FFFFFF"/>
                </a:solidFill>
              </a:rPr>
              <a:t>Email: </a:t>
            </a:r>
            <a:r>
              <a:rPr lang="en-US" sz="2800" dirty="0">
                <a:solidFill>
                  <a:srgbClr val="FFFFFF"/>
                </a:solidFill>
                <a:hlinkClick r:id="rId3"/>
              </a:rPr>
              <a:t>andrea.williams@uwtsd.ac.uk</a:t>
            </a:r>
            <a:endParaRPr lang="en-US" sz="2800" dirty="0">
              <a:solidFill>
                <a:srgbClr val="FFFFFF"/>
              </a:solidFill>
            </a:endParaRPr>
          </a:p>
          <a:p>
            <a:pPr marL="45720"/>
            <a:r>
              <a:rPr lang="en-US" sz="2800" dirty="0">
                <a:solidFill>
                  <a:srgbClr val="FFFFFF"/>
                </a:solidFill>
              </a:rPr>
              <a:t>Office Hours: Please email for an appointment</a:t>
            </a:r>
          </a:p>
          <a:p>
            <a:pPr marL="45720"/>
            <a:endParaRPr lang="en-US" sz="2800" dirty="0">
              <a:solidFill>
                <a:srgbClr val="FFFFFF"/>
              </a:solidFill>
            </a:endParaRPr>
          </a:p>
          <a:p>
            <a:pPr marL="45720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3067CD-13A7-4384-B15E-5D49AF03B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6693061" cy="4038600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342900" lvl="0">
              <a:lnSpc>
                <a:spcPct val="150000"/>
              </a:lnSpc>
              <a:spcBef>
                <a:spcPts val="0"/>
              </a:spcBef>
            </a:pPr>
            <a:r>
              <a:rPr lang="en-US" sz="3600" dirty="0">
                <a:solidFill>
                  <a:schemeClr val="bg1"/>
                </a:solidFill>
              </a:rPr>
              <a:t>To develop an understanding of reflective/reflexive practices within counselling skills that explore the relationship of self (self-awareness) and its impact on therapeutic relationships and being in relationship to others. </a:t>
            </a:r>
            <a:endParaRPr lang="en-US" sz="3600" dirty="0">
              <a:solidFill>
                <a:schemeClr val="bg1"/>
              </a:solidFill>
              <a:effectLst/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657975-1EC7-4887-A975-BECE012340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5917" r="45915" b="-2"/>
          <a:stretch/>
        </p:blipFill>
        <p:spPr>
          <a:xfrm>
            <a:off x="8301386" y="243840"/>
            <a:ext cx="3646837" cy="637793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2E9009C-D0E3-46ED-935B-6C1C29650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79786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Module Structure: Semester One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1965960"/>
            <a:ext cx="4754880" cy="4114799"/>
          </a:xfrm>
        </p:spPr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r>
              <a:rPr lang="en-GB" sz="3200" dirty="0"/>
              <a:t>30 Credit Module delivered online – Blended Learning</a:t>
            </a:r>
          </a:p>
          <a:p>
            <a:pPr marL="45720" indent="0">
              <a:buNone/>
            </a:pPr>
            <a:r>
              <a:rPr lang="en-GB" sz="3200" b="1" dirty="0"/>
              <a:t>DATES OF Synchronous teaching sessions:</a:t>
            </a:r>
          </a:p>
          <a:p>
            <a:pPr marL="45720" indent="0">
              <a:buNone/>
            </a:pPr>
            <a:r>
              <a:rPr lang="en-GB" sz="3200" b="1" dirty="0"/>
              <a:t>Tuesday 2</a:t>
            </a:r>
            <a:r>
              <a:rPr lang="en-GB" sz="3200" b="1" baseline="30000" dirty="0"/>
              <a:t>nd</a:t>
            </a:r>
            <a:r>
              <a:rPr lang="en-GB" sz="3200" b="1" dirty="0"/>
              <a:t> October 2023</a:t>
            </a:r>
          </a:p>
          <a:p>
            <a:pPr marL="45720" indent="0">
              <a:buNone/>
            </a:pPr>
            <a:r>
              <a:rPr lang="en-GB" sz="3200" dirty="0"/>
              <a:t>17:00 – 20:00- Module Introduction</a:t>
            </a:r>
          </a:p>
          <a:p>
            <a:pPr marL="45720" indent="0">
              <a:buNone/>
            </a:pPr>
            <a:r>
              <a:rPr lang="en-GB" sz="3200" b="1" dirty="0"/>
              <a:t>Tuesday 24</a:t>
            </a:r>
            <a:r>
              <a:rPr lang="en-GB" sz="3200" b="1" baseline="30000" dirty="0"/>
              <a:t>th</a:t>
            </a:r>
            <a:r>
              <a:rPr lang="en-GB" sz="3200" b="1" dirty="0"/>
              <a:t> October 2023</a:t>
            </a:r>
          </a:p>
          <a:p>
            <a:pPr marL="45720" indent="0">
              <a:buNone/>
            </a:pPr>
            <a:r>
              <a:rPr lang="en-GB" sz="3200" dirty="0"/>
              <a:t>17:00 – 20:00 Assignment workshop </a:t>
            </a:r>
          </a:p>
          <a:p>
            <a:pPr marL="45720" indent="0">
              <a:buNone/>
            </a:pPr>
            <a:r>
              <a:rPr lang="en-GB" sz="3200" b="1" dirty="0"/>
              <a:t>Tuesday 5th December 2023</a:t>
            </a:r>
          </a:p>
          <a:p>
            <a:pPr marL="45720" indent="0">
              <a:buNone/>
            </a:pPr>
            <a:r>
              <a:rPr lang="en-GB" sz="3200" dirty="0"/>
              <a:t>17:00 – 20:00 – Group Supervision</a:t>
            </a:r>
          </a:p>
          <a:p>
            <a:pPr marL="45720" indent="0">
              <a:buNone/>
            </a:pPr>
            <a:endParaRPr lang="en-GB" sz="3200" dirty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46999" y="1965960"/>
            <a:ext cx="4261473" cy="3170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86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Upon the successful completion of this module, the student should be able to: 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self-reflective and reflexive practices within the context of counselling skills, drawing upon ethical and principal values within the counselling tradition.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demonstrate reflective/reflexive practices that contributes and supports professional practices and growth such as reflective/reflexive writing and personal development.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self-reflect as a reflective practitioner, drawing on an empirical methodology that contributes to understanding of the therapeutic relationship in counselling and psychotherapy.</a:t>
            </a:r>
            <a:endParaRPr lang="en-GB" sz="2000" dirty="0">
              <a:solidFill>
                <a:schemeClr val="accent1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Take responsibility for their own learning and skill development; including effective personal planning, self-reflection and project management skills</a:t>
            </a:r>
            <a:endParaRPr lang="en-GB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6DE3A-CC13-4DF9-8505-B85229BCC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1A604-F345-4CCE-A5F4-B5ED1788F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GB" dirty="0"/>
              <a:t>•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Theoretical concepts, models and frameworks that underpin reflective practices and reflective writing. 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Ethical values and principles that underpin reflective practices. i.e. ethics of care. 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Self-awareness, resilience and professional practice 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Group and individual practice in developing self-awareness, 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Giving and receiving feedback to deepen self-awareness and provide mutual support in practice 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Receiving and responding to peer and facilitator feedback 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The power of the narrative; how our stories influence therapeutic relationships, working with metaphor. 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The impact of diversity within the therapeutic relationship.</a:t>
            </a:r>
          </a:p>
        </p:txBody>
      </p:sp>
    </p:spTree>
    <p:extLst>
      <p:ext uri="{BB962C8B-B14F-4D97-AF65-F5344CB8AC3E}">
        <p14:creationId xmlns:p14="http://schemas.microsoft.com/office/powerpoint/2010/main" val="1508173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2040" y="559723"/>
            <a:ext cx="9875520" cy="1356360"/>
          </a:xfrm>
        </p:spPr>
        <p:txBody>
          <a:bodyPr/>
          <a:lstStyle/>
          <a:p>
            <a:r>
              <a:rPr lang="en-GB" dirty="0"/>
              <a:t>ECCS6002 Module Assessment 2022-23</a:t>
            </a:r>
          </a:p>
        </p:txBody>
      </p:sp>
      <p:sp>
        <p:nvSpPr>
          <p:cNvPr id="3" name="Rectangle 2"/>
          <p:cNvSpPr/>
          <p:nvPr/>
        </p:nvSpPr>
        <p:spPr>
          <a:xfrm>
            <a:off x="1206732" y="2128058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Predefined Process 4"/>
          <p:cNvSpPr/>
          <p:nvPr/>
        </p:nvSpPr>
        <p:spPr>
          <a:xfrm>
            <a:off x="1246909" y="2122516"/>
            <a:ext cx="3718560" cy="3868189"/>
          </a:xfrm>
          <a:prstGeom prst="flowChartPredefined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Component 1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Weighting 50%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Task: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Practical: Reflective Presentation 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(20 minutes)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Submission Date: 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7</a:t>
            </a:r>
            <a:r>
              <a:rPr lang="en-GB" sz="2000" b="1" baseline="30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th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November 2023</a:t>
            </a:r>
          </a:p>
        </p:txBody>
      </p:sp>
      <p:sp>
        <p:nvSpPr>
          <p:cNvPr id="9" name="Flowchart: Predefined Process 8"/>
          <p:cNvSpPr/>
          <p:nvPr/>
        </p:nvSpPr>
        <p:spPr>
          <a:xfrm>
            <a:off x="5527963" y="2122516"/>
            <a:ext cx="3718560" cy="3868189"/>
          </a:xfrm>
          <a:prstGeom prst="flowChartPredefined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Component 2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Weighting 50%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Assessment Task: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effectLst/>
                <a:ea typeface="Times New Roman" panose="02020603050405020304" pitchFamily="18" charset="0"/>
              </a:rPr>
              <a:t>Coursework: Essay 4,000 words</a:t>
            </a:r>
          </a:p>
          <a:p>
            <a:pPr algn="ctr"/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Submission Date: </a:t>
            </a:r>
          </a:p>
          <a:p>
            <a:pPr algn="ctr"/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28</a:t>
            </a:r>
            <a:r>
              <a:rPr lang="en-GB" sz="2000" b="1" baseline="300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th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November 2023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81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2E809-3FFF-4ABC-86D4-02C5C6234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BBC74-6069-41D4-B582-98CC3C726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Graduate Certificate in Counselling Skills Programme Page</a:t>
            </a:r>
          </a:p>
          <a:p>
            <a:r>
              <a:rPr lang="en-GB" dirty="0">
                <a:solidFill>
                  <a:srgbClr val="F59E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https://moodle.uwtsd.ac.uk/course/view.php?id=4699</a:t>
            </a:r>
          </a:p>
          <a:p>
            <a:endParaRPr lang="en-GB" dirty="0">
              <a:solidFill>
                <a:srgbClr val="F59E00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Reflective Practice in Counselling Module page</a:t>
            </a:r>
          </a:p>
          <a:p>
            <a:r>
              <a:rPr lang="en-GB" dirty="0">
                <a:solidFill>
                  <a:srgbClr val="F59E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https://moodle.uwtsd.ac.uk/course/view.php?id=7027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551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00B23-57A3-41B7-8B7F-CF17F4029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 Submission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AA042-6BA6-48C7-A2CE-14244BB67B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Late submission of the assessment will result in a late penalty mark. 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Penalties for late submission: Up to one week late, maximum mark of 40%. 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Over one week late, 0%. 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Only the Extenuating Circumstances Panel may approve a change to submission dates. </a:t>
            </a:r>
          </a:p>
        </p:txBody>
      </p:sp>
      <p:pic>
        <p:nvPicPr>
          <p:cNvPr id="6" name="Content Placeholder 5" descr="A person using a computer&#10;&#10;Description automatically generated with medium confidence">
            <a:extLst>
              <a:ext uri="{FF2B5EF4-FFF2-40B4-BE49-F238E27FC236}">
                <a16:creationId xmlns:a16="http://schemas.microsoft.com/office/drawing/2014/main" id="{EB311F67-C918-4817-9D29-044A89E1C8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67450" y="2190113"/>
            <a:ext cx="4754563" cy="3757298"/>
          </a:xfrm>
        </p:spPr>
      </p:pic>
    </p:spTree>
    <p:extLst>
      <p:ext uri="{BB962C8B-B14F-4D97-AF65-F5344CB8AC3E}">
        <p14:creationId xmlns:p14="http://schemas.microsoft.com/office/powerpoint/2010/main" val="7262272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Interactive Task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607127"/>
            <a:ext cx="5144193" cy="447363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sz="3600" dirty="0"/>
          </a:p>
          <a:p>
            <a:pPr marL="45720" indent="0">
              <a:buNone/>
            </a:pPr>
            <a:r>
              <a:rPr lang="en-GB" sz="3600" dirty="0"/>
              <a:t>Working in small groups consider your expectations and ideas for working effectively and safely online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2050" name="Picture 2" descr="Should I try group therapy or a support group? - Counselling Directory">
            <a:extLst>
              <a:ext uri="{FF2B5EF4-FFF2-40B4-BE49-F238E27FC236}">
                <a16:creationId xmlns:a16="http://schemas.microsoft.com/office/drawing/2014/main" id="{5CC3DAB3-C327-40C5-A174-992EBBAD5A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18704"/>
            <a:ext cx="5485161" cy="434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88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Reflective Practice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763491" cy="4800600"/>
          </a:xfrm>
        </p:spPr>
        <p:txBody>
          <a:bodyPr>
            <a:normAutofit/>
          </a:bodyPr>
          <a:lstStyle/>
          <a:p>
            <a:r>
              <a:rPr lang="en-GB" sz="2400" dirty="0"/>
              <a:t>As you undertake your practice you are asked to reflect on your work.</a:t>
            </a:r>
          </a:p>
          <a:p>
            <a:r>
              <a:rPr lang="en-GB" sz="2400" dirty="0"/>
              <a:t>This is during the skills practice as well as after, in the group discussion.</a:t>
            </a:r>
          </a:p>
          <a:p>
            <a:r>
              <a:rPr lang="en-GB" sz="2400" dirty="0"/>
              <a:t>You will also reflect on your work during your time away from the course.</a:t>
            </a:r>
          </a:p>
          <a:p>
            <a:r>
              <a:rPr lang="en-GB" sz="2400" dirty="0"/>
              <a:t>This reflection will enable you to evaluate your skills, which in turn will help you to become a more able and confident practitioner.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1026" name="Picture 2" descr="Reflective Practice - Examples - Psychiatry Training UK">
            <a:extLst>
              <a:ext uri="{FF2B5EF4-FFF2-40B4-BE49-F238E27FC236}">
                <a16:creationId xmlns:a16="http://schemas.microsoft.com/office/drawing/2014/main" id="{D3AFE963-853F-4E67-AFA4-974344845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652" y="1104207"/>
            <a:ext cx="48006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662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72AC0-6F2C-467E-8312-AA9588DBA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12652"/>
            <a:ext cx="5410200" cy="1125415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Starting something new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9D0C2FFF-4B91-4D9D-8008-4E1DC2307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8" y="1817154"/>
            <a:ext cx="5410201" cy="448267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 invite you to pause at this point  and think about your thoughts, feelings and physical sensations in the here and now.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BREATH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Start where you are now. What is going on for you at this very moment?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Write in a “stream of consciousness” for five minutes. (Don’t edit your thoughts!)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Let whatever come up flow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Just go with it</a:t>
            </a:r>
          </a:p>
          <a:p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4" name="Picture 4" descr="Seedlings growing in a garden with sunlight">
            <a:extLst>
              <a:ext uri="{FF2B5EF4-FFF2-40B4-BE49-F238E27FC236}">
                <a16:creationId xmlns:a16="http://schemas.microsoft.com/office/drawing/2014/main" id="{31A5D7BA-16C3-4341-87AE-94DB175802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05" r="10859" b="-2"/>
          <a:stretch/>
        </p:blipFill>
        <p:spPr>
          <a:xfrm>
            <a:off x="7467600" y="685800"/>
            <a:ext cx="4038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3931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CD1A2-78D1-4197-B102-BF8F052CC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6585048" cy="2747515"/>
          </a:xfrm>
        </p:spPr>
        <p:txBody>
          <a:bodyPr/>
          <a:lstStyle/>
          <a:p>
            <a:r>
              <a:rPr lang="en-GB" dirty="0" err="1"/>
              <a:t>Journalling</a:t>
            </a:r>
            <a:endParaRPr lang="en-GB" dirty="0"/>
          </a:p>
        </p:txBody>
      </p:sp>
      <p:pic>
        <p:nvPicPr>
          <p:cNvPr id="6" name="Content Placeholder 5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A8E28A97-4090-495B-B0B6-3E723EEA9E3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585075" y="1744663"/>
            <a:ext cx="4606925" cy="4205287"/>
          </a:xfrm>
        </p:spPr>
      </p:pic>
    </p:spTree>
    <p:extLst>
      <p:ext uri="{BB962C8B-B14F-4D97-AF65-F5344CB8AC3E}">
        <p14:creationId xmlns:p14="http://schemas.microsoft.com/office/powerpoint/2010/main" val="37449469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8FF99B-A943-DE50-E658-90B1DF5E5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Motivation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3F9E787-BA34-3A58-15C8-6C6DDC87B6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774852" y="1965960"/>
            <a:ext cx="6179234" cy="397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939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6FADB-3DC3-CB97-C594-BB1A63A54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58529-B1F1-FE86-AC86-BDAD591C8A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200" dirty="0"/>
              <a:t>Finally, just as we come to the end of the first week's lesson, I'd like you to think about your overall emotional experience at the end of this first week.</a:t>
            </a:r>
          </a:p>
          <a:p>
            <a:r>
              <a:rPr lang="en-GB" sz="2200" dirty="0"/>
              <a:t>What have you thought about?</a:t>
            </a:r>
          </a:p>
          <a:p>
            <a:r>
              <a:rPr lang="en-GB" sz="2200" dirty="0"/>
              <a:t>What have you felt?</a:t>
            </a:r>
          </a:p>
          <a:p>
            <a:r>
              <a:rPr lang="en-GB" sz="2200" dirty="0"/>
              <a:t>Sit for a moment, be still and just reflect on how you are feeling right here, right now.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94BC9BB-30BF-88AF-2735-7A9401854C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67450" y="2486956"/>
            <a:ext cx="4754563" cy="3163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4756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45F45-6707-4A6A-8374-52777C883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239150"/>
            <a:ext cx="5397472" cy="130360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Feedback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90EDB-2AC6-4BA2-94DC-A535E9A55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17152"/>
            <a:ext cx="5485227" cy="44992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Feedback is of great significance when engaging in reflective practice and undertaking a Counselling Skills programme.</a:t>
            </a:r>
          </a:p>
          <a:p>
            <a:r>
              <a:rPr lang="en-GB" sz="2200" dirty="0"/>
              <a:t>Your skills module will involve weekly opportunities to receive feedback from your peers and tutors, and these will support the development of your skills, self-awareness and understanding.</a:t>
            </a:r>
          </a:p>
          <a:p>
            <a:r>
              <a:rPr lang="en-GB" sz="2200" dirty="0"/>
              <a:t>Sometimes it can be difficult to hear and receive feedback, but without it we cannot really move forward.</a:t>
            </a:r>
          </a:p>
          <a:p>
            <a:endParaRPr lang="en-GB" sz="2200"/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B3F5E148-A165-49EC-B8DA-24EB7B3D37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80328" y="1416064"/>
            <a:ext cx="4025872" cy="402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3178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Course Representative</a:t>
            </a:r>
            <a:br>
              <a:rPr lang="en-US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777D311-1424-4FE6-A727-E8250F5886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9691" r="24565"/>
          <a:stretch/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marL="45720"/>
            <a:endParaRPr lang="en-US" dirty="0">
              <a:solidFill>
                <a:srgbClr val="FFFFFF"/>
              </a:solidFill>
            </a:endParaRPr>
          </a:p>
          <a:p>
            <a:pPr marL="45720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Student Voice</a:t>
            </a:r>
          </a:p>
          <a:p>
            <a:pPr marL="45720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Make a difference</a:t>
            </a:r>
          </a:p>
          <a:p>
            <a:pPr marL="45720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Collaboration</a:t>
            </a:r>
          </a:p>
          <a:p>
            <a:pPr marL="45720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Represent the course  at student staff community meetings</a:t>
            </a:r>
          </a:p>
        </p:txBody>
      </p:sp>
    </p:spTree>
    <p:extLst>
      <p:ext uri="{BB962C8B-B14F-4D97-AF65-F5344CB8AC3E}">
        <p14:creationId xmlns:p14="http://schemas.microsoft.com/office/powerpoint/2010/main" val="20797121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Online CHAT Forum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4964" y="3079795"/>
            <a:ext cx="4754563" cy="2109233"/>
          </a:xfrm>
        </p:spPr>
      </p:pic>
    </p:spTree>
    <p:extLst>
      <p:ext uri="{BB962C8B-B14F-4D97-AF65-F5344CB8AC3E}">
        <p14:creationId xmlns:p14="http://schemas.microsoft.com/office/powerpoint/2010/main" val="461669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919942"/>
          </a:xfrm>
        </p:spPr>
        <p:txBody>
          <a:bodyPr/>
          <a:lstStyle/>
          <a:p>
            <a:r>
              <a:rPr lang="en-GB" dirty="0"/>
              <a:t>Module Reading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59476" y="1690255"/>
            <a:ext cx="10356395" cy="4943301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ESSENTIAL </a:t>
            </a:r>
          </a:p>
          <a:p>
            <a:pPr marL="45720" indent="0">
              <a:buNone/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Bager-Charleson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S. (2015) Reflective Practice in Counselling and Psychotherapy. London. Sage Publications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Hedges, F. (2010) Reflexivity in Therapeutic Practice. Basingstoke, Hampshire. Palgrave MacMillan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Wright, J. and Bolton, G. (2012) Reflective Writing in Counselling and Psychotherapy. London. Sage Publications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FURTHER</a:t>
            </a:r>
          </a:p>
          <a:p>
            <a:pPr marL="45720" indent="0">
              <a:buNone/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Stedmon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Dallos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Stedmon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Jacqui, &amp;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Dallos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Rudi. (2009). Reflective practice in psychotherapy and counselling. Maidenhead: McGraw-Hill/Open University Press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Rose, C. 2008. The Personal Development Group: The Students’ Guide. London.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Karnac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Books Limited</a:t>
            </a:r>
          </a:p>
          <a:p>
            <a:pPr marL="4572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Thompson, S and Thompson, N. (2018) The Critically Reflective Practitioner. 2nd Ed. London: Palgrave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965772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951</Words>
  <Application>Microsoft Office PowerPoint</Application>
  <PresentationFormat>Widescreen</PresentationFormat>
  <Paragraphs>103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Corbel</vt:lpstr>
      <vt:lpstr>Symbol</vt:lpstr>
      <vt:lpstr>Times New Roman</vt:lpstr>
      <vt:lpstr>Basis</vt:lpstr>
      <vt:lpstr>ECCS6002: REFLECTIVE Skills in counselling Module Lead: Andrea Williams</vt:lpstr>
      <vt:lpstr>Welcome to the ECCS6002 Reflective Skills in Counselling Module - 2020/21.</vt:lpstr>
      <vt:lpstr>Module Aims</vt:lpstr>
      <vt:lpstr>Module Structure: Semester One </vt:lpstr>
      <vt:lpstr>Module Learning Outcomes</vt:lpstr>
      <vt:lpstr>Module Content</vt:lpstr>
      <vt:lpstr>ECCS6002 Module Assessment 2022-23</vt:lpstr>
      <vt:lpstr>MOODLE</vt:lpstr>
      <vt:lpstr>Late Submission </vt:lpstr>
      <vt:lpstr>Interactive Task </vt:lpstr>
      <vt:lpstr>Reflective Practice </vt:lpstr>
      <vt:lpstr>Starting something new</vt:lpstr>
      <vt:lpstr>Journalling</vt:lpstr>
      <vt:lpstr>Motivation</vt:lpstr>
      <vt:lpstr>Reflect</vt:lpstr>
      <vt:lpstr>Feedback</vt:lpstr>
      <vt:lpstr>Course Representative </vt:lpstr>
      <vt:lpstr>PowerPoint Presentation</vt:lpstr>
      <vt:lpstr>Module Reading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2023-10-03T12:04:57Z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