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9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381" autoAdjust="0"/>
    <p:restoredTop sz="94825" autoAdjust="0"/>
  </p:normalViewPr>
  <p:slideViewPr>
    <p:cSldViewPr>
      <p:cViewPr varScale="1">
        <p:scale>
          <a:sx n="115" d="100"/>
          <a:sy n="115" d="100"/>
        </p:scale>
        <p:origin x="208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4C9F97-145A-F44C-8194-5D6E73625DCD}" type="slidenum">
              <a:rPr lang="en-US"/>
              <a:pPr/>
              <a:t>2</a:t>
            </a:fld>
            <a:endParaRPr lang="en-US"/>
          </a:p>
        </p:txBody>
      </p:sp>
      <p:sp>
        <p:nvSpPr>
          <p:cNvPr id="98406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9840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458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F1AE95-90F9-F249-AC46-8B0756C69C87}" type="slidenum">
              <a:rPr lang="en-US"/>
              <a:pPr/>
              <a:t>3</a:t>
            </a:fld>
            <a:endParaRPr lang="en-US"/>
          </a:p>
        </p:txBody>
      </p:sp>
      <p:sp>
        <p:nvSpPr>
          <p:cNvPr id="101478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01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8320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0849EEC-6AB2-1448-8807-97D75E8C746F}" type="slidenum">
              <a:rPr lang="en-US"/>
              <a:pPr/>
              <a:t>4</a:t>
            </a:fld>
            <a:endParaRPr lang="en-US"/>
          </a:p>
        </p:txBody>
      </p:sp>
      <p:sp>
        <p:nvSpPr>
          <p:cNvPr id="119808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198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03511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5B584C1-4BDE-7A4C-8844-38968F3E3B94}" type="slidenum">
              <a:rPr lang="en-US"/>
              <a:pPr/>
              <a:t>5</a:t>
            </a:fld>
            <a:endParaRPr lang="en-US"/>
          </a:p>
        </p:txBody>
      </p:sp>
      <p:sp>
        <p:nvSpPr>
          <p:cNvPr id="120013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00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08372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00C4F6-627B-E846-A92B-AEB616CB7327}" type="slidenum">
              <a:rPr lang="en-US"/>
              <a:pPr/>
              <a:t>6</a:t>
            </a:fld>
            <a:endParaRPr lang="en-US"/>
          </a:p>
        </p:txBody>
      </p:sp>
      <p:sp>
        <p:nvSpPr>
          <p:cNvPr id="120217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02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2082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73BB0C-29BD-8A49-8BE1-4DEF83C3D66F}" type="slidenum">
              <a:rPr lang="en-US"/>
              <a:pPr/>
              <a:t>7</a:t>
            </a:fld>
            <a:endParaRPr lang="en-US"/>
          </a:p>
        </p:txBody>
      </p:sp>
      <p:sp>
        <p:nvSpPr>
          <p:cNvPr id="118989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189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4553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BC0B7C5-7B26-5643-81C2-AF93CD954836}" type="slidenum">
              <a:rPr lang="en-US"/>
              <a:pPr/>
              <a:t>8</a:t>
            </a:fld>
            <a:endParaRPr lang="en-US"/>
          </a:p>
        </p:txBody>
      </p:sp>
      <p:sp>
        <p:nvSpPr>
          <p:cNvPr id="120422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04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4495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3503FC-01AB-F647-8D4B-27571350FA32}" type="slidenum">
              <a:rPr lang="en-US"/>
              <a:pPr/>
              <a:t>9</a:t>
            </a:fld>
            <a:endParaRPr lang="en-US"/>
          </a:p>
        </p:txBody>
      </p:sp>
      <p:sp>
        <p:nvSpPr>
          <p:cNvPr id="120627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06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6728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3503FC-01AB-F647-8D4B-27571350FA32}" type="slidenum">
              <a:rPr lang="en-US"/>
              <a:pPr/>
              <a:t>10</a:t>
            </a:fld>
            <a:endParaRPr lang="en-US"/>
          </a:p>
        </p:txBody>
      </p:sp>
      <p:sp>
        <p:nvSpPr>
          <p:cNvPr id="120627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06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8704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2AD7F68-8063-844C-804F-CED4F2FA573A}" type="slidenum">
              <a:rPr lang="en-US"/>
              <a:pPr/>
              <a:t>11</a:t>
            </a:fld>
            <a:endParaRPr lang="en-US"/>
          </a:p>
        </p:txBody>
      </p:sp>
      <p:sp>
        <p:nvSpPr>
          <p:cNvPr id="121241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124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7770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6484EF-7224-D64D-86EA-678C5CB46ED6}" type="slidenum">
              <a:rPr lang="en-US"/>
              <a:pPr/>
              <a:t>12</a:t>
            </a:fld>
            <a:endParaRPr lang="en-US"/>
          </a:p>
        </p:txBody>
      </p:sp>
      <p:sp>
        <p:nvSpPr>
          <p:cNvPr id="121446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14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5471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2C3B801-4FD4-974B-BEDF-4C53C2402F9E}" type="slidenum">
              <a:rPr lang="en-US"/>
              <a:pPr/>
              <a:t>13</a:t>
            </a:fld>
            <a:endParaRPr lang="en-US"/>
          </a:p>
        </p:txBody>
      </p:sp>
      <p:sp>
        <p:nvSpPr>
          <p:cNvPr id="121651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16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2207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48E82B2-C141-154F-9230-1FFD6F64DF0E}" type="slidenum">
              <a:rPr lang="en-US"/>
              <a:pPr/>
              <a:t>14</a:t>
            </a:fld>
            <a:endParaRPr lang="en-US"/>
          </a:p>
        </p:txBody>
      </p:sp>
      <p:sp>
        <p:nvSpPr>
          <p:cNvPr id="119193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191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03251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D047139-DAEC-FE45-8F8F-E1048A1A3F38}" type="slidenum">
              <a:rPr lang="en-US"/>
              <a:pPr/>
              <a:t>15</a:t>
            </a:fld>
            <a:endParaRPr lang="en-US"/>
          </a:p>
        </p:txBody>
      </p:sp>
      <p:sp>
        <p:nvSpPr>
          <p:cNvPr id="1227778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27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73422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2622156-69D1-0D48-B19C-2E5520F6398F}" type="slidenum">
              <a:rPr lang="en-US"/>
              <a:pPr/>
              <a:t>16</a:t>
            </a:fld>
            <a:endParaRPr lang="en-US"/>
          </a:p>
        </p:txBody>
      </p:sp>
      <p:sp>
        <p:nvSpPr>
          <p:cNvPr id="122573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25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3627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6AAE3E-C2AA-AD45-9038-4C3F4F303D5D}" type="slidenum">
              <a:rPr lang="en-US"/>
              <a:pPr/>
              <a:t>17</a:t>
            </a:fld>
            <a:endParaRPr lang="en-US"/>
          </a:p>
        </p:txBody>
      </p:sp>
      <p:sp>
        <p:nvSpPr>
          <p:cNvPr id="122368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23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3392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FC9B011-BA29-664A-9A77-5010296E452C}" type="slidenum">
              <a:rPr lang="en-US"/>
              <a:pPr/>
              <a:t>18</a:t>
            </a:fld>
            <a:endParaRPr lang="en-US"/>
          </a:p>
        </p:txBody>
      </p:sp>
      <p:sp>
        <p:nvSpPr>
          <p:cNvPr id="119398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193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49156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40A297-59C2-EC4D-B4A8-D6125D8A83D8}" type="slidenum">
              <a:rPr lang="en-US"/>
              <a:pPr/>
              <a:t>19</a:t>
            </a:fld>
            <a:endParaRPr lang="en-US"/>
          </a:p>
        </p:txBody>
      </p:sp>
      <p:sp>
        <p:nvSpPr>
          <p:cNvPr id="1229826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29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8305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3BC6B6-9874-DF46-B620-350F65CC8561}" type="slidenum">
              <a:rPr lang="en-US"/>
              <a:pPr/>
              <a:t>20</a:t>
            </a:fld>
            <a:endParaRPr lang="en-US"/>
          </a:p>
        </p:txBody>
      </p:sp>
      <p:sp>
        <p:nvSpPr>
          <p:cNvPr id="123187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31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4383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89D6B9-F0D2-B04C-9267-AE439800E337}" type="slidenum">
              <a:rPr lang="en-US"/>
              <a:pPr/>
              <a:t>21</a:t>
            </a:fld>
            <a:endParaRPr lang="en-US"/>
          </a:p>
        </p:txBody>
      </p:sp>
      <p:sp>
        <p:nvSpPr>
          <p:cNvPr id="1233922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339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87193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7211FBE-F4EF-5948-8DCD-C0FCD8184654}" type="slidenum">
              <a:rPr lang="en-US"/>
              <a:pPr/>
              <a:t>22</a:t>
            </a:fld>
            <a:endParaRPr lang="en-US"/>
          </a:p>
        </p:txBody>
      </p:sp>
      <p:sp>
        <p:nvSpPr>
          <p:cNvPr id="1235970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235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7970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81C8E5C-9186-5C41-BF22-5D80BFE889FE}" type="slidenum">
              <a:rPr lang="en-US"/>
              <a:pPr/>
              <a:t>23</a:t>
            </a:fld>
            <a:endParaRPr lang="en-US"/>
          </a:p>
        </p:txBody>
      </p:sp>
      <p:sp>
        <p:nvSpPr>
          <p:cNvPr id="1047554" name="AutoShap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  <a:extLs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047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2951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6276857"/>
            <a:ext cx="1619672" cy="5811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U:\UWTSD Logo.jpg"/>
          <p:cNvPicPr/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26163"/>
            <a:ext cx="1907704" cy="6902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627063"/>
            <a:ext cx="8145462" cy="8382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55638" y="1900238"/>
            <a:ext cx="3894137" cy="357187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1900238"/>
            <a:ext cx="3894138" cy="357187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020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Dynamic Routing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  <a:endParaRPr lang="en-GB" dirty="0"/>
          </a:p>
        </p:txBody>
      </p:sp>
      <p:pic>
        <p:nvPicPr>
          <p:cNvPr id="2051" name="Picture 3" descr="C:\Users\arya\Documents\logo\fwdnewuniversityandschoolofappliedcomputinglogos\image00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709" y="4748084"/>
            <a:ext cx="5734050" cy="2057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U:\UWTSD Logo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9311"/>
            <a:ext cx="4112492" cy="18111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8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Objectives</a:t>
            </a:r>
          </a:p>
        </p:txBody>
      </p:sp>
      <p:sp>
        <p:nvSpPr>
          <p:cNvPr id="968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Autofit/>
          </a:bodyPr>
          <a:lstStyle/>
          <a:p>
            <a:pPr marL="457200" indent="-457200"/>
            <a:r>
              <a:rPr lang="en-US" sz="2000" dirty="0"/>
              <a:t>Describe the role of dynamic routing protocols and place these protocols in the context of modern network design.</a:t>
            </a:r>
          </a:p>
          <a:p>
            <a:pPr marL="457200" indent="-457200"/>
            <a:r>
              <a:rPr lang="en-US" sz="2000" dirty="0"/>
              <a:t>Identify several ways to classify routing protocols. </a:t>
            </a:r>
          </a:p>
          <a:p>
            <a:pPr marL="457200" indent="-457200"/>
            <a:r>
              <a:rPr lang="en-US" sz="2000" dirty="0"/>
              <a:t>Describe how metrics are used by routing protocols and identify the metric types used by dynamic routing protocols.</a:t>
            </a:r>
          </a:p>
          <a:p>
            <a:pPr marL="457200" indent="-457200"/>
            <a:r>
              <a:rPr lang="en-US" sz="2000" dirty="0"/>
              <a:t>Determine the administrative distance of a route and describe its importance in the routing process.</a:t>
            </a:r>
          </a:p>
          <a:p>
            <a:pPr marL="457200" indent="-457200"/>
            <a:r>
              <a:rPr lang="en-US" sz="2000" dirty="0"/>
              <a:t>Identify the different elements of the routing table. </a:t>
            </a:r>
          </a:p>
        </p:txBody>
      </p:sp>
    </p:spTree>
    <p:extLst>
      <p:ext uri="{BB962C8B-B14F-4D97-AF65-F5344CB8AC3E}">
        <p14:creationId xmlns:p14="http://schemas.microsoft.com/office/powerpoint/2010/main" val="210553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Dynamic Routing Protocols</a:t>
            </a:r>
          </a:p>
        </p:txBody>
      </p:sp>
      <p:sp>
        <p:nvSpPr>
          <p:cNvPr id="10137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Function(s) of Dynamic Routing Protocols:</a:t>
            </a:r>
          </a:p>
          <a:p>
            <a:pPr lvl="1"/>
            <a:r>
              <a:rPr lang="en-US" sz="2000" dirty="0" smtClean="0"/>
              <a:t>Dynamically </a:t>
            </a:r>
            <a:r>
              <a:rPr lang="en-US" sz="2000" dirty="0"/>
              <a:t>share information between routers.</a:t>
            </a:r>
          </a:p>
          <a:p>
            <a:pPr lvl="1"/>
            <a:r>
              <a:rPr lang="en-US" sz="2000" dirty="0" smtClean="0"/>
              <a:t>Automatically </a:t>
            </a:r>
            <a:r>
              <a:rPr lang="en-US" sz="2000" dirty="0"/>
              <a:t>update routing table when topology changes.</a:t>
            </a:r>
          </a:p>
          <a:p>
            <a:pPr lvl="1"/>
            <a:r>
              <a:rPr lang="en-US" sz="2000" dirty="0" smtClean="0"/>
              <a:t>Determine </a:t>
            </a:r>
            <a:r>
              <a:rPr lang="en-US" sz="2000" dirty="0"/>
              <a:t>best path to a destination.</a:t>
            </a:r>
          </a:p>
        </p:txBody>
      </p:sp>
      <p:pic>
        <p:nvPicPr>
          <p:cNvPr id="1013773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573016"/>
            <a:ext cx="4752528" cy="328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0988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7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Dynamic Routing Protocols</a:t>
            </a:r>
          </a:p>
        </p:txBody>
      </p:sp>
      <p:sp>
        <p:nvSpPr>
          <p:cNvPr id="1197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dirty="0"/>
              <a:t>The </a:t>
            </a:r>
            <a:r>
              <a:rPr lang="en-US" sz="2400" b="1" dirty="0"/>
              <a:t>purpose of a dynamic routing protocol</a:t>
            </a:r>
            <a:r>
              <a:rPr lang="en-US" sz="2400" dirty="0"/>
              <a:t> is to:</a:t>
            </a:r>
          </a:p>
          <a:p>
            <a:pPr lvl="1"/>
            <a:r>
              <a:rPr lang="en-US" sz="2000" dirty="0" smtClean="0">
                <a:solidFill>
                  <a:srgbClr val="0000FF"/>
                </a:solidFill>
              </a:rPr>
              <a:t>Discover</a:t>
            </a:r>
            <a:r>
              <a:rPr lang="en-US" sz="2000" dirty="0" smtClean="0"/>
              <a:t> </a:t>
            </a:r>
            <a:r>
              <a:rPr lang="en-US" sz="2000" dirty="0"/>
              <a:t>remote networks</a:t>
            </a:r>
          </a:p>
          <a:p>
            <a:pPr lvl="1"/>
            <a:r>
              <a:rPr lang="en-US" sz="2000" dirty="0" smtClean="0">
                <a:solidFill>
                  <a:srgbClr val="0000FF"/>
                </a:solidFill>
              </a:rPr>
              <a:t>Maintaining</a:t>
            </a:r>
            <a:r>
              <a:rPr lang="en-US" sz="2000" dirty="0" smtClean="0"/>
              <a:t> </a:t>
            </a:r>
            <a:r>
              <a:rPr lang="en-US" sz="2000" dirty="0"/>
              <a:t>up-to-date routing information</a:t>
            </a:r>
          </a:p>
          <a:p>
            <a:pPr lvl="1"/>
            <a:r>
              <a:rPr lang="en-US" sz="2000" dirty="0" smtClean="0">
                <a:solidFill>
                  <a:srgbClr val="0000FF"/>
                </a:solidFill>
              </a:rPr>
              <a:t>Choosing </a:t>
            </a:r>
            <a:r>
              <a:rPr lang="en-US" sz="2000" dirty="0">
                <a:solidFill>
                  <a:srgbClr val="0000FF"/>
                </a:solidFill>
              </a:rPr>
              <a:t>the best path</a:t>
            </a:r>
            <a:r>
              <a:rPr lang="en-US" sz="2000" dirty="0"/>
              <a:t> to destination networks</a:t>
            </a:r>
          </a:p>
          <a:p>
            <a:pPr lvl="1"/>
            <a:r>
              <a:rPr lang="en-US" sz="2000" dirty="0" smtClean="0"/>
              <a:t>Ability </a:t>
            </a:r>
            <a:r>
              <a:rPr lang="en-US" sz="2000" dirty="0"/>
              <a:t>to </a:t>
            </a:r>
            <a:r>
              <a:rPr lang="en-US" sz="2000" dirty="0">
                <a:solidFill>
                  <a:srgbClr val="0000FF"/>
                </a:solidFill>
              </a:rPr>
              <a:t>find a new best path</a:t>
            </a:r>
            <a:r>
              <a:rPr lang="en-US" sz="2000" dirty="0"/>
              <a:t> if the current path is no longer available</a:t>
            </a:r>
          </a:p>
        </p:txBody>
      </p:sp>
      <p:pic>
        <p:nvPicPr>
          <p:cNvPr id="119706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38" y="3722688"/>
            <a:ext cx="8256587" cy="2838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28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9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Dynamic Routing Protocols</a:t>
            </a:r>
          </a:p>
        </p:txBody>
      </p:sp>
      <p:sp>
        <p:nvSpPr>
          <p:cNvPr id="1199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000" b="1" dirty="0"/>
              <a:t>Components of a routing protocol</a:t>
            </a:r>
          </a:p>
          <a:p>
            <a:pPr lvl="1"/>
            <a:r>
              <a:rPr lang="en-US" sz="1800" b="1" dirty="0">
                <a:solidFill>
                  <a:srgbClr val="0000FF"/>
                </a:solidFill>
              </a:rPr>
              <a:t>Algorithm</a:t>
            </a:r>
          </a:p>
          <a:p>
            <a:pPr lvl="2"/>
            <a:r>
              <a:rPr lang="en-US" sz="1600" dirty="0"/>
              <a:t>In the case of a routing protocol algorithms are used for facilitating routing information and best path determination</a:t>
            </a:r>
          </a:p>
          <a:p>
            <a:pPr lvl="1"/>
            <a:r>
              <a:rPr lang="en-US" sz="1800" b="1" dirty="0">
                <a:solidFill>
                  <a:srgbClr val="0000FF"/>
                </a:solidFill>
              </a:rPr>
              <a:t>Routing protocol messages</a:t>
            </a:r>
          </a:p>
          <a:p>
            <a:pPr lvl="2"/>
            <a:r>
              <a:rPr lang="en-US" sz="1600" dirty="0"/>
              <a:t>These are messages for discovering neighbors and exchange of routing information</a:t>
            </a:r>
          </a:p>
        </p:txBody>
      </p:sp>
      <p:pic>
        <p:nvPicPr>
          <p:cNvPr id="119910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7205" y="3645024"/>
            <a:ext cx="6507163" cy="263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2846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1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Why Dynamic </a:t>
            </a:r>
            <a:r>
              <a:rPr lang="en-US" sz="3600" dirty="0"/>
              <a:t>Routing </a:t>
            </a:r>
            <a:r>
              <a:rPr lang="en-US" sz="3600" dirty="0" smtClean="0"/>
              <a:t>Protocols?</a:t>
            </a:r>
            <a:endParaRPr lang="en-US" sz="3600" dirty="0"/>
          </a:p>
        </p:txBody>
      </p:sp>
      <p:sp>
        <p:nvSpPr>
          <p:cNvPr id="1201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556792"/>
            <a:ext cx="7940675" cy="4912271"/>
          </a:xfrm>
        </p:spPr>
        <p:txBody>
          <a:bodyPr>
            <a:normAutofit/>
          </a:bodyPr>
          <a:lstStyle/>
          <a:p>
            <a:r>
              <a:rPr lang="en-US" sz="2400" dirty="0">
                <a:solidFill>
                  <a:srgbClr val="0000FF"/>
                </a:solidFill>
              </a:rPr>
              <a:t>Advantages</a:t>
            </a:r>
            <a:r>
              <a:rPr lang="en-US" sz="2400" dirty="0"/>
              <a:t> of </a:t>
            </a:r>
            <a:r>
              <a:rPr lang="en-US" sz="2400" b="1" dirty="0"/>
              <a:t>static routing</a:t>
            </a:r>
          </a:p>
          <a:p>
            <a:pPr lvl="1"/>
            <a:r>
              <a:rPr lang="en-US" sz="2000" dirty="0" smtClean="0"/>
              <a:t>It </a:t>
            </a:r>
            <a:r>
              <a:rPr lang="en-US" sz="2000" dirty="0"/>
              <a:t>can backup multiple interfaces/networks on a router</a:t>
            </a:r>
          </a:p>
          <a:p>
            <a:pPr lvl="1"/>
            <a:r>
              <a:rPr lang="en-US" sz="2000" dirty="0" smtClean="0"/>
              <a:t>Easy </a:t>
            </a:r>
            <a:r>
              <a:rPr lang="en-US" sz="2000" dirty="0"/>
              <a:t>to configure</a:t>
            </a:r>
          </a:p>
          <a:p>
            <a:pPr lvl="1"/>
            <a:r>
              <a:rPr lang="en-US" sz="2000" dirty="0" smtClean="0"/>
              <a:t>No </a:t>
            </a:r>
            <a:r>
              <a:rPr lang="en-US" sz="2000" dirty="0"/>
              <a:t>extra resources are needed</a:t>
            </a:r>
          </a:p>
          <a:p>
            <a:pPr lvl="1"/>
            <a:r>
              <a:rPr lang="en-US" sz="2000" dirty="0" smtClean="0"/>
              <a:t>More </a:t>
            </a:r>
            <a:r>
              <a:rPr lang="en-US" sz="2000" dirty="0"/>
              <a:t>secure</a:t>
            </a:r>
          </a:p>
          <a:p>
            <a:r>
              <a:rPr lang="en-US" sz="2400" dirty="0">
                <a:solidFill>
                  <a:srgbClr val="0000FF"/>
                </a:solidFill>
              </a:rPr>
              <a:t>Disadvantages</a:t>
            </a:r>
            <a:r>
              <a:rPr lang="en-US" sz="2400" dirty="0"/>
              <a:t> of </a:t>
            </a:r>
            <a:r>
              <a:rPr lang="en-US" sz="2400" b="1" dirty="0"/>
              <a:t>static routing</a:t>
            </a:r>
          </a:p>
          <a:p>
            <a:pPr lvl="1"/>
            <a:r>
              <a:rPr lang="en-US" sz="2000" dirty="0" smtClean="0"/>
              <a:t>Network </a:t>
            </a:r>
            <a:r>
              <a:rPr lang="en-US" sz="2000" dirty="0"/>
              <a:t>changes require manual reconfiguration </a:t>
            </a:r>
          </a:p>
          <a:p>
            <a:pPr lvl="1"/>
            <a:r>
              <a:rPr lang="en-US" sz="2000" dirty="0" smtClean="0"/>
              <a:t>Does </a:t>
            </a:r>
            <a:r>
              <a:rPr lang="en-US" sz="2000" dirty="0"/>
              <a:t>not scale well in large topologies</a:t>
            </a:r>
          </a:p>
        </p:txBody>
      </p:sp>
    </p:spTree>
    <p:extLst>
      <p:ext uri="{BB962C8B-B14F-4D97-AF65-F5344CB8AC3E}">
        <p14:creationId xmlns:p14="http://schemas.microsoft.com/office/powerpoint/2010/main" val="224689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8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Classifying Routing Protocols</a:t>
            </a:r>
          </a:p>
        </p:txBody>
      </p:sp>
      <p:sp>
        <p:nvSpPr>
          <p:cNvPr id="1188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569200" cy="5076825"/>
          </a:xfrm>
        </p:spPr>
        <p:txBody>
          <a:bodyPr>
            <a:normAutofit/>
          </a:bodyPr>
          <a:lstStyle/>
          <a:p>
            <a:r>
              <a:rPr lang="en-US" sz="1600" b="1" dirty="0">
                <a:solidFill>
                  <a:srgbClr val="000000"/>
                </a:solidFill>
              </a:rPr>
              <a:t>Autonomous System</a:t>
            </a:r>
            <a:r>
              <a:rPr lang="en-US" sz="1600" dirty="0">
                <a:solidFill>
                  <a:srgbClr val="000000"/>
                </a:solidFill>
              </a:rPr>
              <a:t> is a group of routers under the control of a single authority.</a:t>
            </a:r>
          </a:p>
          <a:p>
            <a:endParaRPr lang="en-US" sz="1600" b="1" dirty="0" smtClean="0">
              <a:solidFill>
                <a:srgbClr val="000000"/>
              </a:solidFill>
            </a:endParaRPr>
          </a:p>
          <a:p>
            <a:r>
              <a:rPr lang="en-US" sz="1600" b="1" dirty="0" smtClean="0">
                <a:solidFill>
                  <a:srgbClr val="000000"/>
                </a:solidFill>
              </a:rPr>
              <a:t>Dynamic </a:t>
            </a:r>
            <a:r>
              <a:rPr lang="en-US" sz="1600" b="1" dirty="0">
                <a:solidFill>
                  <a:srgbClr val="000000"/>
                </a:solidFill>
              </a:rPr>
              <a:t>routing protocols</a:t>
            </a:r>
            <a:r>
              <a:rPr lang="en-US" sz="1600" dirty="0">
                <a:solidFill>
                  <a:srgbClr val="000000"/>
                </a:solidFill>
              </a:rPr>
              <a:t> are grouped according to characteristics.  Examples include:</a:t>
            </a:r>
          </a:p>
          <a:p>
            <a:pPr lvl="1"/>
            <a:r>
              <a:rPr lang="en-US" sz="1600" dirty="0" smtClean="0">
                <a:solidFill>
                  <a:srgbClr val="000000"/>
                </a:solidFill>
              </a:rPr>
              <a:t>RIP</a:t>
            </a:r>
            <a:endParaRPr lang="en-US" sz="1600" dirty="0">
              <a:solidFill>
                <a:srgbClr val="000000"/>
              </a:solidFill>
            </a:endParaRPr>
          </a:p>
          <a:p>
            <a:pPr lvl="1"/>
            <a:r>
              <a:rPr lang="en-US" sz="1600" dirty="0" smtClean="0">
                <a:solidFill>
                  <a:srgbClr val="000000"/>
                </a:solidFill>
              </a:rPr>
              <a:t>IGRP</a:t>
            </a:r>
            <a:endParaRPr lang="en-US" sz="1600" dirty="0">
              <a:solidFill>
                <a:srgbClr val="000000"/>
              </a:solidFill>
            </a:endParaRPr>
          </a:p>
          <a:p>
            <a:pPr lvl="1"/>
            <a:r>
              <a:rPr lang="en-US" sz="1600" dirty="0" smtClean="0">
                <a:solidFill>
                  <a:srgbClr val="000000"/>
                </a:solidFill>
              </a:rPr>
              <a:t>EIGRP</a:t>
            </a:r>
            <a:endParaRPr lang="en-US" sz="1600" dirty="0">
              <a:solidFill>
                <a:srgbClr val="000000"/>
              </a:solidFill>
            </a:endParaRPr>
          </a:p>
          <a:p>
            <a:pPr lvl="1"/>
            <a:r>
              <a:rPr lang="en-US" sz="1600" dirty="0" smtClean="0">
                <a:solidFill>
                  <a:srgbClr val="000000"/>
                </a:solidFill>
              </a:rPr>
              <a:t>OSPF</a:t>
            </a:r>
            <a:endParaRPr lang="en-US" sz="1600" dirty="0">
              <a:solidFill>
                <a:srgbClr val="000000"/>
              </a:solidFill>
            </a:endParaRPr>
          </a:p>
          <a:p>
            <a:pPr lvl="1"/>
            <a:r>
              <a:rPr lang="en-US" sz="1600" dirty="0" smtClean="0">
                <a:solidFill>
                  <a:srgbClr val="000000"/>
                </a:solidFill>
              </a:rPr>
              <a:t>IS</a:t>
            </a:r>
            <a:r>
              <a:rPr lang="en-US" sz="1600" dirty="0">
                <a:solidFill>
                  <a:srgbClr val="000000"/>
                </a:solidFill>
              </a:rPr>
              <a:t>-IS</a:t>
            </a:r>
          </a:p>
          <a:p>
            <a:pPr lvl="1"/>
            <a:r>
              <a:rPr lang="en-US" sz="1600" dirty="0" smtClean="0">
                <a:solidFill>
                  <a:srgbClr val="000000"/>
                </a:solidFill>
              </a:rPr>
              <a:t>BGP</a:t>
            </a:r>
            <a:endParaRPr lang="en-US" sz="1600" dirty="0">
              <a:solidFill>
                <a:srgbClr val="000000"/>
              </a:solidFill>
            </a:endParaRPr>
          </a:p>
          <a:p>
            <a:endParaRPr lang="en-US" sz="1600" b="1" dirty="0">
              <a:solidFill>
                <a:srgbClr val="000000"/>
              </a:solidFill>
            </a:endParaRPr>
          </a:p>
          <a:p>
            <a:endParaRPr lang="en-US" sz="1600" b="1" dirty="0">
              <a:solidFill>
                <a:srgbClr val="000000"/>
              </a:solidFill>
            </a:endParaRPr>
          </a:p>
          <a:p>
            <a:pPr>
              <a:buFont typeface="Wingdings" charset="0"/>
              <a:buNone/>
            </a:pPr>
            <a:endParaRPr lang="en-US" sz="16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1760" y="2780926"/>
            <a:ext cx="6179018" cy="360040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8874" y="5660107"/>
            <a:ext cx="457200" cy="1428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8874" y="6075162"/>
            <a:ext cx="447675" cy="1524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3927" y="5687315"/>
            <a:ext cx="381000" cy="1428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1064" y="6087136"/>
            <a:ext cx="466725" cy="14287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2118" y="5682627"/>
            <a:ext cx="409575" cy="14287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2780" y="5676583"/>
            <a:ext cx="314325" cy="1428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8304" y="4509688"/>
            <a:ext cx="323850" cy="142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68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3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Classifying Routing Protocols</a:t>
            </a:r>
          </a:p>
        </p:txBody>
      </p:sp>
      <p:sp>
        <p:nvSpPr>
          <p:cNvPr id="1203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/>
          <a:lstStyle/>
          <a:p>
            <a:r>
              <a:rPr lang="en-US" sz="2400" b="1" dirty="0"/>
              <a:t>Types of routing protocols</a:t>
            </a:r>
            <a:r>
              <a:rPr lang="en-US" sz="2400" dirty="0"/>
              <a:t>:</a:t>
            </a:r>
          </a:p>
          <a:p>
            <a:pPr lvl="1"/>
            <a:r>
              <a:rPr lang="en-US" sz="2000" b="1" dirty="0" smtClean="0">
                <a:solidFill>
                  <a:srgbClr val="0000FF"/>
                </a:solidFill>
              </a:rPr>
              <a:t>Interior </a:t>
            </a:r>
            <a:r>
              <a:rPr lang="en-US" sz="2000" b="1" dirty="0">
                <a:solidFill>
                  <a:srgbClr val="0000FF"/>
                </a:solidFill>
              </a:rPr>
              <a:t>Gateway Protocols</a:t>
            </a:r>
            <a:r>
              <a:rPr lang="en-US" sz="2000" dirty="0"/>
              <a:t> (IGP)</a:t>
            </a:r>
          </a:p>
          <a:p>
            <a:pPr lvl="1"/>
            <a:r>
              <a:rPr lang="en-US" sz="2000" b="1" dirty="0" smtClean="0">
                <a:solidFill>
                  <a:srgbClr val="0000FF"/>
                </a:solidFill>
              </a:rPr>
              <a:t>Exterior </a:t>
            </a:r>
            <a:r>
              <a:rPr lang="en-US" sz="2000" b="1" dirty="0">
                <a:solidFill>
                  <a:srgbClr val="0000FF"/>
                </a:solidFill>
              </a:rPr>
              <a:t>Gateway Protocols</a:t>
            </a:r>
            <a:r>
              <a:rPr lang="en-US" sz="2000" dirty="0"/>
              <a:t> (EGP)</a:t>
            </a:r>
          </a:p>
          <a:p>
            <a:pPr marL="457200" lvl="1" indent="0">
              <a:buNone/>
            </a:pPr>
            <a:endParaRPr lang="en-US" dirty="0"/>
          </a:p>
        </p:txBody>
      </p:sp>
      <p:pic>
        <p:nvPicPr>
          <p:cNvPr id="120320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08920"/>
            <a:ext cx="6192688" cy="370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2293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52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Classifying Routing Protocols</a:t>
            </a:r>
          </a:p>
        </p:txBody>
      </p:sp>
      <p:sp>
        <p:nvSpPr>
          <p:cNvPr id="1205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Interior Gateway Routing Protocols (IGP)</a:t>
            </a:r>
          </a:p>
          <a:p>
            <a:pPr lvl="1"/>
            <a:r>
              <a:rPr lang="en-US" sz="2000" dirty="0" smtClean="0"/>
              <a:t>Used </a:t>
            </a:r>
            <a:r>
              <a:rPr lang="en-US" sz="2000" dirty="0"/>
              <a:t>for routing inside an autonomous system &amp; used to route within the individual networks themselves.</a:t>
            </a:r>
          </a:p>
          <a:p>
            <a:pPr lvl="1"/>
            <a:r>
              <a:rPr lang="en-US" sz="2000" dirty="0" smtClean="0"/>
              <a:t>Examples</a:t>
            </a:r>
            <a:r>
              <a:rPr lang="en-US" sz="2000" dirty="0"/>
              <a:t>: RIP, EIGRP, OSPF</a:t>
            </a:r>
          </a:p>
          <a:p>
            <a:r>
              <a:rPr lang="en-US" sz="2400" b="1" dirty="0"/>
              <a:t>Exterior Routing Protocols (EGP)</a:t>
            </a:r>
          </a:p>
          <a:p>
            <a:pPr lvl="1"/>
            <a:r>
              <a:rPr lang="en-US" sz="2000" dirty="0" smtClean="0"/>
              <a:t>Used </a:t>
            </a:r>
            <a:r>
              <a:rPr lang="en-US" sz="2000" dirty="0"/>
              <a:t>for routing between autonomous systems</a:t>
            </a:r>
          </a:p>
          <a:p>
            <a:pPr lvl="1"/>
            <a:r>
              <a:rPr lang="en-US" sz="2000" dirty="0" smtClean="0"/>
              <a:t>Example</a:t>
            </a:r>
            <a:r>
              <a:rPr lang="en-US" sz="2000" dirty="0"/>
              <a:t>: BGPv4</a:t>
            </a:r>
          </a:p>
        </p:txBody>
      </p:sp>
    </p:spTree>
    <p:extLst>
      <p:ext uri="{BB962C8B-B14F-4D97-AF65-F5344CB8AC3E}">
        <p14:creationId xmlns:p14="http://schemas.microsoft.com/office/powerpoint/2010/main" val="94346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5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6" y="1268760"/>
            <a:ext cx="7940675" cy="507682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1600" dirty="0"/>
              <a:t>IGP:  </a:t>
            </a:r>
            <a:r>
              <a:rPr lang="en-US" sz="1600" b="1" dirty="0"/>
              <a:t>Comparison of</a:t>
            </a:r>
            <a:r>
              <a:rPr lang="en-US" sz="1600" dirty="0"/>
              <a:t> </a:t>
            </a:r>
            <a:r>
              <a:rPr lang="en-US" sz="1600" b="1" dirty="0">
                <a:solidFill>
                  <a:srgbClr val="0000FF"/>
                </a:solidFill>
              </a:rPr>
              <a:t>Distance Vector</a:t>
            </a:r>
            <a:r>
              <a:rPr lang="en-US" sz="1600" dirty="0"/>
              <a:t> &amp; </a:t>
            </a:r>
            <a:r>
              <a:rPr lang="en-US" sz="1600" b="1" dirty="0">
                <a:solidFill>
                  <a:srgbClr val="0000FF"/>
                </a:solidFill>
              </a:rPr>
              <a:t>Link State</a:t>
            </a:r>
            <a:r>
              <a:rPr lang="en-US" sz="1600" dirty="0"/>
              <a:t> Routing Protocols</a:t>
            </a:r>
          </a:p>
          <a:p>
            <a:pPr lvl="1">
              <a:lnSpc>
                <a:spcPct val="85000"/>
              </a:lnSpc>
            </a:pPr>
            <a:r>
              <a:rPr lang="en-US" sz="1600" b="1" dirty="0"/>
              <a:t>Distance vector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routes are advertised as vectors of distance &amp; direction.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incomplete view of network topology.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Generally, periodic updates.</a:t>
            </a:r>
          </a:p>
          <a:p>
            <a:pPr lvl="1">
              <a:lnSpc>
                <a:spcPct val="85000"/>
              </a:lnSpc>
            </a:pPr>
            <a:r>
              <a:rPr lang="en-US" sz="1600" b="1" dirty="0"/>
              <a:t>Link state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complete view of network topology is created.</a:t>
            </a:r>
          </a:p>
          <a:p>
            <a:pPr lvl="2">
              <a:lnSpc>
                <a:spcPct val="85000"/>
              </a:lnSpc>
            </a:pPr>
            <a:r>
              <a:rPr lang="en-US" sz="1600" dirty="0"/>
              <a:t>updates are not periodic.</a:t>
            </a:r>
            <a:endParaRPr lang="en-US" sz="1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Classifying Routing Protocols</a:t>
            </a:r>
            <a:endParaRPr lang="en-GB" dirty="0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887" y="3429000"/>
            <a:ext cx="4956175" cy="3376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090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1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Classifying Routing Protocols</a:t>
            </a:r>
          </a:p>
        </p:txBody>
      </p:sp>
      <p:pic>
        <p:nvPicPr>
          <p:cNvPr id="121139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8" y="1603375"/>
            <a:ext cx="6488112" cy="447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074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3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Classifying Routing Protocols</a:t>
            </a:r>
          </a:p>
        </p:txBody>
      </p:sp>
      <p:sp>
        <p:nvSpPr>
          <p:cNvPr id="1213447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82563" y="1781175"/>
            <a:ext cx="4137025" cy="4348163"/>
          </a:xfrm>
        </p:spPr>
        <p:txBody>
          <a:bodyPr>
            <a:normAutofit/>
          </a:bodyPr>
          <a:lstStyle/>
          <a:p>
            <a:r>
              <a:rPr lang="en-US" sz="2400" b="1" dirty="0" err="1"/>
              <a:t>Classful</a:t>
            </a:r>
            <a:r>
              <a:rPr lang="en-US" sz="2400" b="1" dirty="0"/>
              <a:t> routing protocols</a:t>
            </a:r>
          </a:p>
          <a:p>
            <a:pPr lvl="1"/>
            <a:r>
              <a:rPr lang="en-US" sz="2000" dirty="0">
                <a:solidFill>
                  <a:srgbClr val="0000FF"/>
                </a:solidFill>
              </a:rPr>
              <a:t>Do NOT  send</a:t>
            </a:r>
            <a:r>
              <a:rPr lang="en-US" sz="2000" dirty="0"/>
              <a:t> subnet mask in routing updates</a:t>
            </a:r>
          </a:p>
          <a:p>
            <a:r>
              <a:rPr lang="en-US" sz="2400" b="1" dirty="0"/>
              <a:t>Classless routing protocols</a:t>
            </a:r>
          </a:p>
          <a:p>
            <a:pPr lvl="1"/>
            <a:r>
              <a:rPr lang="en-US" sz="2000" dirty="0">
                <a:solidFill>
                  <a:srgbClr val="0000FF"/>
                </a:solidFill>
              </a:rPr>
              <a:t>Do send</a:t>
            </a:r>
            <a:r>
              <a:rPr lang="en-US" sz="2000" dirty="0"/>
              <a:t> subnet mask in </a:t>
            </a:r>
            <a:r>
              <a:rPr lang="en-US" sz="2000" dirty="0" smtClean="0"/>
              <a:t>routing </a:t>
            </a:r>
            <a:r>
              <a:rPr lang="en-US" sz="2000" dirty="0"/>
              <a:t>updates.</a:t>
            </a:r>
          </a:p>
        </p:txBody>
      </p:sp>
      <p:sp>
        <p:nvSpPr>
          <p:cNvPr id="1213448" name="Rectangle 8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endParaRPr lang="en-US" sz="2000"/>
          </a:p>
        </p:txBody>
      </p:sp>
      <p:pic>
        <p:nvPicPr>
          <p:cNvPr id="121344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0250" y="1422400"/>
            <a:ext cx="4344988" cy="5045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65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5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Classifying Routing Protocols</a:t>
            </a:r>
          </a:p>
        </p:txBody>
      </p:sp>
      <p:sp>
        <p:nvSpPr>
          <p:cNvPr id="1215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Convergence</a:t>
            </a:r>
            <a:r>
              <a:rPr lang="en-US" sz="2400" dirty="0"/>
              <a:t> is defined as when all routers</a:t>
            </a:r>
            <a:r>
              <a:rPr lang="ja-JP" altLang="en-US" sz="2400" dirty="0">
                <a:latin typeface="Arial"/>
              </a:rPr>
              <a:t>’</a:t>
            </a:r>
            <a:r>
              <a:rPr lang="en-US" sz="2400" dirty="0"/>
              <a:t> routing tables are at </a:t>
            </a:r>
            <a:r>
              <a:rPr lang="en-US" sz="2400" dirty="0">
                <a:solidFill>
                  <a:srgbClr val="0000FF"/>
                </a:solidFill>
              </a:rPr>
              <a:t>a state of consistency</a:t>
            </a:r>
          </a:p>
        </p:txBody>
      </p:sp>
      <p:pic>
        <p:nvPicPr>
          <p:cNvPr id="12154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92896"/>
            <a:ext cx="5915025" cy="3782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9614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0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Protocols Metrics</a:t>
            </a:r>
          </a:p>
        </p:txBody>
      </p:sp>
      <p:sp>
        <p:nvSpPr>
          <p:cNvPr id="1190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b="1" dirty="0"/>
              <a:t>Metric</a:t>
            </a:r>
            <a:r>
              <a:rPr lang="en-US" sz="2800" dirty="0"/>
              <a:t> </a:t>
            </a:r>
          </a:p>
          <a:p>
            <a:pPr lvl="1"/>
            <a:r>
              <a:rPr lang="en-US" sz="2000" dirty="0"/>
              <a:t>A value used by a routing protocol to determine which routes are better than others.</a:t>
            </a:r>
          </a:p>
        </p:txBody>
      </p:sp>
      <p:pic>
        <p:nvPicPr>
          <p:cNvPr id="11909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02644"/>
            <a:ext cx="5976663" cy="382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622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7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Protocols Metrics</a:t>
            </a:r>
          </a:p>
        </p:txBody>
      </p:sp>
      <p:sp>
        <p:nvSpPr>
          <p:cNvPr id="1226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Metrics used in IP routing protocols</a:t>
            </a:r>
          </a:p>
          <a:p>
            <a:pPr lvl="1"/>
            <a:r>
              <a:rPr lang="en-US" sz="2000" dirty="0" smtClean="0"/>
              <a:t>Bandwidth</a:t>
            </a:r>
            <a:endParaRPr lang="en-US" sz="2000" dirty="0"/>
          </a:p>
          <a:p>
            <a:pPr lvl="1"/>
            <a:r>
              <a:rPr lang="en-US" sz="2000" dirty="0" smtClean="0"/>
              <a:t>Cost</a:t>
            </a:r>
            <a:endParaRPr lang="en-US" sz="2000" dirty="0"/>
          </a:p>
          <a:p>
            <a:pPr lvl="1"/>
            <a:r>
              <a:rPr lang="en-US" sz="2000" dirty="0" smtClean="0"/>
              <a:t>Delay</a:t>
            </a:r>
            <a:endParaRPr lang="en-US" sz="2000" dirty="0"/>
          </a:p>
          <a:p>
            <a:pPr lvl="1"/>
            <a:r>
              <a:rPr lang="en-US" sz="2000" dirty="0" smtClean="0"/>
              <a:t>Hop </a:t>
            </a:r>
            <a:r>
              <a:rPr lang="en-US" sz="2000" dirty="0"/>
              <a:t>count</a:t>
            </a:r>
          </a:p>
          <a:p>
            <a:pPr lvl="1"/>
            <a:r>
              <a:rPr lang="en-US" sz="2000" dirty="0" smtClean="0"/>
              <a:t>Load</a:t>
            </a:r>
            <a:endParaRPr lang="en-US" sz="2000" dirty="0"/>
          </a:p>
          <a:p>
            <a:pPr lvl="1"/>
            <a:r>
              <a:rPr lang="en-US" sz="2000" dirty="0" smtClean="0"/>
              <a:t>Reliability </a:t>
            </a:r>
            <a:endParaRPr lang="en-US" sz="2000" dirty="0"/>
          </a:p>
        </p:txBody>
      </p:sp>
      <p:pic>
        <p:nvPicPr>
          <p:cNvPr id="122675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348880"/>
            <a:ext cx="5554662" cy="3833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70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4706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288925"/>
            <a:ext cx="8145462" cy="838200"/>
          </a:xfrm>
        </p:spPr>
        <p:txBody>
          <a:bodyPr/>
          <a:lstStyle/>
          <a:p>
            <a:r>
              <a:rPr lang="en-US"/>
              <a:t>Routing Protocols Metrics</a:t>
            </a:r>
          </a:p>
        </p:txBody>
      </p:sp>
      <p:sp>
        <p:nvSpPr>
          <p:cNvPr id="12247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0513" y="1412776"/>
            <a:ext cx="3913187" cy="5056287"/>
          </a:xfrm>
        </p:spPr>
        <p:txBody>
          <a:bodyPr>
            <a:normAutofit/>
          </a:bodyPr>
          <a:lstStyle/>
          <a:p>
            <a:r>
              <a:rPr lang="en-US" sz="2000" dirty="0"/>
              <a:t>The Metric Field in the Routing Table</a:t>
            </a:r>
          </a:p>
          <a:p>
            <a:r>
              <a:rPr lang="en-US" sz="2000" b="1" dirty="0">
                <a:solidFill>
                  <a:schemeClr val="accent2"/>
                </a:solidFill>
              </a:rPr>
              <a:t>Metric</a:t>
            </a:r>
            <a:r>
              <a:rPr lang="en-US" sz="2000" dirty="0"/>
              <a:t> used for each </a:t>
            </a:r>
            <a:r>
              <a:rPr lang="en-US" sz="2000" dirty="0">
                <a:solidFill>
                  <a:srgbClr val="0000FF"/>
                </a:solidFill>
              </a:rPr>
              <a:t>routing protocol</a:t>
            </a:r>
          </a:p>
          <a:p>
            <a:pPr lvl="1"/>
            <a:r>
              <a:rPr lang="en-US" sz="1800" dirty="0" smtClean="0">
                <a:solidFill>
                  <a:srgbClr val="0000FF"/>
                </a:solidFill>
              </a:rPr>
              <a:t>RIP</a:t>
            </a:r>
            <a:r>
              <a:rPr lang="en-US" sz="1800" dirty="0" smtClean="0"/>
              <a:t> </a:t>
            </a:r>
            <a:r>
              <a:rPr lang="en-US" sz="1800" dirty="0"/>
              <a:t>- </a:t>
            </a:r>
            <a:r>
              <a:rPr lang="en-US" sz="1800" dirty="0">
                <a:solidFill>
                  <a:schemeClr val="accent2"/>
                </a:solidFill>
              </a:rPr>
              <a:t>hop count</a:t>
            </a:r>
          </a:p>
          <a:p>
            <a:pPr lvl="1"/>
            <a:r>
              <a:rPr lang="en-US" sz="1800" dirty="0" smtClean="0">
                <a:solidFill>
                  <a:srgbClr val="0000FF"/>
                </a:solidFill>
              </a:rPr>
              <a:t>IGRP </a:t>
            </a:r>
            <a:r>
              <a:rPr lang="en-US" sz="1800" dirty="0">
                <a:solidFill>
                  <a:srgbClr val="0000FF"/>
                </a:solidFill>
              </a:rPr>
              <a:t>&amp; EIGRP</a:t>
            </a:r>
            <a:r>
              <a:rPr lang="en-US" sz="1800" dirty="0"/>
              <a:t> - </a:t>
            </a:r>
            <a:r>
              <a:rPr lang="en-US" sz="1800" dirty="0">
                <a:solidFill>
                  <a:schemeClr val="accent2"/>
                </a:solidFill>
              </a:rPr>
              <a:t>Bandwidth</a:t>
            </a:r>
            <a:r>
              <a:rPr lang="en-US" sz="1800" dirty="0"/>
              <a:t> (used by default), </a:t>
            </a:r>
            <a:r>
              <a:rPr lang="en-US" sz="1800" dirty="0">
                <a:solidFill>
                  <a:schemeClr val="accent2"/>
                </a:solidFill>
              </a:rPr>
              <a:t>Delay</a:t>
            </a:r>
            <a:r>
              <a:rPr lang="en-US" sz="1800" dirty="0"/>
              <a:t> (used by default), </a:t>
            </a:r>
            <a:r>
              <a:rPr lang="en-US" sz="1800" dirty="0">
                <a:solidFill>
                  <a:schemeClr val="accent2"/>
                </a:solidFill>
              </a:rPr>
              <a:t>Load</a:t>
            </a:r>
            <a:r>
              <a:rPr lang="en-US" sz="1800" dirty="0"/>
              <a:t>, </a:t>
            </a:r>
            <a:r>
              <a:rPr lang="en-US" sz="1800" dirty="0">
                <a:solidFill>
                  <a:schemeClr val="accent2"/>
                </a:solidFill>
              </a:rPr>
              <a:t>Reliability</a:t>
            </a:r>
          </a:p>
          <a:p>
            <a:pPr lvl="1"/>
            <a:r>
              <a:rPr lang="en-US" sz="1800" dirty="0" smtClean="0">
                <a:solidFill>
                  <a:srgbClr val="0000FF"/>
                </a:solidFill>
              </a:rPr>
              <a:t>IS</a:t>
            </a:r>
            <a:r>
              <a:rPr lang="en-US" sz="1800" dirty="0">
                <a:solidFill>
                  <a:srgbClr val="0000FF"/>
                </a:solidFill>
              </a:rPr>
              <a:t>-IS &amp; OSPF</a:t>
            </a:r>
            <a:r>
              <a:rPr lang="en-US" sz="1800" dirty="0"/>
              <a:t> – </a:t>
            </a:r>
            <a:r>
              <a:rPr lang="en-US" sz="1800" dirty="0">
                <a:solidFill>
                  <a:schemeClr val="accent2"/>
                </a:solidFill>
              </a:rPr>
              <a:t>Cost</a:t>
            </a:r>
            <a:r>
              <a:rPr lang="en-US" sz="1800" dirty="0"/>
              <a:t>, </a:t>
            </a:r>
            <a:r>
              <a:rPr lang="en-US" sz="1800" dirty="0">
                <a:solidFill>
                  <a:schemeClr val="accent2"/>
                </a:solidFill>
              </a:rPr>
              <a:t>Bandwidth</a:t>
            </a:r>
            <a:r>
              <a:rPr lang="en-US" sz="1800" dirty="0"/>
              <a:t> (Cisco</a:t>
            </a:r>
            <a:r>
              <a:rPr lang="ja-JP" altLang="en-US" sz="1800" dirty="0">
                <a:latin typeface="Arial"/>
              </a:rPr>
              <a:t>’</a:t>
            </a:r>
            <a:r>
              <a:rPr lang="en-US" sz="1800" dirty="0"/>
              <a:t>s implementation)</a:t>
            </a:r>
          </a:p>
        </p:txBody>
      </p:sp>
      <p:pic>
        <p:nvPicPr>
          <p:cNvPr id="122470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3875" y="1584325"/>
            <a:ext cx="4591050" cy="187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22471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475" y="3516313"/>
            <a:ext cx="4799013" cy="298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22471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988" y="1262063"/>
            <a:ext cx="2727325" cy="32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921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Routing Protocols Metrics</a:t>
            </a:r>
          </a:p>
        </p:txBody>
      </p:sp>
      <p:sp>
        <p:nvSpPr>
          <p:cNvPr id="12226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800" b="1" dirty="0"/>
              <a:t>Load balancing</a:t>
            </a:r>
          </a:p>
          <a:p>
            <a:pPr lvl="1"/>
            <a:r>
              <a:rPr lang="en-US" sz="2000" dirty="0"/>
              <a:t>This is the ability of a router to distribute packets among multiple same cost paths</a:t>
            </a:r>
          </a:p>
        </p:txBody>
      </p:sp>
      <p:grpSp>
        <p:nvGrpSpPr>
          <p:cNvPr id="1222664" name="Group 8"/>
          <p:cNvGrpSpPr>
            <a:grpSpLocks/>
          </p:cNvGrpSpPr>
          <p:nvPr/>
        </p:nvGrpSpPr>
        <p:grpSpPr bwMode="auto">
          <a:xfrm>
            <a:off x="2190750" y="3248025"/>
            <a:ext cx="5276850" cy="3079750"/>
            <a:chOff x="1471" y="2046"/>
            <a:chExt cx="3233" cy="1900"/>
          </a:xfrm>
        </p:grpSpPr>
        <p:pic>
          <p:nvPicPr>
            <p:cNvPr id="1222661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1" y="2046"/>
              <a:ext cx="3233" cy="13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  <p:pic>
          <p:nvPicPr>
            <p:cNvPr id="1222662" name="Picture 6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03" y="3511"/>
              <a:ext cx="2613" cy="43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blurRad="63500" dist="17961" dir="2700000" algn="ctr" rotWithShape="0">
                      <a:schemeClr val="bg2">
                        <a:alpha val="74998"/>
                      </a:schemeClr>
                    </a:outerShdw>
                  </a:effectLst>
                </a14:hiddenEffects>
              </a:ext>
            </a:extLst>
          </p:spPr>
        </p:pic>
      </p:grpSp>
      <p:pic>
        <p:nvPicPr>
          <p:cNvPr id="1222663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2063" y="2828925"/>
            <a:ext cx="4060825" cy="296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8063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29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Administrative Distance of a Route</a:t>
            </a:r>
          </a:p>
        </p:txBody>
      </p:sp>
      <p:sp>
        <p:nvSpPr>
          <p:cNvPr id="1192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000" b="1" dirty="0"/>
              <a:t>Purpose of a metric</a:t>
            </a:r>
          </a:p>
          <a:p>
            <a:pPr lvl="1"/>
            <a:r>
              <a:rPr lang="en-US" sz="1800" dirty="0"/>
              <a:t>It</a:t>
            </a:r>
            <a:r>
              <a:rPr lang="ja-JP" altLang="en-US" sz="1800" dirty="0">
                <a:latin typeface="Arial"/>
              </a:rPr>
              <a:t>’</a:t>
            </a:r>
            <a:r>
              <a:rPr lang="en-US" sz="1800" dirty="0"/>
              <a:t>s a calculated value </a:t>
            </a:r>
            <a:r>
              <a:rPr lang="en-US" sz="1800" dirty="0">
                <a:solidFill>
                  <a:srgbClr val="0000FF"/>
                </a:solidFill>
              </a:rPr>
              <a:t>used to determine the best path</a:t>
            </a:r>
            <a:r>
              <a:rPr lang="en-US" sz="1800" dirty="0"/>
              <a:t> to a destination</a:t>
            </a:r>
          </a:p>
          <a:p>
            <a:r>
              <a:rPr lang="en-US" sz="2000" b="1" dirty="0"/>
              <a:t>Purpose of </a:t>
            </a:r>
            <a:r>
              <a:rPr lang="en-US" sz="2000" b="1" dirty="0">
                <a:solidFill>
                  <a:schemeClr val="accent2"/>
                </a:solidFill>
              </a:rPr>
              <a:t>A</a:t>
            </a:r>
            <a:r>
              <a:rPr lang="en-US" sz="2000" b="1" dirty="0"/>
              <a:t>dministrative </a:t>
            </a:r>
            <a:r>
              <a:rPr lang="en-US" sz="2000" b="1" dirty="0">
                <a:solidFill>
                  <a:schemeClr val="accent2"/>
                </a:solidFill>
              </a:rPr>
              <a:t>D</a:t>
            </a:r>
            <a:r>
              <a:rPr lang="en-US" sz="2000" b="1" dirty="0"/>
              <a:t>istance</a:t>
            </a:r>
          </a:p>
          <a:p>
            <a:pPr lvl="1"/>
            <a:r>
              <a:rPr lang="en-US" sz="1800" dirty="0"/>
              <a:t>It</a:t>
            </a:r>
            <a:r>
              <a:rPr lang="ja-JP" altLang="en-US" sz="1800" dirty="0">
                <a:latin typeface="Arial"/>
              </a:rPr>
              <a:t>’</a:t>
            </a:r>
            <a:r>
              <a:rPr lang="en-US" sz="1800" dirty="0"/>
              <a:t>s a numeric value that </a:t>
            </a:r>
            <a:r>
              <a:rPr lang="en-US" sz="1800" dirty="0">
                <a:solidFill>
                  <a:srgbClr val="0000FF"/>
                </a:solidFill>
              </a:rPr>
              <a:t>specifies the preference of a particular route </a:t>
            </a:r>
          </a:p>
        </p:txBody>
      </p:sp>
      <p:pic>
        <p:nvPicPr>
          <p:cNvPr id="1192966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375" y="3582988"/>
            <a:ext cx="5716588" cy="295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6089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Administrative Distance of a Route</a:t>
            </a:r>
          </a:p>
        </p:txBody>
      </p:sp>
      <p:sp>
        <p:nvSpPr>
          <p:cNvPr id="1228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000" b="1" dirty="0"/>
              <a:t>Identifying the </a:t>
            </a:r>
            <a:r>
              <a:rPr lang="en-US" sz="2000" b="1" dirty="0">
                <a:solidFill>
                  <a:schemeClr val="accent2"/>
                </a:solidFill>
              </a:rPr>
              <a:t>A</a:t>
            </a:r>
            <a:r>
              <a:rPr lang="en-US" sz="2000" b="1" dirty="0"/>
              <a:t>dministrative </a:t>
            </a:r>
            <a:r>
              <a:rPr lang="en-US" sz="2000" b="1" dirty="0">
                <a:solidFill>
                  <a:schemeClr val="accent2"/>
                </a:solidFill>
              </a:rPr>
              <a:t>D</a:t>
            </a:r>
            <a:r>
              <a:rPr lang="en-US" sz="2000" b="1" dirty="0"/>
              <a:t>istance</a:t>
            </a:r>
            <a:r>
              <a:rPr lang="en-US" sz="2000" dirty="0"/>
              <a:t> (AD) in a routing table</a:t>
            </a:r>
          </a:p>
          <a:p>
            <a:pPr lvl="1"/>
            <a:r>
              <a:rPr lang="en-US" sz="1800" dirty="0"/>
              <a:t>It is </a:t>
            </a:r>
            <a:r>
              <a:rPr lang="en-US" sz="1800" dirty="0">
                <a:solidFill>
                  <a:srgbClr val="0000FF"/>
                </a:solidFill>
              </a:rPr>
              <a:t>the first number in the brackets</a:t>
            </a:r>
            <a:r>
              <a:rPr lang="en-US" sz="1800" dirty="0"/>
              <a:t> in the routing table</a:t>
            </a:r>
          </a:p>
        </p:txBody>
      </p:sp>
      <p:pic>
        <p:nvPicPr>
          <p:cNvPr id="122880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950" y="3063875"/>
            <a:ext cx="4649788" cy="239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22880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563" y="2925763"/>
            <a:ext cx="3973512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1228807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413" y="4506913"/>
            <a:ext cx="3948112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697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8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Administrative Distance of a Route</a:t>
            </a:r>
          </a:p>
        </p:txBody>
      </p:sp>
      <p:sp>
        <p:nvSpPr>
          <p:cNvPr id="1230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000" b="1" dirty="0"/>
              <a:t>Dynamic Routing Protocols</a:t>
            </a:r>
          </a:p>
        </p:txBody>
      </p:sp>
      <p:pic>
        <p:nvPicPr>
          <p:cNvPr id="12308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3594100" cy="3903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445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Administrative Distance of a Route</a:t>
            </a:r>
          </a:p>
        </p:txBody>
      </p:sp>
      <p:sp>
        <p:nvSpPr>
          <p:cNvPr id="1232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400" b="1" dirty="0"/>
              <a:t>Directly connected routes</a:t>
            </a:r>
          </a:p>
          <a:p>
            <a:pPr lvl="1"/>
            <a:r>
              <a:rPr lang="en-US" sz="2000" dirty="0"/>
              <a:t>Have a default </a:t>
            </a:r>
            <a:r>
              <a:rPr lang="en-US" sz="2000" b="1" dirty="0">
                <a:solidFill>
                  <a:srgbClr val="0000FF"/>
                </a:solidFill>
              </a:rPr>
              <a:t>AD of 0</a:t>
            </a:r>
          </a:p>
          <a:p>
            <a:r>
              <a:rPr lang="en-US" sz="2400" b="1" dirty="0"/>
              <a:t>Static Routes</a:t>
            </a:r>
          </a:p>
          <a:p>
            <a:pPr lvl="1"/>
            <a:r>
              <a:rPr lang="en-US" sz="2000" dirty="0"/>
              <a:t>Administrative distance of a static route has a </a:t>
            </a:r>
            <a:r>
              <a:rPr lang="en-US" sz="2000" b="1" dirty="0">
                <a:solidFill>
                  <a:srgbClr val="0000FF"/>
                </a:solidFill>
              </a:rPr>
              <a:t>default value of 1</a:t>
            </a:r>
          </a:p>
        </p:txBody>
      </p:sp>
      <p:pic>
        <p:nvPicPr>
          <p:cNvPr id="12329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3" y="3602038"/>
            <a:ext cx="8056562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779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49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Administrative Distance of a Route</a:t>
            </a:r>
          </a:p>
        </p:txBody>
      </p:sp>
      <p:sp>
        <p:nvSpPr>
          <p:cNvPr id="12349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5638" y="1392238"/>
            <a:ext cx="7940675" cy="5076825"/>
          </a:xfrm>
        </p:spPr>
        <p:txBody>
          <a:bodyPr>
            <a:normAutofit/>
          </a:bodyPr>
          <a:lstStyle/>
          <a:p>
            <a:r>
              <a:rPr lang="en-US" sz="2000" b="1" dirty="0"/>
              <a:t>Directly connected routes</a:t>
            </a:r>
          </a:p>
          <a:p>
            <a:pPr lvl="1"/>
            <a:r>
              <a:rPr lang="en-US" sz="1800" dirty="0" smtClean="0"/>
              <a:t>Immediately </a:t>
            </a:r>
            <a:r>
              <a:rPr lang="en-US" sz="1800" dirty="0"/>
              <a:t>appear in the routing table as soon as the interface is configured</a:t>
            </a:r>
          </a:p>
        </p:txBody>
      </p:sp>
      <p:pic>
        <p:nvPicPr>
          <p:cNvPr id="12349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325" y="2744788"/>
            <a:ext cx="8270875" cy="3630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17961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68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530" name="Rectangle 2"/>
          <p:cNvSpPr>
            <a:spLocks noGrp="1" noChangeArrowheads="1"/>
          </p:cNvSpPr>
          <p:nvPr>
            <p:ph type="title"/>
          </p:nvPr>
        </p:nvSpPr>
        <p:spPr>
          <a:xfrm>
            <a:off x="538163" y="258763"/>
            <a:ext cx="8145462" cy="83820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1046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171575"/>
            <a:ext cx="8221663" cy="5133975"/>
          </a:xfrm>
        </p:spPr>
        <p:txBody>
          <a:bodyPr>
            <a:normAutofit lnSpcReduction="10000"/>
          </a:bodyPr>
          <a:lstStyle/>
          <a:p>
            <a:r>
              <a:rPr lang="en-US" sz="1500" b="1" dirty="0"/>
              <a:t>Dynamic routing protocols</a:t>
            </a:r>
            <a:r>
              <a:rPr lang="en-US" sz="1500" dirty="0"/>
              <a:t> fulfill the following </a:t>
            </a:r>
            <a:r>
              <a:rPr lang="en-US" sz="1500" dirty="0">
                <a:solidFill>
                  <a:srgbClr val="0000FF"/>
                </a:solidFill>
              </a:rPr>
              <a:t>functions</a:t>
            </a:r>
          </a:p>
          <a:p>
            <a:pPr lvl="1"/>
            <a:r>
              <a:rPr lang="en-US" sz="1500" dirty="0" smtClean="0">
                <a:solidFill>
                  <a:srgbClr val="0000FF"/>
                </a:solidFill>
              </a:rPr>
              <a:t>Dynamically </a:t>
            </a:r>
            <a:r>
              <a:rPr lang="en-US" sz="1500" dirty="0">
                <a:solidFill>
                  <a:srgbClr val="0000FF"/>
                </a:solidFill>
              </a:rPr>
              <a:t>share information</a:t>
            </a:r>
            <a:r>
              <a:rPr lang="en-US" sz="1500" dirty="0"/>
              <a:t> between routers</a:t>
            </a:r>
          </a:p>
          <a:p>
            <a:pPr lvl="1"/>
            <a:r>
              <a:rPr lang="en-US" sz="1500" dirty="0" smtClean="0">
                <a:solidFill>
                  <a:srgbClr val="0000FF"/>
                </a:solidFill>
              </a:rPr>
              <a:t>Automatically </a:t>
            </a:r>
            <a:r>
              <a:rPr lang="en-US" sz="1500" dirty="0">
                <a:solidFill>
                  <a:srgbClr val="0000FF"/>
                </a:solidFill>
              </a:rPr>
              <a:t>update routing table</a:t>
            </a:r>
            <a:r>
              <a:rPr lang="en-US" sz="1500" dirty="0"/>
              <a:t> when topology changes</a:t>
            </a:r>
          </a:p>
          <a:p>
            <a:pPr lvl="1"/>
            <a:r>
              <a:rPr lang="en-US" sz="1500" dirty="0" smtClean="0">
                <a:solidFill>
                  <a:srgbClr val="0000FF"/>
                </a:solidFill>
              </a:rPr>
              <a:t>Determine </a:t>
            </a:r>
            <a:r>
              <a:rPr lang="en-US" sz="1500" dirty="0">
                <a:solidFill>
                  <a:srgbClr val="0000FF"/>
                </a:solidFill>
              </a:rPr>
              <a:t>best path</a:t>
            </a:r>
            <a:r>
              <a:rPr lang="en-US" sz="1500" dirty="0"/>
              <a:t> to a destination</a:t>
            </a:r>
          </a:p>
          <a:p>
            <a:r>
              <a:rPr lang="en-US" sz="1500" b="1" dirty="0"/>
              <a:t>Routing protocols are grouped as either</a:t>
            </a:r>
          </a:p>
          <a:p>
            <a:pPr lvl="1"/>
            <a:r>
              <a:rPr lang="en-US" sz="1500" dirty="0" smtClean="0">
                <a:solidFill>
                  <a:srgbClr val="0000FF"/>
                </a:solidFill>
              </a:rPr>
              <a:t>Interior </a:t>
            </a:r>
            <a:r>
              <a:rPr lang="en-US" sz="1500" dirty="0">
                <a:solidFill>
                  <a:srgbClr val="0000FF"/>
                </a:solidFill>
              </a:rPr>
              <a:t>gateway protocols</a:t>
            </a:r>
            <a:r>
              <a:rPr lang="en-US" sz="1500" dirty="0"/>
              <a:t> (IGP</a:t>
            </a:r>
            <a:r>
              <a:rPr lang="en-US" sz="1500" dirty="0" smtClean="0"/>
              <a:t>) </a:t>
            </a:r>
            <a:r>
              <a:rPr lang="en-US" sz="1500" b="1" dirty="0"/>
              <a:t>o</a:t>
            </a:r>
            <a:r>
              <a:rPr lang="en-US" sz="1500" b="1" dirty="0" smtClean="0"/>
              <a:t>r</a:t>
            </a:r>
            <a:endParaRPr lang="en-US" sz="1500" b="1" dirty="0"/>
          </a:p>
          <a:p>
            <a:pPr lvl="1"/>
            <a:r>
              <a:rPr lang="en-US" sz="1500" dirty="0" smtClean="0">
                <a:solidFill>
                  <a:srgbClr val="0000FF"/>
                </a:solidFill>
              </a:rPr>
              <a:t>Exterior </a:t>
            </a:r>
            <a:r>
              <a:rPr lang="en-US" sz="1500" dirty="0">
                <a:solidFill>
                  <a:srgbClr val="0000FF"/>
                </a:solidFill>
              </a:rPr>
              <a:t>gateway protocols(EGP)</a:t>
            </a:r>
          </a:p>
          <a:p>
            <a:r>
              <a:rPr lang="en-US" sz="1500" b="1" dirty="0"/>
              <a:t>Types of IGPs include</a:t>
            </a:r>
          </a:p>
          <a:p>
            <a:pPr lvl="1"/>
            <a:r>
              <a:rPr lang="en-US" sz="1500" dirty="0" smtClean="0">
                <a:solidFill>
                  <a:srgbClr val="0000FF"/>
                </a:solidFill>
              </a:rPr>
              <a:t>Classless </a:t>
            </a:r>
            <a:r>
              <a:rPr lang="en-US" sz="1500" dirty="0">
                <a:solidFill>
                  <a:srgbClr val="0000FF"/>
                </a:solidFill>
              </a:rPr>
              <a:t>routing protocols</a:t>
            </a:r>
            <a:r>
              <a:rPr lang="en-US" sz="1500" dirty="0"/>
              <a:t> - these protocols include subnet mask in routing updates</a:t>
            </a:r>
          </a:p>
          <a:p>
            <a:pPr lvl="1"/>
            <a:r>
              <a:rPr lang="en-US" sz="1500" dirty="0" err="1" smtClean="0">
                <a:solidFill>
                  <a:srgbClr val="0000FF"/>
                </a:solidFill>
              </a:rPr>
              <a:t>Classful</a:t>
            </a:r>
            <a:r>
              <a:rPr lang="en-US" sz="1500" dirty="0" smtClean="0">
                <a:solidFill>
                  <a:srgbClr val="0000FF"/>
                </a:solidFill>
              </a:rPr>
              <a:t> </a:t>
            </a:r>
            <a:r>
              <a:rPr lang="en-US" sz="1500" dirty="0">
                <a:solidFill>
                  <a:srgbClr val="0000FF"/>
                </a:solidFill>
              </a:rPr>
              <a:t>routing protocols</a:t>
            </a:r>
            <a:r>
              <a:rPr lang="en-US" sz="1500" dirty="0"/>
              <a:t> - these protocols do not include subnet mask in routing </a:t>
            </a:r>
            <a:r>
              <a:rPr lang="en-US" sz="1500" dirty="0" smtClean="0"/>
              <a:t>update</a:t>
            </a:r>
          </a:p>
          <a:p>
            <a:r>
              <a:rPr lang="en-US" sz="1500" b="1" dirty="0"/>
              <a:t>Metrics</a:t>
            </a:r>
            <a:r>
              <a:rPr lang="en-US" sz="1500" dirty="0"/>
              <a:t> are used by dynamic routing protocols to calculate the best path to a destination.</a:t>
            </a:r>
          </a:p>
          <a:p>
            <a:r>
              <a:rPr lang="en-US" sz="1500" b="1" dirty="0"/>
              <a:t>Administrative distance</a:t>
            </a:r>
            <a:r>
              <a:rPr lang="en-US" sz="1500" dirty="0"/>
              <a:t> is an integer value that is used to indicate a router</a:t>
            </a:r>
            <a:r>
              <a:rPr lang="ja-JP" altLang="en-US" sz="1500" dirty="0">
                <a:latin typeface="Arial"/>
              </a:rPr>
              <a:t>’</a:t>
            </a:r>
            <a:r>
              <a:rPr lang="en-US" sz="1500" dirty="0"/>
              <a:t>s </a:t>
            </a:r>
            <a:r>
              <a:rPr lang="ja-JP" altLang="en-US" sz="1500" dirty="0">
                <a:latin typeface="Arial"/>
              </a:rPr>
              <a:t>“</a:t>
            </a:r>
            <a:r>
              <a:rPr lang="en-US" sz="1500" dirty="0"/>
              <a:t>trustworthiness</a:t>
            </a:r>
            <a:r>
              <a:rPr lang="ja-JP" altLang="en-US" sz="1500" dirty="0">
                <a:latin typeface="Arial"/>
              </a:rPr>
              <a:t>”</a:t>
            </a:r>
            <a:endParaRPr lang="en-US" sz="1500" dirty="0"/>
          </a:p>
          <a:p>
            <a:r>
              <a:rPr lang="en-US" sz="1500" b="1" dirty="0"/>
              <a:t>Components of a routing table</a:t>
            </a:r>
            <a:r>
              <a:rPr lang="en-US" sz="1500" dirty="0"/>
              <a:t> include:</a:t>
            </a:r>
          </a:p>
          <a:p>
            <a:pPr lvl="1"/>
            <a:r>
              <a:rPr lang="en-US" sz="1500" dirty="0">
                <a:solidFill>
                  <a:srgbClr val="0000FF"/>
                </a:solidFill>
              </a:rPr>
              <a:t>Route source</a:t>
            </a:r>
          </a:p>
          <a:p>
            <a:pPr lvl="1"/>
            <a:r>
              <a:rPr lang="en-US" sz="1500" dirty="0">
                <a:solidFill>
                  <a:srgbClr val="0000FF"/>
                </a:solidFill>
              </a:rPr>
              <a:t>Administrative distance</a:t>
            </a:r>
          </a:p>
          <a:p>
            <a:pPr lvl="1"/>
            <a:r>
              <a:rPr lang="en-US" sz="1500" dirty="0">
                <a:solidFill>
                  <a:srgbClr val="0000FF"/>
                </a:solidFill>
              </a:rPr>
              <a:t>Metric</a:t>
            </a:r>
          </a:p>
          <a:p>
            <a:pPr lvl="1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84552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2408</TotalTime>
  <Words>814</Words>
  <Application>Microsoft Office PowerPoint</Application>
  <PresentationFormat>On-screen Show (4:3)</PresentationFormat>
  <Paragraphs>151</Paragraphs>
  <Slides>23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ＭＳ Ｐゴシック</vt:lpstr>
      <vt:lpstr>Arial</vt:lpstr>
      <vt:lpstr>Calibri</vt:lpstr>
      <vt:lpstr>Lucida Sans Unicode</vt:lpstr>
      <vt:lpstr>Wingdings</vt:lpstr>
      <vt:lpstr>Office Theme</vt:lpstr>
      <vt:lpstr>Dynamic Routing</vt:lpstr>
      <vt:lpstr>Objectives</vt:lpstr>
      <vt:lpstr>Dynamic Routing Protocols</vt:lpstr>
      <vt:lpstr>Dynamic Routing Protocols</vt:lpstr>
      <vt:lpstr>Dynamic Routing Protocols</vt:lpstr>
      <vt:lpstr>Why Dynamic Routing Protocols?</vt:lpstr>
      <vt:lpstr>Classifying Routing Protocols</vt:lpstr>
      <vt:lpstr>Classifying Routing Protocols</vt:lpstr>
      <vt:lpstr>Classifying Routing Protocols</vt:lpstr>
      <vt:lpstr>Classifying Routing Protocols</vt:lpstr>
      <vt:lpstr>Classifying Routing Protocols</vt:lpstr>
      <vt:lpstr>Classifying Routing Protocols</vt:lpstr>
      <vt:lpstr>Classifying Routing Protocols</vt:lpstr>
      <vt:lpstr>Routing Protocols Metrics</vt:lpstr>
      <vt:lpstr>Routing Protocols Metrics</vt:lpstr>
      <vt:lpstr>Routing Protocols Metrics</vt:lpstr>
      <vt:lpstr>Routing Protocols Metrics</vt:lpstr>
      <vt:lpstr>Administrative Distance of a Route</vt:lpstr>
      <vt:lpstr>Administrative Distance of a Route</vt:lpstr>
      <vt:lpstr>Administrative Distance of a Route</vt:lpstr>
      <vt:lpstr>Administrative Distance of a Route</vt:lpstr>
      <vt:lpstr>Administrative Distance of a Route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Radhakrishnan, Kapilan</cp:lastModifiedBy>
  <cp:revision>271</cp:revision>
  <cp:lastPrinted>2014-02-04T19:37:22Z</cp:lastPrinted>
  <dcterms:created xsi:type="dcterms:W3CDTF">2013-10-01T08:59:03Z</dcterms:created>
  <dcterms:modified xsi:type="dcterms:W3CDTF">2016-02-08T18:43:05Z</dcterms:modified>
</cp:coreProperties>
</file>