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EEC7EBF-ACE3-4363-AB49-D03B7EF14476}" v="2" dt="2023-03-18T18:57:53.6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5" d="100"/>
          <a:sy n="55" d="100"/>
        </p:scale>
        <p:origin x="352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3/18/2023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29902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3/18/2023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43632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3/18/2023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02572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8695" y="1825625"/>
            <a:ext cx="556110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1825625"/>
            <a:ext cx="5561105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3/18/2023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29684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125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5256" y="1752600"/>
            <a:ext cx="5532319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5256" y="2666999"/>
            <a:ext cx="5532319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561106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561106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3/18/2023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5644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8693" y="6416675"/>
            <a:ext cx="2921715" cy="365125"/>
          </a:xfrm>
        </p:spPr>
        <p:txBody>
          <a:bodyPr/>
          <a:lstStyle/>
          <a:p>
            <a:fld id="{3AB41CFF-90C9-47B3-9DA1-F2BF8D839F7E}" type="datetime1">
              <a:rPr lang="en-US" smtClean="0"/>
              <a:t>3/18/2023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63257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3/18/2023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03190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3/18/2023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55278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3/18/2023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12219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3/18/2023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10946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3/18/2023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13788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80">
          <a:fgClr>
            <a:schemeClr val="accent1">
              <a:lumMod val="75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425450"/>
            <a:ext cx="1127461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8694" y="1949450"/>
            <a:ext cx="11274612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8694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3/18/2023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166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90106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14" name="Picture 13" descr="A picture containing sitting&#10;&#10;Description automatically generated">
            <a:extLst>
              <a:ext uri="{FF2B5EF4-FFF2-40B4-BE49-F238E27FC236}">
                <a16:creationId xmlns:a16="http://schemas.microsoft.com/office/drawing/2014/main" id="{BC526B7A-4801-4FD1-95C8-03AF22629E87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13440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E2748806-3AF5-4078-830A-C1F26BF1B2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F991FCB-5132-414C-B377-526F56121B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D6F4A97-1E11-43D4-3F14-7E2315F997E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10252" b="5793"/>
          <a:stretch/>
        </p:blipFill>
        <p:spPr>
          <a:xfrm>
            <a:off x="20" y="10"/>
            <a:ext cx="12191980" cy="6856614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F23DAFF7-4C98-4E0E-8986-198D54B6C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0" y="0"/>
            <a:ext cx="6858000" cy="6858000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6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1005654" y="565846"/>
            <a:ext cx="4958128" cy="3755144"/>
          </a:xfrm>
        </p:spPr>
        <p:txBody>
          <a:bodyPr anchor="b">
            <a:normAutofit/>
          </a:bodyPr>
          <a:lstStyle/>
          <a:p>
            <a:pPr algn="l"/>
            <a:r>
              <a:rPr lang="en-US">
                <a:solidFill>
                  <a:srgbClr val="FFFFFF"/>
                </a:solidFill>
              </a:rPr>
              <a:t>PDP Learning in the digital Era</a:t>
            </a:r>
          </a:p>
        </p:txBody>
      </p:sp>
    </p:spTree>
    <p:extLst>
      <p:ext uri="{BB962C8B-B14F-4D97-AF65-F5344CB8AC3E}">
        <p14:creationId xmlns:p14="http://schemas.microsoft.com/office/powerpoint/2010/main" val="2701007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0AD718F-D6C7-D7B2-A2AE-B07B294759F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8221404"/>
              </p:ext>
            </p:extLst>
          </p:nvPr>
        </p:nvGraphicFramePr>
        <p:xfrm>
          <a:off x="304800" y="1"/>
          <a:ext cx="11605549" cy="6818865"/>
        </p:xfrm>
        <a:graphic>
          <a:graphicData uri="http://schemas.openxmlformats.org/drawingml/2006/table">
            <a:tbl>
              <a:tblPr/>
              <a:tblGrid>
                <a:gridCol w="1608699">
                  <a:extLst>
                    <a:ext uri="{9D8B030D-6E8A-4147-A177-3AD203B41FA5}">
                      <a16:colId xmlns:a16="http://schemas.microsoft.com/office/drawing/2014/main" val="2078149647"/>
                    </a:ext>
                  </a:extLst>
                </a:gridCol>
                <a:gridCol w="2422294">
                  <a:extLst>
                    <a:ext uri="{9D8B030D-6E8A-4147-A177-3AD203B41FA5}">
                      <a16:colId xmlns:a16="http://schemas.microsoft.com/office/drawing/2014/main" val="1368550156"/>
                    </a:ext>
                  </a:extLst>
                </a:gridCol>
                <a:gridCol w="1812098">
                  <a:extLst>
                    <a:ext uri="{9D8B030D-6E8A-4147-A177-3AD203B41FA5}">
                      <a16:colId xmlns:a16="http://schemas.microsoft.com/office/drawing/2014/main" val="2998171409"/>
                    </a:ext>
                  </a:extLst>
                </a:gridCol>
                <a:gridCol w="1386811">
                  <a:extLst>
                    <a:ext uri="{9D8B030D-6E8A-4147-A177-3AD203B41FA5}">
                      <a16:colId xmlns:a16="http://schemas.microsoft.com/office/drawing/2014/main" val="1744025305"/>
                    </a:ext>
                  </a:extLst>
                </a:gridCol>
                <a:gridCol w="2126929">
                  <a:extLst>
                    <a:ext uri="{9D8B030D-6E8A-4147-A177-3AD203B41FA5}">
                      <a16:colId xmlns:a16="http://schemas.microsoft.com/office/drawing/2014/main" val="3598553582"/>
                    </a:ext>
                  </a:extLst>
                </a:gridCol>
                <a:gridCol w="2248718">
                  <a:extLst>
                    <a:ext uri="{9D8B030D-6E8A-4147-A177-3AD203B41FA5}">
                      <a16:colId xmlns:a16="http://schemas.microsoft.com/office/drawing/2014/main" val="160623710"/>
                    </a:ext>
                  </a:extLst>
                </a:gridCol>
              </a:tblGrid>
              <a:tr h="1042041">
                <a:tc>
                  <a:txBody>
                    <a:bodyPr/>
                    <a:lstStyle/>
                    <a:p>
                      <a:pPr fontAlgn="t"/>
                      <a:endParaRPr lang="en-GB" sz="12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just" rtl="0" fontAlgn="base"/>
                      <a:r>
                        <a:rPr lang="en-GB" sz="1400" b="1" i="0" dirty="0">
                          <a:solidFill>
                            <a:srgbClr val="FFFFFF"/>
                          </a:solidFill>
                          <a:effectLst/>
                          <a:latin typeface="Times New Roman"/>
                          <a:cs typeface="Times New Roman"/>
                        </a:rPr>
                        <a:t>Long term goals </a:t>
                      </a:r>
                    </a:p>
                  </a:txBody>
                  <a:tcPr marL="35259" marR="35259" marT="17629" marB="17629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C24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en-GB" sz="16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rtl="0" fontAlgn="base"/>
                      <a:r>
                        <a:rPr lang="en-GB" sz="1600" b="1" i="0" dirty="0">
                          <a:solidFill>
                            <a:srgbClr val="FFFFFF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Specific career goals </a:t>
                      </a:r>
                    </a:p>
                    <a:p>
                      <a:pPr algn="just" rtl="0" fontAlgn="base"/>
                      <a:r>
                        <a:rPr lang="en-GB" sz="1600" b="1" i="0" dirty="0">
                          <a:solidFill>
                            <a:srgbClr val="FFFFFF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35259" marR="35259" marT="17629" marB="17629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C24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en-GB" sz="16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just" rtl="0" fontAlgn="base"/>
                      <a:r>
                        <a:rPr lang="en-GB" sz="1600" b="1" i="0">
                          <a:solidFill>
                            <a:srgbClr val="FFFFFF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Key skills needed for each goal </a:t>
                      </a:r>
                    </a:p>
                  </a:txBody>
                  <a:tcPr marL="35259" marR="35259" marT="17629" marB="17629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C24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en-GB" sz="16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rtl="0" fontAlgn="base"/>
                      <a:r>
                        <a:rPr lang="en-GB" sz="1600" b="1" i="0">
                          <a:solidFill>
                            <a:srgbClr val="FFFFFF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Which skills need improving? </a:t>
                      </a:r>
                    </a:p>
                  </a:txBody>
                  <a:tcPr marL="35259" marR="35259" marT="17629" marB="17629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C24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en-GB" sz="16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rtl="0" fontAlgn="base"/>
                      <a:r>
                        <a:rPr lang="en-GB" sz="1600" b="1" i="0">
                          <a:solidFill>
                            <a:srgbClr val="FFFFFF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What actions would undertake? </a:t>
                      </a:r>
                    </a:p>
                  </a:txBody>
                  <a:tcPr marL="35259" marR="35259" marT="17629" marB="17629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C24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en-GB" sz="16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rtl="0" fontAlgn="base"/>
                      <a:r>
                        <a:rPr lang="en-GB" sz="1600" b="1" i="0" dirty="0">
                          <a:solidFill>
                            <a:srgbClr val="FFFFFF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When? </a:t>
                      </a:r>
                    </a:p>
                  </a:txBody>
                  <a:tcPr marL="35259" marR="35259" marT="17629" marB="17629">
                    <a:lnL>
                      <a:noFill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C24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03709023"/>
                  </a:ext>
                </a:extLst>
              </a:tr>
              <a:tr h="1356317">
                <a:tc>
                  <a:txBody>
                    <a:bodyPr/>
                    <a:lstStyle/>
                    <a:p>
                      <a:pPr fontAlgn="t"/>
                      <a:endParaRPr lang="en-GB" sz="16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rtl="0" fontAlgn="base"/>
                      <a:r>
                        <a:rPr lang="en-GB" sz="1600" b="0" i="0" dirty="0">
                          <a:solidFill>
                            <a:srgbClr val="FFFFFF"/>
                          </a:solidFill>
                          <a:effectLst/>
                          <a:latin typeface="Times New Roman"/>
                          <a:cs typeface="Times New Roman"/>
                        </a:rPr>
                        <a:t>Accounts Logistics Manager</a:t>
                      </a:r>
                      <a:r>
                        <a:rPr lang="en-GB" sz="1600" b="1" i="0" dirty="0">
                          <a:solidFill>
                            <a:srgbClr val="FFFFFF"/>
                          </a:solidFill>
                          <a:effectLst/>
                          <a:latin typeface="Times New Roman"/>
                          <a:cs typeface="Times New Roman"/>
                        </a:rPr>
                        <a:t> </a:t>
                      </a:r>
                    </a:p>
                  </a:txBody>
                  <a:tcPr marL="35259" marR="35259" marT="17629" marB="17629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C249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4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rtl="0" fontAlgn="base"/>
                      <a:r>
                        <a:rPr lang="en-GB" sz="1400" b="0" i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Manage logistics communication for multiple accounts  </a:t>
                      </a:r>
                    </a:p>
                  </a:txBody>
                  <a:tcPr marL="35259" marR="35259" marT="17629" marB="17629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6B6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4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rtl="0" fontAlgn="base"/>
                      <a:r>
                        <a:rPr lang="en-GB" sz="1400" b="0" i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Effective communication is important for managing teams and clients Biech (2008). </a:t>
                      </a:r>
                    </a:p>
                  </a:txBody>
                  <a:tcPr marL="35259" marR="35259" marT="17629" marB="17629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6B6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4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rtl="0" fontAlgn="base"/>
                      <a:r>
                        <a:rPr lang="en-GB" sz="1400" b="0" i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Improve communication skills </a:t>
                      </a:r>
                    </a:p>
                  </a:txBody>
                  <a:tcPr marL="35259" marR="35259" marT="17629" marB="17629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6B6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4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rtl="0" fontAlgn="base"/>
                      <a:r>
                        <a:rPr lang="en-GB" sz="1400" b="0" i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Research and enrol in a relevant communication skills workshop that fits within the schedule </a:t>
                      </a:r>
                    </a:p>
                  </a:txBody>
                  <a:tcPr marL="35259" marR="35259" marT="17629" marB="17629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6B6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4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rtl="0" fontAlgn="base"/>
                      <a:r>
                        <a:rPr lang="en-GB" sz="1400" b="0" i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Attend the communication skills workshop within the next 3 months </a:t>
                      </a:r>
                    </a:p>
                  </a:txBody>
                  <a:tcPr marL="35259" marR="35259" marT="17629" marB="17629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6B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09653532"/>
                  </a:ext>
                </a:extLst>
              </a:tr>
              <a:tr h="1055832">
                <a:tc>
                  <a:txBody>
                    <a:bodyPr/>
                    <a:lstStyle/>
                    <a:p>
                      <a:pPr fontAlgn="t"/>
                      <a:endParaRPr lang="en-GB" sz="12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rtl="0" fontAlgn="base"/>
                      <a:r>
                        <a:rPr lang="en-GB" sz="1600" b="0" i="0" dirty="0">
                          <a:solidFill>
                            <a:srgbClr val="FFFFFF"/>
                          </a:solidFill>
                          <a:effectLst/>
                          <a:latin typeface="Times New Roman"/>
                          <a:cs typeface="Times New Roman"/>
                        </a:rPr>
                        <a:t>Logistics team Supervisor</a:t>
                      </a:r>
                      <a:r>
                        <a:rPr lang="en-GB" sz="1600" b="1" i="0" dirty="0">
                          <a:solidFill>
                            <a:srgbClr val="FFFFFF"/>
                          </a:solidFill>
                          <a:effectLst/>
                          <a:latin typeface="Times New Roman"/>
                          <a:cs typeface="Times New Roman"/>
                        </a:rPr>
                        <a:t> </a:t>
                      </a:r>
                    </a:p>
                  </a:txBody>
                  <a:tcPr marL="35259" marR="35259" marT="17629" marB="17629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C249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4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rtl="0" fontAlgn="base"/>
                      <a:r>
                        <a:rPr lang="en-GB" sz="1400" b="0" i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Obtain a certification in logistics management within the next three years to enhance knowledge and credibility in the field </a:t>
                      </a:r>
                    </a:p>
                    <a:p>
                      <a:pPr algn="l" rtl="0" fontAlgn="base"/>
                      <a:r>
                        <a:rPr lang="en-GB" sz="1400" b="0" i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35259" marR="35259" marT="17629" marB="17629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2D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4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rtl="0" fontAlgn="base"/>
                      <a:r>
                        <a:rPr lang="en-GB" sz="1400" b="0" i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Staying up to date with the latest trends and technologies in logistics is critical for success </a:t>
                      </a:r>
                    </a:p>
                  </a:txBody>
                  <a:tcPr marL="35259" marR="35259" marT="17629" marB="17629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2D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4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rtl="0" fontAlgn="base"/>
                      <a:r>
                        <a:rPr lang="en-GB" sz="1400" b="0" i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Develop technical skills </a:t>
                      </a:r>
                    </a:p>
                  </a:txBody>
                  <a:tcPr marL="35259" marR="35259" marT="17629" marB="17629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2D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4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rtl="0" fontAlgn="base"/>
                      <a:r>
                        <a:rPr lang="en-GB" sz="1400" b="0" i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Research and enrol in a reputable online course on logistics and supply chain management that fits within the budget and schedule </a:t>
                      </a:r>
                    </a:p>
                  </a:txBody>
                  <a:tcPr marL="35259" marR="35259" marT="17629" marB="17629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2D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4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rtl="0" fontAlgn="base"/>
                      <a:r>
                        <a:rPr lang="en-GB" sz="1400" b="0" i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Complete the online course within the next 3 years </a:t>
                      </a:r>
                    </a:p>
                  </a:txBody>
                  <a:tcPr marL="35259" marR="35259" marT="17629" marB="17629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2D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44591766"/>
                  </a:ext>
                </a:extLst>
              </a:tr>
              <a:tr h="1576311">
                <a:tc>
                  <a:txBody>
                    <a:bodyPr/>
                    <a:lstStyle/>
                    <a:p>
                      <a:pPr fontAlgn="t"/>
                      <a:endParaRPr lang="en-GB" sz="12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rtl="0" fontAlgn="base"/>
                      <a:r>
                        <a:rPr lang="en-GB" sz="1600" b="0" i="0" dirty="0">
                          <a:solidFill>
                            <a:srgbClr val="FFFFFF"/>
                          </a:solidFill>
                          <a:effectLst/>
                          <a:latin typeface="Times New Roman"/>
                          <a:cs typeface="Times New Roman"/>
                        </a:rPr>
                        <a:t>Area logistics Manager</a:t>
                      </a:r>
                      <a:r>
                        <a:rPr lang="en-GB" sz="1600" b="1" i="0" dirty="0">
                          <a:solidFill>
                            <a:srgbClr val="FFFFFF"/>
                          </a:solidFill>
                          <a:effectLst/>
                          <a:latin typeface="Times New Roman"/>
                          <a:cs typeface="Times New Roman"/>
                        </a:rPr>
                        <a:t> </a:t>
                      </a:r>
                    </a:p>
                  </a:txBody>
                  <a:tcPr marL="35259" marR="35259" marT="17629" marB="17629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C249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4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rtl="0" fontAlgn="base"/>
                      <a:r>
                        <a:rPr lang="en-GB" sz="1400" b="0" i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Increase the efficiency of logistics operations with 20% by improving delivery times and optimizing transportation routes. </a:t>
                      </a:r>
                    </a:p>
                    <a:p>
                      <a:pPr algn="l" rtl="0" fontAlgn="base"/>
                      <a:r>
                        <a:rPr lang="en-GB" sz="1400" b="0" i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35259" marR="35259" marT="17629" marB="17629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6B6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4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rtl="0" fontAlgn="base"/>
                      <a:r>
                        <a:rPr lang="en-GB" sz="1400" b="0" i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Effective time management is necessary for meeting deadlines and achieving goals</a:t>
                      </a:r>
                      <a:r>
                        <a:rPr lang="en-GB" sz="1400" b="0" i="0" dirty="0">
                          <a:solidFill>
                            <a:srgbClr val="555555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FORSYTH, P., (2013). </a:t>
                      </a:r>
                      <a:endParaRPr lang="en-GB" sz="1400" b="0" i="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5259" marR="35259" marT="17629" marB="17629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6B6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4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rtl="0" fontAlgn="base"/>
                      <a:r>
                        <a:rPr lang="en-GB" sz="1400" b="0" i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Improve time management skills </a:t>
                      </a:r>
                    </a:p>
                  </a:txBody>
                  <a:tcPr marL="35259" marR="35259" marT="17629" marB="17629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6B6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4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rtl="0" fontAlgn="base"/>
                      <a:r>
                        <a:rPr lang="en-GB" sz="1400" b="0" i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Create a realistic daily schedule that takes into account work and personal responsibilities </a:t>
                      </a:r>
                    </a:p>
                  </a:txBody>
                  <a:tcPr marL="35259" marR="35259" marT="17629" marB="17629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6B6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4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rtl="0" fontAlgn="base"/>
                      <a:r>
                        <a:rPr lang="en-GB" sz="1400" b="0" i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Create a daily schedule and prioritize tasks consistently for the next 6 months to improve time management skills </a:t>
                      </a:r>
                    </a:p>
                    <a:p>
                      <a:pPr algn="l" rtl="0" fontAlgn="base"/>
                      <a:r>
                        <a:rPr lang="en-GB" sz="1400" b="0" i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35259" marR="35259" marT="17629" marB="17629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6B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60973580"/>
                  </a:ext>
                </a:extLst>
              </a:tr>
              <a:tr h="1307018">
                <a:tc>
                  <a:txBody>
                    <a:bodyPr/>
                    <a:lstStyle/>
                    <a:p>
                      <a:pPr fontAlgn="t"/>
                      <a:endParaRPr lang="en-GB" sz="12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rtl="0" fontAlgn="base"/>
                      <a:r>
                        <a:rPr lang="en-GB" sz="1600" b="0" i="0" dirty="0">
                          <a:solidFill>
                            <a:srgbClr val="FFFFFF"/>
                          </a:solidFill>
                          <a:effectLst/>
                          <a:latin typeface="Times New Roman"/>
                          <a:cs typeface="Times New Roman"/>
                        </a:rPr>
                        <a:t>Regional logistics Manager</a:t>
                      </a:r>
                      <a:r>
                        <a:rPr lang="en-GB" sz="1600" b="1" i="0" dirty="0">
                          <a:solidFill>
                            <a:srgbClr val="FFFFFF"/>
                          </a:solidFill>
                          <a:effectLst/>
                          <a:latin typeface="Times New Roman"/>
                          <a:cs typeface="Times New Roman"/>
                        </a:rPr>
                        <a:t> </a:t>
                      </a:r>
                    </a:p>
                  </a:txBody>
                  <a:tcPr marL="35259" marR="35259" marT="17629" marB="17629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C249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4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rtl="0" fontAlgn="base"/>
                      <a:r>
                        <a:rPr lang="en-GB" sz="1400" b="0" i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Build and lead a high-performing logistics team by recruiting and training employees Cottrell, S. (2021) </a:t>
                      </a:r>
                    </a:p>
                  </a:txBody>
                  <a:tcPr marL="35259" marR="35259" marT="17629" marB="17629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2D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4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rtl="0" fontAlgn="base"/>
                      <a:r>
                        <a:rPr lang="en-GB" sz="1400" b="0" i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Improving leadership skills is essential for managing teams and achieving business goals </a:t>
                      </a:r>
                    </a:p>
                  </a:txBody>
                  <a:tcPr marL="35259" marR="35259" marT="17629" marB="17629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2D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4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rtl="0" fontAlgn="base"/>
                      <a:r>
                        <a:rPr lang="en-GB" sz="1400" b="0" i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Develop leadership skills </a:t>
                      </a:r>
                    </a:p>
                  </a:txBody>
                  <a:tcPr marL="35259" marR="35259" marT="17629" marB="17629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2D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4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rtl="0" fontAlgn="base"/>
                      <a:r>
                        <a:rPr lang="en-GB" sz="1400" b="0" i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Enrol in a suitable leadership training program that fits within the timeframe </a:t>
                      </a:r>
                    </a:p>
                  </a:txBody>
                  <a:tcPr marL="35259" marR="35259" marT="17629" marB="17629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2DA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4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rtl="0" fontAlgn="base"/>
                      <a:r>
                        <a:rPr lang="en-GB" sz="1400" b="0" i="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Attend a leadership training program within the next 12 months </a:t>
                      </a:r>
                    </a:p>
                  </a:txBody>
                  <a:tcPr marL="35259" marR="35259" marT="17629" marB="17629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2D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0205638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838035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0A5D086-ABEA-3940-F3AD-16DC720C94BE}"/>
              </a:ext>
            </a:extLst>
          </p:cNvPr>
          <p:cNvSpPr txBox="1"/>
          <p:nvPr/>
        </p:nvSpPr>
        <p:spPr>
          <a:xfrm>
            <a:off x="690880" y="873760"/>
            <a:ext cx="11094720" cy="3268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Times New Roman"/>
                <a:cs typeface="Times New Roman"/>
              </a:rPr>
              <a:t>Biech, (2008). The Pfeiffer book of successful team-building tools best of the annuals (2nd ed.). Pfeiffer </a:t>
            </a:r>
            <a:endParaRPr lang="en-US" dirty="0"/>
          </a:p>
          <a:p>
            <a:pPr>
              <a:lnSpc>
                <a:spcPct val="150000"/>
              </a:lnSpc>
            </a:pPr>
            <a:r>
              <a:rPr lang="en-GB" sz="2000" dirty="0">
                <a:latin typeface="Times New Roman"/>
                <a:cs typeface="Times New Roman"/>
              </a:rPr>
              <a:t>Cottrell, S. (2021) Skills for success: personal development and employability. 4th edition. London:, Red Globe Press, pg181. 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Times New Roman"/>
                <a:cs typeface="Times New Roman"/>
              </a:rPr>
              <a:t>'Delivering a Presentation and More' (2012) Technical Writing, Presentational Skills, and Online Communication: Professional Tools and Insights Hershey, PA, USA: IGI Global, pp. 144-166. 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Times New Roman"/>
                <a:cs typeface="Times New Roman"/>
              </a:rPr>
              <a:t>Forsyth, P., 2013. Chapter 02: First steps towards effective time management. 3rd edition edn. London: Kogan Page Ltd. </a:t>
            </a:r>
          </a:p>
        </p:txBody>
      </p:sp>
    </p:spTree>
    <p:extLst>
      <p:ext uri="{BB962C8B-B14F-4D97-AF65-F5344CB8AC3E}">
        <p14:creationId xmlns:p14="http://schemas.microsoft.com/office/powerpoint/2010/main" val="1720780086"/>
      </p:ext>
    </p:extLst>
  </p:cSld>
  <p:clrMapOvr>
    <a:masterClrMapping/>
  </p:clrMapOvr>
</p:sld>
</file>

<file path=ppt/theme/theme1.xml><?xml version="1.0" encoding="utf-8"?>
<a:theme xmlns:a="http://schemas.openxmlformats.org/drawingml/2006/main" name="DappledVTI">
  <a:themeElements>
    <a:clrScheme name="AnalogousFromDarkSeedLeftStep">
      <a:dk1>
        <a:srgbClr val="000000"/>
      </a:dk1>
      <a:lt1>
        <a:srgbClr val="FFFFFF"/>
      </a:lt1>
      <a:dk2>
        <a:srgbClr val="361E1F"/>
      </a:dk2>
      <a:lt2>
        <a:srgbClr val="E2E5E8"/>
      </a:lt2>
      <a:accent1>
        <a:srgbClr val="CA8546"/>
      </a:accent1>
      <a:accent2>
        <a:srgbClr val="B83C34"/>
      </a:accent2>
      <a:accent3>
        <a:srgbClr val="CA4675"/>
      </a:accent3>
      <a:accent4>
        <a:srgbClr val="B8349A"/>
      </a:accent4>
      <a:accent5>
        <a:srgbClr val="B146CA"/>
      </a:accent5>
      <a:accent6>
        <a:srgbClr val="6834B8"/>
      </a:accent6>
      <a:hlink>
        <a:srgbClr val="BC3FBF"/>
      </a:hlink>
      <a:folHlink>
        <a:srgbClr val="7F7F7F"/>
      </a:folHlink>
    </a:clrScheme>
    <a:fontScheme name="Custom 67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ppledVTI" id="{204FEFAB-F02B-4FE8-B509-C50A618B972D}" vid="{7EAEADA8-5A8E-45B2-B0E4-448EC7E7A94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399</Words>
  <Application>Microsoft Office PowerPoint</Application>
  <PresentationFormat>Widescreen</PresentationFormat>
  <Paragraphs>69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Avenir Next LT Pro</vt:lpstr>
      <vt:lpstr>AvenirNext LT Pro Medium</vt:lpstr>
      <vt:lpstr>Sabon Next LT</vt:lpstr>
      <vt:lpstr>Times New Roman</vt:lpstr>
      <vt:lpstr>DappledVTI</vt:lpstr>
      <vt:lpstr>PDP Learning in the digital Era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-</dc:creator>
  <cp:lastModifiedBy>Oli Robu (2233652)</cp:lastModifiedBy>
  <cp:revision>33</cp:revision>
  <dcterms:created xsi:type="dcterms:W3CDTF">2023-03-18T18:04:54Z</dcterms:created>
  <dcterms:modified xsi:type="dcterms:W3CDTF">2023-03-18T19:01:03Z</dcterms:modified>
</cp:coreProperties>
</file>