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15113000" cy="21374100"/>
  <p:notesSz cx="6858000" cy="9144000"/>
  <p:embeddedFontLst>
    <p:embeddedFont>
      <p:font typeface="Arimo Bold" panose="020B0604020202020204" charset="0"/>
      <p:regular r:id="rId4"/>
    </p:embeddedFont>
    <p:embeddedFont>
      <p:font typeface="Canva Sans" panose="020B0604020202020204" charset="0"/>
      <p:regular r:id="rId5"/>
    </p:embeddedFont>
    <p:embeddedFont>
      <p:font typeface="Nunito Bold"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4" d="100"/>
          <a:sy n="24" d="100"/>
        </p:scale>
        <p:origin x="2717"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microsoft.com/office/2016/11/relationships/changesInfo" Target="changesInfos/changesInfo1.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jit Keahvala" userId="a998e7d6c26653f4" providerId="LiveId" clId="{AE9240FB-859D-4644-91FC-35C5186FBF5E}"/>
    <pc:docChg chg="modSld">
      <pc:chgData name="Ranjit Keahvala" userId="a998e7d6c26653f4" providerId="LiveId" clId="{AE9240FB-859D-4644-91FC-35C5186FBF5E}" dt="2026-04-05T07:51:57.682" v="0" actId="255"/>
      <pc:docMkLst>
        <pc:docMk/>
      </pc:docMkLst>
      <pc:sldChg chg="modSp mod">
        <pc:chgData name="Ranjit Keahvala" userId="a998e7d6c26653f4" providerId="LiveId" clId="{AE9240FB-859D-4644-91FC-35C5186FBF5E}" dt="2026-04-05T07:51:57.682" v="0" actId="255"/>
        <pc:sldMkLst>
          <pc:docMk/>
          <pc:sldMk cId="1257142931" sldId="257"/>
        </pc:sldMkLst>
        <pc:spChg chg="mod">
          <ac:chgData name="Ranjit Keahvala" userId="a998e7d6c26653f4" providerId="LiveId" clId="{AE9240FB-859D-4644-91FC-35C5186FBF5E}" dt="2026-04-05T07:51:57.682" v="0" actId="255"/>
          <ac:spMkLst>
            <pc:docMk/>
            <pc:sldMk cId="1257142931" sldId="257"/>
            <ac:spMk id="4" creationId="{95D68518-7B38-1A6D-2F55-9DEB0611C40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grandviewresearch.com/industry-analysis/smart-healthcare-market" TargetMode="External"/><Relationship Id="rId3" Type="http://schemas.openxmlformats.org/officeDocument/2006/relationships/image" Target="../media/image3.png"/><Relationship Id="rId7" Type="http://schemas.openxmlformats.org/officeDocument/2006/relationships/hyperlink" Target="https://market.us/statistics/smartphone-brands/samsung/" TargetMode="External"/><Relationship Id="rId12" Type="http://schemas.openxmlformats.org/officeDocument/2006/relationships/hyperlink" Target="https://asjp.cerist.dz/en/downArticle/181/14/1/266377"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hyperlink" Target="https://journal.undiknas.ac.id/index.php/fisip/article/download/4286/1320" TargetMode="External"/><Relationship Id="rId5" Type="http://schemas.openxmlformats.org/officeDocument/2006/relationships/image" Target="../media/image5.png"/><Relationship Id="rId10" Type="http://schemas.openxmlformats.org/officeDocument/2006/relationships/hyperlink" Target="https://repository.widyatama.ac.id/server/api/core/bitstreams/45959fa0-0d40-438e-9c97-b28598edf745/content" TargetMode="External"/><Relationship Id="rId4" Type="http://schemas.openxmlformats.org/officeDocument/2006/relationships/image" Target="../media/image4.png"/><Relationship Id="rId9" Type="http://schemas.openxmlformats.org/officeDocument/2006/relationships/hyperlink" Target="https://finance.yahoo.com/news/samsung-taps-b-well-galaxy-212119847.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
            <a:extLst>
              <a:ext uri="{FF2B5EF4-FFF2-40B4-BE49-F238E27FC236}">
                <a16:creationId xmlns:a16="http://schemas.microsoft.com/office/drawing/2014/main" id="{6A362B36-00ED-5A24-8EED-943CDED48A24}"/>
              </a:ext>
            </a:extLst>
          </p:cNvPr>
          <p:cNvPicPr>
            <a:picLocks noChangeAspect="1"/>
          </p:cNvPicPr>
          <p:nvPr/>
        </p:nvPicPr>
        <p:blipFill>
          <a:blip r:embed="rId2"/>
          <a:stretch>
            <a:fillRect/>
          </a:stretch>
        </p:blipFill>
        <p:spPr>
          <a:xfrm>
            <a:off x="3365500" y="2000250"/>
            <a:ext cx="7810500" cy="3124200"/>
          </a:xfrm>
          <a:prstGeom prst="rect">
            <a:avLst/>
          </a:prstGeom>
          <a:noFill/>
          <a:ln w="12700" cap="flat" cmpd="sng">
            <a:noFill/>
            <a:prstDash val="solid"/>
            <a:miter/>
          </a:ln>
        </p:spPr>
      </p:pic>
      <p:sp>
        <p:nvSpPr>
          <p:cNvPr id="4" name="TextBox 3">
            <a:extLst>
              <a:ext uri="{FF2B5EF4-FFF2-40B4-BE49-F238E27FC236}">
                <a16:creationId xmlns:a16="http://schemas.microsoft.com/office/drawing/2014/main" id="{95D68518-7B38-1A6D-2F55-9DEB0611C40A}"/>
              </a:ext>
            </a:extLst>
          </p:cNvPr>
          <p:cNvSpPr txBox="1"/>
          <p:nvPr/>
        </p:nvSpPr>
        <p:spPr>
          <a:xfrm>
            <a:off x="1460500" y="5429250"/>
            <a:ext cx="12496800" cy="9448740"/>
          </a:xfrm>
          <a:prstGeom prst="rect">
            <a:avLst/>
          </a:prstGeom>
          <a:noFill/>
        </p:spPr>
        <p:txBody>
          <a:bodyPr wrap="square">
            <a:spAutoFit/>
          </a:bodyPr>
          <a:lstStyle/>
          <a:p>
            <a:pPr algn="ctr">
              <a:buNone/>
            </a:pPr>
            <a:r>
              <a:rPr lang="en-GB" sz="1600" kern="100" dirty="0">
                <a:effectLst/>
                <a:latin typeface="Arial" panose="020B0604020202020204" pitchFamily="34" charset="0"/>
                <a:ea typeface="Droid Sans"/>
                <a:cs typeface="Arial" panose="020B0604020202020204" pitchFamily="34" charset="0"/>
              </a:rPr>
              <a:t> </a:t>
            </a:r>
            <a:endParaRPr lang="en-IN" sz="1600" kern="100" dirty="0">
              <a:effectLst/>
              <a:latin typeface="Droid Sans"/>
              <a:ea typeface="Droid Sans"/>
              <a:cs typeface="Arial" panose="020B0604020202020204" pitchFamily="34" charset="0"/>
            </a:endParaRPr>
          </a:p>
          <a:p>
            <a:pPr algn="ctr">
              <a:buNone/>
            </a:pPr>
            <a:r>
              <a:rPr lang="en-GB" sz="1600" kern="100" dirty="0">
                <a:effectLst/>
                <a:latin typeface="Arial" panose="020B0604020202020204" pitchFamily="34" charset="0"/>
                <a:ea typeface="Droid Sans"/>
                <a:cs typeface="Arial" panose="020B0604020202020204" pitchFamily="34" charset="0"/>
              </a:rPr>
              <a:t> </a:t>
            </a:r>
            <a:endParaRPr lang="en-IN" sz="1600" kern="100" dirty="0">
              <a:effectLst/>
              <a:latin typeface="Droid Sans"/>
              <a:ea typeface="Droid Sans"/>
              <a:cs typeface="Arial" panose="020B0604020202020204" pitchFamily="34" charset="0"/>
            </a:endParaRPr>
          </a:p>
          <a:p>
            <a:pPr algn="ctr"/>
            <a:r>
              <a:rPr lang="en-GB" sz="3200" b="1" kern="100" dirty="0">
                <a:effectLst/>
                <a:latin typeface="Arial" panose="020B0604020202020204" pitchFamily="34" charset="0"/>
                <a:ea typeface="Droid Sans"/>
                <a:cs typeface="Arial" panose="020B0604020202020204" pitchFamily="34" charset="0"/>
              </a:rPr>
              <a:t> </a:t>
            </a:r>
            <a:r>
              <a:rPr lang="en-GB" sz="3200" b="1" kern="100" dirty="0">
                <a:latin typeface="Arial" panose="020B0604020202020204" pitchFamily="34" charset="0"/>
                <a:ea typeface="Droid Sans"/>
                <a:cs typeface="Arial" panose="020B0604020202020204" pitchFamily="34" charset="0"/>
              </a:rPr>
              <a:t>Student Name: RAJESH LILABHAI AGATH</a:t>
            </a:r>
            <a:endParaRPr lang="en-IN" sz="3200" kern="100" dirty="0">
              <a:latin typeface="Arial" panose="020B0604020202020204" pitchFamily="34" charset="0"/>
              <a:ea typeface="Droid Sans"/>
              <a:cs typeface="Arial" panose="020B0604020202020204" pitchFamily="34" charset="0"/>
            </a:endParaRPr>
          </a:p>
          <a:p>
            <a:pPr algn="ctr">
              <a:buNone/>
            </a:pP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Student ID: 2531869</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2800" b="1" kern="100" dirty="0">
                <a:effectLst/>
                <a:latin typeface="Arial" panose="020B0604020202020204" pitchFamily="34" charset="0"/>
                <a:ea typeface="Droid Sans"/>
                <a:cs typeface="Arial" panose="020B0604020202020204" pitchFamily="34" charset="0"/>
              </a:rPr>
              <a:t>Module</a:t>
            </a:r>
            <a:r>
              <a:rPr lang="en-GB" sz="3200" b="1" kern="100" dirty="0">
                <a:effectLst/>
                <a:latin typeface="Arial" panose="020B0604020202020204" pitchFamily="34" charset="0"/>
                <a:ea typeface="Droid Sans"/>
                <a:cs typeface="Arial" panose="020B0604020202020204" pitchFamily="34" charset="0"/>
              </a:rPr>
              <a:t> Name: Marketing Management</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Module Code: LCMB7024</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lgn="just">
              <a:buNone/>
            </a:pP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Lecturer’s Name: </a:t>
            </a:r>
            <a:r>
              <a:rPr lang="en-GB" sz="3200" b="1" kern="100" dirty="0" err="1">
                <a:effectLst/>
                <a:latin typeface="Arial" panose="020B0604020202020204" pitchFamily="34" charset="0"/>
                <a:ea typeface="Droid Sans"/>
                <a:cs typeface="Arial" panose="020B0604020202020204" pitchFamily="34" charset="0"/>
              </a:rPr>
              <a:t>DrTola</a:t>
            </a:r>
            <a:r>
              <a:rPr lang="en-GB" sz="3200" b="1" kern="100" dirty="0">
                <a:effectLst/>
                <a:latin typeface="Arial" panose="020B0604020202020204" pitchFamily="34" charset="0"/>
                <a:ea typeface="Droid Sans"/>
                <a:cs typeface="Arial" panose="020B0604020202020204" pitchFamily="34" charset="0"/>
              </a:rPr>
              <a:t> </a:t>
            </a:r>
            <a:r>
              <a:rPr lang="en-GB" sz="3200" b="1" kern="100" dirty="0" err="1">
                <a:latin typeface="Arial" panose="020B0604020202020204" pitchFamily="34" charset="0"/>
                <a:ea typeface="Droid Sans"/>
                <a:cs typeface="Arial" panose="020B0604020202020204" pitchFamily="34" charset="0"/>
              </a:rPr>
              <a:t>O</a:t>
            </a:r>
            <a:r>
              <a:rPr lang="en-GB" sz="3200" b="1" kern="100" dirty="0" err="1">
                <a:effectLst/>
                <a:latin typeface="Arial" panose="020B0604020202020204" pitchFamily="34" charset="0"/>
                <a:ea typeface="Droid Sans"/>
                <a:cs typeface="Arial" panose="020B0604020202020204" pitchFamily="34" charset="0"/>
              </a:rPr>
              <a:t>dugbsesan</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buNone/>
            </a:pPr>
            <a:r>
              <a:rPr lang="en-GB" sz="3200" b="1" kern="100" dirty="0">
                <a:effectLst/>
                <a:latin typeface="Arial" panose="020B0604020202020204" pitchFamily="34" charset="0"/>
                <a:ea typeface="Droid Sans"/>
                <a:cs typeface="Arial" panose="020B0604020202020204" pitchFamily="34" charset="0"/>
              </a:rPr>
              <a:t> </a:t>
            </a:r>
            <a:endParaRPr lang="en-IN" sz="3200" kern="100" dirty="0">
              <a:effectLst/>
              <a:latin typeface="Arial" panose="020B0604020202020204" pitchFamily="34" charset="0"/>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Work Count: 200 </a:t>
            </a:r>
            <a:endParaRPr lang="en-IN" sz="3200" kern="100" dirty="0">
              <a:effectLst/>
              <a:latin typeface="Arial" panose="020B0604020202020204" pitchFamily="34" charset="0"/>
              <a:ea typeface="Droid Sans"/>
              <a:cs typeface="Arial" panose="020B0604020202020204" pitchFamily="34" charset="0"/>
            </a:endParaRPr>
          </a:p>
          <a:p>
            <a:pPr algn="ctr">
              <a:buNone/>
            </a:pPr>
            <a:endParaRPr lang="en-IN" sz="3200" kern="100" dirty="0">
              <a:effectLst/>
              <a:latin typeface="Droid Sans"/>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 </a:t>
            </a:r>
            <a:endParaRPr lang="en-IN" sz="3200" kern="100" dirty="0">
              <a:effectLst/>
              <a:latin typeface="Droid Sans"/>
              <a:ea typeface="Droid Sans"/>
              <a:cs typeface="Arial" panose="020B0604020202020204" pitchFamily="34" charset="0"/>
            </a:endParaRPr>
          </a:p>
          <a:p>
            <a:pPr algn="ctr">
              <a:buNone/>
            </a:pPr>
            <a:r>
              <a:rPr lang="en-GB" sz="3200" b="1" kern="100" dirty="0">
                <a:effectLst/>
                <a:latin typeface="Arial" panose="020B0604020202020204" pitchFamily="34" charset="0"/>
                <a:ea typeface="Droid Sans"/>
                <a:cs typeface="Arial" panose="020B0604020202020204" pitchFamily="34" charset="0"/>
              </a:rPr>
              <a:t>Term 1</a:t>
            </a:r>
            <a:endParaRPr lang="en-IN" sz="3200" kern="100" dirty="0">
              <a:effectLst/>
              <a:latin typeface="Droid Sans"/>
              <a:ea typeface="Droid Sans"/>
              <a:cs typeface="Arial" panose="020B0604020202020204" pitchFamily="34" charset="0"/>
            </a:endParaRPr>
          </a:p>
        </p:txBody>
      </p:sp>
    </p:spTree>
    <p:extLst>
      <p:ext uri="{BB962C8B-B14F-4D97-AF65-F5344CB8AC3E}">
        <p14:creationId xmlns:p14="http://schemas.microsoft.com/office/powerpoint/2010/main" val="1257142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AF5"/>
        </a:solidFill>
        <a:effectLst/>
      </p:bgPr>
    </p:bg>
    <p:spTree>
      <p:nvGrpSpPr>
        <p:cNvPr id="1" name=""/>
        <p:cNvGrpSpPr/>
        <p:nvPr/>
      </p:nvGrpSpPr>
      <p:grpSpPr>
        <a:xfrm>
          <a:off x="0" y="0"/>
          <a:ext cx="0" cy="0"/>
          <a:chOff x="0" y="0"/>
          <a:chExt cx="0" cy="0"/>
        </a:xfrm>
      </p:grpSpPr>
      <p:grpSp>
        <p:nvGrpSpPr>
          <p:cNvPr id="2" name="Group 2"/>
          <p:cNvGrpSpPr/>
          <p:nvPr/>
        </p:nvGrpSpPr>
        <p:grpSpPr>
          <a:xfrm>
            <a:off x="1701333" y="1842399"/>
            <a:ext cx="5971555" cy="3524802"/>
            <a:chOff x="0" y="0"/>
            <a:chExt cx="545768" cy="322148"/>
          </a:xfrm>
        </p:grpSpPr>
        <p:sp>
          <p:nvSpPr>
            <p:cNvPr id="3" name="Freeform 3"/>
            <p:cNvSpPr/>
            <p:nvPr/>
          </p:nvSpPr>
          <p:spPr>
            <a:xfrm>
              <a:off x="0" y="0"/>
              <a:ext cx="545768" cy="322148"/>
            </a:xfrm>
            <a:custGeom>
              <a:avLst/>
              <a:gdLst/>
              <a:ahLst/>
              <a:cxnLst/>
              <a:rect l="l" t="t" r="r" b="b"/>
              <a:pathLst>
                <a:path w="545768" h="322148">
                  <a:moveTo>
                    <a:pt x="0" y="0"/>
                  </a:moveTo>
                  <a:lnTo>
                    <a:pt x="545768" y="0"/>
                  </a:lnTo>
                  <a:lnTo>
                    <a:pt x="545768" y="322148"/>
                  </a:lnTo>
                  <a:lnTo>
                    <a:pt x="0" y="322148"/>
                  </a:lnTo>
                  <a:close/>
                </a:path>
              </a:pathLst>
            </a:custGeom>
            <a:blipFill>
              <a:blip r:embed="rId2"/>
              <a:stretch>
                <a:fillRect t="-4107" b="-4107"/>
              </a:stretch>
            </a:blipFill>
            <a:ln cap="sq">
              <a:noFill/>
              <a:prstDash val="solid"/>
              <a:miter/>
            </a:ln>
          </p:spPr>
        </p:sp>
      </p:grpSp>
      <p:sp>
        <p:nvSpPr>
          <p:cNvPr id="4" name="AutoShape 4"/>
          <p:cNvSpPr/>
          <p:nvPr/>
        </p:nvSpPr>
        <p:spPr>
          <a:xfrm>
            <a:off x="-2641590" y="5353280"/>
            <a:ext cx="20413747" cy="0"/>
          </a:xfrm>
          <a:prstGeom prst="line">
            <a:avLst/>
          </a:prstGeom>
          <a:ln w="9525" cap="flat">
            <a:solidFill>
              <a:srgbClr val="29292D"/>
            </a:solidFill>
            <a:prstDash val="solid"/>
            <a:headEnd type="none" w="sm" len="sm"/>
            <a:tailEnd type="none" w="sm" len="sm"/>
          </a:ln>
        </p:spPr>
      </p:sp>
      <p:sp>
        <p:nvSpPr>
          <p:cNvPr id="5" name="AutoShape 5"/>
          <p:cNvSpPr/>
          <p:nvPr/>
        </p:nvSpPr>
        <p:spPr>
          <a:xfrm>
            <a:off x="-2238782" y="8912172"/>
            <a:ext cx="20413747" cy="0"/>
          </a:xfrm>
          <a:prstGeom prst="line">
            <a:avLst/>
          </a:prstGeom>
          <a:ln w="9525" cap="flat">
            <a:solidFill>
              <a:srgbClr val="29292D"/>
            </a:solidFill>
            <a:prstDash val="solid"/>
            <a:headEnd type="none" w="sm" len="sm"/>
            <a:tailEnd type="none" w="sm" len="sm"/>
          </a:ln>
        </p:spPr>
      </p:sp>
      <p:sp>
        <p:nvSpPr>
          <p:cNvPr id="6" name="AutoShape 6"/>
          <p:cNvSpPr/>
          <p:nvPr/>
        </p:nvSpPr>
        <p:spPr>
          <a:xfrm flipV="1">
            <a:off x="9078735" y="12460969"/>
            <a:ext cx="0" cy="14254545"/>
          </a:xfrm>
          <a:prstGeom prst="line">
            <a:avLst/>
          </a:prstGeom>
          <a:ln w="9525" cap="flat">
            <a:solidFill>
              <a:srgbClr val="29292D"/>
            </a:solidFill>
            <a:prstDash val="solid"/>
            <a:headEnd type="none" w="sm" len="sm"/>
            <a:tailEnd type="none" w="sm" len="sm"/>
          </a:ln>
        </p:spPr>
      </p:sp>
      <p:sp>
        <p:nvSpPr>
          <p:cNvPr id="7" name="AutoShape 7"/>
          <p:cNvSpPr/>
          <p:nvPr/>
        </p:nvSpPr>
        <p:spPr>
          <a:xfrm flipH="1">
            <a:off x="9078735" y="17819273"/>
            <a:ext cx="6998499" cy="6735"/>
          </a:xfrm>
          <a:prstGeom prst="line">
            <a:avLst/>
          </a:prstGeom>
          <a:ln w="9525" cap="flat">
            <a:solidFill>
              <a:srgbClr val="29292D"/>
            </a:solidFill>
            <a:prstDash val="solid"/>
            <a:headEnd type="none" w="sm" len="sm"/>
            <a:tailEnd type="none" w="sm" len="sm"/>
          </a:ln>
        </p:spPr>
      </p:sp>
      <p:sp>
        <p:nvSpPr>
          <p:cNvPr id="8" name="AutoShape 8"/>
          <p:cNvSpPr/>
          <p:nvPr/>
        </p:nvSpPr>
        <p:spPr>
          <a:xfrm flipH="1">
            <a:off x="-571775" y="19607826"/>
            <a:ext cx="9650510" cy="0"/>
          </a:xfrm>
          <a:prstGeom prst="line">
            <a:avLst/>
          </a:prstGeom>
          <a:ln w="9525" cap="flat">
            <a:solidFill>
              <a:srgbClr val="29292D"/>
            </a:solidFill>
            <a:prstDash val="solid"/>
            <a:headEnd type="none" w="sm" len="sm"/>
            <a:tailEnd type="none" w="sm" len="sm"/>
          </a:ln>
        </p:spPr>
      </p:sp>
      <p:sp>
        <p:nvSpPr>
          <p:cNvPr id="9" name="AutoShape 9"/>
          <p:cNvSpPr/>
          <p:nvPr/>
        </p:nvSpPr>
        <p:spPr>
          <a:xfrm>
            <a:off x="-2238782" y="12467704"/>
            <a:ext cx="20413747" cy="0"/>
          </a:xfrm>
          <a:prstGeom prst="line">
            <a:avLst/>
          </a:prstGeom>
          <a:ln w="9525" cap="flat">
            <a:solidFill>
              <a:srgbClr val="29292D"/>
            </a:solidFill>
            <a:prstDash val="solid"/>
            <a:headEnd type="none" w="sm" len="sm"/>
            <a:tailEnd type="none" w="sm" len="sm"/>
          </a:ln>
        </p:spPr>
      </p:sp>
      <p:sp>
        <p:nvSpPr>
          <p:cNvPr id="10" name="AutoShape 10"/>
          <p:cNvSpPr/>
          <p:nvPr/>
        </p:nvSpPr>
        <p:spPr>
          <a:xfrm>
            <a:off x="-2641590" y="1789644"/>
            <a:ext cx="20413747" cy="0"/>
          </a:xfrm>
          <a:prstGeom prst="line">
            <a:avLst/>
          </a:prstGeom>
          <a:ln w="9525" cap="flat">
            <a:solidFill>
              <a:srgbClr val="29292D"/>
            </a:solidFill>
            <a:prstDash val="solid"/>
            <a:headEnd type="none" w="sm" len="sm"/>
            <a:tailEnd type="none" w="sm" len="sm"/>
          </a:ln>
        </p:spPr>
      </p:sp>
      <p:sp>
        <p:nvSpPr>
          <p:cNvPr id="11" name="Freeform 11"/>
          <p:cNvSpPr/>
          <p:nvPr/>
        </p:nvSpPr>
        <p:spPr>
          <a:xfrm>
            <a:off x="10244815" y="5996218"/>
            <a:ext cx="4548204" cy="2313899"/>
          </a:xfrm>
          <a:custGeom>
            <a:avLst/>
            <a:gdLst/>
            <a:ahLst/>
            <a:cxnLst/>
            <a:rect l="l" t="t" r="r" b="b"/>
            <a:pathLst>
              <a:path w="4548204" h="2313899">
                <a:moveTo>
                  <a:pt x="0" y="0"/>
                </a:moveTo>
                <a:lnTo>
                  <a:pt x="4548204" y="0"/>
                </a:lnTo>
                <a:lnTo>
                  <a:pt x="4548204" y="2313899"/>
                </a:lnTo>
                <a:lnTo>
                  <a:pt x="0" y="2313899"/>
                </a:lnTo>
                <a:lnTo>
                  <a:pt x="0" y="0"/>
                </a:lnTo>
                <a:close/>
              </a:path>
            </a:pathLst>
          </a:custGeom>
          <a:blipFill>
            <a:blip r:embed="rId3"/>
            <a:stretch>
              <a:fillRect/>
            </a:stretch>
          </a:blipFill>
          <a:ln w="38100" cap="sq">
            <a:solidFill>
              <a:srgbClr val="000000"/>
            </a:solidFill>
            <a:prstDash val="solid"/>
            <a:miter/>
          </a:ln>
        </p:spPr>
      </p:sp>
      <p:sp>
        <p:nvSpPr>
          <p:cNvPr id="12" name="Freeform 12"/>
          <p:cNvSpPr/>
          <p:nvPr/>
        </p:nvSpPr>
        <p:spPr>
          <a:xfrm>
            <a:off x="492211" y="8964559"/>
            <a:ext cx="5052527" cy="3427525"/>
          </a:xfrm>
          <a:custGeom>
            <a:avLst/>
            <a:gdLst/>
            <a:ahLst/>
            <a:cxnLst/>
            <a:rect l="l" t="t" r="r" b="b"/>
            <a:pathLst>
              <a:path w="5052527" h="3427525">
                <a:moveTo>
                  <a:pt x="0" y="0"/>
                </a:moveTo>
                <a:lnTo>
                  <a:pt x="5052527" y="0"/>
                </a:lnTo>
                <a:lnTo>
                  <a:pt x="5052527" y="3427526"/>
                </a:lnTo>
                <a:lnTo>
                  <a:pt x="0" y="3427526"/>
                </a:lnTo>
                <a:lnTo>
                  <a:pt x="0" y="0"/>
                </a:lnTo>
                <a:close/>
              </a:path>
            </a:pathLst>
          </a:custGeom>
          <a:blipFill>
            <a:blip r:embed="rId4"/>
            <a:stretch>
              <a:fillRect/>
            </a:stretch>
          </a:blipFill>
          <a:ln w="38100" cap="sq">
            <a:solidFill>
              <a:srgbClr val="000000"/>
            </a:solidFill>
            <a:prstDash val="solid"/>
            <a:miter/>
          </a:ln>
        </p:spPr>
      </p:sp>
      <p:sp>
        <p:nvSpPr>
          <p:cNvPr id="13" name="Freeform 13"/>
          <p:cNvSpPr/>
          <p:nvPr/>
        </p:nvSpPr>
        <p:spPr>
          <a:xfrm>
            <a:off x="2080704" y="16815551"/>
            <a:ext cx="4576876" cy="2637425"/>
          </a:xfrm>
          <a:custGeom>
            <a:avLst/>
            <a:gdLst/>
            <a:ahLst/>
            <a:cxnLst/>
            <a:rect l="l" t="t" r="r" b="b"/>
            <a:pathLst>
              <a:path w="4576876" h="2637425">
                <a:moveTo>
                  <a:pt x="0" y="0"/>
                </a:moveTo>
                <a:lnTo>
                  <a:pt x="4576876" y="0"/>
                </a:lnTo>
                <a:lnTo>
                  <a:pt x="4576876" y="2637425"/>
                </a:lnTo>
                <a:lnTo>
                  <a:pt x="0" y="2637425"/>
                </a:lnTo>
                <a:lnTo>
                  <a:pt x="0" y="0"/>
                </a:lnTo>
                <a:close/>
              </a:path>
            </a:pathLst>
          </a:custGeom>
          <a:blipFill>
            <a:blip r:embed="rId5"/>
            <a:stretch>
              <a:fillRect/>
            </a:stretch>
          </a:blipFill>
          <a:ln w="38100" cap="sq">
            <a:solidFill>
              <a:srgbClr val="000000"/>
            </a:solidFill>
            <a:prstDash val="solid"/>
            <a:miter/>
          </a:ln>
        </p:spPr>
      </p:sp>
      <p:sp>
        <p:nvSpPr>
          <p:cNvPr id="14" name="Freeform 14"/>
          <p:cNvSpPr/>
          <p:nvPr/>
        </p:nvSpPr>
        <p:spPr>
          <a:xfrm>
            <a:off x="9285490" y="18249782"/>
            <a:ext cx="5673289" cy="2716087"/>
          </a:xfrm>
          <a:custGeom>
            <a:avLst/>
            <a:gdLst/>
            <a:ahLst/>
            <a:cxnLst/>
            <a:rect l="l" t="t" r="r" b="b"/>
            <a:pathLst>
              <a:path w="5673289" h="2716087">
                <a:moveTo>
                  <a:pt x="0" y="0"/>
                </a:moveTo>
                <a:lnTo>
                  <a:pt x="5673289" y="0"/>
                </a:lnTo>
                <a:lnTo>
                  <a:pt x="5673289" y="2716087"/>
                </a:lnTo>
                <a:lnTo>
                  <a:pt x="0" y="2716087"/>
                </a:lnTo>
                <a:lnTo>
                  <a:pt x="0" y="0"/>
                </a:lnTo>
                <a:close/>
              </a:path>
            </a:pathLst>
          </a:custGeom>
          <a:blipFill>
            <a:blip r:embed="rId6"/>
            <a:stretch>
              <a:fillRect/>
            </a:stretch>
          </a:blipFill>
          <a:ln w="38100" cap="sq">
            <a:solidFill>
              <a:srgbClr val="000000"/>
            </a:solidFill>
            <a:prstDash val="solid"/>
            <a:miter/>
          </a:ln>
        </p:spPr>
      </p:sp>
      <p:sp>
        <p:nvSpPr>
          <p:cNvPr id="15" name="TextBox 15"/>
          <p:cNvSpPr txBox="1"/>
          <p:nvPr/>
        </p:nvSpPr>
        <p:spPr>
          <a:xfrm>
            <a:off x="152727" y="334557"/>
            <a:ext cx="14732808" cy="1295952"/>
          </a:xfrm>
          <a:prstGeom prst="rect">
            <a:avLst/>
          </a:prstGeom>
        </p:spPr>
        <p:txBody>
          <a:bodyPr lIns="0" tIns="0" rIns="0" bIns="0" rtlCol="0" anchor="t">
            <a:spAutoFit/>
          </a:bodyPr>
          <a:lstStyle/>
          <a:p>
            <a:pPr algn="ctr">
              <a:lnSpc>
                <a:spcPts val="5219"/>
              </a:lnSpc>
            </a:pPr>
            <a:r>
              <a:rPr lang="en-US" sz="3728" b="1">
                <a:solidFill>
                  <a:srgbClr val="000000"/>
                </a:solidFill>
                <a:latin typeface="Nunito Bold"/>
                <a:ea typeface="Nunito Bold"/>
                <a:cs typeface="Nunito Bold"/>
                <a:sym typeface="Nunito Bold"/>
              </a:rPr>
              <a:t>SAMSUNG SMARTHEALTH HUB: ADVANCING CONNECTED HEALTHCARE THROUGH INNOVATION</a:t>
            </a:r>
          </a:p>
        </p:txBody>
      </p:sp>
      <p:sp>
        <p:nvSpPr>
          <p:cNvPr id="16" name="TextBox 16"/>
          <p:cNvSpPr txBox="1"/>
          <p:nvPr/>
        </p:nvSpPr>
        <p:spPr>
          <a:xfrm>
            <a:off x="9177490" y="1745996"/>
            <a:ext cx="5064450" cy="641986"/>
          </a:xfrm>
          <a:prstGeom prst="rect">
            <a:avLst/>
          </a:prstGeom>
        </p:spPr>
        <p:txBody>
          <a:bodyPr lIns="0" tIns="0" rIns="0" bIns="0" rtlCol="0" anchor="t">
            <a:spAutoFit/>
          </a:bodyPr>
          <a:lstStyle/>
          <a:p>
            <a:pPr marL="0" lvl="0" indent="0" algn="ctr">
              <a:lnSpc>
                <a:spcPts val="5039"/>
              </a:lnSpc>
              <a:spcBef>
                <a:spcPct val="0"/>
              </a:spcBef>
            </a:pPr>
            <a:r>
              <a:rPr lang="en-US" sz="3599" b="1" spc="-215">
                <a:solidFill>
                  <a:srgbClr val="000000"/>
                </a:solidFill>
                <a:latin typeface="Arimo Bold"/>
                <a:ea typeface="Arimo Bold"/>
                <a:cs typeface="Arimo Bold"/>
                <a:sym typeface="Arimo Bold"/>
              </a:rPr>
              <a:t>INTROD</a:t>
            </a:r>
            <a:r>
              <a:rPr lang="en-US" sz="3599" b="1" u="none" strike="noStrike" spc="-215">
                <a:solidFill>
                  <a:srgbClr val="000000"/>
                </a:solidFill>
                <a:latin typeface="Arimo Bold"/>
                <a:ea typeface="Arimo Bold"/>
                <a:cs typeface="Arimo Bold"/>
                <a:sym typeface="Arimo Bold"/>
              </a:rPr>
              <a:t>UCTION</a:t>
            </a:r>
          </a:p>
        </p:txBody>
      </p:sp>
      <p:sp>
        <p:nvSpPr>
          <p:cNvPr id="17" name="TextBox 17"/>
          <p:cNvSpPr txBox="1"/>
          <p:nvPr/>
        </p:nvSpPr>
        <p:spPr>
          <a:xfrm>
            <a:off x="984857" y="5319943"/>
            <a:ext cx="8300633" cy="641986"/>
          </a:xfrm>
          <a:prstGeom prst="rect">
            <a:avLst/>
          </a:prstGeom>
        </p:spPr>
        <p:txBody>
          <a:bodyPr lIns="0" tIns="0" rIns="0" bIns="0" rtlCol="0" anchor="t">
            <a:spAutoFit/>
          </a:bodyPr>
          <a:lstStyle/>
          <a:p>
            <a:pPr marL="0" lvl="0" indent="0" algn="ctr">
              <a:lnSpc>
                <a:spcPts val="5039"/>
              </a:lnSpc>
              <a:spcBef>
                <a:spcPct val="0"/>
              </a:spcBef>
            </a:pPr>
            <a:r>
              <a:rPr lang="en-US" sz="3599" b="1" spc="-215">
                <a:solidFill>
                  <a:srgbClr val="000000"/>
                </a:solidFill>
                <a:latin typeface="Arimo Bold"/>
                <a:ea typeface="Arimo Bold"/>
                <a:cs typeface="Arimo Bold"/>
                <a:sym typeface="Arimo Bold"/>
              </a:rPr>
              <a:t>BRAND EX</a:t>
            </a:r>
            <a:r>
              <a:rPr lang="en-US" sz="3599" b="1" u="none" strike="noStrike" spc="-215">
                <a:solidFill>
                  <a:srgbClr val="000000"/>
                </a:solidFill>
                <a:latin typeface="Arimo Bold"/>
                <a:ea typeface="Arimo Bold"/>
                <a:cs typeface="Arimo Bold"/>
                <a:sym typeface="Arimo Bold"/>
              </a:rPr>
              <a:t>TENSION</a:t>
            </a:r>
          </a:p>
        </p:txBody>
      </p:sp>
      <p:sp>
        <p:nvSpPr>
          <p:cNvPr id="18" name="TextBox 18"/>
          <p:cNvSpPr txBox="1"/>
          <p:nvPr/>
        </p:nvSpPr>
        <p:spPr>
          <a:xfrm>
            <a:off x="5544738" y="8951569"/>
            <a:ext cx="9748662" cy="641986"/>
          </a:xfrm>
          <a:prstGeom prst="rect">
            <a:avLst/>
          </a:prstGeom>
        </p:spPr>
        <p:txBody>
          <a:bodyPr lIns="0" tIns="0" rIns="0" bIns="0" rtlCol="0" anchor="t">
            <a:spAutoFit/>
          </a:bodyPr>
          <a:lstStyle/>
          <a:p>
            <a:pPr marL="0" lvl="0" indent="0" algn="ctr">
              <a:lnSpc>
                <a:spcPts val="5039"/>
              </a:lnSpc>
              <a:spcBef>
                <a:spcPct val="0"/>
              </a:spcBef>
            </a:pPr>
            <a:r>
              <a:rPr lang="en-US" sz="3599" b="1" spc="-215">
                <a:solidFill>
                  <a:srgbClr val="000000"/>
                </a:solidFill>
                <a:latin typeface="Arimo Bold"/>
                <a:ea typeface="Arimo Bold"/>
                <a:cs typeface="Arimo Bold"/>
                <a:sym typeface="Arimo Bold"/>
              </a:rPr>
              <a:t>BRAND EX</a:t>
            </a:r>
            <a:r>
              <a:rPr lang="en-US" sz="3599" b="1" u="none" strike="noStrike" spc="-215">
                <a:solidFill>
                  <a:srgbClr val="000000"/>
                </a:solidFill>
                <a:latin typeface="Arimo Bold"/>
                <a:ea typeface="Arimo Bold"/>
                <a:cs typeface="Arimo Bold"/>
                <a:sym typeface="Arimo Bold"/>
              </a:rPr>
              <a:t>TENSION AND CURRENT TRENDS</a:t>
            </a:r>
          </a:p>
        </p:txBody>
      </p:sp>
      <p:sp>
        <p:nvSpPr>
          <p:cNvPr id="19" name="TextBox 19"/>
          <p:cNvSpPr txBox="1"/>
          <p:nvPr/>
        </p:nvSpPr>
        <p:spPr>
          <a:xfrm>
            <a:off x="9006735" y="2396722"/>
            <a:ext cx="5202761" cy="2956558"/>
          </a:xfrm>
          <a:prstGeom prst="rect">
            <a:avLst/>
          </a:prstGeom>
        </p:spPr>
        <p:txBody>
          <a:bodyPr lIns="0" tIns="0" rIns="0" bIns="0" rtlCol="0" anchor="t">
            <a:spAutoFit/>
          </a:bodyPr>
          <a:lstStyle/>
          <a:p>
            <a:pPr algn="just">
              <a:lnSpc>
                <a:spcPts val="2940"/>
              </a:lnSpc>
            </a:pPr>
            <a:r>
              <a:rPr lang="en-US" sz="2100">
                <a:solidFill>
                  <a:srgbClr val="000000"/>
                </a:solidFill>
                <a:latin typeface="Canva Sans"/>
                <a:ea typeface="Canva Sans"/>
                <a:cs typeface="Canva Sans"/>
                <a:sym typeface="Canva Sans"/>
              </a:rPr>
              <a:t>This presentation outlines a strategic brand extension for Samsung, a global leader in consumer electronics, mobile technology, and smart appliances. The proposed extension aims to strengthen Samsung’s position within the rapidly growing smart living and health technology market.</a:t>
            </a:r>
          </a:p>
        </p:txBody>
      </p:sp>
      <p:sp>
        <p:nvSpPr>
          <p:cNvPr id="20" name="TextBox 20"/>
          <p:cNvSpPr txBox="1"/>
          <p:nvPr/>
        </p:nvSpPr>
        <p:spPr>
          <a:xfrm>
            <a:off x="404727" y="5910294"/>
            <a:ext cx="9574408" cy="2816223"/>
          </a:xfrm>
          <a:prstGeom prst="rect">
            <a:avLst/>
          </a:prstGeom>
        </p:spPr>
        <p:txBody>
          <a:bodyPr lIns="0" tIns="0" rIns="0" bIns="0" rtlCol="0" anchor="t">
            <a:spAutoFit/>
          </a:bodyPr>
          <a:lstStyle/>
          <a:p>
            <a:pPr algn="just">
              <a:lnSpc>
                <a:spcPts val="2800"/>
              </a:lnSpc>
            </a:pPr>
            <a:r>
              <a:rPr lang="en-US" sz="2000">
                <a:solidFill>
                  <a:srgbClr val="000000"/>
                </a:solidFill>
                <a:latin typeface="Canva Sans"/>
                <a:ea typeface="Canva Sans"/>
                <a:cs typeface="Canva Sans"/>
                <a:sym typeface="Canva Sans"/>
              </a:rPr>
              <a:t>Samsung SmartHealth Hub is an integrated digital health ecosystem combining wearable devices, AI-powered health monitoring, and smart home connectivity. The platform connects Samsung Galaxy devices, smartwatches, and home appliances to deliver real-time health insights, personalised wellness plans, and remote healthcare support (Febrianti et al., 2022). This extension aligns with Samsung’s innovation-driven brand identity and leverages its existing technological ecosystem to enhance customer value and brand loyalty.</a:t>
            </a:r>
          </a:p>
        </p:txBody>
      </p:sp>
      <p:sp>
        <p:nvSpPr>
          <p:cNvPr id="21" name="TextBox 21"/>
          <p:cNvSpPr txBox="1"/>
          <p:nvPr/>
        </p:nvSpPr>
        <p:spPr>
          <a:xfrm>
            <a:off x="5917515" y="9750155"/>
            <a:ext cx="8875504" cy="2585083"/>
          </a:xfrm>
          <a:prstGeom prst="rect">
            <a:avLst/>
          </a:prstGeom>
        </p:spPr>
        <p:txBody>
          <a:bodyPr lIns="0" tIns="0" rIns="0" bIns="0" rtlCol="0" anchor="t">
            <a:spAutoFit/>
          </a:bodyPr>
          <a:lstStyle/>
          <a:p>
            <a:pPr algn="just">
              <a:lnSpc>
                <a:spcPts val="2940"/>
              </a:lnSpc>
            </a:pPr>
            <a:r>
              <a:rPr lang="en-US" sz="2100">
                <a:solidFill>
                  <a:srgbClr val="000000"/>
                </a:solidFill>
                <a:latin typeface="Canva Sans"/>
                <a:ea typeface="Canva Sans"/>
                <a:cs typeface="Canva Sans"/>
                <a:sym typeface="Canva Sans"/>
              </a:rPr>
              <a:t>The extension responds to key market trends such as the rise of digital health, AI integration, and personalised consumer experiences. Increasing consumer awareness of preventive healthcare and the demand for smart, connected lifestyles create strong market potential (Anjani and Warsito, 2023). Additionally, the global shift towards IoT-enabled ecosystems supports Samsung’s ability to offer seamless, interconnected solutions across devices.</a:t>
            </a:r>
          </a:p>
        </p:txBody>
      </p:sp>
      <p:sp>
        <p:nvSpPr>
          <p:cNvPr id="22" name="TextBox 22"/>
          <p:cNvSpPr txBox="1"/>
          <p:nvPr/>
        </p:nvSpPr>
        <p:spPr>
          <a:xfrm>
            <a:off x="72000" y="12816570"/>
            <a:ext cx="9078735" cy="641986"/>
          </a:xfrm>
          <a:prstGeom prst="rect">
            <a:avLst/>
          </a:prstGeom>
        </p:spPr>
        <p:txBody>
          <a:bodyPr lIns="0" tIns="0" rIns="0" bIns="0" rtlCol="0" anchor="t">
            <a:spAutoFit/>
          </a:bodyPr>
          <a:lstStyle/>
          <a:p>
            <a:pPr marL="0" lvl="0" indent="0" algn="ctr">
              <a:lnSpc>
                <a:spcPts val="5039"/>
              </a:lnSpc>
              <a:spcBef>
                <a:spcPct val="0"/>
              </a:spcBef>
            </a:pPr>
            <a:r>
              <a:rPr lang="en-US" sz="3599" b="1" spc="-215">
                <a:solidFill>
                  <a:srgbClr val="000000"/>
                </a:solidFill>
                <a:latin typeface="Arimo Bold"/>
                <a:ea typeface="Arimo Bold"/>
                <a:cs typeface="Arimo Bold"/>
                <a:sym typeface="Arimo Bold"/>
              </a:rPr>
              <a:t>BRAND EX</a:t>
            </a:r>
            <a:r>
              <a:rPr lang="en-US" sz="3599" b="1" u="none" strike="noStrike" spc="-215">
                <a:solidFill>
                  <a:srgbClr val="000000"/>
                </a:solidFill>
                <a:latin typeface="Arimo Bold"/>
                <a:ea typeface="Arimo Bold"/>
                <a:cs typeface="Arimo Bold"/>
                <a:sym typeface="Arimo Bold"/>
              </a:rPr>
              <a:t>TENSION AND SUSTAINABILITY</a:t>
            </a:r>
          </a:p>
        </p:txBody>
      </p:sp>
      <p:sp>
        <p:nvSpPr>
          <p:cNvPr id="23" name="TextBox 23"/>
          <p:cNvSpPr txBox="1"/>
          <p:nvPr/>
        </p:nvSpPr>
        <p:spPr>
          <a:xfrm>
            <a:off x="351509" y="13642458"/>
            <a:ext cx="8375717" cy="3106418"/>
          </a:xfrm>
          <a:prstGeom prst="rect">
            <a:avLst/>
          </a:prstGeom>
        </p:spPr>
        <p:txBody>
          <a:bodyPr lIns="0" tIns="0" rIns="0" bIns="0" rtlCol="0" anchor="t">
            <a:spAutoFit/>
          </a:bodyPr>
          <a:lstStyle/>
          <a:p>
            <a:pPr algn="just">
              <a:lnSpc>
                <a:spcPts val="3080"/>
              </a:lnSpc>
            </a:pPr>
            <a:r>
              <a:rPr lang="en-US" sz="2200">
                <a:solidFill>
                  <a:srgbClr val="000000"/>
                </a:solidFill>
                <a:latin typeface="Canva Sans"/>
                <a:ea typeface="Canva Sans"/>
                <a:cs typeface="Canva Sans"/>
                <a:sym typeface="Canva Sans"/>
              </a:rPr>
              <a:t>Samsung SmartHealth Hub supports sustainability by promoting preventive healthcare, reducing the need for physical medical visits, and lowering carbon emissions (Noui and Boucetta, 2025). The use of energy-efficient devices and eco-friendly materials aligns with Samsung’s sustainability goals. Furthermore, the platform enhances social sustainability by improving accessibility to healthcare services through digital innovation.</a:t>
            </a:r>
          </a:p>
        </p:txBody>
      </p:sp>
      <p:sp>
        <p:nvSpPr>
          <p:cNvPr id="24" name="TextBox 24"/>
          <p:cNvSpPr txBox="1"/>
          <p:nvPr/>
        </p:nvSpPr>
        <p:spPr>
          <a:xfrm>
            <a:off x="9177490" y="12676622"/>
            <a:ext cx="5714284" cy="641986"/>
          </a:xfrm>
          <a:prstGeom prst="rect">
            <a:avLst/>
          </a:prstGeom>
        </p:spPr>
        <p:txBody>
          <a:bodyPr lIns="0" tIns="0" rIns="0" bIns="0" rtlCol="0" anchor="t">
            <a:spAutoFit/>
          </a:bodyPr>
          <a:lstStyle/>
          <a:p>
            <a:pPr marL="0" lvl="0" indent="0" algn="ctr">
              <a:lnSpc>
                <a:spcPts val="5039"/>
              </a:lnSpc>
              <a:spcBef>
                <a:spcPct val="0"/>
              </a:spcBef>
            </a:pPr>
            <a:r>
              <a:rPr lang="en-US" sz="3599" b="1" spc="-215">
                <a:solidFill>
                  <a:srgbClr val="000000"/>
                </a:solidFill>
                <a:latin typeface="Arimo Bold"/>
                <a:ea typeface="Arimo Bold"/>
                <a:cs typeface="Arimo Bold"/>
                <a:sym typeface="Arimo Bold"/>
              </a:rPr>
              <a:t>C</a:t>
            </a:r>
            <a:r>
              <a:rPr lang="en-US" sz="3599" b="1" u="none" strike="noStrike" spc="-215">
                <a:solidFill>
                  <a:srgbClr val="000000"/>
                </a:solidFill>
                <a:latin typeface="Arimo Bold"/>
                <a:ea typeface="Arimo Bold"/>
                <a:cs typeface="Arimo Bold"/>
                <a:sym typeface="Arimo Bold"/>
              </a:rPr>
              <a:t>ONCLUSION</a:t>
            </a:r>
          </a:p>
        </p:txBody>
      </p:sp>
      <p:sp>
        <p:nvSpPr>
          <p:cNvPr id="25" name="TextBox 25"/>
          <p:cNvSpPr txBox="1"/>
          <p:nvPr/>
        </p:nvSpPr>
        <p:spPr>
          <a:xfrm>
            <a:off x="9385326" y="13733577"/>
            <a:ext cx="5298612" cy="3189603"/>
          </a:xfrm>
          <a:prstGeom prst="rect">
            <a:avLst/>
          </a:prstGeom>
        </p:spPr>
        <p:txBody>
          <a:bodyPr lIns="0" tIns="0" rIns="0" bIns="0" rtlCol="0" anchor="t">
            <a:spAutoFit/>
          </a:bodyPr>
          <a:lstStyle/>
          <a:p>
            <a:pPr algn="just">
              <a:lnSpc>
                <a:spcPts val="3220"/>
              </a:lnSpc>
            </a:pPr>
            <a:r>
              <a:rPr lang="en-US" sz="2300">
                <a:solidFill>
                  <a:srgbClr val="000000"/>
                </a:solidFill>
                <a:latin typeface="Canva Sans"/>
                <a:ea typeface="Canva Sans"/>
                <a:cs typeface="Canva Sans"/>
                <a:sym typeface="Canva Sans"/>
              </a:rPr>
              <a:t>Overall, the proposed brand extension strengthens Samsung’s competitive advantage by leveraging its technological expertise, addressing emerging consumer needs, and delivering sustainable, innovative solutions within the smart health market.</a:t>
            </a:r>
          </a:p>
        </p:txBody>
      </p:sp>
      <p:sp>
        <p:nvSpPr>
          <p:cNvPr id="26" name="TextBox 26"/>
          <p:cNvSpPr txBox="1"/>
          <p:nvPr/>
        </p:nvSpPr>
        <p:spPr>
          <a:xfrm>
            <a:off x="1512000" y="19574488"/>
            <a:ext cx="5714284" cy="641986"/>
          </a:xfrm>
          <a:prstGeom prst="rect">
            <a:avLst/>
          </a:prstGeom>
        </p:spPr>
        <p:txBody>
          <a:bodyPr lIns="0" tIns="0" rIns="0" bIns="0" rtlCol="0" anchor="t">
            <a:spAutoFit/>
          </a:bodyPr>
          <a:lstStyle/>
          <a:p>
            <a:pPr marL="0" lvl="0" indent="0" algn="ctr">
              <a:lnSpc>
                <a:spcPts val="5039"/>
              </a:lnSpc>
              <a:spcBef>
                <a:spcPct val="0"/>
              </a:spcBef>
            </a:pPr>
            <a:r>
              <a:rPr lang="en-US" sz="3599" b="1" spc="-215">
                <a:solidFill>
                  <a:srgbClr val="000000"/>
                </a:solidFill>
                <a:latin typeface="Arimo Bold"/>
                <a:ea typeface="Arimo Bold"/>
                <a:cs typeface="Arimo Bold"/>
                <a:sym typeface="Arimo Bold"/>
              </a:rPr>
              <a:t>REFERENCES</a:t>
            </a:r>
          </a:p>
        </p:txBody>
      </p:sp>
      <p:sp>
        <p:nvSpPr>
          <p:cNvPr id="27" name="TextBox 27"/>
          <p:cNvSpPr txBox="1"/>
          <p:nvPr/>
        </p:nvSpPr>
        <p:spPr>
          <a:xfrm>
            <a:off x="152727" y="20136567"/>
            <a:ext cx="8926008" cy="1058706"/>
          </a:xfrm>
          <a:prstGeom prst="rect">
            <a:avLst/>
          </a:prstGeom>
        </p:spPr>
        <p:txBody>
          <a:bodyPr lIns="0" tIns="0" rIns="0" bIns="0" rtlCol="0" anchor="t">
            <a:spAutoFit/>
          </a:bodyPr>
          <a:lstStyle/>
          <a:p>
            <a:pPr marL="151153" lvl="1" indent="-75577" algn="just">
              <a:lnSpc>
                <a:spcPts val="980"/>
              </a:lnSpc>
              <a:buFont typeface="Arial"/>
              <a:buChar char="•"/>
            </a:pPr>
            <a:r>
              <a:rPr lang="en-US" sz="700">
                <a:solidFill>
                  <a:srgbClr val="000000"/>
                </a:solidFill>
                <a:latin typeface="Canva Sans"/>
                <a:ea typeface="Canva Sans"/>
                <a:cs typeface="Canva Sans"/>
                <a:sym typeface="Canva Sans"/>
              </a:rPr>
              <a:t>US Market. 2026. Samsung Annual Revenue Statistics. </a:t>
            </a:r>
            <a:r>
              <a:rPr lang="en-US" sz="700" u="sng">
                <a:solidFill>
                  <a:srgbClr val="000000"/>
                </a:solidFill>
                <a:latin typeface="Canva Sans"/>
                <a:ea typeface="Canva Sans"/>
                <a:cs typeface="Canva Sans"/>
                <a:sym typeface="Canva Sans"/>
                <a:hlinkClick r:id="rId7" tooltip="https://market.us/statistics/smartphone-brands/samsung/"/>
              </a:rPr>
              <a:t>https://market.us/statistics/smartphone-brands/samsung/</a:t>
            </a:r>
            <a:r>
              <a:rPr lang="en-US" sz="700">
                <a:solidFill>
                  <a:srgbClr val="000000"/>
                </a:solidFill>
                <a:latin typeface="Canva Sans"/>
                <a:ea typeface="Canva Sans"/>
                <a:cs typeface="Canva Sans"/>
                <a:sym typeface="Canva Sans"/>
              </a:rPr>
              <a:t> </a:t>
            </a:r>
          </a:p>
          <a:p>
            <a:pPr marL="151153" lvl="1" indent="-75577" algn="just">
              <a:lnSpc>
                <a:spcPts val="980"/>
              </a:lnSpc>
              <a:buFont typeface="Arial"/>
              <a:buChar char="•"/>
            </a:pPr>
            <a:r>
              <a:rPr lang="en-US" sz="700">
                <a:solidFill>
                  <a:srgbClr val="000000"/>
                </a:solidFill>
                <a:latin typeface="Canva Sans"/>
                <a:ea typeface="Canva Sans"/>
                <a:cs typeface="Canva Sans"/>
                <a:sym typeface="Canva Sans"/>
              </a:rPr>
              <a:t>Grandviewresearch. 2026. Smart Healthcare Market Summary. </a:t>
            </a:r>
            <a:r>
              <a:rPr lang="en-US" sz="700" u="sng">
                <a:solidFill>
                  <a:srgbClr val="000000"/>
                </a:solidFill>
                <a:latin typeface="Canva Sans"/>
                <a:ea typeface="Canva Sans"/>
                <a:cs typeface="Canva Sans"/>
                <a:sym typeface="Canva Sans"/>
                <a:hlinkClick r:id="rId8" tooltip="https://www.grandviewresearch.com/industry-analysis/smart-healthcare-market"/>
              </a:rPr>
              <a:t>https://www.grandviewresearch.com/industry-analysis/smart-healthcare-market</a:t>
            </a:r>
            <a:r>
              <a:rPr lang="en-US" sz="700">
                <a:solidFill>
                  <a:srgbClr val="000000"/>
                </a:solidFill>
                <a:latin typeface="Canva Sans"/>
                <a:ea typeface="Canva Sans"/>
                <a:cs typeface="Canva Sans"/>
                <a:sym typeface="Canva Sans"/>
              </a:rPr>
              <a:t> </a:t>
            </a:r>
          </a:p>
          <a:p>
            <a:pPr marL="151153" lvl="1" indent="-75577" algn="just">
              <a:lnSpc>
                <a:spcPts val="980"/>
              </a:lnSpc>
              <a:buFont typeface="Arial"/>
              <a:buChar char="•"/>
            </a:pPr>
            <a:r>
              <a:rPr lang="en-US" sz="700">
                <a:solidFill>
                  <a:srgbClr val="000000"/>
                </a:solidFill>
                <a:latin typeface="Canva Sans"/>
                <a:ea typeface="Canva Sans"/>
                <a:cs typeface="Canva Sans"/>
                <a:sym typeface="Canva Sans"/>
              </a:rPr>
              <a:t>Yahoo. 2026. Samsung Taps b.well To Make Galaxy Phones A Healthcare Front Door. </a:t>
            </a:r>
            <a:r>
              <a:rPr lang="en-US" sz="700" u="sng">
                <a:solidFill>
                  <a:srgbClr val="000000"/>
                </a:solidFill>
                <a:latin typeface="Canva Sans"/>
                <a:ea typeface="Canva Sans"/>
                <a:cs typeface="Canva Sans"/>
                <a:sym typeface="Canva Sans"/>
                <a:hlinkClick r:id="rId9" tooltip="https://finance.yahoo.com/news/samsung-taps-b-well-galaxy-212119847.html"/>
              </a:rPr>
              <a:t>https://finance.yahoo.com/news/samsung-taps-b-well-galaxy-212119847.html</a:t>
            </a:r>
            <a:r>
              <a:rPr lang="en-US" sz="700">
                <a:solidFill>
                  <a:srgbClr val="000000"/>
                </a:solidFill>
                <a:latin typeface="Canva Sans"/>
                <a:ea typeface="Canva Sans"/>
                <a:cs typeface="Canva Sans"/>
                <a:sym typeface="Canva Sans"/>
              </a:rPr>
              <a:t> </a:t>
            </a:r>
          </a:p>
          <a:p>
            <a:pPr marL="151153" lvl="1" indent="-75577" algn="just">
              <a:lnSpc>
                <a:spcPts val="980"/>
              </a:lnSpc>
              <a:buFont typeface="Arial"/>
              <a:buChar char="•"/>
            </a:pPr>
            <a:r>
              <a:rPr lang="en-US" sz="700">
                <a:solidFill>
                  <a:srgbClr val="000000"/>
                </a:solidFill>
                <a:latin typeface="Canva Sans"/>
                <a:ea typeface="Canva Sans"/>
                <a:cs typeface="Canva Sans"/>
                <a:sym typeface="Canva Sans"/>
              </a:rPr>
              <a:t>Febrianti, R.A.M., Kusriyantini, D., Safitr, F.A. and Roespinoedji, D., 2022. Increasing brand loyalty through social media marketing and brand awareness (samsung case study). Central asia and the caucasus, 23(1).</a:t>
            </a:r>
            <a:r>
              <a:rPr lang="en-US" sz="700" u="sng">
                <a:solidFill>
                  <a:srgbClr val="000000"/>
                </a:solidFill>
                <a:latin typeface="Canva Sans"/>
                <a:ea typeface="Canva Sans"/>
                <a:cs typeface="Canva Sans"/>
                <a:sym typeface="Canva Sans"/>
                <a:hlinkClick r:id="rId10" tooltip="https://repository.widyatama.ac.id/server/api/core/bitstreams/45959fa0-0d40-438e-9c97-b28598edf745/content"/>
              </a:rPr>
              <a:t>https://repository.widyatama.ac.id/server/api/core/bitstreams/45959fa0-0d40-438e-9c97-b28598edf745/content</a:t>
            </a:r>
            <a:r>
              <a:rPr lang="en-US" sz="700">
                <a:solidFill>
                  <a:srgbClr val="000000"/>
                </a:solidFill>
                <a:latin typeface="Canva Sans"/>
                <a:ea typeface="Canva Sans"/>
                <a:cs typeface="Canva Sans"/>
                <a:sym typeface="Canva Sans"/>
              </a:rPr>
              <a:t> </a:t>
            </a:r>
          </a:p>
          <a:p>
            <a:pPr marL="151153" lvl="1" indent="-75577" algn="just">
              <a:lnSpc>
                <a:spcPts val="980"/>
              </a:lnSpc>
              <a:buFont typeface="Arial"/>
              <a:buChar char="•"/>
            </a:pPr>
            <a:r>
              <a:rPr lang="en-US" sz="700">
                <a:solidFill>
                  <a:srgbClr val="000000"/>
                </a:solidFill>
                <a:latin typeface="Canva Sans"/>
                <a:ea typeface="Canva Sans"/>
                <a:cs typeface="Canva Sans"/>
                <a:sym typeface="Canva Sans"/>
              </a:rPr>
              <a:t>Anjani, N.R. and Warsito, T., 2023. THE FACTORS DRIVING SUCCESS IN SOUTH KOREAN EXPORTS: A CASE STUDY OF SAMSUNG ELECTRONINCS. Jurnal Ilmiah Dinamika Sosial, 7(1), pp.77-86.</a:t>
            </a:r>
            <a:r>
              <a:rPr lang="en-US" sz="700" u="sng">
                <a:solidFill>
                  <a:srgbClr val="000000"/>
                </a:solidFill>
                <a:latin typeface="Canva Sans"/>
                <a:ea typeface="Canva Sans"/>
                <a:cs typeface="Canva Sans"/>
                <a:sym typeface="Canva Sans"/>
                <a:hlinkClick r:id="rId11" tooltip="https://journal.undiknas.ac.id/index.php/fisip/article/download/4286/1320"/>
              </a:rPr>
              <a:t>https://journal.undiknas.ac.id/index.php/fisip/article/download/4286/1320</a:t>
            </a:r>
            <a:r>
              <a:rPr lang="en-US" sz="700">
                <a:solidFill>
                  <a:srgbClr val="000000"/>
                </a:solidFill>
                <a:latin typeface="Canva Sans"/>
                <a:ea typeface="Canva Sans"/>
                <a:cs typeface="Canva Sans"/>
                <a:sym typeface="Canva Sans"/>
              </a:rPr>
              <a:t> </a:t>
            </a:r>
          </a:p>
          <a:p>
            <a:pPr marL="151153" lvl="1" indent="-75577" algn="just">
              <a:lnSpc>
                <a:spcPts val="980"/>
              </a:lnSpc>
              <a:buFont typeface="Arial"/>
              <a:buChar char="•"/>
            </a:pPr>
            <a:r>
              <a:rPr lang="en-US" sz="700">
                <a:solidFill>
                  <a:srgbClr val="000000"/>
                </a:solidFill>
                <a:latin typeface="Canva Sans"/>
                <a:ea typeface="Canva Sans"/>
                <a:cs typeface="Canva Sans"/>
                <a:sym typeface="Canva Sans"/>
              </a:rPr>
              <a:t>Noui, F.Z. and Boucetta, Z., 2025. Marketing Innovation and Its Contribution to Achieving Organizational Excellence: A Case Study of Samsung. Revue des Economies financières bancaires et de management, 14(1), pp.379-399.</a:t>
            </a:r>
            <a:r>
              <a:rPr lang="en-US" sz="700" u="sng">
                <a:solidFill>
                  <a:srgbClr val="000000"/>
                </a:solidFill>
                <a:latin typeface="Canva Sans"/>
                <a:ea typeface="Canva Sans"/>
                <a:cs typeface="Canva Sans"/>
                <a:sym typeface="Canva Sans"/>
                <a:hlinkClick r:id="rId12" tooltip="https://asjp.cerist.dz/en/downArticle/181/14/1/266377"/>
              </a:rPr>
              <a:t>https://asjp.cerist.dz/en/downArticle/181/14/1/266377</a:t>
            </a:r>
            <a:r>
              <a:rPr lang="en-US" sz="700">
                <a:solidFill>
                  <a:srgbClr val="000000"/>
                </a:solidFill>
                <a:latin typeface="Canva Sans"/>
                <a:ea typeface="Canva Sans"/>
                <a:cs typeface="Canva Sans"/>
                <a:sym typeface="Canva Sans"/>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605</Words>
  <Application>Microsoft Office PowerPoint</Application>
  <PresentationFormat>Custom</PresentationFormat>
  <Paragraphs>38</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Nunito Bold</vt:lpstr>
      <vt:lpstr>Canva Sans</vt:lpstr>
      <vt:lpstr>Arimo Bold</vt:lpstr>
      <vt:lpstr>Arial</vt:lpstr>
      <vt:lpstr>Calibri</vt:lpstr>
      <vt:lpstr>Droid Sans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Ranjit Keahvala</cp:lastModifiedBy>
  <cp:revision>1</cp:revision>
  <dcterms:created xsi:type="dcterms:W3CDTF">2006-08-16T00:00:00Z</dcterms:created>
  <dcterms:modified xsi:type="dcterms:W3CDTF">2026-04-05T07:52:09Z</dcterms:modified>
  <dc:identifier>DAHF6Op1qkQ</dc:identifier>
</cp:coreProperties>
</file>