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5/7/2018</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5/7/2018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5/7/2018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5/7/2018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5/7/2018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5/7/2018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5/7/2018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5/7/2018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5/7/2018</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hyperlink" Target="https://creativecommons.org/licenses/by-sa/3.0/" TargetMode="External"/><Relationship Id="rId5" Type="http://schemas.openxmlformats.org/officeDocument/2006/relationships/hyperlink" Target="http://russianrevolutionforcoolpeople.wikispaces.com/Lenin,+Trotsky,+and+the+Bolsheviks+vs.+the+Mensheviks" TargetMode="External"/><Relationship Id="rId4" Type="http://schemas.openxmlformats.org/officeDocument/2006/relationships/hyperlink" Target="http://russianrevolutionforcoolpeople.wikispaces.com/Lenin%2C+Trotsky%2C+and+the+Bolsheviks+vs.+the+Menshevik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www.earlhamsociologypages.co.uk/" TargetMode="External"/><Relationship Id="rId2" Type="http://schemas.openxmlformats.org/officeDocument/2006/relationships/hyperlink" Target="http://www.britannica.com/" TargetMode="External"/><Relationship Id="rId1" Type="http://schemas.openxmlformats.org/officeDocument/2006/relationships/slideLayout" Target="../slideLayouts/slideLayout7.xml"/><Relationship Id="rId4" Type="http://schemas.openxmlformats.org/officeDocument/2006/relationships/hyperlink" Target="http://www.worldsocialism.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EF7E0-1C8B-4E38-AFF5-9F7771024153}"/>
              </a:ext>
            </a:extLst>
          </p:cNvPr>
          <p:cNvSpPr>
            <a:spLocks noGrp="1"/>
          </p:cNvSpPr>
          <p:nvPr>
            <p:ph type="ctrTitle"/>
          </p:nvPr>
        </p:nvSpPr>
        <p:spPr/>
        <p:txBody>
          <a:bodyPr/>
          <a:lstStyle/>
          <a:p>
            <a:pPr algn="ctr"/>
            <a:r>
              <a:rPr lang="en-GB" dirty="0"/>
              <a:t>MARXISM</a:t>
            </a:r>
          </a:p>
        </p:txBody>
      </p:sp>
      <p:sp>
        <p:nvSpPr>
          <p:cNvPr id="3" name="Subtitle 2">
            <a:extLst>
              <a:ext uri="{FF2B5EF4-FFF2-40B4-BE49-F238E27FC236}">
                <a16:creationId xmlns:a16="http://schemas.microsoft.com/office/drawing/2014/main" id="{B5BDDDD8-3E3A-47E9-A181-697EE9DE408C}"/>
              </a:ext>
            </a:extLst>
          </p:cNvPr>
          <p:cNvSpPr>
            <a:spLocks noGrp="1"/>
          </p:cNvSpPr>
          <p:nvPr>
            <p:ph type="subTitle" idx="1"/>
          </p:nvPr>
        </p:nvSpPr>
        <p:spPr/>
        <p:txBody>
          <a:bodyPr/>
          <a:lstStyle/>
          <a:p>
            <a:pPr algn="ctr"/>
            <a:r>
              <a:rPr lang="en-GB" dirty="0"/>
              <a:t>HAYLEY PRICE</a:t>
            </a:r>
          </a:p>
        </p:txBody>
      </p:sp>
    </p:spTree>
    <p:extLst>
      <p:ext uri="{BB962C8B-B14F-4D97-AF65-F5344CB8AC3E}">
        <p14:creationId xmlns:p14="http://schemas.microsoft.com/office/powerpoint/2010/main" val="1140580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6" name="Picture 5" descr="A close up of a tree&#10;&#10;Description generated with high confidence">
            <a:extLst>
              <a:ext uri="{FF2B5EF4-FFF2-40B4-BE49-F238E27FC236}">
                <a16:creationId xmlns:a16="http://schemas.microsoft.com/office/drawing/2014/main" id="{6B85C9B4-ACE6-4533-B7F5-E1D80C776DB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167864" y="321011"/>
            <a:ext cx="5002817" cy="4980583"/>
          </a:xfrm>
          <a:prstGeom prst="rect">
            <a:avLst/>
          </a:prstGeom>
          <a:ln w="57150" cmpd="thinThick">
            <a:solidFill>
              <a:schemeClr val="bg1">
                <a:lumMod val="50000"/>
              </a:schemeClr>
            </a:solidFill>
            <a:miter lim="800000"/>
          </a:ln>
        </p:spPr>
      </p:pic>
      <p:sp>
        <p:nvSpPr>
          <p:cNvPr id="4" name="TextBox 3">
            <a:extLst>
              <a:ext uri="{FF2B5EF4-FFF2-40B4-BE49-F238E27FC236}">
                <a16:creationId xmlns:a16="http://schemas.microsoft.com/office/drawing/2014/main" id="{E6EBC024-7A1D-4F05-A561-64310B29CF5A}"/>
              </a:ext>
            </a:extLst>
          </p:cNvPr>
          <p:cNvSpPr txBox="1"/>
          <p:nvPr/>
        </p:nvSpPr>
        <p:spPr>
          <a:xfrm>
            <a:off x="9917018" y="6870700"/>
            <a:ext cx="227498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russianrevolutionforcoolpeople.wikispaces.com/Lenin%2C+Trotsky%2C+and+the+Bolsheviks+vs.+the+Mensheviks"/>
              </a:rPr>
              <a:t>This Photo</a:t>
            </a:r>
            <a:r>
              <a:rPr lang="en-GB" sz="700">
                <a:solidFill>
                  <a:srgbClr val="FFFFFF"/>
                </a:solidFill>
              </a:rPr>
              <a:t> by Unknown Author is licensed under </a:t>
            </a:r>
            <a:r>
              <a:rPr lang="en-GB" sz="700">
                <a:solidFill>
                  <a:srgbClr val="FFFFFF"/>
                </a:solidFill>
                <a:hlinkClick r:id="rId6" tooltip="https://creativecommons.org/licenses/by-sa/3.0/"/>
              </a:rPr>
              <a:t>CC BY-SA</a:t>
            </a:r>
            <a:endParaRPr lang="en-GB" sz="700">
              <a:solidFill>
                <a:srgbClr val="FFFFFF"/>
              </a:solidFill>
            </a:endParaRPr>
          </a:p>
        </p:txBody>
      </p:sp>
      <p:sp>
        <p:nvSpPr>
          <p:cNvPr id="8" name="TextBox 7">
            <a:extLst>
              <a:ext uri="{FF2B5EF4-FFF2-40B4-BE49-F238E27FC236}">
                <a16:creationId xmlns:a16="http://schemas.microsoft.com/office/drawing/2014/main" id="{CC567171-0F4D-4F33-B3CA-C635E10D2A9B}"/>
              </a:ext>
            </a:extLst>
          </p:cNvPr>
          <p:cNvSpPr txBox="1"/>
          <p:nvPr/>
        </p:nvSpPr>
        <p:spPr>
          <a:xfrm>
            <a:off x="295422" y="703385"/>
            <a:ext cx="5002817" cy="4524315"/>
          </a:xfrm>
          <a:prstGeom prst="rect">
            <a:avLst/>
          </a:prstGeom>
          <a:noFill/>
        </p:spPr>
        <p:txBody>
          <a:bodyPr wrap="square" rtlCol="0">
            <a:spAutoFit/>
          </a:bodyPr>
          <a:lstStyle/>
          <a:p>
            <a:pPr algn="just"/>
            <a:r>
              <a:rPr lang="en-GB" dirty="0"/>
              <a:t>Marxism is one of the founding theories of sociology.</a:t>
            </a:r>
          </a:p>
          <a:p>
            <a:pPr algn="just"/>
            <a:endParaRPr lang="en-GB" dirty="0"/>
          </a:p>
          <a:p>
            <a:pPr algn="just"/>
            <a:r>
              <a:rPr lang="en-GB" dirty="0"/>
              <a:t>The Marxist theory is based on the ideas of Karl Marx and Friedrich Engels, who devoted their lives to developing their socialist theories.</a:t>
            </a:r>
          </a:p>
          <a:p>
            <a:pPr algn="just"/>
            <a:endParaRPr lang="en-GB" dirty="0"/>
          </a:p>
          <a:p>
            <a:pPr algn="just"/>
            <a:r>
              <a:rPr lang="en-GB" dirty="0"/>
              <a:t>Karl Marx:</a:t>
            </a:r>
          </a:p>
          <a:p>
            <a:pPr algn="just"/>
            <a:r>
              <a:rPr lang="en-GB" dirty="0"/>
              <a:t>German journalist born in 1818 to a middle class family.</a:t>
            </a:r>
          </a:p>
          <a:p>
            <a:pPr algn="just"/>
            <a:endParaRPr lang="en-GB" dirty="0"/>
          </a:p>
          <a:p>
            <a:pPr algn="just"/>
            <a:r>
              <a:rPr lang="en-GB" dirty="0"/>
              <a:t>Friedrich Engels:</a:t>
            </a:r>
          </a:p>
          <a:p>
            <a:pPr algn="just"/>
            <a:r>
              <a:rPr lang="en-GB" dirty="0"/>
              <a:t>German sociologist born in 1820 to wealthy textile factory owner.</a:t>
            </a:r>
          </a:p>
          <a:p>
            <a:pPr algn="just"/>
            <a:endParaRPr lang="en-GB" dirty="0"/>
          </a:p>
          <a:p>
            <a:pPr algn="just"/>
            <a:endParaRPr lang="en-GB" dirty="0"/>
          </a:p>
        </p:txBody>
      </p:sp>
    </p:spTree>
    <p:extLst>
      <p:ext uri="{BB962C8B-B14F-4D97-AF65-F5344CB8AC3E}">
        <p14:creationId xmlns:p14="http://schemas.microsoft.com/office/powerpoint/2010/main" val="1803491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BCECC27-5CA5-4C6D-97CD-A718A833A4A9}"/>
              </a:ext>
            </a:extLst>
          </p:cNvPr>
          <p:cNvSpPr txBox="1"/>
          <p:nvPr/>
        </p:nvSpPr>
        <p:spPr>
          <a:xfrm>
            <a:off x="410817" y="198783"/>
            <a:ext cx="10747513" cy="5786199"/>
          </a:xfrm>
          <a:prstGeom prst="rect">
            <a:avLst/>
          </a:prstGeom>
          <a:noFill/>
        </p:spPr>
        <p:txBody>
          <a:bodyPr wrap="square" rtlCol="0">
            <a:spAutoFit/>
          </a:bodyPr>
          <a:lstStyle/>
          <a:p>
            <a:pPr algn="just"/>
            <a:r>
              <a:rPr lang="en-GB" sz="1600" dirty="0"/>
              <a:t>Marx and Engels studied the work of  German philosopher Hegel, who developed Dialectical theory .</a:t>
            </a:r>
          </a:p>
          <a:p>
            <a:pPr algn="just"/>
            <a:endParaRPr lang="en-GB" sz="1600" dirty="0"/>
          </a:p>
          <a:p>
            <a:pPr algn="just"/>
            <a:r>
              <a:rPr lang="en-GB" sz="1600" dirty="0"/>
              <a:t>Dialectical Theory: </a:t>
            </a:r>
          </a:p>
          <a:p>
            <a:pPr algn="just"/>
            <a:r>
              <a:rPr lang="en-GB" sz="1600" dirty="0"/>
              <a:t>Hegel believed for change to happen there has to be an initial idea or thesis coupled with an apposing idea or antithesis, he believed the true outcome or synthesis would occur from reconciling these ideas. Marx used Hegel's ideas to develop his own theory on the development of society.</a:t>
            </a:r>
          </a:p>
          <a:p>
            <a:pPr algn="just"/>
            <a:endParaRPr lang="en-GB" sz="1600" dirty="0"/>
          </a:p>
          <a:p>
            <a:pPr algn="just"/>
            <a:r>
              <a:rPr lang="en-GB" sz="1600" dirty="0"/>
              <a:t>Dialectical Materialism:</a:t>
            </a:r>
          </a:p>
          <a:p>
            <a:pPr algn="just"/>
            <a:r>
              <a:rPr lang="en-GB" sz="1600" dirty="0"/>
              <a:t>Links historical developments in society to class struggle and conflict. Change emerges through social revolution.  Marx recognised patterns in the conflicts throughout history.</a:t>
            </a:r>
          </a:p>
          <a:p>
            <a:pPr algn="just"/>
            <a:endParaRPr lang="en-GB" sz="1600" dirty="0"/>
          </a:p>
          <a:p>
            <a:pPr algn="just"/>
            <a:r>
              <a:rPr lang="en-GB" sz="1600" dirty="0"/>
              <a:t>Slave society: </a:t>
            </a:r>
          </a:p>
          <a:p>
            <a:pPr algn="just"/>
            <a:r>
              <a:rPr lang="en-GB" sz="1600" dirty="0"/>
              <a:t>Class conflict between Masters and Slaves, during the Roman Empire. When the Empire was collapsed by the Barbarians the Feudal system was developed.</a:t>
            </a:r>
          </a:p>
          <a:p>
            <a:pPr algn="just"/>
            <a:endParaRPr lang="en-GB" sz="1600" dirty="0"/>
          </a:p>
          <a:p>
            <a:pPr algn="just"/>
            <a:r>
              <a:rPr lang="en-GB" sz="1600" dirty="0"/>
              <a:t>Feudalism: </a:t>
            </a:r>
          </a:p>
          <a:p>
            <a:pPr algn="just"/>
            <a:r>
              <a:rPr lang="en-GB" sz="1600" dirty="0"/>
              <a:t>Class conflict between Serfs and Lords, during the Middle ages. Feudal system gave way to the Capitalist system during the industrial Revolution.</a:t>
            </a:r>
          </a:p>
          <a:p>
            <a:pPr algn="just"/>
            <a:endParaRPr lang="en-GB" sz="1600" dirty="0"/>
          </a:p>
          <a:p>
            <a:pPr algn="just"/>
            <a:r>
              <a:rPr lang="en-GB" sz="1600" dirty="0"/>
              <a:t>Capitalism:</a:t>
            </a:r>
          </a:p>
          <a:p>
            <a:pPr algn="just"/>
            <a:r>
              <a:rPr lang="en-GB" sz="1600" dirty="0"/>
              <a:t>Class conflict between Proletariat and the Bourgeoisie.  This is the present day system which Marx focused his studies. Marx believed  this system would be overthrown by a Communist system.</a:t>
            </a:r>
          </a:p>
          <a:p>
            <a:pPr algn="just"/>
            <a:r>
              <a:rPr lang="en-GB" dirty="0"/>
              <a:t>  </a:t>
            </a:r>
          </a:p>
        </p:txBody>
      </p:sp>
    </p:spTree>
    <p:extLst>
      <p:ext uri="{BB962C8B-B14F-4D97-AF65-F5344CB8AC3E}">
        <p14:creationId xmlns:p14="http://schemas.microsoft.com/office/powerpoint/2010/main" val="3330486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70A750-8043-42B8-9D83-FA35010153D7}"/>
              </a:ext>
            </a:extLst>
          </p:cNvPr>
          <p:cNvSpPr txBox="1"/>
          <p:nvPr/>
        </p:nvSpPr>
        <p:spPr>
          <a:xfrm>
            <a:off x="357809" y="503582"/>
            <a:ext cx="11012556" cy="5632311"/>
          </a:xfrm>
          <a:prstGeom prst="rect">
            <a:avLst/>
          </a:prstGeom>
          <a:noFill/>
        </p:spPr>
        <p:txBody>
          <a:bodyPr wrap="square" rtlCol="0">
            <a:spAutoFit/>
          </a:bodyPr>
          <a:lstStyle/>
          <a:p>
            <a:pPr algn="just"/>
            <a:r>
              <a:rPr lang="en-GB" dirty="0"/>
              <a:t>CAPITALISM</a:t>
            </a:r>
          </a:p>
          <a:p>
            <a:pPr algn="just"/>
            <a:endParaRPr lang="en-GB" dirty="0"/>
          </a:p>
          <a:p>
            <a:pPr marL="285750" indent="-285750" algn="just">
              <a:buFont typeface="Arial" panose="020B0604020202020204" pitchFamily="34" charset="0"/>
              <a:buChar char="•"/>
            </a:pPr>
            <a:r>
              <a:rPr lang="en-GB" dirty="0"/>
              <a:t>The means of production are owned by the minority, ruling class, known as the Bourgeoisie.</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 majority of society sell their labour in return for wages, these are known as the Proletariat.</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 Proletariat or working class are paid to produce goods and services which the Bourgeoisie sell on for a profit.</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 Bourgeoisie exploit the Proletariat by paying the lowest wages for the maximum profit.</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 Proletariat struggle to provide for their family while the Bourgeoisie live in luxury.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Profit is theft of the hard work and expertise of the workforce.</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Factory workers become alienated from the work they do and therefore lack satisfaction.</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The Bourgeoisie are members of and have control of the Government. </a:t>
            </a:r>
          </a:p>
          <a:p>
            <a:pPr algn="just"/>
            <a:endParaRPr lang="en-GB" dirty="0"/>
          </a:p>
          <a:p>
            <a:pPr algn="just"/>
            <a:endParaRPr lang="en-GB" dirty="0"/>
          </a:p>
        </p:txBody>
      </p:sp>
    </p:spTree>
    <p:extLst>
      <p:ext uri="{BB962C8B-B14F-4D97-AF65-F5344CB8AC3E}">
        <p14:creationId xmlns:p14="http://schemas.microsoft.com/office/powerpoint/2010/main" val="3768655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D1C5F7-2E96-4BE0-93D9-9B1A7BBD165F}"/>
              </a:ext>
            </a:extLst>
          </p:cNvPr>
          <p:cNvSpPr txBox="1"/>
          <p:nvPr/>
        </p:nvSpPr>
        <p:spPr>
          <a:xfrm>
            <a:off x="450574" y="622852"/>
            <a:ext cx="10813774" cy="6186309"/>
          </a:xfrm>
          <a:prstGeom prst="rect">
            <a:avLst/>
          </a:prstGeom>
          <a:noFill/>
        </p:spPr>
        <p:txBody>
          <a:bodyPr wrap="square" rtlCol="0">
            <a:spAutoFit/>
          </a:bodyPr>
          <a:lstStyle/>
          <a:p>
            <a:pPr algn="just"/>
            <a:r>
              <a:rPr lang="en-GB" dirty="0"/>
              <a:t>COMMUNISM</a:t>
            </a:r>
          </a:p>
          <a:p>
            <a:pPr algn="just"/>
            <a:endParaRPr lang="en-GB" dirty="0"/>
          </a:p>
          <a:p>
            <a:pPr marL="285750" indent="-285750" algn="just">
              <a:buFont typeface="Arial" panose="020B0604020202020204" pitchFamily="34" charset="0"/>
              <a:buChar char="•"/>
            </a:pPr>
            <a:r>
              <a:rPr lang="en-GB" dirty="0"/>
              <a:t>Marx believed Communism would materialise after a revolution of the Proletariat.</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Communism is a form of Socialism.</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An egalitarian society with no class division.</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Common ownership of the means of production and abolition of private property.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Redistribute political power to recognise all of society.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Wealth to be distributed around the country, making use of wasteland for agriculture.</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All have equal opportunity to work and wage based on efforts and skill.</a:t>
            </a:r>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p:txBody>
      </p:sp>
    </p:spTree>
    <p:extLst>
      <p:ext uri="{BB962C8B-B14F-4D97-AF65-F5344CB8AC3E}">
        <p14:creationId xmlns:p14="http://schemas.microsoft.com/office/powerpoint/2010/main" val="3859752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8CAD57D-9D7E-4D63-B71A-57D631FB0776}"/>
              </a:ext>
            </a:extLst>
          </p:cNvPr>
          <p:cNvSpPr txBox="1"/>
          <p:nvPr/>
        </p:nvSpPr>
        <p:spPr>
          <a:xfrm>
            <a:off x="384313" y="622852"/>
            <a:ext cx="11171583" cy="4524315"/>
          </a:xfrm>
          <a:prstGeom prst="rect">
            <a:avLst/>
          </a:prstGeom>
          <a:noFill/>
        </p:spPr>
        <p:txBody>
          <a:bodyPr wrap="square" rtlCol="0">
            <a:spAutoFit/>
          </a:bodyPr>
          <a:lstStyle/>
          <a:p>
            <a:r>
              <a:rPr lang="en-GB" dirty="0"/>
              <a:t>Marx and Engels state the ten goals of the Communism in the Communist Manifesto:</a:t>
            </a:r>
          </a:p>
          <a:p>
            <a:endParaRPr lang="en-GB" dirty="0"/>
          </a:p>
          <a:p>
            <a:pPr marL="285750" indent="-285750">
              <a:buFont typeface="Arial" panose="020B0604020202020204" pitchFamily="34" charset="0"/>
              <a:buChar char="•"/>
            </a:pPr>
            <a:r>
              <a:rPr lang="en-GB" dirty="0"/>
              <a:t>Abolition of property in land and application of all rents of land to public purposes.</a:t>
            </a:r>
          </a:p>
          <a:p>
            <a:pPr marL="285750" indent="-285750">
              <a:buFont typeface="Arial" panose="020B0604020202020204" pitchFamily="34" charset="0"/>
              <a:buChar char="•"/>
            </a:pPr>
            <a:r>
              <a:rPr lang="en-GB" dirty="0"/>
              <a:t>A heavy progressive or graduated income tax.</a:t>
            </a:r>
          </a:p>
          <a:p>
            <a:pPr marL="285750" indent="-285750">
              <a:buFont typeface="Arial" panose="020B0604020202020204" pitchFamily="34" charset="0"/>
              <a:buChar char="•"/>
            </a:pPr>
            <a:r>
              <a:rPr lang="en-GB" dirty="0"/>
              <a:t>Abolition of all rights of inheritance. </a:t>
            </a:r>
          </a:p>
          <a:p>
            <a:pPr marL="285750" indent="-285750">
              <a:buFont typeface="Arial" panose="020B0604020202020204" pitchFamily="34" charset="0"/>
              <a:buChar char="•"/>
            </a:pPr>
            <a:r>
              <a:rPr lang="en-GB" dirty="0"/>
              <a:t>Confiscation of the property of all emigrants and rebels.</a:t>
            </a:r>
          </a:p>
          <a:p>
            <a:pPr marL="285750" indent="-285750">
              <a:buFont typeface="Arial" panose="020B0604020202020204" pitchFamily="34" charset="0"/>
              <a:buChar char="•"/>
            </a:pPr>
            <a:r>
              <a:rPr lang="en-GB" dirty="0"/>
              <a:t>Centralisation of credit in the hands of the state, by means of a national bank with State capital and an exclusive monopoly.</a:t>
            </a:r>
          </a:p>
          <a:p>
            <a:pPr marL="285750" indent="-285750">
              <a:buFont typeface="Arial" panose="020B0604020202020204" pitchFamily="34" charset="0"/>
              <a:buChar char="•"/>
            </a:pPr>
            <a:r>
              <a:rPr lang="en-GB" dirty="0"/>
              <a:t>Centralisation of the means of communication and transport in the hands of the State.</a:t>
            </a:r>
          </a:p>
          <a:p>
            <a:pPr marL="285750" indent="-285750">
              <a:buFont typeface="Arial" panose="020B0604020202020204" pitchFamily="34" charset="0"/>
              <a:buChar char="•"/>
            </a:pPr>
            <a:r>
              <a:rPr lang="en-GB" dirty="0"/>
              <a:t>Extension of factories and instruments of production owned by the State; the bringing into cultivation of waste-lands, and the improvement of the soil generally in accordance with a common plan.</a:t>
            </a:r>
          </a:p>
          <a:p>
            <a:pPr marL="285750" indent="-285750">
              <a:buFont typeface="Arial" panose="020B0604020202020204" pitchFamily="34" charset="0"/>
              <a:buChar char="•"/>
            </a:pPr>
            <a:r>
              <a:rPr lang="en-GB" dirty="0"/>
              <a:t>Equal liability of all to work. Establishment of industrial armies, especially for agriculture.</a:t>
            </a:r>
          </a:p>
          <a:p>
            <a:pPr marL="285750" indent="-285750">
              <a:buFont typeface="Arial" panose="020B0604020202020204" pitchFamily="34" charset="0"/>
              <a:buChar char="•"/>
            </a:pPr>
            <a:r>
              <a:rPr lang="en-GB" dirty="0"/>
              <a:t>Combination of agriculture with manufacturing industries; gradual abolition of all the distinction between town and country by a more equable distribution of the populace over the country. </a:t>
            </a:r>
          </a:p>
          <a:p>
            <a:pPr marL="285750" indent="-285750">
              <a:buFont typeface="Arial" panose="020B0604020202020204" pitchFamily="34" charset="0"/>
              <a:buChar char="•"/>
            </a:pPr>
            <a:r>
              <a:rPr lang="en-GB" dirty="0"/>
              <a:t>Free education for all children in public schools. Abolition of children’s factory labour in its present form. Combination of education with industrial production, etc.</a:t>
            </a:r>
          </a:p>
        </p:txBody>
      </p:sp>
    </p:spTree>
    <p:extLst>
      <p:ext uri="{BB962C8B-B14F-4D97-AF65-F5344CB8AC3E}">
        <p14:creationId xmlns:p14="http://schemas.microsoft.com/office/powerpoint/2010/main" val="1823097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2AF538-0E34-4831-97A3-AECAD8A56F27}"/>
              </a:ext>
            </a:extLst>
          </p:cNvPr>
          <p:cNvSpPr txBox="1"/>
          <p:nvPr/>
        </p:nvSpPr>
        <p:spPr>
          <a:xfrm>
            <a:off x="649357" y="675860"/>
            <a:ext cx="10575234" cy="4524315"/>
          </a:xfrm>
          <a:prstGeom prst="rect">
            <a:avLst/>
          </a:prstGeom>
          <a:noFill/>
        </p:spPr>
        <p:txBody>
          <a:bodyPr wrap="square" rtlCol="0">
            <a:spAutoFit/>
          </a:bodyPr>
          <a:lstStyle/>
          <a:p>
            <a:pPr algn="just"/>
            <a:r>
              <a:rPr lang="en-GB" dirty="0"/>
              <a:t>Is Marxism relevant today?</a:t>
            </a:r>
          </a:p>
          <a:p>
            <a:pPr algn="just"/>
            <a:endParaRPr lang="en-GB" dirty="0"/>
          </a:p>
          <a:p>
            <a:pPr marL="285750" indent="-285750" algn="just">
              <a:buFont typeface="Arial" panose="020B0604020202020204" pitchFamily="34" charset="0"/>
              <a:buChar char="•"/>
            </a:pPr>
            <a:r>
              <a:rPr lang="en-GB" dirty="0"/>
              <a:t>Many Working class people own property.</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Capitalism is less exploitative. UK have introduced a National minimum wage, free education for all children, welfare state  and more industries have recognised the positives of paying a fair wage. (Ford)</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Self employment is achievable by most.</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Workforce more open to campaigning to change of unfair practices.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Since World War II employment levels have increased.</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Higher education is no longer limited to </a:t>
            </a:r>
            <a:r>
              <a:rPr lang="en-GB"/>
              <a:t>the Bourgeoisie. </a:t>
            </a:r>
            <a:endParaRPr lang="en-GB" dirty="0"/>
          </a:p>
          <a:p>
            <a:pPr algn="just"/>
            <a:endParaRPr lang="en-GB" dirty="0"/>
          </a:p>
          <a:p>
            <a:pPr algn="just"/>
            <a:endParaRPr lang="en-GB" dirty="0"/>
          </a:p>
        </p:txBody>
      </p:sp>
    </p:spTree>
    <p:extLst>
      <p:ext uri="{BB962C8B-B14F-4D97-AF65-F5344CB8AC3E}">
        <p14:creationId xmlns:p14="http://schemas.microsoft.com/office/powerpoint/2010/main" val="2129666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D7D68F-6663-4C2C-9B32-BFA664F63CCA}"/>
              </a:ext>
            </a:extLst>
          </p:cNvPr>
          <p:cNvSpPr txBox="1"/>
          <p:nvPr/>
        </p:nvSpPr>
        <p:spPr>
          <a:xfrm>
            <a:off x="569843" y="755373"/>
            <a:ext cx="10495722" cy="6186309"/>
          </a:xfrm>
          <a:prstGeom prst="rect">
            <a:avLst/>
          </a:prstGeom>
          <a:noFill/>
        </p:spPr>
        <p:txBody>
          <a:bodyPr wrap="square" rtlCol="0">
            <a:spAutoFit/>
          </a:bodyPr>
          <a:lstStyle/>
          <a:p>
            <a:pPr algn="just"/>
            <a:r>
              <a:rPr lang="en-GB" sz="1600" dirty="0"/>
              <a:t>References</a:t>
            </a:r>
          </a:p>
          <a:p>
            <a:pPr algn="just"/>
            <a:endParaRPr lang="en-GB" sz="1600" dirty="0"/>
          </a:p>
          <a:p>
            <a:pPr algn="just"/>
            <a:r>
              <a:rPr lang="en-GB" sz="1600" dirty="0"/>
              <a:t>Britannica (2018) </a:t>
            </a:r>
            <a:r>
              <a:rPr lang="en-GB" sz="1600" i="1" dirty="0"/>
              <a:t>Communism Ideology</a:t>
            </a:r>
            <a:r>
              <a:rPr lang="en-GB" sz="1600" dirty="0"/>
              <a:t>. Available at: </a:t>
            </a:r>
            <a:r>
              <a:rPr lang="en-GB" sz="1600" dirty="0">
                <a:hlinkClick r:id="rId2"/>
              </a:rPr>
              <a:t>www.britannica.com</a:t>
            </a:r>
            <a:r>
              <a:rPr lang="en-GB" sz="1600" dirty="0"/>
              <a:t> (Accessed May 2018)</a:t>
            </a:r>
          </a:p>
          <a:p>
            <a:pPr algn="just"/>
            <a:endParaRPr lang="en-GB" sz="1600" dirty="0"/>
          </a:p>
          <a:p>
            <a:pPr algn="just"/>
            <a:r>
              <a:rPr lang="en-GB" sz="1600" dirty="0"/>
              <a:t>Dillon, M (2014) </a:t>
            </a:r>
            <a:r>
              <a:rPr lang="en-GB" sz="1600" i="1" dirty="0"/>
              <a:t>Introduction to Sociological Theory</a:t>
            </a:r>
            <a:r>
              <a:rPr lang="en-GB" sz="1600" dirty="0"/>
              <a:t>. West Sussex: Wiley Blackwell</a:t>
            </a:r>
          </a:p>
          <a:p>
            <a:pPr algn="just"/>
            <a:endParaRPr lang="en-GB" sz="1600" dirty="0"/>
          </a:p>
          <a:p>
            <a:pPr algn="just"/>
            <a:r>
              <a:rPr lang="en-GB" sz="1600" dirty="0"/>
              <a:t>Earlham Sociology Pages (2017) </a:t>
            </a:r>
            <a:r>
              <a:rPr lang="en-GB" sz="1600" i="1" dirty="0"/>
              <a:t>Marxism and Contemporary Capitalist Societies. </a:t>
            </a:r>
            <a:r>
              <a:rPr lang="en-GB" sz="1600" dirty="0"/>
              <a:t>Available at: </a:t>
            </a:r>
            <a:r>
              <a:rPr lang="en-GB" sz="1600" dirty="0">
                <a:hlinkClick r:id="rId3"/>
              </a:rPr>
              <a:t>www.earlhamsociologypages.co.uk</a:t>
            </a:r>
            <a:r>
              <a:rPr lang="en-GB" sz="1600" dirty="0"/>
              <a:t> (Accessed May 2018)</a:t>
            </a:r>
          </a:p>
          <a:p>
            <a:pPr algn="just"/>
            <a:endParaRPr lang="en-GB" sz="1600" dirty="0"/>
          </a:p>
          <a:p>
            <a:pPr algn="just"/>
            <a:r>
              <a:rPr lang="en-GB" sz="1600" dirty="0"/>
              <a:t>Engels, F and Marx, F (1888) </a:t>
            </a:r>
            <a:r>
              <a:rPr lang="en-GB" sz="1600" i="1" dirty="0"/>
              <a:t>The Communist Manifesto.  </a:t>
            </a:r>
            <a:r>
              <a:rPr lang="en-GB" sz="1600" dirty="0"/>
              <a:t>London: Penguin Classics</a:t>
            </a:r>
          </a:p>
          <a:p>
            <a:pPr algn="just"/>
            <a:endParaRPr lang="en-GB" sz="1600" dirty="0"/>
          </a:p>
          <a:p>
            <a:pPr algn="just"/>
            <a:r>
              <a:rPr lang="en-GB" sz="1600" dirty="0"/>
              <a:t>Giddens, A and Sutton, P (2013) </a:t>
            </a:r>
            <a:r>
              <a:rPr lang="en-GB" sz="1600" i="1" dirty="0"/>
              <a:t> Sociology</a:t>
            </a:r>
            <a:r>
              <a:rPr lang="en-GB" sz="1600" dirty="0"/>
              <a:t>. Cambridge: Polity Press</a:t>
            </a:r>
          </a:p>
          <a:p>
            <a:pPr algn="just"/>
            <a:endParaRPr lang="en-GB" sz="1600" i="1" dirty="0"/>
          </a:p>
          <a:p>
            <a:pPr algn="just"/>
            <a:r>
              <a:rPr lang="en-GB" sz="1600" dirty="0"/>
              <a:t>Marx, K (2013) </a:t>
            </a:r>
            <a:r>
              <a:rPr lang="en-GB" sz="1600" i="1" dirty="0"/>
              <a:t>Capital</a:t>
            </a:r>
            <a:r>
              <a:rPr lang="en-GB" sz="1600" dirty="0"/>
              <a:t>. Hertfordshire: Wordsworth Editions</a:t>
            </a:r>
          </a:p>
          <a:p>
            <a:pPr algn="just"/>
            <a:endParaRPr lang="en-GB" sz="1600" dirty="0"/>
          </a:p>
          <a:p>
            <a:pPr algn="just"/>
            <a:r>
              <a:rPr lang="en-GB" sz="1600" dirty="0"/>
              <a:t>The Socialist Party of Great Britain (2018) </a:t>
            </a:r>
            <a:r>
              <a:rPr lang="en-GB" sz="1600" i="1" dirty="0"/>
              <a:t>What is Capitalism?.  </a:t>
            </a:r>
            <a:r>
              <a:rPr lang="en-GB" sz="1600" dirty="0"/>
              <a:t>Available at: </a:t>
            </a:r>
            <a:r>
              <a:rPr lang="en-GB" sz="1600" dirty="0">
                <a:hlinkClick r:id="rId4"/>
              </a:rPr>
              <a:t>www.worldsocialism.org</a:t>
            </a:r>
            <a:r>
              <a:rPr lang="en-GB" sz="1600" dirty="0"/>
              <a:t> (Accessed May 2018)</a:t>
            </a:r>
            <a:endParaRPr lang="en-GB" sz="1600" i="1" dirty="0"/>
          </a:p>
          <a:p>
            <a:pPr algn="just"/>
            <a:endParaRPr lang="en-GB" sz="1600" dirty="0"/>
          </a:p>
          <a:p>
            <a:pPr algn="just"/>
            <a:r>
              <a:rPr lang="en-GB" sz="1600" dirty="0" err="1"/>
              <a:t>Woodfin</a:t>
            </a:r>
            <a:r>
              <a:rPr lang="en-GB" sz="1600" dirty="0"/>
              <a:t>, R and Zarate, O (2013) </a:t>
            </a:r>
            <a:r>
              <a:rPr lang="en-GB" sz="1600" i="1" dirty="0"/>
              <a:t>Introducing Marxism</a:t>
            </a:r>
            <a:r>
              <a:rPr lang="en-GB" sz="1600" dirty="0"/>
              <a:t>. London: Icon Books</a:t>
            </a:r>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p:txBody>
      </p:sp>
    </p:spTree>
    <p:extLst>
      <p:ext uri="{BB962C8B-B14F-4D97-AF65-F5344CB8AC3E}">
        <p14:creationId xmlns:p14="http://schemas.microsoft.com/office/powerpoint/2010/main" val="204319977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TM04033927[[fn=Main Event]]</Template>
  <TotalTime>566</TotalTime>
  <Words>914</Words>
  <Application>Microsoft Office PowerPoint</Application>
  <PresentationFormat>Widescreen</PresentationFormat>
  <Paragraphs>112</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Impact</vt:lpstr>
      <vt:lpstr>Main Event</vt:lpstr>
      <vt:lpstr>MARXISM</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MARXISM</dc:title>
  <dc:creator>Hayley</dc:creator>
  <cp:lastModifiedBy>Hayley</cp:lastModifiedBy>
  <cp:revision>37</cp:revision>
  <dcterms:created xsi:type="dcterms:W3CDTF">2018-05-07T10:16:03Z</dcterms:created>
  <dcterms:modified xsi:type="dcterms:W3CDTF">2018-05-07T19:44:32Z</dcterms:modified>
</cp:coreProperties>
</file>