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9" r:id="rId6"/>
    <p:sldId id="257" r:id="rId7"/>
    <p:sldId id="263" r:id="rId8"/>
    <p:sldId id="260" r:id="rId9"/>
    <p:sldId id="261"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7" d="100"/>
          <a:sy n="107" d="100"/>
        </p:scale>
        <p:origin x="6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D6844-2354-BD81-969C-C16119C481B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22D201-1D1B-3FFC-69B2-EB4ED7EA27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78F6F7-10BD-579C-5A68-1B2BF2EA7861}"/>
              </a:ext>
            </a:extLst>
          </p:cNvPr>
          <p:cNvSpPr>
            <a:spLocks noGrp="1"/>
          </p:cNvSpPr>
          <p:nvPr>
            <p:ph type="dt" sz="half" idx="10"/>
          </p:nvPr>
        </p:nvSpPr>
        <p:spPr/>
        <p:txBody>
          <a:bodyPr/>
          <a:lstStyle/>
          <a:p>
            <a:fld id="{F6945BBB-A368-42D0-86B2-C648EFAF0C02}" type="datetimeFigureOut">
              <a:rPr lang="en-GB" smtClean="0"/>
              <a:t>11/07/2026</a:t>
            </a:fld>
            <a:endParaRPr lang="en-GB"/>
          </a:p>
        </p:txBody>
      </p:sp>
      <p:sp>
        <p:nvSpPr>
          <p:cNvPr id="5" name="Footer Placeholder 4">
            <a:extLst>
              <a:ext uri="{FF2B5EF4-FFF2-40B4-BE49-F238E27FC236}">
                <a16:creationId xmlns:a16="http://schemas.microsoft.com/office/drawing/2014/main" id="{347163A8-C9E9-5DD8-C64A-BD31FFB765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0E4463-6CFC-92D0-EECE-90207E5430A7}"/>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264519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D0DC9-5411-C603-82E7-C390C0851F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4E4AD1-D800-8E76-1471-C85BCDF7A0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0E5577-F39C-8666-4297-31BA578E139B}"/>
              </a:ext>
            </a:extLst>
          </p:cNvPr>
          <p:cNvSpPr>
            <a:spLocks noGrp="1"/>
          </p:cNvSpPr>
          <p:nvPr>
            <p:ph type="dt" sz="half" idx="10"/>
          </p:nvPr>
        </p:nvSpPr>
        <p:spPr/>
        <p:txBody>
          <a:bodyPr/>
          <a:lstStyle/>
          <a:p>
            <a:fld id="{F6945BBB-A368-42D0-86B2-C648EFAF0C02}" type="datetimeFigureOut">
              <a:rPr lang="en-GB" smtClean="0"/>
              <a:t>11/07/2026</a:t>
            </a:fld>
            <a:endParaRPr lang="en-GB"/>
          </a:p>
        </p:txBody>
      </p:sp>
      <p:sp>
        <p:nvSpPr>
          <p:cNvPr id="5" name="Footer Placeholder 4">
            <a:extLst>
              <a:ext uri="{FF2B5EF4-FFF2-40B4-BE49-F238E27FC236}">
                <a16:creationId xmlns:a16="http://schemas.microsoft.com/office/drawing/2014/main" id="{B3A3D223-B96B-C6C0-0941-BD52CC6052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032D71-16E4-9394-5A8E-C5898EBD6E8A}"/>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2806184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3FDBA-007A-0AF5-728E-DE75F9507D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3CC636-FFED-F490-3EAF-6D35205596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0956E7A-3917-3D36-30A9-E5E15889955D}"/>
              </a:ext>
            </a:extLst>
          </p:cNvPr>
          <p:cNvSpPr>
            <a:spLocks noGrp="1"/>
          </p:cNvSpPr>
          <p:nvPr>
            <p:ph type="dt" sz="half" idx="10"/>
          </p:nvPr>
        </p:nvSpPr>
        <p:spPr/>
        <p:txBody>
          <a:bodyPr/>
          <a:lstStyle/>
          <a:p>
            <a:fld id="{F6945BBB-A368-42D0-86B2-C648EFAF0C02}" type="datetimeFigureOut">
              <a:rPr lang="en-GB" smtClean="0"/>
              <a:t>11/07/2026</a:t>
            </a:fld>
            <a:endParaRPr lang="en-GB"/>
          </a:p>
        </p:txBody>
      </p:sp>
      <p:sp>
        <p:nvSpPr>
          <p:cNvPr id="5" name="Footer Placeholder 4">
            <a:extLst>
              <a:ext uri="{FF2B5EF4-FFF2-40B4-BE49-F238E27FC236}">
                <a16:creationId xmlns:a16="http://schemas.microsoft.com/office/drawing/2014/main" id="{A0CDA6A0-0DAA-75EF-678F-84BD59C93A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0F63C9-C772-8639-E9E9-D5402E1B2182}"/>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082050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91C72-01C9-B046-6E19-91809633D6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E1E508-1132-AF52-A36F-A7E6C54E0A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011DE9-1F43-9A05-C9F8-226176E972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ED8FA0-AF68-A910-5856-040350AF9BB6}"/>
              </a:ext>
            </a:extLst>
          </p:cNvPr>
          <p:cNvSpPr>
            <a:spLocks noGrp="1"/>
          </p:cNvSpPr>
          <p:nvPr>
            <p:ph type="dt" sz="half" idx="10"/>
          </p:nvPr>
        </p:nvSpPr>
        <p:spPr/>
        <p:txBody>
          <a:bodyPr/>
          <a:lstStyle/>
          <a:p>
            <a:fld id="{F6945BBB-A368-42D0-86B2-C648EFAF0C02}" type="datetimeFigureOut">
              <a:rPr lang="en-GB" smtClean="0"/>
              <a:t>11/07/2026</a:t>
            </a:fld>
            <a:endParaRPr lang="en-GB"/>
          </a:p>
        </p:txBody>
      </p:sp>
      <p:sp>
        <p:nvSpPr>
          <p:cNvPr id="6" name="Footer Placeholder 5">
            <a:extLst>
              <a:ext uri="{FF2B5EF4-FFF2-40B4-BE49-F238E27FC236}">
                <a16:creationId xmlns:a16="http://schemas.microsoft.com/office/drawing/2014/main" id="{E2AC9DCE-C34B-DA66-C194-60B8D33B15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00FDC5-9357-D80E-826F-D2D71980A9D0}"/>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831244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A397B-FC06-CCAA-9BA0-43BD38B71E0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F13754-17EF-987C-9229-8D7E1A90E9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BC2B61-31C4-2AD3-1472-5B633C1E39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1D3B553-30F0-8B89-131C-1261978C85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4F0807-6B31-F57B-DFE9-5B79383718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533157-507D-E8CE-1DD8-B5A5DE3E986A}"/>
              </a:ext>
            </a:extLst>
          </p:cNvPr>
          <p:cNvSpPr>
            <a:spLocks noGrp="1"/>
          </p:cNvSpPr>
          <p:nvPr>
            <p:ph type="dt" sz="half" idx="10"/>
          </p:nvPr>
        </p:nvSpPr>
        <p:spPr/>
        <p:txBody>
          <a:bodyPr/>
          <a:lstStyle/>
          <a:p>
            <a:fld id="{F6945BBB-A368-42D0-86B2-C648EFAF0C02}" type="datetimeFigureOut">
              <a:rPr lang="en-GB" smtClean="0"/>
              <a:t>11/07/2026</a:t>
            </a:fld>
            <a:endParaRPr lang="en-GB"/>
          </a:p>
        </p:txBody>
      </p:sp>
      <p:sp>
        <p:nvSpPr>
          <p:cNvPr id="8" name="Footer Placeholder 7">
            <a:extLst>
              <a:ext uri="{FF2B5EF4-FFF2-40B4-BE49-F238E27FC236}">
                <a16:creationId xmlns:a16="http://schemas.microsoft.com/office/drawing/2014/main" id="{5E6D7295-CB91-19F6-1A81-49C488D5B0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9B9C8C-4F20-9FE7-354D-729E0A485355}"/>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2740404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2AD66-AB51-0DB7-7A24-4E31CBFB45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C55DE8-1C89-E019-1983-50A326CFA12E}"/>
              </a:ext>
            </a:extLst>
          </p:cNvPr>
          <p:cNvSpPr>
            <a:spLocks noGrp="1"/>
          </p:cNvSpPr>
          <p:nvPr>
            <p:ph type="dt" sz="half" idx="10"/>
          </p:nvPr>
        </p:nvSpPr>
        <p:spPr/>
        <p:txBody>
          <a:bodyPr/>
          <a:lstStyle/>
          <a:p>
            <a:fld id="{F6945BBB-A368-42D0-86B2-C648EFAF0C02}" type="datetimeFigureOut">
              <a:rPr lang="en-GB" smtClean="0"/>
              <a:t>11/07/2026</a:t>
            </a:fld>
            <a:endParaRPr lang="en-GB"/>
          </a:p>
        </p:txBody>
      </p:sp>
      <p:sp>
        <p:nvSpPr>
          <p:cNvPr id="4" name="Footer Placeholder 3">
            <a:extLst>
              <a:ext uri="{FF2B5EF4-FFF2-40B4-BE49-F238E27FC236}">
                <a16:creationId xmlns:a16="http://schemas.microsoft.com/office/drawing/2014/main" id="{CB8E0586-12E0-6BE1-5CC9-614FBB0A3B7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9C0B83-05F6-E263-7119-02812CE63536}"/>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2884154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947141-255F-7EFF-B978-C27FB6DD8283}"/>
              </a:ext>
            </a:extLst>
          </p:cNvPr>
          <p:cNvSpPr>
            <a:spLocks noGrp="1"/>
          </p:cNvSpPr>
          <p:nvPr>
            <p:ph type="dt" sz="half" idx="10"/>
          </p:nvPr>
        </p:nvSpPr>
        <p:spPr/>
        <p:txBody>
          <a:bodyPr/>
          <a:lstStyle/>
          <a:p>
            <a:fld id="{F6945BBB-A368-42D0-86B2-C648EFAF0C02}" type="datetimeFigureOut">
              <a:rPr lang="en-GB" smtClean="0"/>
              <a:t>11/07/2026</a:t>
            </a:fld>
            <a:endParaRPr lang="en-GB"/>
          </a:p>
        </p:txBody>
      </p:sp>
      <p:sp>
        <p:nvSpPr>
          <p:cNvPr id="3" name="Footer Placeholder 2">
            <a:extLst>
              <a:ext uri="{FF2B5EF4-FFF2-40B4-BE49-F238E27FC236}">
                <a16:creationId xmlns:a16="http://schemas.microsoft.com/office/drawing/2014/main" id="{1447C307-59CB-4619-744D-D8E6750AA7F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038227-C094-1C49-FB2B-C8492F097B88}"/>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08313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65BF0-7981-C6E7-65A3-CF5A4E50EF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F8D754-8B47-F8F0-C33A-8C0BCA6597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4F6667-4851-C600-7712-A1C9645177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4CE311-D3E8-24C4-08AD-0381E9D80F60}"/>
              </a:ext>
            </a:extLst>
          </p:cNvPr>
          <p:cNvSpPr>
            <a:spLocks noGrp="1"/>
          </p:cNvSpPr>
          <p:nvPr>
            <p:ph type="dt" sz="half" idx="10"/>
          </p:nvPr>
        </p:nvSpPr>
        <p:spPr/>
        <p:txBody>
          <a:bodyPr/>
          <a:lstStyle/>
          <a:p>
            <a:fld id="{F6945BBB-A368-42D0-86B2-C648EFAF0C02}" type="datetimeFigureOut">
              <a:rPr lang="en-GB" smtClean="0"/>
              <a:t>11/07/2026</a:t>
            </a:fld>
            <a:endParaRPr lang="en-GB"/>
          </a:p>
        </p:txBody>
      </p:sp>
      <p:sp>
        <p:nvSpPr>
          <p:cNvPr id="6" name="Footer Placeholder 5">
            <a:extLst>
              <a:ext uri="{FF2B5EF4-FFF2-40B4-BE49-F238E27FC236}">
                <a16:creationId xmlns:a16="http://schemas.microsoft.com/office/drawing/2014/main" id="{BE230208-596E-7EA0-6A50-6E975461E0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1097B9-7985-BB6C-3483-A932DD693537}"/>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3402624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7B7A8-7FA8-929E-EE85-8CF3A35BE8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A46660-CD1A-FD31-009F-97C415A23D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7FA5E4-F449-2100-E1E6-FF2290E4A6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09408B-2D13-7362-CC69-3978D58F1009}"/>
              </a:ext>
            </a:extLst>
          </p:cNvPr>
          <p:cNvSpPr>
            <a:spLocks noGrp="1"/>
          </p:cNvSpPr>
          <p:nvPr>
            <p:ph type="dt" sz="half" idx="10"/>
          </p:nvPr>
        </p:nvSpPr>
        <p:spPr/>
        <p:txBody>
          <a:bodyPr/>
          <a:lstStyle/>
          <a:p>
            <a:fld id="{F6945BBB-A368-42D0-86B2-C648EFAF0C02}" type="datetimeFigureOut">
              <a:rPr lang="en-GB" smtClean="0"/>
              <a:t>11/07/2026</a:t>
            </a:fld>
            <a:endParaRPr lang="en-GB"/>
          </a:p>
        </p:txBody>
      </p:sp>
      <p:sp>
        <p:nvSpPr>
          <p:cNvPr id="6" name="Footer Placeholder 5">
            <a:extLst>
              <a:ext uri="{FF2B5EF4-FFF2-40B4-BE49-F238E27FC236}">
                <a16:creationId xmlns:a16="http://schemas.microsoft.com/office/drawing/2014/main" id="{0957F789-E811-2ABC-03F7-3172A95782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0D215B-35BA-F140-7EF6-E3447327B1BF}"/>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2232765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A5A5D-02BB-7460-8B64-E8E4462933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B24EE6-5B9A-FAFC-F411-F4E5ADA1C9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88D8F0-69E3-CCC6-3C0C-117939DC889B}"/>
              </a:ext>
            </a:extLst>
          </p:cNvPr>
          <p:cNvSpPr>
            <a:spLocks noGrp="1"/>
          </p:cNvSpPr>
          <p:nvPr>
            <p:ph type="dt" sz="half" idx="10"/>
          </p:nvPr>
        </p:nvSpPr>
        <p:spPr/>
        <p:txBody>
          <a:bodyPr/>
          <a:lstStyle/>
          <a:p>
            <a:fld id="{F6945BBB-A368-42D0-86B2-C648EFAF0C02}" type="datetimeFigureOut">
              <a:rPr lang="en-GB" smtClean="0"/>
              <a:t>11/07/2026</a:t>
            </a:fld>
            <a:endParaRPr lang="en-GB"/>
          </a:p>
        </p:txBody>
      </p:sp>
      <p:sp>
        <p:nvSpPr>
          <p:cNvPr id="5" name="Footer Placeholder 4">
            <a:extLst>
              <a:ext uri="{FF2B5EF4-FFF2-40B4-BE49-F238E27FC236}">
                <a16:creationId xmlns:a16="http://schemas.microsoft.com/office/drawing/2014/main" id="{2D834B52-B73A-8414-0E3B-23022B2A6B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9299C4-0AB1-9337-96EE-4927BC793353}"/>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2210329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9A1150-6C44-03AC-5EAD-E9A1B1BDF3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05C425-E3A2-91B7-C104-11E37727D5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29F482-2DD4-4E56-6F09-308CEED08C84}"/>
              </a:ext>
            </a:extLst>
          </p:cNvPr>
          <p:cNvSpPr>
            <a:spLocks noGrp="1"/>
          </p:cNvSpPr>
          <p:nvPr>
            <p:ph type="dt" sz="half" idx="10"/>
          </p:nvPr>
        </p:nvSpPr>
        <p:spPr/>
        <p:txBody>
          <a:bodyPr/>
          <a:lstStyle/>
          <a:p>
            <a:fld id="{F6945BBB-A368-42D0-86B2-C648EFAF0C02}" type="datetimeFigureOut">
              <a:rPr lang="en-GB" smtClean="0"/>
              <a:t>11/07/2026</a:t>
            </a:fld>
            <a:endParaRPr lang="en-GB"/>
          </a:p>
        </p:txBody>
      </p:sp>
      <p:sp>
        <p:nvSpPr>
          <p:cNvPr id="5" name="Footer Placeholder 4">
            <a:extLst>
              <a:ext uri="{FF2B5EF4-FFF2-40B4-BE49-F238E27FC236}">
                <a16:creationId xmlns:a16="http://schemas.microsoft.com/office/drawing/2014/main" id="{8119A4C0-FFFC-4042-70CA-29689499C4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EDB0C4-78F3-5A72-F22D-1B1D879ADEED}"/>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07108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5C03CE-F35F-1852-78A2-6640640638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22CF9A-393F-DAEB-E538-96B62864A3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80CA06-A360-4128-211A-67B533CD3E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45BBB-A368-42D0-86B2-C648EFAF0C02}" type="datetimeFigureOut">
              <a:rPr lang="en-GB" smtClean="0"/>
              <a:t>11/07/2026</a:t>
            </a:fld>
            <a:endParaRPr lang="en-GB"/>
          </a:p>
        </p:txBody>
      </p:sp>
      <p:sp>
        <p:nvSpPr>
          <p:cNvPr id="5" name="Footer Placeholder 4">
            <a:extLst>
              <a:ext uri="{FF2B5EF4-FFF2-40B4-BE49-F238E27FC236}">
                <a16:creationId xmlns:a16="http://schemas.microsoft.com/office/drawing/2014/main" id="{3271D167-5C4E-B381-AD84-D953B1D098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4450DD1-6CB7-4803-24F0-0AB102F239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86DFCB-B92B-4B6E-B4AF-C2F02DAE8CC4}" type="slidenum">
              <a:rPr lang="en-GB" smtClean="0"/>
              <a:t>‹#›</a:t>
            </a:fld>
            <a:endParaRPr lang="en-GB"/>
          </a:p>
        </p:txBody>
      </p:sp>
    </p:spTree>
    <p:extLst>
      <p:ext uri="{BB962C8B-B14F-4D97-AF65-F5344CB8AC3E}">
        <p14:creationId xmlns:p14="http://schemas.microsoft.com/office/powerpoint/2010/main" val="4856638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52289-16BF-DDB0-67AE-0D15C708180B}"/>
              </a:ext>
            </a:extLst>
          </p:cNvPr>
          <p:cNvSpPr>
            <a:spLocks noGrp="1"/>
          </p:cNvSpPr>
          <p:nvPr>
            <p:ph type="ctrTitle"/>
          </p:nvPr>
        </p:nvSpPr>
        <p:spPr>
          <a:xfrm>
            <a:off x="7464614" y="1783959"/>
            <a:ext cx="4087306" cy="2889114"/>
          </a:xfrm>
        </p:spPr>
        <p:txBody>
          <a:bodyPr anchor="b">
            <a:normAutofit/>
          </a:bodyPr>
          <a:lstStyle/>
          <a:p>
            <a:pPr algn="l"/>
            <a:r>
              <a:rPr lang="en-GB" sz="5400"/>
              <a:t>Personal Development Plan (PDP)</a:t>
            </a:r>
          </a:p>
        </p:txBody>
      </p:sp>
      <p:sp>
        <p:nvSpPr>
          <p:cNvPr id="3" name="Subtitle 2">
            <a:extLst>
              <a:ext uri="{FF2B5EF4-FFF2-40B4-BE49-F238E27FC236}">
                <a16:creationId xmlns:a16="http://schemas.microsoft.com/office/drawing/2014/main" id="{4066CF24-66C5-2B3D-5308-D403790FC1B3}"/>
              </a:ext>
            </a:extLst>
          </p:cNvPr>
          <p:cNvSpPr>
            <a:spLocks noGrp="1"/>
          </p:cNvSpPr>
          <p:nvPr>
            <p:ph type="subTitle" idx="1"/>
          </p:nvPr>
        </p:nvSpPr>
        <p:spPr>
          <a:xfrm>
            <a:off x="7464612" y="4750893"/>
            <a:ext cx="4087305" cy="1147863"/>
          </a:xfrm>
        </p:spPr>
        <p:txBody>
          <a:bodyPr anchor="t">
            <a:normAutofit/>
          </a:bodyPr>
          <a:lstStyle/>
          <a:p>
            <a:pPr algn="l"/>
            <a:r>
              <a:rPr lang="en-GB" dirty="0"/>
              <a:t>Tommy Finnegan</a:t>
            </a:r>
          </a:p>
          <a:p>
            <a:pPr algn="l"/>
            <a:r>
              <a:rPr lang="en-GB" dirty="0"/>
              <a:t>2539444</a:t>
            </a:r>
          </a:p>
        </p:txBody>
      </p:sp>
      <p:sp>
        <p:nvSpPr>
          <p:cNvPr id="18" name="Freeform: Shape 13">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Person writing on a notepad">
            <a:extLst>
              <a:ext uri="{FF2B5EF4-FFF2-40B4-BE49-F238E27FC236}">
                <a16:creationId xmlns:a16="http://schemas.microsoft.com/office/drawing/2014/main" id="{418D7867-5EDD-462E-A297-F9365AF62F53}"/>
              </a:ext>
            </a:extLst>
          </p:cNvPr>
          <p:cNvPicPr>
            <a:picLocks noChangeAspect="1"/>
          </p:cNvPicPr>
          <p:nvPr/>
        </p:nvPicPr>
        <p:blipFill rotWithShape="1">
          <a:blip r:embed="rId2"/>
          <a:srcRect l="9390" r="9390"/>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1171760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86081-81D8-C65A-4C7B-76A7FC15D76A}"/>
              </a:ext>
            </a:extLst>
          </p:cNvPr>
          <p:cNvSpPr>
            <a:spLocks noGrp="1"/>
          </p:cNvSpPr>
          <p:nvPr>
            <p:ph type="title"/>
          </p:nvPr>
        </p:nvSpPr>
        <p:spPr>
          <a:xfrm>
            <a:off x="352525" y="1078927"/>
            <a:ext cx="3954765" cy="4461163"/>
          </a:xfrm>
        </p:spPr>
        <p:txBody>
          <a:bodyPr>
            <a:normAutofit/>
          </a:bodyPr>
          <a:lstStyle/>
          <a:p>
            <a:pPr>
              <a:defRPr sz="2400"/>
            </a:pPr>
            <a:r>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6" name="Content Placeholder 2">
            <a:extLst>
              <a:ext uri="{FF2B5EF4-FFF2-40B4-BE49-F238E27FC236}">
                <a16:creationId xmlns:a16="http://schemas.microsoft.com/office/drawing/2014/main" id="{3206C4EB-40C1-E46C-D001-3BCAB84B2199}"/>
              </a:ext>
            </a:extLst>
          </p:cNvPr>
          <p:cNvSpPr>
            <a:spLocks noGrp="1"/>
          </p:cNvSpPr>
          <p:nvPr>
            <p:ph idx="1"/>
          </p:nvPr>
        </p:nvSpPr>
        <p:spPr>
          <a:xfrm>
            <a:off x="4447308" y="591344"/>
            <a:ext cx="6906491" cy="5585619"/>
          </a:xfrm>
        </p:spPr>
        <p:txBody>
          <a:bodyPr anchor="ctr">
            <a:normAutofit/>
          </a:bodyPr>
          <a:lstStyle/>
          <a:p>
            <a:pPr marL="0" indent="0">
              <a:spcBef>
                <a:spcPts val="0"/>
              </a:spcBef>
              <a:buNone/>
              <a:defRPr sz="1800"/>
            </a:pPr>
            <a:r>
              <a:t>This presentation outlines my personal development as an aspiring cyber security professional. It evaluates my strengths, identifies areas for improvement, sets realistic career goals, and explains how continuous learning will support success in the rapidly evolving cyber security sector.</a:t>
            </a:r>
          </a:p>
        </p:txBody>
      </p:sp>
    </p:spTree>
    <p:extLst>
      <p:ext uri="{BB962C8B-B14F-4D97-AF65-F5344CB8AC3E}">
        <p14:creationId xmlns:p14="http://schemas.microsoft.com/office/powerpoint/2010/main" val="1392536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 name="Rectangle 8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Freeform: Shape 8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 name="Rectangle 9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Shape 9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7" name="Isosceles Triangle 9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Isosceles Triangle 9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0685C930-5FA8-591C-84CD-39F479143029}"/>
              </a:ext>
            </a:extLst>
          </p:cNvPr>
          <p:cNvGraphicFramePr>
            <a:graphicFrameLocks noGrp="1"/>
          </p:cNvGraphicFramePr>
          <p:nvPr>
            <p:extLst>
              <p:ext uri="{D42A27DB-BD31-4B8C-83A1-F6EECF244321}">
                <p14:modId xmlns:p14="http://schemas.microsoft.com/office/powerpoint/2010/main" val="64107722"/>
              </p:ext>
            </p:extLst>
          </p:nvPr>
        </p:nvGraphicFramePr>
        <p:xfrm>
          <a:off x="643465" y="1023230"/>
          <a:ext cx="10905069" cy="5322011"/>
        </p:xfrm>
        <a:graphic>
          <a:graphicData uri="http://schemas.openxmlformats.org/drawingml/2006/table">
            <a:tbl>
              <a:tblPr firstRow="1" bandRow="1">
                <a:tableStyleId>{F5AB1C69-6EDB-4FF4-983F-18BD219EF322}</a:tableStyleId>
              </a:tblPr>
              <a:tblGrid>
                <a:gridCol w="947289">
                  <a:extLst>
                    <a:ext uri="{9D8B030D-6E8A-4147-A177-3AD203B41FA5}">
                      <a16:colId xmlns:a16="http://schemas.microsoft.com/office/drawing/2014/main" val="4227390396"/>
                    </a:ext>
                  </a:extLst>
                </a:gridCol>
                <a:gridCol w="1353780">
                  <a:extLst>
                    <a:ext uri="{9D8B030D-6E8A-4147-A177-3AD203B41FA5}">
                      <a16:colId xmlns:a16="http://schemas.microsoft.com/office/drawing/2014/main" val="4196001913"/>
                    </a:ext>
                  </a:extLst>
                </a:gridCol>
                <a:gridCol w="2801923">
                  <a:extLst>
                    <a:ext uri="{9D8B030D-6E8A-4147-A177-3AD203B41FA5}">
                      <a16:colId xmlns:a16="http://schemas.microsoft.com/office/drawing/2014/main" val="232522430"/>
                    </a:ext>
                  </a:extLst>
                </a:gridCol>
                <a:gridCol w="1819925">
                  <a:extLst>
                    <a:ext uri="{9D8B030D-6E8A-4147-A177-3AD203B41FA5}">
                      <a16:colId xmlns:a16="http://schemas.microsoft.com/office/drawing/2014/main" val="1164623800"/>
                    </a:ext>
                  </a:extLst>
                </a:gridCol>
                <a:gridCol w="2533961">
                  <a:extLst>
                    <a:ext uri="{9D8B030D-6E8A-4147-A177-3AD203B41FA5}">
                      <a16:colId xmlns:a16="http://schemas.microsoft.com/office/drawing/2014/main" val="485981499"/>
                    </a:ext>
                  </a:extLst>
                </a:gridCol>
                <a:gridCol w="1448191">
                  <a:extLst>
                    <a:ext uri="{9D8B030D-6E8A-4147-A177-3AD203B41FA5}">
                      <a16:colId xmlns:a16="http://schemas.microsoft.com/office/drawing/2014/main" val="1990222692"/>
                    </a:ext>
                  </a:extLst>
                </a:gridCol>
              </a:tblGrid>
              <a:tr h="1630437">
                <a:tc>
                  <a:txBody>
                    <a:bodyPr/>
                    <a:lstStyle/>
                    <a:p>
                      <a:pPr algn="ctr"/>
                      <a:r>
                        <a:rPr lang="en-GB" sz="1600" b="0" cap="none" spc="0" dirty="0">
                          <a:solidFill>
                            <a:schemeClr val="tx1"/>
                          </a:solidFill>
                        </a:rPr>
                        <a:t>What are your</a:t>
                      </a:r>
                    </a:p>
                    <a:p>
                      <a:pPr algn="ctr"/>
                      <a:r>
                        <a:rPr lang="en-GB" sz="1600" b="0" cap="none" spc="0" dirty="0">
                          <a:solidFill>
                            <a:schemeClr val="tx1"/>
                          </a:solidFill>
                        </a:rPr>
                        <a:t>long-term goals?</a:t>
                      </a:r>
                    </a:p>
                  </a:txBody>
                  <a:tcPr marL="44657" marR="44657" marT="76370" marB="89314" anchor="b"/>
                </a:tc>
                <a:tc>
                  <a:txBody>
                    <a:bodyPr/>
                    <a:lstStyle/>
                    <a:p>
                      <a:pPr algn="ctr"/>
                      <a:r>
                        <a:rPr lang="en-GB" sz="1600" b="0" cap="none" spc="0" dirty="0">
                          <a:solidFill>
                            <a:schemeClr val="tx1"/>
                          </a:solidFill>
                        </a:rPr>
                        <a:t>What are your specific</a:t>
                      </a:r>
                    </a:p>
                    <a:p>
                      <a:pPr algn="ctr"/>
                      <a:r>
                        <a:rPr lang="en-GB" sz="1600" b="0" cap="none" spc="0" dirty="0">
                          <a:solidFill>
                            <a:schemeClr val="tx1"/>
                          </a:solidFill>
                        </a:rPr>
                        <a:t>career goals?</a:t>
                      </a:r>
                    </a:p>
                  </a:txBody>
                  <a:tcPr marL="44657" marR="44657" marT="76370" marB="89314" anchor="b"/>
                </a:tc>
                <a:tc>
                  <a:txBody>
                    <a:bodyPr/>
                    <a:lstStyle/>
                    <a:p>
                      <a:pPr algn="ctr"/>
                      <a:r>
                        <a:rPr lang="en-GB" sz="1600" b="0" cap="none" spc="0" dirty="0">
                          <a:solidFill>
                            <a:schemeClr val="tx1"/>
                          </a:solidFill>
                        </a:rPr>
                        <a:t>What are the key skills</a:t>
                      </a:r>
                    </a:p>
                    <a:p>
                      <a:pPr algn="ctr"/>
                      <a:r>
                        <a:rPr lang="en-GB" sz="1600" b="0" cap="none" spc="0" dirty="0">
                          <a:solidFill>
                            <a:schemeClr val="tx1"/>
                          </a:solidFill>
                        </a:rPr>
                        <a:t>needed for each one</a:t>
                      </a:r>
                    </a:p>
                    <a:p>
                      <a:pPr algn="ctr"/>
                      <a:r>
                        <a:rPr lang="en-GB" sz="1600" b="0" cap="none" spc="0" dirty="0">
                          <a:solidFill>
                            <a:schemeClr val="tx1"/>
                          </a:solidFill>
                        </a:rPr>
                        <a:t>of your goals?</a:t>
                      </a:r>
                    </a:p>
                  </a:txBody>
                  <a:tcPr marL="44657" marR="44657" marT="76370" marB="89314" anchor="b"/>
                </a:tc>
                <a:tc>
                  <a:txBody>
                    <a:bodyPr/>
                    <a:lstStyle/>
                    <a:p>
                      <a:pPr algn="ctr"/>
                      <a:r>
                        <a:rPr lang="en-GB" sz="1600" b="0" cap="none" spc="0">
                          <a:solidFill>
                            <a:schemeClr val="tx1"/>
                          </a:solidFill>
                        </a:rPr>
                        <a:t>What skills do you</a:t>
                      </a:r>
                    </a:p>
                    <a:p>
                      <a:pPr algn="ctr"/>
                      <a:r>
                        <a:rPr lang="en-GB" sz="1600" b="0" cap="none" spc="0">
                          <a:solidFill>
                            <a:schemeClr val="tx1"/>
                          </a:solidFill>
                        </a:rPr>
                        <a:t>need to work on?</a:t>
                      </a:r>
                    </a:p>
                  </a:txBody>
                  <a:tcPr marL="44657" marR="44657" marT="76370" marB="89314" anchor="b"/>
                </a:tc>
                <a:tc>
                  <a:txBody>
                    <a:bodyPr/>
                    <a:lstStyle/>
                    <a:p>
                      <a:pPr algn="ctr"/>
                      <a:r>
                        <a:rPr lang="en-GB" sz="1600" b="0" cap="none" spc="0">
                          <a:solidFill>
                            <a:schemeClr val="tx1"/>
                          </a:solidFill>
                        </a:rPr>
                        <a:t>What actions are you</a:t>
                      </a:r>
                    </a:p>
                    <a:p>
                      <a:pPr algn="ctr"/>
                      <a:r>
                        <a:rPr lang="en-GB" sz="1600" b="0" cap="none" spc="0">
                          <a:solidFill>
                            <a:schemeClr val="tx1"/>
                          </a:solidFill>
                        </a:rPr>
                        <a:t>going to take?</a:t>
                      </a:r>
                    </a:p>
                  </a:txBody>
                  <a:tcPr marL="44657" marR="44657" marT="76370" marB="89314" anchor="b"/>
                </a:tc>
                <a:tc>
                  <a:txBody>
                    <a:bodyPr/>
                    <a:lstStyle/>
                    <a:p>
                      <a:pPr algn="ctr"/>
                      <a:r>
                        <a:rPr lang="en-GB" sz="1600" b="0" cap="none" spc="0">
                          <a:solidFill>
                            <a:schemeClr val="tx1"/>
                          </a:solidFill>
                        </a:rPr>
                        <a:t>When are you</a:t>
                      </a:r>
                    </a:p>
                    <a:p>
                      <a:pPr algn="ctr"/>
                      <a:r>
                        <a:rPr lang="en-GB" sz="1600" b="0" cap="none" spc="0">
                          <a:solidFill>
                            <a:schemeClr val="tx1"/>
                          </a:solidFill>
                        </a:rPr>
                        <a:t>going to complete</a:t>
                      </a:r>
                    </a:p>
                    <a:p>
                      <a:pPr algn="ctr"/>
                      <a:r>
                        <a:rPr lang="en-GB" sz="1600" b="0" cap="none" spc="0">
                          <a:solidFill>
                            <a:schemeClr val="tx1"/>
                          </a:solidFill>
                        </a:rPr>
                        <a:t>your training by?</a:t>
                      </a:r>
                    </a:p>
                  </a:txBody>
                  <a:tcPr marL="44657" marR="44657" marT="76370" marB="89314" anchor="b"/>
                </a:tc>
                <a:extLst>
                  <a:ext uri="{0D108BD9-81ED-4DB2-BD59-A6C34878D82A}">
                    <a16:rowId xmlns:a16="http://schemas.microsoft.com/office/drawing/2014/main" val="3903260562"/>
                  </a:ext>
                </a:extLst>
              </a:tr>
              <a:tr h="737295">
                <a:tc rowSpan="5">
                  <a:txBody>
                    <a:bodyPr/>
                    <a:lstStyle/>
                    <a:p>
                      <a:pPr algn="ctr"/>
                      <a:endParaRPr lang="en-GB" sz="1200" cap="none" spc="0" dirty="0">
                        <a:solidFill>
                          <a:schemeClr val="tx1"/>
                        </a:solidFill>
                      </a:endParaRPr>
                    </a:p>
                    <a:p>
                      <a:pPr algn="ctr"/>
                      <a:endParaRPr lang="en-GB" sz="1200" cap="none" spc="0" dirty="0">
                        <a:solidFill>
                          <a:schemeClr val="tx1"/>
                        </a:solidFill>
                      </a:endParaRPr>
                    </a:p>
                    <a:p>
                      <a:pPr algn="ctr"/>
                      <a:endParaRPr lang="en-GB" sz="1200" cap="none" spc="0" dirty="0">
                        <a:solidFill>
                          <a:schemeClr val="tx1"/>
                        </a:solidFill>
                      </a:endParaRPr>
                    </a:p>
                    <a:p>
                      <a:pPr algn="ctr"/>
                      <a:endParaRPr lang="en-GB" sz="1200" cap="none" spc="0" dirty="0">
                        <a:solidFill>
                          <a:schemeClr val="tx1"/>
                        </a:solidFill>
                      </a:endParaRPr>
                    </a:p>
                    <a:p>
                      <a:pPr algn="ctr"/>
                      <a:endParaRPr lang="en-GB" sz="1200" cap="none" spc="0" dirty="0">
                        <a:solidFill>
                          <a:schemeClr val="tx1"/>
                        </a:solidFill>
                      </a:endParaRPr>
                    </a:p>
                    <a:p>
                      <a:pPr algn="ctr"/>
                      <a:endParaRPr lang="en-GB" sz="1200" cap="none" spc="0" dirty="0">
                        <a:solidFill>
                          <a:schemeClr val="tx1"/>
                        </a:solidFill>
                      </a:endParaRPr>
                    </a:p>
                    <a:p>
                      <a:pPr algn="ctr"/>
                      <a:r>
                        <a:rPr lang="en-GB" sz="1800" b="1" cap="none" spc="0" dirty="0">
                          <a:solidFill>
                            <a:schemeClr val="tx1"/>
                          </a:solidFill>
                        </a:rPr>
                        <a:t>A career in I.T.</a:t>
                      </a:r>
                    </a:p>
                  </a:txBody>
                  <a:tcPr marL="44657" marR="44657" marT="76370" marB="89314"/>
                </a:tc>
                <a:tc>
                  <a:txBody>
                    <a:bodyPr/>
                    <a:lstStyle/>
                    <a:p>
                      <a:r>
                        <a:rPr lang="en-GB" sz="1200" cap="none" spc="0">
                          <a:solidFill>
                            <a:schemeClr val="tx1"/>
                          </a:solidFill>
                        </a:rPr>
                        <a:t>Improve computing skills</a:t>
                      </a:r>
                    </a:p>
                  </a:txBody>
                  <a:tcPr marL="44657" marR="44657" marT="76370" marB="89314"/>
                </a:tc>
                <a:tc>
                  <a:txBody>
                    <a:bodyPr/>
                    <a:lstStyle/>
                    <a:p>
                      <a:r>
                        <a:rPr lang="en-GB" sz="1200" cap="none" spc="0" dirty="0">
                          <a:solidFill>
                            <a:schemeClr val="tx1"/>
                          </a:solidFill>
                        </a:rPr>
                        <a:t>Word processing, Spreadsheets, Presentations, Microsoft Office [1]</a:t>
                      </a:r>
                    </a:p>
                  </a:txBody>
                  <a:tcPr marL="44657" marR="44657" marT="76370" marB="89314"/>
                </a:tc>
                <a:tc>
                  <a:txBody>
                    <a:bodyPr/>
                    <a:lstStyle/>
                    <a:p>
                      <a:r>
                        <a:rPr lang="en-GB" sz="1200" cap="none" spc="0">
                          <a:solidFill>
                            <a:schemeClr val="tx1"/>
                          </a:solidFill>
                        </a:rPr>
                        <a:t>Presentations, Microsoft Office</a:t>
                      </a:r>
                    </a:p>
                  </a:txBody>
                  <a:tcPr marL="44657" marR="44657" marT="76370" marB="89314"/>
                </a:tc>
                <a:tc>
                  <a:txBody>
                    <a:bodyPr/>
                    <a:lstStyle/>
                    <a:p>
                      <a:r>
                        <a:rPr lang="en-GB" sz="1200" cap="none" spc="0" dirty="0">
                          <a:solidFill>
                            <a:schemeClr val="tx1"/>
                          </a:solidFill>
                        </a:rPr>
                        <a:t>Complete level 4 program and do time management, so I can do more works at home on my own </a:t>
                      </a:r>
                    </a:p>
                  </a:txBody>
                  <a:tcPr marL="44657" marR="44657" marT="76370" marB="89314"/>
                </a:tc>
                <a:tc>
                  <a:txBody>
                    <a:bodyPr/>
                    <a:lstStyle/>
                    <a:p>
                      <a:r>
                        <a:rPr lang="en-GB" sz="1200" cap="none" spc="0" dirty="0">
                          <a:solidFill>
                            <a:schemeClr val="tx1"/>
                          </a:solidFill>
                        </a:rPr>
                        <a:t>12 months</a:t>
                      </a:r>
                    </a:p>
                  </a:txBody>
                  <a:tcPr marL="44657" marR="44657" marT="76370" marB="89314"/>
                </a:tc>
                <a:extLst>
                  <a:ext uri="{0D108BD9-81ED-4DB2-BD59-A6C34878D82A}">
                    <a16:rowId xmlns:a16="http://schemas.microsoft.com/office/drawing/2014/main" val="2640747298"/>
                  </a:ext>
                </a:extLst>
              </a:tr>
              <a:tr h="915924">
                <a:tc vMerge="1">
                  <a:txBody>
                    <a:bodyPr/>
                    <a:lstStyle/>
                    <a:p>
                      <a:endParaRPr lang="en-GB" sz="1200"/>
                    </a:p>
                  </a:txBody>
                  <a:tcPr/>
                </a:tc>
                <a:tc>
                  <a:txBody>
                    <a:bodyPr/>
                    <a:lstStyle/>
                    <a:p>
                      <a:r>
                        <a:rPr lang="en-GB" sz="1200" cap="none" spc="0" dirty="0">
                          <a:solidFill>
                            <a:schemeClr val="tx1"/>
                          </a:solidFill>
                        </a:rPr>
                        <a:t>Learn about cyber security</a:t>
                      </a:r>
                    </a:p>
                  </a:txBody>
                  <a:tcPr marL="44657" marR="44657" marT="76370" marB="8931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cap="none" spc="0" dirty="0">
                          <a:solidFill>
                            <a:schemeClr val="tx1"/>
                          </a:solidFill>
                        </a:rPr>
                        <a:t>Knowledge of operating systems, Coding, Cloud Security, Problem solving skills, Attention to detail [2]</a:t>
                      </a:r>
                    </a:p>
                    <a:p>
                      <a:endParaRPr lang="en-GB" sz="1200" cap="none" spc="0" dirty="0">
                        <a:solidFill>
                          <a:schemeClr val="tx1"/>
                        </a:solidFill>
                      </a:endParaRPr>
                    </a:p>
                  </a:txBody>
                  <a:tcPr marL="44657" marR="44657" marT="76370" marB="89314"/>
                </a:tc>
                <a:tc>
                  <a:txBody>
                    <a:bodyPr/>
                    <a:lstStyle/>
                    <a:p>
                      <a:r>
                        <a:rPr lang="en-GB" sz="1200" cap="none" spc="0" dirty="0">
                          <a:solidFill>
                            <a:schemeClr val="tx1"/>
                          </a:solidFill>
                        </a:rPr>
                        <a:t>A understanding of hacking, fundamental coding skills, Problem solving skills</a:t>
                      </a:r>
                    </a:p>
                  </a:txBody>
                  <a:tcPr marL="44657" marR="44657" marT="76370" marB="89314"/>
                </a:tc>
                <a:tc>
                  <a:txBody>
                    <a:bodyPr/>
                    <a:lstStyle/>
                    <a:p>
                      <a:r>
                        <a:rPr lang="en-GB" sz="1200" cap="none" spc="0" dirty="0">
                          <a:solidFill>
                            <a:schemeClr val="tx1"/>
                          </a:solidFill>
                        </a:rPr>
                        <a:t>Take extra time to study on my own through </a:t>
                      </a:r>
                      <a:r>
                        <a:rPr lang="en-GB" sz="1200" cap="none" spc="0" dirty="0" err="1">
                          <a:solidFill>
                            <a:schemeClr val="tx1"/>
                          </a:solidFill>
                        </a:rPr>
                        <a:t>youtube</a:t>
                      </a:r>
                      <a:r>
                        <a:rPr lang="en-GB" sz="1200" cap="none" spc="0" dirty="0">
                          <a:solidFill>
                            <a:schemeClr val="tx1"/>
                          </a:solidFill>
                        </a:rPr>
                        <a:t>, open university etc. Assessments and modules at university </a:t>
                      </a:r>
                    </a:p>
                  </a:txBody>
                  <a:tcPr marL="44657" marR="44657" marT="76370" marB="89314"/>
                </a:tc>
                <a:tc>
                  <a:txBody>
                    <a:bodyPr/>
                    <a:lstStyle/>
                    <a:p>
                      <a:r>
                        <a:rPr lang="en-GB" sz="1200" cap="none" spc="0" dirty="0">
                          <a:solidFill>
                            <a:schemeClr val="tx1"/>
                          </a:solidFill>
                        </a:rPr>
                        <a:t>27 months</a:t>
                      </a:r>
                    </a:p>
                  </a:txBody>
                  <a:tcPr marL="44657" marR="44657" marT="76370" marB="89314"/>
                </a:tc>
                <a:extLst>
                  <a:ext uri="{0D108BD9-81ED-4DB2-BD59-A6C34878D82A}">
                    <a16:rowId xmlns:a16="http://schemas.microsoft.com/office/drawing/2014/main" val="3596186249"/>
                  </a:ext>
                </a:extLst>
              </a:tr>
              <a:tr h="737295">
                <a:tc vMerge="1">
                  <a:txBody>
                    <a:bodyPr/>
                    <a:lstStyle/>
                    <a:p>
                      <a:endParaRPr lang="en-GB" sz="1200"/>
                    </a:p>
                  </a:txBody>
                  <a:tcPr/>
                </a:tc>
                <a:tc>
                  <a:txBody>
                    <a:bodyPr/>
                    <a:lstStyle/>
                    <a:p>
                      <a:r>
                        <a:rPr lang="en-GB" sz="1200" cap="none" spc="0" dirty="0">
                          <a:solidFill>
                            <a:schemeClr val="tx1"/>
                          </a:solidFill>
                        </a:rPr>
                        <a:t>Learn about web development </a:t>
                      </a:r>
                    </a:p>
                  </a:txBody>
                  <a:tcPr marL="44657" marR="44657" marT="76370" marB="8931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cap="none" spc="0" dirty="0">
                          <a:solidFill>
                            <a:schemeClr val="tx1"/>
                          </a:solidFill>
                        </a:rPr>
                        <a:t>Computer literacy, strong numeracy skills, strong creative ability, a logical approach to work, HTML, XML and JavaScript skills [3] </a:t>
                      </a:r>
                    </a:p>
                  </a:txBody>
                  <a:tcPr marL="44657" marR="44657" marT="76370" marB="89314"/>
                </a:tc>
                <a:tc>
                  <a:txBody>
                    <a:bodyPr/>
                    <a:lstStyle/>
                    <a:p>
                      <a:r>
                        <a:rPr lang="en-GB" sz="1200" cap="none" spc="0" dirty="0">
                          <a:solidFill>
                            <a:schemeClr val="tx1"/>
                          </a:solidFill>
                        </a:rPr>
                        <a:t>Numeracy skills, HTML, XML and JavaScript skills</a:t>
                      </a:r>
                    </a:p>
                  </a:txBody>
                  <a:tcPr marL="44657" marR="44657" marT="76370" marB="89314"/>
                </a:tc>
                <a:tc>
                  <a:txBody>
                    <a:bodyPr/>
                    <a:lstStyle/>
                    <a:p>
                      <a:r>
                        <a:rPr lang="en-GB" sz="1200" cap="none" spc="0" dirty="0">
                          <a:solidFill>
                            <a:schemeClr val="tx1"/>
                          </a:solidFill>
                        </a:rPr>
                        <a:t>Focus more on math tasks, writing and reviewing codes for sites, do assessments and modules at university</a:t>
                      </a:r>
                    </a:p>
                  </a:txBody>
                  <a:tcPr marL="44657" marR="44657" marT="76370" marB="89314"/>
                </a:tc>
                <a:tc>
                  <a:txBody>
                    <a:bodyPr/>
                    <a:lstStyle/>
                    <a:p>
                      <a:r>
                        <a:rPr lang="en-GB" sz="1200" cap="none" spc="0" dirty="0">
                          <a:solidFill>
                            <a:schemeClr val="tx1"/>
                          </a:solidFill>
                        </a:rPr>
                        <a:t>45 months</a:t>
                      </a:r>
                    </a:p>
                  </a:txBody>
                  <a:tcPr marL="44657" marR="44657" marT="76370" marB="89314"/>
                </a:tc>
                <a:extLst>
                  <a:ext uri="{0D108BD9-81ED-4DB2-BD59-A6C34878D82A}">
                    <a16:rowId xmlns:a16="http://schemas.microsoft.com/office/drawing/2014/main" val="3311170691"/>
                  </a:ext>
                </a:extLst>
              </a:tr>
              <a:tr h="737295">
                <a:tc vMerge="1">
                  <a:txBody>
                    <a:bodyPr/>
                    <a:lstStyle/>
                    <a:p>
                      <a:endParaRPr lang="en-GB" sz="1200"/>
                    </a:p>
                  </a:txBody>
                  <a:tcPr/>
                </a:tc>
                <a:tc>
                  <a:txBody>
                    <a:bodyPr/>
                    <a:lstStyle/>
                    <a:p>
                      <a:r>
                        <a:rPr lang="en-GB" sz="1200" cap="none" spc="0" dirty="0">
                          <a:solidFill>
                            <a:schemeClr val="tx1"/>
                          </a:solidFill>
                        </a:rPr>
                        <a:t>Job employment </a:t>
                      </a:r>
                    </a:p>
                  </a:txBody>
                  <a:tcPr marL="44657" marR="44657" marT="76370" marB="8931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cap="none" spc="0" dirty="0">
                          <a:solidFill>
                            <a:schemeClr val="tx1"/>
                          </a:solidFill>
                        </a:rPr>
                        <a:t>Job searching skills, Passion, Determination, Resilience, Communication, Teamwork skills, Self management skills [4]</a:t>
                      </a:r>
                    </a:p>
                  </a:txBody>
                  <a:tcPr marL="44657" marR="44657" marT="76370" marB="89314"/>
                </a:tc>
                <a:tc>
                  <a:txBody>
                    <a:bodyPr/>
                    <a:lstStyle/>
                    <a:p>
                      <a:r>
                        <a:rPr lang="en-GB" sz="1200" cap="none" spc="0" dirty="0">
                          <a:solidFill>
                            <a:schemeClr val="tx1"/>
                          </a:solidFill>
                        </a:rPr>
                        <a:t>Communication and team work skills</a:t>
                      </a:r>
                    </a:p>
                  </a:txBody>
                  <a:tcPr marL="44657" marR="44657" marT="76370" marB="89314"/>
                </a:tc>
                <a:tc>
                  <a:txBody>
                    <a:bodyPr/>
                    <a:lstStyle/>
                    <a:p>
                      <a:r>
                        <a:rPr lang="en-GB" sz="1200" cap="none" spc="0" dirty="0">
                          <a:solidFill>
                            <a:schemeClr val="tx1"/>
                          </a:solidFill>
                        </a:rPr>
                        <a:t>Listen more and focus on body language. Having positive mindset, share enthusiasm and ability to display resilience under stress.</a:t>
                      </a:r>
                    </a:p>
                  </a:txBody>
                  <a:tcPr marL="44657" marR="44657" marT="76370" marB="89314"/>
                </a:tc>
                <a:tc>
                  <a:txBody>
                    <a:bodyPr/>
                    <a:lstStyle/>
                    <a:p>
                      <a:r>
                        <a:rPr lang="en-GB" sz="1200" cap="none" spc="0" dirty="0">
                          <a:solidFill>
                            <a:schemeClr val="tx1"/>
                          </a:solidFill>
                        </a:rPr>
                        <a:t>60 months</a:t>
                      </a:r>
                    </a:p>
                  </a:txBody>
                  <a:tcPr marL="44657" marR="44657" marT="76370" marB="89314"/>
                </a:tc>
                <a:extLst>
                  <a:ext uri="{0D108BD9-81ED-4DB2-BD59-A6C34878D82A}">
                    <a16:rowId xmlns:a16="http://schemas.microsoft.com/office/drawing/2014/main" val="4030520642"/>
                  </a:ext>
                </a:extLst>
              </a:tr>
              <a:tr h="403856">
                <a:tc vMerge="1">
                  <a:txBody>
                    <a:bodyPr/>
                    <a:lstStyle/>
                    <a:p>
                      <a:endParaRPr lang="en-GB" sz="1200"/>
                    </a:p>
                  </a:txBody>
                  <a:tcPr/>
                </a:tc>
                <a:tc>
                  <a:txBody>
                    <a:bodyPr/>
                    <a:lstStyle/>
                    <a:p>
                      <a:endParaRPr lang="en-GB" sz="1200" cap="none" spc="0">
                        <a:solidFill>
                          <a:schemeClr val="tx1"/>
                        </a:solidFill>
                      </a:endParaRPr>
                    </a:p>
                  </a:txBody>
                  <a:tcPr marL="44657" marR="44657" marT="76370" marB="89314"/>
                </a:tc>
                <a:tc>
                  <a:txBody>
                    <a:bodyPr/>
                    <a:lstStyle/>
                    <a:p>
                      <a:endParaRPr lang="en-GB" sz="1200" cap="none" spc="0">
                        <a:solidFill>
                          <a:schemeClr val="tx1"/>
                        </a:solidFill>
                      </a:endParaRPr>
                    </a:p>
                  </a:txBody>
                  <a:tcPr marL="44657" marR="44657" marT="76370" marB="89314"/>
                </a:tc>
                <a:tc>
                  <a:txBody>
                    <a:bodyPr/>
                    <a:lstStyle/>
                    <a:p>
                      <a:endParaRPr lang="en-GB" sz="1200" cap="none" spc="0">
                        <a:solidFill>
                          <a:schemeClr val="tx1"/>
                        </a:solidFill>
                      </a:endParaRPr>
                    </a:p>
                  </a:txBody>
                  <a:tcPr marL="44657" marR="44657" marT="76370" marB="89314"/>
                </a:tc>
                <a:tc>
                  <a:txBody>
                    <a:bodyPr/>
                    <a:lstStyle/>
                    <a:p>
                      <a:endParaRPr lang="en-GB" sz="1200" cap="none" spc="0">
                        <a:solidFill>
                          <a:schemeClr val="tx1"/>
                        </a:solidFill>
                      </a:endParaRPr>
                    </a:p>
                  </a:txBody>
                  <a:tcPr marL="44657" marR="44657" marT="76370" marB="89314"/>
                </a:tc>
                <a:tc>
                  <a:txBody>
                    <a:bodyPr/>
                    <a:lstStyle/>
                    <a:p>
                      <a:endParaRPr lang="en-GB" sz="1200" cap="none" spc="0" dirty="0">
                        <a:solidFill>
                          <a:schemeClr val="tx1"/>
                        </a:solidFill>
                      </a:endParaRPr>
                    </a:p>
                  </a:txBody>
                  <a:tcPr marL="44657" marR="44657" marT="76370" marB="89314"/>
                </a:tc>
                <a:extLst>
                  <a:ext uri="{0D108BD9-81ED-4DB2-BD59-A6C34878D82A}">
                    <a16:rowId xmlns:a16="http://schemas.microsoft.com/office/drawing/2014/main" val="72767663"/>
                  </a:ext>
                </a:extLst>
              </a:tr>
            </a:tbl>
          </a:graphicData>
        </a:graphic>
      </p:graphicFrame>
    </p:spTree>
    <p:extLst>
      <p:ext uri="{BB962C8B-B14F-4D97-AF65-F5344CB8AC3E}">
        <p14:creationId xmlns:p14="http://schemas.microsoft.com/office/powerpoint/2010/main" val="1147010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9957D-F5DA-ABD4-B4B0-09B92CBDC8D0}"/>
              </a:ext>
            </a:extLst>
          </p:cNvPr>
          <p:cNvSpPr>
            <a:spLocks noGrp="1"/>
          </p:cNvSpPr>
          <p:nvPr>
            <p:ph type="title"/>
          </p:nvPr>
        </p:nvSpPr>
        <p:spPr>
          <a:xfrm>
            <a:off x="315686" y="-334671"/>
            <a:ext cx="10515600" cy="1325563"/>
          </a:xfrm>
        </p:spPr>
        <p:txBody>
          <a:bodyPr/>
          <a:lstStyle/>
          <a:p>
            <a:r>
              <a:rPr lang="en-GB" b="1" dirty="0"/>
              <a:t>GOAL PROGRESS</a:t>
            </a:r>
          </a:p>
        </p:txBody>
      </p:sp>
      <p:sp>
        <p:nvSpPr>
          <p:cNvPr id="3" name="Content Placeholder 2">
            <a:extLst>
              <a:ext uri="{FF2B5EF4-FFF2-40B4-BE49-F238E27FC236}">
                <a16:creationId xmlns:a16="http://schemas.microsoft.com/office/drawing/2014/main" id="{2F3CEA47-CE3C-05A7-BD17-F12CD79313BB}"/>
              </a:ext>
            </a:extLst>
          </p:cNvPr>
          <p:cNvSpPr>
            <a:spLocks noGrp="1"/>
          </p:cNvSpPr>
          <p:nvPr>
            <p:ph idx="1"/>
          </p:nvPr>
        </p:nvSpPr>
        <p:spPr>
          <a:xfrm>
            <a:off x="315686" y="621976"/>
            <a:ext cx="11692812" cy="4351338"/>
          </a:xfrm>
        </p:spPr>
        <p:txBody>
          <a:bodyPr/>
          <a:lstStyle/>
          <a:p>
            <a:r>
              <a:t>Long-term goal: Become a Cyber Security Analyst</a:t>
            </a:r>
          </a:p>
          <a:p>
            <a:r>
              <a:t>Career goal: Secure a graduate SOC Analyst role.</a:t>
            </a:r>
          </a:p>
          <a:p>
            <a:r>
              <a:t>Skills: Networking, Linux, Windows, Python, SIEM, communication.</a:t>
            </a:r>
          </a:p>
          <a:p>
            <a:r>
              <a:t>Improve: Cloud security, incident response, scripting.</a:t>
            </a:r>
          </a:p>
          <a:p>
            <a:r>
              <a:t>Actions: Complete degree, practise on TryHackMe/Hack The Box, earn Google Cybersecurity Certificate and CompTIA Security+.</a:t>
            </a:r>
          </a:p>
          <a:p>
            <a:r>
              <a:t>Target: 24–36 months.</a:t>
            </a:r>
          </a:p>
        </p:txBody>
      </p:sp>
      <p:sp>
        <p:nvSpPr>
          <p:cNvPr id="9" name="TextBox 8">
            <a:extLst>
              <a:ext uri="{FF2B5EF4-FFF2-40B4-BE49-F238E27FC236}">
                <a16:creationId xmlns:a16="http://schemas.microsoft.com/office/drawing/2014/main" id="{51706744-E8E6-1F78-ED04-E132A7D284B4}"/>
              </a:ext>
            </a:extLst>
          </p:cNvPr>
          <p:cNvSpPr txBox="1"/>
          <p:nvPr/>
        </p:nvSpPr>
        <p:spPr>
          <a:xfrm>
            <a:off x="732453" y="2497384"/>
            <a:ext cx="2459817" cy="369332"/>
          </a:xfrm>
          <a:prstGeom prst="rect">
            <a:avLst/>
          </a:prstGeom>
          <a:noFill/>
        </p:spPr>
        <p:txBody>
          <a:bodyPr wrap="square" rtlCol="0">
            <a:spAutoFit/>
          </a:bodyPr>
          <a:lstStyle/>
          <a:p>
            <a:r>
              <a:rPr lang="en-GB" dirty="0"/>
              <a:t>Course Title</a:t>
            </a:r>
          </a:p>
        </p:txBody>
      </p:sp>
      <p:sp>
        <p:nvSpPr>
          <p:cNvPr id="10" name="TextBox 9">
            <a:extLst>
              <a:ext uri="{FF2B5EF4-FFF2-40B4-BE49-F238E27FC236}">
                <a16:creationId xmlns:a16="http://schemas.microsoft.com/office/drawing/2014/main" id="{016F9AC9-0A7F-E4BD-C05D-5CF967147F2C}"/>
              </a:ext>
            </a:extLst>
          </p:cNvPr>
          <p:cNvSpPr txBox="1"/>
          <p:nvPr/>
        </p:nvSpPr>
        <p:spPr>
          <a:xfrm>
            <a:off x="3702275" y="2557532"/>
            <a:ext cx="2459817" cy="369332"/>
          </a:xfrm>
          <a:prstGeom prst="rect">
            <a:avLst/>
          </a:prstGeom>
          <a:noFill/>
        </p:spPr>
        <p:txBody>
          <a:bodyPr wrap="square" rtlCol="0">
            <a:spAutoFit/>
          </a:bodyPr>
          <a:lstStyle/>
          <a:p>
            <a:r>
              <a:rPr lang="en-GB" dirty="0"/>
              <a:t>Course Title</a:t>
            </a:r>
          </a:p>
        </p:txBody>
      </p:sp>
      <p:sp>
        <p:nvSpPr>
          <p:cNvPr id="11" name="TextBox 10">
            <a:extLst>
              <a:ext uri="{FF2B5EF4-FFF2-40B4-BE49-F238E27FC236}">
                <a16:creationId xmlns:a16="http://schemas.microsoft.com/office/drawing/2014/main" id="{32A07A3E-93AF-23A9-0F9D-9EE221D81BA1}"/>
              </a:ext>
            </a:extLst>
          </p:cNvPr>
          <p:cNvSpPr txBox="1"/>
          <p:nvPr/>
        </p:nvSpPr>
        <p:spPr>
          <a:xfrm>
            <a:off x="6672097" y="2497384"/>
            <a:ext cx="2459817" cy="369332"/>
          </a:xfrm>
          <a:prstGeom prst="rect">
            <a:avLst/>
          </a:prstGeom>
          <a:noFill/>
        </p:spPr>
        <p:txBody>
          <a:bodyPr wrap="square" rtlCol="0">
            <a:spAutoFit/>
          </a:bodyPr>
          <a:lstStyle/>
          <a:p>
            <a:r>
              <a:rPr lang="en-GB" dirty="0"/>
              <a:t>Course Title</a:t>
            </a:r>
          </a:p>
        </p:txBody>
      </p:sp>
      <p:sp>
        <p:nvSpPr>
          <p:cNvPr id="12" name="TextBox 11">
            <a:extLst>
              <a:ext uri="{FF2B5EF4-FFF2-40B4-BE49-F238E27FC236}">
                <a16:creationId xmlns:a16="http://schemas.microsoft.com/office/drawing/2014/main" id="{D015B220-38F4-F2D5-3A86-A3692E84227D}"/>
              </a:ext>
            </a:extLst>
          </p:cNvPr>
          <p:cNvSpPr txBox="1"/>
          <p:nvPr/>
        </p:nvSpPr>
        <p:spPr>
          <a:xfrm>
            <a:off x="9965448" y="2393291"/>
            <a:ext cx="2459817" cy="369332"/>
          </a:xfrm>
          <a:prstGeom prst="rect">
            <a:avLst/>
          </a:prstGeom>
          <a:noFill/>
        </p:spPr>
        <p:txBody>
          <a:bodyPr wrap="square" rtlCol="0">
            <a:spAutoFit/>
          </a:bodyPr>
          <a:lstStyle/>
          <a:p>
            <a:r>
              <a:rPr lang="en-GB" dirty="0"/>
              <a:t>Course Title</a:t>
            </a:r>
          </a:p>
        </p:txBody>
      </p:sp>
    </p:spTree>
    <p:extLst>
      <p:ext uri="{BB962C8B-B14F-4D97-AF65-F5344CB8AC3E}">
        <p14:creationId xmlns:p14="http://schemas.microsoft.com/office/powerpoint/2010/main" val="3627540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A7CD9-BCF3-7C09-F5A1-AEB6EA082F4B}"/>
              </a:ext>
            </a:extLst>
          </p:cNvPr>
          <p:cNvSpPr>
            <a:spLocks noGrp="1"/>
          </p:cNvSpPr>
          <p:nvPr>
            <p:ph type="title"/>
          </p:nvPr>
        </p:nvSpPr>
        <p:spPr/>
        <p:txBody>
          <a:bodyPr/>
          <a:lstStyle/>
          <a:p>
            <a:pPr>
              <a:defRPr sz="2400"/>
            </a:pPr>
            <a:r>
              <a:t>UNIT 4 TOPIC SUMMARY</a:t>
            </a:r>
          </a:p>
        </p:txBody>
      </p:sp>
      <p:sp>
        <p:nvSpPr>
          <p:cNvPr id="3" name="Content Placeholder 2">
            <a:extLst>
              <a:ext uri="{FF2B5EF4-FFF2-40B4-BE49-F238E27FC236}">
                <a16:creationId xmlns:a16="http://schemas.microsoft.com/office/drawing/2014/main" id="{82F6A6DE-8044-9BAE-C8A1-3A4B3C2D43A4}"/>
              </a:ext>
            </a:extLst>
          </p:cNvPr>
          <p:cNvSpPr>
            <a:spLocks noGrp="1"/>
          </p:cNvSpPr>
          <p:nvPr>
            <p:ph idx="1"/>
          </p:nvPr>
        </p:nvSpPr>
        <p:spPr/>
        <p:txBody>
          <a:bodyPr/>
          <a:lstStyle/>
          <a:p>
            <a:pPr marL="0" indent="0">
              <a:lnSpc>
                <a:spcPct val="150000"/>
              </a:lnSpc>
              <a:spcBef>
                <a:spcPts val="0"/>
              </a:spcBef>
              <a:buNone/>
              <a:defRPr sz="1800"/>
            </a:pPr>
            <a:r>
              <a:t>Becoming a lifelong learner is essential in cyber security because threats, technologies and defensive techniques constantly change.</a:t>
            </a:r>
            <a:br/>
            <a:br/>
            <a:r>
              <a:t>Two key concepts:</a:t>
            </a:r>
            <a:br/>
            <a:r>
              <a:t>1. Continuous professional development through certifications, practical labs and industry news.</a:t>
            </a:r>
            <a:br/>
            <a:r>
              <a:t>2. Reflective practice by reviewing completed projects, identifying knowledge gaps and setting measurable learning goals.</a:t>
            </a:r>
            <a:endParaRPr lang="en-GB" spc="-5" dirty="0">
              <a:effectLst/>
              <a:latin typeface="Arial" panose="020B0604020202020204" pitchFamily="34" charset="0"/>
              <a:ea typeface="Arial MT"/>
              <a:cs typeface="Arial" panose="020B0604020202020204" pitchFamily="34" charset="0"/>
            </a:endParaRPr>
          </a:p>
        </p:txBody>
      </p:sp>
    </p:spTree>
    <p:extLst>
      <p:ext uri="{BB962C8B-B14F-4D97-AF65-F5344CB8AC3E}">
        <p14:creationId xmlns:p14="http://schemas.microsoft.com/office/powerpoint/2010/main" val="2593408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6C4B7-1FA3-7E8C-6554-DA4FAB5BDF7F}"/>
              </a:ext>
            </a:extLst>
          </p:cNvPr>
          <p:cNvSpPr>
            <a:spLocks noGrp="1"/>
          </p:cNvSpPr>
          <p:nvPr>
            <p:ph type="title"/>
          </p:nvPr>
        </p:nvSpPr>
        <p:spPr/>
        <p:txBody>
          <a:bodyPr/>
          <a:lstStyle/>
          <a:p>
            <a:pPr>
              <a:defRPr sz="2400"/>
            </a:pPr>
            <a:r>
              <a:t>CONCLUSION</a:t>
            </a:r>
          </a:p>
        </p:txBody>
      </p:sp>
      <p:sp>
        <p:nvSpPr>
          <p:cNvPr id="3" name="Content Placeholder 2">
            <a:extLst>
              <a:ext uri="{FF2B5EF4-FFF2-40B4-BE49-F238E27FC236}">
                <a16:creationId xmlns:a16="http://schemas.microsoft.com/office/drawing/2014/main" id="{56C3F6F7-F88B-5798-1780-BB0BB377F7E0}"/>
              </a:ext>
            </a:extLst>
          </p:cNvPr>
          <p:cNvSpPr>
            <a:spLocks noGrp="1"/>
          </p:cNvSpPr>
          <p:nvPr>
            <p:ph idx="1"/>
          </p:nvPr>
        </p:nvSpPr>
        <p:spPr/>
        <p:txBody>
          <a:bodyPr>
            <a:normAutofit/>
          </a:bodyPr>
          <a:lstStyle/>
          <a:p>
            <a:pPr marL="0" indent="0">
              <a:buNone/>
              <a:defRPr sz="1800"/>
            </a:pPr>
            <a:r>
              <a:t>This personal development plan provides a structured pathway towards a career in cyber security. By strengthening technical and professional skills, gaining practical experience and committing to lifelong learning, I will be better prepared for graduate employment and long-term career progression.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4640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F4B55C-076C-9BB1-E909-CEAE747602C1}"/>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defRPr sz="2400"/>
            </a:pPr>
            <a:r>
              <a:t>REFERENCES</a:t>
            </a:r>
          </a:p>
        </p:txBody>
      </p:sp>
      <p:sp>
        <p:nvSpPr>
          <p:cNvPr id="3" name="Content Placeholder 2">
            <a:extLst>
              <a:ext uri="{FF2B5EF4-FFF2-40B4-BE49-F238E27FC236}">
                <a16:creationId xmlns:a16="http://schemas.microsoft.com/office/drawing/2014/main" id="{87E0FB5E-A107-942E-C251-8658773DCEAF}"/>
              </a:ext>
            </a:extLst>
          </p:cNvPr>
          <p:cNvSpPr>
            <a:spLocks noGrp="1"/>
          </p:cNvSpPr>
          <p:nvPr>
            <p:ph idx="1"/>
          </p:nvPr>
        </p:nvSpPr>
        <p:spPr>
          <a:xfrm>
            <a:off x="4329101" y="511388"/>
            <a:ext cx="7650134" cy="5546047"/>
          </a:xfrm>
        </p:spPr>
        <p:txBody>
          <a:bodyPr vert="horz" lIns="91440" tIns="45720" rIns="91440" bIns="45720" rtlCol="0" anchor="ctr">
            <a:normAutofit/>
          </a:bodyPr>
          <a:lstStyle/>
          <a:p>
            <a:pPr marL="0" indent="0" algn="l">
              <a:lnSpc>
                <a:spcPct val="150000"/>
              </a:lnSpc>
              <a:spcBef>
                <a:spcPts val="0"/>
              </a:spcBef>
              <a:buNone/>
              <a:defRPr sz="1800"/>
            </a:pPr>
            <a:r>
              <a:t>CompTIA (2025) Cybersecurity Career Pathway.</a:t>
            </a:r>
            <a:br/>
            <a:r>
              <a:t>ISC2 (2024) Cybersecurity Workforce Study.</a:t>
            </a:r>
            <a:br/>
            <a:r>
              <a:t>National Cyber Security Centre (2024) 10 Steps to Cyber Security.</a:t>
            </a:r>
            <a:br/>
            <a:r>
              <a:t>Cisco Networking Academy (2024) Introduction to Cybersecurity.</a:t>
            </a:r>
            <a:br/>
            <a:r>
              <a:t>OWASP Foundation (2024) OWASP Top 10.</a:t>
            </a:r>
          </a:p>
        </p:txBody>
      </p:sp>
    </p:spTree>
    <p:extLst>
      <p:ext uri="{BB962C8B-B14F-4D97-AF65-F5344CB8AC3E}">
        <p14:creationId xmlns:p14="http://schemas.microsoft.com/office/powerpoint/2010/main" val="24316013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795c2eee519b0906b78f51eb9cb3ccd4">
  <xsd:schema xmlns:xsd="http://www.w3.org/2001/XMLSchema" xmlns:xs="http://www.w3.org/2001/XMLSchema" xmlns:p="http://schemas.microsoft.com/office/2006/metadata/properties" xmlns:ns3="f856874f-9946-48cd-ac29-4cb76853c4c1" targetNamespace="http://schemas.microsoft.com/office/2006/metadata/properties" ma:root="true" ma:fieldsID="ef80f250c225377a941e02ec0529c1e1"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8DB06CB-0449-4E4C-9EB0-66505FFA6EE1}">
  <ds:schemaRefs>
    <ds:schemaRef ds:uri="http://schemas.microsoft.com/sharepoint/v3/contenttype/forms"/>
  </ds:schemaRefs>
</ds:datastoreItem>
</file>

<file path=customXml/itemProps2.xml><?xml version="1.0" encoding="utf-8"?>
<ds:datastoreItem xmlns:ds="http://schemas.openxmlformats.org/officeDocument/2006/customXml" ds:itemID="{D6F24D2A-C372-4C27-91F3-6602354251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2E0EAC8-32DB-4179-9A14-BB15125B5912}">
  <ds:schemaRefs>
    <ds:schemaRef ds:uri="http://purl.org/dc/terms/"/>
    <ds:schemaRef ds:uri="http://purl.org/dc/elements/1.1/"/>
    <ds:schemaRef ds:uri="http://schemas.microsoft.com/office/2006/metadata/properties"/>
    <ds:schemaRef ds:uri="http://schemas.microsoft.com/office/infopath/2007/PartnerControls"/>
    <ds:schemaRef ds:uri="http://purl.org/dc/dcmitype/"/>
    <ds:schemaRef ds:uri="http://schemas.microsoft.com/office/2006/documentManagement/types"/>
    <ds:schemaRef ds:uri="http://schemas.openxmlformats.org/package/2006/metadata/core-properties"/>
    <ds:schemaRef ds:uri="f856874f-9946-48cd-ac29-4cb76853c4c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275</TotalTime>
  <Words>564</Words>
  <Application>Microsoft Macintosh PowerPoint</Application>
  <PresentationFormat>Widescreen</PresentationFormat>
  <Paragraphs>63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Personal Development Plan (PDP)</vt:lpstr>
      <vt:lpstr>INTRODUCTION</vt:lpstr>
      <vt:lpstr>PowerPoint Presentation</vt:lpstr>
      <vt:lpstr>GOAL PROGRESS</vt:lpstr>
      <vt:lpstr>UNIT 4 TOPIC SUMMARY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Digital Era</dc:title>
  <dc:creator>Muhammad Azeem Abbas</dc:creator>
  <cp:lastModifiedBy>Karolina  Popovaite</cp:lastModifiedBy>
  <cp:revision>15</cp:revision>
  <dcterms:created xsi:type="dcterms:W3CDTF">2022-07-21T09:53:39Z</dcterms:created>
  <dcterms:modified xsi:type="dcterms:W3CDTF">2026-07-11T23:36:39Z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