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  <p:sldMasterId id="2147483687" r:id="rId5"/>
    <p:sldMasterId id="2147483694" r:id="rId6"/>
  </p:sldMasterIdLst>
  <p:notesMasterIdLst>
    <p:notesMasterId r:id="rId46"/>
  </p:notesMasterIdLst>
  <p:sldIdLst>
    <p:sldId id="257" r:id="rId7"/>
    <p:sldId id="345" r:id="rId8"/>
    <p:sldId id="346" r:id="rId9"/>
    <p:sldId id="337" r:id="rId10"/>
    <p:sldId id="342" r:id="rId11"/>
    <p:sldId id="343" r:id="rId12"/>
    <p:sldId id="347" r:id="rId13"/>
    <p:sldId id="348" r:id="rId14"/>
    <p:sldId id="349" r:id="rId15"/>
    <p:sldId id="350" r:id="rId16"/>
    <p:sldId id="352" r:id="rId17"/>
    <p:sldId id="353" r:id="rId18"/>
    <p:sldId id="354" r:id="rId19"/>
    <p:sldId id="355" r:id="rId20"/>
    <p:sldId id="429" r:id="rId21"/>
    <p:sldId id="431" r:id="rId22"/>
    <p:sldId id="432" r:id="rId23"/>
    <p:sldId id="433" r:id="rId24"/>
    <p:sldId id="356" r:id="rId25"/>
    <p:sldId id="357" r:id="rId26"/>
    <p:sldId id="358" r:id="rId27"/>
    <p:sldId id="359" r:id="rId28"/>
    <p:sldId id="360" r:id="rId29"/>
    <p:sldId id="325" r:id="rId30"/>
    <p:sldId id="361" r:id="rId31"/>
    <p:sldId id="362" r:id="rId32"/>
    <p:sldId id="363" r:id="rId33"/>
    <p:sldId id="364" r:id="rId34"/>
    <p:sldId id="366" r:id="rId35"/>
    <p:sldId id="419" r:id="rId36"/>
    <p:sldId id="421" r:id="rId37"/>
    <p:sldId id="422" r:id="rId38"/>
    <p:sldId id="423" r:id="rId39"/>
    <p:sldId id="424" r:id="rId40"/>
    <p:sldId id="426" r:id="rId41"/>
    <p:sldId id="428" r:id="rId42"/>
    <p:sldId id="338" r:id="rId43"/>
    <p:sldId id="306" r:id="rId44"/>
    <p:sldId id="324" r:id="rId4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FE7"/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5073" autoAdjust="0"/>
  </p:normalViewPr>
  <p:slideViewPr>
    <p:cSldViewPr>
      <p:cViewPr varScale="1">
        <p:scale>
          <a:sx n="86" d="100"/>
          <a:sy n="86" d="100"/>
        </p:scale>
        <p:origin x="233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viewProps" Target="viewProps.xml"/><Relationship Id="rId8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25751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060994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4974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64203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32088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664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97746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014461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86001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10F303-1A90-4229-B953-74A6F0AA1908}" type="slidenum">
              <a:rPr lang="en-GB" altLang="cy-GB" smtClean="0"/>
              <a:pPr>
                <a:defRPr/>
              </a:pPr>
              <a:t>30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4535093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527150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533219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847671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70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11367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1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03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01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972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790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4410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35364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3610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0372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6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064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hyperlink" Target="mailto:Moodle@uwtsd.ac.uk" TargetMode="Externa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1000" y="1385455"/>
            <a:ext cx="8520545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Assignment guidance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28600" y="1825624"/>
            <a:ext cx="8839200" cy="37369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1. PRESENTATION (15 minutes):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Record yourself telling 2 stories;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Save the recording/s and upload onto OneDrive;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808146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The assignment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152400" y="1295400"/>
            <a:ext cx="8915400" cy="4267200"/>
          </a:xfrm>
        </p:spPr>
        <p:txBody>
          <a:bodyPr>
            <a:normAutofit fontScale="92500"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latin typeface="Arial" panose="020B0604020202020204" pitchFamily="34" charset="0"/>
                <a:ea typeface="ＭＳ Ｐゴシック" pitchFamily="34" charset="-128"/>
              </a:rPr>
              <a:t>2. PAPER (2000 words):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Analyse your recording/s;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Focus on the storytelling behaviours and skills observed;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Think how the activity could promote aspects of literacy and digital literacy;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Compare and contrast;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Link your analysis to theory and research</a:t>
            </a: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64370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</a:rPr>
              <a:t>Choose an appropriate story/stories for young children (7 years or under).</a:t>
            </a:r>
          </a:p>
          <a:p>
            <a:pPr lvl="0"/>
            <a:r>
              <a:rPr lang="en-GB" dirty="0">
                <a:latin typeface="Arial" panose="020B0604020202020204" pitchFamily="34" charset="0"/>
              </a:rPr>
              <a:t>You will need ONE story for a traditional storytelling activity and ONE story for a digital storytelling activity. THIS COULD BE THE SAME STORY, BUT IN A DIFFERENT FORMAT;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721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</a:rPr>
              <a:t>Choose an appropriate location for the activity and recording to take place -  </a:t>
            </a:r>
            <a:r>
              <a:rPr lang="en-GB" b="1" dirty="0">
                <a:latin typeface="Arial" panose="020B0604020202020204" pitchFamily="34" charset="0"/>
              </a:rPr>
              <a:t>NO RECORDING WITH CHILDREN;</a:t>
            </a:r>
            <a:endParaRPr lang="en-GB" dirty="0">
              <a:latin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</a:rPr>
              <a:t>Record the activity (15 minutes) (minimum of 13½  minutes; maximum of 16½  minutes) – </a:t>
            </a:r>
            <a:r>
              <a:rPr lang="en-GB" b="1" dirty="0">
                <a:latin typeface="Arial" panose="020B0604020202020204" pitchFamily="34" charset="0"/>
              </a:rPr>
              <a:t>this can be one recording or two separate recordings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06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</a:rPr>
              <a:t>Write a 2,000-word analysis of your activity (minimum of 1800 words; maximum of 2,200 words), supported by research from appropriate sources, including journal articles, and theories/theorists;</a:t>
            </a:r>
          </a:p>
          <a:p>
            <a:pPr lvl="0"/>
            <a:r>
              <a:rPr lang="en-GB" dirty="0">
                <a:latin typeface="Arial" panose="020B0604020202020204" pitchFamily="34" charset="0"/>
              </a:rPr>
              <a:t>Upload your recording/s onto OneDrive by </a:t>
            </a:r>
            <a:r>
              <a:rPr lang="en-GB" b="1" dirty="0">
                <a:latin typeface="Arial" panose="020B0604020202020204" pitchFamily="34" charset="0"/>
              </a:rPr>
              <a:t>23:59pm tbc</a:t>
            </a:r>
            <a:endParaRPr lang="en-GB" dirty="0">
              <a:latin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</a:rPr>
              <a:t>Upload your analysis and reference list onto Turnitin by </a:t>
            </a:r>
            <a:r>
              <a:rPr lang="en-GB" b="1" dirty="0">
                <a:latin typeface="Arial" panose="020B0604020202020204" pitchFamily="34" charset="0"/>
              </a:rPr>
              <a:t>23:59pm tbc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957D0-7624-4143-AE80-69B4C1C73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</a:rPr>
              <a:t>Ideas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89D2B9-AA64-48F3-B99B-51106707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95400"/>
            <a:ext cx="1952625" cy="2343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17DB7B-5C50-438D-B284-5EA5C7DA547B}"/>
              </a:ext>
            </a:extLst>
          </p:cNvPr>
          <p:cNvSpPr txBox="1"/>
          <p:nvPr/>
        </p:nvSpPr>
        <p:spPr>
          <a:xfrm>
            <a:off x="628650" y="3810000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Walker,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228F6A-5C09-4727-A2F4-9E534AF02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457200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684A28-E2F7-440D-8199-70C051A30A4E}"/>
              </a:ext>
            </a:extLst>
          </p:cNvPr>
          <p:cNvSpPr txBox="1"/>
          <p:nvPr/>
        </p:nvSpPr>
        <p:spPr>
          <a:xfrm>
            <a:off x="3200400" y="2292349"/>
            <a:ext cx="2514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Read and Create,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C8C982-0ED5-4EBA-AB4A-584C8266DE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0" y="2819400"/>
            <a:ext cx="253365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DBAA6-2EFC-4E56-8167-7D01CAD45F17}"/>
              </a:ext>
            </a:extLst>
          </p:cNvPr>
          <p:cNvSpPr txBox="1"/>
          <p:nvPr/>
        </p:nvSpPr>
        <p:spPr>
          <a:xfrm>
            <a:off x="2667000" y="4660354"/>
            <a:ext cx="24383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Puffin Schools,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058304-217C-4973-8FED-ECD246450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1225" y="1066800"/>
            <a:ext cx="2466975" cy="1847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30BA0-42D9-4CB3-B1F5-8A56CBC31415}"/>
              </a:ext>
            </a:extLst>
          </p:cNvPr>
          <p:cNvSpPr txBox="1"/>
          <p:nvPr/>
        </p:nvSpPr>
        <p:spPr>
          <a:xfrm>
            <a:off x="6248400" y="3124200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YouTube,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2A67AB-285F-4A81-BE5B-0B6DF93587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4210" y="3497344"/>
            <a:ext cx="2133599" cy="16287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9F837A-1231-461A-8091-342D464F1459}"/>
              </a:ext>
            </a:extLst>
          </p:cNvPr>
          <p:cNvSpPr txBox="1"/>
          <p:nvPr/>
        </p:nvSpPr>
        <p:spPr>
          <a:xfrm>
            <a:off x="6096000" y="5307094"/>
            <a:ext cx="16482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Hushida</a:t>
            </a:r>
            <a:r>
              <a:rPr lang="en-GB" sz="1050" dirty="0">
                <a:latin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60573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825625"/>
            <a:ext cx="8655728" cy="42941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Choice of story/stories;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Location/s;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006014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882775"/>
            <a:ext cx="8686801" cy="370681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Paper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320325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Structure of paper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90689"/>
            <a:ext cx="8058150" cy="40243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Introduction </a:t>
            </a:r>
            <a:r>
              <a:rPr lang="en-GB" sz="1800" dirty="0">
                <a:latin typeface="Arial" panose="020B0604020202020204" pitchFamily="34" charset="0"/>
              </a:rPr>
              <a:t>(150 words approx.):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Benefits of storytelling </a:t>
            </a:r>
            <a:r>
              <a:rPr lang="en-GB" sz="2000" dirty="0">
                <a:latin typeface="Arial" panose="020B0604020202020204" pitchFamily="34" charset="0"/>
              </a:rPr>
              <a:t>(pre-birth to 7 years);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Relate storytelling with children’s literacy;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Development of digital literacy.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547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8274"/>
            <a:ext cx="7886700" cy="67840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524000"/>
            <a:ext cx="8686800" cy="40386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</a:rPr>
              <a:t>Main body </a:t>
            </a:r>
            <a:r>
              <a:rPr lang="en-GB" sz="1800" dirty="0">
                <a:latin typeface="Arial" panose="020B0604020202020204" pitchFamily="34" charset="0"/>
              </a:rPr>
              <a:t>(1700 words approx.)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Analyse the practice observed during the activity (up to 3 examples);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Are there any differences in the approaches to storytelling? Why could this be?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21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58150" cy="609600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905000"/>
            <a:ext cx="8458200" cy="36576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How could the activity promote children’s oracy, reading or writing?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How could the activity promote children’s digital literacy skills?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500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62547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676400"/>
            <a:ext cx="8610600" cy="38862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Support with research and theory;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Compare and contrast;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90689"/>
            <a:ext cx="7886700" cy="402431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</a:rPr>
              <a:t>Conclusion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</a:rPr>
              <a:t>(150 words approx.);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Evaluate the sources used to support your paper;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This should include an acknowledgement of any use of AI.</a:t>
            </a:r>
          </a:p>
        </p:txBody>
      </p:sp>
    </p:spTree>
    <p:extLst>
      <p:ext uri="{BB962C8B-B14F-4D97-AF65-F5344CB8AC3E}">
        <p14:creationId xmlns:p14="http://schemas.microsoft.com/office/powerpoint/2010/main" val="1951074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- </a:t>
            </a:r>
          </a:p>
          <a:p>
            <a:endParaRPr lang="en-GB" sz="4000" dirty="0">
              <a:latin typeface="Arial" panose="020B0604020202020204" pitchFamily="34" charset="0"/>
            </a:endParaRPr>
          </a:p>
          <a:p>
            <a:r>
              <a:rPr lang="en-GB" sz="4000" dirty="0"/>
              <a:t>You can use Generative AI to find current sources (e-books, journal articles, websites), dated between 2015 and 2025;</a:t>
            </a:r>
          </a:p>
          <a:p>
            <a:r>
              <a:rPr lang="en-GB" sz="4000" dirty="0"/>
              <a:t>You can ask Generative AI to summarize the information from the sources you have found.</a:t>
            </a:r>
          </a:p>
          <a:p>
            <a:r>
              <a:rPr lang="en-GB" sz="4000" dirty="0"/>
              <a:t>This is to check that the source is suitable for your assignment.</a:t>
            </a:r>
          </a:p>
          <a:p>
            <a:r>
              <a:rPr lang="en-GB" sz="4000" dirty="0"/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STRUCTURE - </a:t>
            </a:r>
          </a:p>
          <a:p>
            <a:endParaRPr lang="en-GB" sz="4000" dirty="0">
              <a:latin typeface="Arial" panose="020B0604020202020204" pitchFamily="34" charset="0"/>
            </a:endParaRPr>
          </a:p>
          <a:p>
            <a:r>
              <a:rPr lang="en-GB" sz="4000" dirty="0"/>
              <a:t>You can use Generative AI to find suitable headings to help organise the content of your work.</a:t>
            </a:r>
          </a:p>
          <a:p>
            <a:r>
              <a:rPr lang="en-GB" sz="4000" dirty="0"/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PROOFREADING - </a:t>
            </a:r>
          </a:p>
          <a:p>
            <a:endParaRPr lang="en-GB" sz="4000" dirty="0">
              <a:latin typeface="Arial" panose="020B0604020202020204" pitchFamily="34" charset="0"/>
            </a:endParaRPr>
          </a:p>
          <a:p>
            <a:r>
              <a:rPr lang="en-GB" sz="4000" dirty="0"/>
              <a:t>You can ask Generative AI to help proofread your work.</a:t>
            </a:r>
          </a:p>
          <a:p>
            <a:r>
              <a:rPr lang="en-GB" sz="4000" dirty="0"/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CREATIVE - </a:t>
            </a:r>
          </a:p>
          <a:p>
            <a:endParaRPr lang="en-GB" sz="4000" dirty="0">
              <a:latin typeface="Arial" panose="020B0604020202020204" pitchFamily="34" charset="0"/>
            </a:endParaRPr>
          </a:p>
          <a:p>
            <a:r>
              <a:rPr lang="en-GB" sz="4000" dirty="0"/>
              <a:t>You can use Generative AI to find images to support your digital story.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recording/s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905139"/>
            <a:ext cx="8686801" cy="3684449"/>
          </a:xfrm>
        </p:spPr>
        <p:txBody>
          <a:bodyPr>
            <a:normAutofit fontScale="92500" lnSpcReduction="1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Do the recordings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Are they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Can you see yourself, the location and the book/IT equipment/props </a:t>
            </a:r>
            <a:r>
              <a:rPr lang="en-GB" altLang="cy-GB" sz="3600" kern="0" dirty="0" err="1">
                <a:latin typeface="Arial" panose="020B0604020202020204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47240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assessment sheet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81000" y="1371601"/>
            <a:ext cx="8763001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latin typeface="Arial" panose="020B06040202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</a:rPr>
              <a:t>Engagement</a:t>
            </a:r>
            <a:r>
              <a:rPr lang="cy-GB" b="1" dirty="0">
                <a:latin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</a:rPr>
              <a:t>with</a:t>
            </a:r>
            <a:r>
              <a:rPr lang="cy-GB" b="1" dirty="0">
                <a:latin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</a:rPr>
              <a:t>Literature</a:t>
            </a:r>
            <a:r>
              <a:rPr lang="cy-GB" b="1" dirty="0">
                <a:latin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</a:rPr>
              <a:t>Skills</a:t>
            </a:r>
            <a:endParaRPr lang="en-GB" dirty="0"/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</a:rPr>
              <a:t>Referencing;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R</a:t>
            </a:r>
            <a:r>
              <a:rPr lang="en-GB" sz="2800" dirty="0">
                <a:latin typeface="Arial" panose="020B0604020202020204" pitchFamily="34" charset="0"/>
              </a:rPr>
              <a:t>eference list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</a:rPr>
              <a:t>Evidence of wider reading.</a:t>
            </a:r>
            <a:endParaRPr lang="cy-GB" sz="28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765415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assessment sheet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81000" y="1371601"/>
            <a:ext cx="8763001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latin typeface="Arial" panose="020B0604020202020204" pitchFamily="34" charset="0"/>
                <a:ea typeface="ＭＳ Ｐゴシック" charset="-128"/>
              </a:rPr>
              <a:t>20 marks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</a:rPr>
              <a:t>Knowledge and Understanding Skills</a:t>
            </a:r>
          </a:p>
          <a:p>
            <a:r>
              <a:rPr lang="en-GB" sz="2600" dirty="0">
                <a:latin typeface="Arial" panose="020B0604020202020204" pitchFamily="34" charset="0"/>
              </a:rPr>
              <a:t>Demonstrates understanding of language and literacy, including digital literacy;</a:t>
            </a:r>
          </a:p>
          <a:p>
            <a:r>
              <a:rPr lang="en-GB" sz="2600" dirty="0">
                <a:latin typeface="Arial" panose="020B0604020202020204" pitchFamily="34" charset="0"/>
              </a:rPr>
              <a:t>Demonstrates understanding of the benefits of storytelling.</a:t>
            </a:r>
          </a:p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908942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9971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Knowledge and Understanding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2133600"/>
            <a:ext cx="8839201" cy="3455988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Appropriate choice of story/</a:t>
            </a:r>
            <a:r>
              <a:rPr lang="en-GB" dirty="0" err="1">
                <a:latin typeface="Arial" panose="020B0604020202020204" pitchFamily="34" charset="0"/>
              </a:rPr>
              <a:t>ies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</a:rPr>
              <a:t>Appropriate location/s;</a:t>
            </a:r>
          </a:p>
          <a:p>
            <a:r>
              <a:rPr lang="en-GB" dirty="0">
                <a:latin typeface="Arial" panose="020B0604020202020204" pitchFamily="34" charset="0"/>
              </a:rPr>
              <a:t>Benefits of storytelling;</a:t>
            </a:r>
          </a:p>
          <a:p>
            <a:r>
              <a:rPr lang="en-GB" dirty="0">
                <a:latin typeface="Arial" panose="020B0604020202020204" pitchFamily="34" charset="0"/>
              </a:rPr>
              <a:t>Links to oracy, reading and writing and digital literacy.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64843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assessment sheet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81000" y="1295400"/>
            <a:ext cx="8763001" cy="429418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ＭＳ Ｐゴシック" charset="-128"/>
              </a:rPr>
              <a:t>3</a:t>
            </a:r>
            <a:r>
              <a:rPr lang="en-US" sz="2800" b="1" kern="0" dirty="0"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Cognitive and Intellectual Skills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  <a:p>
            <a:r>
              <a:rPr lang="cy-GB" dirty="0" err="1">
                <a:latin typeface="Arial" panose="020B0604020202020204" pitchFamily="34" charset="0"/>
              </a:rPr>
              <a:t>Analytic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</a:rPr>
              <a:t>skills</a:t>
            </a:r>
            <a:r>
              <a:rPr lang="cy-GB" dirty="0">
                <a:latin typeface="Arial" panose="020B0604020202020204" pitchFamily="34" charset="0"/>
              </a:rPr>
              <a:t>, </a:t>
            </a:r>
            <a:r>
              <a:rPr lang="cy-GB" dirty="0" err="1">
                <a:latin typeface="Arial" panose="020B0604020202020204" pitchFamily="34" charset="0"/>
              </a:rPr>
              <a:t>clear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</a:rPr>
              <a:t>understanding</a:t>
            </a:r>
            <a:r>
              <a:rPr lang="cy-GB" dirty="0">
                <a:latin typeface="Arial" panose="020B0604020202020204" pitchFamily="34" charset="0"/>
              </a:rPr>
              <a:t> of </a:t>
            </a:r>
            <a:r>
              <a:rPr lang="cy-GB" dirty="0" err="1">
                <a:latin typeface="Arial" panose="020B0604020202020204" pitchFamily="34" charset="0"/>
              </a:rPr>
              <a:t>linking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</a:rPr>
              <a:t>theory</a:t>
            </a:r>
            <a:r>
              <a:rPr lang="cy-GB" dirty="0">
                <a:latin typeface="Arial" panose="020B0604020202020204" pitchFamily="34" charset="0"/>
              </a:rPr>
              <a:t> and </a:t>
            </a:r>
            <a:r>
              <a:rPr lang="cy-GB" dirty="0" err="1">
                <a:latin typeface="Arial" panose="020B0604020202020204" pitchFamily="34" charset="0"/>
              </a:rPr>
              <a:t>practice</a:t>
            </a:r>
            <a:r>
              <a:rPr lang="cy-GB" dirty="0">
                <a:latin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012133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1" y="1535114"/>
            <a:ext cx="8458200" cy="4054128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</a:rPr>
              <a:t>Linking theory to practice;</a:t>
            </a:r>
          </a:p>
          <a:p>
            <a:r>
              <a:rPr lang="en-GB" sz="3000" dirty="0">
                <a:latin typeface="Arial" panose="020B0604020202020204" pitchFamily="34" charset="0"/>
              </a:rPr>
              <a:t>Refer to practice observed in recordings;</a:t>
            </a:r>
          </a:p>
          <a:p>
            <a:r>
              <a:rPr lang="en-GB" sz="3000" dirty="0">
                <a:latin typeface="Arial" panose="020B0604020202020204" pitchFamily="34" charset="0"/>
              </a:rPr>
              <a:t>Supported with relevant theorists (keep to minimum);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24862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28651" y="1535114"/>
            <a:ext cx="8286750" cy="405412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Relevant links to recent research/documentation (e.g. Digital Competence Framework);</a:t>
            </a:r>
          </a:p>
          <a:p>
            <a:r>
              <a:rPr lang="en-GB" dirty="0">
                <a:latin typeface="Arial" panose="020B0604020202020204" pitchFamily="34" charset="0"/>
              </a:rPr>
              <a:t>Evaluation of sources.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02810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assessment sheet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81000" y="1535113"/>
            <a:ext cx="8763001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ICT Skills;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Successful recording of storytelling activity;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Successful uploading of recording/s.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896890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The assessment sheet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28651" y="1535113"/>
            <a:ext cx="828675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30 marks</a:t>
            </a:r>
          </a:p>
          <a:p>
            <a:pPr marL="0" indent="0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Presenting skills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 marks);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Writing skills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(10 marks).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789400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762001" y="1831888"/>
            <a:ext cx="8096250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Volume;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latin typeface="Arial" panose="020B0604020202020204" pitchFamily="34" charset="0"/>
                <a:ea typeface="Times New Roman"/>
              </a:rPr>
              <a:t>Pitch;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Intonation;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Characterization;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Pointing;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Questioning;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Pausing;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Expression;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947632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Enthusiasm!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b="1" kern="0" dirty="0">
                <a:latin typeface="Arial" panose="020B0604020202020204" pitchFamily="34" charset="0"/>
                <a:ea typeface="Times New Roman"/>
              </a:rPr>
              <a:t>Consider your audience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778830-257B-6152-F273-A8EB94B8F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600200"/>
            <a:ext cx="4938010" cy="3305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F9B599-1627-473D-AC9A-35D08085C48A}"/>
              </a:ext>
            </a:extLst>
          </p:cNvPr>
          <p:cNvSpPr txBox="1"/>
          <p:nvPr/>
        </p:nvSpPr>
        <p:spPr>
          <a:xfrm>
            <a:off x="4038600" y="4905376"/>
            <a:ext cx="4633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Kevin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Storyteller</a:t>
            </a:r>
          </a:p>
        </p:txBody>
      </p:sp>
    </p:spTree>
    <p:extLst>
      <p:ext uri="{BB962C8B-B14F-4D97-AF65-F5344CB8AC3E}">
        <p14:creationId xmlns:p14="http://schemas.microsoft.com/office/powerpoint/2010/main" val="330522397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hair reading a book&#10;&#10;Description automatically generated with low confidence">
            <a:extLst>
              <a:ext uri="{FF2B5EF4-FFF2-40B4-BE49-F238E27FC236}">
                <a16:creationId xmlns:a16="http://schemas.microsoft.com/office/drawing/2014/main" id="{665E0B1E-A72F-87F4-C28B-E8C4E10A73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9754"/>
            <a:ext cx="8784976" cy="648960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4065DA-64EF-F198-74DA-BC26D0208604}"/>
              </a:ext>
            </a:extLst>
          </p:cNvPr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Lleoliad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A36888-1378-AC3E-4CA2-779618C212A9}"/>
              </a:ext>
            </a:extLst>
          </p:cNvPr>
          <p:cNvSpPr txBox="1"/>
          <p:nvPr/>
        </p:nvSpPr>
        <p:spPr>
          <a:xfrm>
            <a:off x="1115616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Safiad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78D41-BE5F-FA0E-BDB2-1338CA9E34B8}"/>
              </a:ext>
            </a:extLst>
          </p:cNvPr>
          <p:cNvSpPr txBox="1"/>
          <p:nvPr/>
        </p:nvSpPr>
        <p:spPr>
          <a:xfrm>
            <a:off x="5436096" y="908720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Cyswllt</a:t>
            </a:r>
            <a:r>
              <a:rPr lang="en-GB" sz="2400" dirty="0">
                <a:solidFill>
                  <a:schemeClr val="bg2"/>
                </a:solidFill>
              </a:rPr>
              <a:t> </a:t>
            </a:r>
            <a:r>
              <a:rPr lang="en-GB" sz="2400" dirty="0" err="1">
                <a:solidFill>
                  <a:schemeClr val="bg2"/>
                </a:solidFill>
              </a:rPr>
              <a:t>llygaid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81CF6-9993-2448-E873-70F60375A557}"/>
              </a:ext>
            </a:extLst>
          </p:cNvPr>
          <p:cNvSpPr txBox="1"/>
          <p:nvPr/>
        </p:nvSpPr>
        <p:spPr>
          <a:xfrm>
            <a:off x="5436096" y="1700808"/>
            <a:ext cx="1792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Ystumiau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F0B3D8-98FD-09D6-29F1-D270D804D3CC}"/>
              </a:ext>
            </a:extLst>
          </p:cNvPr>
          <p:cNvSpPr txBox="1"/>
          <p:nvPr/>
        </p:nvSpPr>
        <p:spPr>
          <a:xfrm>
            <a:off x="2411760" y="62068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Mynegiadau</a:t>
            </a:r>
            <a:r>
              <a:rPr lang="en-GB" sz="2400" dirty="0">
                <a:solidFill>
                  <a:schemeClr val="bg2"/>
                </a:solidFill>
              </a:rPr>
              <a:t> </a:t>
            </a:r>
            <a:r>
              <a:rPr lang="en-GB" sz="2400" dirty="0" err="1">
                <a:solidFill>
                  <a:schemeClr val="bg2"/>
                </a:solidFill>
              </a:rPr>
              <a:t>wynebol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397C2-0DC5-1420-DE81-31259E50D72D}"/>
              </a:ext>
            </a:extLst>
          </p:cNvPr>
          <p:cNvSpPr txBox="1"/>
          <p:nvPr/>
        </p:nvSpPr>
        <p:spPr>
          <a:xfrm>
            <a:off x="7020272" y="201845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Tonyddiaeth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25635C-DB98-67E6-113F-8355FC83D536}"/>
              </a:ext>
            </a:extLst>
          </p:cNvPr>
          <p:cNvSpPr txBox="1"/>
          <p:nvPr/>
        </p:nvSpPr>
        <p:spPr>
          <a:xfrm>
            <a:off x="395536" y="2708920"/>
            <a:ext cx="124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Propiau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15356-2E82-A808-1904-A6D684E5437E}"/>
              </a:ext>
            </a:extLst>
          </p:cNvPr>
          <p:cNvSpPr txBox="1"/>
          <p:nvPr/>
        </p:nvSpPr>
        <p:spPr>
          <a:xfrm>
            <a:off x="7380312" y="3717032"/>
            <a:ext cx="1401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Pypedau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170F85-11B5-577D-DED2-9CA7E792EE05}"/>
              </a:ext>
            </a:extLst>
          </p:cNvPr>
          <p:cNvSpPr txBox="1"/>
          <p:nvPr/>
        </p:nvSpPr>
        <p:spPr>
          <a:xfrm>
            <a:off x="179512" y="3789040"/>
            <a:ext cx="1463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Caneuon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437EB5-B6F4-CB1F-F3AC-19F165CA0078}"/>
              </a:ext>
            </a:extLst>
          </p:cNvPr>
          <p:cNvSpPr txBox="1"/>
          <p:nvPr/>
        </p:nvSpPr>
        <p:spPr>
          <a:xfrm>
            <a:off x="7380312" y="4797152"/>
            <a:ext cx="1684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Perfformio</a:t>
            </a:r>
            <a:r>
              <a:rPr lang="en-GB" sz="2400" dirty="0">
                <a:solidFill>
                  <a:schemeClr val="bg2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513018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7"/>
            <a:ext cx="7905750" cy="473073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09600" y="2057399"/>
            <a:ext cx="8134349" cy="43703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latin typeface="Arial" panose="020B0604020202020204" pitchFamily="34" charset="0"/>
                <a:ea typeface="Times New Roman"/>
              </a:rPr>
              <a:t>Header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Correct module code ECEY5004;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Student number;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Word count.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11764203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1" y="1825625"/>
            <a:ext cx="8458200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latin typeface="Arial" panose="020B0604020202020204" pitchFamily="34" charset="0"/>
                <a:ea typeface="Times New Roman"/>
              </a:rPr>
              <a:t>Footer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Page numbers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US" kern="0" dirty="0"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Sentence and paragraph structure;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Clarity;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3rd person.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29106907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762000" y="2057398"/>
            <a:ext cx="8153399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Correctness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  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  PROOFREAD!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1645876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2514599"/>
            <a:ext cx="8579296" cy="366236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latin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latin typeface="Arial" panose="020B0604020202020204" pitchFamily="34" charset="0"/>
              </a:rPr>
              <a:t>Evidence;</a:t>
            </a:r>
          </a:p>
          <a:p>
            <a:r>
              <a:rPr lang="en-GB" dirty="0">
                <a:latin typeface="Arial" panose="020B0604020202020204" pitchFamily="34" charset="0"/>
              </a:rPr>
              <a:t>Complete form SC01;</a:t>
            </a:r>
          </a:p>
          <a:p>
            <a:r>
              <a:rPr lang="en-GB" dirty="0">
                <a:latin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40895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2"/>
            <a:ext cx="7886700" cy="1194819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Late Submissions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904999"/>
            <a:ext cx="8375620" cy="351833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latin typeface="Arial" panose="020B0604020202020204" pitchFamily="34" charset="0"/>
              </a:rPr>
              <a:t>Present after 7 working days – no EC – staff not permitted to assess;</a:t>
            </a:r>
          </a:p>
          <a:p>
            <a:r>
              <a:rPr lang="en-GB" dirty="0">
                <a:latin typeface="Arial" panose="020B0604020202020204" pitchFamily="34" charset="0"/>
              </a:rPr>
              <a:t>0 Non-Attempt recorded.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5795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7A634B-59A9-BF5A-F39A-E91F412F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57200"/>
            <a:ext cx="8610600" cy="838200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ICT issues?</a:t>
            </a:r>
            <a:endParaRPr lang="en-GB" sz="4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82022-461E-56DE-589D-1CB6ADE1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2133600"/>
            <a:ext cx="4629150" cy="37274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Moodle@uwtsd.ac.uk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Gwennan Couch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g.couch@uwtsd.ac.uk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D49E6E0-73E5-8F9D-EDBD-3F05C1F5B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0" y="2057400"/>
            <a:ext cx="3275013" cy="3811588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r>
              <a:rPr lang="cy-GB" sz="5400" dirty="0">
                <a:latin typeface="Arial" panose="020B0604020202020204" pitchFamily="34" charset="0"/>
              </a:rPr>
              <a:t>0300 500 5055</a:t>
            </a:r>
          </a:p>
          <a:p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4224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09551" y="2209800"/>
            <a:ext cx="3886200" cy="38147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</a:rPr>
              <a:t>Panopto;</a:t>
            </a:r>
          </a:p>
          <a:p>
            <a:r>
              <a:rPr lang="en-GB" dirty="0">
                <a:latin typeface="Arial" panose="020B0604020202020204" pitchFamily="34" charset="0"/>
              </a:rPr>
              <a:t>Module handbook;</a:t>
            </a:r>
          </a:p>
          <a:p>
            <a:r>
              <a:rPr lang="en-GB" dirty="0">
                <a:latin typeface="Arial" panose="020B0604020202020204" pitchFamily="34" charset="0"/>
              </a:rPr>
              <a:t>Notes;</a:t>
            </a:r>
          </a:p>
          <a:p>
            <a:r>
              <a:rPr lang="en-GB" dirty="0">
                <a:latin typeface="Arial" panose="020B0604020202020204" pitchFamily="34" charset="0"/>
              </a:rPr>
              <a:t>Your lecturer/module coordinator;</a:t>
            </a:r>
          </a:p>
        </p:txBody>
      </p:sp>
    </p:spTree>
    <p:extLst>
      <p:ext uri="{BB962C8B-B14F-4D97-AF65-F5344CB8AC3E}">
        <p14:creationId xmlns:p14="http://schemas.microsoft.com/office/powerpoint/2010/main" val="33814062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Facebook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CC9FC-7B57-46BD-B428-00C6E16624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3966" r="31434" b="1"/>
          <a:stretch/>
        </p:blipFill>
        <p:spPr>
          <a:xfrm>
            <a:off x="293927" y="573678"/>
            <a:ext cx="3827404" cy="5710645"/>
          </a:xfrm>
          <a:prstGeom prst="rect">
            <a:avLst/>
          </a:prstGeom>
        </p:spPr>
      </p:pic>
      <p:sp>
        <p:nvSpPr>
          <p:cNvPr id="12" name="!!Line">
            <a:extLst>
              <a:ext uri="{FF2B5EF4-FFF2-40B4-BE49-F238E27FC236}">
                <a16:creationId xmlns:a16="http://schemas.microsoft.com/office/drawing/2014/main" id="{0AF80B57-54E2-4D01-8731-3F38B0C56C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1144" y="1417320"/>
            <a:ext cx="6858" cy="40233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0224-97BD-4746-B163-37601069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6136" y="2894529"/>
            <a:ext cx="3665764" cy="32101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500" dirty="0">
                <a:latin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3226710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6FE0E19-ABDB-453E-9816-2049B9259B9A}">
  <ds:schemaRefs>
    <ds:schemaRef ds:uri="http://purl.org/dc/elements/1.1/"/>
    <ds:schemaRef ds:uri="http://schemas.microsoft.com/office/infopath/2007/PartnerControls"/>
    <ds:schemaRef ds:uri="e4a72011-89be-41d7-bd49-565121a9e247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16bfc89a-06a0-41d6-ae50-6ff65b36cb8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2C94286-91ED-4BA8-A554-601D0CA73F4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54292A-C796-45EB-87E4-6E8296376C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1044</Words>
  <Application>Microsoft Office PowerPoint</Application>
  <PresentationFormat>On-screen Show (4:3)</PresentationFormat>
  <Paragraphs>226</Paragraphs>
  <Slides>39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ＭＳ Ｐゴシック</vt:lpstr>
      <vt:lpstr>Arial</vt:lpstr>
      <vt:lpstr>Calibri</vt:lpstr>
      <vt:lpstr>Calibri Light</vt:lpstr>
      <vt:lpstr>Times New Roman</vt:lpstr>
      <vt:lpstr>Office Theme</vt:lpstr>
      <vt:lpstr>Accessible 2</vt:lpstr>
      <vt:lpstr>Sub Title 1</vt:lpstr>
      <vt:lpstr>PowerPoint Presentation</vt:lpstr>
      <vt:lpstr> The assignment</vt:lpstr>
      <vt:lpstr>The assignment</vt:lpstr>
      <vt:lpstr>You will need to:</vt:lpstr>
      <vt:lpstr>You will need to:</vt:lpstr>
      <vt:lpstr>You will need to:</vt:lpstr>
      <vt:lpstr>Ideas</vt:lpstr>
      <vt:lpstr>Practical implications</vt:lpstr>
      <vt:lpstr>Practical implications</vt:lpstr>
      <vt:lpstr>Structure of paper</vt:lpstr>
      <vt:lpstr>Structure</vt:lpstr>
      <vt:lpstr>Structure</vt:lpstr>
      <vt:lpstr>Structure</vt:lpstr>
      <vt:lpstr>Structure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The recording/s</vt:lpstr>
      <vt:lpstr>The assessment sheet 1</vt:lpstr>
      <vt:lpstr>The assessment sheet 2</vt:lpstr>
      <vt:lpstr> Knowledge and Understanding</vt:lpstr>
      <vt:lpstr>The assessment sheet 3</vt:lpstr>
      <vt:lpstr>Analysis</vt:lpstr>
      <vt:lpstr>Analysis</vt:lpstr>
      <vt:lpstr>The assessment sheet 4</vt:lpstr>
      <vt:lpstr>The assessment sheet 5</vt:lpstr>
      <vt:lpstr>Presenting skills</vt:lpstr>
      <vt:lpstr>Presenting skills</vt:lpstr>
      <vt:lpstr>PowerPoint Presentation</vt:lpstr>
      <vt:lpstr> Writing skills</vt:lpstr>
      <vt:lpstr> Writing skills</vt:lpstr>
      <vt:lpstr> Writing skills</vt:lpstr>
      <vt:lpstr> Extenuating Circumstances (EC)</vt:lpstr>
      <vt:lpstr>Late Submissions</vt:lpstr>
      <vt:lpstr>ICT issues?</vt:lpstr>
      <vt:lpstr> Questions about the assignment?</vt:lpstr>
      <vt:lpstr> Questions about the assignment?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BHAVISHA BHANDERI</cp:lastModifiedBy>
  <cp:revision>49</cp:revision>
  <dcterms:created xsi:type="dcterms:W3CDTF">2015-10-03T11:53:06Z</dcterms:created>
  <dcterms:modified xsi:type="dcterms:W3CDTF">2024-09-18T14:23:44Z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</Properties>
</file>