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handoutMasterIdLst>
    <p:handoutMasterId r:id="rId15"/>
  </p:handoutMasterIdLst>
  <p:sldIdLst>
    <p:sldId id="256" r:id="rId2"/>
    <p:sldId id="263" r:id="rId3"/>
    <p:sldId id="316" r:id="rId4"/>
    <p:sldId id="320" r:id="rId5"/>
    <p:sldId id="319" r:id="rId6"/>
    <p:sldId id="321" r:id="rId7"/>
    <p:sldId id="264" r:id="rId8"/>
    <p:sldId id="267" r:id="rId9"/>
    <p:sldId id="322" r:id="rId10"/>
    <p:sldId id="315" r:id="rId11"/>
    <p:sldId id="268" r:id="rId12"/>
    <p:sldId id="310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55" autoAdjust="0"/>
    <p:restoredTop sz="86391" autoAdjust="0"/>
  </p:normalViewPr>
  <p:slideViewPr>
    <p:cSldViewPr>
      <p:cViewPr>
        <p:scale>
          <a:sx n="60" d="100"/>
          <a:sy n="60" d="100"/>
        </p:scale>
        <p:origin x="-1164" y="-8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48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9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9C835-0F17-4028-8890-5DFB582BF7EF}" type="datetimeFigureOut">
              <a:rPr lang="en-GB" smtClean="0"/>
              <a:pPr/>
              <a:t>31/10/2012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E0FA30-8E5D-46F4-B97F-898CDC3483C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31/10/2012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31/10/2012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31/10/2012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31/10/2012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31/10/2012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31/10/2012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31/10/2012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31/10/2012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31/10/2012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31/10/2012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31/10/2012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31/10/2012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31/10/2012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ntent.webcollage.net/apps/cs/mini-site/netgear/module/netgear/wcpc/1321541705906?channel-product-id=&amp;enable-reporting=true&amp;showtabs=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RAID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71440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Most Common </a:t>
            </a:r>
            <a:r>
              <a:rPr lang="en-GB" dirty="0" smtClean="0"/>
              <a:t>Types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RAID 0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RAID 1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RAID 10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RAID 5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RAID 1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55576" y="1988840"/>
            <a:ext cx="511256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RAID 1 = Mirroring</a:t>
            </a:r>
          </a:p>
          <a:p>
            <a:endParaRPr lang="en-GB" sz="3200" dirty="0" smtClean="0"/>
          </a:p>
          <a:p>
            <a:r>
              <a:rPr lang="en-GB" sz="3200" dirty="0" smtClean="0"/>
              <a:t>Disk 1 is an exact duplicate/mirror of Disk0</a:t>
            </a:r>
          </a:p>
          <a:p>
            <a:endParaRPr lang="en-GB" sz="3200" dirty="0" smtClean="0"/>
          </a:p>
          <a:p>
            <a:r>
              <a:rPr lang="en-GB" sz="3200" dirty="0" smtClean="0"/>
              <a:t>If drives are 1TB each</a:t>
            </a:r>
          </a:p>
          <a:p>
            <a:r>
              <a:rPr lang="en-GB" sz="3200" dirty="0" smtClean="0"/>
              <a:t>Total usable storage=1TB</a:t>
            </a:r>
          </a:p>
          <a:p>
            <a:endParaRPr lang="en-GB" dirty="0" smtClean="0"/>
          </a:p>
          <a:p>
            <a:endParaRPr lang="en-US" dirty="0"/>
          </a:p>
        </p:txBody>
      </p:sp>
      <p:pic>
        <p:nvPicPr>
          <p:cNvPr id="38914" name="Picture 2" descr="File:RAID 1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412776"/>
            <a:ext cx="3095625" cy="476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RAID 1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55576" y="1988840"/>
            <a:ext cx="51125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sz="2400" dirty="0" smtClean="0"/>
              <a:t>Advantages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 smtClean="0"/>
              <a:t>If one disk fails, data should be secure on the other</a:t>
            </a:r>
            <a:endParaRPr lang="en-US" sz="2400" dirty="0"/>
          </a:p>
        </p:txBody>
      </p:sp>
      <p:pic>
        <p:nvPicPr>
          <p:cNvPr id="38914" name="Picture 2" descr="File:RAID 1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412776"/>
            <a:ext cx="3095625" cy="47625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827584" y="4005064"/>
            <a:ext cx="48245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Disadvantages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Needs twice as many drives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Bad data (or a virus) gets copied to both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Doesn’t help with theft or catastrophic failure (power surge)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RAID 0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55576" y="1988840"/>
            <a:ext cx="511256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RAID 0 = Striping</a:t>
            </a:r>
          </a:p>
          <a:p>
            <a:endParaRPr lang="en-GB" sz="3200" dirty="0" smtClean="0"/>
          </a:p>
          <a:p>
            <a:r>
              <a:rPr lang="en-GB" sz="3200" dirty="0" smtClean="0"/>
              <a:t>Data is split and written to 2 or more drives at once</a:t>
            </a:r>
          </a:p>
          <a:p>
            <a:endParaRPr lang="en-GB" sz="3200" dirty="0" smtClean="0"/>
          </a:p>
          <a:p>
            <a:r>
              <a:rPr lang="en-GB" sz="3200" dirty="0" smtClean="0"/>
              <a:t>If both drives are 1TB each</a:t>
            </a:r>
          </a:p>
          <a:p>
            <a:r>
              <a:rPr lang="en-GB" sz="3200" dirty="0" smtClean="0"/>
              <a:t>Total usable storage=2TB</a:t>
            </a:r>
          </a:p>
          <a:p>
            <a:endParaRPr lang="en-GB" dirty="0" smtClean="0"/>
          </a:p>
          <a:p>
            <a:endParaRPr lang="en-US" dirty="0"/>
          </a:p>
        </p:txBody>
      </p:sp>
      <p:pic>
        <p:nvPicPr>
          <p:cNvPr id="57346" name="Picture 2" descr="File:RAID 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412776"/>
            <a:ext cx="3095625" cy="476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RAID 0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755576" y="1988840"/>
            <a:ext cx="511256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§"/>
            </a:pPr>
            <a:endParaRPr lang="en-GB" dirty="0" smtClean="0"/>
          </a:p>
          <a:p>
            <a:pPr>
              <a:buFont typeface="Wingdings" pitchFamily="2" charset="2"/>
              <a:buChar char="§"/>
            </a:pPr>
            <a:r>
              <a:rPr lang="en-GB" sz="2400" dirty="0" smtClean="0"/>
              <a:t>Advantages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 smtClean="0"/>
              <a:t>No loss of capacity</a:t>
            </a:r>
          </a:p>
          <a:p>
            <a:pPr>
              <a:buFont typeface="Wingdings" pitchFamily="2" charset="2"/>
              <a:buChar char="§"/>
            </a:pPr>
            <a:r>
              <a:rPr lang="en-GB" sz="2400" dirty="0" smtClean="0"/>
              <a:t>Data throughput increased (nearly double in this case)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827584" y="4005064"/>
            <a:ext cx="48245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Disadvantages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More risk!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Failure on any drive corrupts whole array</a:t>
            </a:r>
          </a:p>
          <a:p>
            <a:pPr>
              <a:buFont typeface="Arial" pitchFamily="34" charset="0"/>
              <a:buChar char="•"/>
            </a:pPr>
            <a:endParaRPr lang="en-US" sz="2400" dirty="0"/>
          </a:p>
        </p:txBody>
      </p:sp>
      <p:pic>
        <p:nvPicPr>
          <p:cNvPr id="58370" name="Picture 2" descr="File:RAID 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412776"/>
            <a:ext cx="3095625" cy="476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RAID 10</a:t>
            </a:r>
            <a:r>
              <a:rPr lang="en-GB" dirty="0" smtClean="0"/>
              <a:t>	</a:t>
            </a:r>
            <a:endParaRPr lang="en-US" dirty="0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75191"/>
            <a:ext cx="4114800" cy="4625609"/>
          </a:xfrm>
        </p:spPr>
        <p:txBody>
          <a:bodyPr/>
          <a:lstStyle/>
          <a:p>
            <a:r>
              <a:rPr lang="en-GB" dirty="0" smtClean="0"/>
              <a:t>Combination of Striping and Mirroring </a:t>
            </a:r>
            <a:endParaRPr lang="en-US" dirty="0" smtClean="0"/>
          </a:p>
        </p:txBody>
      </p:sp>
      <p:pic>
        <p:nvPicPr>
          <p:cNvPr id="37890" name="Picture 2" descr="File:RAID 1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772816"/>
            <a:ext cx="3893191" cy="41764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RAID 5</a:t>
            </a:r>
            <a:r>
              <a:rPr lang="en-GB" dirty="0" smtClean="0"/>
              <a:t> 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775191"/>
            <a:ext cx="3322712" cy="4625609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en-GB" sz="2400" dirty="0" smtClean="0"/>
              <a:t>Often 3 drives.</a:t>
            </a:r>
          </a:p>
          <a:p>
            <a:pPr marL="0">
              <a:buNone/>
            </a:pPr>
            <a:r>
              <a:rPr lang="en-GB" sz="2400" dirty="0" smtClean="0"/>
              <a:t>Can be 4</a:t>
            </a:r>
          </a:p>
          <a:p>
            <a:pPr marL="0">
              <a:buNone/>
            </a:pPr>
            <a:endParaRPr lang="en-GB" sz="2400" dirty="0" smtClean="0"/>
          </a:p>
          <a:p>
            <a:pPr marL="0">
              <a:buNone/>
            </a:pPr>
            <a:r>
              <a:rPr lang="en-GB" sz="2400" dirty="0" smtClean="0"/>
              <a:t>A ‘parity’ bit is </a:t>
            </a:r>
            <a:r>
              <a:rPr lang="en-GB" sz="2400" dirty="0" smtClean="0"/>
              <a:t> </a:t>
            </a:r>
            <a:r>
              <a:rPr lang="en-GB" sz="2400" dirty="0" smtClean="0"/>
              <a:t>used to allow rebuilding of the array if any 1 drive fails.</a:t>
            </a:r>
          </a:p>
          <a:p>
            <a:pPr>
              <a:buNone/>
            </a:pPr>
            <a:endParaRPr lang="en-GB" sz="2400" dirty="0" smtClean="0"/>
          </a:p>
        </p:txBody>
      </p:sp>
      <p:pic>
        <p:nvPicPr>
          <p:cNvPr id="36866" name="Picture 2" descr="File:RAID 5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61809" y="1772816"/>
            <a:ext cx="5382191" cy="39868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RAID 5</a:t>
            </a:r>
            <a:r>
              <a:rPr lang="en-GB" dirty="0" smtClean="0"/>
              <a:t> 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775191"/>
            <a:ext cx="5554960" cy="4625609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en-GB" sz="2400" dirty="0" smtClean="0"/>
              <a:t>Advantage:</a:t>
            </a:r>
          </a:p>
          <a:p>
            <a:pPr marL="0">
              <a:buNone/>
            </a:pPr>
            <a:endParaRPr lang="en-GB" sz="2400" dirty="0" smtClean="0"/>
          </a:p>
          <a:p>
            <a:pPr marL="0">
              <a:buNone/>
            </a:pPr>
            <a:r>
              <a:rPr lang="en-GB" sz="2400" dirty="0" smtClean="0"/>
              <a:t>Gives protection against a disk failure while ‘wasting’ as little space as possible.</a:t>
            </a:r>
          </a:p>
          <a:p>
            <a:pPr marL="0">
              <a:buNone/>
            </a:pPr>
            <a:endParaRPr lang="en-GB" sz="2400" dirty="0" smtClean="0"/>
          </a:p>
          <a:p>
            <a:pPr marL="0">
              <a:buNone/>
            </a:pPr>
            <a:r>
              <a:rPr lang="en-GB" sz="2400" dirty="0" smtClean="0"/>
              <a:t>Disadvantages:</a:t>
            </a:r>
          </a:p>
          <a:p>
            <a:pPr marL="0">
              <a:buNone/>
            </a:pPr>
            <a:r>
              <a:rPr lang="en-GB" sz="2400" dirty="0" smtClean="0"/>
              <a:t>Possible speed penalty (depends on controller)</a:t>
            </a:r>
          </a:p>
          <a:p>
            <a:pPr marL="0">
              <a:buNone/>
            </a:pPr>
            <a:r>
              <a:rPr lang="en-GB" sz="2400" dirty="0" smtClean="0"/>
              <a:t>Only allows one drive to fail</a:t>
            </a:r>
          </a:p>
          <a:p>
            <a:pPr marL="0">
              <a:buNone/>
            </a:pPr>
            <a:r>
              <a:rPr lang="en-GB" sz="2400" dirty="0" smtClean="0"/>
              <a:t>Needs time to rebuild the array</a:t>
            </a:r>
          </a:p>
          <a:p>
            <a:pPr>
              <a:buNone/>
            </a:pPr>
            <a:endParaRPr lang="en-GB" sz="2400" dirty="0" smtClean="0"/>
          </a:p>
        </p:txBody>
      </p:sp>
      <p:pic>
        <p:nvPicPr>
          <p:cNvPr id="36866" name="Picture 2" descr="File:RAID 5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1772816"/>
            <a:ext cx="2843808" cy="21065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JBOD</a:t>
            </a:r>
            <a:endParaRPr lang="en-US" dirty="0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Just a Bunch of Drives!</a:t>
            </a:r>
          </a:p>
          <a:p>
            <a:endParaRPr lang="en-GB" dirty="0" smtClean="0"/>
          </a:p>
          <a:p>
            <a:r>
              <a:rPr lang="en-GB" dirty="0" smtClean="0"/>
              <a:t>Combines many individual disks into what looks like one big one.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of configurable NAS</a:t>
            </a:r>
            <a:endParaRPr lang="en-US" dirty="0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556792"/>
            <a:ext cx="8229600" cy="4437111"/>
          </a:xfrm>
        </p:spPr>
        <p:txBody>
          <a:bodyPr>
            <a:normAutofit/>
          </a:bodyPr>
          <a:lstStyle/>
          <a:p>
            <a:r>
              <a:rPr lang="en-GB" dirty="0" smtClean="0"/>
              <a:t>Supports RAID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Up to 4 drives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4*3TB drives:</a:t>
            </a:r>
          </a:p>
          <a:p>
            <a:pPr>
              <a:buNone/>
            </a:pPr>
            <a:r>
              <a:rPr lang="en-GB" dirty="0" smtClean="0"/>
              <a:t>12TB in JBOD</a:t>
            </a:r>
          </a:p>
          <a:p>
            <a:pPr>
              <a:buNone/>
            </a:pPr>
            <a:r>
              <a:rPr lang="en-GB" dirty="0" smtClean="0"/>
              <a:t>6TB in RAID1</a:t>
            </a:r>
          </a:p>
          <a:p>
            <a:pPr>
              <a:buNone/>
            </a:pPr>
            <a:r>
              <a:rPr lang="en-GB" dirty="0" smtClean="0"/>
              <a:t>9TB in RAID5</a:t>
            </a:r>
            <a:endParaRPr lang="en-GB" dirty="0" smtClean="0"/>
          </a:p>
        </p:txBody>
      </p:sp>
      <p:pic>
        <p:nvPicPr>
          <p:cNvPr id="35842" name="Picture 2" descr="http://img.ebyrcdn.net/32191-290542-8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19464" y="1628800"/>
            <a:ext cx="4224536" cy="4224537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11560" y="5657671"/>
            <a:ext cx="5112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hlinkClick r:id="rId3"/>
              </a:rPr>
              <a:t>http://content.webcollage.net/apps/cs/mini-site/netgear/module/netgear/wcpc/1321541705906?channel-product-id=&amp;enable-reporting=true&amp;showtabs=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256</TotalTime>
  <Words>259</Words>
  <Application>Microsoft Office PowerPoint</Application>
  <PresentationFormat>On-screen Show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Powerpoint New</vt:lpstr>
      <vt:lpstr>RAID</vt:lpstr>
      <vt:lpstr>Most Common Types</vt:lpstr>
      <vt:lpstr>RAID 1</vt:lpstr>
      <vt:lpstr>RAID 1</vt:lpstr>
      <vt:lpstr>RAID 0</vt:lpstr>
      <vt:lpstr>RAID 0</vt:lpstr>
      <vt:lpstr>RAID 10 </vt:lpstr>
      <vt:lpstr>RAID 5 </vt:lpstr>
      <vt:lpstr>RAID 5 </vt:lpstr>
      <vt:lpstr>JBOD</vt:lpstr>
      <vt:lpstr>Example of configurable NAS</vt:lpstr>
      <vt:lpstr>Any Questions?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External Storage</dc:title>
  <dc:creator>Graham Rees-Evans</dc:creator>
  <cp:lastModifiedBy>GLJ</cp:lastModifiedBy>
  <cp:revision>27</cp:revision>
  <dcterms:created xsi:type="dcterms:W3CDTF">2011-10-19T23:00:05Z</dcterms:created>
  <dcterms:modified xsi:type="dcterms:W3CDTF">2012-10-31T20:22:54Z</dcterms:modified>
</cp:coreProperties>
</file>