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5"/>
  </p:notesMasterIdLst>
  <p:sldIdLst>
    <p:sldId id="256" r:id="rId2"/>
    <p:sldId id="257" r:id="rId3"/>
    <p:sldId id="275" r:id="rId4"/>
    <p:sldId id="258" r:id="rId5"/>
    <p:sldId id="281" r:id="rId6"/>
    <p:sldId id="265" r:id="rId7"/>
    <p:sldId id="260" r:id="rId8"/>
    <p:sldId id="259" r:id="rId9"/>
    <p:sldId id="271" r:id="rId10"/>
    <p:sldId id="261" r:id="rId11"/>
    <p:sldId id="277" r:id="rId12"/>
    <p:sldId id="285" r:id="rId13"/>
    <p:sldId id="278" r:id="rId14"/>
    <p:sldId id="284" r:id="rId15"/>
    <p:sldId id="279" r:id="rId16"/>
    <p:sldId id="268" r:id="rId17"/>
    <p:sldId id="282" r:id="rId18"/>
    <p:sldId id="269" r:id="rId19"/>
    <p:sldId id="270" r:id="rId20"/>
    <p:sldId id="266" r:id="rId21"/>
    <p:sldId id="267" r:id="rId22"/>
    <p:sldId id="272" r:id="rId23"/>
    <p:sldId id="286" r:id="rId24"/>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0066FF"/>
    <a:srgbClr val="D60093"/>
    <a:srgbClr val="FF00FF"/>
    <a:srgbClr val="00FFCC"/>
    <a:srgbClr val="DAF8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5982F0-B97E-4ED1-BA4D-ABAF493E3BED}" v="7" dt="2022-03-11T14:59:45.9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62025" autoAdjust="0"/>
  </p:normalViewPr>
  <p:slideViewPr>
    <p:cSldViewPr snapToGrid="0">
      <p:cViewPr varScale="1">
        <p:scale>
          <a:sx n="58" d="100"/>
          <a:sy n="58" d="100"/>
        </p:scale>
        <p:origin x="1170" y="2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Knight" userId="fcc6b1b8-7f69-4c06-9fd3-1a1553b3cd99" providerId="ADAL" clId="{335982F0-B97E-4ED1-BA4D-ABAF493E3BED}"/>
    <pc:docChg chg="undo custSel addSld modSld">
      <pc:chgData name="Laura Knight" userId="fcc6b1b8-7f69-4c06-9fd3-1a1553b3cd99" providerId="ADAL" clId="{335982F0-B97E-4ED1-BA4D-ABAF493E3BED}" dt="2022-03-11T14:59:45.978" v="58"/>
      <pc:docMkLst>
        <pc:docMk/>
      </pc:docMkLst>
      <pc:sldChg chg="addSp modSp">
        <pc:chgData name="Laura Knight" userId="fcc6b1b8-7f69-4c06-9fd3-1a1553b3cd99" providerId="ADAL" clId="{335982F0-B97E-4ED1-BA4D-ABAF493E3BED}" dt="2022-03-11T14:30:56.808" v="52"/>
        <pc:sldMkLst>
          <pc:docMk/>
          <pc:sldMk cId="1555741338" sldId="256"/>
        </pc:sldMkLst>
        <pc:picChg chg="add mod">
          <ac:chgData name="Laura Knight" userId="fcc6b1b8-7f69-4c06-9fd3-1a1553b3cd99" providerId="ADAL" clId="{335982F0-B97E-4ED1-BA4D-ABAF493E3BED}" dt="2022-03-11T14:30:56.808" v="52"/>
          <ac:picMkLst>
            <pc:docMk/>
            <pc:sldMk cId="1555741338" sldId="256"/>
            <ac:picMk id="5" creationId="{AC6DC4A7-3AA5-4A80-B161-146A18ED0510}"/>
          </ac:picMkLst>
        </pc:picChg>
      </pc:sldChg>
      <pc:sldChg chg="addSp modSp">
        <pc:chgData name="Laura Knight" userId="fcc6b1b8-7f69-4c06-9fd3-1a1553b3cd99" providerId="ADAL" clId="{335982F0-B97E-4ED1-BA4D-ABAF493E3BED}" dt="2022-03-11T14:30:56.808" v="52"/>
        <pc:sldMkLst>
          <pc:docMk/>
          <pc:sldMk cId="2791644816" sldId="257"/>
        </pc:sldMkLst>
        <pc:picChg chg="add mod">
          <ac:chgData name="Laura Knight" userId="fcc6b1b8-7f69-4c06-9fd3-1a1553b3cd99" providerId="ADAL" clId="{335982F0-B97E-4ED1-BA4D-ABAF493E3BED}" dt="2022-03-11T14:30:56.808" v="52"/>
          <ac:picMkLst>
            <pc:docMk/>
            <pc:sldMk cId="2791644816" sldId="257"/>
            <ac:picMk id="4" creationId="{516799B8-30FE-4CC6-88A3-21B987C82463}"/>
          </ac:picMkLst>
        </pc:picChg>
      </pc:sldChg>
      <pc:sldChg chg="addSp modSp">
        <pc:chgData name="Laura Knight" userId="fcc6b1b8-7f69-4c06-9fd3-1a1553b3cd99" providerId="ADAL" clId="{335982F0-B97E-4ED1-BA4D-ABAF493E3BED}" dt="2022-03-11T14:30:56.808" v="52"/>
        <pc:sldMkLst>
          <pc:docMk/>
          <pc:sldMk cId="1892586341" sldId="258"/>
        </pc:sldMkLst>
        <pc:picChg chg="add mod">
          <ac:chgData name="Laura Knight" userId="fcc6b1b8-7f69-4c06-9fd3-1a1553b3cd99" providerId="ADAL" clId="{335982F0-B97E-4ED1-BA4D-ABAF493E3BED}" dt="2022-03-11T14:30:56.808" v="52"/>
          <ac:picMkLst>
            <pc:docMk/>
            <pc:sldMk cId="1892586341" sldId="258"/>
            <ac:picMk id="3" creationId="{3D4FC74B-8FA5-40B4-84E8-14A6FC5C0AC9}"/>
          </ac:picMkLst>
        </pc:picChg>
      </pc:sldChg>
      <pc:sldChg chg="addSp modSp">
        <pc:chgData name="Laura Knight" userId="fcc6b1b8-7f69-4c06-9fd3-1a1553b3cd99" providerId="ADAL" clId="{335982F0-B97E-4ED1-BA4D-ABAF493E3BED}" dt="2022-03-11T14:30:56.808" v="52"/>
        <pc:sldMkLst>
          <pc:docMk/>
          <pc:sldMk cId="635600427" sldId="259"/>
        </pc:sldMkLst>
        <pc:picChg chg="add mod">
          <ac:chgData name="Laura Knight" userId="fcc6b1b8-7f69-4c06-9fd3-1a1553b3cd99" providerId="ADAL" clId="{335982F0-B97E-4ED1-BA4D-ABAF493E3BED}" dt="2022-03-11T14:30:56.808" v="52"/>
          <ac:picMkLst>
            <pc:docMk/>
            <pc:sldMk cId="635600427" sldId="259"/>
            <ac:picMk id="3" creationId="{A636D95D-64AA-4620-AF28-EFCA09DD572E}"/>
          </ac:picMkLst>
        </pc:picChg>
      </pc:sldChg>
      <pc:sldChg chg="addSp modSp">
        <pc:chgData name="Laura Knight" userId="fcc6b1b8-7f69-4c06-9fd3-1a1553b3cd99" providerId="ADAL" clId="{335982F0-B97E-4ED1-BA4D-ABAF493E3BED}" dt="2022-03-11T14:30:56.808" v="52"/>
        <pc:sldMkLst>
          <pc:docMk/>
          <pc:sldMk cId="3463024667" sldId="260"/>
        </pc:sldMkLst>
        <pc:picChg chg="add mod">
          <ac:chgData name="Laura Knight" userId="fcc6b1b8-7f69-4c06-9fd3-1a1553b3cd99" providerId="ADAL" clId="{335982F0-B97E-4ED1-BA4D-ABAF493E3BED}" dt="2022-03-11T14:30:56.808" v="52"/>
          <ac:picMkLst>
            <pc:docMk/>
            <pc:sldMk cId="3463024667" sldId="260"/>
            <ac:picMk id="3" creationId="{BACBFB34-F3C7-4E2D-90E9-F605EDBC1DA7}"/>
          </ac:picMkLst>
        </pc:picChg>
      </pc:sldChg>
      <pc:sldChg chg="addSp delSp modSp">
        <pc:chgData name="Laura Knight" userId="fcc6b1b8-7f69-4c06-9fd3-1a1553b3cd99" providerId="ADAL" clId="{335982F0-B97E-4ED1-BA4D-ABAF493E3BED}" dt="2022-03-11T14:33:38.721" v="53"/>
        <pc:sldMkLst>
          <pc:docMk/>
          <pc:sldMk cId="2799843674" sldId="261"/>
        </pc:sldMkLst>
        <pc:picChg chg="add del mod">
          <ac:chgData name="Laura Knight" userId="fcc6b1b8-7f69-4c06-9fd3-1a1553b3cd99" providerId="ADAL" clId="{335982F0-B97E-4ED1-BA4D-ABAF493E3BED}" dt="2022-03-11T14:33:38.721" v="53"/>
          <ac:picMkLst>
            <pc:docMk/>
            <pc:sldMk cId="2799843674" sldId="261"/>
            <ac:picMk id="7" creationId="{53F9A009-842A-470B-AC14-EFF703FE46E2}"/>
          </ac:picMkLst>
        </pc:picChg>
        <pc:picChg chg="add mod">
          <ac:chgData name="Laura Knight" userId="fcc6b1b8-7f69-4c06-9fd3-1a1553b3cd99" providerId="ADAL" clId="{335982F0-B97E-4ED1-BA4D-ABAF493E3BED}" dt="2022-03-11T14:33:38.721" v="53"/>
          <ac:picMkLst>
            <pc:docMk/>
            <pc:sldMk cId="2799843674" sldId="261"/>
            <ac:picMk id="8" creationId="{A4E086C5-26BF-4327-9C74-0610D2DB937E}"/>
          </ac:picMkLst>
        </pc:picChg>
      </pc:sldChg>
      <pc:sldChg chg="addSp delSp modSp mod setBg delAnim modAnim">
        <pc:chgData name="Laura Knight" userId="fcc6b1b8-7f69-4c06-9fd3-1a1553b3cd99" providerId="ADAL" clId="{335982F0-B97E-4ED1-BA4D-ABAF493E3BED}" dt="2022-03-11T14:56:20.619" v="55"/>
        <pc:sldMkLst>
          <pc:docMk/>
          <pc:sldMk cId="1288821674" sldId="265"/>
        </pc:sldMkLst>
        <pc:spChg chg="mod">
          <ac:chgData name="Laura Knight" userId="fcc6b1b8-7f69-4c06-9fd3-1a1553b3cd99" providerId="ADAL" clId="{335982F0-B97E-4ED1-BA4D-ABAF493E3BED}" dt="2022-03-11T14:10:24.239" v="50" actId="26606"/>
          <ac:spMkLst>
            <pc:docMk/>
            <pc:sldMk cId="1288821674" sldId="265"/>
            <ac:spMk id="2" creationId="{00000000-0000-0000-0000-000000000000}"/>
          </ac:spMkLst>
        </pc:spChg>
        <pc:spChg chg="del mod">
          <ac:chgData name="Laura Knight" userId="fcc6b1b8-7f69-4c06-9fd3-1a1553b3cd99" providerId="ADAL" clId="{335982F0-B97E-4ED1-BA4D-ABAF493E3BED}" dt="2022-03-11T14:09:48.023" v="44" actId="478"/>
          <ac:spMkLst>
            <pc:docMk/>
            <pc:sldMk cId="1288821674" sldId="265"/>
            <ac:spMk id="6" creationId="{00000000-0000-0000-0000-000000000000}"/>
          </ac:spMkLst>
        </pc:spChg>
        <pc:spChg chg="add del mod">
          <ac:chgData name="Laura Knight" userId="fcc6b1b8-7f69-4c06-9fd3-1a1553b3cd99" providerId="ADAL" clId="{335982F0-B97E-4ED1-BA4D-ABAF493E3BED}" dt="2022-03-11T14:10:01.026" v="46" actId="478"/>
          <ac:spMkLst>
            <pc:docMk/>
            <pc:sldMk cId="1288821674" sldId="265"/>
            <ac:spMk id="7" creationId="{E3654410-D8CE-42A3-83CA-D0E84A2C4E98}"/>
          </ac:spMkLst>
        </pc:spChg>
        <pc:spChg chg="add del">
          <ac:chgData name="Laura Knight" userId="fcc6b1b8-7f69-4c06-9fd3-1a1553b3cd99" providerId="ADAL" clId="{335982F0-B97E-4ED1-BA4D-ABAF493E3BED}" dt="2022-03-11T14:10:24.239" v="50" actId="26606"/>
          <ac:spMkLst>
            <pc:docMk/>
            <pc:sldMk cId="1288821674" sldId="265"/>
            <ac:spMk id="15" creationId="{419581BE-2724-447F-B809-A2E3A1F8A423}"/>
          </ac:spMkLst>
        </pc:spChg>
        <pc:spChg chg="add del">
          <ac:chgData name="Laura Knight" userId="fcc6b1b8-7f69-4c06-9fd3-1a1553b3cd99" providerId="ADAL" clId="{335982F0-B97E-4ED1-BA4D-ABAF493E3BED}" dt="2022-03-11T14:10:24.239" v="50" actId="26606"/>
          <ac:spMkLst>
            <pc:docMk/>
            <pc:sldMk cId="1288821674" sldId="265"/>
            <ac:spMk id="17" creationId="{BA7ED16E-0FA6-4DD6-9044-9496A8DEA85D}"/>
          </ac:spMkLst>
        </pc:spChg>
        <pc:spChg chg="add del">
          <ac:chgData name="Laura Knight" userId="fcc6b1b8-7f69-4c06-9fd3-1a1553b3cd99" providerId="ADAL" clId="{335982F0-B97E-4ED1-BA4D-ABAF493E3BED}" dt="2022-03-11T14:10:24.239" v="50" actId="26606"/>
          <ac:spMkLst>
            <pc:docMk/>
            <pc:sldMk cId="1288821674" sldId="265"/>
            <ac:spMk id="19" creationId="{A039735F-7B52-4A1F-90FA-445A91F3ACA7}"/>
          </ac:spMkLst>
        </pc:spChg>
        <pc:picChg chg="del">
          <ac:chgData name="Laura Knight" userId="fcc6b1b8-7f69-4c06-9fd3-1a1553b3cd99" providerId="ADAL" clId="{335982F0-B97E-4ED1-BA4D-ABAF493E3BED}" dt="2022-03-11T14:09:42.744" v="41" actId="478"/>
          <ac:picMkLst>
            <pc:docMk/>
            <pc:sldMk cId="1288821674" sldId="265"/>
            <ac:picMk id="4" creationId="{00000000-0000-0000-0000-000000000000}"/>
          </ac:picMkLst>
        </pc:picChg>
        <pc:picChg chg="mod ord">
          <ac:chgData name="Laura Knight" userId="fcc6b1b8-7f69-4c06-9fd3-1a1553b3cd99" providerId="ADAL" clId="{335982F0-B97E-4ED1-BA4D-ABAF493E3BED}" dt="2022-03-11T14:10:24.239" v="50" actId="26606"/>
          <ac:picMkLst>
            <pc:docMk/>
            <pc:sldMk cId="1288821674" sldId="265"/>
            <ac:picMk id="5" creationId="{00000000-0000-0000-0000-000000000000}"/>
          </ac:picMkLst>
        </pc:picChg>
        <pc:picChg chg="add mod">
          <ac:chgData name="Laura Knight" userId="fcc6b1b8-7f69-4c06-9fd3-1a1553b3cd99" providerId="ADAL" clId="{335982F0-B97E-4ED1-BA4D-ABAF493E3BED}" dt="2022-03-11T14:10:26.324" v="51" actId="1076"/>
          <ac:picMkLst>
            <pc:docMk/>
            <pc:sldMk cId="1288821674" sldId="265"/>
            <ac:picMk id="8" creationId="{F2B50C90-8D5D-4961-8DC8-D5A2B5E62BA2}"/>
          </ac:picMkLst>
        </pc:picChg>
        <pc:picChg chg="add del mod">
          <ac:chgData name="Laura Knight" userId="fcc6b1b8-7f69-4c06-9fd3-1a1553b3cd99" providerId="ADAL" clId="{335982F0-B97E-4ED1-BA4D-ABAF493E3BED}" dt="2022-03-11T14:56:20.619" v="55"/>
          <ac:picMkLst>
            <pc:docMk/>
            <pc:sldMk cId="1288821674" sldId="265"/>
            <ac:picMk id="9" creationId="{5A51B62B-9BF1-4BA2-B03C-8FB2200D0895}"/>
          </ac:picMkLst>
        </pc:picChg>
        <pc:picChg chg="add mod">
          <ac:chgData name="Laura Knight" userId="fcc6b1b8-7f69-4c06-9fd3-1a1553b3cd99" providerId="ADAL" clId="{335982F0-B97E-4ED1-BA4D-ABAF493E3BED}" dt="2022-03-11T14:56:20.619" v="55"/>
          <ac:picMkLst>
            <pc:docMk/>
            <pc:sldMk cId="1288821674" sldId="265"/>
            <ac:picMk id="10" creationId="{E8EDA118-6FFE-4A08-B531-ACEF36089B92}"/>
          </ac:picMkLst>
        </pc:picChg>
        <pc:cxnChg chg="add del">
          <ac:chgData name="Laura Knight" userId="fcc6b1b8-7f69-4c06-9fd3-1a1553b3cd99" providerId="ADAL" clId="{335982F0-B97E-4ED1-BA4D-ABAF493E3BED}" dt="2022-03-11T14:10:24.239" v="50" actId="26606"/>
          <ac:cxnSpMkLst>
            <pc:docMk/>
            <pc:sldMk cId="1288821674" sldId="265"/>
            <ac:cxnSpMk id="13" creationId="{02B809A1-3AB5-4127-AEA1-0F5B8C8014E5}"/>
          </ac:cxnSpMkLst>
        </pc:cxnChg>
        <pc:cxnChg chg="add del">
          <ac:chgData name="Laura Knight" userId="fcc6b1b8-7f69-4c06-9fd3-1a1553b3cd99" providerId="ADAL" clId="{335982F0-B97E-4ED1-BA4D-ABAF493E3BED}" dt="2022-03-11T14:10:24.239" v="50" actId="26606"/>
          <ac:cxnSpMkLst>
            <pc:docMk/>
            <pc:sldMk cId="1288821674" sldId="265"/>
            <ac:cxnSpMk id="21" creationId="{775B035E-D481-4112-B3BE-C16815EFCC4B}"/>
          </ac:cxnSpMkLst>
        </pc:cxnChg>
      </pc:sldChg>
      <pc:sldChg chg="addSp modSp">
        <pc:chgData name="Laura Knight" userId="fcc6b1b8-7f69-4c06-9fd3-1a1553b3cd99" providerId="ADAL" clId="{335982F0-B97E-4ED1-BA4D-ABAF493E3BED}" dt="2022-03-11T14:54:42.397" v="54"/>
        <pc:sldMkLst>
          <pc:docMk/>
          <pc:sldMk cId="1555159711" sldId="266"/>
        </pc:sldMkLst>
        <pc:picChg chg="add mod">
          <ac:chgData name="Laura Knight" userId="fcc6b1b8-7f69-4c06-9fd3-1a1553b3cd99" providerId="ADAL" clId="{335982F0-B97E-4ED1-BA4D-ABAF493E3BED}" dt="2022-03-11T14:54:42.397" v="54"/>
          <ac:picMkLst>
            <pc:docMk/>
            <pc:sldMk cId="1555159711" sldId="266"/>
            <ac:picMk id="4" creationId="{206D4C73-998D-4682-934B-899DAE4A02B9}"/>
          </ac:picMkLst>
        </pc:picChg>
      </pc:sldChg>
      <pc:sldChg chg="addSp delSp modSp">
        <pc:chgData name="Laura Knight" userId="fcc6b1b8-7f69-4c06-9fd3-1a1553b3cd99" providerId="ADAL" clId="{335982F0-B97E-4ED1-BA4D-ABAF493E3BED}" dt="2022-03-11T14:57:52.702" v="57"/>
        <pc:sldMkLst>
          <pc:docMk/>
          <pc:sldMk cId="2976700000" sldId="267"/>
        </pc:sldMkLst>
        <pc:picChg chg="add del mod">
          <ac:chgData name="Laura Knight" userId="fcc6b1b8-7f69-4c06-9fd3-1a1553b3cd99" providerId="ADAL" clId="{335982F0-B97E-4ED1-BA4D-ABAF493E3BED}" dt="2022-03-11T14:57:52.702" v="57"/>
          <ac:picMkLst>
            <pc:docMk/>
            <pc:sldMk cId="2976700000" sldId="267"/>
            <ac:picMk id="3" creationId="{30F527F3-03D2-489B-9543-FAC5A5085C0B}"/>
          </ac:picMkLst>
        </pc:picChg>
        <pc:picChg chg="add mod">
          <ac:chgData name="Laura Knight" userId="fcc6b1b8-7f69-4c06-9fd3-1a1553b3cd99" providerId="ADAL" clId="{335982F0-B97E-4ED1-BA4D-ABAF493E3BED}" dt="2022-03-11T14:57:52.702" v="57"/>
          <ac:picMkLst>
            <pc:docMk/>
            <pc:sldMk cId="2976700000" sldId="267"/>
            <ac:picMk id="5" creationId="{6A90DCF5-FB83-4F71-9A4A-24191AC913F0}"/>
          </ac:picMkLst>
        </pc:picChg>
      </pc:sldChg>
      <pc:sldChg chg="addSp modSp mod modShow">
        <pc:chgData name="Laura Knight" userId="fcc6b1b8-7f69-4c06-9fd3-1a1553b3cd99" providerId="ADAL" clId="{335982F0-B97E-4ED1-BA4D-ABAF493E3BED}" dt="2022-03-11T14:57:05.127" v="56" actId="729"/>
        <pc:sldMkLst>
          <pc:docMk/>
          <pc:sldMk cId="1640499845" sldId="268"/>
        </pc:sldMkLst>
        <pc:picChg chg="add mod">
          <ac:chgData name="Laura Knight" userId="fcc6b1b8-7f69-4c06-9fd3-1a1553b3cd99" providerId="ADAL" clId="{335982F0-B97E-4ED1-BA4D-ABAF493E3BED}" dt="2022-03-11T14:54:42.397" v="54"/>
          <ac:picMkLst>
            <pc:docMk/>
            <pc:sldMk cId="1640499845" sldId="268"/>
            <ac:picMk id="10" creationId="{ED91EE8F-754A-4C73-B3FB-3D78CF16ACDB}"/>
          </ac:picMkLst>
        </pc:picChg>
      </pc:sldChg>
      <pc:sldChg chg="addSp modSp">
        <pc:chgData name="Laura Knight" userId="fcc6b1b8-7f69-4c06-9fd3-1a1553b3cd99" providerId="ADAL" clId="{335982F0-B97E-4ED1-BA4D-ABAF493E3BED}" dt="2022-03-11T14:54:42.397" v="54"/>
        <pc:sldMkLst>
          <pc:docMk/>
          <pc:sldMk cId="1796237488" sldId="269"/>
        </pc:sldMkLst>
        <pc:picChg chg="add mod">
          <ac:chgData name="Laura Knight" userId="fcc6b1b8-7f69-4c06-9fd3-1a1553b3cd99" providerId="ADAL" clId="{335982F0-B97E-4ED1-BA4D-ABAF493E3BED}" dt="2022-03-11T14:54:42.397" v="54"/>
          <ac:picMkLst>
            <pc:docMk/>
            <pc:sldMk cId="1796237488" sldId="269"/>
            <ac:picMk id="5" creationId="{95239321-EA35-4F3E-A6B8-15BCB203896E}"/>
          </ac:picMkLst>
        </pc:picChg>
      </pc:sldChg>
      <pc:sldChg chg="addSp modSp">
        <pc:chgData name="Laura Knight" userId="fcc6b1b8-7f69-4c06-9fd3-1a1553b3cd99" providerId="ADAL" clId="{335982F0-B97E-4ED1-BA4D-ABAF493E3BED}" dt="2022-03-11T14:54:42.397" v="54"/>
        <pc:sldMkLst>
          <pc:docMk/>
          <pc:sldMk cId="958195702" sldId="270"/>
        </pc:sldMkLst>
        <pc:picChg chg="add mod">
          <ac:chgData name="Laura Knight" userId="fcc6b1b8-7f69-4c06-9fd3-1a1553b3cd99" providerId="ADAL" clId="{335982F0-B97E-4ED1-BA4D-ABAF493E3BED}" dt="2022-03-11T14:54:42.397" v="54"/>
          <ac:picMkLst>
            <pc:docMk/>
            <pc:sldMk cId="958195702" sldId="270"/>
            <ac:picMk id="3" creationId="{87881656-19D7-4322-93DF-2BFE4514CBFF}"/>
          </ac:picMkLst>
        </pc:picChg>
      </pc:sldChg>
      <pc:sldChg chg="addSp modSp">
        <pc:chgData name="Laura Knight" userId="fcc6b1b8-7f69-4c06-9fd3-1a1553b3cd99" providerId="ADAL" clId="{335982F0-B97E-4ED1-BA4D-ABAF493E3BED}" dt="2022-03-11T14:30:56.808" v="52"/>
        <pc:sldMkLst>
          <pc:docMk/>
          <pc:sldMk cId="317998384" sldId="271"/>
        </pc:sldMkLst>
        <pc:picChg chg="add mod">
          <ac:chgData name="Laura Knight" userId="fcc6b1b8-7f69-4c06-9fd3-1a1553b3cd99" providerId="ADAL" clId="{335982F0-B97E-4ED1-BA4D-ABAF493E3BED}" dt="2022-03-11T14:30:56.808" v="52"/>
          <ac:picMkLst>
            <pc:docMk/>
            <pc:sldMk cId="317998384" sldId="271"/>
            <ac:picMk id="8" creationId="{41C3764C-77AB-4B54-8477-F2980AF64376}"/>
          </ac:picMkLst>
        </pc:picChg>
      </pc:sldChg>
      <pc:sldChg chg="addSp delSp modSp">
        <pc:chgData name="Laura Knight" userId="fcc6b1b8-7f69-4c06-9fd3-1a1553b3cd99" providerId="ADAL" clId="{335982F0-B97E-4ED1-BA4D-ABAF493E3BED}" dt="2022-03-11T14:59:45.978" v="58"/>
        <pc:sldMkLst>
          <pc:docMk/>
          <pc:sldMk cId="458709866" sldId="272"/>
        </pc:sldMkLst>
        <pc:picChg chg="add del mod">
          <ac:chgData name="Laura Knight" userId="fcc6b1b8-7f69-4c06-9fd3-1a1553b3cd99" providerId="ADAL" clId="{335982F0-B97E-4ED1-BA4D-ABAF493E3BED}" dt="2022-03-11T14:59:45.978" v="58"/>
          <ac:picMkLst>
            <pc:docMk/>
            <pc:sldMk cId="458709866" sldId="272"/>
            <ac:picMk id="3" creationId="{912227B1-BC3C-4FDA-96D8-DBAC0AF3A090}"/>
          </ac:picMkLst>
        </pc:picChg>
        <pc:picChg chg="add mod">
          <ac:chgData name="Laura Knight" userId="fcc6b1b8-7f69-4c06-9fd3-1a1553b3cd99" providerId="ADAL" clId="{335982F0-B97E-4ED1-BA4D-ABAF493E3BED}" dt="2022-03-11T14:59:45.978" v="58"/>
          <ac:picMkLst>
            <pc:docMk/>
            <pc:sldMk cId="458709866" sldId="272"/>
            <ac:picMk id="6" creationId="{1BEFAEE5-C483-4605-9FCA-71150C0EE348}"/>
          </ac:picMkLst>
        </pc:picChg>
      </pc:sldChg>
      <pc:sldChg chg="addSp modSp">
        <pc:chgData name="Laura Knight" userId="fcc6b1b8-7f69-4c06-9fd3-1a1553b3cd99" providerId="ADAL" clId="{335982F0-B97E-4ED1-BA4D-ABAF493E3BED}" dt="2022-03-11T14:30:56.808" v="52"/>
        <pc:sldMkLst>
          <pc:docMk/>
          <pc:sldMk cId="1573366863" sldId="275"/>
        </pc:sldMkLst>
        <pc:picChg chg="add mod">
          <ac:chgData name="Laura Knight" userId="fcc6b1b8-7f69-4c06-9fd3-1a1553b3cd99" providerId="ADAL" clId="{335982F0-B97E-4ED1-BA4D-ABAF493E3BED}" dt="2022-03-11T14:30:56.808" v="52"/>
          <ac:picMkLst>
            <pc:docMk/>
            <pc:sldMk cId="1573366863" sldId="275"/>
            <ac:picMk id="3" creationId="{A9390CBB-4311-4D03-8F75-2E45CD9BAE30}"/>
          </ac:picMkLst>
        </pc:picChg>
      </pc:sldChg>
      <pc:sldChg chg="addSp delSp modSp">
        <pc:chgData name="Laura Knight" userId="fcc6b1b8-7f69-4c06-9fd3-1a1553b3cd99" providerId="ADAL" clId="{335982F0-B97E-4ED1-BA4D-ABAF493E3BED}" dt="2022-03-11T14:54:42.397" v="54"/>
        <pc:sldMkLst>
          <pc:docMk/>
          <pc:sldMk cId="1627446363" sldId="277"/>
        </pc:sldMkLst>
        <pc:picChg chg="add del mod">
          <ac:chgData name="Laura Knight" userId="fcc6b1b8-7f69-4c06-9fd3-1a1553b3cd99" providerId="ADAL" clId="{335982F0-B97E-4ED1-BA4D-ABAF493E3BED}" dt="2022-03-11T14:54:42.397" v="54"/>
          <ac:picMkLst>
            <pc:docMk/>
            <pc:sldMk cId="1627446363" sldId="277"/>
            <ac:picMk id="3" creationId="{27AAAEC5-C0E0-42E5-9C38-A51F636679B3}"/>
          </ac:picMkLst>
        </pc:picChg>
        <pc:picChg chg="add mod">
          <ac:chgData name="Laura Knight" userId="fcc6b1b8-7f69-4c06-9fd3-1a1553b3cd99" providerId="ADAL" clId="{335982F0-B97E-4ED1-BA4D-ABAF493E3BED}" dt="2022-03-11T14:54:42.397" v="54"/>
          <ac:picMkLst>
            <pc:docMk/>
            <pc:sldMk cId="1627446363" sldId="277"/>
            <ac:picMk id="4" creationId="{0394217C-C512-43D9-BCB6-0E197C09F126}"/>
          </ac:picMkLst>
        </pc:picChg>
      </pc:sldChg>
      <pc:sldChg chg="addSp modSp">
        <pc:chgData name="Laura Knight" userId="fcc6b1b8-7f69-4c06-9fd3-1a1553b3cd99" providerId="ADAL" clId="{335982F0-B97E-4ED1-BA4D-ABAF493E3BED}" dt="2022-03-11T14:54:42.397" v="54"/>
        <pc:sldMkLst>
          <pc:docMk/>
          <pc:sldMk cId="3512117119" sldId="278"/>
        </pc:sldMkLst>
        <pc:picChg chg="add mod">
          <ac:chgData name="Laura Knight" userId="fcc6b1b8-7f69-4c06-9fd3-1a1553b3cd99" providerId="ADAL" clId="{335982F0-B97E-4ED1-BA4D-ABAF493E3BED}" dt="2022-03-11T14:54:42.397" v="54"/>
          <ac:picMkLst>
            <pc:docMk/>
            <pc:sldMk cId="3512117119" sldId="278"/>
            <ac:picMk id="6" creationId="{91D4263A-2D3B-4018-8EC0-E529523665A8}"/>
          </ac:picMkLst>
        </pc:picChg>
      </pc:sldChg>
      <pc:sldChg chg="addSp modSp">
        <pc:chgData name="Laura Knight" userId="fcc6b1b8-7f69-4c06-9fd3-1a1553b3cd99" providerId="ADAL" clId="{335982F0-B97E-4ED1-BA4D-ABAF493E3BED}" dt="2022-03-11T14:54:42.397" v="54"/>
        <pc:sldMkLst>
          <pc:docMk/>
          <pc:sldMk cId="2384395042" sldId="279"/>
        </pc:sldMkLst>
        <pc:picChg chg="add mod">
          <ac:chgData name="Laura Knight" userId="fcc6b1b8-7f69-4c06-9fd3-1a1553b3cd99" providerId="ADAL" clId="{335982F0-B97E-4ED1-BA4D-ABAF493E3BED}" dt="2022-03-11T14:54:42.397" v="54"/>
          <ac:picMkLst>
            <pc:docMk/>
            <pc:sldMk cId="2384395042" sldId="279"/>
            <ac:picMk id="3" creationId="{74E8B955-0F69-4510-901D-D5184802805E}"/>
          </ac:picMkLst>
        </pc:picChg>
      </pc:sldChg>
      <pc:sldChg chg="addSp modSp">
        <pc:chgData name="Laura Knight" userId="fcc6b1b8-7f69-4c06-9fd3-1a1553b3cd99" providerId="ADAL" clId="{335982F0-B97E-4ED1-BA4D-ABAF493E3BED}" dt="2022-03-11T14:30:56.808" v="52"/>
        <pc:sldMkLst>
          <pc:docMk/>
          <pc:sldMk cId="67711221" sldId="281"/>
        </pc:sldMkLst>
        <pc:picChg chg="add mod">
          <ac:chgData name="Laura Knight" userId="fcc6b1b8-7f69-4c06-9fd3-1a1553b3cd99" providerId="ADAL" clId="{335982F0-B97E-4ED1-BA4D-ABAF493E3BED}" dt="2022-03-11T14:30:56.808" v="52"/>
          <ac:picMkLst>
            <pc:docMk/>
            <pc:sldMk cId="67711221" sldId="281"/>
            <ac:picMk id="7" creationId="{88AEABFC-628C-43E3-A873-B2AE771031C0}"/>
          </ac:picMkLst>
        </pc:picChg>
      </pc:sldChg>
      <pc:sldChg chg="addSp modSp modNotesTx">
        <pc:chgData name="Laura Knight" userId="fcc6b1b8-7f69-4c06-9fd3-1a1553b3cd99" providerId="ADAL" clId="{335982F0-B97E-4ED1-BA4D-ABAF493E3BED}" dt="2022-03-11T14:54:42.397" v="54"/>
        <pc:sldMkLst>
          <pc:docMk/>
          <pc:sldMk cId="736299110" sldId="282"/>
        </pc:sldMkLst>
        <pc:picChg chg="add mod">
          <ac:chgData name="Laura Knight" userId="fcc6b1b8-7f69-4c06-9fd3-1a1553b3cd99" providerId="ADAL" clId="{335982F0-B97E-4ED1-BA4D-ABAF493E3BED}" dt="2022-03-11T14:54:42.397" v="54"/>
          <ac:picMkLst>
            <pc:docMk/>
            <pc:sldMk cId="736299110" sldId="282"/>
            <ac:picMk id="6" creationId="{1A73D1DE-31AC-4A2E-B338-BDD397935C88}"/>
          </ac:picMkLst>
        </pc:picChg>
      </pc:sldChg>
      <pc:sldChg chg="addSp modSp">
        <pc:chgData name="Laura Knight" userId="fcc6b1b8-7f69-4c06-9fd3-1a1553b3cd99" providerId="ADAL" clId="{335982F0-B97E-4ED1-BA4D-ABAF493E3BED}" dt="2022-03-11T14:54:42.397" v="54"/>
        <pc:sldMkLst>
          <pc:docMk/>
          <pc:sldMk cId="2324917877" sldId="284"/>
        </pc:sldMkLst>
        <pc:picChg chg="add mod">
          <ac:chgData name="Laura Knight" userId="fcc6b1b8-7f69-4c06-9fd3-1a1553b3cd99" providerId="ADAL" clId="{335982F0-B97E-4ED1-BA4D-ABAF493E3BED}" dt="2022-03-11T14:54:42.397" v="54"/>
          <ac:picMkLst>
            <pc:docMk/>
            <pc:sldMk cId="2324917877" sldId="284"/>
            <ac:picMk id="4" creationId="{12B1D2C5-F1B5-4B1E-A75F-429A78488097}"/>
          </ac:picMkLst>
        </pc:picChg>
      </pc:sldChg>
      <pc:sldChg chg="addSp modSp">
        <pc:chgData name="Laura Knight" userId="fcc6b1b8-7f69-4c06-9fd3-1a1553b3cd99" providerId="ADAL" clId="{335982F0-B97E-4ED1-BA4D-ABAF493E3BED}" dt="2022-03-11T14:54:42.397" v="54"/>
        <pc:sldMkLst>
          <pc:docMk/>
          <pc:sldMk cId="2375312295" sldId="285"/>
        </pc:sldMkLst>
        <pc:picChg chg="add mod">
          <ac:chgData name="Laura Knight" userId="fcc6b1b8-7f69-4c06-9fd3-1a1553b3cd99" providerId="ADAL" clId="{335982F0-B97E-4ED1-BA4D-ABAF493E3BED}" dt="2022-03-11T14:54:42.397" v="54"/>
          <ac:picMkLst>
            <pc:docMk/>
            <pc:sldMk cId="2375312295" sldId="285"/>
            <ac:picMk id="3" creationId="{99E0ACB7-E57E-4F27-AF03-CF0D61A04D0A}"/>
          </ac:picMkLst>
        </pc:picChg>
      </pc:sldChg>
      <pc:sldChg chg="addSp modSp new mod">
        <pc:chgData name="Laura Knight" userId="fcc6b1b8-7f69-4c06-9fd3-1a1553b3cd99" providerId="ADAL" clId="{335982F0-B97E-4ED1-BA4D-ABAF493E3BED}" dt="2022-03-11T14:59:45.978" v="58"/>
        <pc:sldMkLst>
          <pc:docMk/>
          <pc:sldMk cId="604527072" sldId="286"/>
        </pc:sldMkLst>
        <pc:spChg chg="mod">
          <ac:chgData name="Laura Knight" userId="fcc6b1b8-7f69-4c06-9fd3-1a1553b3cd99" providerId="ADAL" clId="{335982F0-B97E-4ED1-BA4D-ABAF493E3BED}" dt="2022-02-28T14:16:35.131" v="29" actId="20577"/>
          <ac:spMkLst>
            <pc:docMk/>
            <pc:sldMk cId="604527072" sldId="286"/>
            <ac:spMk id="2" creationId="{AC507A94-655D-4980-8D9B-87D3A745E5F1}"/>
          </ac:spMkLst>
        </pc:spChg>
        <pc:spChg chg="mod">
          <ac:chgData name="Laura Knight" userId="fcc6b1b8-7f69-4c06-9fd3-1a1553b3cd99" providerId="ADAL" clId="{335982F0-B97E-4ED1-BA4D-ABAF493E3BED}" dt="2022-02-28T14:19:46.197" v="40" actId="20577"/>
          <ac:spMkLst>
            <pc:docMk/>
            <pc:sldMk cId="604527072" sldId="286"/>
            <ac:spMk id="3" creationId="{A618675F-C339-4AAA-B16A-62B315AD4B43}"/>
          </ac:spMkLst>
        </pc:spChg>
        <pc:picChg chg="add mod">
          <ac:chgData name="Laura Knight" userId="fcc6b1b8-7f69-4c06-9fd3-1a1553b3cd99" providerId="ADAL" clId="{335982F0-B97E-4ED1-BA4D-ABAF493E3BED}" dt="2022-03-11T14:59:45.978" v="58"/>
          <ac:picMkLst>
            <pc:docMk/>
            <pc:sldMk cId="604527072" sldId="286"/>
            <ac:picMk id="4" creationId="{22E79DE6-3255-4C4D-BECE-063919A28A2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958B5077-1B48-4731-A438-A19CE0C5082C}" type="datetimeFigureOut">
              <a:rPr lang="en-GB" smtClean="0"/>
              <a:t>11/03/2022</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1967592E-CD0E-4C92-8C32-E425CD3F4E10}" type="slidenum">
              <a:rPr lang="en-GB" smtClean="0"/>
              <a:t>‹#›</a:t>
            </a:fld>
            <a:endParaRPr lang="en-GB"/>
          </a:p>
        </p:txBody>
      </p:sp>
    </p:spTree>
    <p:extLst>
      <p:ext uri="{BB962C8B-B14F-4D97-AF65-F5344CB8AC3E}">
        <p14:creationId xmlns:p14="http://schemas.microsoft.com/office/powerpoint/2010/main" val="2324743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www.bbc.co.uk/news/uk-30859350"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bbc.co.uk/news/uk-45499591" TargetMode="External"/><Relationship Id="rId2" Type="http://schemas.openxmlformats.org/officeDocument/2006/relationships/slide" Target="../slides/slide15.xml"/><Relationship Id="rId1" Type="http://schemas.openxmlformats.org/officeDocument/2006/relationships/notesMaster" Target="../notesMasters/notesMaster1.xml"/><Relationship Id="rId4" Type="http://schemas.openxmlformats.org/officeDocument/2006/relationships/hyperlink" Target="https://www.bbc.co.uk/news/uk-45214414"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youtu.be/Fw_E2t2Wl-Q"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67592E-CD0E-4C92-8C32-E425CD3F4E10}" type="slidenum">
              <a:rPr lang="en-GB" smtClean="0"/>
              <a:t>1</a:t>
            </a:fld>
            <a:endParaRPr lang="en-GB"/>
          </a:p>
        </p:txBody>
      </p:sp>
    </p:spTree>
    <p:extLst>
      <p:ext uri="{BB962C8B-B14F-4D97-AF65-F5344CB8AC3E}">
        <p14:creationId xmlns:p14="http://schemas.microsoft.com/office/powerpoint/2010/main" val="1667343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67592E-CD0E-4C92-8C32-E425CD3F4E10}" type="slidenum">
              <a:rPr lang="en-GB" smtClean="0"/>
              <a:t>2</a:t>
            </a:fld>
            <a:endParaRPr lang="en-GB"/>
          </a:p>
        </p:txBody>
      </p:sp>
    </p:spTree>
    <p:extLst>
      <p:ext uri="{BB962C8B-B14F-4D97-AF65-F5344CB8AC3E}">
        <p14:creationId xmlns:p14="http://schemas.microsoft.com/office/powerpoint/2010/main" val="3427940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a:t>Historically</a:t>
            </a:r>
          </a:p>
          <a:p>
            <a:endParaRPr lang="en-GB" dirty="0"/>
          </a:p>
          <a:p>
            <a:r>
              <a:rPr lang="en-GB" dirty="0"/>
              <a:t>Prisons</a:t>
            </a:r>
            <a:r>
              <a:rPr lang="en-GB" baseline="0" dirty="0"/>
              <a:t> acted as institutions to house those who were awaiting sentence or implementation of it or to hold debtors for relatively minor offences.</a:t>
            </a:r>
          </a:p>
          <a:p>
            <a:r>
              <a:rPr lang="en-GB" baseline="0" dirty="0"/>
              <a:t>Penitentiary Act 1779 – Gave prisons a new purpose to deter crime and reform criminals.</a:t>
            </a:r>
          </a:p>
          <a:p>
            <a:endParaRPr lang="en-GB" baseline="0" dirty="0"/>
          </a:p>
          <a:p>
            <a:r>
              <a:rPr lang="en-GB" baseline="0" dirty="0"/>
              <a:t>Tension arose between deterring crime and rehab of offenders.</a:t>
            </a:r>
          </a:p>
          <a:p>
            <a:endParaRPr lang="en-GB" baseline="0" dirty="0"/>
          </a:p>
          <a:p>
            <a:r>
              <a:rPr lang="en-GB" baseline="0" dirty="0"/>
              <a:t>At the end of the nineteenth century, REHABILITATION emerged as a key function of prisons.</a:t>
            </a:r>
          </a:p>
          <a:p>
            <a:endParaRPr lang="en-GB" baseline="0" dirty="0"/>
          </a:p>
          <a:p>
            <a:r>
              <a:rPr lang="en-GB" b="1" u="sng" baseline="0" dirty="0"/>
              <a:t>The Gladstone Report 1895 </a:t>
            </a:r>
            <a:r>
              <a:rPr lang="en-GB" baseline="0" dirty="0"/>
              <a:t>was a key development promoting the role of prisons as rehabilitative institutions and suggested the move away from harsh conditions.</a:t>
            </a:r>
          </a:p>
          <a:p>
            <a:endParaRPr lang="en-GB" baseline="0" dirty="0"/>
          </a:p>
          <a:p>
            <a:r>
              <a:rPr lang="en-GB" baseline="0" dirty="0"/>
              <a:t>X ‘It treats prisoners too much as irreclaimable criminals rather than reclaimable men and women’ (Gladstone, 1895:16).</a:t>
            </a:r>
          </a:p>
          <a:p>
            <a:endParaRPr lang="en-GB" baseline="0" dirty="0"/>
          </a:p>
          <a:p>
            <a:r>
              <a:rPr lang="en-GB" baseline="0" dirty="0"/>
              <a:t>Prisons should be used AS punishment not FOR punishment.</a:t>
            </a:r>
          </a:p>
          <a:p>
            <a:endParaRPr lang="en-GB" baseline="0" dirty="0"/>
          </a:p>
          <a:p>
            <a:r>
              <a:rPr lang="en-GB" b="1" u="sng" baseline="0" dirty="0"/>
              <a:t>Conservative policy 1979-97: Decline of the rehabilitation ideal</a:t>
            </a:r>
          </a:p>
          <a:p>
            <a:endParaRPr lang="en-GB" b="1" u="sng" dirty="0"/>
          </a:p>
          <a:p>
            <a:r>
              <a:rPr lang="en-GB" b="1" u="sng" dirty="0"/>
              <a:t>‘Positive</a:t>
            </a:r>
            <a:r>
              <a:rPr lang="en-GB" b="1" u="sng" baseline="0" dirty="0"/>
              <a:t> custody’</a:t>
            </a:r>
            <a:r>
              <a:rPr lang="en-GB" b="0" u="none" baseline="0" dirty="0"/>
              <a:t> (Home Office 1979)</a:t>
            </a:r>
          </a:p>
          <a:p>
            <a:r>
              <a:rPr lang="en-GB" b="0" u="none" baseline="0" dirty="0"/>
              <a:t>Prisons should be a place that offers facilities and education to prisoners so that they make a POSITIVE contribution to society on release- said this was a period of rehabilitative decline however this is supporting rehab.</a:t>
            </a:r>
          </a:p>
          <a:p>
            <a:endParaRPr lang="en-GB" b="0" u="none" baseline="0" dirty="0"/>
          </a:p>
          <a:p>
            <a:endParaRPr lang="en-GB" b="0" u="none" baseline="0" dirty="0"/>
          </a:p>
          <a:p>
            <a:r>
              <a:rPr lang="en-GB" b="1" u="sng" baseline="0" dirty="0"/>
              <a:t>After 1979</a:t>
            </a:r>
          </a:p>
          <a:p>
            <a:r>
              <a:rPr lang="en-GB" b="0" u="none" baseline="0" dirty="0"/>
              <a:t>There was a shift from a rehabilitative stance to a Retributivist approach: Those who broke the law chose to do it and it was this legitimate to punish persons who had voluntarily made the wrong moral choices: GET TOUGH WITH CRIMINALS.</a:t>
            </a:r>
          </a:p>
          <a:p>
            <a:endParaRPr lang="en-GB" b="0" u="none" baseline="0" dirty="0"/>
          </a:p>
          <a:p>
            <a:r>
              <a:rPr lang="en-GB" b="1" u="sng" baseline="0" dirty="0"/>
              <a:t>2012</a:t>
            </a:r>
          </a:p>
          <a:p>
            <a:r>
              <a:rPr lang="en-GB" b="1" u="sng" baseline="0" dirty="0"/>
              <a:t>Prime Minister David Cameron called for a ‘REHABILITATION REVOLUTION’: </a:t>
            </a:r>
            <a:r>
              <a:rPr lang="en-GB" b="0" u="none" baseline="0" dirty="0"/>
              <a:t>Non-government organisations, charities and voluntary organisations provide drug treatment, education, skills training.</a:t>
            </a:r>
            <a:endParaRPr lang="en-GB" b="1" u="sng" baseline="0" dirty="0"/>
          </a:p>
        </p:txBody>
      </p:sp>
      <p:sp>
        <p:nvSpPr>
          <p:cNvPr id="4" name="Slide Number Placeholder 3"/>
          <p:cNvSpPr>
            <a:spLocks noGrp="1"/>
          </p:cNvSpPr>
          <p:nvPr>
            <p:ph type="sldNum" sz="quarter" idx="10"/>
          </p:nvPr>
        </p:nvSpPr>
        <p:spPr/>
        <p:txBody>
          <a:bodyPr/>
          <a:lstStyle/>
          <a:p>
            <a:fld id="{1967592E-CD0E-4C92-8C32-E425CD3F4E10}" type="slidenum">
              <a:rPr lang="en-GB" smtClean="0"/>
              <a:t>3</a:t>
            </a:fld>
            <a:endParaRPr lang="en-GB"/>
          </a:p>
        </p:txBody>
      </p:sp>
    </p:spTree>
    <p:extLst>
      <p:ext uri="{BB962C8B-B14F-4D97-AF65-F5344CB8AC3E}">
        <p14:creationId xmlns:p14="http://schemas.microsoft.com/office/powerpoint/2010/main" val="3141356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is a general underlying, increasing trend in the number of people held</a:t>
            </a:r>
          </a:p>
          <a:p>
            <a:r>
              <a:rPr lang="en-GB" dirty="0"/>
              <a:t>in prison. The graph below shows prison population change relative to 1900</a:t>
            </a:r>
          </a:p>
          <a:p>
            <a:r>
              <a:rPr lang="en-GB" dirty="0"/>
              <a:t>(and relative to 2000 for Northern Ireland).</a:t>
            </a:r>
          </a:p>
          <a:p>
            <a:endParaRPr lang="en-GB" dirty="0"/>
          </a:p>
          <a:p>
            <a:r>
              <a:rPr lang="en-GB" dirty="0"/>
              <a:t>The prison population of England &amp; Wales quadrupled in size between 1900</a:t>
            </a:r>
          </a:p>
          <a:p>
            <a:r>
              <a:rPr lang="en-GB" dirty="0"/>
              <a:t>and 2017, with around half of this increase taking place since 1990. The</a:t>
            </a:r>
          </a:p>
          <a:p>
            <a:r>
              <a:rPr lang="en-GB" dirty="0"/>
              <a:t>Scottish prison population almost doubled in size since 1900 and rose 60%</a:t>
            </a:r>
          </a:p>
          <a:p>
            <a:r>
              <a:rPr lang="en-GB" dirty="0"/>
              <a:t>since 1990.</a:t>
            </a:r>
          </a:p>
          <a:p>
            <a:r>
              <a:rPr lang="en-GB" dirty="0"/>
              <a:t>The data series for Northern Ireland begins in 2000. Between 2000 and</a:t>
            </a:r>
          </a:p>
          <a:p>
            <a:r>
              <a:rPr lang="en-GB" dirty="0"/>
              <a:t>2016/17 the prison population of Northern Ireland increased by 38%,</a:t>
            </a:r>
          </a:p>
          <a:p>
            <a:r>
              <a:rPr lang="en-GB" dirty="0"/>
              <a:t>although the prison population is currently at its lowest since 2010.</a:t>
            </a:r>
          </a:p>
          <a:p>
            <a:endParaRPr lang="en-GB" dirty="0"/>
          </a:p>
          <a:p>
            <a:r>
              <a:rPr lang="en-GB" dirty="0"/>
              <a:t>Other data sources indicate that: </a:t>
            </a:r>
          </a:p>
          <a:p>
            <a:r>
              <a:rPr lang="en-GB" dirty="0"/>
              <a:t>• At May 2018, 58% of prisons in England and Wales were overcrowded</a:t>
            </a:r>
          </a:p>
          <a:p>
            <a:r>
              <a:rPr lang="en-GB" dirty="0"/>
              <a:t> • The number of reported assaults in prison in 2017 (29,500) was 13% higher than in 2016 and 44% higher than in 2015; </a:t>
            </a:r>
          </a:p>
          <a:p>
            <a:r>
              <a:rPr lang="en-GB" dirty="0"/>
              <a:t>• The number of reported self-harming incidents (44,600) was 11% higher in 2017 than in 2016 and 94% higher than in 2007.7 Each jurisdiction also publishes data on the cost per prisoner or prison place. </a:t>
            </a:r>
          </a:p>
          <a:p>
            <a:r>
              <a:rPr lang="en-GB" dirty="0"/>
              <a:t>The cost per prison place and cost per prisoner in England and Wales are published in the Ministry of Justice’s Prison and Probation Performance Statistics collection. These include the cost per prisoner at individual establishments. The Ministry of Justice has several different methods of estimating the average cost per prisoner. The 2018/19 figures show that in England and Wales: • The average direct cost per prisoner in was £26,133 but taking into account all resource expenditure the overall cost per prisoner was £39,385. 31 • The average direct cost per prison place in was £28,088 but taking into account all resource expenditure the overall cost per place was £39,922. In Scotland, the Prison Service publishes the annual cost of prison in its Annual Report and Accounts. In 2018/19, the average annual cost per prison place in Scotland was £35,60132 It is not clear whether this includes all expenditure or direct resource expenditure only. In Northern Ireland, the Prison Service also publishes an annual figure of the cost per prison place in its Annual Report and Accounts. In 2018/19 the annual cost per prison place in Northern Ireland was £54,893. 33 The costs should not be </a:t>
            </a:r>
            <a:r>
              <a:rPr lang="en-GB" dirty="0" err="1"/>
              <a:t>compar</a:t>
            </a:r>
            <a:r>
              <a:rPr lang="en-GB" dirty="0"/>
              <a:t> </a:t>
            </a:r>
            <a:endParaRPr lang="en-GB" dirty="0">
              <a:cs typeface="Calibri" panose="020F0502020204030204"/>
            </a:endParaRPr>
          </a:p>
        </p:txBody>
      </p:sp>
      <p:sp>
        <p:nvSpPr>
          <p:cNvPr id="4" name="Slide Number Placeholder 3"/>
          <p:cNvSpPr>
            <a:spLocks noGrp="1"/>
          </p:cNvSpPr>
          <p:nvPr>
            <p:ph type="sldNum" sz="quarter" idx="10"/>
          </p:nvPr>
        </p:nvSpPr>
        <p:spPr/>
        <p:txBody>
          <a:bodyPr/>
          <a:lstStyle/>
          <a:p>
            <a:fld id="{1967592E-CD0E-4C92-8C32-E425CD3F4E10}" type="slidenum">
              <a:rPr lang="en-GB" smtClean="0"/>
              <a:t>4</a:t>
            </a:fld>
            <a:endParaRPr lang="en-GB"/>
          </a:p>
        </p:txBody>
      </p:sp>
    </p:spTree>
    <p:extLst>
      <p:ext uri="{BB962C8B-B14F-4D97-AF65-F5344CB8AC3E}">
        <p14:creationId xmlns:p14="http://schemas.microsoft.com/office/powerpoint/2010/main" val="40734439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Prolific criminals </a:t>
            </a:r>
            <a:r>
              <a:rPr lang="en-GB" dirty="0"/>
              <a:t>dominate the prison population </a:t>
            </a:r>
          </a:p>
          <a:p>
            <a:r>
              <a:rPr lang="en-GB" dirty="0"/>
              <a:t>70% of custodial sentences are imposed on those with at least seven previous convictions or cautions, and 50% are imposed on those with at least 15 previous convictions or cautions. Any large reductions in the prison population would therefore mean far fewer prolific criminals going to prison. </a:t>
            </a:r>
          </a:p>
          <a:p>
            <a:endParaRPr lang="en-GB" dirty="0"/>
          </a:p>
          <a:p>
            <a:r>
              <a:rPr lang="en-GB" b="1" dirty="0"/>
              <a:t>Non-violent prisoners tend to be the most prolific criminals</a:t>
            </a:r>
          </a:p>
          <a:p>
            <a:r>
              <a:rPr lang="en-GB" dirty="0"/>
              <a:t> There are substantial numbers in prison for non-violent offences. But they tend to be the most prolific criminals. Non-violent crimes such as theft have relatively low custody rates, with 77% of theft offences (and 95% of first-time theft offences) resulting in a non-custodial sentence. But nonetheless there are a substantial number in prison for theft offences simply because of the large number of prolific criminals who commit these offences. Who goes to prison? An overview of the prison population of England and Wales Peter Cuthbertson December 2017 civitas.org.uk/research/crime • 2</a:t>
            </a:r>
          </a:p>
          <a:p>
            <a:endParaRPr lang="en-GB" dirty="0"/>
          </a:p>
          <a:p>
            <a:r>
              <a:rPr lang="en-GB" b="1" dirty="0"/>
              <a:t> Non-prolific criminals tend to have committed the most serious offences</a:t>
            </a:r>
          </a:p>
          <a:p>
            <a:r>
              <a:rPr lang="en-GB" dirty="0"/>
              <a:t> The corollary of the above point is that prisoners without a substantial criminal history have usually gone to prison for committing the most serious crimes. The less prolific 50% of prisoners – those with fewer than 15 previous convictions or cautions – account for the vast majority of custodial sentences for violent and sexual offences.1 Reducing prisoner numbers by targeting reductions on less prolific criminals would therefore mean ensuring that the most serious crimes, such as violence against the person and sexual offences, are less likely to lead to a custodial sentence. Halving the number of people sent to prison, as some politicians suggest, means either leniency towards the most prolific 50% of prisoners or leniency towards the less prolific 50% who commit most of the most serious offences – or some mixture of both. </a:t>
            </a:r>
          </a:p>
          <a:p>
            <a:endParaRPr lang="en-GB" b="1" dirty="0"/>
          </a:p>
          <a:p>
            <a:r>
              <a:rPr lang="en-GB" b="1" dirty="0"/>
              <a:t>First time offenders account for less than 8% of prison sentences</a:t>
            </a:r>
          </a:p>
          <a:p>
            <a:r>
              <a:rPr lang="en-GB" dirty="0"/>
              <a:t> Fewer than one in twelve prisoners are there for a first offence. A prisoner is much more likely to have at least 46 previous convictions or cautions than to be a first time offender. As above, with the overwhelming majority of prisoners serious or repeat offenders – or both – there are very few who are neither. Non-custodial sentences are far more likely to be imposed than prison unless the offence is serious or the defendant has already committed a substantial number of previous offences. It is especially rare for the Magistrates’ Courts to impose a custodial sentence on first-time offenders. Of the 249,000 individuals convicted or cautioned for a summary offence, only 521 (0.2%) were first-time offenders who received a custodial sentence. </a:t>
            </a:r>
          </a:p>
          <a:p>
            <a:endParaRPr lang="en-GB" dirty="0"/>
          </a:p>
          <a:p>
            <a:r>
              <a:rPr lang="en-GB" b="1" dirty="0"/>
              <a:t>Those incarcerated for drug offences are overwhelmingly supplying drugs </a:t>
            </a:r>
          </a:p>
          <a:p>
            <a:r>
              <a:rPr lang="en-GB" dirty="0"/>
              <a:t>In 2016, 102,000 were sentenced, cautioned or given a penalty notice or a cannabis/</a:t>
            </a:r>
            <a:r>
              <a:rPr lang="en-GB" dirty="0" err="1"/>
              <a:t>khat</a:t>
            </a:r>
            <a:r>
              <a:rPr lang="en-GB" dirty="0"/>
              <a:t> warning for drug offences. Of these, fewer than 9,000 went to prison.2 88% of those who were sent to prison were guilty of ‘Production, supply and possession with intent to supply’ or importing/exporting drugs. 71% of prison sentences involved class A drugs, 28% class B and 1% class C. Fewer than one in eight incarcerated for drug offences had no previous convictions or cautions. </a:t>
            </a:r>
          </a:p>
        </p:txBody>
      </p:sp>
      <p:sp>
        <p:nvSpPr>
          <p:cNvPr id="4" name="Slide Number Placeholder 3"/>
          <p:cNvSpPr>
            <a:spLocks noGrp="1"/>
          </p:cNvSpPr>
          <p:nvPr>
            <p:ph type="sldNum" sz="quarter" idx="10"/>
          </p:nvPr>
        </p:nvSpPr>
        <p:spPr/>
        <p:txBody>
          <a:bodyPr/>
          <a:lstStyle/>
          <a:p>
            <a:fld id="{1967592E-CD0E-4C92-8C32-E425CD3F4E10}" type="slidenum">
              <a:rPr lang="en-GB" smtClean="0"/>
              <a:t>5</a:t>
            </a:fld>
            <a:endParaRPr lang="en-GB"/>
          </a:p>
        </p:txBody>
      </p:sp>
    </p:spTree>
    <p:extLst>
      <p:ext uri="{BB962C8B-B14F-4D97-AF65-F5344CB8AC3E}">
        <p14:creationId xmlns:p14="http://schemas.microsoft.com/office/powerpoint/2010/main" val="279031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67592E-CD0E-4C92-8C32-E425CD3F4E10}" type="slidenum">
              <a:rPr lang="en-GB" smtClean="0"/>
              <a:t>6</a:t>
            </a:fld>
            <a:endParaRPr lang="en-GB"/>
          </a:p>
        </p:txBody>
      </p:sp>
    </p:spTree>
    <p:extLst>
      <p:ext uri="{BB962C8B-B14F-4D97-AF65-F5344CB8AC3E}">
        <p14:creationId xmlns:p14="http://schemas.microsoft.com/office/powerpoint/2010/main" val="16562453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Research</a:t>
            </a:r>
            <a:r>
              <a:rPr lang="en-GB" baseline="0" dirty="0"/>
              <a:t> carried out by the Howard League for Penal Reform ‘the role of the prison officer research briefing 2018’ found:</a:t>
            </a:r>
          </a:p>
          <a:p>
            <a:endParaRPr lang="en-GB" baseline="0" dirty="0"/>
          </a:p>
          <a:p>
            <a:r>
              <a:rPr lang="en-GB" baseline="0" dirty="0"/>
              <a:t>All officers who participated said that there were not enough officers working in their prisons.</a:t>
            </a:r>
          </a:p>
          <a:p>
            <a:endParaRPr lang="en-GB" baseline="0" dirty="0"/>
          </a:p>
          <a:p>
            <a:r>
              <a:rPr lang="en-GB" baseline="0" dirty="0"/>
              <a:t>One officer said that “there are two officers on a spur of 61 men . . When everyone is back for lunch, one has to supervise medication and the other has to go and collect food from the kitchen. This means that there is nobody else on the spur.”</a:t>
            </a:r>
          </a:p>
          <a:p>
            <a:endParaRPr lang="en-GB" baseline="0" dirty="0"/>
          </a:p>
          <a:p>
            <a:r>
              <a:rPr lang="en-GB" baseline="0" dirty="0"/>
              <a:t>Another said “on our new house block we have 60 odd on a wing and I worked it by myself. I work 0715 to 2000 and I might only see and speak to another officer a couple of times a day”.</a:t>
            </a:r>
            <a:endParaRPr lang="en-GB" dirty="0"/>
          </a:p>
        </p:txBody>
      </p:sp>
      <p:sp>
        <p:nvSpPr>
          <p:cNvPr id="4" name="Slide Number Placeholder 3"/>
          <p:cNvSpPr>
            <a:spLocks noGrp="1"/>
          </p:cNvSpPr>
          <p:nvPr>
            <p:ph type="sldNum" sz="quarter" idx="10"/>
          </p:nvPr>
        </p:nvSpPr>
        <p:spPr/>
        <p:txBody>
          <a:bodyPr/>
          <a:lstStyle/>
          <a:p>
            <a:fld id="{1967592E-CD0E-4C92-8C32-E425CD3F4E10}" type="slidenum">
              <a:rPr lang="en-GB" smtClean="0"/>
              <a:t>7</a:t>
            </a:fld>
            <a:endParaRPr lang="en-GB"/>
          </a:p>
        </p:txBody>
      </p:sp>
    </p:spTree>
    <p:extLst>
      <p:ext uri="{BB962C8B-B14F-4D97-AF65-F5344CB8AC3E}">
        <p14:creationId xmlns:p14="http://schemas.microsoft.com/office/powerpoint/2010/main" val="2111627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67592E-CD0E-4C92-8C32-E425CD3F4E10}" type="slidenum">
              <a:rPr lang="en-GB" smtClean="0"/>
              <a:t>8</a:t>
            </a:fld>
            <a:endParaRPr lang="en-GB"/>
          </a:p>
        </p:txBody>
      </p:sp>
    </p:spTree>
    <p:extLst>
      <p:ext uri="{BB962C8B-B14F-4D97-AF65-F5344CB8AC3E}">
        <p14:creationId xmlns:p14="http://schemas.microsoft.com/office/powerpoint/2010/main" val="42226436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67592E-CD0E-4C92-8C32-E425CD3F4E10}" type="slidenum">
              <a:rPr lang="en-GB" smtClean="0"/>
              <a:t>9</a:t>
            </a:fld>
            <a:endParaRPr lang="en-GB"/>
          </a:p>
        </p:txBody>
      </p:sp>
    </p:spTree>
    <p:extLst>
      <p:ext uri="{BB962C8B-B14F-4D97-AF65-F5344CB8AC3E}">
        <p14:creationId xmlns:p14="http://schemas.microsoft.com/office/powerpoint/2010/main" val="19958210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cs typeface="Calibri"/>
              </a:rPr>
              <a:t>Please access the link to see more about the prison crisis.</a:t>
            </a:r>
            <a:endParaRPr lang="en-GB" dirty="0">
              <a:cs typeface="Calibri"/>
            </a:endParaRPr>
          </a:p>
          <a:p>
            <a:endParaRPr lang="en-GB" dirty="0">
              <a:cs typeface="Calibri"/>
            </a:endParaRPr>
          </a:p>
          <a:p>
            <a:r>
              <a:rPr lang="en-GB"/>
              <a:t>One picture (above) shows a prisoner with a potentially lethal lock knife.</a:t>
            </a:r>
          </a:p>
          <a:p>
            <a:r>
              <a:rPr lang="en-GB"/>
              <a:t>The latest figures from the Ministry of Justice revealed that serious assaults in prisons in England and Wales had reached a 10-year high. In the year to September 2014 there were 1,958 assaults including 431 against staff.</a:t>
            </a:r>
          </a:p>
          <a:p>
            <a:r>
              <a:rPr lang="en-GB"/>
              <a:t>In 2013 the number of mobile phones retrieved by prison staff was 7,451 – despite the fact that prisoners found with smart phones can have up to two years added to their sentence.</a:t>
            </a:r>
          </a:p>
          <a:p>
            <a:r>
              <a:rPr lang="en-GB"/>
              <a:t>According figures from the Ministry of Justice, the number of drug seizures in prisons </a:t>
            </a:r>
            <a:r>
              <a:rPr lang="en-GB" dirty="0">
                <a:hlinkClick r:id="rId3"/>
              </a:rPr>
              <a:t>has significantly increased</a:t>
            </a:r>
            <a:r>
              <a:rPr lang="en-GB"/>
              <a:t>. In the year to the end of March 2011, there were 3,700 drug seizures – this had risen to nearly 4,500 in 2013-14.</a:t>
            </a:r>
          </a:p>
          <a:p>
            <a:r>
              <a:rPr lang="en-GB"/>
              <a:t>So why isn’t more being done to tackle the problem</a:t>
            </a:r>
          </a:p>
          <a:p>
            <a:endParaRPr lang="en-GB" dirty="0">
              <a:cs typeface="Calibri"/>
            </a:endParaRPr>
          </a:p>
        </p:txBody>
      </p:sp>
      <p:sp>
        <p:nvSpPr>
          <p:cNvPr id="4" name="Slide Number Placeholder 3"/>
          <p:cNvSpPr>
            <a:spLocks noGrp="1"/>
          </p:cNvSpPr>
          <p:nvPr>
            <p:ph type="sldNum" sz="quarter" idx="10"/>
          </p:nvPr>
        </p:nvSpPr>
        <p:spPr/>
        <p:txBody>
          <a:bodyPr/>
          <a:lstStyle/>
          <a:p>
            <a:fld id="{1967592E-CD0E-4C92-8C32-E425CD3F4E10}" type="slidenum">
              <a:rPr lang="en-GB" smtClean="0"/>
              <a:t>10</a:t>
            </a:fld>
            <a:endParaRPr lang="en-GB"/>
          </a:p>
        </p:txBody>
      </p:sp>
    </p:spTree>
    <p:extLst>
      <p:ext uri="{BB962C8B-B14F-4D97-AF65-F5344CB8AC3E}">
        <p14:creationId xmlns:p14="http://schemas.microsoft.com/office/powerpoint/2010/main" val="39980930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number of prison staff were cut, a problem of legal highs arrived</a:t>
            </a:r>
            <a:r>
              <a:rPr lang="en-GB" baseline="0" dirty="0"/>
              <a:t> in prisons – legal highs also known as New Psychoactive Substances (NPS).</a:t>
            </a:r>
          </a:p>
          <a:p>
            <a:r>
              <a:rPr lang="en-GB" baseline="0" dirty="0"/>
              <a:t>Sold under names such as ‘spice’ and ‘Black Mamba’, the forms of synthetic problem became an increasing problem. </a:t>
            </a:r>
          </a:p>
          <a:p>
            <a:r>
              <a:rPr lang="en-GB" baseline="0" dirty="0"/>
              <a:t>The Prisons and Probation Ombudsman identified between June 2013 and April 2016 that 64 deaths of prisoners were linked to the use of NPS.</a:t>
            </a:r>
          </a:p>
          <a:p>
            <a:r>
              <a:rPr lang="en-GB" baseline="0" dirty="0"/>
              <a:t>These drugs are extremely dangerous but have become very popular in prisons throughout England and Wales as they are hard to detect using the conventional drug testing methods and of course, provide an escape from the normal prison life.</a:t>
            </a:r>
            <a:endParaRPr lang="en-GB" dirty="0"/>
          </a:p>
        </p:txBody>
      </p:sp>
      <p:sp>
        <p:nvSpPr>
          <p:cNvPr id="4" name="Slide Number Placeholder 3"/>
          <p:cNvSpPr>
            <a:spLocks noGrp="1"/>
          </p:cNvSpPr>
          <p:nvPr>
            <p:ph type="sldNum" sz="quarter" idx="10"/>
          </p:nvPr>
        </p:nvSpPr>
        <p:spPr/>
        <p:txBody>
          <a:bodyPr/>
          <a:lstStyle/>
          <a:p>
            <a:fld id="{1967592E-CD0E-4C92-8C32-E425CD3F4E10}" type="slidenum">
              <a:rPr lang="en-GB" smtClean="0"/>
              <a:t>11</a:t>
            </a:fld>
            <a:endParaRPr lang="en-GB"/>
          </a:p>
        </p:txBody>
      </p:sp>
    </p:spTree>
    <p:extLst>
      <p:ext uri="{BB962C8B-B14F-4D97-AF65-F5344CB8AC3E}">
        <p14:creationId xmlns:p14="http://schemas.microsoft.com/office/powerpoint/2010/main" val="23174617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Former client of The Forward Trust, James, was interviewed by BBC Breakfast about the findings.  James had been in and out of prison since he was 16 years old. When he left prison in January 2016, James went straight to The Forward Trust’s intensive residential rehabilitation centre, The Bridges.</a:t>
            </a:r>
          </a:p>
          <a:p>
            <a:r>
              <a:rPr lang="en-US" dirty="0"/>
              <a:t> </a:t>
            </a:r>
            <a:endParaRPr lang="en-GB" dirty="0"/>
          </a:p>
          <a:p>
            <a:r>
              <a:rPr lang="en-US"/>
              <a:t>James said: “On my last two sentences I saw that the prison was flooded with Spice. People were doing serious things to get hold of the drug. I think it’s the perfect prison drug because it’s easy to smuggle in compressed, it’s hard to detect and difficult to test for.</a:t>
            </a:r>
            <a:endParaRPr lang="en-GB"/>
          </a:p>
          <a:p>
            <a:r>
              <a:rPr lang="en-US" dirty="0"/>
              <a:t> </a:t>
            </a:r>
            <a:endParaRPr lang="en-GB" dirty="0"/>
          </a:p>
          <a:p>
            <a:r>
              <a:rPr lang="en-US"/>
              <a:t> “There is a lot of money in it, because it’s cheap to buy on the outside and easy to get hold of. I saw people running around daily trying to get hold of it. It’s easy to make money in prisons from it, in prison everything costs a lot more. It’s a very dangerous drug because we don’t know the effects and in my experience it affects people differently. My personal experience was that it made me panicked and paranoid and I lost control, I lost consciousness.</a:t>
            </a:r>
            <a:br>
              <a:rPr lang="en-US" dirty="0"/>
            </a:br>
            <a:br>
              <a:rPr lang="en-US" dirty="0"/>
            </a:br>
            <a:r>
              <a:rPr lang="en-US"/>
              <a:t>“The main reason people use drugs is it’s a way of handling the sentences, to pass the time when there is no education, no rehabilitation.”</a:t>
            </a:r>
            <a:endParaRPr lang="en-GB"/>
          </a:p>
          <a:p>
            <a:r>
              <a:rPr lang="en-US" dirty="0"/>
              <a:t> </a:t>
            </a:r>
            <a:endParaRPr lang="en-GB" dirty="0"/>
          </a:p>
          <a:p>
            <a:r>
              <a:rPr lang="en-US"/>
              <a:t>Independent research shows that The Forward Trust’s intensive rehabilitation treatment programme leads to a 20% reduction in the numbers of released prisoners re-offending, and a 65% reduction in overall number of offences</a:t>
            </a:r>
            <a:br>
              <a:rPr lang="en-US" dirty="0"/>
            </a:br>
            <a:br>
              <a:rPr lang="en-US" dirty="0"/>
            </a:br>
            <a:r>
              <a:rPr lang="en-US"/>
              <a:t>The Forward Trust believes the best prison addiction treatment should be delivered on a ‘recovery wing’. These wings allow prisoners to commit to staying away from drugs in an environment where there is a culture of recovery, sustained by The Forward Trust staff and fellow prisoners. The Forward Trust currently runs seven ‘recovery wings’ in prisons, where the charity sees a significant reduction in violence against staff and fellow inmates.</a:t>
            </a:r>
            <a:br>
              <a:rPr lang="en-US" dirty="0"/>
            </a:br>
            <a:br>
              <a:rPr lang="en-US" dirty="0"/>
            </a:br>
            <a:r>
              <a:rPr lang="en-US"/>
              <a:t>Despite the growing scale of the drug problem in prison, only 600 prisoners per year get access to The Forward Trust’s most successful programmes. This is less than half of the number of prisoners four years ago. This represents less than 2% of the number of prisoners who could use their time in custody to get treatment and recovery – a huge missed opportunity. Yet for every 100 people completing this programme an estimated £6.3million is saved on reduced crime and re-sentencing.  Making the programme available to just 10% of drug dependent prisoners would equate to potential savings of £440million a yea</a:t>
            </a:r>
            <a:endParaRPr lang="en-GB"/>
          </a:p>
          <a:p>
            <a:endParaRPr lang="en-US" dirty="0">
              <a:cs typeface="Calibri"/>
            </a:endParaRPr>
          </a:p>
        </p:txBody>
      </p:sp>
      <p:sp>
        <p:nvSpPr>
          <p:cNvPr id="4" name="Slide Number Placeholder 3"/>
          <p:cNvSpPr>
            <a:spLocks noGrp="1"/>
          </p:cNvSpPr>
          <p:nvPr>
            <p:ph type="sldNum" sz="quarter" idx="5"/>
          </p:nvPr>
        </p:nvSpPr>
        <p:spPr/>
        <p:txBody>
          <a:bodyPr/>
          <a:lstStyle/>
          <a:p>
            <a:fld id="{1967592E-CD0E-4C92-8C32-E425CD3F4E10}" type="slidenum">
              <a:rPr lang="en-GB" smtClean="0"/>
              <a:t>12</a:t>
            </a:fld>
            <a:endParaRPr lang="en-GB"/>
          </a:p>
        </p:txBody>
      </p:sp>
    </p:spTree>
    <p:extLst>
      <p:ext uri="{BB962C8B-B14F-4D97-AF65-F5344CB8AC3E}">
        <p14:creationId xmlns:p14="http://schemas.microsoft.com/office/powerpoint/2010/main" val="25770530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prison is classified</a:t>
            </a:r>
            <a:r>
              <a:rPr lang="en-GB" baseline="0" dirty="0"/>
              <a:t> as overcrowded if the number of prisoners held exceeds the establishments Certified Normal Accommodation (CNA). The CAN is the Prison Services own measure of accommodation and represents the decent standard of accommodation that the Prison Service aspires to provide all prisoners.</a:t>
            </a:r>
          </a:p>
          <a:p>
            <a:endParaRPr lang="en-GB" baseline="0" dirty="0"/>
          </a:p>
          <a:p>
            <a:r>
              <a:rPr lang="en-GB" baseline="0" dirty="0"/>
              <a:t>March 2018, 58% or prison establishments were overcrowded in England and Wales. In total, overcrowded prisons held 8600 more prisoners than the CNA of these establishments.</a:t>
            </a:r>
            <a:endParaRPr lang="en-GB" dirty="0"/>
          </a:p>
        </p:txBody>
      </p:sp>
      <p:sp>
        <p:nvSpPr>
          <p:cNvPr id="4" name="Slide Number Placeholder 3"/>
          <p:cNvSpPr>
            <a:spLocks noGrp="1"/>
          </p:cNvSpPr>
          <p:nvPr>
            <p:ph type="sldNum" sz="quarter" idx="10"/>
          </p:nvPr>
        </p:nvSpPr>
        <p:spPr/>
        <p:txBody>
          <a:bodyPr/>
          <a:lstStyle/>
          <a:p>
            <a:fld id="{1967592E-CD0E-4C92-8C32-E425CD3F4E10}" type="slidenum">
              <a:rPr lang="en-GB" smtClean="0"/>
              <a:t>13</a:t>
            </a:fld>
            <a:endParaRPr lang="en-GB"/>
          </a:p>
        </p:txBody>
      </p:sp>
    </p:spTree>
    <p:extLst>
      <p:ext uri="{BB962C8B-B14F-4D97-AF65-F5344CB8AC3E}">
        <p14:creationId xmlns:p14="http://schemas.microsoft.com/office/powerpoint/2010/main" val="24155425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Worsening</a:t>
            </a:r>
            <a:r>
              <a:rPr lang="en-GB" baseline="0" dirty="0"/>
              <a:t> of prison conditions such as sanitation and failure of basic services e.g. healthcare</a:t>
            </a:r>
          </a:p>
          <a:p>
            <a:r>
              <a:rPr lang="en-GB" baseline="0" dirty="0"/>
              <a:t>This in turn leads to a spread of diseases in prison</a:t>
            </a:r>
          </a:p>
          <a:p>
            <a:r>
              <a:rPr lang="en-GB" baseline="0" dirty="0"/>
              <a:t>Stress amongst inmates and staff</a:t>
            </a:r>
          </a:p>
          <a:p>
            <a:r>
              <a:rPr lang="en-GB" baseline="0" dirty="0"/>
              <a:t>Increased levels of violence as tensions are increased</a:t>
            </a:r>
          </a:p>
          <a:p>
            <a:r>
              <a:rPr lang="en-GB" baseline="0" dirty="0"/>
              <a:t>Increased risk of prison</a:t>
            </a:r>
          </a:p>
          <a:p>
            <a:r>
              <a:rPr lang="en-GB" baseline="0" dirty="0"/>
              <a:t>Decrease in staff morale</a:t>
            </a:r>
          </a:p>
          <a:p>
            <a:r>
              <a:rPr lang="en-GB" baseline="0" dirty="0"/>
              <a:t>Mental health problems increase, and so does the levels of self harm and suicide</a:t>
            </a:r>
          </a:p>
        </p:txBody>
      </p:sp>
      <p:sp>
        <p:nvSpPr>
          <p:cNvPr id="4" name="Slide Number Placeholder 3"/>
          <p:cNvSpPr>
            <a:spLocks noGrp="1"/>
          </p:cNvSpPr>
          <p:nvPr>
            <p:ph type="sldNum" sz="quarter" idx="10"/>
          </p:nvPr>
        </p:nvSpPr>
        <p:spPr/>
        <p:txBody>
          <a:bodyPr/>
          <a:lstStyle/>
          <a:p>
            <a:fld id="{1967592E-CD0E-4C92-8C32-E425CD3F4E10}" type="slidenum">
              <a:rPr lang="en-GB" smtClean="0"/>
              <a:t>14</a:t>
            </a:fld>
            <a:endParaRPr lang="en-GB"/>
          </a:p>
        </p:txBody>
      </p:sp>
    </p:spTree>
    <p:extLst>
      <p:ext uri="{BB962C8B-B14F-4D97-AF65-F5344CB8AC3E}">
        <p14:creationId xmlns:p14="http://schemas.microsoft.com/office/powerpoint/2010/main" val="12682225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here were 33,803 attacks by prisoners in the year to the end of September 2018 - 20% up on the previous year.</a:t>
            </a:r>
            <a:endParaRPr lang="en-US"/>
          </a:p>
          <a:p>
            <a:r>
              <a:rPr lang="en-GB"/>
              <a:t>The figures include a record 10,085 assaults on prison staff - up 29%.</a:t>
            </a:r>
          </a:p>
          <a:p>
            <a:r>
              <a:rPr lang="en-GB"/>
              <a:t>There were 92 self-inflicted deaths in 2018, up from 72 in 2017.</a:t>
            </a:r>
          </a:p>
          <a:p>
            <a:r>
              <a:rPr lang="en-GB"/>
              <a:t>The charity Prison Reform Trust described the figures as "disturbing".</a:t>
            </a:r>
          </a:p>
          <a:p>
            <a:pPr marL="171450" indent="-171450">
              <a:buFont typeface="Arial"/>
              <a:buChar char="•"/>
            </a:pPr>
            <a:r>
              <a:rPr lang="en-GB" dirty="0">
                <a:hlinkClick r:id="rId3"/>
              </a:rPr>
              <a:t>Prisoner sexual assaults treble since 2010</a:t>
            </a:r>
            <a:endParaRPr lang="en-GB"/>
          </a:p>
          <a:p>
            <a:pPr marL="171450" indent="-171450">
              <a:buFont typeface="Arial"/>
              <a:buChar char="•"/>
            </a:pPr>
            <a:r>
              <a:rPr lang="en-GB" dirty="0">
                <a:hlinkClick r:id="rId4"/>
              </a:rPr>
              <a:t>I'll quit if jails don't improve - minister</a:t>
            </a:r>
            <a:endParaRPr lang="en-GB"/>
          </a:p>
          <a:p>
            <a:r>
              <a:rPr lang="en-GB"/>
              <a:t>Of the total number of assaults 3,949 (12%) were serious, up 6% from the previous year.</a:t>
            </a:r>
          </a:p>
          <a:p>
            <a:r>
              <a:rPr lang="en-GB"/>
              <a:t>The figures, published by the Ministry of Justice (MoJ), also revealed there were:</a:t>
            </a:r>
          </a:p>
          <a:p>
            <a:pPr marL="171450" indent="-171450">
              <a:buFont typeface="Arial"/>
              <a:buChar char="•"/>
            </a:pPr>
            <a:r>
              <a:rPr lang="en-GB"/>
              <a:t>325 deaths in prison custody in the 12 months to December 2018 - up 10%</a:t>
            </a:r>
          </a:p>
          <a:p>
            <a:pPr marL="171450" indent="-171450">
              <a:buFont typeface="Arial"/>
              <a:buChar char="•"/>
            </a:pPr>
            <a:r>
              <a:rPr lang="en-GB"/>
              <a:t>24,138 prisoner-on-prisoner assaults in the 12 months to September 2018 - up 18%</a:t>
            </a:r>
          </a:p>
          <a:p>
            <a:pPr marL="171450" indent="-171450">
              <a:buFont typeface="Arial"/>
              <a:buChar char="•"/>
            </a:pPr>
            <a:r>
              <a:rPr lang="en-GB"/>
              <a:t>Four killings in jail last year</a:t>
            </a:r>
          </a:p>
          <a:p>
            <a:r>
              <a:rPr lang="en-GB"/>
              <a:t>Many prisons in England and Wales have seen surging levels of violence, drug use and self-harm in recent years.</a:t>
            </a:r>
          </a:p>
          <a:p>
            <a:br>
              <a:rPr lang="en-US" dirty="0"/>
            </a:br>
            <a:endParaRPr lang="en-US" dirty="0"/>
          </a:p>
          <a:p>
            <a:endParaRPr lang="en-GB" dirty="0">
              <a:cs typeface="Calibri"/>
            </a:endParaRPr>
          </a:p>
        </p:txBody>
      </p:sp>
      <p:sp>
        <p:nvSpPr>
          <p:cNvPr id="4" name="Slide Number Placeholder 3"/>
          <p:cNvSpPr>
            <a:spLocks noGrp="1"/>
          </p:cNvSpPr>
          <p:nvPr>
            <p:ph type="sldNum" sz="quarter" idx="10"/>
          </p:nvPr>
        </p:nvSpPr>
        <p:spPr/>
        <p:txBody>
          <a:bodyPr/>
          <a:lstStyle/>
          <a:p>
            <a:fld id="{1967592E-CD0E-4C92-8C32-E425CD3F4E10}" type="slidenum">
              <a:rPr lang="en-GB" smtClean="0"/>
              <a:t>15</a:t>
            </a:fld>
            <a:endParaRPr lang="en-GB"/>
          </a:p>
        </p:txBody>
      </p:sp>
    </p:spTree>
    <p:extLst>
      <p:ext uri="{BB962C8B-B14F-4D97-AF65-F5344CB8AC3E}">
        <p14:creationId xmlns:p14="http://schemas.microsoft.com/office/powerpoint/2010/main" val="9906504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a:t>
            </a:r>
            <a:r>
              <a:rPr lang="en-GB" baseline="0" dirty="0"/>
              <a:t> total of 359,081 days of additional imprisonment were imposed as a punishment in 2017 across England and Wales.</a:t>
            </a:r>
          </a:p>
          <a:p>
            <a:r>
              <a:rPr lang="en-GB" baseline="0" dirty="0"/>
              <a:t>This is a rise in almost a quarter since 2016.</a:t>
            </a:r>
          </a:p>
          <a:p>
            <a:r>
              <a:rPr lang="en-GB" baseline="0" dirty="0"/>
              <a:t>Days can be added to someone’s sentence for something as simple as disobeying an order to go back to the cell</a:t>
            </a:r>
          </a:p>
          <a:p>
            <a:endParaRPr lang="en-GB" baseline="0" dirty="0"/>
          </a:p>
          <a:p>
            <a:r>
              <a:rPr lang="en-GB" baseline="0" dirty="0"/>
              <a:t>Howard League of Penal Reform (2018)  “Prisons should operate in a way that reflects the highest standards of justice. The system of awarding additional days is variable and capricious which undermines justice”.</a:t>
            </a:r>
          </a:p>
          <a:p>
            <a:r>
              <a:rPr lang="en-GB" baseline="0" dirty="0"/>
              <a:t>Effectively saying that two people who break the rules in the same way can be treated very differently.</a:t>
            </a:r>
          </a:p>
          <a:p>
            <a:endParaRPr lang="en-GB" baseline="0" dirty="0"/>
          </a:p>
          <a:p>
            <a:r>
              <a:rPr lang="en-GB" baseline="0" dirty="0"/>
              <a:t>In 2016-17 the number of additional days given by prisons increased in 85 and decreased in 35 – how is this justified/fair?</a:t>
            </a:r>
          </a:p>
          <a:p>
            <a:endParaRPr lang="en-GB" baseline="0" dirty="0"/>
          </a:p>
          <a:p>
            <a:r>
              <a:rPr lang="en-GB" baseline="0" dirty="0"/>
              <a:t>? Should we abolish additional days to bring England and Wales in line with Scotland?</a:t>
            </a:r>
            <a:endParaRPr lang="en-GB" dirty="0"/>
          </a:p>
        </p:txBody>
      </p:sp>
      <p:sp>
        <p:nvSpPr>
          <p:cNvPr id="4" name="Slide Number Placeholder 3"/>
          <p:cNvSpPr>
            <a:spLocks noGrp="1"/>
          </p:cNvSpPr>
          <p:nvPr>
            <p:ph type="sldNum" sz="quarter" idx="10"/>
          </p:nvPr>
        </p:nvSpPr>
        <p:spPr/>
        <p:txBody>
          <a:bodyPr/>
          <a:lstStyle/>
          <a:p>
            <a:fld id="{1967592E-CD0E-4C92-8C32-E425CD3F4E10}" type="slidenum">
              <a:rPr lang="en-GB" smtClean="0"/>
              <a:t>16</a:t>
            </a:fld>
            <a:endParaRPr lang="en-GB"/>
          </a:p>
        </p:txBody>
      </p:sp>
    </p:spTree>
    <p:extLst>
      <p:ext uri="{BB962C8B-B14F-4D97-AF65-F5344CB8AC3E}">
        <p14:creationId xmlns:p14="http://schemas.microsoft.com/office/powerpoint/2010/main" val="36456994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b="1" u="sng" dirty="0">
                <a:solidFill>
                  <a:srgbClr val="0070C0"/>
                </a:solidFill>
              </a:rPr>
              <a:t>HMP Berwyn </a:t>
            </a:r>
            <a:endParaRPr lang="en-GB" sz="1200" b="0" u="none" dirty="0">
              <a:solidFill>
                <a:srgbClr val="0070C0"/>
              </a:solidFill>
            </a:endParaRPr>
          </a:p>
          <a:p>
            <a:pPr marL="171450" indent="-171450" algn="l">
              <a:buFontTx/>
              <a:buChar char="-"/>
            </a:pPr>
            <a:r>
              <a:rPr lang="en-GB" sz="1200" b="0" u="none" baseline="0" dirty="0">
                <a:solidFill>
                  <a:srgbClr val="0070C0"/>
                </a:solidFill>
              </a:rPr>
              <a:t>UKs largest prison</a:t>
            </a:r>
          </a:p>
          <a:p>
            <a:pPr marL="171450" indent="-171450" algn="l">
              <a:buFontTx/>
              <a:buChar char="-"/>
            </a:pPr>
            <a:r>
              <a:rPr lang="en-GB" sz="1200" b="0" u="none" baseline="0" dirty="0">
                <a:solidFill>
                  <a:srgbClr val="0070C0"/>
                </a:solidFill>
              </a:rPr>
              <a:t>Opened in February 2017</a:t>
            </a:r>
          </a:p>
          <a:p>
            <a:pPr marL="171450" indent="-171450" algn="l">
              <a:buFontTx/>
              <a:buChar char="-"/>
            </a:pPr>
            <a:r>
              <a:rPr lang="en-GB" sz="1200" b="0" u="none" baseline="0" dirty="0">
                <a:solidFill>
                  <a:srgbClr val="0070C0"/>
                </a:solidFill>
              </a:rPr>
              <a:t>Holds cat C and B males</a:t>
            </a:r>
          </a:p>
          <a:p>
            <a:pPr marL="171450" indent="-171450" algn="l">
              <a:buFontTx/>
              <a:buChar char="-"/>
            </a:pPr>
            <a:r>
              <a:rPr lang="en-GB" sz="1200" b="0" u="none" baseline="0" dirty="0">
                <a:solidFill>
                  <a:srgbClr val="0070C0"/>
                </a:solidFill>
              </a:rPr>
              <a:t>Once fully operational can hold up to 2100 places</a:t>
            </a:r>
            <a:endParaRPr lang="en-GB" sz="1200" b="1" u="sng" dirty="0">
              <a:solidFill>
                <a:srgbClr val="0070C0"/>
              </a:solidFill>
            </a:endParaRPr>
          </a:p>
          <a:p>
            <a:pPr algn="l"/>
            <a:endParaRPr lang="en-GB" sz="1200" b="1" u="sng" dirty="0">
              <a:solidFill>
                <a:srgbClr val="0070C0"/>
              </a:solidFill>
            </a:endParaRPr>
          </a:p>
          <a:p>
            <a:pPr algn="l"/>
            <a:endParaRPr lang="en-GB" sz="1200" b="1" u="sng" dirty="0">
              <a:solidFill>
                <a:srgbClr val="0070C0"/>
              </a:solidFill>
            </a:endParaRPr>
          </a:p>
          <a:p>
            <a:pPr algn="l"/>
            <a:r>
              <a:rPr lang="en-GB" sz="1200" b="1" u="sng" dirty="0">
                <a:solidFill>
                  <a:srgbClr val="0070C0"/>
                </a:solidFill>
              </a:rPr>
              <a:t>HMP/YOI Cardiff</a:t>
            </a:r>
          </a:p>
          <a:p>
            <a:pPr algn="l"/>
            <a:r>
              <a:rPr lang="en-GB" sz="1200" b="0" u="none" dirty="0">
                <a:solidFill>
                  <a:srgbClr val="0070C0"/>
                </a:solidFill>
              </a:rPr>
              <a:t>Cat B local resettlement prison that holds adult males served</a:t>
            </a:r>
            <a:r>
              <a:rPr lang="en-GB" sz="1200" b="0" u="none" baseline="0" dirty="0">
                <a:solidFill>
                  <a:srgbClr val="0070C0"/>
                </a:solidFill>
              </a:rPr>
              <a:t> by courts in the local area</a:t>
            </a:r>
          </a:p>
          <a:p>
            <a:pPr algn="l"/>
            <a:r>
              <a:rPr lang="en-GB" sz="1200" b="0" u="none" baseline="0" dirty="0">
                <a:solidFill>
                  <a:srgbClr val="0070C0"/>
                </a:solidFill>
              </a:rPr>
              <a:t>At the end of April 2018, the population at HMP Cardiff was 716</a:t>
            </a:r>
            <a:endParaRPr lang="en-GB" sz="1200" b="0" u="none" dirty="0">
              <a:solidFill>
                <a:srgbClr val="0070C0"/>
              </a:solidFill>
            </a:endParaRPr>
          </a:p>
          <a:p>
            <a:pPr algn="l"/>
            <a:endParaRPr lang="en-GB" sz="1200" b="1" u="sng" dirty="0">
              <a:solidFill>
                <a:srgbClr val="0070C0"/>
              </a:solidFill>
            </a:endParaRPr>
          </a:p>
          <a:p>
            <a:pPr algn="l"/>
            <a:r>
              <a:rPr lang="en-GB" sz="1200" b="1" u="sng" dirty="0">
                <a:solidFill>
                  <a:srgbClr val="0070C0"/>
                </a:solidFill>
              </a:rPr>
              <a:t>HMP/YOI </a:t>
            </a:r>
            <a:r>
              <a:rPr lang="en-GB" sz="1200" b="1" u="sng" dirty="0" err="1">
                <a:solidFill>
                  <a:srgbClr val="0070C0"/>
                </a:solidFill>
              </a:rPr>
              <a:t>Parc</a:t>
            </a:r>
            <a:endParaRPr lang="en-GB" sz="1200" b="1" u="sng" dirty="0">
              <a:solidFill>
                <a:srgbClr val="0070C0"/>
              </a:solidFill>
            </a:endParaRPr>
          </a:p>
          <a:p>
            <a:pPr algn="l"/>
            <a:r>
              <a:rPr lang="en-GB" sz="1200" b="0" u="none" dirty="0">
                <a:solidFill>
                  <a:srgbClr val="0070C0"/>
                </a:solidFill>
              </a:rPr>
              <a:t>Cat</a:t>
            </a:r>
            <a:r>
              <a:rPr lang="en-GB" sz="1200" b="0" u="none" baseline="0" dirty="0">
                <a:solidFill>
                  <a:srgbClr val="0070C0"/>
                </a:solidFill>
              </a:rPr>
              <a:t> B local prison that holds convicted adult men, young adults (18-20) and young people (16-17). </a:t>
            </a:r>
          </a:p>
          <a:p>
            <a:pPr algn="l"/>
            <a:r>
              <a:rPr lang="en-GB" sz="1200" b="0" u="none" baseline="0" dirty="0">
                <a:solidFill>
                  <a:srgbClr val="0070C0"/>
                </a:solidFill>
              </a:rPr>
              <a:t>Currently operating as Wales’ only privately run prison.</a:t>
            </a:r>
          </a:p>
          <a:p>
            <a:pPr algn="l"/>
            <a:r>
              <a:rPr lang="en-GB" sz="1200" b="0" u="none" baseline="0" dirty="0">
                <a:solidFill>
                  <a:srgbClr val="0070C0"/>
                </a:solidFill>
              </a:rPr>
              <a:t>April 2018 there were a total of 1665 prisoners being held there.</a:t>
            </a:r>
            <a:endParaRPr lang="en-GB" sz="1200" b="0" u="none" dirty="0">
              <a:solidFill>
                <a:srgbClr val="0070C0"/>
              </a:solidFill>
            </a:endParaRPr>
          </a:p>
          <a:p>
            <a:pPr algn="l"/>
            <a:endParaRPr lang="en-GB" sz="1200" b="1" u="sng" dirty="0">
              <a:solidFill>
                <a:srgbClr val="0070C0"/>
              </a:solidFill>
            </a:endParaRPr>
          </a:p>
          <a:p>
            <a:pPr algn="l"/>
            <a:endParaRPr lang="en-GB" sz="1200" b="1" u="sng" dirty="0">
              <a:solidFill>
                <a:srgbClr val="0070C0"/>
              </a:solidFill>
            </a:endParaRPr>
          </a:p>
          <a:p>
            <a:pPr algn="l"/>
            <a:r>
              <a:rPr lang="en-GB" sz="1200" b="1" u="sng" dirty="0">
                <a:solidFill>
                  <a:srgbClr val="0070C0"/>
                </a:solidFill>
              </a:rPr>
              <a:t>HMP Swansea</a:t>
            </a:r>
          </a:p>
          <a:p>
            <a:pPr algn="l"/>
            <a:r>
              <a:rPr lang="en-GB" sz="1200" b="0" u="none" baseline="0" dirty="0">
                <a:solidFill>
                  <a:srgbClr val="0070C0"/>
                </a:solidFill>
              </a:rPr>
              <a:t> Cat B local prison for adult males and serves local courts in South Wales</a:t>
            </a:r>
          </a:p>
          <a:p>
            <a:pPr algn="l"/>
            <a:r>
              <a:rPr lang="en-GB" sz="1200" b="0" u="none" baseline="0" dirty="0">
                <a:solidFill>
                  <a:srgbClr val="0070C0"/>
                </a:solidFill>
              </a:rPr>
              <a:t>April 2018: 384 prisoners</a:t>
            </a:r>
            <a:endParaRPr lang="en-GB" sz="1200" b="0" u="none" dirty="0">
              <a:solidFill>
                <a:srgbClr val="0070C0"/>
              </a:solidFill>
            </a:endParaRPr>
          </a:p>
          <a:p>
            <a:pPr algn="l"/>
            <a:endParaRPr lang="en-GB" sz="1200" b="1" u="sng" dirty="0">
              <a:solidFill>
                <a:srgbClr val="0070C0"/>
              </a:solidFill>
            </a:endParaRPr>
          </a:p>
          <a:p>
            <a:pPr algn="l"/>
            <a:endParaRPr lang="en-GB" sz="1200" b="1" u="sng" dirty="0">
              <a:solidFill>
                <a:srgbClr val="0070C0"/>
              </a:solidFill>
            </a:endParaRPr>
          </a:p>
          <a:p>
            <a:pPr algn="l"/>
            <a:endParaRPr lang="en-GB" sz="1200" b="1" u="sng" dirty="0">
              <a:solidFill>
                <a:srgbClr val="0070C0"/>
              </a:solidFill>
            </a:endParaRPr>
          </a:p>
          <a:p>
            <a:pPr algn="l"/>
            <a:r>
              <a:rPr lang="en-GB" sz="1200" b="1" u="sng" dirty="0">
                <a:solidFill>
                  <a:srgbClr val="0070C0"/>
                </a:solidFill>
              </a:rPr>
              <a:t>HMP </a:t>
            </a:r>
            <a:r>
              <a:rPr lang="en-GB" sz="1200" b="1" u="sng" dirty="0" err="1">
                <a:solidFill>
                  <a:srgbClr val="0070C0"/>
                </a:solidFill>
              </a:rPr>
              <a:t>Usk</a:t>
            </a:r>
            <a:r>
              <a:rPr lang="en-GB" sz="1200" b="1" u="sng" dirty="0">
                <a:solidFill>
                  <a:srgbClr val="0070C0"/>
                </a:solidFill>
              </a:rPr>
              <a:t> and HMP </a:t>
            </a:r>
            <a:r>
              <a:rPr lang="en-GB" sz="1200" b="1" u="sng" dirty="0" err="1">
                <a:solidFill>
                  <a:srgbClr val="0070C0"/>
                </a:solidFill>
              </a:rPr>
              <a:t>Prescoed</a:t>
            </a:r>
            <a:endParaRPr lang="en-GB" sz="1200" b="1" u="sng" dirty="0">
              <a:solidFill>
                <a:srgbClr val="0070C0"/>
              </a:solidFill>
            </a:endParaRPr>
          </a:p>
          <a:p>
            <a:pPr algn="l"/>
            <a:r>
              <a:rPr lang="en-GB" sz="1200" b="0" u="none" dirty="0">
                <a:solidFill>
                  <a:srgbClr val="0070C0"/>
                </a:solidFill>
              </a:rPr>
              <a:t>Are two separate prisons located on different</a:t>
            </a:r>
            <a:r>
              <a:rPr lang="en-GB" sz="1200" b="0" u="none" baseline="0" dirty="0">
                <a:solidFill>
                  <a:srgbClr val="0070C0"/>
                </a:solidFill>
              </a:rPr>
              <a:t> sites that are managed as a single entity.</a:t>
            </a:r>
          </a:p>
          <a:p>
            <a:pPr algn="l"/>
            <a:r>
              <a:rPr lang="en-GB" sz="1200" b="0" u="none" baseline="0" dirty="0">
                <a:solidFill>
                  <a:srgbClr val="0070C0"/>
                </a:solidFill>
              </a:rPr>
              <a:t>HMP </a:t>
            </a:r>
            <a:r>
              <a:rPr lang="en-GB" sz="1200" b="0" u="none" baseline="0" dirty="0" err="1">
                <a:solidFill>
                  <a:srgbClr val="0070C0"/>
                </a:solidFill>
              </a:rPr>
              <a:t>Prescoaed</a:t>
            </a:r>
            <a:r>
              <a:rPr lang="en-GB" sz="1200" b="0" u="none" baseline="0" dirty="0">
                <a:solidFill>
                  <a:srgbClr val="0070C0"/>
                </a:solidFill>
              </a:rPr>
              <a:t> is an adult male open prison and that manages CAT D prisoners.</a:t>
            </a:r>
          </a:p>
          <a:p>
            <a:pPr algn="l"/>
            <a:r>
              <a:rPr lang="en-GB" sz="1200" b="0" u="none" baseline="0" dirty="0">
                <a:solidFill>
                  <a:srgbClr val="0070C0"/>
                </a:solidFill>
              </a:rPr>
              <a:t>HMP </a:t>
            </a:r>
            <a:r>
              <a:rPr lang="en-GB" sz="1200" b="0" u="none" baseline="0" dirty="0" err="1">
                <a:solidFill>
                  <a:srgbClr val="0070C0"/>
                </a:solidFill>
              </a:rPr>
              <a:t>Usk</a:t>
            </a:r>
            <a:r>
              <a:rPr lang="en-GB" sz="1200" b="0" u="none" baseline="0" dirty="0">
                <a:solidFill>
                  <a:srgbClr val="0070C0"/>
                </a:solidFill>
              </a:rPr>
              <a:t> operates as a small category C training prisons which largely deals with offenders convicted of offenders under the Sex Offenders Act 1997.</a:t>
            </a:r>
            <a:endParaRPr lang="en-GB" sz="1200" b="0" u="none" dirty="0">
              <a:solidFill>
                <a:srgbClr val="0070C0"/>
              </a:solidFill>
            </a:endParaRPr>
          </a:p>
          <a:p>
            <a:pPr algn="l"/>
            <a:endParaRPr lang="en-GB" sz="1200" b="1" u="sng" dirty="0">
              <a:solidFill>
                <a:srgbClr val="0070C0"/>
              </a:solidFill>
            </a:endParaRPr>
          </a:p>
          <a:p>
            <a:endParaRPr lang="en-GB" dirty="0"/>
          </a:p>
        </p:txBody>
      </p:sp>
      <p:sp>
        <p:nvSpPr>
          <p:cNvPr id="4" name="Slide Number Placeholder 3"/>
          <p:cNvSpPr>
            <a:spLocks noGrp="1"/>
          </p:cNvSpPr>
          <p:nvPr>
            <p:ph type="sldNum" sz="quarter" idx="10"/>
          </p:nvPr>
        </p:nvSpPr>
        <p:spPr/>
        <p:txBody>
          <a:bodyPr/>
          <a:lstStyle/>
          <a:p>
            <a:fld id="{1967592E-CD0E-4C92-8C32-E425CD3F4E10}" type="slidenum">
              <a:rPr lang="en-GB" smtClean="0"/>
              <a:t>17</a:t>
            </a:fld>
            <a:endParaRPr lang="en-GB"/>
          </a:p>
        </p:txBody>
      </p:sp>
    </p:spTree>
    <p:extLst>
      <p:ext uri="{BB962C8B-B14F-4D97-AF65-F5344CB8AC3E}">
        <p14:creationId xmlns:p14="http://schemas.microsoft.com/office/powerpoint/2010/main" val="37655560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accent2">
                    <a:lumMod val="75000"/>
                  </a:schemeClr>
                </a:solidFill>
                <a:latin typeface="Calisto MT" panose="02040603050505030304" pitchFamily="18" charset="0"/>
              </a:rPr>
              <a:t>Prisons in Wales are performing less well than prisons in England on a range of prison safety measures.</a:t>
            </a:r>
          </a:p>
          <a:p>
            <a:r>
              <a:rPr lang="en-GB" sz="1200" b="0" dirty="0">
                <a:solidFill>
                  <a:schemeClr val="accent2">
                    <a:lumMod val="75000"/>
                  </a:schemeClr>
                </a:solidFill>
                <a:latin typeface="Calisto MT"/>
              </a:rPr>
              <a:t>There</a:t>
            </a:r>
            <a:r>
              <a:rPr lang="en-GB" sz="1200" b="0" baseline="0" dirty="0">
                <a:solidFill>
                  <a:schemeClr val="accent2">
                    <a:lumMod val="75000"/>
                  </a:schemeClr>
                </a:solidFill>
                <a:latin typeface="Calisto MT"/>
              </a:rPr>
              <a:t> were more disturbances at HMP </a:t>
            </a:r>
            <a:r>
              <a:rPr lang="en-GB" sz="1200" b="0" baseline="0" err="1">
                <a:solidFill>
                  <a:schemeClr val="accent2">
                    <a:lumMod val="75000"/>
                  </a:schemeClr>
                </a:solidFill>
                <a:latin typeface="Calisto MT"/>
              </a:rPr>
              <a:t>Parc</a:t>
            </a:r>
            <a:r>
              <a:rPr lang="en-GB" sz="1200" b="0" baseline="0" dirty="0">
                <a:solidFill>
                  <a:schemeClr val="accent2">
                    <a:lumMod val="75000"/>
                  </a:schemeClr>
                </a:solidFill>
                <a:latin typeface="Calisto MT"/>
              </a:rPr>
              <a:t> in 2016 and 2017 than at any other prison in England and Wales.</a:t>
            </a:r>
            <a:endParaRPr lang="en-GB" sz="1200" b="0" dirty="0">
              <a:solidFill>
                <a:schemeClr val="accent2">
                  <a:lumMod val="75000"/>
                </a:schemeClr>
              </a:solidFill>
              <a:latin typeface="Calisto MT"/>
            </a:endParaRPr>
          </a:p>
          <a:p>
            <a:endParaRPr lang="en-GB" sz="1200" b="1" dirty="0">
              <a:solidFill>
                <a:schemeClr val="accent2">
                  <a:lumMod val="75000"/>
                </a:schemeClr>
              </a:solidFill>
              <a:latin typeface="Calisto MT" panose="02040603050505030304" pitchFamily="18" charset="0"/>
            </a:endParaRPr>
          </a:p>
          <a:p>
            <a:r>
              <a:rPr lang="en-GB" sz="1200" b="1" dirty="0">
                <a:solidFill>
                  <a:schemeClr val="accent2">
                    <a:lumMod val="75000"/>
                  </a:schemeClr>
                </a:solidFill>
                <a:latin typeface="Calisto MT" panose="02040603050505030304" pitchFamily="18" charset="0"/>
              </a:rPr>
              <a:t>39% of all Welsh prisoners were being held in English prisons in 2017</a:t>
            </a:r>
          </a:p>
          <a:p>
            <a:r>
              <a:rPr lang="en-GB" sz="1200" b="0" dirty="0">
                <a:solidFill>
                  <a:schemeClr val="accent2">
                    <a:lumMod val="75000"/>
                  </a:schemeClr>
                </a:solidFill>
                <a:latin typeface="Calisto MT" panose="02040603050505030304" pitchFamily="18" charset="0"/>
              </a:rPr>
              <a:t>In</a:t>
            </a:r>
            <a:r>
              <a:rPr lang="en-GB" sz="1200" b="0" baseline="0" dirty="0">
                <a:solidFill>
                  <a:schemeClr val="accent2">
                    <a:lumMod val="75000"/>
                  </a:schemeClr>
                </a:solidFill>
                <a:latin typeface="Calisto MT" panose="02040603050505030304" pitchFamily="18" charset="0"/>
              </a:rPr>
              <a:t> a large number of cases, Welsh prisoners are placed in Establishments far away from home; Welsh prisoners were held in 108 different prisons in 2017. More than a quarter of all prisoners held in Wales were from England at the end of March 2018.</a:t>
            </a:r>
            <a:endParaRPr lang="en-GB" sz="1200" b="0" dirty="0">
              <a:solidFill>
                <a:schemeClr val="accent2">
                  <a:lumMod val="75000"/>
                </a:schemeClr>
              </a:solidFill>
              <a:latin typeface="Calisto MT" panose="02040603050505030304" pitchFamily="18" charset="0"/>
            </a:endParaRPr>
          </a:p>
          <a:p>
            <a:endParaRPr lang="en-GB" sz="1200" b="1" dirty="0">
              <a:solidFill>
                <a:schemeClr val="accent2">
                  <a:lumMod val="75000"/>
                </a:schemeClr>
              </a:solidFill>
              <a:latin typeface="Calisto MT" panose="02040603050505030304" pitchFamily="18" charset="0"/>
            </a:endParaRPr>
          </a:p>
          <a:p>
            <a:endParaRPr lang="en-GB" sz="1200" b="1" dirty="0">
              <a:solidFill>
                <a:schemeClr val="accent2">
                  <a:lumMod val="75000"/>
                </a:schemeClr>
              </a:solidFill>
              <a:latin typeface="Calisto MT" panose="02040603050505030304" pitchFamily="18" charset="0"/>
            </a:endParaRPr>
          </a:p>
          <a:p>
            <a:r>
              <a:rPr lang="en-GB" sz="1200" b="1" dirty="0">
                <a:solidFill>
                  <a:schemeClr val="accent2">
                    <a:lumMod val="75000"/>
                  </a:schemeClr>
                </a:solidFill>
                <a:latin typeface="Calisto MT" panose="02040603050505030304" pitchFamily="18" charset="0"/>
              </a:rPr>
              <a:t>All Welsh women held in prisons in England</a:t>
            </a:r>
          </a:p>
          <a:p>
            <a:r>
              <a:rPr lang="en-GB" sz="1200" b="0" dirty="0">
                <a:solidFill>
                  <a:schemeClr val="accent2">
                    <a:lumMod val="75000"/>
                  </a:schemeClr>
                </a:solidFill>
                <a:latin typeface="Calisto MT" panose="02040603050505030304" pitchFamily="18" charset="0"/>
              </a:rPr>
              <a:t>The number of Welsh</a:t>
            </a:r>
            <a:r>
              <a:rPr lang="en-GB" sz="1200" b="0" baseline="0" dirty="0">
                <a:solidFill>
                  <a:schemeClr val="accent2">
                    <a:lumMod val="75000"/>
                  </a:schemeClr>
                </a:solidFill>
                <a:latin typeface="Calisto MT" panose="02040603050505030304" pitchFamily="18" charset="0"/>
              </a:rPr>
              <a:t> women handed immediate custodial sentences has increased by almost a fifth since 2011. Due to the fact that there are no female prisons in Wales, all welsh women in prisons are held in prisons in England. The distances from home facing Welsh women are often considerably higher than those facing Welsh adult males and female prisoners in England.</a:t>
            </a:r>
            <a:endParaRPr lang="en-GB" sz="1200" b="0" dirty="0">
              <a:solidFill>
                <a:schemeClr val="accent2">
                  <a:lumMod val="75000"/>
                </a:schemeClr>
              </a:solidFill>
              <a:latin typeface="Calisto MT" panose="02040603050505030304" pitchFamily="18" charset="0"/>
            </a:endParaRPr>
          </a:p>
          <a:p>
            <a:endParaRPr lang="en-GB" sz="1200" b="1" dirty="0">
              <a:solidFill>
                <a:schemeClr val="accent2">
                  <a:lumMod val="75000"/>
                </a:schemeClr>
              </a:solidFill>
              <a:latin typeface="Calisto MT" panose="02040603050505030304" pitchFamily="18" charset="0"/>
            </a:endParaRPr>
          </a:p>
          <a:p>
            <a:r>
              <a:rPr lang="en-GB" sz="1200" b="1" dirty="0">
                <a:solidFill>
                  <a:schemeClr val="accent2">
                    <a:lumMod val="75000"/>
                  </a:schemeClr>
                </a:solidFill>
                <a:latin typeface="Calisto MT" panose="02040603050505030304" pitchFamily="18" charset="0"/>
              </a:rPr>
              <a:t>There are growing concerns over prison safety</a:t>
            </a:r>
          </a:p>
          <a:p>
            <a:r>
              <a:rPr lang="en-GB" sz="1200" b="0" dirty="0">
                <a:solidFill>
                  <a:schemeClr val="accent2">
                    <a:lumMod val="75000"/>
                  </a:schemeClr>
                </a:solidFill>
                <a:latin typeface="Calisto MT"/>
              </a:rPr>
              <a:t>In January 2018, the House of Commons Welsh</a:t>
            </a:r>
            <a:r>
              <a:rPr lang="en-GB" sz="1200" b="0" baseline="0" dirty="0">
                <a:solidFill>
                  <a:schemeClr val="accent2">
                    <a:lumMod val="75000"/>
                  </a:schemeClr>
                </a:solidFill>
                <a:latin typeface="Calisto MT"/>
              </a:rPr>
              <a:t> Affairs Committee announced its second inquiry in four years into imprisonment in Wales. The Committees recent interest lies in growing concerns over prison safety as well as the </a:t>
            </a:r>
            <a:r>
              <a:rPr lang="en-GB" sz="1200" b="0" baseline="0" err="1">
                <a:solidFill>
                  <a:schemeClr val="accent2">
                    <a:lumMod val="75000"/>
                  </a:schemeClr>
                </a:solidFill>
                <a:latin typeface="Calisto MT"/>
              </a:rPr>
              <a:t>Uk</a:t>
            </a:r>
            <a:r>
              <a:rPr lang="en-GB" sz="1200" b="0" baseline="0" dirty="0">
                <a:solidFill>
                  <a:schemeClr val="accent2">
                    <a:lumMod val="75000"/>
                  </a:schemeClr>
                </a:solidFill>
                <a:latin typeface="Calisto MT"/>
              </a:rPr>
              <a:t> Governments decisions to build new prisons in Wales.</a:t>
            </a:r>
            <a:endParaRPr lang="en-GB" sz="1200" b="0" dirty="0">
              <a:solidFill>
                <a:schemeClr val="accent2">
                  <a:lumMod val="75000"/>
                </a:schemeClr>
              </a:solidFill>
              <a:latin typeface="Calisto MT"/>
            </a:endParaRPr>
          </a:p>
          <a:p>
            <a:endParaRPr lang="en-GB" sz="1200" b="1" dirty="0">
              <a:solidFill>
                <a:schemeClr val="accent2">
                  <a:lumMod val="75000"/>
                </a:schemeClr>
              </a:solidFill>
              <a:latin typeface="Calisto MT" panose="02040603050505030304" pitchFamily="18" charset="0"/>
            </a:endParaRPr>
          </a:p>
          <a:p>
            <a:endParaRPr lang="en-GB" sz="1200" b="1" dirty="0">
              <a:solidFill>
                <a:schemeClr val="accent2">
                  <a:lumMod val="75000"/>
                </a:schemeClr>
              </a:solidFill>
              <a:latin typeface="Calisto MT" panose="02040603050505030304" pitchFamily="18" charset="0"/>
            </a:endParaRPr>
          </a:p>
          <a:p>
            <a:r>
              <a:rPr lang="en-GB" sz="1200" b="1" dirty="0">
                <a:solidFill>
                  <a:schemeClr val="accent2">
                    <a:lumMod val="75000"/>
                  </a:schemeClr>
                </a:solidFill>
                <a:latin typeface="Calisto MT" panose="02040603050505030304" pitchFamily="18" charset="0"/>
              </a:rPr>
              <a:t>Most  recently the suggestion to build a new super prison in Port Talbot was rejected as options for a “different and distinct approach” are considered</a:t>
            </a:r>
          </a:p>
          <a:p>
            <a:r>
              <a:rPr lang="en-GB" sz="1200" b="0" dirty="0">
                <a:solidFill>
                  <a:schemeClr val="accent2">
                    <a:lumMod val="75000"/>
                  </a:schemeClr>
                </a:solidFill>
                <a:latin typeface="Calisto MT" panose="02040603050505030304" pitchFamily="18" charset="0"/>
              </a:rPr>
              <a:t>Recent concerns have focused particularly on the rising level</a:t>
            </a:r>
            <a:r>
              <a:rPr lang="en-GB" sz="1200" b="0" baseline="0" dirty="0">
                <a:solidFill>
                  <a:schemeClr val="accent2">
                    <a:lumMod val="75000"/>
                  </a:schemeClr>
                </a:solidFill>
                <a:latin typeface="Calisto MT" panose="02040603050505030304" pitchFamily="18" charset="0"/>
              </a:rPr>
              <a:t>s of violence in Welsh prisons, and, just 23 days after opening HMP Berwyn in Wrexham, the MOJ announced that it was seeking to build another super prison in Port Talbot. This has since been rejected and the Welsh Government have withdrawn there support, claiming that they wish to consider options for a ‘different and distinct approach’.</a:t>
            </a:r>
          </a:p>
          <a:p>
            <a:endParaRPr lang="en-GB" sz="1200" b="0" baseline="0" dirty="0">
              <a:solidFill>
                <a:schemeClr val="accent2">
                  <a:lumMod val="75000"/>
                </a:schemeClr>
              </a:solidFill>
              <a:latin typeface="Calisto MT" panose="02040603050505030304" pitchFamily="18" charset="0"/>
            </a:endParaRPr>
          </a:p>
          <a:p>
            <a:endParaRPr lang="en-GB" b="1" dirty="0"/>
          </a:p>
        </p:txBody>
      </p:sp>
      <p:sp>
        <p:nvSpPr>
          <p:cNvPr id="4" name="Slide Number Placeholder 3"/>
          <p:cNvSpPr>
            <a:spLocks noGrp="1"/>
          </p:cNvSpPr>
          <p:nvPr>
            <p:ph type="sldNum" sz="quarter" idx="10"/>
          </p:nvPr>
        </p:nvSpPr>
        <p:spPr/>
        <p:txBody>
          <a:bodyPr/>
          <a:lstStyle/>
          <a:p>
            <a:fld id="{1967592E-CD0E-4C92-8C32-E425CD3F4E10}" type="slidenum">
              <a:rPr lang="en-GB" smtClean="0"/>
              <a:t>18</a:t>
            </a:fld>
            <a:endParaRPr lang="en-GB"/>
          </a:p>
        </p:txBody>
      </p:sp>
    </p:spTree>
    <p:extLst>
      <p:ext uri="{BB962C8B-B14F-4D97-AF65-F5344CB8AC3E}">
        <p14:creationId xmlns:p14="http://schemas.microsoft.com/office/powerpoint/2010/main" val="23668090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67592E-CD0E-4C92-8C32-E425CD3F4E10}" type="slidenum">
              <a:rPr lang="en-GB" smtClean="0"/>
              <a:t>19</a:t>
            </a:fld>
            <a:endParaRPr lang="en-GB"/>
          </a:p>
        </p:txBody>
      </p:sp>
    </p:spTree>
    <p:extLst>
      <p:ext uri="{BB962C8B-B14F-4D97-AF65-F5344CB8AC3E}">
        <p14:creationId xmlns:p14="http://schemas.microsoft.com/office/powerpoint/2010/main" val="22850986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67592E-CD0E-4C92-8C32-E425CD3F4E10}" type="slidenum">
              <a:rPr lang="en-GB" smtClean="0"/>
              <a:t>20</a:t>
            </a:fld>
            <a:endParaRPr lang="en-GB"/>
          </a:p>
        </p:txBody>
      </p:sp>
    </p:spTree>
    <p:extLst>
      <p:ext uri="{BB962C8B-B14F-4D97-AF65-F5344CB8AC3E}">
        <p14:creationId xmlns:p14="http://schemas.microsoft.com/office/powerpoint/2010/main" val="11281960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https://youtu.be/Fw_E2t2Wl-Q</a:t>
            </a:r>
          </a:p>
          <a:p>
            <a:endParaRPr lang="en-GB" dirty="0"/>
          </a:p>
        </p:txBody>
      </p:sp>
      <p:sp>
        <p:nvSpPr>
          <p:cNvPr id="4" name="Slide Number Placeholder 3"/>
          <p:cNvSpPr>
            <a:spLocks noGrp="1"/>
          </p:cNvSpPr>
          <p:nvPr>
            <p:ph type="sldNum" sz="quarter" idx="10"/>
          </p:nvPr>
        </p:nvSpPr>
        <p:spPr/>
        <p:txBody>
          <a:bodyPr/>
          <a:lstStyle/>
          <a:p>
            <a:fld id="{1967592E-CD0E-4C92-8C32-E425CD3F4E10}" type="slidenum">
              <a:rPr lang="en-GB" smtClean="0"/>
              <a:t>21</a:t>
            </a:fld>
            <a:endParaRPr lang="en-GB"/>
          </a:p>
        </p:txBody>
      </p:sp>
    </p:spTree>
    <p:extLst>
      <p:ext uri="{BB962C8B-B14F-4D97-AF65-F5344CB8AC3E}">
        <p14:creationId xmlns:p14="http://schemas.microsoft.com/office/powerpoint/2010/main" val="28763824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this were a holiday camp for criminals, what's the problem if I can show you the result?" he asks.</a:t>
            </a:r>
            <a:endParaRPr lang="en-US" dirty="0"/>
          </a:p>
          <a:p>
            <a:r>
              <a:rPr lang="en-GB" dirty="0"/>
              <a:t>The result he refers to is a 16% re-offending rate among former </a:t>
            </a:r>
            <a:r>
              <a:rPr lang="en-GB" dirty="0" err="1"/>
              <a:t>Bastoey</a:t>
            </a:r>
            <a:r>
              <a:rPr lang="en-GB" dirty="0"/>
              <a:t> inmates. It is by far the lowest in Europe, quite possibly the lowest in the world.</a:t>
            </a:r>
          </a:p>
          <a:p>
            <a:r>
              <a:rPr lang="en-GB" dirty="0"/>
              <a:t>"This island is supposed to be as much as possible like an ordinary small, local Norwegian community. This prison is in many ways the opposite of an ordinary prison. Here, as an inmate, you have to be in charge of your own life, take responsibility</a:t>
            </a:r>
          </a:p>
          <a:p>
            <a:endParaRPr lang="en-GB" dirty="0">
              <a:cs typeface="Calibri"/>
            </a:endParaRPr>
          </a:p>
        </p:txBody>
      </p:sp>
      <p:sp>
        <p:nvSpPr>
          <p:cNvPr id="4" name="Slide Number Placeholder 3"/>
          <p:cNvSpPr>
            <a:spLocks noGrp="1"/>
          </p:cNvSpPr>
          <p:nvPr>
            <p:ph type="sldNum" sz="quarter" idx="10"/>
          </p:nvPr>
        </p:nvSpPr>
        <p:spPr/>
        <p:txBody>
          <a:bodyPr/>
          <a:lstStyle/>
          <a:p>
            <a:fld id="{1967592E-CD0E-4C92-8C32-E425CD3F4E10}" type="slidenum">
              <a:rPr lang="en-GB" smtClean="0"/>
              <a:t>22</a:t>
            </a:fld>
            <a:endParaRPr lang="en-GB"/>
          </a:p>
        </p:txBody>
      </p:sp>
    </p:spTree>
    <p:extLst>
      <p:ext uri="{BB962C8B-B14F-4D97-AF65-F5344CB8AC3E}">
        <p14:creationId xmlns:p14="http://schemas.microsoft.com/office/powerpoint/2010/main" val="24196753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6AD6EE87-EBD5-4F12-A48A-63ACA297AC8F}" type="datetimeFigureOut">
              <a:rPr lang="en-US" dirty="0"/>
              <a:t>3/11/2022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13" name="Straight Connector 12"/>
          <p:cNvCxnSpPr/>
          <p:nvPr/>
        </p:nvCxnSpPr>
        <p:spPr>
          <a:xfrm flipV="1">
            <a:off x="838684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0"/>
            <a:ext cx="12192000" cy="4572001"/>
          </a:xfrm>
          <a:prstGeom prst="rect">
            <a:avLst/>
          </a:prstGeom>
          <a:blipFill dpi="0" rotWithShape="1">
            <a:blip r:embed="rId2">
              <a:duotone>
                <a:schemeClr val="accent1">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dirty="0"/>
              <a:t>3/11/2022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61015F-7CC6-4D0A-9D87-873EA4C304CC}" type="datetimeFigureOut">
              <a:rPr lang="en-US" dirty="0"/>
              <a:t>3/11/2022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12" name="Straight Connector 11"/>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0" y="-1"/>
            <a:ext cx="12192000" cy="4572000"/>
          </a:xfrm>
          <a:prstGeom prst="rect">
            <a:avLst/>
          </a:prstGeom>
          <a:blipFill dpi="0" rotWithShape="1">
            <a:blip r:embed="rId2">
              <a:duotone>
                <a:schemeClr val="accent3">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dirty="0"/>
              <a:t>3/11/2022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89574A-8875-45EF-8EA2-3CAA0F7ABC4C}" type="datetimeFigureOut">
              <a:rPr lang="en-US" dirty="0"/>
              <a:t>3/11/2022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7EF4D4C-5367-4C26-9E2B-D8088D7FCA81}" type="datetimeFigureOut">
              <a:rPr lang="en-US" dirty="0"/>
              <a:t>3/11/2022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dirty="0"/>
              <a:t>3/11/2022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5C68B11-C5A8-448C-8CE9-B1A273C79CFC}" type="datetimeFigureOut">
              <a:rPr lang="en-US" dirty="0"/>
              <a:t>3/11/2022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16CA0-919D-4A49-9C8A-62FDFB3A5183}" type="datetimeFigureOut">
              <a:rPr lang="en-US" dirty="0"/>
              <a:t>3/11/2022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dirty="0"/>
              <a:t>3/11/2022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A4AFB99-0EAB-4182-AFF8-E214C82A68F6}" type="datetimeFigureOut">
              <a:rPr lang="en-US" dirty="0"/>
              <a:t>3/11/2022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0298CD5-6C1E-4009-B41F-6DF62E31D3BE}" type="datetimeFigureOut">
              <a:rPr lang="en-US" dirty="0"/>
              <a:pPr/>
              <a:t>3/11/2022</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FAB73BC-B049-4115-A692-8D63A059BFB8}" type="slidenum">
              <a:rPr lang="en-US" dirty="0"/>
              <a:pPr/>
              <a:t>‹#›</a:t>
            </a:fld>
            <a:endParaRPr lang="en-US" dirty="0"/>
          </a:p>
        </p:txBody>
      </p:sp>
      <p:cxnSp>
        <p:nvCxnSpPr>
          <p:cNvPr id="8" name="Straight Connector 7"/>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8" r:id="rId10"/>
    <p:sldLayoutId id="2147483659"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4.png"/><Relationship Id="rId5" Type="http://schemas.openxmlformats.org/officeDocument/2006/relationships/image" Target="../media/image9.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image" Target="../media/image11.jpeg"/><Relationship Id="rId3" Type="http://schemas.microsoft.com/office/2007/relationships/media" Target="../media/media6.m4a"/><Relationship Id="rId7" Type="http://schemas.openxmlformats.org/officeDocument/2006/relationships/image" Target="../media/image10.png"/><Relationship Id="rId2" Type="http://schemas.openxmlformats.org/officeDocument/2006/relationships/video" Target="https://player.vimeo.com/video/654439353?h=a4e759270a&amp;app_id=122963" TargetMode="External"/><Relationship Id="rId1" Type="http://schemas.openxmlformats.org/officeDocument/2006/relationships/tags" Target="../tags/tag1.xml"/><Relationship Id="rId6" Type="http://schemas.openxmlformats.org/officeDocument/2006/relationships/notesSlide" Target="../notesSlides/notesSlide6.xml"/><Relationship Id="rId5" Type="http://schemas.openxmlformats.org/officeDocument/2006/relationships/slideLayout" Target="../slideLayouts/slideLayout2.xml"/><Relationship Id="rId4" Type="http://schemas.openxmlformats.org/officeDocument/2006/relationships/audio" Target="../media/media6.m4a"/><Relationship Id="rId9"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png"/><Relationship Id="rId5" Type="http://schemas.openxmlformats.org/officeDocument/2006/relationships/image" Target="../media/image12.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hyperlink" Target="https://www.channel4.com/news/prisoners-on-instagram-reveal-security-crisis-behind-bars-contraband-drugs-knives" TargetMode="Externa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4.png"/><Relationship Id="rId5" Type="http://schemas.openxmlformats.org/officeDocument/2006/relationships/image" Target="../media/image21.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hyperlink" Target="file:///C:\Users\bus-lk\Downloads\SN04334%20(3).pdf" TargetMode="External"/><Relationship Id="rId5" Type="http://schemas.openxmlformats.org/officeDocument/2006/relationships/image" Target="../media/image22.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4.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14.png"/><Relationship Id="rId5" Type="http://schemas.openxmlformats.org/officeDocument/2006/relationships/image" Target="../media/image25.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4.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audio" Target="../media/media19.m4a"/><Relationship Id="rId2" Type="http://schemas.microsoft.com/office/2007/relationships/media" Target="../media/media19.m4a"/><Relationship Id="rId1" Type="http://schemas.openxmlformats.org/officeDocument/2006/relationships/tags" Target="../tags/tag2.xml"/><Relationship Id="rId6" Type="http://schemas.openxmlformats.org/officeDocument/2006/relationships/image" Target="../media/image4.png"/><Relationship Id="rId5" Type="http://schemas.openxmlformats.org/officeDocument/2006/relationships/notesSlide" Target="../notesSlides/notesSlide19.xml"/><Relationship Id="rId4"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5" Type="http://schemas.openxmlformats.org/officeDocument/2006/relationships/image" Target="../media/image4.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audio" Target="../media/media21.m4a"/><Relationship Id="rId7" Type="http://schemas.openxmlformats.org/officeDocument/2006/relationships/image" Target="../media/image28.jpeg"/><Relationship Id="rId2" Type="http://schemas.microsoft.com/office/2007/relationships/media" Target="../media/media21.m4a"/><Relationship Id="rId1" Type="http://schemas.openxmlformats.org/officeDocument/2006/relationships/video" Target="https://www.youtube.com/embed/Fw_E2t2Wl-Q?feature=oembed" TargetMode="External"/><Relationship Id="rId6" Type="http://schemas.openxmlformats.org/officeDocument/2006/relationships/image" Target="../media/image2.jpg"/><Relationship Id="rId5" Type="http://schemas.openxmlformats.org/officeDocument/2006/relationships/notesSlide" Target="../notesSlides/notesSlide21.xml"/><Relationship Id="rId4"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29.png"/><Relationship Id="rId5" Type="http://schemas.openxmlformats.org/officeDocument/2006/relationships/hyperlink" Target="https://www.bbc.co.uk/news/world-europe-18121914" TargetMode="External"/><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hyperlink" Target="https://journals-sagepub-com.ezproxy.uwtsd.ac.uk/doi/full/10.1177/2066220317706438" TargetMode="External"/><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hyperlink" Target="https://www.proquest.com/docview/2533675986/fulltextPDF/A10F58AEF0B6466DPQ/1?accountid=130472" TargetMode="External"/><Relationship Id="rId5" Type="http://schemas.openxmlformats.org/officeDocument/2006/relationships/hyperlink" Target="https://www.proquest.com/docview/1563035324?pq-origsite=primo" TargetMode="External"/><Relationship Id="rId4" Type="http://schemas.openxmlformats.org/officeDocument/2006/relationships/hyperlink" Target="https://www.proquest.com/docview/187187870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PRISONS AND IMPRISONMENT</a:t>
            </a:r>
          </a:p>
        </p:txBody>
      </p:sp>
      <p:sp>
        <p:nvSpPr>
          <p:cNvPr id="3" name="Subtitle 2"/>
          <p:cNvSpPr>
            <a:spLocks noGrp="1"/>
          </p:cNvSpPr>
          <p:nvPr>
            <p:ph type="subTitle" idx="1"/>
          </p:nvPr>
        </p:nvSpPr>
        <p:spPr/>
        <p:txBody>
          <a:bodyPr/>
          <a:lstStyle/>
          <a:p>
            <a:r>
              <a:rPr lang="en-GB" dirty="0"/>
              <a:t>LAURA KNIGHT</a:t>
            </a:r>
          </a:p>
        </p:txBody>
      </p:sp>
      <p:pic>
        <p:nvPicPr>
          <p:cNvPr id="4" name="Picture 3"/>
          <p:cNvPicPr>
            <a:picLocks noChangeAspect="1"/>
          </p:cNvPicPr>
          <p:nvPr/>
        </p:nvPicPr>
        <p:blipFill>
          <a:blip r:embed="rId5"/>
          <a:stretch>
            <a:fillRect/>
          </a:stretch>
        </p:blipFill>
        <p:spPr>
          <a:xfrm>
            <a:off x="2078106" y="535677"/>
            <a:ext cx="6286500" cy="3533775"/>
          </a:xfrm>
          <a:prstGeom prst="rect">
            <a:avLst/>
          </a:prstGeom>
        </p:spPr>
      </p:pic>
      <p:pic>
        <p:nvPicPr>
          <p:cNvPr id="5" name="Audio 4">
            <a:hlinkClick r:id="" action="ppaction://media"/>
            <a:extLst>
              <a:ext uri="{FF2B5EF4-FFF2-40B4-BE49-F238E27FC236}">
                <a16:creationId xmlns:a16="http://schemas.microsoft.com/office/drawing/2014/main" id="{AC6DC4A7-3AA5-4A80-B161-146A18ED051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555741338"/>
      </p:ext>
    </p:extLst>
  </p:cSld>
  <p:clrMapOvr>
    <a:masterClrMapping/>
  </p:clrMapOvr>
  <mc:AlternateContent xmlns:mc="http://schemas.openxmlformats.org/markup-compatibility/2006">
    <mc:Choice xmlns:p14="http://schemas.microsoft.com/office/powerpoint/2010/main" Requires="p14">
      <p:transition spd="slow" p14:dur="2000" advTm="16195"/>
    </mc:Choice>
    <mc:Fallback>
      <p:transition spd="slow" advTm="161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9E4C68A-A4A9-48A4-9FF2-D2896B1EA0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B9AEA5-52CB-49A6-AF8A-33502F291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964788" y="804333"/>
            <a:ext cx="3391900" cy="5249334"/>
          </a:xfrm>
        </p:spPr>
        <p:txBody>
          <a:bodyPr>
            <a:normAutofit/>
          </a:bodyPr>
          <a:lstStyle/>
          <a:p>
            <a:pPr algn="r"/>
            <a:r>
              <a:rPr lang="en-GB">
                <a:solidFill>
                  <a:srgbClr val="FFFFFF"/>
                </a:solidFill>
              </a:rPr>
              <a:t>Learning objectives</a:t>
            </a:r>
          </a:p>
        </p:txBody>
      </p:sp>
      <p:sp>
        <p:nvSpPr>
          <p:cNvPr id="3" name="Content Placeholder 2"/>
          <p:cNvSpPr>
            <a:spLocks noGrp="1"/>
          </p:cNvSpPr>
          <p:nvPr>
            <p:ph idx="1"/>
          </p:nvPr>
        </p:nvSpPr>
        <p:spPr>
          <a:xfrm>
            <a:off x="4951048" y="804333"/>
            <a:ext cx="6306003" cy="5249334"/>
          </a:xfrm>
        </p:spPr>
        <p:txBody>
          <a:bodyPr vert="horz" lIns="45720" tIns="45720" rIns="45720" bIns="45720" rtlCol="0" anchor="ctr">
            <a:noAutofit/>
          </a:bodyPr>
          <a:lstStyle/>
          <a:p>
            <a:r>
              <a:rPr lang="en-GB" sz="2800"/>
              <a:t>By the end of this session you should be able to . . . </a:t>
            </a:r>
            <a:endParaRPr lang="en-GB" sz="2800" dirty="0"/>
          </a:p>
          <a:p>
            <a:endParaRPr lang="en-GB" sz="2800" dirty="0"/>
          </a:p>
          <a:p>
            <a:r>
              <a:rPr lang="en-GB" sz="2800"/>
              <a:t>1. Identify key issues that need addressing in relation to the prison system in England and Wales</a:t>
            </a:r>
            <a:endParaRPr lang="en-GB" sz="2800" dirty="0"/>
          </a:p>
          <a:p>
            <a:r>
              <a:rPr lang="en-GB" sz="2800"/>
              <a:t>2. Argue possible recommendations for reform</a:t>
            </a:r>
            <a:endParaRPr lang="en-GB" sz="2800" dirty="0"/>
          </a:p>
          <a:p>
            <a:r>
              <a:rPr lang="en-GB" sz="2800"/>
              <a:t>3. Explain how the prison system in England and Wales compares to models of imprisonment used by the Dutch and Norwegians.</a:t>
            </a:r>
          </a:p>
          <a:p>
            <a:endParaRPr lang="en-GB" dirty="0"/>
          </a:p>
        </p:txBody>
      </p:sp>
      <p:pic>
        <p:nvPicPr>
          <p:cNvPr id="4" name="Audio 3">
            <a:hlinkClick r:id="" action="ppaction://media"/>
            <a:extLst>
              <a:ext uri="{FF2B5EF4-FFF2-40B4-BE49-F238E27FC236}">
                <a16:creationId xmlns:a16="http://schemas.microsoft.com/office/drawing/2014/main" id="{516799B8-30FE-4CC6-88A3-21B987C8246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791644816"/>
      </p:ext>
    </p:extLst>
  </p:cSld>
  <p:clrMapOvr>
    <a:masterClrMapping/>
  </p:clrMapOvr>
  <mc:AlternateContent xmlns:mc="http://schemas.openxmlformats.org/markup-compatibility/2006">
    <mc:Choice xmlns:p14="http://schemas.microsoft.com/office/powerpoint/2010/main" Requires="p14">
      <p:transition spd="slow" p14:dur="2000" advTm="22430"/>
    </mc:Choice>
    <mc:Fallback>
      <p:transition spd="slow" advTm="224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7711" y="0"/>
            <a:ext cx="9720072" cy="1499616"/>
          </a:xfrm>
        </p:spPr>
        <p:txBody>
          <a:bodyPr/>
          <a:lstStyle/>
          <a:p>
            <a:r>
              <a:rPr lang="en-GB" dirty="0"/>
              <a:t>Why do we need prisons?</a:t>
            </a:r>
          </a:p>
        </p:txBody>
      </p:sp>
      <p:pic>
        <p:nvPicPr>
          <p:cNvPr id="4" name="Content Placeholder 3"/>
          <p:cNvPicPr>
            <a:picLocks noGrp="1" noChangeAspect="1"/>
          </p:cNvPicPr>
          <p:nvPr>
            <p:ph idx="1"/>
          </p:nvPr>
        </p:nvPicPr>
        <p:blipFill>
          <a:blip r:embed="rId5"/>
          <a:stretch>
            <a:fillRect/>
          </a:stretch>
        </p:blipFill>
        <p:spPr>
          <a:xfrm>
            <a:off x="1527711" y="1201948"/>
            <a:ext cx="4435405" cy="2935432"/>
          </a:xfrm>
          <a:prstGeom prst="rect">
            <a:avLst/>
          </a:prstGeom>
        </p:spPr>
      </p:pic>
      <p:sp>
        <p:nvSpPr>
          <p:cNvPr id="5" name="TextBox 4"/>
          <p:cNvSpPr txBox="1"/>
          <p:nvPr/>
        </p:nvSpPr>
        <p:spPr>
          <a:xfrm>
            <a:off x="274820" y="1593613"/>
            <a:ext cx="1643270" cy="830997"/>
          </a:xfrm>
          <a:prstGeom prst="rect">
            <a:avLst/>
          </a:prstGeom>
          <a:noFill/>
        </p:spPr>
        <p:txBody>
          <a:bodyPr wrap="square" rtlCol="0">
            <a:spAutoFit/>
          </a:bodyPr>
          <a:lstStyle/>
          <a:p>
            <a:r>
              <a:rPr lang="en-GB" sz="2400" b="1" dirty="0"/>
              <a:t>Deterring crime</a:t>
            </a:r>
          </a:p>
        </p:txBody>
      </p:sp>
      <p:sp>
        <p:nvSpPr>
          <p:cNvPr id="6" name="TextBox 5"/>
          <p:cNvSpPr txBox="1"/>
          <p:nvPr/>
        </p:nvSpPr>
        <p:spPr>
          <a:xfrm>
            <a:off x="5814589" y="1572002"/>
            <a:ext cx="2034010" cy="830997"/>
          </a:xfrm>
          <a:prstGeom prst="rect">
            <a:avLst/>
          </a:prstGeom>
          <a:noFill/>
        </p:spPr>
        <p:txBody>
          <a:bodyPr wrap="square" rtlCol="0">
            <a:spAutoFit/>
          </a:bodyPr>
          <a:lstStyle/>
          <a:p>
            <a:r>
              <a:rPr lang="en-GB" sz="2400" b="1" dirty="0"/>
              <a:t>Rehabilitation of offenders</a:t>
            </a:r>
          </a:p>
        </p:txBody>
      </p:sp>
      <p:sp>
        <p:nvSpPr>
          <p:cNvPr id="7" name="TextBox 6"/>
          <p:cNvSpPr txBox="1"/>
          <p:nvPr/>
        </p:nvSpPr>
        <p:spPr>
          <a:xfrm>
            <a:off x="7848599" y="749808"/>
            <a:ext cx="3511826" cy="5262979"/>
          </a:xfrm>
          <a:prstGeom prst="rect">
            <a:avLst/>
          </a:prstGeom>
          <a:noFill/>
        </p:spPr>
        <p:txBody>
          <a:bodyPr wrap="square" rtlCol="0">
            <a:spAutoFit/>
          </a:bodyPr>
          <a:lstStyle/>
          <a:p>
            <a:pPr algn="ctr"/>
            <a:r>
              <a:rPr lang="en-GB" sz="2800" b="1" u="sng" dirty="0">
                <a:solidFill>
                  <a:srgbClr val="00B050"/>
                </a:solidFill>
                <a:latin typeface="Arial Unicode MS" panose="020B0604020202020204" pitchFamily="34" charset="-128"/>
                <a:ea typeface="Arial Unicode MS" panose="020B0604020202020204" pitchFamily="34" charset="-128"/>
                <a:cs typeface="Arial Unicode MS" panose="020B0604020202020204" pitchFamily="34" charset="-128"/>
              </a:rPr>
              <a:t>The Gladstone Report 1895</a:t>
            </a:r>
          </a:p>
          <a:p>
            <a:pPr algn="ctr"/>
            <a:endParaRPr lang="en-GB" sz="2800" b="1" u="sng" dirty="0">
              <a:solidFill>
                <a:srgbClr val="92D050"/>
              </a:solidFill>
              <a:latin typeface="Arial Unicode MS" panose="020B0604020202020204" pitchFamily="34" charset="-128"/>
              <a:ea typeface="Arial Unicode MS" panose="020B0604020202020204" pitchFamily="34" charset="-128"/>
              <a:cs typeface="Arial Unicode MS" panose="020B0604020202020204" pitchFamily="34" charset="-128"/>
            </a:endParaRPr>
          </a:p>
          <a:p>
            <a:pPr marL="457200" indent="-457200" algn="ctr">
              <a:buFont typeface="Arial" panose="020B0604020202020204" pitchFamily="34" charset="0"/>
              <a:buChar char="•"/>
            </a:pPr>
            <a:r>
              <a:rPr lang="en-GB" sz="2800" b="1" dirty="0">
                <a:solidFill>
                  <a:srgbClr val="92D050"/>
                </a:solidFill>
                <a:latin typeface="Arial Unicode MS" panose="020B0604020202020204" pitchFamily="34" charset="-128"/>
                <a:ea typeface="Arial Unicode MS" panose="020B0604020202020204" pitchFamily="34" charset="-128"/>
                <a:cs typeface="Arial Unicode MS" panose="020B0604020202020204" pitchFamily="34" charset="-128"/>
              </a:rPr>
              <a:t>Move away from harsh conditions </a:t>
            </a:r>
          </a:p>
          <a:p>
            <a:pPr marL="457200" indent="-457200" algn="ctr">
              <a:buFont typeface="Arial" panose="020B0604020202020204" pitchFamily="34" charset="0"/>
              <a:buChar char="•"/>
            </a:pPr>
            <a:r>
              <a:rPr lang="en-GB" sz="2800" b="1" dirty="0">
                <a:solidFill>
                  <a:srgbClr val="92D050"/>
                </a:solidFill>
                <a:latin typeface="Arial Unicode MS" panose="020B0604020202020204" pitchFamily="34" charset="-128"/>
                <a:ea typeface="Arial Unicode MS" panose="020B0604020202020204" pitchFamily="34" charset="-128"/>
                <a:cs typeface="Arial Unicode MS" panose="020B0604020202020204" pitchFamily="34" charset="-128"/>
              </a:rPr>
              <a:t>Prisons </a:t>
            </a:r>
            <a:r>
              <a:rPr lang="en-GB" sz="2800" b="1" i="1" dirty="0">
                <a:solidFill>
                  <a:srgbClr val="92D050"/>
                </a:solidFill>
                <a:latin typeface="Arial Unicode MS" panose="020B0604020202020204" pitchFamily="34" charset="-128"/>
                <a:ea typeface="Arial Unicode MS" panose="020B0604020202020204" pitchFamily="34" charset="-128"/>
                <a:cs typeface="Arial Unicode MS" panose="020B0604020202020204" pitchFamily="34" charset="-128"/>
              </a:rPr>
              <a:t>‘treat prisoners too much as irreclaimable criminals rather than reclaimable men and women’ </a:t>
            </a:r>
          </a:p>
        </p:txBody>
      </p:sp>
      <p:pic>
        <p:nvPicPr>
          <p:cNvPr id="9" name="Picture 8"/>
          <p:cNvPicPr>
            <a:picLocks noChangeAspect="1"/>
          </p:cNvPicPr>
          <p:nvPr/>
        </p:nvPicPr>
        <p:blipFill>
          <a:blip r:embed="rId6"/>
          <a:stretch>
            <a:fillRect/>
          </a:stretch>
        </p:blipFill>
        <p:spPr>
          <a:xfrm>
            <a:off x="412043" y="4847009"/>
            <a:ext cx="2590800" cy="1762125"/>
          </a:xfrm>
          <a:prstGeom prst="rect">
            <a:avLst/>
          </a:prstGeom>
        </p:spPr>
      </p:pic>
      <p:sp>
        <p:nvSpPr>
          <p:cNvPr id="10" name="Oval Callout 9"/>
          <p:cNvSpPr/>
          <p:nvPr/>
        </p:nvSpPr>
        <p:spPr>
          <a:xfrm>
            <a:off x="3182575" y="3435653"/>
            <a:ext cx="4306559" cy="1630018"/>
          </a:xfrm>
          <a:prstGeom prst="wedgeEllipseCallout">
            <a:avLst>
              <a:gd name="adj1" fmla="val -39296"/>
              <a:gd name="adj2" fmla="val 8689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7"/>
          <a:stretch>
            <a:fillRect/>
          </a:stretch>
        </p:blipFill>
        <p:spPr>
          <a:xfrm>
            <a:off x="3294275" y="4067847"/>
            <a:ext cx="4080743" cy="354489"/>
          </a:xfrm>
          <a:prstGeom prst="rect">
            <a:avLst/>
          </a:prstGeom>
        </p:spPr>
      </p:pic>
      <p:sp>
        <p:nvSpPr>
          <p:cNvPr id="12" name="TextBox 11"/>
          <p:cNvSpPr txBox="1"/>
          <p:nvPr/>
        </p:nvSpPr>
        <p:spPr>
          <a:xfrm>
            <a:off x="412043" y="4427906"/>
            <a:ext cx="2225140" cy="369332"/>
          </a:xfrm>
          <a:prstGeom prst="rect">
            <a:avLst/>
          </a:prstGeom>
          <a:noFill/>
        </p:spPr>
        <p:txBody>
          <a:bodyPr wrap="square" rtlCol="0">
            <a:spAutoFit/>
          </a:bodyPr>
          <a:lstStyle/>
          <a:p>
            <a:r>
              <a:rPr lang="en-GB" dirty="0"/>
              <a:t>After 2012</a:t>
            </a:r>
          </a:p>
        </p:txBody>
      </p:sp>
      <p:pic>
        <p:nvPicPr>
          <p:cNvPr id="3" name="Audio 2">
            <a:hlinkClick r:id="" action="ppaction://media"/>
            <a:extLst>
              <a:ext uri="{FF2B5EF4-FFF2-40B4-BE49-F238E27FC236}">
                <a16:creationId xmlns:a16="http://schemas.microsoft.com/office/drawing/2014/main" id="{A9390CBB-4311-4D03-8F75-2E45CD9BAE3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573366863"/>
      </p:ext>
    </p:extLst>
  </p:cSld>
  <p:clrMapOvr>
    <a:masterClrMapping/>
  </p:clrMapOvr>
  <mc:AlternateContent xmlns:mc="http://schemas.openxmlformats.org/markup-compatibility/2006">
    <mc:Choice xmlns:p14="http://schemas.microsoft.com/office/powerpoint/2010/main" Requires="p14">
      <p:transition spd="slow" p14:dur="2000" advTm="271708"/>
    </mc:Choice>
    <mc:Fallback>
      <p:transition spd="slow" advTm="2717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1293" y="0"/>
            <a:ext cx="9720072" cy="1499616"/>
          </a:xfrm>
        </p:spPr>
        <p:txBody>
          <a:bodyPr/>
          <a:lstStyle/>
          <a:p>
            <a:r>
              <a:rPr lang="en-GB" dirty="0"/>
              <a:t>THE PRISON POPULATION of the </a:t>
            </a:r>
            <a:r>
              <a:rPr lang="en-GB" dirty="0" err="1"/>
              <a:t>uk</a:t>
            </a:r>
            <a:endParaRPr lang="en-GB" dirty="0"/>
          </a:p>
        </p:txBody>
      </p:sp>
      <p:pic>
        <p:nvPicPr>
          <p:cNvPr id="5" name="Picture 4"/>
          <p:cNvPicPr>
            <a:picLocks noChangeAspect="1"/>
          </p:cNvPicPr>
          <p:nvPr/>
        </p:nvPicPr>
        <p:blipFill rotWithShape="1">
          <a:blip r:embed="rId5"/>
          <a:srcRect t="4082"/>
          <a:stretch/>
        </p:blipFill>
        <p:spPr>
          <a:xfrm>
            <a:off x="534099" y="1126435"/>
            <a:ext cx="10957701" cy="5420955"/>
          </a:xfrm>
          <a:prstGeom prst="rect">
            <a:avLst/>
          </a:prstGeom>
        </p:spPr>
      </p:pic>
      <p:pic>
        <p:nvPicPr>
          <p:cNvPr id="3" name="Audio 2">
            <a:hlinkClick r:id="" action="ppaction://media"/>
            <a:extLst>
              <a:ext uri="{FF2B5EF4-FFF2-40B4-BE49-F238E27FC236}">
                <a16:creationId xmlns:a16="http://schemas.microsoft.com/office/drawing/2014/main" id="{3D4FC74B-8FA5-40B4-84E8-14A6FC5C0AC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892586341"/>
      </p:ext>
    </p:extLst>
  </p:cSld>
  <p:clrMapOvr>
    <a:masterClrMapping/>
  </p:clrMapOvr>
  <mc:AlternateContent xmlns:mc="http://schemas.openxmlformats.org/markup-compatibility/2006">
    <mc:Choice xmlns:p14="http://schemas.microsoft.com/office/powerpoint/2010/main" Requires="p14">
      <p:transition spd="slow" p14:dur="2000" advTm="154542"/>
    </mc:Choice>
    <mc:Fallback>
      <p:transition spd="slow" advTm="1545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2910" y="327598"/>
            <a:ext cx="9720072" cy="1499616"/>
          </a:xfrm>
        </p:spPr>
        <p:txBody>
          <a:bodyPr/>
          <a:lstStyle/>
          <a:p>
            <a:r>
              <a:rPr lang="en-GB" dirty="0"/>
              <a:t>The prison population of England and wales</a:t>
            </a:r>
          </a:p>
        </p:txBody>
      </p:sp>
      <p:sp>
        <p:nvSpPr>
          <p:cNvPr id="3" name="Content Placeholder 2"/>
          <p:cNvSpPr>
            <a:spLocks noGrp="1"/>
          </p:cNvSpPr>
          <p:nvPr>
            <p:ph idx="1"/>
          </p:nvPr>
        </p:nvSpPr>
        <p:spPr>
          <a:xfrm>
            <a:off x="8087537" y="6036365"/>
            <a:ext cx="3865924" cy="708991"/>
          </a:xfrm>
        </p:spPr>
        <p:txBody>
          <a:bodyPr/>
          <a:lstStyle/>
          <a:p>
            <a:r>
              <a:rPr lang="en-GB" dirty="0"/>
              <a:t>(CIVITAS December 2017)</a:t>
            </a:r>
          </a:p>
        </p:txBody>
      </p:sp>
      <p:sp>
        <p:nvSpPr>
          <p:cNvPr id="4" name="TextBox 3"/>
          <p:cNvSpPr txBox="1"/>
          <p:nvPr/>
        </p:nvSpPr>
        <p:spPr>
          <a:xfrm>
            <a:off x="571698" y="4097373"/>
            <a:ext cx="8812696" cy="2308324"/>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rgbClr val="0070C0"/>
                </a:solidFill>
                <a:latin typeface="Arial" panose="020B0604020202020204" pitchFamily="34" charset="0"/>
                <a:cs typeface="Arial" panose="020B0604020202020204" pitchFamily="34" charset="0"/>
              </a:rPr>
              <a:t>Prolific criminals dominate the prison population</a:t>
            </a:r>
          </a:p>
          <a:p>
            <a:pPr marL="285750" indent="-285750">
              <a:buFont typeface="Arial" panose="020B0604020202020204" pitchFamily="34" charset="0"/>
              <a:buChar char="•"/>
            </a:pPr>
            <a:r>
              <a:rPr lang="en-GB" sz="2400" dirty="0">
                <a:solidFill>
                  <a:srgbClr val="0070C0"/>
                </a:solidFill>
                <a:latin typeface="Arial" panose="020B0604020202020204" pitchFamily="34" charset="0"/>
                <a:cs typeface="Arial" panose="020B0604020202020204" pitchFamily="34" charset="0"/>
              </a:rPr>
              <a:t>Non-violent prisoners tend to be the most prolific</a:t>
            </a:r>
          </a:p>
          <a:p>
            <a:pPr marL="285750" indent="-285750">
              <a:buFont typeface="Arial" panose="020B0604020202020204" pitchFamily="34" charset="0"/>
              <a:buChar char="•"/>
            </a:pPr>
            <a:r>
              <a:rPr lang="en-GB" sz="2400" dirty="0">
                <a:solidFill>
                  <a:srgbClr val="0070C0"/>
                </a:solidFill>
                <a:latin typeface="Arial" panose="020B0604020202020204" pitchFamily="34" charset="0"/>
                <a:cs typeface="Arial" panose="020B0604020202020204" pitchFamily="34" charset="0"/>
              </a:rPr>
              <a:t>First time offenders account for less than 8% of prison sentences</a:t>
            </a:r>
          </a:p>
          <a:p>
            <a:pPr marL="285750" indent="-285750">
              <a:buFont typeface="Arial" panose="020B0604020202020204" pitchFamily="34" charset="0"/>
              <a:buChar char="•"/>
            </a:pPr>
            <a:r>
              <a:rPr lang="en-GB" sz="2400" dirty="0">
                <a:solidFill>
                  <a:srgbClr val="0070C0"/>
                </a:solidFill>
                <a:latin typeface="Arial" panose="020B0604020202020204" pitchFamily="34" charset="0"/>
                <a:cs typeface="Arial" panose="020B0604020202020204" pitchFamily="34" charset="0"/>
              </a:rPr>
              <a:t>Those incarcerated for drug offences are overwhelmingly supplying drugs</a:t>
            </a:r>
          </a:p>
        </p:txBody>
      </p:sp>
      <p:pic>
        <p:nvPicPr>
          <p:cNvPr id="5" name="Picture 4"/>
          <p:cNvPicPr>
            <a:picLocks noChangeAspect="1"/>
          </p:cNvPicPr>
          <p:nvPr/>
        </p:nvPicPr>
        <p:blipFill>
          <a:blip r:embed="rId5"/>
          <a:stretch>
            <a:fillRect/>
          </a:stretch>
        </p:blipFill>
        <p:spPr>
          <a:xfrm>
            <a:off x="4345424" y="1827214"/>
            <a:ext cx="3077479" cy="2040365"/>
          </a:xfrm>
          <a:prstGeom prst="rect">
            <a:avLst/>
          </a:prstGeom>
        </p:spPr>
      </p:pic>
      <p:sp>
        <p:nvSpPr>
          <p:cNvPr id="6" name="TextBox 5"/>
          <p:cNvSpPr txBox="1"/>
          <p:nvPr/>
        </p:nvSpPr>
        <p:spPr>
          <a:xfrm>
            <a:off x="1111893" y="2034168"/>
            <a:ext cx="3233531" cy="1569660"/>
          </a:xfrm>
          <a:prstGeom prst="rect">
            <a:avLst/>
          </a:prstGeom>
          <a:noFill/>
        </p:spPr>
        <p:txBody>
          <a:bodyPr wrap="square" rtlCol="0">
            <a:spAutoFit/>
          </a:bodyPr>
          <a:lstStyle/>
          <a:p>
            <a:r>
              <a:rPr lang="en-GB" sz="2400" dirty="0"/>
              <a:t>Prisons should be used for incarcerating large numbers of hardened criminals</a:t>
            </a:r>
          </a:p>
        </p:txBody>
      </p:sp>
      <p:sp>
        <p:nvSpPr>
          <p:cNvPr id="8" name="TextBox 7"/>
          <p:cNvSpPr txBox="1"/>
          <p:nvPr/>
        </p:nvSpPr>
        <p:spPr>
          <a:xfrm>
            <a:off x="7727703" y="1827214"/>
            <a:ext cx="2928731" cy="1569660"/>
          </a:xfrm>
          <a:prstGeom prst="rect">
            <a:avLst/>
          </a:prstGeom>
          <a:noFill/>
        </p:spPr>
        <p:txBody>
          <a:bodyPr wrap="square" rtlCol="0">
            <a:spAutoFit/>
          </a:bodyPr>
          <a:lstStyle/>
          <a:p>
            <a:r>
              <a:rPr lang="en-GB" sz="2400" dirty="0"/>
              <a:t>Prisons are mainly populated by first time or minor offenders</a:t>
            </a:r>
          </a:p>
        </p:txBody>
      </p:sp>
      <p:pic>
        <p:nvPicPr>
          <p:cNvPr id="7" name="Audio 6">
            <a:hlinkClick r:id="" action="ppaction://media"/>
            <a:extLst>
              <a:ext uri="{FF2B5EF4-FFF2-40B4-BE49-F238E27FC236}">
                <a16:creationId xmlns:a16="http://schemas.microsoft.com/office/drawing/2014/main" id="{88AEABFC-628C-43E3-A873-B2AE771031C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67711221"/>
      </p:ext>
    </p:extLst>
  </p:cSld>
  <p:clrMapOvr>
    <a:masterClrMapping/>
  </p:clrMapOvr>
  <mc:AlternateContent xmlns:mc="http://schemas.openxmlformats.org/markup-compatibility/2006">
    <mc:Choice xmlns:p14="http://schemas.microsoft.com/office/powerpoint/2010/main" Requires="p14">
      <p:transition spd="slow" p14:dur="2000" advTm="261945"/>
    </mc:Choice>
    <mc:Fallback>
      <p:transition spd="slow" advTm="2619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2911" y="244559"/>
            <a:ext cx="9720072" cy="1499616"/>
          </a:xfrm>
        </p:spPr>
        <p:txBody>
          <a:bodyPr/>
          <a:lstStyle/>
          <a:p>
            <a:r>
              <a:rPr lang="en-GB">
                <a:solidFill>
                  <a:srgbClr val="92D050"/>
                </a:solidFill>
              </a:rPr>
              <a:t>The prison officer </a:t>
            </a:r>
            <a:endParaRPr lang="en-GB" dirty="0">
              <a:solidFill>
                <a:srgbClr val="92D050"/>
              </a:solidFill>
            </a:endParaRPr>
          </a:p>
        </p:txBody>
      </p:sp>
      <p:pic>
        <p:nvPicPr>
          <p:cNvPr id="5" name="Picture 4"/>
          <p:cNvPicPr>
            <a:picLocks noChangeAspect="1"/>
          </p:cNvPicPr>
          <p:nvPr/>
        </p:nvPicPr>
        <p:blipFill rotWithShape="1">
          <a:blip r:embed="rId7"/>
          <a:srcRect l="53631" r="7824" b="18528"/>
          <a:stretch/>
        </p:blipFill>
        <p:spPr>
          <a:xfrm>
            <a:off x="9065623" y="256145"/>
            <a:ext cx="2838053" cy="3332599"/>
          </a:xfrm>
          <a:prstGeom prst="rect">
            <a:avLst/>
          </a:prstGeom>
        </p:spPr>
      </p:pic>
      <p:pic>
        <p:nvPicPr>
          <p:cNvPr id="8" name="Online Media 7" title="Go home every day knowing what you did matters">
            <a:hlinkClick r:id="" action="ppaction://media"/>
            <a:extLst>
              <a:ext uri="{FF2B5EF4-FFF2-40B4-BE49-F238E27FC236}">
                <a16:creationId xmlns:a16="http://schemas.microsoft.com/office/drawing/2014/main" id="{F2B50C90-8D5D-4961-8DC8-D5A2B5E62BA2}"/>
              </a:ext>
            </a:extLst>
          </p:cNvPr>
          <p:cNvPicPr>
            <a:picLocks noRot="1" noChangeAspect="1"/>
          </p:cNvPicPr>
          <p:nvPr>
            <a:videoFile r:link="rId2"/>
          </p:nvPr>
        </p:nvPicPr>
        <p:blipFill>
          <a:blip r:embed="rId8"/>
          <a:stretch>
            <a:fillRect/>
          </a:stretch>
        </p:blipFill>
        <p:spPr>
          <a:xfrm>
            <a:off x="623330" y="1502315"/>
            <a:ext cx="8128000" cy="4572000"/>
          </a:xfrm>
          <a:prstGeom prst="rect">
            <a:avLst/>
          </a:prstGeom>
        </p:spPr>
      </p:pic>
      <p:pic>
        <p:nvPicPr>
          <p:cNvPr id="10" name="Audio 9">
            <a:hlinkClick r:id="" action="ppaction://media"/>
            <a:extLst>
              <a:ext uri="{FF2B5EF4-FFF2-40B4-BE49-F238E27FC236}">
                <a16:creationId xmlns:a16="http://schemas.microsoft.com/office/drawing/2014/main" id="{E8EDA118-6FFE-4A08-B531-ACEF36089B92}"/>
              </a:ext>
            </a:extLst>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11671300" y="6337300"/>
            <a:ext cx="304800" cy="304800"/>
          </a:xfrm>
          <a:prstGeom prst="rect">
            <a:avLst/>
          </a:prstGeom>
        </p:spPr>
      </p:pic>
    </p:spTree>
    <p:custDataLst>
      <p:tags r:id="rId1"/>
    </p:custDataLst>
    <p:extLst>
      <p:ext uri="{BB962C8B-B14F-4D97-AF65-F5344CB8AC3E}">
        <p14:creationId xmlns:p14="http://schemas.microsoft.com/office/powerpoint/2010/main" val="1288821674"/>
      </p:ext>
    </p:extLst>
  </p:cSld>
  <p:clrMapOvr>
    <a:masterClrMapping/>
  </p:clrMapOvr>
  <mc:AlternateContent xmlns:mc="http://schemas.openxmlformats.org/markup-compatibility/2006">
    <mc:Choice xmlns:p14="http://schemas.microsoft.com/office/powerpoint/2010/main" Requires="p14">
      <p:transition spd="slow" p14:dur="2000" advTm="19435"/>
    </mc:Choice>
    <mc:Fallback>
      <p:transition spd="slow" advTm="194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8"/>
                </p:tgtEl>
              </p:cMediaNode>
            </p:video>
            <p:seq concurrent="1" nextAc="seek">
              <p:cTn id="12" restart="whenNotActive" fill="hold" evtFilter="cancelBubble" nodeType="interactiveSeq">
                <p:stCondLst>
                  <p:cond evt="onClick" delay="0">
                    <p:tgtEl>
                      <p:spTgt spid="8"/>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8"/>
                                        </p:tgtEl>
                                      </p:cBhvr>
                                    </p:cmd>
                                  </p:childTnLst>
                                </p:cTn>
                              </p:par>
                            </p:childTnLst>
                          </p:cTn>
                        </p:par>
                      </p:childTnLst>
                    </p:cTn>
                  </p:par>
                </p:childTnLst>
              </p:cTn>
              <p:nextCondLst>
                <p:cond evt="onClick" delay="0">
                  <p:tgtEl>
                    <p:spTgt spid="8"/>
                  </p:tgtEl>
                </p:cond>
              </p:nextCondLst>
            </p:seq>
            <p:audio isNarration="1">
              <p:cMediaNode vol="80000" showWhenStopped="0">
                <p:cTn id="1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37380" y="-214011"/>
            <a:ext cx="9720072" cy="1499616"/>
          </a:xfrm>
        </p:spPr>
        <p:txBody>
          <a:bodyPr/>
          <a:lstStyle/>
          <a:p>
            <a:r>
              <a:rPr lang="en-GB" dirty="0"/>
              <a:t>The role of a prison officer: </a:t>
            </a:r>
            <a:r>
              <a:rPr lang="en-GB" dirty="0">
                <a:solidFill>
                  <a:srgbClr val="92D050"/>
                </a:solidFill>
              </a:rPr>
              <a:t>numbers</a:t>
            </a:r>
          </a:p>
        </p:txBody>
      </p:sp>
      <p:pic>
        <p:nvPicPr>
          <p:cNvPr id="4" name="Content Placeholder 3"/>
          <p:cNvPicPr>
            <a:picLocks noGrp="1" noChangeAspect="1"/>
          </p:cNvPicPr>
          <p:nvPr>
            <p:ph idx="1"/>
          </p:nvPr>
        </p:nvPicPr>
        <p:blipFill>
          <a:blip r:embed="rId5"/>
          <a:stretch>
            <a:fillRect/>
          </a:stretch>
        </p:blipFill>
        <p:spPr>
          <a:xfrm>
            <a:off x="612744" y="1530625"/>
            <a:ext cx="3477704" cy="4913133"/>
          </a:xfrm>
          <a:prstGeom prst="rect">
            <a:avLst/>
          </a:prstGeom>
        </p:spPr>
      </p:pic>
      <p:sp>
        <p:nvSpPr>
          <p:cNvPr id="5" name="Oval Callout 4"/>
          <p:cNvSpPr/>
          <p:nvPr/>
        </p:nvSpPr>
        <p:spPr>
          <a:xfrm>
            <a:off x="4810539" y="3611217"/>
            <a:ext cx="7262191" cy="2213113"/>
          </a:xfrm>
          <a:prstGeom prst="wedgeEllipseCallout">
            <a:avLst>
              <a:gd name="adj1" fmla="val -51125"/>
              <a:gd name="adj2" fmla="val 70285"/>
            </a:avLst>
          </a:prstGeom>
          <a:solidFill>
            <a:srgbClr val="00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0070C0"/>
                </a:solidFill>
              </a:rPr>
              <a:t>“there are two officers on a spur of 61 men . . When everyone is back for lunch, one has to supervise medication and the other has to go and collect food from the kitchen. This means that there is nobody else on the spur.”</a:t>
            </a:r>
          </a:p>
        </p:txBody>
      </p:sp>
      <p:sp>
        <p:nvSpPr>
          <p:cNvPr id="6" name="Oval Callout 5"/>
          <p:cNvSpPr/>
          <p:nvPr/>
        </p:nvSpPr>
        <p:spPr>
          <a:xfrm>
            <a:off x="5420139" y="960782"/>
            <a:ext cx="6374295" cy="2206488"/>
          </a:xfrm>
          <a:prstGeom prst="wedgeEllipseCallout">
            <a:avLst>
              <a:gd name="adj1" fmla="val -54902"/>
              <a:gd name="adj2" fmla="val 68506"/>
            </a:avLst>
          </a:prstGeom>
          <a:solidFill>
            <a:srgbClr val="CC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6238461" y="1325362"/>
            <a:ext cx="4518991" cy="1477328"/>
          </a:xfrm>
          <a:prstGeom prst="rect">
            <a:avLst/>
          </a:prstGeom>
          <a:noFill/>
        </p:spPr>
        <p:txBody>
          <a:bodyPr wrap="square" rtlCol="0">
            <a:spAutoFit/>
          </a:bodyPr>
          <a:lstStyle/>
          <a:p>
            <a:r>
              <a:rPr lang="en-GB" b="1" dirty="0">
                <a:solidFill>
                  <a:srgbClr val="0070C0"/>
                </a:solidFill>
                <a:latin typeface="Arial" panose="020B0604020202020204" pitchFamily="34" charset="0"/>
                <a:cs typeface="Arial" panose="020B0604020202020204" pitchFamily="34" charset="0"/>
              </a:rPr>
              <a:t>“on our new house block we have 60 odd on a wing and I worked it by myself. I work 0715 to 2000 and I might only see and speak to another officer a couple of times a day.”</a:t>
            </a:r>
          </a:p>
        </p:txBody>
      </p:sp>
      <p:pic>
        <p:nvPicPr>
          <p:cNvPr id="3" name="Audio 2">
            <a:hlinkClick r:id="" action="ppaction://media"/>
            <a:extLst>
              <a:ext uri="{FF2B5EF4-FFF2-40B4-BE49-F238E27FC236}">
                <a16:creationId xmlns:a16="http://schemas.microsoft.com/office/drawing/2014/main" id="{BACBFB34-F3C7-4E2D-90E9-F605EDBC1DA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463024667"/>
      </p:ext>
    </p:extLst>
  </p:cSld>
  <p:clrMapOvr>
    <a:masterClrMapping/>
  </p:clrMapOvr>
  <mc:AlternateContent xmlns:mc="http://schemas.openxmlformats.org/markup-compatibility/2006">
    <mc:Choice xmlns:p14="http://schemas.microsoft.com/office/powerpoint/2010/main" Requires="p14">
      <p:transition spd="slow" p14:dur="2000" advTm="66409"/>
    </mc:Choice>
    <mc:Fallback>
      <p:transition spd="slow" advTm="664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2911" y="0"/>
            <a:ext cx="9720072" cy="1499616"/>
          </a:xfrm>
        </p:spPr>
        <p:txBody>
          <a:bodyPr/>
          <a:lstStyle/>
          <a:p>
            <a:r>
              <a:rPr lang="en-GB" dirty="0"/>
              <a:t>The role of a prison officer: </a:t>
            </a:r>
            <a:r>
              <a:rPr lang="en-GB" dirty="0">
                <a:solidFill>
                  <a:srgbClr val="92D050"/>
                </a:solidFill>
              </a:rPr>
              <a:t>value</a:t>
            </a:r>
          </a:p>
        </p:txBody>
      </p:sp>
      <p:pic>
        <p:nvPicPr>
          <p:cNvPr id="4" name="Content Placeholder 3"/>
          <p:cNvPicPr>
            <a:picLocks noGrp="1" noChangeAspect="1"/>
          </p:cNvPicPr>
          <p:nvPr>
            <p:ph idx="1"/>
          </p:nvPr>
        </p:nvPicPr>
        <p:blipFill>
          <a:blip r:embed="rId5"/>
          <a:stretch>
            <a:fillRect/>
          </a:stretch>
        </p:blipFill>
        <p:spPr>
          <a:xfrm>
            <a:off x="1537252" y="1316205"/>
            <a:ext cx="9501809" cy="5338831"/>
          </a:xfrm>
          <a:prstGeom prst="rect">
            <a:avLst/>
          </a:prstGeom>
        </p:spPr>
      </p:pic>
      <p:sp>
        <p:nvSpPr>
          <p:cNvPr id="5" name="TextBox 4"/>
          <p:cNvSpPr txBox="1"/>
          <p:nvPr/>
        </p:nvSpPr>
        <p:spPr>
          <a:xfrm>
            <a:off x="2385391" y="2676939"/>
            <a:ext cx="2120348" cy="1569660"/>
          </a:xfrm>
          <a:prstGeom prst="rect">
            <a:avLst/>
          </a:prstGeom>
          <a:noFill/>
        </p:spPr>
        <p:txBody>
          <a:bodyPr wrap="square" rtlCol="0">
            <a:spAutoFit/>
          </a:bodyPr>
          <a:lstStyle/>
          <a:p>
            <a:r>
              <a:rPr lang="en-GB" sz="3200" b="1" dirty="0">
                <a:solidFill>
                  <a:schemeClr val="bg1"/>
                </a:solidFill>
              </a:rPr>
              <a:t>Increased prison population</a:t>
            </a:r>
          </a:p>
        </p:txBody>
      </p:sp>
      <p:sp>
        <p:nvSpPr>
          <p:cNvPr id="6" name="Plus 5"/>
          <p:cNvSpPr/>
          <p:nvPr/>
        </p:nvSpPr>
        <p:spPr>
          <a:xfrm>
            <a:off x="4505739" y="3193774"/>
            <a:ext cx="636104" cy="556591"/>
          </a:xfrm>
          <a:prstGeom prst="mathPlus">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5353878" y="2762812"/>
            <a:ext cx="2292627" cy="1077218"/>
          </a:xfrm>
          <a:prstGeom prst="rect">
            <a:avLst/>
          </a:prstGeom>
          <a:noFill/>
        </p:spPr>
        <p:txBody>
          <a:bodyPr wrap="square" rtlCol="0">
            <a:spAutoFit/>
          </a:bodyPr>
          <a:lstStyle/>
          <a:p>
            <a:r>
              <a:rPr lang="en-GB" sz="3200" b="1" dirty="0">
                <a:solidFill>
                  <a:schemeClr val="bg1"/>
                </a:solidFill>
              </a:rPr>
              <a:t>Less prison </a:t>
            </a:r>
          </a:p>
          <a:p>
            <a:r>
              <a:rPr lang="en-GB" sz="3200" b="1" dirty="0">
                <a:solidFill>
                  <a:schemeClr val="bg1"/>
                </a:solidFill>
              </a:rPr>
              <a:t>officers</a:t>
            </a:r>
          </a:p>
        </p:txBody>
      </p:sp>
      <p:sp>
        <p:nvSpPr>
          <p:cNvPr id="8" name="Equal 7"/>
          <p:cNvSpPr/>
          <p:nvPr/>
        </p:nvSpPr>
        <p:spPr>
          <a:xfrm>
            <a:off x="7646505" y="3193774"/>
            <a:ext cx="649356" cy="437322"/>
          </a:xfrm>
          <a:prstGeom prst="mathEqual">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TextBox 8"/>
          <p:cNvSpPr txBox="1"/>
          <p:nvPr/>
        </p:nvSpPr>
        <p:spPr>
          <a:xfrm>
            <a:off x="8401878" y="2564128"/>
            <a:ext cx="2186610" cy="1815882"/>
          </a:xfrm>
          <a:prstGeom prst="rect">
            <a:avLst/>
          </a:prstGeom>
          <a:noFill/>
        </p:spPr>
        <p:txBody>
          <a:bodyPr wrap="square" rtlCol="0">
            <a:spAutoFit/>
          </a:bodyPr>
          <a:lstStyle/>
          <a:p>
            <a:r>
              <a:rPr lang="en-GB" sz="2800" b="1" dirty="0">
                <a:solidFill>
                  <a:schemeClr val="bg1"/>
                </a:solidFill>
              </a:rPr>
              <a:t>Decreased prison safety and conditions</a:t>
            </a:r>
          </a:p>
        </p:txBody>
      </p:sp>
      <p:sp>
        <p:nvSpPr>
          <p:cNvPr id="10" name="TextBox 9"/>
          <p:cNvSpPr txBox="1"/>
          <p:nvPr/>
        </p:nvSpPr>
        <p:spPr>
          <a:xfrm>
            <a:off x="5512904" y="4969565"/>
            <a:ext cx="4837044" cy="1384995"/>
          </a:xfrm>
          <a:prstGeom prst="rect">
            <a:avLst/>
          </a:prstGeom>
          <a:solidFill>
            <a:schemeClr val="bg1"/>
          </a:solidFill>
        </p:spPr>
        <p:txBody>
          <a:bodyPr wrap="square" rtlCol="0">
            <a:spAutoFit/>
          </a:bodyPr>
          <a:lstStyle/>
          <a:p>
            <a:r>
              <a:rPr lang="en-GB" sz="2800" dirty="0"/>
              <a:t>“The number of prison officers needs to be increased by at </a:t>
            </a:r>
          </a:p>
          <a:p>
            <a:r>
              <a:rPr lang="en-GB" sz="2800" dirty="0"/>
              <a:t>least 2500”</a:t>
            </a:r>
          </a:p>
        </p:txBody>
      </p:sp>
      <p:pic>
        <p:nvPicPr>
          <p:cNvPr id="11" name="Picture 10"/>
          <p:cNvPicPr>
            <a:picLocks noChangeAspect="1"/>
          </p:cNvPicPr>
          <p:nvPr/>
        </p:nvPicPr>
        <p:blipFill>
          <a:blip r:embed="rId6"/>
          <a:stretch>
            <a:fillRect/>
          </a:stretch>
        </p:blipFill>
        <p:spPr>
          <a:xfrm>
            <a:off x="8825947" y="5818798"/>
            <a:ext cx="1507331" cy="535762"/>
          </a:xfrm>
          <a:prstGeom prst="rect">
            <a:avLst/>
          </a:prstGeom>
        </p:spPr>
      </p:pic>
      <p:pic>
        <p:nvPicPr>
          <p:cNvPr id="3" name="Audio 2">
            <a:hlinkClick r:id="" action="ppaction://media"/>
            <a:extLst>
              <a:ext uri="{FF2B5EF4-FFF2-40B4-BE49-F238E27FC236}">
                <a16:creationId xmlns:a16="http://schemas.microsoft.com/office/drawing/2014/main" id="{A636D95D-64AA-4620-AF28-EFCA09DD572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635600427"/>
      </p:ext>
    </p:extLst>
  </p:cSld>
  <p:clrMapOvr>
    <a:masterClrMapping/>
  </p:clrMapOvr>
  <mc:AlternateContent xmlns:mc="http://schemas.openxmlformats.org/markup-compatibility/2006">
    <mc:Choice xmlns:p14="http://schemas.microsoft.com/office/powerpoint/2010/main" Requires="p14">
      <p:transition spd="slow" p14:dur="2000" advTm="68947"/>
    </mc:Choice>
    <mc:Fallback>
      <p:transition spd="slow" advTm="689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4384" y="91485"/>
            <a:ext cx="9720072" cy="1499616"/>
          </a:xfrm>
        </p:spPr>
        <p:txBody>
          <a:bodyPr/>
          <a:lstStyle/>
          <a:p>
            <a:r>
              <a:rPr lang="en-GB" dirty="0"/>
              <a:t>The role of a prison officer: </a:t>
            </a:r>
            <a:r>
              <a:rPr lang="en-GB" dirty="0">
                <a:solidFill>
                  <a:srgbClr val="92D050"/>
                </a:solidFill>
              </a:rPr>
              <a:t>value</a:t>
            </a:r>
          </a:p>
        </p:txBody>
      </p:sp>
      <p:sp>
        <p:nvSpPr>
          <p:cNvPr id="3" name="Content Placeholder 2"/>
          <p:cNvSpPr>
            <a:spLocks noGrp="1"/>
          </p:cNvSpPr>
          <p:nvPr>
            <p:ph idx="1"/>
          </p:nvPr>
        </p:nvSpPr>
        <p:spPr>
          <a:xfrm>
            <a:off x="569844" y="1470991"/>
            <a:ext cx="4522306" cy="4838369"/>
          </a:xfrm>
          <a:solidFill>
            <a:srgbClr val="DAF8FE"/>
          </a:solidFill>
        </p:spPr>
        <p:txBody>
          <a:bodyPr/>
          <a:lstStyle/>
          <a:p>
            <a:r>
              <a:rPr lang="en-GB" dirty="0"/>
              <a:t>- </a:t>
            </a:r>
            <a:r>
              <a:rPr lang="en-GB" dirty="0">
                <a:solidFill>
                  <a:srgbClr val="0070C0"/>
                </a:solidFill>
                <a:latin typeface="Arial" panose="020B0604020202020204" pitchFamily="34" charset="0"/>
                <a:cs typeface="Arial" panose="020B0604020202020204" pitchFamily="34" charset="0"/>
              </a:rPr>
              <a:t>Job description and aims are unclear</a:t>
            </a:r>
          </a:p>
          <a:p>
            <a:r>
              <a:rPr lang="en-GB" dirty="0">
                <a:solidFill>
                  <a:srgbClr val="0070C0"/>
                </a:solidFill>
                <a:latin typeface="Arial" panose="020B0604020202020204" pitchFamily="34" charset="0"/>
                <a:cs typeface="Arial" panose="020B0604020202020204" pitchFamily="34" charset="0"/>
              </a:rPr>
              <a:t>- Pay is low</a:t>
            </a:r>
          </a:p>
          <a:p>
            <a:r>
              <a:rPr lang="en-GB" dirty="0">
                <a:solidFill>
                  <a:srgbClr val="0070C0"/>
                </a:solidFill>
                <a:latin typeface="Arial" panose="020B0604020202020204" pitchFamily="34" charset="0"/>
                <a:cs typeface="Arial" panose="020B0604020202020204" pitchFamily="34" charset="0"/>
              </a:rPr>
              <a:t>- Training is too short</a:t>
            </a:r>
          </a:p>
          <a:p>
            <a:r>
              <a:rPr lang="en-GB" dirty="0">
                <a:solidFill>
                  <a:srgbClr val="0070C0"/>
                </a:solidFill>
                <a:latin typeface="Arial" panose="020B0604020202020204" pitchFamily="34" charset="0"/>
                <a:cs typeface="Arial" panose="020B0604020202020204" pitchFamily="34" charset="0"/>
              </a:rPr>
              <a:t>- Development and training opportunities are few and far between</a:t>
            </a:r>
          </a:p>
          <a:p>
            <a:r>
              <a:rPr lang="en-GB" dirty="0">
                <a:solidFill>
                  <a:srgbClr val="0070C0"/>
                </a:solidFill>
                <a:latin typeface="Arial" panose="020B0604020202020204" pitchFamily="34" charset="0"/>
                <a:cs typeface="Arial" panose="020B0604020202020204" pitchFamily="34" charset="0"/>
              </a:rPr>
              <a:t>- Staffing levels are low – even dangerous at times</a:t>
            </a:r>
          </a:p>
          <a:p>
            <a:r>
              <a:rPr lang="en-GB" dirty="0">
                <a:solidFill>
                  <a:srgbClr val="0070C0"/>
                </a:solidFill>
                <a:latin typeface="Arial" panose="020B0604020202020204" pitchFamily="34" charset="0"/>
                <a:cs typeface="Arial" panose="020B0604020202020204" pitchFamily="34" charset="0"/>
              </a:rPr>
              <a:t>- Morale is low</a:t>
            </a:r>
          </a:p>
          <a:p>
            <a:endParaRPr lang="en-GB" dirty="0"/>
          </a:p>
          <a:p>
            <a:endParaRPr lang="en-GB" dirty="0"/>
          </a:p>
        </p:txBody>
      </p:sp>
      <p:sp>
        <p:nvSpPr>
          <p:cNvPr id="4" name="TextBox 3"/>
          <p:cNvSpPr txBox="1"/>
          <p:nvPr/>
        </p:nvSpPr>
        <p:spPr>
          <a:xfrm>
            <a:off x="6414052" y="2464904"/>
            <a:ext cx="43301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pic>
        <p:nvPicPr>
          <p:cNvPr id="5" name="Picture 4"/>
          <p:cNvPicPr>
            <a:picLocks noChangeAspect="1"/>
          </p:cNvPicPr>
          <p:nvPr/>
        </p:nvPicPr>
        <p:blipFill>
          <a:blip r:embed="rId5"/>
          <a:stretch>
            <a:fillRect/>
          </a:stretch>
        </p:blipFill>
        <p:spPr>
          <a:xfrm>
            <a:off x="5252539" y="2380553"/>
            <a:ext cx="1877312" cy="1371720"/>
          </a:xfrm>
          <a:prstGeom prst="rect">
            <a:avLst/>
          </a:prstGeom>
        </p:spPr>
      </p:pic>
      <p:pic>
        <p:nvPicPr>
          <p:cNvPr id="6" name="Picture 5"/>
          <p:cNvPicPr>
            <a:picLocks noChangeAspect="1"/>
          </p:cNvPicPr>
          <p:nvPr/>
        </p:nvPicPr>
        <p:blipFill>
          <a:blip r:embed="rId6"/>
          <a:stretch>
            <a:fillRect/>
          </a:stretch>
        </p:blipFill>
        <p:spPr>
          <a:xfrm>
            <a:off x="7428716" y="2299269"/>
            <a:ext cx="2383114" cy="1419225"/>
          </a:xfrm>
          <a:prstGeom prst="rect">
            <a:avLst/>
          </a:prstGeom>
        </p:spPr>
      </p:pic>
      <p:sp>
        <p:nvSpPr>
          <p:cNvPr id="7" name="Rectangle 6"/>
          <p:cNvSpPr/>
          <p:nvPr/>
        </p:nvSpPr>
        <p:spPr>
          <a:xfrm>
            <a:off x="9962642" y="2349908"/>
            <a:ext cx="1672767" cy="523220"/>
          </a:xfrm>
          <a:prstGeom prst="rect">
            <a:avLst/>
          </a:prstGeom>
          <a:noFill/>
        </p:spPr>
        <p:txBody>
          <a:bodyPr wrap="none" lIns="91440" tIns="45720" rIns="91440" bIns="45720">
            <a:spAutoFit/>
          </a:bodyPr>
          <a:lstStyle/>
          <a:p>
            <a:pPr algn="ctr"/>
            <a:r>
              <a:rPr lang="en-US" sz="2800" b="1" cap="none" spc="0" dirty="0">
                <a:ln w="22225">
                  <a:solidFill>
                    <a:schemeClr val="accent2"/>
                  </a:solidFill>
                  <a:prstDash val="solid"/>
                </a:ln>
                <a:solidFill>
                  <a:schemeClr val="accent2">
                    <a:lumMod val="40000"/>
                    <a:lumOff val="60000"/>
                  </a:schemeClr>
                </a:solidFill>
                <a:effectLst/>
              </a:rPr>
              <a:t>Resources</a:t>
            </a:r>
          </a:p>
        </p:txBody>
      </p:sp>
      <p:sp>
        <p:nvSpPr>
          <p:cNvPr id="10" name="Up Arrow Callout 9"/>
          <p:cNvSpPr/>
          <p:nvPr/>
        </p:nvSpPr>
        <p:spPr>
          <a:xfrm>
            <a:off x="5512905" y="4094922"/>
            <a:ext cx="6270558" cy="2214438"/>
          </a:xfrm>
          <a:prstGeom prst="upArrow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5870713" y="5115339"/>
            <a:ext cx="5764696" cy="830997"/>
          </a:xfrm>
          <a:prstGeom prst="rect">
            <a:avLst/>
          </a:prstGeom>
          <a:noFill/>
        </p:spPr>
        <p:txBody>
          <a:bodyPr wrap="square" rtlCol="0">
            <a:spAutoFit/>
          </a:bodyPr>
          <a:lstStyle/>
          <a:p>
            <a:pPr algn="ctr"/>
            <a:r>
              <a:rPr lang="en-GB" sz="2400" dirty="0"/>
              <a:t>Undervaluing of prison officers has exacerbated the impact of these issues</a:t>
            </a:r>
          </a:p>
        </p:txBody>
      </p:sp>
      <p:sp>
        <p:nvSpPr>
          <p:cNvPr id="12" name="TextBox 11"/>
          <p:cNvSpPr txBox="1"/>
          <p:nvPr/>
        </p:nvSpPr>
        <p:spPr>
          <a:xfrm>
            <a:off x="5374789" y="1917214"/>
            <a:ext cx="1039263" cy="369332"/>
          </a:xfrm>
          <a:prstGeom prst="rect">
            <a:avLst/>
          </a:prstGeom>
          <a:noFill/>
        </p:spPr>
        <p:txBody>
          <a:bodyPr wrap="square" rtlCol="0">
            <a:spAutoFit/>
          </a:bodyPr>
          <a:lstStyle/>
          <a:p>
            <a:r>
              <a:rPr lang="en-GB" dirty="0"/>
              <a:t>Drugs</a:t>
            </a:r>
          </a:p>
        </p:txBody>
      </p:sp>
      <p:sp>
        <p:nvSpPr>
          <p:cNvPr id="13" name="TextBox 12"/>
          <p:cNvSpPr txBox="1"/>
          <p:nvPr/>
        </p:nvSpPr>
        <p:spPr>
          <a:xfrm>
            <a:off x="7620000" y="1966049"/>
            <a:ext cx="1603513" cy="369332"/>
          </a:xfrm>
          <a:prstGeom prst="rect">
            <a:avLst/>
          </a:prstGeom>
          <a:noFill/>
        </p:spPr>
        <p:txBody>
          <a:bodyPr wrap="square" rtlCol="0">
            <a:spAutoFit/>
          </a:bodyPr>
          <a:lstStyle/>
          <a:p>
            <a:r>
              <a:rPr lang="en-GB" dirty="0"/>
              <a:t>Overcrowding</a:t>
            </a:r>
          </a:p>
        </p:txBody>
      </p:sp>
      <p:pic>
        <p:nvPicPr>
          <p:cNvPr id="8" name="Audio 7">
            <a:hlinkClick r:id="" action="ppaction://media"/>
            <a:extLst>
              <a:ext uri="{FF2B5EF4-FFF2-40B4-BE49-F238E27FC236}">
                <a16:creationId xmlns:a16="http://schemas.microsoft.com/office/drawing/2014/main" id="{41C3764C-77AB-4B54-8477-F2980AF6437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17998384"/>
      </p:ext>
    </p:extLst>
  </p:cSld>
  <p:clrMapOvr>
    <a:masterClrMapping/>
  </p:clrMapOvr>
  <mc:AlternateContent xmlns:mc="http://schemas.openxmlformats.org/markup-compatibility/2006">
    <mc:Choice xmlns:p14="http://schemas.microsoft.com/office/powerpoint/2010/main" Requires="p14">
      <p:transition spd="slow" p14:dur="2000" advTm="76951"/>
    </mc:Choice>
    <mc:Fallback>
      <p:transition spd="slow" advTm="769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6093" y="-201168"/>
            <a:ext cx="9720072" cy="1499616"/>
          </a:xfrm>
        </p:spPr>
        <p:txBody>
          <a:bodyPr/>
          <a:lstStyle/>
          <a:p>
            <a:r>
              <a:rPr lang="en-GB" dirty="0"/>
              <a:t>The ‘</a:t>
            </a:r>
            <a:r>
              <a:rPr lang="en-GB" dirty="0">
                <a:solidFill>
                  <a:srgbClr val="92D050"/>
                </a:solidFill>
              </a:rPr>
              <a:t>who</a:t>
            </a:r>
            <a:r>
              <a:rPr lang="en-GB" dirty="0"/>
              <a:t>’ not just ‘</a:t>
            </a:r>
            <a:r>
              <a:rPr lang="en-GB" dirty="0">
                <a:solidFill>
                  <a:srgbClr val="92D050"/>
                </a:solidFill>
              </a:rPr>
              <a:t>how many</a:t>
            </a:r>
            <a:r>
              <a:rPr lang="en-GB" dirty="0"/>
              <a:t>’</a:t>
            </a:r>
          </a:p>
        </p:txBody>
      </p:sp>
      <p:sp>
        <p:nvSpPr>
          <p:cNvPr id="3" name="Content Placeholder 2"/>
          <p:cNvSpPr>
            <a:spLocks noGrp="1"/>
          </p:cNvSpPr>
          <p:nvPr>
            <p:ph idx="1"/>
          </p:nvPr>
        </p:nvSpPr>
        <p:spPr>
          <a:xfrm>
            <a:off x="1024127" y="1437861"/>
            <a:ext cx="9720073" cy="1186070"/>
          </a:xfrm>
        </p:spPr>
        <p:txBody>
          <a:bodyPr>
            <a:normAutofit fontScale="92500" lnSpcReduction="20000"/>
          </a:bodyPr>
          <a:lstStyle/>
          <a:p>
            <a:r>
              <a:rPr lang="en-GB" sz="3200" dirty="0"/>
              <a:t>Whilst low staffing is a huge issue it is important to note that getting the right people to be prison officers and retention rates are the most crucial issues!</a:t>
            </a:r>
          </a:p>
        </p:txBody>
      </p:sp>
      <p:pic>
        <p:nvPicPr>
          <p:cNvPr id="4" name="Picture 3"/>
          <p:cNvPicPr>
            <a:picLocks noChangeAspect="1"/>
          </p:cNvPicPr>
          <p:nvPr/>
        </p:nvPicPr>
        <p:blipFill>
          <a:blip r:embed="rId5"/>
          <a:stretch>
            <a:fillRect/>
          </a:stretch>
        </p:blipFill>
        <p:spPr>
          <a:xfrm>
            <a:off x="715174" y="2923879"/>
            <a:ext cx="2915921" cy="3486992"/>
          </a:xfrm>
          <a:prstGeom prst="rect">
            <a:avLst/>
          </a:prstGeom>
        </p:spPr>
      </p:pic>
      <p:pic>
        <p:nvPicPr>
          <p:cNvPr id="5" name="Picture 4"/>
          <p:cNvPicPr>
            <a:picLocks noChangeAspect="1"/>
          </p:cNvPicPr>
          <p:nvPr/>
        </p:nvPicPr>
        <p:blipFill>
          <a:blip r:embed="rId6"/>
          <a:stretch>
            <a:fillRect/>
          </a:stretch>
        </p:blipFill>
        <p:spPr>
          <a:xfrm>
            <a:off x="4161381" y="2763344"/>
            <a:ext cx="3034748" cy="3808065"/>
          </a:xfrm>
          <a:prstGeom prst="rect">
            <a:avLst/>
          </a:prstGeom>
        </p:spPr>
      </p:pic>
      <p:sp>
        <p:nvSpPr>
          <p:cNvPr id="6" name="Rectangle 5"/>
          <p:cNvSpPr/>
          <p:nvPr/>
        </p:nvSpPr>
        <p:spPr>
          <a:xfrm>
            <a:off x="7354957" y="5657671"/>
            <a:ext cx="5314122" cy="1200329"/>
          </a:xfrm>
          <a:prstGeom prst="rect">
            <a:avLst/>
          </a:prstGeom>
        </p:spPr>
        <p:txBody>
          <a:bodyPr wrap="square">
            <a:spAutoFit/>
          </a:bodyPr>
          <a:lstStyle/>
          <a:p>
            <a:r>
              <a:rPr lang="en-GB" dirty="0">
                <a:hlinkClick r:id="rId7"/>
              </a:rPr>
              <a:t>https://www.channel4.com/news/prisoners-on-instagram-reveal-security-crisis-behind-bars-contraband-drugs-knives</a:t>
            </a:r>
            <a:endParaRPr lang="en-GB" dirty="0"/>
          </a:p>
          <a:p>
            <a:endParaRPr lang="en-GB" dirty="0"/>
          </a:p>
        </p:txBody>
      </p:sp>
      <p:pic>
        <p:nvPicPr>
          <p:cNvPr id="8" name="Audio 7">
            <a:hlinkClick r:id="" action="ppaction://media"/>
            <a:extLst>
              <a:ext uri="{FF2B5EF4-FFF2-40B4-BE49-F238E27FC236}">
                <a16:creationId xmlns:a16="http://schemas.microsoft.com/office/drawing/2014/main" id="{A4E086C5-26BF-4327-9C74-0610D2DB937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799843674"/>
      </p:ext>
    </p:extLst>
  </p:cSld>
  <p:clrMapOvr>
    <a:masterClrMapping/>
  </p:clrMapOvr>
  <mc:AlternateContent xmlns:mc="http://schemas.openxmlformats.org/markup-compatibility/2006">
    <mc:Choice xmlns:p14="http://schemas.microsoft.com/office/powerpoint/2010/main" Requires="p14">
      <p:transition spd="slow" p14:dur="2000" advTm="99033"/>
    </mc:Choice>
    <mc:Fallback>
      <p:transition spd="slow" advTm="990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Substance misuse in prison – ‘LEGAL HIGHS’</a:t>
            </a:r>
          </a:p>
        </p:txBody>
      </p:sp>
      <p:pic>
        <p:nvPicPr>
          <p:cNvPr id="6" name="Content Placeholder 5"/>
          <p:cNvPicPr>
            <a:picLocks noGrp="1" noChangeAspect="1"/>
          </p:cNvPicPr>
          <p:nvPr>
            <p:ph idx="1"/>
          </p:nvPr>
        </p:nvPicPr>
        <p:blipFill>
          <a:blip r:embed="rId5"/>
          <a:stretch>
            <a:fillRect/>
          </a:stretch>
        </p:blipFill>
        <p:spPr>
          <a:xfrm>
            <a:off x="860676" y="2249280"/>
            <a:ext cx="4039834" cy="2441989"/>
          </a:xfrm>
          <a:prstGeom prst="rect">
            <a:avLst/>
          </a:prstGeom>
        </p:spPr>
      </p:pic>
      <p:pic>
        <p:nvPicPr>
          <p:cNvPr id="7" name="Picture 6"/>
          <p:cNvPicPr>
            <a:picLocks noChangeAspect="1"/>
          </p:cNvPicPr>
          <p:nvPr/>
        </p:nvPicPr>
        <p:blipFill rotWithShape="1">
          <a:blip r:embed="rId6"/>
          <a:srcRect t="17790" r="51081"/>
          <a:stretch/>
        </p:blipFill>
        <p:spPr>
          <a:xfrm>
            <a:off x="5917507" y="1881808"/>
            <a:ext cx="4299919" cy="4041913"/>
          </a:xfrm>
          <a:prstGeom prst="rect">
            <a:avLst/>
          </a:prstGeom>
        </p:spPr>
      </p:pic>
      <p:pic>
        <p:nvPicPr>
          <p:cNvPr id="4" name="Audio 3">
            <a:hlinkClick r:id="" action="ppaction://media"/>
            <a:extLst>
              <a:ext uri="{FF2B5EF4-FFF2-40B4-BE49-F238E27FC236}">
                <a16:creationId xmlns:a16="http://schemas.microsoft.com/office/drawing/2014/main" id="{0394217C-C512-43D9-BCB6-0E197C09F12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627446363"/>
      </p:ext>
    </p:extLst>
  </p:cSld>
  <p:clrMapOvr>
    <a:masterClrMapping/>
  </p:clrMapOvr>
  <mc:AlternateContent xmlns:mc="http://schemas.openxmlformats.org/markup-compatibility/2006">
    <mc:Choice xmlns:p14="http://schemas.microsoft.com/office/powerpoint/2010/main" Requires="p14">
      <p:transition spd="slow" p14:dur="2000" advTm="98453"/>
    </mc:Choice>
    <mc:Fallback>
      <p:transition spd="slow" advTm="984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0826C-A955-4411-A539-9C3D9CCEDC91}"/>
              </a:ext>
            </a:extLst>
          </p:cNvPr>
          <p:cNvSpPr>
            <a:spLocks noGrp="1"/>
          </p:cNvSpPr>
          <p:nvPr>
            <p:ph type="title"/>
          </p:nvPr>
        </p:nvSpPr>
        <p:spPr/>
        <p:txBody>
          <a:bodyPr/>
          <a:lstStyle/>
          <a:p>
            <a:r>
              <a:rPr lang="en-GB"/>
              <a:t>Drugs in prison – the forward trust</a:t>
            </a:r>
          </a:p>
        </p:txBody>
      </p:sp>
      <p:pic>
        <p:nvPicPr>
          <p:cNvPr id="4" name="Picture 4" descr="Graphical user interface, application&#10;&#10;Description automatically generated">
            <a:extLst>
              <a:ext uri="{FF2B5EF4-FFF2-40B4-BE49-F238E27FC236}">
                <a16:creationId xmlns:a16="http://schemas.microsoft.com/office/drawing/2014/main" id="{243CB2E4-BD7D-4EF2-A53D-79078322FF36}"/>
              </a:ext>
            </a:extLst>
          </p:cNvPr>
          <p:cNvPicPr>
            <a:picLocks noGrp="1" noChangeAspect="1"/>
          </p:cNvPicPr>
          <p:nvPr>
            <p:ph idx="1"/>
          </p:nvPr>
        </p:nvPicPr>
        <p:blipFill rotWithShape="1">
          <a:blip r:embed="rId5"/>
          <a:srcRect l="-1609" t="10394" r="3753" b="26523"/>
          <a:stretch/>
        </p:blipFill>
        <p:spPr>
          <a:xfrm>
            <a:off x="2454302" y="2257245"/>
            <a:ext cx="6859691" cy="3314418"/>
          </a:xfrm>
        </p:spPr>
      </p:pic>
      <p:sp>
        <p:nvSpPr>
          <p:cNvPr id="5" name="TextBox 4">
            <a:extLst>
              <a:ext uri="{FF2B5EF4-FFF2-40B4-BE49-F238E27FC236}">
                <a16:creationId xmlns:a16="http://schemas.microsoft.com/office/drawing/2014/main" id="{51F986A9-7425-46C2-AD8E-AC55993596CB}"/>
              </a:ext>
            </a:extLst>
          </p:cNvPr>
          <p:cNvSpPr txBox="1"/>
          <p:nvPr/>
        </p:nvSpPr>
        <p:spPr>
          <a:xfrm>
            <a:off x="569343" y="5989608"/>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https://www.forwardtrust.org.uk/about-us/</a:t>
            </a:r>
          </a:p>
        </p:txBody>
      </p:sp>
      <p:pic>
        <p:nvPicPr>
          <p:cNvPr id="3" name="Audio 2">
            <a:hlinkClick r:id="" action="ppaction://media"/>
            <a:extLst>
              <a:ext uri="{FF2B5EF4-FFF2-40B4-BE49-F238E27FC236}">
                <a16:creationId xmlns:a16="http://schemas.microsoft.com/office/drawing/2014/main" id="{99E0ACB7-E57E-4F27-AF03-CF0D61A04D0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375312295"/>
      </p:ext>
    </p:extLst>
  </p:cSld>
  <p:clrMapOvr>
    <a:masterClrMapping/>
  </p:clrMapOvr>
  <mc:AlternateContent xmlns:mc="http://schemas.openxmlformats.org/markup-compatibility/2006">
    <mc:Choice xmlns:p14="http://schemas.microsoft.com/office/powerpoint/2010/main" Requires="p14">
      <p:transition spd="slow" p14:dur="2000" advTm="217084"/>
    </mc:Choice>
    <mc:Fallback>
      <p:transition spd="slow" advTm="2170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stretch>
            <a:fillRect/>
          </a:stretch>
        </p:blipFill>
        <p:spPr>
          <a:xfrm>
            <a:off x="7686459" y="418277"/>
            <a:ext cx="3882887" cy="6148499"/>
          </a:xfrm>
          <a:prstGeom prst="rect">
            <a:avLst/>
          </a:prstGeom>
        </p:spPr>
      </p:pic>
      <p:sp>
        <p:nvSpPr>
          <p:cNvPr id="2" name="Title 1"/>
          <p:cNvSpPr>
            <a:spLocks noGrp="1"/>
          </p:cNvSpPr>
          <p:nvPr>
            <p:ph type="title"/>
          </p:nvPr>
        </p:nvSpPr>
        <p:spPr/>
        <p:txBody>
          <a:bodyPr/>
          <a:lstStyle/>
          <a:p>
            <a:r>
              <a:rPr lang="en-GB" dirty="0"/>
              <a:t>Overcrowding in prison</a:t>
            </a:r>
          </a:p>
        </p:txBody>
      </p:sp>
      <p:sp>
        <p:nvSpPr>
          <p:cNvPr id="3" name="Content Placeholder 2"/>
          <p:cNvSpPr>
            <a:spLocks noGrp="1"/>
          </p:cNvSpPr>
          <p:nvPr>
            <p:ph idx="1"/>
          </p:nvPr>
        </p:nvSpPr>
        <p:spPr>
          <a:xfrm>
            <a:off x="7686459" y="206866"/>
            <a:ext cx="4276742" cy="756699"/>
          </a:xfrm>
        </p:spPr>
        <p:txBody>
          <a:bodyPr/>
          <a:lstStyle/>
          <a:p>
            <a:r>
              <a:rPr lang="en-GB" sz="1100" dirty="0">
                <a:hlinkClick r:id="rId6" action="ppaction://hlinkfile"/>
              </a:rPr>
              <a:t>file:///C:/Users/bus-lk/Downloads/SN04334%20(3).pdf</a:t>
            </a:r>
            <a:endParaRPr lang="en-GB" sz="1100" dirty="0"/>
          </a:p>
          <a:p>
            <a:endParaRPr lang="en-GB" dirty="0"/>
          </a:p>
        </p:txBody>
      </p:sp>
      <p:sp>
        <p:nvSpPr>
          <p:cNvPr id="5" name="TextBox 4"/>
          <p:cNvSpPr txBox="1"/>
          <p:nvPr/>
        </p:nvSpPr>
        <p:spPr>
          <a:xfrm>
            <a:off x="808383" y="2411896"/>
            <a:ext cx="4598504" cy="3539430"/>
          </a:xfrm>
          <a:prstGeom prst="rect">
            <a:avLst/>
          </a:prstGeom>
          <a:solidFill>
            <a:srgbClr val="00FFCC"/>
          </a:solidFill>
        </p:spPr>
        <p:txBody>
          <a:bodyPr wrap="square" rtlCol="0">
            <a:spAutoFit/>
          </a:bodyPr>
          <a:lstStyle/>
          <a:p>
            <a:r>
              <a:rPr lang="en-GB" sz="2800" b="1" u="sng" dirty="0">
                <a:solidFill>
                  <a:srgbClr val="D60093"/>
                </a:solidFill>
              </a:rPr>
              <a:t>March 2018: </a:t>
            </a:r>
          </a:p>
          <a:p>
            <a:endParaRPr lang="en-GB" sz="2800" dirty="0">
              <a:solidFill>
                <a:srgbClr val="D60093"/>
              </a:solidFill>
            </a:endParaRPr>
          </a:p>
          <a:p>
            <a:r>
              <a:rPr lang="en-GB" sz="2800" b="1" dirty="0">
                <a:solidFill>
                  <a:srgbClr val="D60093"/>
                </a:solidFill>
              </a:rPr>
              <a:t>58% </a:t>
            </a:r>
            <a:r>
              <a:rPr lang="en-GB" sz="2800" dirty="0">
                <a:solidFill>
                  <a:srgbClr val="D60093"/>
                </a:solidFill>
              </a:rPr>
              <a:t>of prisons were overcrowded </a:t>
            </a:r>
          </a:p>
          <a:p>
            <a:endParaRPr lang="en-GB" sz="2800" dirty="0">
              <a:solidFill>
                <a:srgbClr val="D60093"/>
              </a:solidFill>
            </a:endParaRPr>
          </a:p>
          <a:p>
            <a:r>
              <a:rPr lang="en-GB" sz="2800" dirty="0">
                <a:solidFill>
                  <a:srgbClr val="D60093"/>
                </a:solidFill>
              </a:rPr>
              <a:t>Overcrowded prisons held </a:t>
            </a:r>
            <a:r>
              <a:rPr lang="en-GB" sz="2800" b="1" dirty="0">
                <a:solidFill>
                  <a:srgbClr val="D60093"/>
                </a:solidFill>
              </a:rPr>
              <a:t>8600</a:t>
            </a:r>
            <a:r>
              <a:rPr lang="en-GB" sz="2800" dirty="0">
                <a:solidFill>
                  <a:srgbClr val="D60093"/>
                </a:solidFill>
              </a:rPr>
              <a:t> more prisoners than they should</a:t>
            </a:r>
          </a:p>
        </p:txBody>
      </p:sp>
      <p:pic>
        <p:nvPicPr>
          <p:cNvPr id="6" name="Audio 5">
            <a:hlinkClick r:id="" action="ppaction://media"/>
            <a:extLst>
              <a:ext uri="{FF2B5EF4-FFF2-40B4-BE49-F238E27FC236}">
                <a16:creationId xmlns:a16="http://schemas.microsoft.com/office/drawing/2014/main" id="{91D4263A-2D3B-4018-8EC0-E529523665A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512117119"/>
      </p:ext>
    </p:extLst>
  </p:cSld>
  <p:clrMapOvr>
    <a:masterClrMapping/>
  </p:clrMapOvr>
  <mc:AlternateContent xmlns:mc="http://schemas.openxmlformats.org/markup-compatibility/2006">
    <mc:Choice xmlns:p14="http://schemas.microsoft.com/office/powerpoint/2010/main" Requires="p14">
      <p:transition spd="slow" p14:dur="2000" advTm="58630"/>
    </mc:Choice>
    <mc:Fallback>
      <p:transition spd="slow" advTm="586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a:t>
            </a:r>
          </a:p>
        </p:txBody>
      </p:sp>
      <p:sp>
        <p:nvSpPr>
          <p:cNvPr id="3" name="TextBox 2"/>
          <p:cNvSpPr txBox="1"/>
          <p:nvPr/>
        </p:nvSpPr>
        <p:spPr>
          <a:xfrm>
            <a:off x="1537252" y="2557670"/>
            <a:ext cx="7726018" cy="1569660"/>
          </a:xfrm>
          <a:prstGeom prst="rect">
            <a:avLst/>
          </a:prstGeom>
          <a:solidFill>
            <a:srgbClr val="0066FF"/>
          </a:solidFill>
        </p:spPr>
        <p:txBody>
          <a:bodyPr wrap="square" rtlCol="0">
            <a:spAutoFit/>
          </a:bodyPr>
          <a:lstStyle/>
          <a:p>
            <a:pPr algn="ctr"/>
            <a:r>
              <a:rPr lang="en-GB" sz="3200" dirty="0">
                <a:solidFill>
                  <a:srgbClr val="CCFFFF"/>
                </a:solidFill>
              </a:rPr>
              <a:t>WHAT DO YOU THINK ARE THE MAIN ISSUES THAT ARE CAUSED FROM PRISON OVERCROWDING?</a:t>
            </a:r>
          </a:p>
        </p:txBody>
      </p:sp>
      <p:pic>
        <p:nvPicPr>
          <p:cNvPr id="4" name="Audio 3">
            <a:hlinkClick r:id="" action="ppaction://media"/>
            <a:extLst>
              <a:ext uri="{FF2B5EF4-FFF2-40B4-BE49-F238E27FC236}">
                <a16:creationId xmlns:a16="http://schemas.microsoft.com/office/drawing/2014/main" id="{12B1D2C5-F1B5-4B1E-A75F-429A7848809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324917877"/>
      </p:ext>
    </p:extLst>
  </p:cSld>
  <p:clrMapOvr>
    <a:masterClrMapping/>
  </p:clrMapOvr>
  <mc:AlternateContent xmlns:mc="http://schemas.openxmlformats.org/markup-compatibility/2006">
    <mc:Choice xmlns:p14="http://schemas.microsoft.com/office/powerpoint/2010/main" Requires="p14">
      <p:transition spd="slow" p14:dur="2000" advTm="21037"/>
    </mc:Choice>
    <mc:Fallback>
      <p:transition spd="slow" advTm="210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9659" y="0"/>
            <a:ext cx="9720072" cy="1499616"/>
          </a:xfrm>
        </p:spPr>
        <p:txBody>
          <a:bodyPr/>
          <a:lstStyle/>
          <a:p>
            <a:r>
              <a:rPr lang="en-GB" dirty="0"/>
              <a:t>LEVELS OF VIOLENCE AND SERIOUS ASSAULTS</a:t>
            </a:r>
          </a:p>
        </p:txBody>
      </p:sp>
      <p:pic>
        <p:nvPicPr>
          <p:cNvPr id="4" name="Picture 3"/>
          <p:cNvPicPr>
            <a:picLocks noChangeAspect="1"/>
          </p:cNvPicPr>
          <p:nvPr/>
        </p:nvPicPr>
        <p:blipFill>
          <a:blip r:embed="rId5"/>
          <a:stretch>
            <a:fillRect/>
          </a:stretch>
        </p:blipFill>
        <p:spPr>
          <a:xfrm>
            <a:off x="238539" y="1685990"/>
            <a:ext cx="4498698" cy="4840705"/>
          </a:xfrm>
          <a:prstGeom prst="rect">
            <a:avLst/>
          </a:prstGeom>
        </p:spPr>
      </p:pic>
      <p:sp>
        <p:nvSpPr>
          <p:cNvPr id="5" name="TextBox 4"/>
          <p:cNvSpPr txBox="1"/>
          <p:nvPr/>
        </p:nvSpPr>
        <p:spPr>
          <a:xfrm>
            <a:off x="5589105" y="1338469"/>
            <a:ext cx="5340626" cy="461665"/>
          </a:xfrm>
          <a:prstGeom prst="rect">
            <a:avLst/>
          </a:prstGeom>
          <a:solidFill>
            <a:srgbClr val="DAF8FE"/>
          </a:solidFill>
        </p:spPr>
        <p:txBody>
          <a:bodyPr wrap="square" rtlCol="0">
            <a:spAutoFit/>
          </a:bodyPr>
          <a:lstStyle/>
          <a:p>
            <a:endParaRPr lang="en-GB" sz="2400" dirty="0">
              <a:solidFill>
                <a:srgbClr val="00B0F0"/>
              </a:solidFill>
            </a:endParaRPr>
          </a:p>
        </p:txBody>
      </p:sp>
      <p:pic>
        <p:nvPicPr>
          <p:cNvPr id="6" name="Picture 5"/>
          <p:cNvPicPr>
            <a:picLocks noChangeAspect="1"/>
          </p:cNvPicPr>
          <p:nvPr/>
        </p:nvPicPr>
        <p:blipFill>
          <a:blip r:embed="rId6"/>
          <a:stretch>
            <a:fillRect/>
          </a:stretch>
        </p:blipFill>
        <p:spPr>
          <a:xfrm>
            <a:off x="5100431" y="3154845"/>
            <a:ext cx="5829300" cy="3543300"/>
          </a:xfrm>
          <a:prstGeom prst="rect">
            <a:avLst/>
          </a:prstGeom>
        </p:spPr>
      </p:pic>
      <p:pic>
        <p:nvPicPr>
          <p:cNvPr id="3" name="Audio 2">
            <a:hlinkClick r:id="" action="ppaction://media"/>
            <a:extLst>
              <a:ext uri="{FF2B5EF4-FFF2-40B4-BE49-F238E27FC236}">
                <a16:creationId xmlns:a16="http://schemas.microsoft.com/office/drawing/2014/main" id="{74E8B955-0F69-4510-901D-D5184802805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384395042"/>
      </p:ext>
    </p:extLst>
  </p:cSld>
  <p:clrMapOvr>
    <a:masterClrMapping/>
  </p:clrMapOvr>
  <mc:AlternateContent xmlns:mc="http://schemas.openxmlformats.org/markup-compatibility/2006">
    <mc:Choice xmlns:p14="http://schemas.microsoft.com/office/powerpoint/2010/main" Requires="p14">
      <p:transition spd="slow" p14:dur="2000" advTm="57353"/>
    </mc:Choice>
    <mc:Fallback>
      <p:transition spd="slow" advTm="573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782957" y="-48503"/>
            <a:ext cx="9720072" cy="1499616"/>
          </a:xfrm>
        </p:spPr>
        <p:txBody>
          <a:bodyPr>
            <a:normAutofit/>
          </a:bodyPr>
          <a:lstStyle/>
          <a:p>
            <a:r>
              <a:rPr lang="en-GB" dirty="0"/>
              <a:t>ADDITIONAL DAYS</a:t>
            </a:r>
          </a:p>
        </p:txBody>
      </p:sp>
      <p:sp>
        <p:nvSpPr>
          <p:cNvPr id="3" name="Content Placeholder 2"/>
          <p:cNvSpPr>
            <a:spLocks noGrp="1"/>
          </p:cNvSpPr>
          <p:nvPr>
            <p:ph idx="1"/>
          </p:nvPr>
        </p:nvSpPr>
        <p:spPr>
          <a:xfrm>
            <a:off x="1063884" y="1439976"/>
            <a:ext cx="9720073" cy="4023360"/>
          </a:xfrm>
        </p:spPr>
        <p:txBody>
          <a:bodyPr/>
          <a:lstStyle/>
          <a:p>
            <a:r>
              <a:rPr lang="en-GB" sz="3600" b="1" u="sng" dirty="0">
                <a:solidFill>
                  <a:srgbClr val="FFC000"/>
                </a:solidFill>
              </a:rPr>
              <a:t>359,081 additional days imposed in 2017</a:t>
            </a:r>
          </a:p>
          <a:p>
            <a:endParaRPr lang="en-GB" sz="2400" dirty="0"/>
          </a:p>
          <a:p>
            <a:endParaRPr lang="en-GB" sz="2400" dirty="0"/>
          </a:p>
          <a:p>
            <a:r>
              <a:rPr lang="en-GB" sz="2400" dirty="0">
                <a:solidFill>
                  <a:srgbClr val="00B0F0"/>
                </a:solidFill>
              </a:rPr>
              <a:t>Howard League for Penal Reform (2018) </a:t>
            </a:r>
          </a:p>
          <a:p>
            <a:r>
              <a:rPr lang="en-GB" sz="2400" dirty="0">
                <a:solidFill>
                  <a:srgbClr val="00B0F0"/>
                </a:solidFill>
              </a:rPr>
              <a:t>“Prisons should operate in a way that reflects the highest standards of justice. The system of awarding additional days is variable and capricious which undermines justice.”</a:t>
            </a:r>
          </a:p>
          <a:p>
            <a:endParaRPr lang="en-GB" dirty="0"/>
          </a:p>
          <a:p>
            <a:endParaRPr lang="en-GB" dirty="0"/>
          </a:p>
        </p:txBody>
      </p:sp>
      <p:sp>
        <p:nvSpPr>
          <p:cNvPr id="4" name="TextBox 3"/>
          <p:cNvSpPr txBox="1"/>
          <p:nvPr/>
        </p:nvSpPr>
        <p:spPr>
          <a:xfrm>
            <a:off x="1258957" y="4801773"/>
            <a:ext cx="6559826" cy="1754326"/>
          </a:xfrm>
          <a:prstGeom prst="rect">
            <a:avLst/>
          </a:prstGeom>
          <a:noFill/>
        </p:spPr>
        <p:txBody>
          <a:bodyPr wrap="square" rtlCol="0">
            <a:spAutoFit/>
          </a:bodyPr>
          <a:lstStyle/>
          <a:p>
            <a:r>
              <a:rPr lang="en-GB" b="1" u="sng" dirty="0"/>
              <a:t>2016-17</a:t>
            </a:r>
          </a:p>
          <a:p>
            <a:endParaRPr lang="en-GB" dirty="0"/>
          </a:p>
          <a:p>
            <a:endParaRPr lang="en-GB" dirty="0"/>
          </a:p>
          <a:p>
            <a:endParaRPr lang="en-GB" dirty="0"/>
          </a:p>
          <a:p>
            <a:endParaRPr lang="en-GB" dirty="0"/>
          </a:p>
          <a:p>
            <a:endParaRPr lang="en-GB" dirty="0"/>
          </a:p>
        </p:txBody>
      </p:sp>
      <p:sp>
        <p:nvSpPr>
          <p:cNvPr id="5" name="Up Arrow 4"/>
          <p:cNvSpPr/>
          <p:nvPr/>
        </p:nvSpPr>
        <p:spPr>
          <a:xfrm>
            <a:off x="2477743" y="4828904"/>
            <a:ext cx="1086678" cy="18288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Down Arrow 5"/>
          <p:cNvSpPr/>
          <p:nvPr/>
        </p:nvSpPr>
        <p:spPr>
          <a:xfrm>
            <a:off x="5320747" y="4860522"/>
            <a:ext cx="993913" cy="1828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869635" y="5420139"/>
            <a:ext cx="940904" cy="646331"/>
          </a:xfrm>
          <a:prstGeom prst="rect">
            <a:avLst/>
          </a:prstGeom>
          <a:noFill/>
        </p:spPr>
        <p:txBody>
          <a:bodyPr wrap="square" rtlCol="0">
            <a:spAutoFit/>
          </a:bodyPr>
          <a:lstStyle/>
          <a:p>
            <a:r>
              <a:rPr lang="en-GB" dirty="0"/>
              <a:t>85 prisons</a:t>
            </a:r>
          </a:p>
        </p:txBody>
      </p:sp>
      <p:sp>
        <p:nvSpPr>
          <p:cNvPr id="8" name="TextBox 7"/>
          <p:cNvSpPr txBox="1"/>
          <p:nvPr/>
        </p:nvSpPr>
        <p:spPr>
          <a:xfrm>
            <a:off x="6695463" y="5420138"/>
            <a:ext cx="940904" cy="646331"/>
          </a:xfrm>
          <a:prstGeom prst="rect">
            <a:avLst/>
          </a:prstGeom>
          <a:noFill/>
        </p:spPr>
        <p:txBody>
          <a:bodyPr wrap="square" rtlCol="0">
            <a:spAutoFit/>
          </a:bodyPr>
          <a:lstStyle/>
          <a:p>
            <a:r>
              <a:rPr lang="en-GB" dirty="0"/>
              <a:t>35 prisons</a:t>
            </a:r>
          </a:p>
        </p:txBody>
      </p:sp>
      <p:pic>
        <p:nvPicPr>
          <p:cNvPr id="9" name="Picture 8"/>
          <p:cNvPicPr>
            <a:picLocks noChangeAspect="1"/>
          </p:cNvPicPr>
          <p:nvPr/>
        </p:nvPicPr>
        <p:blipFill>
          <a:blip r:embed="rId5"/>
          <a:stretch>
            <a:fillRect/>
          </a:stretch>
        </p:blipFill>
        <p:spPr>
          <a:xfrm>
            <a:off x="9608240" y="4412974"/>
            <a:ext cx="2143125" cy="2143125"/>
          </a:xfrm>
          <a:prstGeom prst="rect">
            <a:avLst/>
          </a:prstGeom>
        </p:spPr>
      </p:pic>
      <p:pic>
        <p:nvPicPr>
          <p:cNvPr id="12" name="Picture 11"/>
          <p:cNvPicPr>
            <a:picLocks noChangeAspect="1"/>
          </p:cNvPicPr>
          <p:nvPr/>
        </p:nvPicPr>
        <p:blipFill>
          <a:blip r:embed="rId6"/>
          <a:stretch>
            <a:fillRect/>
          </a:stretch>
        </p:blipFill>
        <p:spPr>
          <a:xfrm>
            <a:off x="7818783" y="2075380"/>
            <a:ext cx="3590925" cy="1276350"/>
          </a:xfrm>
          <a:prstGeom prst="rect">
            <a:avLst/>
          </a:prstGeom>
        </p:spPr>
      </p:pic>
      <p:pic>
        <p:nvPicPr>
          <p:cNvPr id="10" name="Audio 9">
            <a:hlinkClick r:id="" action="ppaction://media"/>
            <a:extLst>
              <a:ext uri="{FF2B5EF4-FFF2-40B4-BE49-F238E27FC236}">
                <a16:creationId xmlns:a16="http://schemas.microsoft.com/office/drawing/2014/main" id="{ED91EE8F-754A-4C73-B3FB-3D78CF16ACD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640499845"/>
      </p:ext>
    </p:extLst>
  </p:cSld>
  <p:clrMapOvr>
    <a:masterClrMapping/>
  </p:clrMapOvr>
  <mc:AlternateContent xmlns:mc="http://schemas.openxmlformats.org/markup-compatibility/2006">
    <mc:Choice xmlns:p14="http://schemas.microsoft.com/office/powerpoint/2010/main" Requires="p14">
      <p:transition spd="slow" p14:dur="2000" advTm="720"/>
    </mc:Choice>
    <mc:Fallback>
      <p:transition spd="slow" advTm="7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4732244" cy="1499616"/>
          </a:xfrm>
        </p:spPr>
        <p:txBody>
          <a:bodyPr>
            <a:normAutofit/>
          </a:bodyPr>
          <a:lstStyle/>
          <a:p>
            <a:r>
              <a:rPr lang="en-GB" dirty="0"/>
              <a:t>IMPRISONMENT IN WALES</a:t>
            </a:r>
          </a:p>
        </p:txBody>
      </p:sp>
      <p:sp>
        <p:nvSpPr>
          <p:cNvPr id="3" name="Content Placeholder 2"/>
          <p:cNvSpPr>
            <a:spLocks noGrp="1"/>
          </p:cNvSpPr>
          <p:nvPr>
            <p:ph idx="1"/>
          </p:nvPr>
        </p:nvSpPr>
        <p:spPr>
          <a:xfrm>
            <a:off x="1024129" y="2286000"/>
            <a:ext cx="4656236" cy="4023360"/>
          </a:xfrm>
        </p:spPr>
        <p:txBody>
          <a:bodyPr vert="horz" lIns="45720" tIns="45720" rIns="45720" bIns="45720" rtlCol="0" anchor="t">
            <a:normAutofit/>
          </a:bodyPr>
          <a:lstStyle/>
          <a:p>
            <a:r>
              <a:rPr lang="en-GB" sz="3200"/>
              <a:t>HMP Berwyn</a:t>
            </a:r>
          </a:p>
          <a:p>
            <a:r>
              <a:rPr lang="en-GB" sz="3200"/>
              <a:t>HMP/YOI Cardiff</a:t>
            </a:r>
          </a:p>
          <a:p>
            <a:r>
              <a:rPr lang="en-GB" sz="3200"/>
              <a:t>HMP/YOI </a:t>
            </a:r>
            <a:r>
              <a:rPr lang="en-GB" sz="3200" err="1"/>
              <a:t>Parc</a:t>
            </a:r>
            <a:endParaRPr lang="en-GB" sz="3200"/>
          </a:p>
          <a:p>
            <a:r>
              <a:rPr lang="en-GB" sz="3200"/>
              <a:t>HMP Swansea</a:t>
            </a:r>
          </a:p>
          <a:p>
            <a:r>
              <a:rPr lang="en-GB" sz="3200"/>
              <a:t>HMP </a:t>
            </a:r>
            <a:r>
              <a:rPr lang="en-GB" sz="3200" err="1"/>
              <a:t>Usk</a:t>
            </a:r>
            <a:r>
              <a:rPr lang="en-GB" sz="3200"/>
              <a:t> and HMP </a:t>
            </a:r>
            <a:r>
              <a:rPr lang="en-GB" sz="3200" err="1"/>
              <a:t>Prescoed</a:t>
            </a:r>
            <a:endParaRPr lang="en-GB" sz="2400"/>
          </a:p>
        </p:txBody>
      </p:sp>
      <p:sp>
        <p:nvSpPr>
          <p:cNvPr id="10" name="Rectangle 9">
            <a:extLst>
              <a:ext uri="{FF2B5EF4-FFF2-40B4-BE49-F238E27FC236}">
                <a16:creationId xmlns:a16="http://schemas.microsoft.com/office/drawing/2014/main" id="{330AC953-B288-47C9-81F1-FED6F35D9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3275" y="0"/>
            <a:ext cx="610545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7900B7A-23A2-42D5-9B0A-3CA9FD09B1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5009" y="321731"/>
            <a:ext cx="3932506" cy="366223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5"/>
          <a:stretch>
            <a:fillRect/>
          </a:stretch>
        </p:blipFill>
        <p:spPr>
          <a:xfrm>
            <a:off x="6569894" y="950435"/>
            <a:ext cx="3602736" cy="2404826"/>
          </a:xfrm>
          <a:prstGeom prst="rect">
            <a:avLst/>
          </a:prstGeom>
        </p:spPr>
      </p:pic>
      <p:sp>
        <p:nvSpPr>
          <p:cNvPr id="14" name="Rectangle 13">
            <a:extLst>
              <a:ext uri="{FF2B5EF4-FFF2-40B4-BE49-F238E27FC236}">
                <a16:creationId xmlns:a16="http://schemas.microsoft.com/office/drawing/2014/main" id="{8505A565-CAE0-42F8-846B-CE1A8A39D6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9128" y="321732"/>
            <a:ext cx="1352695" cy="3668542"/>
          </a:xfrm>
          <a:prstGeom prst="rect">
            <a:avLst/>
          </a:prstGeom>
          <a:solidFill>
            <a:srgbClr val="FFFF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6647774E-7C53-4A79-999F-D9ABF00423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5008" y="4157447"/>
            <a:ext cx="2104750" cy="2312282"/>
          </a:xfrm>
          <a:prstGeom prst="rect">
            <a:avLst/>
          </a:prstGeom>
          <a:solidFill>
            <a:schemeClr val="accent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74282977-2020-43C5-80C3-4191585FC6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0625" y="4157447"/>
            <a:ext cx="3206709" cy="231228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6"/>
          <a:stretch>
            <a:fillRect/>
          </a:stretch>
        </p:blipFill>
        <p:spPr>
          <a:xfrm>
            <a:off x="8833799" y="4503487"/>
            <a:ext cx="2880360" cy="1620202"/>
          </a:xfrm>
          <a:prstGeom prst="rect">
            <a:avLst/>
          </a:prstGeom>
        </p:spPr>
      </p:pic>
      <p:pic>
        <p:nvPicPr>
          <p:cNvPr id="6" name="Audio 5">
            <a:hlinkClick r:id="" action="ppaction://media"/>
            <a:extLst>
              <a:ext uri="{FF2B5EF4-FFF2-40B4-BE49-F238E27FC236}">
                <a16:creationId xmlns:a16="http://schemas.microsoft.com/office/drawing/2014/main" id="{1A73D1DE-31AC-4A2E-B338-BDD397935C8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736299110"/>
      </p:ext>
    </p:extLst>
  </p:cSld>
  <p:clrMapOvr>
    <a:masterClrMapping/>
  </p:clrMapOvr>
  <mc:AlternateContent xmlns:mc="http://schemas.openxmlformats.org/markup-compatibility/2006">
    <mc:Choice xmlns:p14="http://schemas.microsoft.com/office/powerpoint/2010/main" Requires="p14">
      <p:transition spd="slow" p14:dur="2000" advTm="134862"/>
    </mc:Choice>
    <mc:Fallback>
      <p:transition spd="slow" advTm="1348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0563" y="-196662"/>
            <a:ext cx="9720072" cy="1499616"/>
          </a:xfrm>
        </p:spPr>
        <p:txBody>
          <a:bodyPr/>
          <a:lstStyle/>
          <a:p>
            <a:r>
              <a:rPr lang="en-GB" dirty="0"/>
              <a:t>IMPRISONMENT IN WALES</a:t>
            </a:r>
          </a:p>
        </p:txBody>
      </p:sp>
      <p:sp>
        <p:nvSpPr>
          <p:cNvPr id="3" name="Content Placeholder 2"/>
          <p:cNvSpPr>
            <a:spLocks noGrp="1"/>
          </p:cNvSpPr>
          <p:nvPr>
            <p:ph idx="1"/>
          </p:nvPr>
        </p:nvSpPr>
        <p:spPr>
          <a:xfrm>
            <a:off x="944615" y="1186068"/>
            <a:ext cx="9720073" cy="5440019"/>
          </a:xfrm>
          <a:solidFill>
            <a:schemeClr val="accent2">
              <a:lumMod val="20000"/>
              <a:lumOff val="80000"/>
            </a:schemeClr>
          </a:solidFill>
        </p:spPr>
        <p:txBody>
          <a:bodyPr>
            <a:noAutofit/>
          </a:bodyPr>
          <a:lstStyle/>
          <a:p>
            <a:r>
              <a:rPr lang="en-GB" sz="2400" dirty="0">
                <a:solidFill>
                  <a:schemeClr val="accent2">
                    <a:lumMod val="75000"/>
                  </a:schemeClr>
                </a:solidFill>
                <a:latin typeface="Calisto MT" panose="02040603050505030304" pitchFamily="18" charset="0"/>
              </a:rPr>
              <a:t>Prisons in Wales are performing less well than prisons in England on a range of prison safety measures.</a:t>
            </a:r>
          </a:p>
          <a:p>
            <a:endParaRPr lang="en-GB" sz="2400" dirty="0">
              <a:solidFill>
                <a:schemeClr val="accent2">
                  <a:lumMod val="75000"/>
                </a:schemeClr>
              </a:solidFill>
              <a:latin typeface="Calisto MT" panose="02040603050505030304" pitchFamily="18" charset="0"/>
            </a:endParaRPr>
          </a:p>
          <a:p>
            <a:r>
              <a:rPr lang="en-GB" sz="2400" dirty="0">
                <a:solidFill>
                  <a:schemeClr val="accent2">
                    <a:lumMod val="75000"/>
                  </a:schemeClr>
                </a:solidFill>
                <a:latin typeface="Calisto MT" panose="02040603050505030304" pitchFamily="18" charset="0"/>
              </a:rPr>
              <a:t>39% of all Welsh prisoners were being held in English prisons in 2017</a:t>
            </a:r>
          </a:p>
          <a:p>
            <a:endParaRPr lang="en-GB" sz="2400" dirty="0">
              <a:solidFill>
                <a:schemeClr val="accent2">
                  <a:lumMod val="75000"/>
                </a:schemeClr>
              </a:solidFill>
              <a:latin typeface="Calisto MT" panose="02040603050505030304" pitchFamily="18" charset="0"/>
            </a:endParaRPr>
          </a:p>
          <a:p>
            <a:r>
              <a:rPr lang="en-GB" sz="2400" dirty="0">
                <a:solidFill>
                  <a:schemeClr val="accent2">
                    <a:lumMod val="75000"/>
                  </a:schemeClr>
                </a:solidFill>
                <a:latin typeface="Calisto MT" panose="02040603050505030304" pitchFamily="18" charset="0"/>
              </a:rPr>
              <a:t>All Welsh women held in prisons in England</a:t>
            </a:r>
          </a:p>
          <a:p>
            <a:endParaRPr lang="en-GB" sz="2400" dirty="0">
              <a:solidFill>
                <a:schemeClr val="accent2">
                  <a:lumMod val="75000"/>
                </a:schemeClr>
              </a:solidFill>
              <a:latin typeface="Calisto MT" panose="02040603050505030304" pitchFamily="18" charset="0"/>
            </a:endParaRPr>
          </a:p>
          <a:p>
            <a:r>
              <a:rPr lang="en-GB" sz="2400" dirty="0">
                <a:solidFill>
                  <a:schemeClr val="accent2">
                    <a:lumMod val="75000"/>
                  </a:schemeClr>
                </a:solidFill>
                <a:latin typeface="Calisto MT" panose="02040603050505030304" pitchFamily="18" charset="0"/>
              </a:rPr>
              <a:t>There are growing concerns over prison safety</a:t>
            </a:r>
          </a:p>
          <a:p>
            <a:endParaRPr lang="en-GB" sz="2400" dirty="0">
              <a:solidFill>
                <a:schemeClr val="accent2">
                  <a:lumMod val="75000"/>
                </a:schemeClr>
              </a:solidFill>
              <a:latin typeface="Calisto MT" panose="02040603050505030304" pitchFamily="18" charset="0"/>
            </a:endParaRPr>
          </a:p>
          <a:p>
            <a:r>
              <a:rPr lang="en-GB" sz="2400" dirty="0">
                <a:solidFill>
                  <a:schemeClr val="accent2">
                    <a:lumMod val="75000"/>
                  </a:schemeClr>
                </a:solidFill>
                <a:latin typeface="Calisto MT" panose="02040603050505030304" pitchFamily="18" charset="0"/>
              </a:rPr>
              <a:t>Most  recently the suggestion to build a new super prison in Port Talbot was rejected as options for a “different and distinct approach” are considered.</a:t>
            </a:r>
          </a:p>
        </p:txBody>
      </p:sp>
      <p:sp>
        <p:nvSpPr>
          <p:cNvPr id="4" name="TextBox 3"/>
          <p:cNvSpPr txBox="1"/>
          <p:nvPr/>
        </p:nvSpPr>
        <p:spPr>
          <a:xfrm>
            <a:off x="10893287" y="5973130"/>
            <a:ext cx="977348" cy="646331"/>
          </a:xfrm>
          <a:prstGeom prst="rect">
            <a:avLst/>
          </a:prstGeom>
          <a:noFill/>
        </p:spPr>
        <p:txBody>
          <a:bodyPr wrap="square" rtlCol="0">
            <a:spAutoFit/>
          </a:bodyPr>
          <a:lstStyle/>
          <a:p>
            <a:r>
              <a:rPr lang="en-GB" dirty="0"/>
              <a:t>(USW, 2018)</a:t>
            </a:r>
          </a:p>
        </p:txBody>
      </p:sp>
      <p:pic>
        <p:nvPicPr>
          <p:cNvPr id="5" name="Audio 4">
            <a:hlinkClick r:id="" action="ppaction://media"/>
            <a:extLst>
              <a:ext uri="{FF2B5EF4-FFF2-40B4-BE49-F238E27FC236}">
                <a16:creationId xmlns:a16="http://schemas.microsoft.com/office/drawing/2014/main" id="{95239321-EA35-4F3E-A6B8-15BCB203896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796237488"/>
      </p:ext>
    </p:extLst>
  </p:cSld>
  <p:clrMapOvr>
    <a:masterClrMapping/>
  </p:clrMapOvr>
  <mc:AlternateContent xmlns:mc="http://schemas.openxmlformats.org/markup-compatibility/2006">
    <mc:Choice xmlns:p14="http://schemas.microsoft.com/office/powerpoint/2010/main" Requires="p14">
      <p:transition spd="slow" p14:dur="2000" advTm="122067"/>
    </mc:Choice>
    <mc:Fallback>
      <p:transition spd="slow" advTm="1220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WRONG WITH OUR PRISON SYSTEM?: SUMMARY</a:t>
            </a:r>
          </a:p>
        </p:txBody>
      </p:sp>
      <p:sp>
        <p:nvSpPr>
          <p:cNvPr id="4" name="Rectangle 3"/>
          <p:cNvSpPr/>
          <p:nvPr/>
        </p:nvSpPr>
        <p:spPr>
          <a:xfrm>
            <a:off x="609194" y="2477005"/>
            <a:ext cx="4798108" cy="923330"/>
          </a:xfrm>
          <a:prstGeom prst="rect">
            <a:avLst/>
          </a:prstGeom>
          <a:noFill/>
        </p:spPr>
        <p:txBody>
          <a:bodyPr wrap="none" lIns="91440" tIns="45720" rIns="91440" bIns="45720">
            <a:spAutoFit/>
          </a:bodyPr>
          <a:lstStyle/>
          <a:p>
            <a:pPr algn="ctr"/>
            <a:r>
              <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Serious assaults</a:t>
            </a:r>
          </a:p>
        </p:txBody>
      </p:sp>
      <p:sp>
        <p:nvSpPr>
          <p:cNvPr id="5" name="Rectangle 4"/>
          <p:cNvSpPr/>
          <p:nvPr/>
        </p:nvSpPr>
        <p:spPr>
          <a:xfrm>
            <a:off x="4602804" y="3311046"/>
            <a:ext cx="2986395"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Self harm</a:t>
            </a:r>
          </a:p>
        </p:txBody>
      </p:sp>
      <p:sp>
        <p:nvSpPr>
          <p:cNvPr id="6" name="Rectangle 5"/>
          <p:cNvSpPr/>
          <p:nvPr/>
        </p:nvSpPr>
        <p:spPr>
          <a:xfrm>
            <a:off x="609194" y="4311503"/>
            <a:ext cx="4275466" cy="923330"/>
          </a:xfrm>
          <a:prstGeom prst="rect">
            <a:avLst/>
          </a:prstGeom>
          <a:noFill/>
        </p:spPr>
        <p:txBody>
          <a:bodyPr wrap="none" lIns="91440" tIns="45720" rIns="91440" bIns="45720">
            <a:spAutoFit/>
          </a:bodyPr>
          <a:lstStyle/>
          <a:p>
            <a:pPr algn="ctr"/>
            <a:r>
              <a:rPr lang="en-US" sz="5400" b="1" cap="none" spc="0" dirty="0">
                <a:ln w="6600">
                  <a:solidFill>
                    <a:schemeClr val="accent2"/>
                  </a:solidFill>
                  <a:prstDash val="solid"/>
                </a:ln>
                <a:solidFill>
                  <a:srgbClr val="FFFFFF"/>
                </a:solidFill>
                <a:effectLst>
                  <a:outerShdw dist="38100" dir="2700000" algn="tl" rotWithShape="0">
                    <a:schemeClr val="accent2"/>
                  </a:outerShdw>
                </a:effectLst>
              </a:rPr>
              <a:t>Overcrowding</a:t>
            </a:r>
          </a:p>
        </p:txBody>
      </p:sp>
      <p:sp>
        <p:nvSpPr>
          <p:cNvPr id="7" name="Rectangle 6"/>
          <p:cNvSpPr/>
          <p:nvPr/>
        </p:nvSpPr>
        <p:spPr>
          <a:xfrm>
            <a:off x="5842054" y="4998925"/>
            <a:ext cx="3494290" cy="923330"/>
          </a:xfrm>
          <a:prstGeom prst="rect">
            <a:avLst/>
          </a:prstGeom>
          <a:noFill/>
        </p:spPr>
        <p:txBody>
          <a:bodyPr wrap="none" lIns="91440" tIns="45720" rIns="91440" bIns="45720">
            <a:spAutoFit/>
          </a:bodyPr>
          <a:lstStyle/>
          <a:p>
            <a:pPr algn="ctr"/>
            <a:r>
              <a:rPr lang="en-US" sz="5400" b="1" cap="none" spc="0" dirty="0">
                <a:ln w="12700">
                  <a:solidFill>
                    <a:schemeClr val="accent5"/>
                  </a:solidFill>
                  <a:prstDash val="solid"/>
                </a:ln>
                <a:pattFill prst="ltDnDiag">
                  <a:fgClr>
                    <a:schemeClr val="accent5">
                      <a:lumMod val="60000"/>
                      <a:lumOff val="40000"/>
                    </a:schemeClr>
                  </a:fgClr>
                  <a:bgClr>
                    <a:schemeClr val="bg1"/>
                  </a:bgClr>
                </a:pattFill>
                <a:effectLst/>
              </a:rPr>
              <a:t>Legal highs</a:t>
            </a:r>
          </a:p>
        </p:txBody>
      </p:sp>
      <p:sp>
        <p:nvSpPr>
          <p:cNvPr id="8" name="Rectangle 7"/>
          <p:cNvSpPr/>
          <p:nvPr/>
        </p:nvSpPr>
        <p:spPr>
          <a:xfrm>
            <a:off x="4127461" y="1700294"/>
            <a:ext cx="7170617"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dirty="0">
                <a:ln w="22225">
                  <a:solidFill>
                    <a:schemeClr val="accent2"/>
                  </a:solidFill>
                  <a:prstDash val="solid"/>
                </a:ln>
                <a:solidFill>
                  <a:schemeClr val="accent2">
                    <a:lumMod val="40000"/>
                    <a:lumOff val="60000"/>
                  </a:schemeClr>
                </a:solidFill>
              </a:rPr>
              <a:t>Staff numbers are down</a:t>
            </a:r>
            <a:endParaRPr lang="en-US" sz="5400" b="1" cap="none" spc="0" dirty="0">
              <a:ln/>
              <a:solidFill>
                <a:schemeClr val="accent4"/>
              </a:solidFill>
              <a:effectLst/>
            </a:endParaRPr>
          </a:p>
        </p:txBody>
      </p:sp>
      <p:sp>
        <p:nvSpPr>
          <p:cNvPr id="9" name="Rectangle 8"/>
          <p:cNvSpPr/>
          <p:nvPr/>
        </p:nvSpPr>
        <p:spPr>
          <a:xfrm>
            <a:off x="435396" y="5775636"/>
            <a:ext cx="9943812"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Lack of training fo</a:t>
            </a: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r prison officers</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3" name="Audio 2">
            <a:hlinkClick r:id="" action="ppaction://media"/>
            <a:extLst>
              <a:ext uri="{FF2B5EF4-FFF2-40B4-BE49-F238E27FC236}">
                <a16:creationId xmlns:a16="http://schemas.microsoft.com/office/drawing/2014/main" id="{87881656-19D7-4322-93DF-2BFE4514CBF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671300" y="6337300"/>
            <a:ext cx="304800" cy="304800"/>
          </a:xfrm>
          <a:prstGeom prst="rect">
            <a:avLst/>
          </a:prstGeom>
        </p:spPr>
      </p:pic>
    </p:spTree>
    <p:custDataLst>
      <p:tags r:id="rId1"/>
    </p:custDataLst>
    <p:extLst>
      <p:ext uri="{BB962C8B-B14F-4D97-AF65-F5344CB8AC3E}">
        <p14:creationId xmlns:p14="http://schemas.microsoft.com/office/powerpoint/2010/main" val="958195702"/>
      </p:ext>
    </p:extLst>
  </p:cSld>
  <p:clrMapOvr>
    <a:masterClrMapping/>
  </p:clrMapOvr>
  <mc:AlternateContent xmlns:mc="http://schemas.openxmlformats.org/markup-compatibility/2006">
    <mc:Choice xmlns:p14="http://schemas.microsoft.com/office/powerpoint/2010/main" Requires="p14">
      <p:transition spd="slow" p14:dur="2000" advTm="32740"/>
    </mc:Choice>
    <mc:Fallback>
      <p:transition spd="slow" advTm="327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ircle(in)">
                                      <p:cBhvr>
                                        <p:cTn id="11" dur="2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6">
                                            <p:txEl>
                                              <p:pRg st="0" end="0"/>
                                            </p:txEl>
                                          </p:spTgt>
                                        </p:tgtEl>
                                        <p:attrNameLst>
                                          <p:attrName>style.visibility</p:attrName>
                                        </p:attrNameLst>
                                      </p:cBhvr>
                                      <p:to>
                                        <p:strVal val="visible"/>
                                      </p:to>
                                    </p:set>
                                    <p:animEffect transition="in" filter="fade">
                                      <p:cBhvr>
                                        <p:cTn id="35" dur="1000"/>
                                        <p:tgtEl>
                                          <p:spTgt spid="6">
                                            <p:txEl>
                                              <p:pRg st="0" end="0"/>
                                            </p:txEl>
                                          </p:spTgt>
                                        </p:tgtEl>
                                      </p:cBhvr>
                                    </p:animEffect>
                                    <p:anim calcmode="lin" valueType="num">
                                      <p:cBhvr>
                                        <p:cTn id="36"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7">
                                            <p:txEl>
                                              <p:pRg st="0" end="0"/>
                                            </p:txEl>
                                          </p:spTgt>
                                        </p:tgtEl>
                                        <p:attrNameLst>
                                          <p:attrName>style.visibility</p:attrName>
                                        </p:attrNameLst>
                                      </p:cBhvr>
                                      <p:to>
                                        <p:strVal val="visible"/>
                                      </p:to>
                                    </p:set>
                                    <p:anim calcmode="lin" valueType="num">
                                      <p:cBhvr additive="base">
                                        <p:cTn id="42"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additive="base">
                                        <p:cTn id="48" dur="500" fill="hold"/>
                                        <p:tgtEl>
                                          <p:spTgt spid="9"/>
                                        </p:tgtEl>
                                        <p:attrNameLst>
                                          <p:attrName>ppt_x</p:attrName>
                                        </p:attrNameLst>
                                      </p:cBhvr>
                                      <p:tavLst>
                                        <p:tav tm="0">
                                          <p:val>
                                            <p:strVal val="#ppt_x"/>
                                          </p:val>
                                        </p:tav>
                                        <p:tav tm="100000">
                                          <p:val>
                                            <p:strVal val="#ppt_x"/>
                                          </p:val>
                                        </p:tav>
                                      </p:tavLst>
                                    </p:anim>
                                    <p:anim calcmode="lin" valueType="num">
                                      <p:cBhvr additive="base">
                                        <p:cTn id="4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0" fill="hold" display="0">
                  <p:stCondLst>
                    <p:cond delay="indefinite"/>
                  </p:stCondLst>
                  <p:endCondLst>
                    <p:cond evt="onStopAudio" delay="0">
                      <p:tgtEl>
                        <p:sldTgt/>
                      </p:tgtEl>
                    </p:cond>
                  </p:endCondLst>
                </p:cTn>
                <p:tgtEl>
                  <p:spTgt spid="3"/>
                </p:tgtEl>
              </p:cMediaNode>
            </p:audio>
          </p:childTnLst>
        </p:cTn>
      </p:par>
    </p:tnLst>
    <p:bldLst>
      <p:bldP spid="2" grpId="0"/>
      <p:bldP spid="4" grpId="0"/>
      <p:bldP spid="5" grpId="0"/>
      <p:bldP spid="8"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Recommendations for reform</a:t>
            </a:r>
          </a:p>
        </p:txBody>
      </p:sp>
      <p:sp>
        <p:nvSpPr>
          <p:cNvPr id="3" name="Content Placeholder 2"/>
          <p:cNvSpPr>
            <a:spLocks noGrp="1"/>
          </p:cNvSpPr>
          <p:nvPr>
            <p:ph idx="1"/>
          </p:nvPr>
        </p:nvSpPr>
        <p:spPr/>
        <p:txBody>
          <a:bodyPr>
            <a:normAutofit lnSpcReduction="10000"/>
          </a:bodyPr>
          <a:lstStyle/>
          <a:p>
            <a:pPr>
              <a:buFont typeface="Wingdings" panose="05000000000000000000" pitchFamily="2" charset="2"/>
              <a:buChar char="Ø"/>
            </a:pPr>
            <a:r>
              <a:rPr lang="en-GB" sz="3600" dirty="0">
                <a:latin typeface="Bell MT" panose="02020503060305020303" pitchFamily="18" charset="0"/>
              </a:rPr>
              <a:t>Increase the number of prison officers</a:t>
            </a:r>
          </a:p>
          <a:p>
            <a:pPr>
              <a:buFont typeface="Wingdings" panose="05000000000000000000" pitchFamily="2" charset="2"/>
              <a:buChar char="Ø"/>
            </a:pPr>
            <a:r>
              <a:rPr lang="en-GB" sz="3600" dirty="0">
                <a:latin typeface="Bell MT" panose="02020503060305020303" pitchFamily="18" charset="0"/>
              </a:rPr>
              <a:t>Consider alternative sentences for minor offences</a:t>
            </a:r>
          </a:p>
          <a:p>
            <a:pPr>
              <a:buFont typeface="Wingdings" panose="05000000000000000000" pitchFamily="2" charset="2"/>
              <a:buChar char="Ø"/>
            </a:pPr>
            <a:r>
              <a:rPr lang="en-GB" sz="3600" dirty="0">
                <a:latin typeface="Bell MT" panose="02020503060305020303" pitchFamily="18" charset="0"/>
              </a:rPr>
              <a:t>Provide systematic change to prison officers: offer education and training</a:t>
            </a:r>
          </a:p>
          <a:p>
            <a:pPr>
              <a:buFont typeface="Wingdings" panose="05000000000000000000" pitchFamily="2" charset="2"/>
              <a:buChar char="Ø"/>
            </a:pPr>
            <a:r>
              <a:rPr lang="en-GB" sz="3600" dirty="0">
                <a:latin typeface="Bell MT" panose="02020503060305020303" pitchFamily="18" charset="0"/>
              </a:rPr>
              <a:t>Prisons should work to ensure they have enough well trained staff to allow prison officers to do their job</a:t>
            </a:r>
          </a:p>
          <a:p>
            <a:pPr marL="0" indent="0">
              <a:buNone/>
            </a:pPr>
            <a:endParaRPr lang="en-GB" dirty="0"/>
          </a:p>
        </p:txBody>
      </p:sp>
      <p:pic>
        <p:nvPicPr>
          <p:cNvPr id="4" name="Audio 3">
            <a:hlinkClick r:id="" action="ppaction://media"/>
            <a:extLst>
              <a:ext uri="{FF2B5EF4-FFF2-40B4-BE49-F238E27FC236}">
                <a16:creationId xmlns:a16="http://schemas.microsoft.com/office/drawing/2014/main" id="{206D4C73-998D-4682-934B-899DAE4A02B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555159711"/>
      </p:ext>
    </p:extLst>
  </p:cSld>
  <p:clrMapOvr>
    <a:masterClrMapping/>
  </p:clrMapOvr>
  <mc:AlternateContent xmlns:mc="http://schemas.openxmlformats.org/markup-compatibility/2006">
    <mc:Choice xmlns:p14="http://schemas.microsoft.com/office/powerpoint/2010/main" Requires="p14">
      <p:transition spd="slow" p14:dur="2000" advTm="32647"/>
    </mc:Choice>
    <mc:Fallback>
      <p:transition spd="slow" advTm="326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 name="Straight Connector 8">
            <a:extLst>
              <a:ext uri="{FF2B5EF4-FFF2-40B4-BE49-F238E27FC236}">
                <a16:creationId xmlns:a16="http://schemas.microsoft.com/office/drawing/2014/main" id="{B73DEAEA-BFDB-410C-89E7-02514506C82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Rectangle 10">
            <a:extLst>
              <a:ext uri="{FF2B5EF4-FFF2-40B4-BE49-F238E27FC236}">
                <a16:creationId xmlns:a16="http://schemas.microsoft.com/office/drawing/2014/main" id="{6EAAB671-E1B2-4834-B3F6-E0A2D3BE86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blipFill dpi="0" rotWithShape="1">
            <a:blip r:embed="rId6">
              <a:duotone>
                <a:schemeClr val="accent1">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12">
            <a:extLst>
              <a:ext uri="{FF2B5EF4-FFF2-40B4-BE49-F238E27FC236}">
                <a16:creationId xmlns:a16="http://schemas.microsoft.com/office/drawing/2014/main" id="{389FFE7C-E583-49D7-B92E-1EC8D6D4FC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4">
            <a:extLst>
              <a:ext uri="{FF2B5EF4-FFF2-40B4-BE49-F238E27FC236}">
                <a16:creationId xmlns:a16="http://schemas.microsoft.com/office/drawing/2014/main" id="{D0D2945E-06BB-4ED7-B357-30CA7211CF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4276" y="640080"/>
            <a:ext cx="4208656" cy="3034857"/>
          </a:xfrm>
        </p:spPr>
        <p:txBody>
          <a:bodyPr vert="horz" lIns="91440" tIns="45720" rIns="91440" bIns="45720" rtlCol="0" anchor="b">
            <a:normAutofit/>
          </a:bodyPr>
          <a:lstStyle/>
          <a:p>
            <a:pPr algn="r"/>
            <a:r>
              <a:rPr lang="en-US" sz="4400" spc="200">
                <a:solidFill>
                  <a:srgbClr val="FFFFFF"/>
                </a:solidFill>
              </a:rPr>
              <a:t>Do the dutch have the answer to the uk’s    				prison crisis?</a:t>
            </a:r>
          </a:p>
        </p:txBody>
      </p:sp>
      <p:cxnSp>
        <p:nvCxnSpPr>
          <p:cNvPr id="17" name="Straight Connector 16">
            <a:extLst>
              <a:ext uri="{FF2B5EF4-FFF2-40B4-BE49-F238E27FC236}">
                <a16:creationId xmlns:a16="http://schemas.microsoft.com/office/drawing/2014/main" id="{F4C9872C-B3B3-4A61-B20E-F79415F455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6679" y="3765314"/>
            <a:ext cx="3931920" cy="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pic>
        <p:nvPicPr>
          <p:cNvPr id="4" name="Picture 4">
            <a:hlinkClick r:id="" action="ppaction://media"/>
            <a:extLst>
              <a:ext uri="{FF2B5EF4-FFF2-40B4-BE49-F238E27FC236}">
                <a16:creationId xmlns:a16="http://schemas.microsoft.com/office/drawing/2014/main" id="{AFC1B6E7-CEBB-43AC-A5DE-C758BB28FF8B}"/>
              </a:ext>
            </a:extLst>
          </p:cNvPr>
          <p:cNvPicPr>
            <a:picLocks noRot="1" noChangeAspect="1"/>
          </p:cNvPicPr>
          <p:nvPr>
            <a:videoFile r:link="rId1"/>
          </p:nvPr>
        </p:nvPicPr>
        <p:blipFill>
          <a:blip r:embed="rId7"/>
          <a:stretch>
            <a:fillRect/>
          </a:stretch>
        </p:blipFill>
        <p:spPr>
          <a:xfrm>
            <a:off x="6096000" y="1382187"/>
            <a:ext cx="5459470" cy="4094602"/>
          </a:xfrm>
          <a:prstGeom prst="rect">
            <a:avLst/>
          </a:prstGeom>
        </p:spPr>
      </p:pic>
      <p:pic>
        <p:nvPicPr>
          <p:cNvPr id="5" name="Audio 4">
            <a:hlinkClick r:id="" action="ppaction://media"/>
            <a:extLst>
              <a:ext uri="{FF2B5EF4-FFF2-40B4-BE49-F238E27FC236}">
                <a16:creationId xmlns:a16="http://schemas.microsoft.com/office/drawing/2014/main" id="{6A90DCF5-FB83-4F71-9A4A-24191AC913F0}"/>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976700000"/>
      </p:ext>
    </p:extLst>
  </p:cSld>
  <p:clrMapOvr>
    <a:masterClrMapping/>
  </p:clrMapOvr>
  <mc:AlternateContent xmlns:mc="http://schemas.openxmlformats.org/markup-compatibility/2006">
    <mc:Choice xmlns:p14="http://schemas.microsoft.com/office/powerpoint/2010/main" Requires="p14">
      <p:transition spd="slow" p14:dur="2000" advTm="16021"/>
    </mc:Choice>
    <mc:Fallback>
      <p:transition spd="slow" advTm="160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9">
            <a:extLst>
              <a:ext uri="{FF2B5EF4-FFF2-40B4-BE49-F238E27FC236}">
                <a16:creationId xmlns:a16="http://schemas.microsoft.com/office/drawing/2014/main" id="{1BFFEF50-F62B-4A59-B82B-698063A053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4129" y="585216"/>
            <a:ext cx="3779085" cy="1499616"/>
          </a:xfrm>
        </p:spPr>
        <p:txBody>
          <a:bodyPr vert="horz" lIns="91440" tIns="45720" rIns="91440" bIns="45720" rtlCol="0" anchor="ctr">
            <a:normAutofit/>
          </a:bodyPr>
          <a:lstStyle/>
          <a:p>
            <a:r>
              <a:rPr lang="en-US">
                <a:solidFill>
                  <a:srgbClr val="FFFFFF"/>
                </a:solidFill>
              </a:rPr>
              <a:t>Norwegian MODEL</a:t>
            </a:r>
          </a:p>
        </p:txBody>
      </p:sp>
      <p:cxnSp>
        <p:nvCxnSpPr>
          <p:cNvPr id="8" name="Straight Connector 11">
            <a:extLst>
              <a:ext uri="{FF2B5EF4-FFF2-40B4-BE49-F238E27FC236}">
                <a16:creationId xmlns:a16="http://schemas.microsoft.com/office/drawing/2014/main" id="{292DDE2F-7DF3-4271-BED6-7504CAD251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024129" y="2286000"/>
            <a:ext cx="3791711" cy="3931920"/>
          </a:xfrm>
          <a:prstGeom prst="rect">
            <a:avLst/>
          </a:prstGeom>
        </p:spPr>
        <p:txBody>
          <a:bodyPr vert="horz" lIns="45720" tIns="45720" rIns="45720" bIns="45720" rtlCol="0">
            <a:normAutofit/>
          </a:bodyPr>
          <a:lstStyle/>
          <a:p>
            <a:pPr defTabSz="914400">
              <a:lnSpc>
                <a:spcPct val="90000"/>
              </a:lnSpc>
              <a:spcAft>
                <a:spcPts val="600"/>
              </a:spcAft>
              <a:buClr>
                <a:schemeClr val="accent1"/>
              </a:buClr>
            </a:pPr>
            <a:r>
              <a:rPr lang="en-US">
                <a:solidFill>
                  <a:srgbClr val="FFFFFF"/>
                </a:solidFill>
                <a:hlinkClick r:id="rId5"/>
              </a:rPr>
              <a:t>https://www.bbc.co.uk/news/world-europe-18121914</a:t>
            </a:r>
            <a:endParaRPr lang="en-US">
              <a:solidFill>
                <a:srgbClr val="FFFFFF"/>
              </a:solidFill>
            </a:endParaRPr>
          </a:p>
          <a:p>
            <a:pPr defTabSz="914400">
              <a:lnSpc>
                <a:spcPct val="90000"/>
              </a:lnSpc>
              <a:spcAft>
                <a:spcPts val="600"/>
              </a:spcAft>
              <a:buClr>
                <a:schemeClr val="accent1"/>
              </a:buClr>
            </a:pPr>
            <a:endParaRPr lang="en-US">
              <a:solidFill>
                <a:srgbClr val="FFFFFF"/>
              </a:solidFill>
            </a:endParaRPr>
          </a:p>
        </p:txBody>
      </p:sp>
      <p:pic>
        <p:nvPicPr>
          <p:cNvPr id="4" name="Picture 3"/>
          <p:cNvPicPr>
            <a:picLocks noChangeAspect="1"/>
          </p:cNvPicPr>
          <p:nvPr/>
        </p:nvPicPr>
        <p:blipFill>
          <a:blip r:embed="rId6"/>
          <a:stretch>
            <a:fillRect/>
          </a:stretch>
        </p:blipFill>
        <p:spPr>
          <a:xfrm>
            <a:off x="5017699" y="986364"/>
            <a:ext cx="6764260" cy="5345346"/>
          </a:xfrm>
          <a:prstGeom prst="rect">
            <a:avLst/>
          </a:prstGeom>
        </p:spPr>
      </p:pic>
      <p:pic>
        <p:nvPicPr>
          <p:cNvPr id="6" name="Audio 5">
            <a:hlinkClick r:id="" action="ppaction://media"/>
            <a:extLst>
              <a:ext uri="{FF2B5EF4-FFF2-40B4-BE49-F238E27FC236}">
                <a16:creationId xmlns:a16="http://schemas.microsoft.com/office/drawing/2014/main" id="{1BEFAEE5-C483-4605-9FCA-71150C0EE34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458709866"/>
      </p:ext>
    </p:extLst>
  </p:cSld>
  <p:clrMapOvr>
    <a:masterClrMapping/>
  </p:clrMapOvr>
  <mc:AlternateContent xmlns:mc="http://schemas.openxmlformats.org/markup-compatibility/2006">
    <mc:Choice xmlns:p14="http://schemas.microsoft.com/office/powerpoint/2010/main" Requires="p14">
      <p:transition spd="slow" p14:dur="2000" advTm="21641"/>
    </mc:Choice>
    <mc:Fallback>
      <p:transition spd="slow" advTm="216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07A94-655D-4980-8D9B-87D3A745E5F1}"/>
              </a:ext>
            </a:extLst>
          </p:cNvPr>
          <p:cNvSpPr>
            <a:spLocks noGrp="1"/>
          </p:cNvSpPr>
          <p:nvPr>
            <p:ph type="title"/>
          </p:nvPr>
        </p:nvSpPr>
        <p:spPr/>
        <p:txBody>
          <a:bodyPr/>
          <a:lstStyle/>
          <a:p>
            <a:r>
              <a:rPr lang="en-GB" dirty="0"/>
              <a:t>Further reading</a:t>
            </a:r>
          </a:p>
        </p:txBody>
      </p:sp>
      <p:sp>
        <p:nvSpPr>
          <p:cNvPr id="3" name="Content Placeholder 2">
            <a:extLst>
              <a:ext uri="{FF2B5EF4-FFF2-40B4-BE49-F238E27FC236}">
                <a16:creationId xmlns:a16="http://schemas.microsoft.com/office/drawing/2014/main" id="{A618675F-C339-4AAA-B16A-62B315AD4B43}"/>
              </a:ext>
            </a:extLst>
          </p:cNvPr>
          <p:cNvSpPr>
            <a:spLocks noGrp="1"/>
          </p:cNvSpPr>
          <p:nvPr>
            <p:ph idx="1"/>
          </p:nvPr>
        </p:nvSpPr>
        <p:spPr/>
        <p:txBody>
          <a:bodyPr/>
          <a:lstStyle/>
          <a:p>
            <a:r>
              <a:rPr lang="en-GB" dirty="0">
                <a:hlinkClick r:id="rId4"/>
              </a:rPr>
              <a:t>UK prisons in crisis as suicides and assaults hit record levels – ProQuest</a:t>
            </a:r>
            <a:endParaRPr lang="en-GB" dirty="0"/>
          </a:p>
          <a:p>
            <a:r>
              <a:rPr lang="en-GB" dirty="0">
                <a:hlinkClick r:id="rId5"/>
              </a:rPr>
              <a:t>Justice secretary Chris Grayling denies crisis in UK prisons – ProQuest</a:t>
            </a:r>
            <a:endParaRPr lang="en-GB" dirty="0"/>
          </a:p>
          <a:p>
            <a:r>
              <a:rPr lang="en-GB" dirty="0">
                <a:hlinkClick r:id="rId6"/>
              </a:rPr>
              <a:t>Social climate and hope amongst staff and prisoners in a high security male prison – ProQuest</a:t>
            </a:r>
            <a:endParaRPr lang="en-GB" dirty="0"/>
          </a:p>
          <a:p>
            <a:r>
              <a:rPr lang="en-GB" dirty="0">
                <a:hlinkClick r:id="rId7"/>
              </a:rPr>
              <a:t>Transforming Rehabilitation during a penal crisis: A case study of Through the Gate services in a resettlement prison in England and Wales - Stuart Taylor, Lol Burke, Matthew Millings, Ester </a:t>
            </a:r>
            <a:r>
              <a:rPr lang="en-GB" dirty="0" err="1">
                <a:hlinkClick r:id="rId7"/>
              </a:rPr>
              <a:t>Ragonese</a:t>
            </a:r>
            <a:r>
              <a:rPr lang="en-GB" dirty="0">
                <a:hlinkClick r:id="rId7"/>
              </a:rPr>
              <a:t>, 2017 (uwtsd.ac.uk)</a:t>
            </a:r>
            <a:endParaRPr lang="en-GB" dirty="0"/>
          </a:p>
          <a:p>
            <a:endParaRPr lang="en-GB" dirty="0"/>
          </a:p>
        </p:txBody>
      </p:sp>
      <p:pic>
        <p:nvPicPr>
          <p:cNvPr id="4" name="Audio 3">
            <a:hlinkClick r:id="" action="ppaction://media"/>
            <a:extLst>
              <a:ext uri="{FF2B5EF4-FFF2-40B4-BE49-F238E27FC236}">
                <a16:creationId xmlns:a16="http://schemas.microsoft.com/office/drawing/2014/main" id="{22E79DE6-3255-4C4D-BECE-063919A28A2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604527072"/>
      </p:ext>
    </p:extLst>
  </p:cSld>
  <p:clrMapOvr>
    <a:masterClrMapping/>
  </p:clrMapOvr>
  <mc:AlternateContent xmlns:mc="http://schemas.openxmlformats.org/markup-compatibility/2006">
    <mc:Choice xmlns:p14="http://schemas.microsoft.com/office/powerpoint/2010/main" Requires="p14">
      <p:transition spd="slow" p14:dur="2000" advTm="17322"/>
    </mc:Choice>
    <mc:Fallback>
      <p:transition spd="slow" advTm="173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08"/>
</p:tagLst>
</file>

<file path=ppt/tags/tag2.xml><?xml version="1.0" encoding="utf-8"?>
<p:tagLst xmlns:a="http://schemas.openxmlformats.org/drawingml/2006/main" xmlns:r="http://schemas.openxmlformats.org/officeDocument/2006/relationships" xmlns:p="http://schemas.openxmlformats.org/presentationml/2006/main">
  <p:tag name="TIMING" val="|1.1|4.3|1.8|2|4.9|6.2|4.3"/>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455F51"/>
      </a:dk2>
      <a:lt2>
        <a:srgbClr val="E3DED1"/>
      </a:lt2>
      <a:accent1>
        <a:srgbClr val="99CB38"/>
      </a:accent1>
      <a:accent2>
        <a:srgbClr val="63A537"/>
      </a:accent2>
      <a:accent3>
        <a:srgbClr val="E6D024"/>
      </a:accent3>
      <a:accent4>
        <a:srgbClr val="CC9700"/>
      </a:accent4>
      <a:accent5>
        <a:srgbClr val="4EB3CF"/>
      </a:accent5>
      <a:accent6>
        <a:srgbClr val="378DA6"/>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29F68FFC-748B-4FC3-BF39-7F84A6D5840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0</TotalTime>
  <Words>4125</Words>
  <Application>Microsoft Office PowerPoint</Application>
  <PresentationFormat>Widescreen</PresentationFormat>
  <Paragraphs>300</Paragraphs>
  <Slides>23</Slides>
  <Notes>22</Notes>
  <HiddenSlides>1</HiddenSlides>
  <MMClips>25</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23</vt:i4>
      </vt:variant>
    </vt:vector>
  </HeadingPairs>
  <TitlesOfParts>
    <vt:vector size="33" baseType="lpstr">
      <vt:lpstr>Arial Unicode MS</vt:lpstr>
      <vt:lpstr>Arial</vt:lpstr>
      <vt:lpstr>Bell MT</vt:lpstr>
      <vt:lpstr>Calibri</vt:lpstr>
      <vt:lpstr>Calisto MT</vt:lpstr>
      <vt:lpstr>Tw Cen MT</vt:lpstr>
      <vt:lpstr>Tw Cen MT Condensed</vt:lpstr>
      <vt:lpstr>Wingdings</vt:lpstr>
      <vt:lpstr>Wingdings 3</vt:lpstr>
      <vt:lpstr>Integral</vt:lpstr>
      <vt:lpstr>PRISONS AND IMPRISONMENT</vt:lpstr>
      <vt:lpstr>Learning objectives</vt:lpstr>
      <vt:lpstr>Why do we need prisons?</vt:lpstr>
      <vt:lpstr>THE PRISON POPULATION of the uk</vt:lpstr>
      <vt:lpstr>The prison population of England and wales</vt:lpstr>
      <vt:lpstr>The prison officer </vt:lpstr>
      <vt:lpstr>The role of a prison officer: numbers</vt:lpstr>
      <vt:lpstr>The role of a prison officer: value</vt:lpstr>
      <vt:lpstr>The role of a prison officer: value</vt:lpstr>
      <vt:lpstr>The ‘who’ not just ‘how many’</vt:lpstr>
      <vt:lpstr>Substance misuse in prison – ‘LEGAL HIGHS’</vt:lpstr>
      <vt:lpstr>Drugs in prison – the forward trust</vt:lpstr>
      <vt:lpstr>Overcrowding in prison</vt:lpstr>
      <vt:lpstr>TASK</vt:lpstr>
      <vt:lpstr>LEVELS OF VIOLENCE AND SERIOUS ASSAULTS</vt:lpstr>
      <vt:lpstr>ADDITIONAL DAYS</vt:lpstr>
      <vt:lpstr>IMPRISONMENT IN WALES</vt:lpstr>
      <vt:lpstr>IMPRISONMENT IN WALES</vt:lpstr>
      <vt:lpstr>WHAT IS WRONG WITH OUR PRISON SYSTEM?: SUMMARY</vt:lpstr>
      <vt:lpstr>Recommendations for reform</vt:lpstr>
      <vt:lpstr>Do the dutch have the answer to the uk’s        prison crisis?</vt:lpstr>
      <vt:lpstr>Norwegian MODEL</vt:lpstr>
      <vt:lpstr>Further reading</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PRISONS AND IMPRISONMENT</dc:title>
  <dc:creator>Laura Knight</dc:creator>
  <cp:lastModifiedBy>Laura Knight</cp:lastModifiedBy>
  <cp:revision>85</cp:revision>
  <cp:lastPrinted>2018-09-17T13:13:17Z</cp:lastPrinted>
  <dcterms:created xsi:type="dcterms:W3CDTF">2018-09-13T11:11:21Z</dcterms:created>
  <dcterms:modified xsi:type="dcterms:W3CDTF">2022-03-11T14:59:52Z</dcterms:modified>
</cp:coreProperties>
</file>